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300" r:id="rId4"/>
    <p:sldId id="284" r:id="rId5"/>
    <p:sldId id="285" r:id="rId6"/>
    <p:sldId id="278" r:id="rId7"/>
    <p:sldId id="279" r:id="rId8"/>
    <p:sldId id="280" r:id="rId9"/>
    <p:sldId id="281" r:id="rId10"/>
    <p:sldId id="299" r:id="rId11"/>
    <p:sldId id="301" r:id="rId12"/>
    <p:sldId id="302" r:id="rId13"/>
    <p:sldId id="286" r:id="rId14"/>
    <p:sldId id="287" r:id="rId15"/>
    <p:sldId id="288" r:id="rId16"/>
    <p:sldId id="289" r:id="rId17"/>
    <p:sldId id="291" r:id="rId18"/>
    <p:sldId id="292" r:id="rId19"/>
    <p:sldId id="293" r:id="rId20"/>
    <p:sldId id="294" r:id="rId21"/>
    <p:sldId id="295" r:id="rId22"/>
    <p:sldId id="29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4A46-8A67-4ED0-BF5D-862A835BC29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01EED-C76D-47E5-8D10-40BC70ACB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1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Verdana" panose="020B0604030504040204" pitchFamily="34" charset="0"/>
              </a:rPr>
              <a:pPr lvl="0" algn="r" eaLnBrk="1" hangingPunct="1"/>
              <a:t>6</a:t>
            </a:fld>
            <a:endParaRPr lang="en-US" sz="1200" dirty="0">
              <a:latin typeface="Verdana" panose="020B060403050404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Verdana" panose="020B0604030504040204" pitchFamily="34" charset="0"/>
              </a:rPr>
              <a:pPr lvl="0" algn="r" eaLnBrk="1" hangingPunct="1"/>
              <a:t>7</a:t>
            </a:fld>
            <a:endParaRPr lang="en-US" sz="1200" dirty="0">
              <a:latin typeface="Verdana" panose="020B060403050404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Verdana" panose="020B0604030504040204" pitchFamily="34" charset="0"/>
              </a:rPr>
              <a:pPr lvl="0" algn="r" eaLnBrk="1" hangingPunct="1"/>
              <a:t>8</a:t>
            </a:fld>
            <a:endParaRPr lang="en-US" sz="1200" dirty="0">
              <a:latin typeface="Verdana" panose="020B060403050404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Verdana" panose="020B0604030504040204" pitchFamily="34" charset="0"/>
              </a:rPr>
              <a:pPr lvl="0" algn="r" eaLnBrk="1" hangingPunct="1"/>
              <a:t>9</a:t>
            </a:fld>
            <a:endParaRPr lang="en-US" sz="1200" dirty="0">
              <a:latin typeface="Verdana" panose="020B060403050404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330" y="476517"/>
            <a:ext cx="9414460" cy="3425781"/>
          </a:xfrm>
        </p:spPr>
        <p:txBody>
          <a:bodyPr/>
          <a:lstStyle/>
          <a:p>
            <a:pPr algn="ctr"/>
            <a:r>
              <a:rPr lang="en-US" sz="4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4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 BÀY MỘT VẤN ĐỀ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5519025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 VIÊN: HUỲNH THỊ KHÁNH GIANG</a:t>
            </a:r>
          </a:p>
          <a:p>
            <a:pPr algn="ctr"/>
            <a:r>
              <a:rPr lang="en-US" sz="2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LỚP: </a:t>
            </a:r>
            <a:r>
              <a:rPr lang="en-US" sz="28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10A4</a:t>
            </a:r>
            <a:endParaRPr lang="en-US" sz="28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0" y="193852"/>
            <a:ext cx="1403797" cy="153191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00" y="715779"/>
            <a:ext cx="6512665" cy="81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921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Down Ribbon 5"/>
          <p:cNvSpPr/>
          <p:nvPr/>
        </p:nvSpPr>
        <p:spPr>
          <a:xfrm>
            <a:off x="0" y="462708"/>
            <a:ext cx="12107537" cy="5805889"/>
          </a:xfrm>
          <a:prstGeom prst="ellipseRibbon">
            <a:avLst>
              <a:gd name="adj1" fmla="val 25000"/>
              <a:gd name="adj2" fmla="val 70492"/>
              <a:gd name="adj3" fmla="val 1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 2</a:t>
            </a:r>
          </a:p>
          <a:p>
            <a:pPr algn="ctr"/>
            <a:r>
              <a:rPr lang="en-US" sz="6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 LỰC HỌC TẬP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11277601" y="3413126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6</a:t>
            </a:r>
          </a:p>
        </p:txBody>
      </p:sp>
      <p:sp>
        <p:nvSpPr>
          <p:cNvPr id="5" name="Oval 22"/>
          <p:cNvSpPr>
            <a:spLocks noChangeArrowheads="1"/>
          </p:cNvSpPr>
          <p:nvPr/>
        </p:nvSpPr>
        <p:spPr bwMode="auto">
          <a:xfrm>
            <a:off x="11277601" y="3886201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5</a:t>
            </a:r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11277601" y="43576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4</a:t>
            </a:r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11277601" y="48275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3</a:t>
            </a:r>
          </a:p>
        </p:txBody>
      </p:sp>
      <p:sp>
        <p:nvSpPr>
          <p:cNvPr id="9" name="Oval 25"/>
          <p:cNvSpPr>
            <a:spLocks noChangeArrowheads="1"/>
          </p:cNvSpPr>
          <p:nvPr/>
        </p:nvSpPr>
        <p:spPr bwMode="auto">
          <a:xfrm>
            <a:off x="11277601" y="530066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2</a:t>
            </a:r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auto">
          <a:xfrm>
            <a:off x="11277601" y="573881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1</a:t>
            </a: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11277600" y="6212580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537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xit" presetSubtype="1" accel="50000" decel="5000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0"/>
                            </p:stCondLst>
                            <p:childTnLst>
                              <p:par>
                                <p:cTn id="30" presetID="2" presetClass="exit" presetSubtype="1" accel="50000" decel="50000" fill="hold" grpId="0" nodeType="afterEffect">
                                  <p:stCondLst>
                                    <p:cond delay="59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1900"/>
                            </p:stCondLst>
                            <p:childTnLst>
                              <p:par>
                                <p:cTn id="35" presetID="2" presetClass="exit" presetSubtype="1" accel="50000" decel="50000" fill="hold" grpId="0" nodeType="afterEffect">
                                  <p:stCondLst>
                                    <p:cond delay="58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1000"/>
                            </p:stCondLst>
                            <p:childTnLst>
                              <p:par>
                                <p:cTn id="40" presetID="2" presetClass="exit" presetSubtype="1" accel="50000" decel="5000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1000"/>
                            </p:stCondLst>
                            <p:childTnLst>
                              <p:par>
                                <p:cTn id="45" presetID="2" presetClass="exit" presetSubtype="1" accel="50000" decel="50000" fill="hold" grpId="0" nodeType="afterEffect">
                                  <p:stCondLst>
                                    <p:cond delay="59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xit" presetSubtype="1" accel="50000" decel="50000" fill="hold" grpId="0" nodeType="withEffect">
                                  <p:stCondLst>
                                    <p:cond delay="119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Down Ribbon 5"/>
          <p:cNvSpPr/>
          <p:nvPr/>
        </p:nvSpPr>
        <p:spPr>
          <a:xfrm>
            <a:off x="0" y="462708"/>
            <a:ext cx="12107537" cy="5805889"/>
          </a:xfrm>
          <a:prstGeom prst="ellipseRibbon">
            <a:avLst>
              <a:gd name="adj1" fmla="val 25000"/>
              <a:gd name="adj2" fmla="val 70492"/>
              <a:gd name="adj3" fmla="val 1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 3</a:t>
            </a:r>
          </a:p>
          <a:p>
            <a:pPr algn="ctr"/>
            <a:r>
              <a:rPr lang="en-US" sz="8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ẢO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23"/>
          <p:cNvSpPr>
            <a:spLocks noChangeArrowheads="1"/>
          </p:cNvSpPr>
          <p:nvPr/>
        </p:nvSpPr>
        <p:spPr bwMode="auto">
          <a:xfrm>
            <a:off x="11277601" y="43576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4</a:t>
            </a:r>
          </a:p>
        </p:txBody>
      </p:sp>
      <p:sp>
        <p:nvSpPr>
          <p:cNvPr id="5" name="Oval 22"/>
          <p:cNvSpPr>
            <a:spLocks noChangeArrowheads="1"/>
          </p:cNvSpPr>
          <p:nvPr/>
        </p:nvSpPr>
        <p:spPr bwMode="auto">
          <a:xfrm>
            <a:off x="11277601" y="3413126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6</a:t>
            </a:r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11277601" y="3886201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5</a:t>
            </a:r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11277601" y="48275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3</a:t>
            </a:r>
          </a:p>
        </p:txBody>
      </p:sp>
      <p:sp>
        <p:nvSpPr>
          <p:cNvPr id="9" name="Oval 25"/>
          <p:cNvSpPr>
            <a:spLocks noChangeArrowheads="1"/>
          </p:cNvSpPr>
          <p:nvPr/>
        </p:nvSpPr>
        <p:spPr bwMode="auto">
          <a:xfrm>
            <a:off x="11277601" y="530066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2</a:t>
            </a:r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auto">
          <a:xfrm>
            <a:off x="11277601" y="573881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1</a:t>
            </a: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11277600" y="6212580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32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xit" presetSubtype="1" accel="50000" decel="5000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0"/>
                            </p:stCondLst>
                            <p:childTnLst>
                              <p:par>
                                <p:cTn id="30" presetID="2" presetClass="exit" presetSubtype="1" accel="50000" decel="50000" fill="hold" grpId="0" nodeType="afterEffect">
                                  <p:stCondLst>
                                    <p:cond delay="59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1900"/>
                            </p:stCondLst>
                            <p:childTnLst>
                              <p:par>
                                <p:cTn id="35" presetID="2" presetClass="exit" presetSubtype="1" accel="50000" decel="50000" fill="hold" grpId="0" nodeType="afterEffect">
                                  <p:stCondLst>
                                    <p:cond delay="58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1000"/>
                            </p:stCondLst>
                            <p:childTnLst>
                              <p:par>
                                <p:cTn id="40" presetID="2" presetClass="exit" presetSubtype="1" accel="50000" decel="5000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1000"/>
                            </p:stCondLst>
                            <p:childTnLst>
                              <p:par>
                                <p:cTn id="45" presetID="2" presetClass="exit" presetSubtype="1" accel="50000" decel="50000" fill="hold" grpId="0" nodeType="afterEffect">
                                  <p:stCondLst>
                                    <p:cond delay="59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xit" presetSubtype="1" accel="50000" decel="50000" fill="hold" grpId="0" nodeType="withEffect">
                                  <p:stCondLst>
                                    <p:cond delay="119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77334" y="360608"/>
            <a:ext cx="9213641" cy="16484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CỦNG CỐ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08000" y="381000"/>
            <a:ext cx="10972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1: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trích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tương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08000" y="1981200"/>
            <a:ext cx="1117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1.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</a:rPr>
              <a:t> sang </a:t>
            </a:r>
            <a:r>
              <a:rPr lang="en-US" sz="2800" b="1" dirty="0" err="1">
                <a:latin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án</a:t>
            </a:r>
            <a:r>
              <a:rPr lang="en-US" sz="2800" b="1" dirty="0">
                <a:latin typeface="Times New Roman" pitchFamily="18" charset="0"/>
              </a:rPr>
              <a:t>…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117600" y="3443288"/>
            <a:ext cx="955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117600" y="4129088"/>
            <a:ext cx="650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117600" y="4800601"/>
            <a:ext cx="711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117600" y="5410200"/>
            <a:ext cx="873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D.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432800" y="3657600"/>
            <a:ext cx="2946400" cy="1295400"/>
            <a:chOff x="3984" y="2304"/>
            <a:chExt cx="1392" cy="816"/>
          </a:xfrm>
        </p:grpSpPr>
        <p:sp>
          <p:nvSpPr>
            <p:cNvPr id="62476" name="AutoShape 12"/>
            <p:cNvSpPr>
              <a:spLocks noChangeArrowheads="1"/>
            </p:cNvSpPr>
            <p:nvPr/>
          </p:nvSpPr>
          <p:spPr bwMode="auto">
            <a:xfrm>
              <a:off x="3984" y="2304"/>
              <a:ext cx="1392" cy="816"/>
            </a:xfrm>
            <a:prstGeom prst="star5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807" name="Text Box 13"/>
            <p:cNvSpPr txBox="1">
              <a:spLocks noChangeArrowheads="1"/>
            </p:cNvSpPr>
            <p:nvPr/>
          </p:nvSpPr>
          <p:spPr bwMode="auto">
            <a:xfrm>
              <a:off x="4464" y="2517"/>
              <a:ext cx="28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4800" b="1">
                  <a:solidFill>
                    <a:srgbClr val="FF3300"/>
                  </a:solidFill>
                </a:rPr>
                <a:t>B</a:t>
              </a:r>
            </a:p>
          </p:txBody>
        </p:sp>
      </p:grpSp>
      <p:sp>
        <p:nvSpPr>
          <p:cNvPr id="62486" name="Oval 22"/>
          <p:cNvSpPr>
            <a:spLocks noChangeArrowheads="1"/>
          </p:cNvSpPr>
          <p:nvPr/>
        </p:nvSpPr>
        <p:spPr bwMode="auto">
          <a:xfrm>
            <a:off x="11277601" y="3886201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5</a:t>
            </a:r>
          </a:p>
        </p:txBody>
      </p:sp>
      <p:sp>
        <p:nvSpPr>
          <p:cNvPr id="62487" name="Oval 23"/>
          <p:cNvSpPr>
            <a:spLocks noChangeArrowheads="1"/>
          </p:cNvSpPr>
          <p:nvPr/>
        </p:nvSpPr>
        <p:spPr bwMode="auto">
          <a:xfrm>
            <a:off x="11277601" y="43576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4</a:t>
            </a:r>
          </a:p>
        </p:txBody>
      </p:sp>
      <p:sp>
        <p:nvSpPr>
          <p:cNvPr id="62488" name="Oval 24"/>
          <p:cNvSpPr>
            <a:spLocks noChangeArrowheads="1"/>
          </p:cNvSpPr>
          <p:nvPr/>
        </p:nvSpPr>
        <p:spPr bwMode="auto">
          <a:xfrm>
            <a:off x="11277601" y="48275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3</a:t>
            </a:r>
          </a:p>
        </p:txBody>
      </p:sp>
      <p:sp>
        <p:nvSpPr>
          <p:cNvPr id="62489" name="Oval 25"/>
          <p:cNvSpPr>
            <a:spLocks noChangeArrowheads="1"/>
          </p:cNvSpPr>
          <p:nvPr/>
        </p:nvSpPr>
        <p:spPr bwMode="auto">
          <a:xfrm>
            <a:off x="11277601" y="530066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2</a:t>
            </a: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11277601" y="573881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6737873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/>
      <p:bldP spid="62471" grpId="0"/>
      <p:bldP spid="62472" grpId="0"/>
      <p:bldP spid="62473" grpId="0"/>
      <p:bldP spid="62486" grpId="0" animBg="1"/>
      <p:bldP spid="62486" grpId="1" animBg="1"/>
      <p:bldP spid="62487" grpId="0" animBg="1"/>
      <p:bldP spid="62487" grpId="1" animBg="1"/>
      <p:bldP spid="62488" grpId="0" animBg="1"/>
      <p:bldP spid="62488" grpId="1" animBg="1"/>
      <p:bldP spid="62489" grpId="0" animBg="1"/>
      <p:bldP spid="62489" grpId="1" animBg="1"/>
      <p:bldP spid="62490" grpId="0" animBg="1"/>
      <p:bldP spid="624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06400" y="1295400"/>
            <a:ext cx="1137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2. </a:t>
            </a:r>
            <a:r>
              <a:rPr lang="en-US" sz="2800" b="1" dirty="0" err="1">
                <a:latin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</a:rPr>
              <a:t> sang </a:t>
            </a:r>
            <a:r>
              <a:rPr lang="en-US" sz="2800" b="1" dirty="0" err="1">
                <a:latin typeface="Times New Roman" pitchFamily="18" charset="0"/>
              </a:rPr>
              <a:t>vấn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đảm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thải</a:t>
            </a:r>
            <a:r>
              <a:rPr lang="en-US" sz="2800" b="1" dirty="0">
                <a:latin typeface="Times New Roman" pitchFamily="18" charset="0"/>
              </a:rPr>
              <a:t>…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17600" y="2971801"/>
            <a:ext cx="955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117600" y="3657600"/>
            <a:ext cx="650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117600" y="4267201"/>
            <a:ext cx="711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117600" y="4953001"/>
            <a:ext cx="904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D.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1117600" y="381001"/>
            <a:ext cx="193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009900"/>
                </a:solidFill>
                <a:latin typeface="Times New Roman" pitchFamily="18" charset="0"/>
              </a:rPr>
              <a:t>Bài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432800" y="3429000"/>
            <a:ext cx="2946400" cy="1295400"/>
            <a:chOff x="3984" y="2304"/>
            <a:chExt cx="1392" cy="816"/>
          </a:xfrm>
        </p:grpSpPr>
        <p:sp>
          <p:nvSpPr>
            <p:cNvPr id="73739" name="AutoShape 11"/>
            <p:cNvSpPr>
              <a:spLocks noChangeArrowheads="1"/>
            </p:cNvSpPr>
            <p:nvPr/>
          </p:nvSpPr>
          <p:spPr bwMode="auto">
            <a:xfrm>
              <a:off x="3984" y="2304"/>
              <a:ext cx="1392" cy="816"/>
            </a:xfrm>
            <a:prstGeom prst="star5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831" name="Text Box 12"/>
            <p:cNvSpPr txBox="1">
              <a:spLocks noChangeArrowheads="1"/>
            </p:cNvSpPr>
            <p:nvPr/>
          </p:nvSpPr>
          <p:spPr bwMode="auto">
            <a:xfrm>
              <a:off x="4464" y="2517"/>
              <a:ext cx="24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4800" b="1">
                  <a:solidFill>
                    <a:srgbClr val="FF3300"/>
                  </a:solidFill>
                </a:rPr>
                <a:t>c</a:t>
              </a:r>
            </a:p>
          </p:txBody>
        </p:sp>
      </p:grpSp>
      <p:sp>
        <p:nvSpPr>
          <p:cNvPr id="73741" name="Oval 13"/>
          <p:cNvSpPr>
            <a:spLocks noChangeArrowheads="1"/>
          </p:cNvSpPr>
          <p:nvPr/>
        </p:nvSpPr>
        <p:spPr bwMode="auto">
          <a:xfrm>
            <a:off x="11277601" y="3886201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5</a:t>
            </a:r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auto">
          <a:xfrm>
            <a:off x="11277601" y="43576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4</a:t>
            </a:r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11277601" y="48275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3</a:t>
            </a: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11277601" y="530066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2</a:t>
            </a:r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11277601" y="573881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4182925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34" grpId="0"/>
      <p:bldP spid="73735" grpId="0"/>
      <p:bldP spid="73736" grpId="0"/>
      <p:bldP spid="73741" grpId="0" animBg="1"/>
      <p:bldP spid="73741" grpId="1" animBg="1"/>
      <p:bldP spid="73742" grpId="0" animBg="1"/>
      <p:bldP spid="73742" grpId="1" animBg="1"/>
      <p:bldP spid="73743" grpId="0" animBg="1"/>
      <p:bldP spid="73743" grpId="1" animBg="1"/>
      <p:bldP spid="73744" grpId="0" animBg="1"/>
      <p:bldP spid="73744" grpId="1" animBg="1"/>
      <p:bldP spid="73745" grpId="0" animBg="1"/>
      <p:bldP spid="7374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17600" y="2514601"/>
            <a:ext cx="955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117600" y="3200401"/>
            <a:ext cx="650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117600" y="3810001"/>
            <a:ext cx="711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khác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117600" y="4495801"/>
            <a:ext cx="904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D.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432800" y="3048000"/>
            <a:ext cx="2946400" cy="1295400"/>
            <a:chOff x="3984" y="2304"/>
            <a:chExt cx="1392" cy="816"/>
          </a:xfrm>
        </p:grpSpPr>
        <p:sp>
          <p:nvSpPr>
            <p:cNvPr id="75785" name="AutoShape 9"/>
            <p:cNvSpPr>
              <a:spLocks noChangeArrowheads="1"/>
            </p:cNvSpPr>
            <p:nvPr/>
          </p:nvSpPr>
          <p:spPr bwMode="auto">
            <a:xfrm>
              <a:off x="3984" y="2304"/>
              <a:ext cx="1392" cy="816"/>
            </a:xfrm>
            <a:prstGeom prst="star5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879" name="Text Box 10"/>
            <p:cNvSpPr txBox="1">
              <a:spLocks noChangeArrowheads="1"/>
            </p:cNvSpPr>
            <p:nvPr/>
          </p:nvSpPr>
          <p:spPr bwMode="auto">
            <a:xfrm>
              <a:off x="4464" y="2517"/>
              <a:ext cx="28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4800" b="1">
                  <a:solidFill>
                    <a:srgbClr val="FF3300"/>
                  </a:solidFill>
                </a:rPr>
                <a:t>A</a:t>
              </a:r>
            </a:p>
          </p:txBody>
        </p:sp>
      </p:grp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1117600" y="381001"/>
            <a:ext cx="193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009900"/>
                </a:solidFill>
                <a:latin typeface="Times New Roman" pitchFamily="18" charset="0"/>
              </a:rPr>
              <a:t>Bài 1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812800" y="1143000"/>
            <a:ext cx="10871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</a:rPr>
              <a:t>Chào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! </a:t>
            </a:r>
            <a:r>
              <a:rPr lang="en-US" sz="2800" b="1" dirty="0" err="1">
                <a:latin typeface="Times New Roman" pitchFamily="18" charset="0"/>
              </a:rPr>
              <a:t>Tôi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phấn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khởi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phục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vụ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Tôi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…</a:t>
            </a:r>
          </a:p>
        </p:txBody>
      </p:sp>
      <p:sp>
        <p:nvSpPr>
          <p:cNvPr id="75789" name="Oval 13"/>
          <p:cNvSpPr>
            <a:spLocks noChangeArrowheads="1"/>
          </p:cNvSpPr>
          <p:nvPr/>
        </p:nvSpPr>
        <p:spPr bwMode="auto">
          <a:xfrm>
            <a:off x="11277601" y="3886201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5</a:t>
            </a:r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11277601" y="43576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4</a:t>
            </a:r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>
            <a:off x="11277601" y="48275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3</a:t>
            </a:r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11277601" y="530066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2</a:t>
            </a:r>
          </a:p>
        </p:txBody>
      </p:sp>
      <p:sp>
        <p:nvSpPr>
          <p:cNvPr id="75793" name="Oval 17"/>
          <p:cNvSpPr>
            <a:spLocks noChangeArrowheads="1"/>
          </p:cNvSpPr>
          <p:nvPr/>
        </p:nvSpPr>
        <p:spPr bwMode="auto">
          <a:xfrm>
            <a:off x="11277601" y="573881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552340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/>
      <p:bldP spid="75782" grpId="0"/>
      <p:bldP spid="75783" grpId="0"/>
      <p:bldP spid="75788" grpId="0"/>
      <p:bldP spid="75789" grpId="0" animBg="1"/>
      <p:bldP spid="75789" grpId="1" animBg="1"/>
      <p:bldP spid="75790" grpId="0" animBg="1"/>
      <p:bldP spid="75790" grpId="1" animBg="1"/>
      <p:bldP spid="75791" grpId="0" animBg="1"/>
      <p:bldP spid="75791" grpId="1" animBg="1"/>
      <p:bldP spid="75792" grpId="0" animBg="1"/>
      <p:bldP spid="75792" grpId="1" animBg="1"/>
      <p:bldP spid="75793" grpId="0" animBg="1"/>
      <p:bldP spid="7579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117600" y="2514601"/>
            <a:ext cx="955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117600" y="3200401"/>
            <a:ext cx="650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117600" y="3810001"/>
            <a:ext cx="711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117600" y="4495801"/>
            <a:ext cx="904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D.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432800" y="3048000"/>
            <a:ext cx="2946400" cy="1295400"/>
            <a:chOff x="3984" y="2304"/>
            <a:chExt cx="1392" cy="816"/>
          </a:xfrm>
        </p:grpSpPr>
        <p:sp>
          <p:nvSpPr>
            <p:cNvPr id="76809" name="AutoShape 9"/>
            <p:cNvSpPr>
              <a:spLocks noChangeArrowheads="1"/>
            </p:cNvSpPr>
            <p:nvPr/>
          </p:nvSpPr>
          <p:spPr bwMode="auto">
            <a:xfrm>
              <a:off x="3984" y="2304"/>
              <a:ext cx="1392" cy="816"/>
            </a:xfrm>
            <a:prstGeom prst="star5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903" name="Text Box 10"/>
            <p:cNvSpPr txBox="1">
              <a:spLocks noChangeArrowheads="1"/>
            </p:cNvSpPr>
            <p:nvPr/>
          </p:nvSpPr>
          <p:spPr bwMode="auto">
            <a:xfrm>
              <a:off x="4464" y="2517"/>
              <a:ext cx="30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4800" b="1">
                  <a:solidFill>
                    <a:srgbClr val="FF3300"/>
                  </a:solidFill>
                </a:rPr>
                <a:t>D</a:t>
              </a:r>
            </a:p>
          </p:txBody>
        </p:sp>
      </p:grp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1117600" y="381001"/>
            <a:ext cx="193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009900"/>
                </a:solidFill>
                <a:latin typeface="Times New Roman" pitchFamily="18" charset="0"/>
              </a:rPr>
              <a:t>Bài 1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304800" y="1263650"/>
            <a:ext cx="1168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4. </a:t>
            </a:r>
            <a:r>
              <a:rPr lang="en-US" sz="2800" b="1" dirty="0" err="1">
                <a:latin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thúc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nữa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lướt</a:t>
            </a:r>
            <a:r>
              <a:rPr lang="en-US" sz="2800" b="1" dirty="0">
                <a:latin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</a:rPr>
              <a:t> …</a:t>
            </a:r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11277601" y="3886201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5</a:t>
            </a:r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11277601" y="43576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4</a:t>
            </a:r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11277601" y="48275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3</a:t>
            </a:r>
          </a:p>
        </p:txBody>
      </p:sp>
      <p:sp>
        <p:nvSpPr>
          <p:cNvPr id="76816" name="Oval 16"/>
          <p:cNvSpPr>
            <a:spLocks noChangeArrowheads="1"/>
          </p:cNvSpPr>
          <p:nvPr/>
        </p:nvSpPr>
        <p:spPr bwMode="auto">
          <a:xfrm>
            <a:off x="11277601" y="530066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2</a:t>
            </a: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11277601" y="573881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80258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5" grpId="0"/>
      <p:bldP spid="76806" grpId="0"/>
      <p:bldP spid="76807" grpId="0"/>
      <p:bldP spid="76812" grpId="0"/>
      <p:bldP spid="76813" grpId="0" animBg="1"/>
      <p:bldP spid="76813" grpId="1" animBg="1"/>
      <p:bldP spid="76814" grpId="0" animBg="1"/>
      <p:bldP spid="76814" grpId="1" animBg="1"/>
      <p:bldP spid="76815" grpId="0" animBg="1"/>
      <p:bldP spid="76815" grpId="1" animBg="1"/>
      <p:bldP spid="76816" grpId="0" animBg="1"/>
      <p:bldP spid="76816" grpId="1" animBg="1"/>
      <p:bldP spid="76817" grpId="0" animBg="1"/>
      <p:bldP spid="768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j0431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33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3517901" y="242888"/>
            <a:ext cx="3235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 err="1">
                <a:solidFill>
                  <a:srgbClr val="6600CC"/>
                </a:solidFill>
                <a:latin typeface=".VnRevueH" pitchFamily="34" charset="0"/>
              </a:rPr>
              <a:t>Bµi</a:t>
            </a:r>
            <a:r>
              <a:rPr lang="en-US" dirty="0">
                <a:solidFill>
                  <a:srgbClr val="6600CC"/>
                </a:solidFill>
                <a:latin typeface=".VnRevueH" pitchFamily="34" charset="0"/>
              </a:rPr>
              <a:t> </a:t>
            </a:r>
            <a:r>
              <a:rPr lang="en-US" dirty="0" err="1">
                <a:solidFill>
                  <a:srgbClr val="6600CC"/>
                </a:solidFill>
                <a:latin typeface=".VnRevueH" pitchFamily="34" charset="0"/>
              </a:rPr>
              <a:t>tËp</a:t>
            </a:r>
            <a:r>
              <a:rPr lang="en-US" dirty="0">
                <a:solidFill>
                  <a:srgbClr val="6600CC"/>
                </a:solidFill>
                <a:latin typeface=".VnRevueH" pitchFamily="34" charset="0"/>
              </a:rPr>
              <a:t> </a:t>
            </a:r>
            <a:r>
              <a:rPr lang="en-US" dirty="0" smtClean="0">
                <a:solidFill>
                  <a:srgbClr val="6600CC"/>
                </a:solidFill>
                <a:latin typeface=".VnRevueH" pitchFamily="34" charset="0"/>
              </a:rPr>
              <a:t>2: tr¾c </a:t>
            </a:r>
            <a:r>
              <a:rPr lang="en-US" dirty="0" err="1">
                <a:solidFill>
                  <a:srgbClr val="6600CC"/>
                </a:solidFill>
                <a:latin typeface=".VnRevueH" pitchFamily="34" charset="0"/>
              </a:rPr>
              <a:t>nghiÖm</a:t>
            </a:r>
            <a:endParaRPr lang="en-US" dirty="0">
              <a:solidFill>
                <a:srgbClr val="6600CC"/>
              </a:solidFill>
              <a:latin typeface=".VnRevueH" pitchFamily="34" charset="0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1930400" y="838200"/>
            <a:ext cx="1016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.VnCentury Schoolbook" pitchFamily="34" charset="0"/>
              </a:rPr>
              <a:t>C©u</a:t>
            </a:r>
            <a:r>
              <a:rPr lang="en-US" sz="2400" b="1" dirty="0">
                <a:latin typeface=".VnCentury Schoolbook" pitchFamily="34" charset="0"/>
              </a:rPr>
              <a:t> 1: </a:t>
            </a:r>
            <a:r>
              <a:rPr lang="en-US" sz="2400" b="1" dirty="0" err="1">
                <a:latin typeface=".VnCentury Schoolbook" pitchFamily="34" charset="0"/>
              </a:rPr>
              <a:t>ViÖc</a:t>
            </a:r>
            <a:r>
              <a:rPr lang="en-US" sz="2400" b="1" dirty="0">
                <a:latin typeface=".VnCentury Schoolbook" pitchFamily="34" charset="0"/>
              </a:rPr>
              <a:t> </a:t>
            </a:r>
            <a:r>
              <a:rPr lang="en-US" sz="2400" b="1" dirty="0" err="1">
                <a:latin typeface=".VnCentury Schoolbook" pitchFamily="34" charset="0"/>
              </a:rPr>
              <a:t>tr×nh</a:t>
            </a:r>
            <a:r>
              <a:rPr lang="en-US" sz="2400" b="1" dirty="0">
                <a:latin typeface=".VnCentury Schoolbook" pitchFamily="34" charset="0"/>
              </a:rPr>
              <a:t> </a:t>
            </a:r>
            <a:r>
              <a:rPr lang="en-US" sz="2400" b="1" dirty="0" err="1">
                <a:latin typeface=".VnCentury Schoolbook" pitchFamily="34" charset="0"/>
              </a:rPr>
              <a:t>bµy</a:t>
            </a:r>
            <a:r>
              <a:rPr lang="en-US" sz="2400" b="1" dirty="0">
                <a:latin typeface=".VnCentury Schoolbook" pitchFamily="34" charset="0"/>
              </a:rPr>
              <a:t> </a:t>
            </a:r>
            <a:r>
              <a:rPr lang="en-US" sz="2400" b="1" dirty="0" err="1">
                <a:latin typeface=".VnCentury Schoolbook" pitchFamily="34" charset="0"/>
              </a:rPr>
              <a:t>mét</a:t>
            </a:r>
            <a:r>
              <a:rPr lang="en-US" sz="2400" b="1" dirty="0">
                <a:latin typeface=".VnCentury Schoolbook" pitchFamily="34" charset="0"/>
              </a:rPr>
              <a:t> </a:t>
            </a:r>
            <a:r>
              <a:rPr lang="en-US" sz="2400" b="1" dirty="0" err="1">
                <a:latin typeface=".VnCentury Schoolbook" pitchFamily="34" charset="0"/>
              </a:rPr>
              <a:t>vÊn</a:t>
            </a:r>
            <a:r>
              <a:rPr lang="en-US" sz="2400" b="1" dirty="0">
                <a:latin typeface=".VnCentury Schoolbook" pitchFamily="34" charset="0"/>
              </a:rPr>
              <a:t> ®Ò </a:t>
            </a:r>
            <a:r>
              <a:rPr lang="en-US" sz="2400" b="1" dirty="0" err="1">
                <a:solidFill>
                  <a:srgbClr val="FF3300"/>
                </a:solidFill>
                <a:latin typeface=".VnCentury Schoolbook" pitchFamily="34" charset="0"/>
              </a:rPr>
              <a:t>kh«ng</a:t>
            </a:r>
            <a:r>
              <a:rPr lang="en-US" sz="2400" b="1" dirty="0">
                <a:latin typeface=".VnCentury Schoolbook" pitchFamily="34" charset="0"/>
              </a:rPr>
              <a:t> </a:t>
            </a:r>
            <a:r>
              <a:rPr lang="en-US" sz="2400" b="1" dirty="0" err="1">
                <a:latin typeface=".VnCentury Schoolbook" pitchFamily="34" charset="0"/>
              </a:rPr>
              <a:t>nh»m</a:t>
            </a:r>
            <a:endParaRPr lang="en-US" sz="2400" b="1" dirty="0">
              <a:latin typeface=".VnCentury Schoolbook" pitchFamily="34" charset="0"/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812800" y="1676401"/>
            <a:ext cx="1137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dirty="0">
                <a:latin typeface=".VnVogue" pitchFamily="34" charset="0"/>
              </a:rPr>
              <a:t>A. </a:t>
            </a:r>
            <a:r>
              <a:rPr lang="en-US" sz="2400" dirty="0" err="1">
                <a:latin typeface=".VnVogue" pitchFamily="34" charset="0"/>
              </a:rPr>
              <a:t>Bµy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tá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nguyÖn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väng</a:t>
            </a:r>
            <a:r>
              <a:rPr lang="en-US" sz="2400" dirty="0">
                <a:latin typeface=".VnVogue" pitchFamily="34" charset="0"/>
              </a:rPr>
              <a:t>, </a:t>
            </a:r>
            <a:r>
              <a:rPr lang="en-US" sz="2400" dirty="0" err="1">
                <a:latin typeface=".VnVogue" pitchFamily="34" charset="0"/>
              </a:rPr>
              <a:t>suy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nghÜ</a:t>
            </a:r>
            <a:r>
              <a:rPr lang="en-US" sz="2400" dirty="0">
                <a:latin typeface=".VnVogue" pitchFamily="34" charset="0"/>
              </a:rPr>
              <a:t>, </a:t>
            </a:r>
            <a:r>
              <a:rPr lang="en-US" sz="2400" dirty="0" err="1">
                <a:latin typeface=".VnVogue" pitchFamily="34" charset="0"/>
              </a:rPr>
              <a:t>nhËn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thøc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cña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m×nh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vÒ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mét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vÊn</a:t>
            </a:r>
            <a:r>
              <a:rPr lang="en-US" sz="2400" dirty="0">
                <a:latin typeface=".VnVogue" pitchFamily="34" charset="0"/>
              </a:rPr>
              <a:t> ®Ò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812800" y="2590800"/>
            <a:ext cx="1137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latin typeface=".VnVogue" pitchFamily="34" charset="0"/>
              </a:rPr>
              <a:t>B.TruyÒn ®¹t th«ng tin.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711200" y="3276601"/>
            <a:ext cx="1148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dirty="0">
                <a:latin typeface=".VnVogue" pitchFamily="34" charset="0"/>
              </a:rPr>
              <a:t>C. </a:t>
            </a:r>
            <a:r>
              <a:rPr lang="en-US" sz="2400" dirty="0" err="1">
                <a:latin typeface=".VnVogue" pitchFamily="34" charset="0"/>
              </a:rPr>
              <a:t>ThuyÕt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phôc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 smtClean="0">
                <a:latin typeface=".VnVogue" pitchFamily="34" charset="0"/>
              </a:rPr>
              <a:t>ng­ưêi</a:t>
            </a:r>
            <a:r>
              <a:rPr lang="en-US" sz="2400" dirty="0" smtClean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kh¸c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c¶m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th«ng</a:t>
            </a:r>
            <a:r>
              <a:rPr lang="en-US" sz="2400" dirty="0">
                <a:latin typeface=".VnVogue" pitchFamily="34" charset="0"/>
              </a:rPr>
              <a:t> vµ ®</a:t>
            </a:r>
            <a:r>
              <a:rPr lang="en-US" sz="2400" dirty="0" err="1">
                <a:latin typeface=".VnVogue" pitchFamily="34" charset="0"/>
              </a:rPr>
              <a:t>ång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t×nh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víi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m×nh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vÒ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vÊn</a:t>
            </a:r>
            <a:r>
              <a:rPr lang="en-US" sz="2400" dirty="0">
                <a:latin typeface=".VnVogue" pitchFamily="34" charset="0"/>
              </a:rPr>
              <a:t> ®Ò ®ã.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711200" y="4343400"/>
            <a:ext cx="1107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latin typeface=".VnVogue" pitchFamily="34" charset="0"/>
              </a:rPr>
              <a:t>D. Miªu t¶ vÊn ®Ò ®ã.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07200" y="3886201"/>
            <a:ext cx="4419600" cy="2849563"/>
            <a:chOff x="24" y="3304"/>
            <a:chExt cx="1512" cy="920"/>
          </a:xfrm>
        </p:grpSpPr>
        <p:pic>
          <p:nvPicPr>
            <p:cNvPr id="51210" name="Picture 12" descr="Anica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17709">
              <a:off x="24" y="3802"/>
              <a:ext cx="86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Rectangle 13"/>
            <p:cNvSpPr>
              <a:spLocks noChangeArrowheads="1"/>
            </p:cNvSpPr>
            <p:nvPr/>
          </p:nvSpPr>
          <p:spPr bwMode="auto">
            <a:xfrm>
              <a:off x="720" y="3304"/>
              <a:ext cx="816" cy="150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1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 eaLnBrk="1" hangingPunct="1"/>
              <a:r>
                <a:rPr lang="en-US" sz="2400">
                  <a:solidFill>
                    <a:srgbClr val="FF3300"/>
                  </a:solidFill>
                  <a:latin typeface=".VnTifani Heavy" pitchFamily="34" charset="0"/>
                </a:rPr>
                <a:t>D</a:t>
              </a:r>
            </a:p>
          </p:txBody>
        </p:sp>
      </p:grp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1277601" y="3886201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5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1277601" y="43576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4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1277601" y="48275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3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277601" y="530066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2</a:t>
            </a: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11284226" y="5738813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23770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/>
      <p:bldP spid="138248" grpId="0"/>
      <p:bldP spid="138249" grpId="0"/>
      <p:bldP spid="138250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1524000" y="838200"/>
            <a:ext cx="995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</a:t>
            </a:r>
            <a:r>
              <a:rPr lang="en-US" sz="2400" b="1">
                <a:latin typeface="Arial" charset="0"/>
              </a:rPr>
              <a:t>âu 2: </a:t>
            </a:r>
            <a:r>
              <a:rPr lang="en-US" sz="2800" b="1">
                <a:latin typeface="Times New Roman" pitchFamily="18" charset="0"/>
              </a:rPr>
              <a:t>Câu hỏi nào sau đây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b="1">
                <a:latin typeface="Times New Roman" pitchFamily="18" charset="0"/>
              </a:rPr>
              <a:t> thực sự quan trọng trong việc định hướng chuẩn bị nội dung trình bày một vấn đề: 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524000" y="2590800"/>
            <a:ext cx="965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A.  Nội dung chính cần trình bày là gì?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524000" y="3200400"/>
            <a:ext cx="965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B. Cái trọng tâm, trọng điểm của nội dung ấy?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524000" y="3733801"/>
            <a:ext cx="1005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C. Cần huy động những tư liệu nào, đến mức độ nào?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524000" y="4511676"/>
            <a:ext cx="1066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D. Câu mở đầu, chuyển tiếp, kết luận như thế nào cho ấn tượng?</a:t>
            </a:r>
          </a:p>
        </p:txBody>
      </p:sp>
      <p:pic>
        <p:nvPicPr>
          <p:cNvPr id="52231" name="Picture 9" descr="j0431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368800" y="3657601"/>
            <a:ext cx="4419600" cy="2849563"/>
            <a:chOff x="24" y="3304"/>
            <a:chExt cx="1512" cy="920"/>
          </a:xfrm>
        </p:grpSpPr>
        <p:pic>
          <p:nvPicPr>
            <p:cNvPr id="52233" name="Picture 11" descr="Anica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17709">
              <a:off x="24" y="3802"/>
              <a:ext cx="86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Rectangle 12"/>
            <p:cNvSpPr>
              <a:spLocks noChangeArrowheads="1"/>
            </p:cNvSpPr>
            <p:nvPr/>
          </p:nvSpPr>
          <p:spPr bwMode="auto">
            <a:xfrm>
              <a:off x="720" y="3304"/>
              <a:ext cx="816" cy="150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1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 eaLnBrk="1" hangingPunct="1"/>
              <a:r>
                <a:rPr lang="en-US" sz="2400">
                  <a:solidFill>
                    <a:srgbClr val="FF3300"/>
                  </a:solidFill>
                  <a:latin typeface=".VnTifani Heavy" pitchFamily="34" charset="0"/>
                </a:rPr>
                <a:t>D</a:t>
              </a:r>
            </a:p>
          </p:txBody>
        </p:sp>
      </p:grp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1277601" y="387294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5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277601" y="43576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4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1277601" y="48275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1277601" y="530066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11284226" y="5738813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574503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6" grpId="0"/>
      <p:bldP spid="97287" grpId="0"/>
      <p:bldP spid="97288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304800" y="1143001"/>
            <a:ext cx="11176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</a:t>
            </a:r>
            <a:r>
              <a:rPr lang="en-US" sz="2400" b="1">
                <a:latin typeface="Arial" charset="0"/>
              </a:rPr>
              <a:t>âu 3: </a:t>
            </a:r>
            <a:r>
              <a:rPr lang="en-US" sz="2800" b="1">
                <a:latin typeface="Times New Roman" pitchFamily="18" charset="0"/>
              </a:rPr>
              <a:t>Khi l</a:t>
            </a:r>
            <a:r>
              <a:rPr lang="en-US" sz="2400" b="1">
                <a:latin typeface="Arial" charset="0"/>
              </a:rPr>
              <a:t>ựa chọn được đề tài và nội dung trình bày cơ bản, thiết thực, giàu thông tin, sát thực tế và có nhiều ý nghĩa đối với người nghe, tức là đã: 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524000" y="2819400"/>
            <a:ext cx="965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A.  Chú ý đến đối tượng và hoàn cảnh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524000" y="3429000"/>
            <a:ext cx="1016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B. </a:t>
            </a:r>
            <a:r>
              <a:rPr lang="en-US" sz="2400" b="1" dirty="0" err="1">
                <a:latin typeface="Arial" charset="0"/>
              </a:rPr>
              <a:t>Tìm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được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cách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trình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bày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sao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cho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thật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tự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nhiên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1524000" y="4953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D. Bám sát mục đích của văn bản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1524000" y="4267200"/>
            <a:ext cx="1016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C. </a:t>
            </a:r>
            <a:r>
              <a:rPr lang="en-US" sz="2400" b="1" dirty="0" err="1">
                <a:latin typeface="Arial" charset="0"/>
              </a:rPr>
              <a:t>Xác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định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được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nội</a:t>
            </a:r>
            <a:r>
              <a:rPr lang="en-US" sz="2400" b="1" dirty="0">
                <a:latin typeface="Arial" charset="0"/>
              </a:rPr>
              <a:t> dung </a:t>
            </a:r>
            <a:r>
              <a:rPr lang="en-US" sz="2400" b="1" dirty="0" err="1">
                <a:latin typeface="Arial" charset="0"/>
              </a:rPr>
              <a:t>cần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trình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bày</a:t>
            </a:r>
            <a:endParaRPr lang="en-US" sz="2400" b="1" dirty="0">
              <a:latin typeface="Arial" charset="0"/>
            </a:endParaRPr>
          </a:p>
        </p:txBody>
      </p:sp>
      <p:pic>
        <p:nvPicPr>
          <p:cNvPr id="53255" name="Picture 9" descr="j0431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957441" y="3872949"/>
            <a:ext cx="4419600" cy="2849563"/>
            <a:chOff x="24" y="3304"/>
            <a:chExt cx="1512" cy="920"/>
          </a:xfrm>
        </p:grpSpPr>
        <p:pic>
          <p:nvPicPr>
            <p:cNvPr id="53257" name="Picture 11" descr="Anica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17709">
              <a:off x="24" y="3802"/>
              <a:ext cx="86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8" name="Rectangle 12"/>
            <p:cNvSpPr>
              <a:spLocks noChangeArrowheads="1"/>
            </p:cNvSpPr>
            <p:nvPr/>
          </p:nvSpPr>
          <p:spPr bwMode="auto">
            <a:xfrm>
              <a:off x="720" y="3304"/>
              <a:ext cx="816" cy="150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1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 eaLnBrk="1" hangingPunct="1"/>
              <a:r>
                <a:rPr lang="en-US" sz="2400">
                  <a:solidFill>
                    <a:srgbClr val="FF3300"/>
                  </a:solidFill>
                  <a:latin typeface=".VnTifani Heavy" pitchFamily="34" charset="0"/>
                </a:rPr>
                <a:t>C</a:t>
              </a:r>
            </a:p>
          </p:txBody>
        </p:sp>
      </p:grp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1277601" y="387294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5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1277601" y="43576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277601" y="48275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3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1277601" y="530066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2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1284226" y="5738813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53673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  <p:bldP spid="98310" grpId="0"/>
      <p:bldP spid="98311" grpId="0"/>
      <p:bldP spid="98312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92" y="2346594"/>
            <a:ext cx="11536608" cy="4003862"/>
          </a:xfrm>
        </p:spPr>
        <p:txBody>
          <a:bodyPr>
            <a:normAutofit/>
          </a:bodyPr>
          <a:lstStyle/>
          <a:p>
            <a:pPr lvl="0"/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lvl="0"/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nay”.</a:t>
            </a:r>
          </a:p>
          <a:p>
            <a:pPr lvl="0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 3.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nay”.</a:t>
            </a:r>
          </a:p>
          <a:p>
            <a:pPr lvl="0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77334" y="360608"/>
            <a:ext cx="9213641" cy="16484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 VỤ HỌC TẬP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6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phút)</a:t>
            </a:r>
          </a:p>
        </p:txBody>
      </p:sp>
    </p:spTree>
    <p:extLst>
      <p:ext uri="{BB962C8B-B14F-4D97-AF65-F5344CB8AC3E}">
        <p14:creationId xmlns:p14="http://schemas.microsoft.com/office/powerpoint/2010/main" val="33115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j0431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727200" y="609600"/>
            <a:ext cx="1026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.VnTime" pitchFamily="34" charset="0"/>
              </a:rPr>
              <a:t>C©u</a:t>
            </a:r>
            <a:r>
              <a:rPr lang="en-US" sz="3200" b="1" dirty="0">
                <a:latin typeface=".VnTime" pitchFamily="34" charset="0"/>
              </a:rPr>
              <a:t> 4: </a:t>
            </a:r>
            <a:r>
              <a:rPr lang="en-US" sz="3200" b="1" dirty="0" err="1" smtClean="0">
                <a:latin typeface=".VnTime" pitchFamily="34" charset="0"/>
              </a:rPr>
              <a:t>Ph­ư¬ng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¸n </a:t>
            </a:r>
            <a:r>
              <a:rPr lang="en-US" sz="3200" b="1" dirty="0" err="1">
                <a:latin typeface=".VnTime" pitchFamily="34" charset="0"/>
              </a:rPr>
              <a:t>nµo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.VnTime" pitchFamily="34" charset="0"/>
              </a:rPr>
              <a:t>kh«ng</a:t>
            </a:r>
            <a:r>
              <a:rPr lang="en-US" sz="3200" b="1" dirty="0">
                <a:latin typeface=".VnTime" pitchFamily="34" charset="0"/>
              </a:rPr>
              <a:t> ®</a:t>
            </a:r>
            <a:r>
              <a:rPr lang="en-US" sz="3200" b="1" dirty="0" err="1">
                <a:latin typeface=".VnTime" pitchFamily="34" charset="0"/>
              </a:rPr>
              <a:t>óng</a:t>
            </a:r>
            <a:r>
              <a:rPr lang="en-US" sz="3200" b="1" dirty="0">
                <a:latin typeface=".VnTime" pitchFamily="34" charset="0"/>
              </a:rPr>
              <a:t> ®Ó </a:t>
            </a:r>
            <a:r>
              <a:rPr lang="en-US" sz="3200" b="1" dirty="0" err="1">
                <a:latin typeface=".VnTime" pitchFamily="34" charset="0"/>
              </a:rPr>
              <a:t>t¨ng</a:t>
            </a:r>
            <a:r>
              <a:rPr lang="en-US" sz="3200" b="1" dirty="0">
                <a:latin typeface=".VnTime" pitchFamily="34" charset="0"/>
              </a:rPr>
              <a:t> </a:t>
            </a:r>
            <a:endParaRPr lang="en-US" sz="3200" b="1" dirty="0" smtClean="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latin typeface=".VnTime" pitchFamily="34" charset="0"/>
              </a:rPr>
              <a:t>søc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hÊp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dÉn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cho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viÖc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tr×nh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bµy</a:t>
            </a:r>
            <a:r>
              <a:rPr lang="en-US" sz="3200" dirty="0">
                <a:latin typeface=".VnTime" pitchFamily="34" charset="0"/>
              </a:rPr>
              <a:t>?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1198034" y="216535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/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812801" y="1941513"/>
            <a:ext cx="67714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dirty="0">
                <a:latin typeface=".VnVogue" pitchFamily="34" charset="0"/>
              </a:rPr>
              <a:t>A. </a:t>
            </a:r>
            <a:r>
              <a:rPr lang="en-US" sz="2400" dirty="0" err="1">
                <a:latin typeface=".VnVogue" pitchFamily="34" charset="0"/>
              </a:rPr>
              <a:t>Chän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chç</a:t>
            </a:r>
            <a:r>
              <a:rPr lang="en-US" sz="2400" dirty="0">
                <a:latin typeface=".VnVogue" pitchFamily="34" charset="0"/>
              </a:rPr>
              <a:t> ®</a:t>
            </a:r>
            <a:r>
              <a:rPr lang="en-US" sz="2400" dirty="0" err="1">
                <a:latin typeface=".VnVogue" pitchFamily="34" charset="0"/>
              </a:rPr>
              <a:t>øng</a:t>
            </a:r>
            <a:r>
              <a:rPr lang="en-US" sz="2400" dirty="0">
                <a:latin typeface=".VnVogue" pitchFamily="34" charset="0"/>
              </a:rPr>
              <a:t> quay </a:t>
            </a:r>
            <a:r>
              <a:rPr lang="en-US" sz="2400" dirty="0" err="1" smtClean="0">
                <a:latin typeface=".VnVogue" pitchFamily="34" charset="0"/>
              </a:rPr>
              <a:t>l­ưng</a:t>
            </a:r>
            <a:r>
              <a:rPr lang="en-US" sz="2400" dirty="0" smtClean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vÒ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phÝa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mäi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 smtClean="0">
                <a:latin typeface=".VnVogue" pitchFamily="34" charset="0"/>
              </a:rPr>
              <a:t>ng­ưêi</a:t>
            </a:r>
            <a:endParaRPr lang="en-US" sz="2400" dirty="0">
              <a:latin typeface=".VnVogue" pitchFamily="34" charset="0"/>
            </a:endParaRP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812800" y="2514601"/>
            <a:ext cx="1137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dirty="0">
                <a:latin typeface=".VnVogue" pitchFamily="34" charset="0"/>
              </a:rPr>
              <a:t>B. </a:t>
            </a:r>
            <a:r>
              <a:rPr lang="en-US" sz="2400" dirty="0" err="1">
                <a:latin typeface=".VnVogue" pitchFamily="34" charset="0"/>
              </a:rPr>
              <a:t>KÕt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hîp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c¸c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yÕu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tè</a:t>
            </a:r>
            <a:r>
              <a:rPr lang="en-US" sz="2400" dirty="0">
                <a:latin typeface=".VnVogue" pitchFamily="34" charset="0"/>
              </a:rPr>
              <a:t> phi </a:t>
            </a:r>
            <a:r>
              <a:rPr lang="en-US" sz="2400" dirty="0" err="1">
                <a:latin typeface=".VnVogue" pitchFamily="34" charset="0"/>
              </a:rPr>
              <a:t>ng«n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ng</a:t>
            </a:r>
            <a:r>
              <a:rPr lang="en-US" sz="2400" dirty="0">
                <a:latin typeface=".VnVogue" pitchFamily="34" charset="0"/>
              </a:rPr>
              <a:t>÷ </a:t>
            </a:r>
            <a:r>
              <a:rPr lang="en-US" sz="2400" dirty="0" err="1" smtClean="0">
                <a:latin typeface=".VnVogue" pitchFamily="34" charset="0"/>
              </a:rPr>
              <a:t>như</a:t>
            </a:r>
            <a:r>
              <a:rPr lang="en-US" sz="2400" dirty="0" smtClean="0">
                <a:latin typeface=".VnVogue" pitchFamily="34" charset="0"/>
              </a:rPr>
              <a:t>­ </a:t>
            </a:r>
            <a:r>
              <a:rPr lang="en-US" sz="2400" dirty="0">
                <a:latin typeface=".VnVogue" pitchFamily="34" charset="0"/>
              </a:rPr>
              <a:t>®</a:t>
            </a:r>
            <a:r>
              <a:rPr lang="en-US" sz="2400" dirty="0" err="1">
                <a:latin typeface=".VnVogue" pitchFamily="34" charset="0"/>
              </a:rPr>
              <a:t>éng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t¸c</a:t>
            </a:r>
            <a:r>
              <a:rPr lang="en-US" sz="2400" dirty="0">
                <a:latin typeface=".VnVogue" pitchFamily="34" charset="0"/>
              </a:rPr>
              <a:t>, ¸</a:t>
            </a:r>
            <a:r>
              <a:rPr lang="en-US" sz="2400" dirty="0" err="1">
                <a:latin typeface=".VnVogue" pitchFamily="34" charset="0"/>
              </a:rPr>
              <a:t>nh</a:t>
            </a:r>
            <a:r>
              <a:rPr lang="en-US" sz="2400" dirty="0">
                <a:latin typeface=".VnVogue" pitchFamily="34" charset="0"/>
              </a:rPr>
              <a:t> m¾t, </a:t>
            </a:r>
            <a:r>
              <a:rPr lang="en-US" sz="2400" dirty="0" err="1">
                <a:latin typeface=".VnVogue" pitchFamily="34" charset="0"/>
              </a:rPr>
              <a:t>cña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chØ</a:t>
            </a:r>
            <a:r>
              <a:rPr lang="en-US" sz="2400" dirty="0">
                <a:latin typeface=".VnVogue" pitchFamily="34" charset="0"/>
              </a:rPr>
              <a:t>, ®</a:t>
            </a:r>
            <a:r>
              <a:rPr lang="en-US" sz="2400" dirty="0" err="1">
                <a:latin typeface=".VnVogue" pitchFamily="34" charset="0"/>
              </a:rPr>
              <a:t>iÖu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bé</a:t>
            </a:r>
            <a:r>
              <a:rPr lang="en-US" sz="2400" dirty="0">
                <a:latin typeface=".VnVogue" pitchFamily="34" charset="0"/>
              </a:rPr>
              <a:t> …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810353" y="3120525"/>
            <a:ext cx="1148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dirty="0">
                <a:latin typeface=".VnVogue" pitchFamily="34" charset="0"/>
              </a:rPr>
              <a:t>C. </a:t>
            </a:r>
            <a:r>
              <a:rPr lang="en-US" sz="2400" dirty="0" err="1">
                <a:latin typeface=".VnVogue" pitchFamily="34" charset="0"/>
              </a:rPr>
              <a:t>KÕt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hîp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c¸c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 smtClean="0">
                <a:latin typeface=".VnVogue" pitchFamily="34" charset="0"/>
              </a:rPr>
              <a:t>ph­ư¬ng</a:t>
            </a:r>
            <a:r>
              <a:rPr lang="en-US" sz="2400" dirty="0" smtClean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tiÖn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nghe</a:t>
            </a:r>
            <a:r>
              <a:rPr lang="en-US" sz="2400" dirty="0">
                <a:latin typeface=".VnVogue" pitchFamily="34" charset="0"/>
              </a:rPr>
              <a:t>, </a:t>
            </a:r>
            <a:r>
              <a:rPr lang="en-US" sz="2400" dirty="0" err="1">
                <a:latin typeface=".VnVogue" pitchFamily="34" charset="0"/>
              </a:rPr>
              <a:t>nh×n</a:t>
            </a:r>
            <a:r>
              <a:rPr lang="en-US" sz="2400" dirty="0">
                <a:latin typeface=".VnVogue" pitchFamily="34" charset="0"/>
              </a:rPr>
              <a:t>: </a:t>
            </a:r>
            <a:r>
              <a:rPr lang="en-US" sz="2400" dirty="0" err="1">
                <a:latin typeface=".VnVogue" pitchFamily="34" charset="0"/>
              </a:rPr>
              <a:t>loa</a:t>
            </a:r>
            <a:r>
              <a:rPr lang="en-US" sz="2400" dirty="0">
                <a:latin typeface=".VnVogue" pitchFamily="34" charset="0"/>
              </a:rPr>
              <a:t> ®µi, </a:t>
            </a:r>
            <a:r>
              <a:rPr lang="en-US" sz="2400" dirty="0" err="1">
                <a:latin typeface=".VnVogue" pitchFamily="34" charset="0"/>
              </a:rPr>
              <a:t>tranh</a:t>
            </a:r>
            <a:r>
              <a:rPr lang="en-US" sz="2400" dirty="0">
                <a:latin typeface=".VnVogue" pitchFamily="34" charset="0"/>
              </a:rPr>
              <a:t> ¶</a:t>
            </a:r>
            <a:r>
              <a:rPr lang="en-US" sz="2400" dirty="0" err="1">
                <a:latin typeface=".VnVogue" pitchFamily="34" charset="0"/>
              </a:rPr>
              <a:t>nh</a:t>
            </a:r>
            <a:r>
              <a:rPr lang="en-US" sz="2400" dirty="0">
                <a:latin typeface=".VnVogue" pitchFamily="34" charset="0"/>
              </a:rPr>
              <a:t>, </a:t>
            </a:r>
            <a:r>
              <a:rPr lang="en-US" sz="2400" dirty="0" err="1">
                <a:latin typeface=".VnVogue" pitchFamily="34" charset="0"/>
              </a:rPr>
              <a:t>b¶ng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biÓu</a:t>
            </a:r>
            <a:r>
              <a:rPr lang="en-US" sz="2400" dirty="0">
                <a:latin typeface=".VnVogue" pitchFamily="34" charset="0"/>
              </a:rPr>
              <a:t>...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799336" y="3748483"/>
            <a:ext cx="1107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dirty="0">
                <a:latin typeface=".VnVogue" pitchFamily="34" charset="0"/>
              </a:rPr>
              <a:t>D. </a:t>
            </a:r>
            <a:r>
              <a:rPr lang="en-US" sz="2400" dirty="0" err="1">
                <a:latin typeface=".VnVogue" pitchFamily="34" charset="0"/>
              </a:rPr>
              <a:t>Tu©n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thñ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c¸c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yªu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cÇu</a:t>
            </a:r>
            <a:r>
              <a:rPr lang="en-US" sz="2400" dirty="0">
                <a:latin typeface=".VnVogue" pitchFamily="34" charset="0"/>
              </a:rPr>
              <a:t> b¾t </a:t>
            </a:r>
            <a:r>
              <a:rPr lang="en-US" sz="2400" dirty="0" err="1">
                <a:latin typeface=".VnVogue" pitchFamily="34" charset="0"/>
              </a:rPr>
              <a:t>buéc</a:t>
            </a:r>
            <a:r>
              <a:rPr lang="en-US" sz="2400" dirty="0">
                <a:latin typeface=".VnVogue" pitchFamily="34" charset="0"/>
              </a:rPr>
              <a:t>: </a:t>
            </a:r>
            <a:r>
              <a:rPr lang="en-US" sz="2400" dirty="0" err="1">
                <a:latin typeface=".VnVogue" pitchFamily="34" charset="0"/>
              </a:rPr>
              <a:t>x¸c</a:t>
            </a:r>
            <a:r>
              <a:rPr lang="en-US" sz="2400" dirty="0">
                <a:latin typeface=".VnVogue" pitchFamily="34" charset="0"/>
              </a:rPr>
              <a:t> ®</a:t>
            </a:r>
            <a:r>
              <a:rPr lang="en-US" sz="2400" dirty="0" err="1">
                <a:latin typeface=".VnVogue" pitchFamily="34" charset="0"/>
              </a:rPr>
              <a:t>Þnh</a:t>
            </a:r>
            <a:r>
              <a:rPr lang="en-US" sz="2400" dirty="0">
                <a:latin typeface=".VnVogue" pitchFamily="34" charset="0"/>
              </a:rPr>
              <a:t> </a:t>
            </a:r>
            <a:r>
              <a:rPr lang="en-US" sz="2400" dirty="0" err="1">
                <a:latin typeface=".VnVogue" pitchFamily="34" charset="0"/>
              </a:rPr>
              <a:t>môc</a:t>
            </a:r>
            <a:r>
              <a:rPr lang="en-US" sz="2400" dirty="0">
                <a:latin typeface=".VnVogue" pitchFamily="34" charset="0"/>
              </a:rPr>
              <a:t> ®</a:t>
            </a:r>
            <a:r>
              <a:rPr lang="en-US" sz="2400" dirty="0" err="1">
                <a:latin typeface=".VnVogue" pitchFamily="34" charset="0"/>
              </a:rPr>
              <a:t>Ých</a:t>
            </a:r>
            <a:r>
              <a:rPr lang="en-US" sz="2400" dirty="0">
                <a:latin typeface=".VnVogue" pitchFamily="34" charset="0"/>
              </a:rPr>
              <a:t>, </a:t>
            </a:r>
            <a:r>
              <a:rPr lang="en-US" sz="2400" dirty="0" err="1">
                <a:latin typeface=".VnVogue" pitchFamily="34" charset="0"/>
              </a:rPr>
              <a:t>néi</a:t>
            </a:r>
            <a:r>
              <a:rPr lang="en-US" sz="2400" dirty="0">
                <a:latin typeface=".VnVogue" pitchFamily="34" charset="0"/>
              </a:rPr>
              <a:t> dung, </a:t>
            </a:r>
            <a:r>
              <a:rPr lang="en-US" sz="2400" dirty="0" smtClean="0">
                <a:latin typeface=".VnVogue" pitchFamily="34" charset="0"/>
              </a:rPr>
              <a:t>®</a:t>
            </a:r>
            <a:r>
              <a:rPr lang="en-US" sz="2400" dirty="0" err="1">
                <a:latin typeface=".VnVogue" pitchFamily="34" charset="0"/>
              </a:rPr>
              <a:t>ố</a:t>
            </a:r>
            <a:r>
              <a:rPr lang="en-US" sz="2400" dirty="0" err="1" smtClean="0">
                <a:latin typeface=".VnVogue" pitchFamily="34" charset="0"/>
              </a:rPr>
              <a:t>i</a:t>
            </a:r>
            <a:r>
              <a:rPr lang="en-US" sz="2400" dirty="0" smtClean="0">
                <a:latin typeface=".VnVogue" pitchFamily="34" charset="0"/>
              </a:rPr>
              <a:t> </a:t>
            </a:r>
            <a:r>
              <a:rPr lang="en-US" sz="2400" dirty="0" err="1" smtClean="0">
                <a:latin typeface=".VnVogue" pitchFamily="34" charset="0"/>
              </a:rPr>
              <a:t>tư­îng</a:t>
            </a:r>
            <a:r>
              <a:rPr lang="en-US" sz="2400" dirty="0">
                <a:latin typeface=".VnVogue" pitchFamily="34" charset="0"/>
              </a:rPr>
              <a:t>…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72400" y="4008438"/>
            <a:ext cx="4419600" cy="2849562"/>
            <a:chOff x="24" y="3304"/>
            <a:chExt cx="1512" cy="920"/>
          </a:xfrm>
        </p:grpSpPr>
        <p:pic>
          <p:nvPicPr>
            <p:cNvPr id="54282" name="Picture 15" descr="Anica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17709">
              <a:off x="24" y="3802"/>
              <a:ext cx="86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3" name="Rectangle 16"/>
            <p:cNvSpPr>
              <a:spLocks noChangeArrowheads="1"/>
            </p:cNvSpPr>
            <p:nvPr/>
          </p:nvSpPr>
          <p:spPr bwMode="auto">
            <a:xfrm>
              <a:off x="720" y="3304"/>
              <a:ext cx="816" cy="150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1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 eaLnBrk="1" hangingPunct="1"/>
              <a:r>
                <a:rPr lang="en-US" sz="2400">
                  <a:solidFill>
                    <a:srgbClr val="FF3300"/>
                  </a:solidFill>
                  <a:latin typeface=".VnTifani Heavy" pitchFamily="34" charset="0"/>
                </a:rPr>
                <a:t>A</a:t>
              </a:r>
            </a:p>
          </p:txBody>
        </p:sp>
      </p:grp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1277601" y="387294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5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277601" y="43576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4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1277601" y="48275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1277601" y="530066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11284226" y="5738813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841395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/>
      <p:bldP spid="137226" grpId="0"/>
      <p:bldP spid="137227" grpId="0"/>
      <p:bldP spid="137228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j0431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0410" name="Group 58"/>
          <p:cNvGraphicFramePr>
            <a:graphicFrameLocks noGrp="1"/>
          </p:cNvGraphicFramePr>
          <p:nvPr/>
        </p:nvGraphicFramePr>
        <p:xfrm>
          <a:off x="203200" y="2209800"/>
          <a:ext cx="2540000" cy="3276600"/>
        </p:xfrm>
        <a:graphic>
          <a:graphicData uri="http://schemas.openxmlformats.org/drawingml/2006/table">
            <a:tbl>
              <a:tblPr/>
              <a:tblGrid>
                <a:gridCol w="548217"/>
                <a:gridCol w="1991783"/>
              </a:tblGrid>
              <a:tr h="533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Cột 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Bước 1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Bước 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Bước 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Bước 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Bước 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037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56006"/>
              </p:ext>
            </p:extLst>
          </p:nvPr>
        </p:nvGraphicFramePr>
        <p:xfrm>
          <a:off x="4978400" y="2209800"/>
          <a:ext cx="6807200" cy="3352802"/>
        </p:xfrm>
        <a:graphic>
          <a:graphicData uri="http://schemas.openxmlformats.org/drawingml/2006/table">
            <a:tbl>
              <a:tblPr/>
              <a:tblGrid>
                <a:gridCol w="681567"/>
                <a:gridCol w="6125633"/>
              </a:tblGrid>
              <a:tr h="554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Cột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B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Lập dàn ý cho bài trình bày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Chào hỏi và tự giới thiệu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Trình bày nội dung chính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Chọn vấn đề trình bày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Kết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thúc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và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cảm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ơn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401" name="Text Box 49"/>
          <p:cNvSpPr txBox="1">
            <a:spLocks noChangeArrowheads="1"/>
          </p:cNvSpPr>
          <p:nvPr/>
        </p:nvSpPr>
        <p:spPr bwMode="auto">
          <a:xfrm>
            <a:off x="1422399" y="304800"/>
            <a:ext cx="1022242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C©u</a:t>
            </a:r>
            <a:r>
              <a:rPr lang="en-US" sz="2800" b="1" dirty="0">
                <a:latin typeface=".VnVogue" pitchFamily="34" charset="0"/>
              </a:rPr>
              <a:t> 5: </a:t>
            </a:r>
            <a:r>
              <a:rPr lang="en-US" sz="2800" b="1" dirty="0" err="1">
                <a:latin typeface=".VnVogue" pitchFamily="34" charset="0"/>
              </a:rPr>
              <a:t>Nối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cột</a:t>
            </a:r>
            <a:r>
              <a:rPr lang="en-US" sz="2800" b="1" dirty="0">
                <a:latin typeface=".VnVogue" pitchFamily="34" charset="0"/>
              </a:rPr>
              <a:t> A </a:t>
            </a:r>
            <a:r>
              <a:rPr lang="en-US" sz="2800" b="1" dirty="0" err="1">
                <a:latin typeface=".VnVogue" pitchFamily="34" charset="0"/>
              </a:rPr>
              <a:t>với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cột</a:t>
            </a:r>
            <a:r>
              <a:rPr lang="en-US" sz="2800" b="1" dirty="0">
                <a:latin typeface=".VnVogue" pitchFamily="34" charset="0"/>
              </a:rPr>
              <a:t> B </a:t>
            </a:r>
            <a:r>
              <a:rPr lang="en-US" sz="2800" b="1" dirty="0" err="1">
                <a:latin typeface=".VnVogue" pitchFamily="34" charset="0"/>
              </a:rPr>
              <a:t>để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cã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được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một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tr×nh</a:t>
            </a:r>
            <a:r>
              <a:rPr lang="en-US" sz="2800" b="1" dirty="0">
                <a:latin typeface=".VnVogue" pitchFamily="34" charset="0"/>
              </a:rPr>
              <a:t> </a:t>
            </a:r>
            <a:endParaRPr lang="en-US" sz="2800" b="1" dirty="0" smtClean="0">
              <a:latin typeface=".VnVogu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latin typeface=".VnVogue" pitchFamily="34" charset="0"/>
              </a:rPr>
              <a:t>tự</a:t>
            </a:r>
            <a:r>
              <a:rPr lang="en-US" sz="2800" b="1" dirty="0" smtClean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đóng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của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c¸c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thao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t¸c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chuẩn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bị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và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tr×nh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bày</a:t>
            </a:r>
            <a:r>
              <a:rPr lang="en-US" sz="2800" b="1" dirty="0">
                <a:latin typeface=".VnVogue" pitchFamily="34" charset="0"/>
              </a:rPr>
              <a:t> </a:t>
            </a:r>
            <a:endParaRPr lang="en-US" sz="2800" b="1" dirty="0" smtClean="0">
              <a:latin typeface=".VnVogu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latin typeface=".VnVogue" pitchFamily="34" charset="0"/>
              </a:rPr>
              <a:t>một</a:t>
            </a:r>
            <a:r>
              <a:rPr lang="en-US" sz="2800" b="1" dirty="0" smtClean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vấn</a:t>
            </a:r>
            <a:r>
              <a:rPr lang="en-US" sz="2800" b="1" dirty="0">
                <a:latin typeface=".VnVogue" pitchFamily="34" charset="0"/>
              </a:rPr>
              <a:t> </a:t>
            </a:r>
            <a:r>
              <a:rPr lang="en-US" sz="2800" b="1" dirty="0" err="1">
                <a:latin typeface=".VnVogue" pitchFamily="34" charset="0"/>
              </a:rPr>
              <a:t>đề</a:t>
            </a:r>
            <a:r>
              <a:rPr lang="en-US" sz="2800" b="1" dirty="0">
                <a:latin typeface=".VnVogue" pitchFamily="34" charset="0"/>
              </a:rPr>
              <a:t> </a:t>
            </a:r>
          </a:p>
        </p:txBody>
      </p:sp>
      <p:sp>
        <p:nvSpPr>
          <p:cNvPr id="100404" name="Line 52"/>
          <p:cNvSpPr>
            <a:spLocks noChangeShapeType="1"/>
          </p:cNvSpPr>
          <p:nvPr/>
        </p:nvSpPr>
        <p:spPr bwMode="auto">
          <a:xfrm>
            <a:off x="2743200" y="2895600"/>
            <a:ext cx="2235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5" name="Line 53"/>
          <p:cNvSpPr>
            <a:spLocks noChangeShapeType="1"/>
          </p:cNvSpPr>
          <p:nvPr/>
        </p:nvSpPr>
        <p:spPr bwMode="auto">
          <a:xfrm flipV="1">
            <a:off x="2743200" y="2971800"/>
            <a:ext cx="2133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6" name="Line 54"/>
          <p:cNvSpPr>
            <a:spLocks noChangeShapeType="1"/>
          </p:cNvSpPr>
          <p:nvPr/>
        </p:nvSpPr>
        <p:spPr bwMode="auto">
          <a:xfrm flipV="1">
            <a:off x="2743200" y="3505200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7" name="Line 55"/>
          <p:cNvSpPr>
            <a:spLocks noChangeShapeType="1"/>
          </p:cNvSpPr>
          <p:nvPr/>
        </p:nvSpPr>
        <p:spPr bwMode="auto">
          <a:xfrm flipV="1">
            <a:off x="2743200" y="4038600"/>
            <a:ext cx="2133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2743200" y="5181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1277601" y="387294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5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1277601" y="43576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277601" y="48275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3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1277601" y="530066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2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1284226" y="5738813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391491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xit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0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0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0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0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01" grpId="0" autoUpdateAnimBg="0"/>
      <p:bldP spid="100404" grpId="0" animBg="1"/>
      <p:bldP spid="100405" grpId="0" animBg="1"/>
      <p:bldP spid="100406" grpId="0" animBg="1"/>
      <p:bldP spid="100407" grpId="0" animBg="1"/>
      <p:bldP spid="100408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6"/>
          <p:cNvSpPr>
            <a:spLocks noChangeArrowheads="1" noChangeShapeType="1" noTextEdit="1"/>
          </p:cNvSpPr>
          <p:nvPr/>
        </p:nvSpPr>
        <p:spPr bwMode="auto">
          <a:xfrm>
            <a:off x="-563094" y="1219200"/>
            <a:ext cx="11392676" cy="3962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pt-B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rabia"/>
              </a:rPr>
              <a:t>Xin ch©n thµnh c¶m ¬n</a:t>
            </a:r>
          </a:p>
          <a:p>
            <a:pPr algn="ctr"/>
            <a:r>
              <a:rPr lang="pt-B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rabia"/>
              </a:rPr>
              <a:t>c¸c </a:t>
            </a:r>
            <a:r>
              <a:rPr lang="pt-BR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rabia"/>
              </a:rPr>
              <a:t>ThÇy C« </a:t>
            </a:r>
            <a:r>
              <a:rPr lang="pt-BR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pt-BR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rabia"/>
              </a:rPr>
              <a:t> đến dự giờ thăm lớp!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.VnArabia"/>
            </a:endParaRPr>
          </a:p>
        </p:txBody>
      </p:sp>
    </p:spTree>
    <p:extLst>
      <p:ext uri="{BB962C8B-B14F-4D97-AF65-F5344CB8AC3E}">
        <p14:creationId xmlns:p14="http://schemas.microsoft.com/office/powerpoint/2010/main" val="29095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Down Ribbon 5"/>
          <p:cNvSpPr/>
          <p:nvPr/>
        </p:nvSpPr>
        <p:spPr>
          <a:xfrm>
            <a:off x="1" y="1255922"/>
            <a:ext cx="12192000" cy="5012675"/>
          </a:xfrm>
          <a:prstGeom prst="ellipseRibbon">
            <a:avLst>
              <a:gd name="adj1" fmla="val 25000"/>
              <a:gd name="adj2" fmla="val 70492"/>
              <a:gd name="adj3" fmla="val 1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 1</a:t>
            </a:r>
          </a:p>
          <a:p>
            <a:pPr algn="ctr"/>
            <a:r>
              <a:rPr lang="en-US" sz="6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 YÊU TUỔI HỌC TRÒ, NÊN HAY KHÔNG?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11277601" y="3886201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5</a:t>
            </a:r>
          </a:p>
        </p:txBody>
      </p:sp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11277601" y="43576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4</a:t>
            </a: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11277601" y="4827589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TimeH" pitchFamily="34" charset="0"/>
              </a:rPr>
              <a:t>3</a:t>
            </a:r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11277601" y="530066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2</a:t>
            </a: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11277601" y="5738814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1</a:t>
            </a:r>
          </a:p>
        </p:txBody>
      </p:sp>
      <p:sp>
        <p:nvSpPr>
          <p:cNvPr id="10" name="Oval 22"/>
          <p:cNvSpPr>
            <a:spLocks noChangeArrowheads="1"/>
          </p:cNvSpPr>
          <p:nvPr/>
        </p:nvSpPr>
        <p:spPr bwMode="auto">
          <a:xfrm>
            <a:off x="11277601" y="3413126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6</a:t>
            </a:r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11277600" y="6212580"/>
            <a:ext cx="579967" cy="473075"/>
          </a:xfrm>
          <a:prstGeom prst="ellipse">
            <a:avLst/>
          </a:prstGeom>
          <a:gradFill rotWithShape="1">
            <a:gsLst>
              <a:gs pos="0">
                <a:srgbClr val="FFFF00">
                  <a:alpha val="73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latin typeface=".VnTimeH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5335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xit" presetSubtype="1" accel="50000" decel="5000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0"/>
                            </p:stCondLst>
                            <p:childTnLst>
                              <p:par>
                                <p:cTn id="30" presetID="2" presetClass="exit" presetSubtype="1" accel="50000" decel="50000" fill="hold" grpId="0" nodeType="afterEffect">
                                  <p:stCondLst>
                                    <p:cond delay="59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1900"/>
                            </p:stCondLst>
                            <p:childTnLst>
                              <p:par>
                                <p:cTn id="35" presetID="2" presetClass="exit" presetSubtype="1" accel="50000" decel="50000" fill="hold" grpId="0" nodeType="afterEffect">
                                  <p:stCondLst>
                                    <p:cond delay="58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1000"/>
                            </p:stCondLst>
                            <p:childTnLst>
                              <p:par>
                                <p:cTn id="40" presetID="2" presetClass="exit" presetSubtype="1" accel="50000" decel="5000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1000"/>
                            </p:stCondLst>
                            <p:childTnLst>
                              <p:par>
                                <p:cTn id="45" presetID="2" presetClass="exit" presetSubtype="1" accel="50000" decel="50000" fill="hold" grpId="0" nodeType="afterEffect">
                                  <p:stCondLst>
                                    <p:cond delay="59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xit" presetSubtype="1" accel="50000" decel="50000" fill="hold" grpId="0" nodeType="withEffect">
                                  <p:stCondLst>
                                    <p:cond delay="119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3556000" y="377324"/>
            <a:ext cx="5588000" cy="61722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200">
              <a:latin typeface="Arial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4572000" y="1600201"/>
            <a:ext cx="37592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bày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vấn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3149600" y="1676401"/>
            <a:ext cx="812800" cy="409575"/>
          </a:xfrm>
          <a:prstGeom prst="rightArrow">
            <a:avLst>
              <a:gd name="adj1" fmla="val 50000"/>
              <a:gd name="adj2" fmla="val 372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994400" y="3124201"/>
            <a:ext cx="314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368800" y="3276601"/>
            <a:ext cx="39624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bày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vấn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gì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?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n-US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4673600" y="4876801"/>
            <a:ext cx="37592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bày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vấn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sao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3251200" y="5562601"/>
            <a:ext cx="812800" cy="409575"/>
          </a:xfrm>
          <a:prstGeom prst="rightArrow">
            <a:avLst>
              <a:gd name="adj1" fmla="val 50000"/>
              <a:gd name="adj2" fmla="val 372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3149600" y="3886201"/>
            <a:ext cx="812800" cy="409575"/>
          </a:xfrm>
          <a:prstGeom prst="rightArrow">
            <a:avLst>
              <a:gd name="adj1" fmla="val 50000"/>
              <a:gd name="adj2" fmla="val 372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3" grpId="0" animBg="1"/>
      <p:bldP spid="102404" grpId="0" animBg="1"/>
      <p:bldP spid="102406" grpId="0" animBg="1"/>
      <p:bldP spid="102407" grpId="0" animBg="1"/>
      <p:bldP spid="102408" grpId="0" animBg="1"/>
      <p:bldP spid="1024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/>
          </p:cNvSpPr>
          <p:nvPr>
            <p:ph type="title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cap="none" smtClean="0">
              <a:effectLst/>
            </a:endParaRPr>
          </a:p>
        </p:txBody>
      </p:sp>
      <p:pic>
        <p:nvPicPr>
          <p:cNvPr id="103437" name="Picture 13" descr="311238478_20130110-203721-1-nu-sinh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228600"/>
            <a:ext cx="5080000" cy="2362200"/>
          </a:xfrm>
        </p:spPr>
      </p:pic>
      <p:pic>
        <p:nvPicPr>
          <p:cNvPr id="103438" name="Picture 14" descr="955402923_e6fdb206-efd0-4a96-9844-a6a96ffaf37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733800"/>
            <a:ext cx="5689600" cy="2590800"/>
          </a:xfrm>
        </p:spPr>
      </p:pic>
      <p:pic>
        <p:nvPicPr>
          <p:cNvPr id="103441" name="Picture 17" descr="aamtu thi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7200" y="304800"/>
            <a:ext cx="4775200" cy="2247900"/>
          </a:xfrm>
        </p:spPr>
      </p:pic>
      <p:pic>
        <p:nvPicPr>
          <p:cNvPr id="103442" name="Picture 18" descr="th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3733800"/>
            <a:ext cx="4876800" cy="2590800"/>
          </a:xfrm>
        </p:spPr>
      </p:pic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406400" y="2895600"/>
            <a:ext cx="538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/>
              <a:t>Sự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thiếu</a:t>
            </a:r>
            <a:r>
              <a:rPr lang="en-US" sz="2400" b="1" dirty="0" smtClean="0"/>
              <a:t> ý </a:t>
            </a:r>
            <a:r>
              <a:rPr lang="en-US" sz="2400" b="1" dirty="0" err="1" smtClean="0"/>
              <a:t>tứ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người</a:t>
            </a:r>
            <a:r>
              <a:rPr lang="en-US" sz="2400" b="1" dirty="0" smtClean="0"/>
              <a:t> </a:t>
            </a:r>
            <a:r>
              <a:rPr lang="en-US" sz="2400" b="1" dirty="0" err="1"/>
              <a:t>trẻ</a:t>
            </a:r>
            <a:endParaRPr lang="en-US" sz="2400" b="1" dirty="0"/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812800" y="6477000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tượng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7416800" y="2819401"/>
            <a:ext cx="386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7518400" y="28194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7213600" y="2895600"/>
            <a:ext cx="497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/>
              <a:t>Ấm</a:t>
            </a:r>
            <a:r>
              <a:rPr lang="en-US" sz="2400" b="1" dirty="0"/>
              <a:t> </a:t>
            </a:r>
            <a:r>
              <a:rPr lang="en-US" sz="2400" b="1" dirty="0" err="1"/>
              <a:t>áp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endParaRPr lang="en-US" sz="2400" b="1" dirty="0"/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7620000" y="6491288"/>
            <a:ext cx="274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7620000" y="64008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/>
              <a:t>Gian</a:t>
            </a:r>
            <a:r>
              <a:rPr lang="en-US" sz="2400" b="1" dirty="0"/>
              <a:t> </a:t>
            </a:r>
            <a:r>
              <a:rPr lang="en-US" sz="2400" b="1" dirty="0" err="1"/>
              <a:t>lận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thi</a:t>
            </a:r>
            <a:r>
              <a:rPr lang="en-US" sz="2400" b="1" dirty="0"/>
              <a:t> </a:t>
            </a:r>
            <a:r>
              <a:rPr lang="en-US" sz="2400" b="1" dirty="0" err="1"/>
              <a:t>cử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88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sz="2200" b="1"/>
              <a:pPr lvl="0" algn="r" eaLnBrk="1" hangingPunct="1"/>
              <a:t>6</a:t>
            </a:fld>
            <a:endParaRPr lang="en-US" sz="2200" b="1"/>
          </a:p>
        </p:txBody>
      </p:sp>
      <p:sp>
        <p:nvSpPr>
          <p:cNvPr id="18434" name="Text Box 2"/>
          <p:cNvSpPr txBox="1"/>
          <p:nvPr/>
        </p:nvSpPr>
        <p:spPr>
          <a:xfrm>
            <a:off x="-406400" y="0"/>
            <a:ext cx="12598400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sz="2600" b="1" dirty="0">
                <a:latin typeface="Times New Roman" panose="02020603050405020304" pitchFamily="18" charset="0"/>
              </a:rPr>
              <a:t>I. TẦM QUAN TRỌNG CỦA VIỆC TRÌNH BÀY MỘT VẤN ĐỀ</a:t>
            </a:r>
          </a:p>
        </p:txBody>
      </p:sp>
      <p:sp>
        <p:nvSpPr>
          <p:cNvPr id="18435" name="Text Box 3"/>
          <p:cNvSpPr txBox="1"/>
          <p:nvPr/>
        </p:nvSpPr>
        <p:spPr>
          <a:xfrm>
            <a:off x="3657600" y="762001"/>
            <a:ext cx="8229600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2600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sz="2600" dirty="0">
                <a:latin typeface="Arial" panose="020B0604020202020204" pitchFamily="34" charset="0"/>
              </a:rPr>
              <a:t>- </a:t>
            </a:r>
            <a:r>
              <a:rPr sz="2600" dirty="0" err="1">
                <a:latin typeface="Arial" panose="020B0604020202020204" pitchFamily="34" charset="0"/>
              </a:rPr>
              <a:t>Trình</a:t>
            </a:r>
            <a:r>
              <a:rPr sz="2600" dirty="0">
                <a:latin typeface="Arial" panose="020B0604020202020204" pitchFamily="34" charset="0"/>
              </a:rPr>
              <a:t> </a:t>
            </a:r>
            <a:r>
              <a:rPr sz="2600" dirty="0" err="1">
                <a:latin typeface="Arial" panose="020B0604020202020204" pitchFamily="34" charset="0"/>
              </a:rPr>
              <a:t>bày</a:t>
            </a:r>
            <a:r>
              <a:rPr sz="2600" dirty="0">
                <a:latin typeface="Arial" panose="020B0604020202020204" pitchFamily="34" charset="0"/>
              </a:rPr>
              <a:t> </a:t>
            </a:r>
            <a:r>
              <a:rPr sz="2600" dirty="0" err="1">
                <a:latin typeface="Arial" panose="020B0604020202020204" pitchFamily="34" charset="0"/>
              </a:rPr>
              <a:t>một</a:t>
            </a:r>
            <a:r>
              <a:rPr sz="2600" dirty="0">
                <a:latin typeface="Arial" panose="020B0604020202020204" pitchFamily="34" charset="0"/>
              </a:rPr>
              <a:t> </a:t>
            </a:r>
            <a:r>
              <a:rPr sz="2600" dirty="0" err="1">
                <a:latin typeface="Arial" panose="020B0604020202020204" pitchFamily="34" charset="0"/>
              </a:rPr>
              <a:t>vấn</a:t>
            </a:r>
            <a:r>
              <a:rPr sz="2600" dirty="0">
                <a:latin typeface="Arial" panose="020B0604020202020204" pitchFamily="34" charset="0"/>
              </a:rPr>
              <a:t> </a:t>
            </a:r>
            <a:r>
              <a:rPr sz="2600" dirty="0" err="1">
                <a:latin typeface="Arial" panose="020B0604020202020204" pitchFamily="34" charset="0"/>
              </a:rPr>
              <a:t>đề</a:t>
            </a:r>
            <a:r>
              <a:rPr sz="2600" dirty="0">
                <a:latin typeface="Arial" panose="020B0604020202020204" pitchFamily="34" charset="0"/>
              </a:rPr>
              <a:t> </a:t>
            </a:r>
            <a:r>
              <a:rPr sz="2600" dirty="0" err="1">
                <a:latin typeface="Arial" panose="020B0604020202020204" pitchFamily="34" charset="0"/>
              </a:rPr>
              <a:t>là</a:t>
            </a:r>
            <a:r>
              <a:rPr sz="2600" dirty="0">
                <a:latin typeface="Arial" panose="020B0604020202020204" pitchFamily="34" charset="0"/>
              </a:rPr>
              <a:t> </a:t>
            </a:r>
            <a:r>
              <a:rPr sz="2600" u="sng" dirty="0" err="1">
                <a:latin typeface="Arial" panose="020B0604020202020204" pitchFamily="34" charset="0"/>
              </a:rPr>
              <a:t>một</a:t>
            </a:r>
            <a:r>
              <a:rPr sz="2600" u="sng" dirty="0">
                <a:latin typeface="Arial" panose="020B0604020202020204" pitchFamily="34" charset="0"/>
              </a:rPr>
              <a:t> </a:t>
            </a:r>
            <a:r>
              <a:rPr sz="2600" u="sng" dirty="0" err="1">
                <a:latin typeface="Arial" panose="020B0604020202020204" pitchFamily="34" charset="0"/>
              </a:rPr>
              <a:t>kỹ</a:t>
            </a:r>
            <a:r>
              <a:rPr sz="2600" u="sng" dirty="0">
                <a:latin typeface="Arial" panose="020B0604020202020204" pitchFamily="34" charset="0"/>
              </a:rPr>
              <a:t> </a:t>
            </a:r>
            <a:r>
              <a:rPr sz="2600" u="sng" dirty="0" err="1">
                <a:latin typeface="Arial" panose="020B0604020202020204" pitchFamily="34" charset="0"/>
              </a:rPr>
              <a:t>năng</a:t>
            </a:r>
            <a:r>
              <a:rPr sz="2600" u="sng" dirty="0">
                <a:latin typeface="Arial" panose="020B0604020202020204" pitchFamily="34" charset="0"/>
              </a:rPr>
              <a:t> </a:t>
            </a:r>
            <a:r>
              <a:rPr sz="2600" u="sng" dirty="0" err="1">
                <a:latin typeface="Arial" panose="020B0604020202020204" pitchFamily="34" charset="0"/>
              </a:rPr>
              <a:t>giao</a:t>
            </a:r>
            <a:r>
              <a:rPr sz="2600" u="sng" dirty="0">
                <a:latin typeface="Arial" panose="020B0604020202020204" pitchFamily="34" charset="0"/>
              </a:rPr>
              <a:t> </a:t>
            </a:r>
            <a:r>
              <a:rPr sz="2600" u="sng" dirty="0" err="1">
                <a:latin typeface="Arial" panose="020B0604020202020204" pitchFamily="34" charset="0"/>
              </a:rPr>
              <a:t>tiếp</a:t>
            </a:r>
            <a:r>
              <a:rPr sz="2600" u="sng" dirty="0">
                <a:latin typeface="Arial" panose="020B0604020202020204" pitchFamily="34" charset="0"/>
              </a:rPr>
              <a:t> </a:t>
            </a:r>
            <a:r>
              <a:rPr sz="2600" u="sng" dirty="0" err="1">
                <a:latin typeface="Arial" panose="020B0604020202020204" pitchFamily="34" charset="0"/>
              </a:rPr>
              <a:t>quan</a:t>
            </a:r>
            <a:r>
              <a:rPr sz="2600" u="sng" dirty="0">
                <a:latin typeface="Arial" panose="020B0604020202020204" pitchFamily="34" charset="0"/>
              </a:rPr>
              <a:t> </a:t>
            </a:r>
            <a:r>
              <a:rPr sz="2600" u="sng" dirty="0" err="1">
                <a:latin typeface="Arial" panose="020B0604020202020204" pitchFamily="34" charset="0"/>
              </a:rPr>
              <a:t>trọng</a:t>
            </a:r>
            <a:r>
              <a:rPr sz="2600" dirty="0">
                <a:latin typeface="Arial" panose="020B0604020202020204" pitchFamily="34" charset="0"/>
              </a:rPr>
              <a:t> </a:t>
            </a:r>
            <a:r>
              <a:rPr sz="2600" dirty="0" err="1">
                <a:latin typeface="Arial" panose="020B0604020202020204" pitchFamily="34" charset="0"/>
              </a:rPr>
              <a:t>trong</a:t>
            </a:r>
            <a:r>
              <a:rPr sz="2600" dirty="0">
                <a:latin typeface="Arial" panose="020B0604020202020204" pitchFamily="34" charset="0"/>
              </a:rPr>
              <a:t> </a:t>
            </a:r>
            <a:r>
              <a:rPr sz="2600" dirty="0" err="1">
                <a:latin typeface="Arial" panose="020B0604020202020204" pitchFamily="34" charset="0"/>
              </a:rPr>
              <a:t>đời</a:t>
            </a:r>
            <a:r>
              <a:rPr sz="2600" dirty="0">
                <a:latin typeface="Arial" panose="020B0604020202020204" pitchFamily="34" charset="0"/>
              </a:rPr>
              <a:t> </a:t>
            </a:r>
            <a:r>
              <a:rPr sz="2600" dirty="0" err="1">
                <a:latin typeface="Arial" panose="020B0604020202020204" pitchFamily="34" charset="0"/>
              </a:rPr>
              <a:t>sống</a:t>
            </a:r>
            <a:r>
              <a:rPr sz="2600" dirty="0">
                <a:latin typeface="Arial" panose="020B0604020202020204" pitchFamily="34" charset="0"/>
              </a:rPr>
              <a:t> </a:t>
            </a:r>
            <a:r>
              <a:rPr sz="2600" dirty="0" err="1">
                <a:latin typeface="Arial" panose="020B0604020202020204" pitchFamily="34" charset="0"/>
              </a:rPr>
              <a:t>của</a:t>
            </a:r>
            <a:r>
              <a:rPr sz="2600" dirty="0">
                <a:latin typeface="Arial" panose="020B0604020202020204" pitchFamily="34" charset="0"/>
              </a:rPr>
              <a:t> con </a:t>
            </a:r>
            <a:r>
              <a:rPr sz="2600" dirty="0" err="1">
                <a:latin typeface="Arial" panose="020B0604020202020204" pitchFamily="34" charset="0"/>
              </a:rPr>
              <a:t>người</a:t>
            </a:r>
            <a:r>
              <a:rPr sz="26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436" name="AutoShape 4"/>
          <p:cNvSpPr/>
          <p:nvPr/>
        </p:nvSpPr>
        <p:spPr>
          <a:xfrm>
            <a:off x="3454400" y="3505200"/>
            <a:ext cx="304800" cy="228600"/>
          </a:xfrm>
          <a:prstGeom prst="star4">
            <a:avLst>
              <a:gd name="adj" fmla="val 1250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18439" name="Text Box 7"/>
          <p:cNvSpPr txBox="1"/>
          <p:nvPr/>
        </p:nvSpPr>
        <p:spPr>
          <a:xfrm>
            <a:off x="3860800" y="3352801"/>
            <a:ext cx="782320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err="1">
                <a:solidFill>
                  <a:srgbClr val="9900CC"/>
                </a:solidFill>
                <a:latin typeface="Arial" panose="020B0604020202020204" pitchFamily="34" charset="0"/>
              </a:rPr>
              <a:t>Có khả năng thuyết phục người khác cảm thông hoặc đồng tình với mình</a:t>
            </a:r>
            <a:r>
              <a:rPr sz="2600">
                <a:solidFill>
                  <a:srgbClr val="9900CC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440" name="AutoShape 8"/>
          <p:cNvSpPr/>
          <p:nvPr/>
        </p:nvSpPr>
        <p:spPr>
          <a:xfrm>
            <a:off x="3048000" y="4572001"/>
            <a:ext cx="609600" cy="180975"/>
          </a:xfrm>
          <a:prstGeom prst="rightArrow">
            <a:avLst>
              <a:gd name="adj1" fmla="val 50000"/>
              <a:gd name="adj2" fmla="val 63157"/>
            </a:avLst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18441" name="Text Box 9"/>
          <p:cNvSpPr txBox="1"/>
          <p:nvPr/>
        </p:nvSpPr>
        <p:spPr>
          <a:xfrm>
            <a:off x="3759200" y="4419600"/>
            <a:ext cx="78232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 err="1">
                <a:latin typeface="Arial" panose="020B0604020202020204" pitchFamily="34" charset="0"/>
              </a:rPr>
              <a:t>Tạo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nên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sự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thành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công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của</a:t>
            </a:r>
            <a:r>
              <a:rPr sz="2800" dirty="0">
                <a:latin typeface="Arial" panose="020B0604020202020204" pitchFamily="34" charset="0"/>
              </a:rPr>
              <a:t> con </a:t>
            </a:r>
            <a:r>
              <a:rPr sz="2800" dirty="0" err="1">
                <a:latin typeface="Arial" panose="020B0604020202020204" pitchFamily="34" charset="0"/>
              </a:rPr>
              <a:t>người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trong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mọi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lĩnh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vực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của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đời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sống</a:t>
            </a:r>
            <a:r>
              <a:rPr sz="2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442" name="AutoShape 10"/>
          <p:cNvSpPr/>
          <p:nvPr/>
        </p:nvSpPr>
        <p:spPr>
          <a:xfrm>
            <a:off x="2844800" y="1905000"/>
            <a:ext cx="8940800" cy="2667000"/>
          </a:xfrm>
          <a:prstGeom prst="cloudCallout">
            <a:avLst>
              <a:gd name="adj1" fmla="val -21042"/>
              <a:gd name="adj2" fmla="val 71421"/>
            </a:avLst>
          </a:prstGeom>
          <a:blipFill rotWithShape="1">
            <a:blip r:embed="rId3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sz="2800" err="1">
                <a:solidFill>
                  <a:srgbClr val="FF0000"/>
                </a:solidFill>
                <a:latin typeface="Arial" panose="020B0604020202020204" pitchFamily="34" charset="0"/>
              </a:rPr>
              <a:t>   Tại sao nói trình bày một vấn đề là một kỹ năng giao tiếp quan trọng</a:t>
            </a:r>
            <a:r>
              <a:rPr sz="2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  <a:p>
            <a:pPr algn="just"/>
            <a:endParaRPr sz="2800">
              <a:latin typeface="Arial" panose="020B0604020202020204" pitchFamily="34" charset="0"/>
            </a:endParaRPr>
          </a:p>
        </p:txBody>
      </p:sp>
      <p:sp>
        <p:nvSpPr>
          <p:cNvPr id="18443" name="AutoShape 11"/>
          <p:cNvSpPr/>
          <p:nvPr/>
        </p:nvSpPr>
        <p:spPr>
          <a:xfrm>
            <a:off x="3251200" y="2133600"/>
            <a:ext cx="8940800" cy="2057400"/>
          </a:xfrm>
          <a:prstGeom prst="cloudCallout">
            <a:avLst>
              <a:gd name="adj1" fmla="val -18019"/>
              <a:gd name="adj2" fmla="val 81648"/>
            </a:avLst>
          </a:prstGeom>
          <a:blipFill rotWithShape="1">
            <a:blip r:embed="rId3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Trình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bày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một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vấn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vai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trò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như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thế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đời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sống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  <a:p>
            <a:pPr algn="just"/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8203" name="Vertical Scroll 15"/>
          <p:cNvSpPr/>
          <p:nvPr/>
        </p:nvSpPr>
        <p:spPr>
          <a:xfrm>
            <a:off x="-582672" y="457199"/>
            <a:ext cx="4372472" cy="6318173"/>
          </a:xfrm>
          <a:prstGeom prst="verticalScroll">
            <a:avLst>
              <a:gd name="adj" fmla="val 12500"/>
            </a:avLst>
          </a:prstGeom>
          <a:blipFill rotWithShape="1">
            <a:blip r:embed="rId4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algn="just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itle 9"/>
          <p:cNvSpPr txBox="1"/>
          <p:nvPr/>
        </p:nvSpPr>
        <p:spPr bwMode="auto">
          <a:xfrm rot="10800000" flipV="1">
            <a:off x="304800" y="304800"/>
            <a:ext cx="3251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BÀI HỌC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AutoShape 4"/>
          <p:cNvSpPr/>
          <p:nvPr/>
        </p:nvSpPr>
        <p:spPr>
          <a:xfrm>
            <a:off x="3352800" y="2209800"/>
            <a:ext cx="304800" cy="228600"/>
          </a:xfrm>
          <a:prstGeom prst="star4">
            <a:avLst>
              <a:gd name="adj" fmla="val 1250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19" name="Text Box 6"/>
          <p:cNvSpPr txBox="1"/>
          <p:nvPr/>
        </p:nvSpPr>
        <p:spPr>
          <a:xfrm>
            <a:off x="3657600" y="2054226"/>
            <a:ext cx="8026400" cy="8925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Giúp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chúng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ta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bày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tỏ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rõ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ràng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và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chính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xác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nguyện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vọng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,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suy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nghĩ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,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nhận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thức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của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sz="2600" dirty="0" err="1">
                <a:solidFill>
                  <a:srgbClr val="9900CC"/>
                </a:solidFill>
                <a:latin typeface="Arial" panose="020B0604020202020204" pitchFamily="34" charset="0"/>
              </a:rPr>
              <a:t>mình</a:t>
            </a:r>
            <a:r>
              <a:rPr sz="2600" dirty="0">
                <a:solidFill>
                  <a:srgbClr val="9900CC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5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84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allAtOnce" bldLvl="0"/>
      <p:bldP spid="18436" grpId="0" animBg="1"/>
      <p:bldP spid="18439" grpId="0"/>
      <p:bldP spid="18440" grpId="0" animBg="1"/>
      <p:bldP spid="18441" grpId="0"/>
      <p:bldP spid="18442" grpId="0" animBg="1"/>
      <p:bldP spid="18442" grpId="1" animBg="1"/>
      <p:bldP spid="18443" grpId="0" animBg="1"/>
      <p:bldP spid="8203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sz="2200" b="1">
                <a:latin typeface="Verdana" panose="020B0604030504040204" pitchFamily="34" charset="0"/>
              </a:rPr>
              <a:pPr lvl="0" algn="r" eaLnBrk="1" hangingPunct="1"/>
              <a:t>7</a:t>
            </a:fld>
            <a:endParaRPr lang="en-US" sz="2200" b="1">
              <a:latin typeface="Verdana" panose="020B0604030504040204" pitchFamily="34" charset="0"/>
            </a:endParaRPr>
          </a:p>
        </p:txBody>
      </p:sp>
      <p:sp>
        <p:nvSpPr>
          <p:cNvPr id="20482" name="Text Box 2"/>
          <p:cNvSpPr txBox="1"/>
          <p:nvPr/>
        </p:nvSpPr>
        <p:spPr>
          <a:xfrm>
            <a:off x="3657600" y="166688"/>
            <a:ext cx="8229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II. CÔNG VIỆC CHUẨN </a:t>
            </a:r>
            <a:r>
              <a:rPr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4572000" y="1524001"/>
            <a:ext cx="5791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err="1">
                <a:solidFill>
                  <a:srgbClr val="990099"/>
                </a:solidFill>
                <a:latin typeface="Arial" panose="020B0604020202020204" pitchFamily="34" charset="0"/>
              </a:rPr>
              <a:t>- Tìm vấn đề của đề tài</a:t>
            </a:r>
            <a:r>
              <a:rPr sz="2400">
                <a:solidFill>
                  <a:srgbClr val="990099"/>
                </a:solidFill>
                <a:latin typeface="Arial" panose="020B0604020202020204" pitchFamily="34" charset="0"/>
              </a:rPr>
              <a:t>.</a:t>
            </a:r>
            <a:r>
              <a:rPr sz="2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484" name="Text Box 4"/>
          <p:cNvSpPr txBox="1"/>
          <p:nvPr/>
        </p:nvSpPr>
        <p:spPr>
          <a:xfrm>
            <a:off x="3251200" y="654050"/>
            <a:ext cx="59944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i="1" err="1">
                <a:solidFill>
                  <a:srgbClr val="FF0000"/>
                </a:solidFill>
                <a:latin typeface="Arial" panose="020B0604020202020204" pitchFamily="34" charset="0"/>
              </a:rPr>
              <a:t>1. Chọn vấn đề trình bày</a:t>
            </a:r>
            <a:endParaRPr sz="2600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3860800" y="990600"/>
            <a:ext cx="558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err="1">
                <a:solidFill>
                  <a:srgbClr val="0000CC"/>
                </a:solidFill>
                <a:latin typeface="Arial" panose="020B0604020202020204" pitchFamily="34" charset="0"/>
              </a:rPr>
              <a:t>Cơ sở lựa chọn</a:t>
            </a:r>
            <a:r>
              <a:rPr sz="2400">
                <a:solidFill>
                  <a:srgbClr val="0000CC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9223" name="Text Box 9"/>
          <p:cNvSpPr txBox="1"/>
          <p:nvPr/>
        </p:nvSpPr>
        <p:spPr>
          <a:xfrm>
            <a:off x="3251200" y="1676401"/>
            <a:ext cx="3352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4572000" y="2089150"/>
            <a:ext cx="55880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err="1">
                <a:solidFill>
                  <a:srgbClr val="990099"/>
                </a:solidFill>
                <a:latin typeface="Arial" panose="020B0604020202020204" pitchFamily="34" charset="0"/>
              </a:rPr>
              <a:t>- Chú ý đến người nghe: tuổi tác, giới tính, nghề nghiệp, sở thích</a:t>
            </a:r>
            <a:r>
              <a:rPr sz="2400">
                <a:solidFill>
                  <a:srgbClr val="9900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0491" name="Text Box 11"/>
          <p:cNvSpPr txBox="1"/>
          <p:nvPr/>
        </p:nvSpPr>
        <p:spPr>
          <a:xfrm>
            <a:off x="4572000" y="3352800"/>
            <a:ext cx="629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err="1">
                <a:solidFill>
                  <a:srgbClr val="990099"/>
                </a:solidFill>
                <a:latin typeface="Arial" panose="020B0604020202020204" pitchFamily="34" charset="0"/>
              </a:rPr>
              <a:t>- Sở thích, am hiểu của bản thân</a:t>
            </a:r>
            <a:r>
              <a:rPr sz="2400">
                <a:solidFill>
                  <a:srgbClr val="9900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0492" name="AutoShape 12" descr="Bouquet"/>
          <p:cNvSpPr/>
          <p:nvPr/>
        </p:nvSpPr>
        <p:spPr>
          <a:xfrm>
            <a:off x="3911600" y="1752600"/>
            <a:ext cx="7721600" cy="2514600"/>
          </a:xfrm>
          <a:prstGeom prst="wedgeRoundRectCallout">
            <a:avLst>
              <a:gd name="adj1" fmla="val -34130"/>
              <a:gd name="adj2" fmla="val 73991"/>
              <a:gd name="adj3" fmla="val 16667"/>
            </a:avLst>
          </a:prstGeom>
          <a:blipFill rotWithShape="1">
            <a:blip r:embed="rId3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sz="2800" err="1">
                <a:solidFill>
                  <a:srgbClr val="FF0000"/>
                </a:solidFill>
                <a:latin typeface="Arial" panose="020B0604020202020204" pitchFamily="34" charset="0"/>
              </a:rPr>
              <a:t>Theo các </a:t>
            </a:r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</a:rPr>
              <a:t>bạn</a:t>
            </a:r>
            <a:r>
              <a:rPr sz="2800" err="1">
                <a:solidFill>
                  <a:srgbClr val="FF0000"/>
                </a:solidFill>
                <a:latin typeface="Arial" panose="020B0604020202020204" pitchFamily="34" charset="0"/>
              </a:rPr>
              <a:t>, khâu chuẩn bị đầu tiên cho việc trình bày một vấn đề là gì</a:t>
            </a:r>
            <a:r>
              <a:rPr sz="2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0493" name="AutoShape 13" descr="Parchment"/>
          <p:cNvSpPr/>
          <p:nvPr/>
        </p:nvSpPr>
        <p:spPr>
          <a:xfrm>
            <a:off x="3098800" y="1943100"/>
            <a:ext cx="8534400" cy="2133600"/>
          </a:xfrm>
          <a:prstGeom prst="cloudCallout">
            <a:avLst>
              <a:gd name="adj1" fmla="val -31620"/>
              <a:gd name="adj2" fmla="val 51412"/>
            </a:avLst>
          </a:prstGeom>
          <a:blipFill rotWithShape="1">
            <a:blip r:embed="rId4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sz="2800" err="1">
                <a:solidFill>
                  <a:srgbClr val="FF0000"/>
                </a:solidFill>
                <a:latin typeface="Arial" panose="020B0604020202020204" pitchFamily="34" charset="0"/>
              </a:rPr>
              <a:t>Những việc cần làm khi lựa chọn vấn đề trình bày là gì</a:t>
            </a:r>
            <a:r>
              <a:rPr sz="2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  <a:p>
            <a:pPr algn="just"/>
            <a:endParaRPr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94" name="Text Box 14"/>
          <p:cNvSpPr txBox="1"/>
          <p:nvPr/>
        </p:nvSpPr>
        <p:spPr>
          <a:xfrm>
            <a:off x="3251200" y="1187450"/>
            <a:ext cx="62992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i="1" err="1">
                <a:solidFill>
                  <a:srgbClr val="FF0000"/>
                </a:solidFill>
                <a:latin typeface="Arial" panose="020B0604020202020204" pitchFamily="34" charset="0"/>
              </a:rPr>
              <a:t>2. Lập dàn ý cho bài trình bày</a:t>
            </a:r>
            <a:endParaRPr sz="2600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95" name="AutoShape 15"/>
          <p:cNvSpPr/>
          <p:nvPr/>
        </p:nvSpPr>
        <p:spPr>
          <a:xfrm>
            <a:off x="3048000" y="1752600"/>
            <a:ext cx="3149600" cy="1676400"/>
          </a:xfrm>
          <a:prstGeom prst="irregularSeal2">
            <a:avLst/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800" err="1">
                <a:solidFill>
                  <a:srgbClr val="0000CC"/>
                </a:solidFill>
                <a:latin typeface="Arial" panose="020B0604020202020204" pitchFamily="34" charset="0"/>
              </a:rPr>
              <a:t>Chú</a:t>
            </a:r>
            <a:r>
              <a:rPr sz="2800">
                <a:solidFill>
                  <a:srgbClr val="0000CC"/>
                </a:solidFill>
                <a:latin typeface="Arial" panose="020B0604020202020204" pitchFamily="34" charset="0"/>
              </a:rPr>
              <a:t> ý</a:t>
            </a:r>
          </a:p>
        </p:txBody>
      </p:sp>
      <p:sp>
        <p:nvSpPr>
          <p:cNvPr id="20496" name="Text Box 16"/>
          <p:cNvSpPr txBox="1"/>
          <p:nvPr/>
        </p:nvSpPr>
        <p:spPr>
          <a:xfrm>
            <a:off x="5874173" y="2332355"/>
            <a:ext cx="5283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sz="2400" err="1">
                <a:solidFill>
                  <a:srgbClr val="6600FF"/>
                </a:solidFill>
                <a:latin typeface="Arial" panose="020B0604020202020204" pitchFamily="34" charset="0"/>
              </a:rPr>
              <a:t> Thời gian trình bày</a:t>
            </a:r>
            <a:endParaRPr sz="2400">
              <a:solidFill>
                <a:srgbClr val="66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sz="2400" err="1">
                <a:solidFill>
                  <a:srgbClr val="6600FF"/>
                </a:solidFill>
                <a:latin typeface="Arial" panose="020B0604020202020204" pitchFamily="34" charset="0"/>
              </a:rPr>
              <a:t> Nội dung trình bày</a:t>
            </a:r>
            <a:endParaRPr sz="2400">
              <a:solidFill>
                <a:srgbClr val="66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sz="2400" err="1">
                <a:solidFill>
                  <a:srgbClr val="6600FF"/>
                </a:solidFill>
                <a:latin typeface="Arial" panose="020B0604020202020204" pitchFamily="34" charset="0"/>
              </a:rPr>
              <a:t> Trình tự sắp xếp các</a:t>
            </a:r>
            <a:r>
              <a:rPr sz="2400">
                <a:solidFill>
                  <a:srgbClr val="6600FF"/>
                </a:solidFill>
                <a:latin typeface="Arial" panose="020B0604020202020204" pitchFamily="34" charset="0"/>
              </a:rPr>
              <a:t> ý</a:t>
            </a:r>
          </a:p>
        </p:txBody>
      </p:sp>
      <p:sp>
        <p:nvSpPr>
          <p:cNvPr id="20497" name="Text Box 17"/>
          <p:cNvSpPr txBox="1"/>
          <p:nvPr/>
        </p:nvSpPr>
        <p:spPr>
          <a:xfrm>
            <a:off x="3759200" y="1752601"/>
            <a:ext cx="2438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u="sng" err="1">
                <a:solidFill>
                  <a:srgbClr val="0000CC"/>
                </a:solidFill>
                <a:latin typeface="Arial" panose="020B0604020202020204" pitchFamily="34" charset="0"/>
              </a:rPr>
              <a:t>Đề cương</a:t>
            </a:r>
            <a:endParaRPr sz="2800" u="sng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6400800" y="2057400"/>
            <a:ext cx="2540000" cy="838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Luận đề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486400" y="3429000"/>
            <a:ext cx="4572000" cy="9906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Hệ thống luận điểm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5080000" y="4953000"/>
            <a:ext cx="5486400" cy="1143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Luận cứ, luận chứng.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01" name="AutoShape 21"/>
          <p:cNvSpPr/>
          <p:nvPr/>
        </p:nvSpPr>
        <p:spPr>
          <a:xfrm>
            <a:off x="7620000" y="2895601"/>
            <a:ext cx="203200" cy="442913"/>
          </a:xfrm>
          <a:prstGeom prst="downArrow">
            <a:avLst>
              <a:gd name="adj1" fmla="val 50000"/>
              <a:gd name="adj2" fmla="val 72656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0502" name="AutoShape 22"/>
          <p:cNvSpPr/>
          <p:nvPr/>
        </p:nvSpPr>
        <p:spPr>
          <a:xfrm>
            <a:off x="7721600" y="4419601"/>
            <a:ext cx="203200" cy="442913"/>
          </a:xfrm>
          <a:prstGeom prst="downArrow">
            <a:avLst>
              <a:gd name="adj1" fmla="val 50000"/>
              <a:gd name="adj2" fmla="val 72656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9237" name="AutoShape 23">
            <a:hlinkClick r:id="rId5" action="ppaction://hlinksldjump"/>
          </p:cNvPr>
          <p:cNvSpPr/>
          <p:nvPr/>
        </p:nvSpPr>
        <p:spPr>
          <a:xfrm>
            <a:off x="10972800" y="6553200"/>
            <a:ext cx="1219200" cy="304800"/>
          </a:xfrm>
          <a:prstGeom prst="actionButtonForwardNex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9238" name="AutoShape 24">
            <a:hlinkClick r:id="" action="ppaction://noaction"/>
          </p:cNvPr>
          <p:cNvSpPr/>
          <p:nvPr/>
        </p:nvSpPr>
        <p:spPr>
          <a:xfrm>
            <a:off x="9652000" y="6553200"/>
            <a:ext cx="1320800" cy="304800"/>
          </a:xfrm>
          <a:prstGeom prst="actionButtonForwardNex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9239" name="Vertical Scroll 25"/>
          <p:cNvSpPr/>
          <p:nvPr/>
        </p:nvSpPr>
        <p:spPr>
          <a:xfrm>
            <a:off x="-304800" y="152400"/>
            <a:ext cx="3657600" cy="6553200"/>
          </a:xfrm>
          <a:prstGeom prst="verticalScroll">
            <a:avLst>
              <a:gd name="adj" fmla="val 12500"/>
            </a:avLst>
          </a:prstGeom>
          <a:blipFill rotWithShape="1">
            <a:blip r:embed="rId6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I.Tầm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II.Công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algn="just">
              <a:spcBef>
                <a:spcPct val="50000"/>
              </a:spcBef>
            </a:pP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III.Trình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itle 9"/>
          <p:cNvSpPr txBox="1"/>
          <p:nvPr/>
        </p:nvSpPr>
        <p:spPr bwMode="auto">
          <a:xfrm rot="10800000" flipV="1">
            <a:off x="406400" y="0"/>
            <a:ext cx="3251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r>
              <a:rPr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 BÀI HỌC</a:t>
            </a:r>
            <a:endParaRPr sz="2000" b="1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204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5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250" autoRev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6" dur="250" autoRev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7" dur="250" autoRev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50" autoRev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2" dur="250" autoRev="1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3" dur="250" autoRev="1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4" dur="250" autoRev="1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50" autoRev="1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3" grpId="1"/>
      <p:bldP spid="20484" grpId="0"/>
      <p:bldP spid="20484" grpId="1"/>
      <p:bldP spid="20485" grpId="0"/>
      <p:bldP spid="20485" grpId="1"/>
      <p:bldP spid="20490" grpId="0"/>
      <p:bldP spid="20490" grpId="1"/>
      <p:bldP spid="20491" grpId="0"/>
      <p:bldP spid="20491" grpId="1"/>
      <p:bldP spid="20492" grpId="0" bldLvl="0" animBg="1"/>
      <p:bldP spid="20492" grpId="1" bldLvl="0" animBg="1"/>
      <p:bldP spid="20493" grpId="0" bldLvl="0" animBg="1"/>
      <p:bldP spid="20493" grpId="1" bldLvl="0" animBg="1"/>
      <p:bldP spid="20494" grpId="0"/>
      <p:bldP spid="20494" grpId="1"/>
      <p:bldP spid="20494" grpId="2"/>
      <p:bldP spid="20494" grpId="3"/>
      <p:bldP spid="20495" grpId="0" animBg="1"/>
      <p:bldP spid="20495" grpId="1" animBg="1"/>
      <p:bldP spid="20496" grpId="0"/>
      <p:bldP spid="20496" grpId="1"/>
      <p:bldP spid="20497" grpId="0"/>
      <p:bldP spid="20498" grpId="0" animBg="1"/>
      <p:bldP spid="20499" grpId="0" animBg="1"/>
      <p:bldP spid="20500" grpId="0" animBg="1"/>
      <p:bldP spid="20501" grpId="0" animBg="1"/>
      <p:bldP spid="205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sz="2200" b="1">
                <a:latin typeface="Verdana" panose="020B0604030504040204" pitchFamily="34" charset="0"/>
              </a:rPr>
              <a:pPr lvl="0" algn="r" eaLnBrk="1" hangingPunct="1"/>
              <a:t>8</a:t>
            </a:fld>
            <a:endParaRPr lang="en-US" sz="2200" b="1">
              <a:latin typeface="Verdana" panose="020B0604030504040204" pitchFamily="34" charset="0"/>
            </a:endParaRPr>
          </a:p>
        </p:txBody>
      </p:sp>
      <p:sp>
        <p:nvSpPr>
          <p:cNvPr id="24578" name="Text Box 2"/>
          <p:cNvSpPr txBox="1"/>
          <p:nvPr/>
        </p:nvSpPr>
        <p:spPr>
          <a:xfrm>
            <a:off x="1828800" y="228601"/>
            <a:ext cx="8534400" cy="519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III. TIẾN HÀNH TRÌNH BÀY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Text Box 3"/>
          <p:cNvSpPr txBox="1"/>
          <p:nvPr/>
        </p:nvSpPr>
        <p:spPr>
          <a:xfrm>
            <a:off x="3251200" y="1447801"/>
            <a:ext cx="609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1. </a:t>
            </a:r>
            <a:r>
              <a:rPr sz="2800" b="1" dirty="0" err="1">
                <a:latin typeface="Arial" panose="020B0604020202020204" pitchFamily="34" charset="0"/>
              </a:rPr>
              <a:t>Chào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hỏi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như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thế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nào</a:t>
            </a:r>
            <a:r>
              <a:rPr sz="2800" b="1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4580" name="Text Box 4"/>
          <p:cNvSpPr txBox="1"/>
          <p:nvPr/>
        </p:nvSpPr>
        <p:spPr>
          <a:xfrm>
            <a:off x="3251200" y="2514600"/>
            <a:ext cx="8534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2. </a:t>
            </a:r>
            <a:r>
              <a:rPr sz="2800" b="1" dirty="0" err="1">
                <a:latin typeface="Arial" panose="020B0604020202020204" pitchFamily="34" charset="0"/>
              </a:rPr>
              <a:t>Tự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giới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thiệu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về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mình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và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bài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trình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bày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ra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sao</a:t>
            </a:r>
            <a:r>
              <a:rPr sz="2800" b="1" dirty="0"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24581" name="Text Box 5"/>
          <p:cNvSpPr txBox="1"/>
          <p:nvPr/>
        </p:nvSpPr>
        <p:spPr>
          <a:xfrm>
            <a:off x="3251200" y="3657600"/>
            <a:ext cx="8331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i="1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. </a:t>
            </a:r>
            <a:r>
              <a:rPr sz="2800" b="1" dirty="0" err="1">
                <a:latin typeface="Arial" panose="020B0604020202020204" pitchFamily="34" charset="0"/>
              </a:rPr>
              <a:t>Lần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lượt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trình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bày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các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nội</a:t>
            </a:r>
            <a:r>
              <a:rPr sz="2800" b="1" dirty="0">
                <a:latin typeface="Arial" panose="020B0604020202020204" pitchFamily="34" charset="0"/>
              </a:rPr>
              <a:t> dung </a:t>
            </a:r>
            <a:r>
              <a:rPr sz="2800" b="1" dirty="0" err="1">
                <a:latin typeface="Arial" panose="020B0604020202020204" pitchFamily="34" charset="0"/>
              </a:rPr>
              <a:t>đã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định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4582" name="Text Box 6"/>
          <p:cNvSpPr txBox="1"/>
          <p:nvPr/>
        </p:nvSpPr>
        <p:spPr>
          <a:xfrm>
            <a:off x="3251200" y="4953001"/>
            <a:ext cx="5588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i="1" dirty="0">
                <a:latin typeface="Arial" panose="020B0604020202020204" pitchFamily="34" charset="0"/>
              </a:rPr>
              <a:t>4</a:t>
            </a:r>
            <a:r>
              <a:rPr sz="2800" b="1" dirty="0">
                <a:latin typeface="Arial" panose="020B0604020202020204" pitchFamily="34" charset="0"/>
              </a:rPr>
              <a:t>. </a:t>
            </a:r>
            <a:r>
              <a:rPr sz="2800" b="1" dirty="0" err="1">
                <a:latin typeface="Arial" panose="020B0604020202020204" pitchFamily="34" charset="0"/>
              </a:rPr>
              <a:t>Kết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thúc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và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cảm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err="1">
                <a:latin typeface="Arial" panose="020B0604020202020204" pitchFamily="34" charset="0"/>
              </a:rPr>
              <a:t>ơn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4583" name="Text Box 7"/>
          <p:cNvSpPr txBox="1"/>
          <p:nvPr/>
        </p:nvSpPr>
        <p:spPr>
          <a:xfrm>
            <a:off x="4267200" y="838200"/>
            <a:ext cx="508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CÁC BƯỚC TRÌNH BÀY</a:t>
            </a:r>
          </a:p>
        </p:txBody>
      </p:sp>
      <p:sp>
        <p:nvSpPr>
          <p:cNvPr id="11273" name="Vertical Scroll 15"/>
          <p:cNvSpPr/>
          <p:nvPr/>
        </p:nvSpPr>
        <p:spPr>
          <a:xfrm>
            <a:off x="-406400" y="152400"/>
            <a:ext cx="3657600" cy="6629400"/>
          </a:xfrm>
          <a:prstGeom prst="verticalScroll">
            <a:avLst>
              <a:gd name="adj" fmla="val 12500"/>
            </a:avLst>
          </a:prstGeom>
          <a:blipFill rotWithShape="1">
            <a:blip r:embed="rId3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I.Tầm quan trọng của việc trình b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một vấn đề</a:t>
            </a: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II.Công việc chuẩn bị</a:t>
            </a:r>
            <a:endParaRPr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Chọn vấn đề</a:t>
            </a:r>
            <a:endParaRPr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Lập d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algn="just">
              <a:spcBef>
                <a:spcPct val="50000"/>
              </a:spcBef>
            </a:pP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III.Trình b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Bắt đầu trình b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Trình b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nội dung chính</a:t>
            </a:r>
            <a:endParaRPr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Kết thúc v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cám ơn</a:t>
            </a:r>
            <a:endParaRPr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245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sz="2200" b="1">
                <a:latin typeface="Verdana" panose="020B0604030504040204" pitchFamily="34" charset="0"/>
              </a:rPr>
              <a:pPr lvl="0" algn="r" eaLnBrk="1" hangingPunct="1"/>
              <a:t>9</a:t>
            </a:fld>
            <a:endParaRPr lang="en-US" sz="2200" b="1">
              <a:latin typeface="Verdana" panose="020B0604030504040204" pitchFamily="34" charset="0"/>
            </a:endParaRPr>
          </a:p>
        </p:txBody>
      </p:sp>
      <p:sp>
        <p:nvSpPr>
          <p:cNvPr id="26626" name="Text Box 2"/>
          <p:cNvSpPr txBox="1"/>
          <p:nvPr/>
        </p:nvSpPr>
        <p:spPr>
          <a:xfrm>
            <a:off x="3759200" y="76201"/>
            <a:ext cx="79248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Arial" panose="020B0604020202020204" pitchFamily="34" charset="0"/>
              </a:rPr>
              <a:t>CÁC YÊU CẦU CHUNG </a:t>
            </a:r>
          </a:p>
          <a:p>
            <a:pPr algn="ctr"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Arial" panose="020B0604020202020204" pitchFamily="34" charset="0"/>
              </a:rPr>
              <a:t>TRONG GIAO TIẾP KHẨU NGỮ</a:t>
            </a:r>
          </a:p>
        </p:txBody>
      </p:sp>
      <p:sp>
        <p:nvSpPr>
          <p:cNvPr id="26627" name="Text Box 3"/>
          <p:cNvSpPr txBox="1"/>
          <p:nvPr/>
        </p:nvSpPr>
        <p:spPr>
          <a:xfrm>
            <a:off x="2946400" y="1143001"/>
            <a:ext cx="436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i="1" err="1">
                <a:latin typeface="Arial" panose="020B0604020202020204" pitchFamily="34" charset="0"/>
              </a:rPr>
              <a:t>1. Cử chỉ, điệu bộ</a:t>
            </a:r>
            <a:r>
              <a:rPr sz="280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6628" name="Text Box 4"/>
          <p:cNvSpPr txBox="1"/>
          <p:nvPr/>
        </p:nvSpPr>
        <p:spPr>
          <a:xfrm>
            <a:off x="4064000" y="1600201"/>
            <a:ext cx="77216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Phù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hợp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với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lứa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tuổi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đúng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chuẩn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mực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endParaRPr lang="en-US" sz="2400" i="1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trang</a:t>
            </a:r>
            <a:r>
              <a:rPr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phục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lịch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sự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6629" name="Text Box 5"/>
          <p:cNvSpPr txBox="1"/>
          <p:nvPr/>
        </p:nvSpPr>
        <p:spPr>
          <a:xfrm>
            <a:off x="4064000" y="2530476"/>
            <a:ext cx="77216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Bình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tĩnh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tự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tin,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không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hấp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tấp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hay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vội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vàng</a:t>
            </a:r>
            <a:endParaRPr lang="en-US" sz="2400" i="1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trong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khi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xuất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hiện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6630" name="Text Box 6"/>
          <p:cNvSpPr txBox="1"/>
          <p:nvPr/>
        </p:nvSpPr>
        <p:spPr>
          <a:xfrm>
            <a:off x="2946400" y="3367088"/>
            <a:ext cx="6502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i="1" dirty="0">
                <a:latin typeface="Arial" panose="020B0604020202020204" pitchFamily="34" charset="0"/>
              </a:rPr>
              <a:t>2. </a:t>
            </a:r>
            <a:r>
              <a:rPr sz="2800" i="1" dirty="0" err="1">
                <a:latin typeface="Arial" panose="020B0604020202020204" pitchFamily="34" charset="0"/>
              </a:rPr>
              <a:t>Âm</a:t>
            </a:r>
            <a:r>
              <a:rPr sz="2800" i="1" dirty="0">
                <a:latin typeface="Arial" panose="020B0604020202020204" pitchFamily="34" charset="0"/>
              </a:rPr>
              <a:t> </a:t>
            </a:r>
            <a:r>
              <a:rPr sz="2800" i="1" dirty="0" err="1">
                <a:latin typeface="Arial" panose="020B0604020202020204" pitchFamily="34" charset="0"/>
              </a:rPr>
              <a:t>thanh</a:t>
            </a:r>
            <a:r>
              <a:rPr sz="2800" i="1" dirty="0">
                <a:latin typeface="Arial" panose="020B0604020202020204" pitchFamily="34" charset="0"/>
              </a:rPr>
              <a:t> </a:t>
            </a:r>
            <a:r>
              <a:rPr sz="2800" i="1" dirty="0" err="1">
                <a:latin typeface="Arial" panose="020B0604020202020204" pitchFamily="34" charset="0"/>
              </a:rPr>
              <a:t>lời</a:t>
            </a:r>
            <a:r>
              <a:rPr sz="2800" i="1" dirty="0">
                <a:latin typeface="Arial" panose="020B0604020202020204" pitchFamily="34" charset="0"/>
              </a:rPr>
              <a:t> </a:t>
            </a:r>
            <a:r>
              <a:rPr sz="2800" i="1" dirty="0" err="1">
                <a:latin typeface="Arial" panose="020B0604020202020204" pitchFamily="34" charset="0"/>
              </a:rPr>
              <a:t>nói</a:t>
            </a:r>
            <a:endParaRPr sz="2800" i="1" dirty="0">
              <a:latin typeface="Arial" panose="020B0604020202020204" pitchFamily="34" charset="0"/>
            </a:endParaRPr>
          </a:p>
        </p:txBody>
      </p:sp>
      <p:sp>
        <p:nvSpPr>
          <p:cNvPr id="26631" name="Text Box 7"/>
          <p:cNvSpPr txBox="1"/>
          <p:nvPr/>
        </p:nvSpPr>
        <p:spPr>
          <a:xfrm>
            <a:off x="4165600" y="3886200"/>
            <a:ext cx="3962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To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rõ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đúng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mực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6632" name="Text Box 8"/>
          <p:cNvSpPr txBox="1"/>
          <p:nvPr/>
        </p:nvSpPr>
        <p:spPr>
          <a:xfrm>
            <a:off x="2946400" y="4891088"/>
            <a:ext cx="2946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i="1" err="1">
                <a:latin typeface="Arial" panose="020B0604020202020204" pitchFamily="34" charset="0"/>
              </a:rPr>
              <a:t>3. Nội</a:t>
            </a:r>
            <a:r>
              <a:rPr sz="2800" i="1">
                <a:latin typeface="Arial" panose="020B0604020202020204" pitchFamily="34" charset="0"/>
              </a:rPr>
              <a:t> dung</a:t>
            </a:r>
          </a:p>
        </p:txBody>
      </p:sp>
      <p:sp>
        <p:nvSpPr>
          <p:cNvPr id="26633" name="Text Box 9"/>
          <p:cNvSpPr txBox="1"/>
          <p:nvPr/>
        </p:nvSpPr>
        <p:spPr>
          <a:xfrm>
            <a:off x="4165600" y="5410200"/>
            <a:ext cx="508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i="1" err="1">
                <a:solidFill>
                  <a:srgbClr val="0000CC"/>
                </a:solidFill>
                <a:latin typeface="Arial" panose="020B0604020202020204" pitchFamily="34" charset="0"/>
              </a:rPr>
              <a:t>Đúng chủ đề, trọng tâm</a:t>
            </a:r>
            <a:endParaRPr sz="2400" i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6634" name="Text Box 10"/>
          <p:cNvSpPr txBox="1"/>
          <p:nvPr/>
        </p:nvSpPr>
        <p:spPr>
          <a:xfrm>
            <a:off x="4165600" y="5943600"/>
            <a:ext cx="802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i="1" err="1">
                <a:solidFill>
                  <a:srgbClr val="0000CC"/>
                </a:solidFill>
                <a:latin typeface="Arial" panose="020B0604020202020204" pitchFamily="34" charset="0"/>
              </a:rPr>
              <a:t>Hướng đến sự quan tâm của người nghe</a:t>
            </a:r>
            <a:endParaRPr sz="2400" i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6635" name="AutoShape 11"/>
          <p:cNvSpPr/>
          <p:nvPr/>
        </p:nvSpPr>
        <p:spPr>
          <a:xfrm>
            <a:off x="3860800" y="4419600"/>
            <a:ext cx="3048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6636" name="AutoShape 12"/>
          <p:cNvSpPr/>
          <p:nvPr/>
        </p:nvSpPr>
        <p:spPr>
          <a:xfrm>
            <a:off x="3860800" y="6019800"/>
            <a:ext cx="3048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6637" name="AutoShape 13"/>
          <p:cNvSpPr/>
          <p:nvPr/>
        </p:nvSpPr>
        <p:spPr>
          <a:xfrm>
            <a:off x="3860800" y="5486400"/>
            <a:ext cx="3048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6638" name="AutoShape 14"/>
          <p:cNvSpPr/>
          <p:nvPr/>
        </p:nvSpPr>
        <p:spPr>
          <a:xfrm>
            <a:off x="3860800" y="4038600"/>
            <a:ext cx="3048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6639" name="AutoShape 15"/>
          <p:cNvSpPr/>
          <p:nvPr/>
        </p:nvSpPr>
        <p:spPr>
          <a:xfrm>
            <a:off x="3759200" y="2590800"/>
            <a:ext cx="3048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6640" name="AutoShape 16"/>
          <p:cNvSpPr/>
          <p:nvPr/>
        </p:nvSpPr>
        <p:spPr>
          <a:xfrm>
            <a:off x="3759200" y="1752600"/>
            <a:ext cx="3048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6641" name="Text Box 17"/>
          <p:cNvSpPr txBox="1"/>
          <p:nvPr/>
        </p:nvSpPr>
        <p:spPr>
          <a:xfrm>
            <a:off x="4165600" y="4343400"/>
            <a:ext cx="426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Trang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trọng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lịch</a:t>
            </a:r>
            <a:r>
              <a:rPr sz="2400" i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thiệp</a:t>
            </a:r>
            <a:endParaRPr sz="2400" i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2307" name="Vertical Scroll 15"/>
          <p:cNvSpPr/>
          <p:nvPr/>
        </p:nvSpPr>
        <p:spPr>
          <a:xfrm>
            <a:off x="-304800" y="152400"/>
            <a:ext cx="3454400" cy="6629400"/>
          </a:xfrm>
          <a:prstGeom prst="verticalScroll">
            <a:avLst>
              <a:gd name="adj" fmla="val 12500"/>
            </a:avLst>
          </a:prstGeom>
          <a:blipFill rotWithShape="1">
            <a:blip r:embed="rId3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I.Tầm quan trọng của việc trình b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một vấn đề</a:t>
            </a: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II.Công việc chuẩn bị</a:t>
            </a:r>
            <a:endParaRPr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Chọn vấn đề</a:t>
            </a:r>
            <a:endParaRPr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Lập d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algn="just">
              <a:spcBef>
                <a:spcPct val="50000"/>
              </a:spcBef>
            </a:pP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III.Trình b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Bắt đầu trình b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Trình b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nội dung chính</a:t>
            </a:r>
            <a:endParaRPr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Kết thúc v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cám ơn</a:t>
            </a:r>
            <a:endParaRPr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308" name="Picture 19" descr="TGPREV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4101" y="6238876"/>
            <a:ext cx="774700" cy="6191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658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29" grpId="0"/>
      <p:bldP spid="26630" grpId="0"/>
      <p:bldP spid="26631" grpId="0"/>
      <p:bldP spid="26632" grpId="0"/>
      <p:bldP spid="26633" grpId="0"/>
      <p:bldP spid="26634" grpId="0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1788</TotalTime>
  <Words>1590</Words>
  <Application>Microsoft Office PowerPoint</Application>
  <PresentationFormat>Custom</PresentationFormat>
  <Paragraphs>259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Facet</vt:lpstr>
      <vt:lpstr>TIẾT 61: TRÌNH BÀY MỘT VẤN ĐỀ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PHỎNG VẤN VÀ TRẢ LỜI PHỎNG VẤN</dc:title>
  <dc:creator>Admin</dc:creator>
  <cp:lastModifiedBy>Mai An</cp:lastModifiedBy>
  <cp:revision>112</cp:revision>
  <dcterms:created xsi:type="dcterms:W3CDTF">2018-11-10T15:20:53Z</dcterms:created>
  <dcterms:modified xsi:type="dcterms:W3CDTF">2020-11-26T07:58:11Z</dcterms:modified>
</cp:coreProperties>
</file>