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51"/>
  </p:notesMasterIdLst>
  <p:sldIdLst>
    <p:sldId id="301" r:id="rId3"/>
    <p:sldId id="304" r:id="rId4"/>
    <p:sldId id="354" r:id="rId5"/>
    <p:sldId id="305" r:id="rId6"/>
    <p:sldId id="306" r:id="rId7"/>
    <p:sldId id="308" r:id="rId8"/>
    <p:sldId id="309" r:id="rId9"/>
    <p:sldId id="310" r:id="rId10"/>
    <p:sldId id="311" r:id="rId11"/>
    <p:sldId id="312" r:id="rId12"/>
    <p:sldId id="313" r:id="rId13"/>
    <p:sldId id="284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4" r:id="rId24"/>
    <p:sldId id="323" r:id="rId25"/>
    <p:sldId id="325" r:id="rId26"/>
    <p:sldId id="326" r:id="rId27"/>
    <p:sldId id="328" r:id="rId28"/>
    <p:sldId id="329" r:id="rId29"/>
    <p:sldId id="330" r:id="rId30"/>
    <p:sldId id="331" r:id="rId31"/>
    <p:sldId id="332" r:id="rId32"/>
    <p:sldId id="333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7" r:id="rId42"/>
    <p:sldId id="345" r:id="rId43"/>
    <p:sldId id="348" r:id="rId44"/>
    <p:sldId id="349" r:id="rId45"/>
    <p:sldId id="350" r:id="rId46"/>
    <p:sldId id="351" r:id="rId47"/>
    <p:sldId id="352" r:id="rId48"/>
    <p:sldId id="353" r:id="rId49"/>
    <p:sldId id="277" r:id="rId50"/>
  </p:sldIdLst>
  <p:sldSz cx="24384000" cy="13716000"/>
  <p:notesSz cx="6858000" cy="9144000"/>
  <p:custDataLst>
    <p:tags r:id="rId5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487"/>
    <a:srgbClr val="3333FF"/>
    <a:srgbClr val="135F82"/>
    <a:srgbClr val="FFA700"/>
    <a:srgbClr val="242452"/>
    <a:srgbClr val="270F6B"/>
    <a:srgbClr val="C0504D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6299" autoAdjust="0"/>
  </p:normalViewPr>
  <p:slideViewPr>
    <p:cSldViewPr>
      <p:cViewPr varScale="1">
        <p:scale>
          <a:sx n="29" d="100"/>
          <a:sy n="29" d="100"/>
        </p:scale>
        <p:origin x="996" y="7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1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126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3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0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91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6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59.png"/><Relationship Id="rId4" Type="http://schemas.openxmlformats.org/officeDocument/2006/relationships/image" Target="../media/image220.png"/><Relationship Id="rId9" Type="http://schemas.openxmlformats.org/officeDocument/2006/relationships/image" Target="../media/image58.png"/><Relationship Id="rId14" Type="http://schemas.openxmlformats.org/officeDocument/2006/relationships/image" Target="../media/image51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image" Target="../media/image70.png"/><Relationship Id="rId26" Type="http://schemas.openxmlformats.org/officeDocument/2006/relationships/image" Target="../media/image80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75.png"/><Relationship Id="rId34" Type="http://schemas.openxmlformats.org/officeDocument/2006/relationships/image" Target="../media/image88.png"/><Relationship Id="rId7" Type="http://schemas.openxmlformats.org/officeDocument/2006/relationships/image" Target="../media/image61.png"/><Relationship Id="rId12" Type="http://schemas.openxmlformats.org/officeDocument/2006/relationships/image" Target="../media/image55.png"/><Relationship Id="rId17" Type="http://schemas.openxmlformats.org/officeDocument/2006/relationships/image" Target="../media/image69.png"/><Relationship Id="rId25" Type="http://schemas.openxmlformats.org/officeDocument/2006/relationships/image" Target="../media/image79.png"/><Relationship Id="rId33" Type="http://schemas.openxmlformats.org/officeDocument/2006/relationships/image" Target="../media/image8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8.png"/><Relationship Id="rId20" Type="http://schemas.openxmlformats.org/officeDocument/2006/relationships/image" Target="../media/image74.png"/><Relationship Id="rId29" Type="http://schemas.openxmlformats.org/officeDocument/2006/relationships/image" Target="../media/image83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67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31" Type="http://schemas.openxmlformats.org/officeDocument/2006/relationships/image" Target="../media/image85.png"/><Relationship Id="rId4" Type="http://schemas.openxmlformats.org/officeDocument/2006/relationships/image" Target="../media/image220.png"/><Relationship Id="rId9" Type="http://schemas.openxmlformats.org/officeDocument/2006/relationships/image" Target="../media/image63.png"/><Relationship Id="rId14" Type="http://schemas.openxmlformats.org/officeDocument/2006/relationships/image" Target="../media/image66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84.png"/><Relationship Id="rId8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26" Type="http://schemas.openxmlformats.org/officeDocument/2006/relationships/image" Target="../media/image108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107.png"/><Relationship Id="rId33" Type="http://schemas.openxmlformats.org/officeDocument/2006/relationships/image" Target="../media/image11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29" Type="http://schemas.openxmlformats.org/officeDocument/2006/relationships/image" Target="../media/image111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wmf"/><Relationship Id="rId11" Type="http://schemas.openxmlformats.org/officeDocument/2006/relationships/image" Target="../media/image93.png"/><Relationship Id="rId24" Type="http://schemas.openxmlformats.org/officeDocument/2006/relationships/image" Target="../media/image106.png"/><Relationship Id="rId32" Type="http://schemas.openxmlformats.org/officeDocument/2006/relationships/image" Target="../media/image114.png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97.png"/><Relationship Id="rId23" Type="http://schemas.openxmlformats.org/officeDocument/2006/relationships/image" Target="../media/image105.png"/><Relationship Id="rId28" Type="http://schemas.openxmlformats.org/officeDocument/2006/relationships/image" Target="../media/image110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31" Type="http://schemas.openxmlformats.org/officeDocument/2006/relationships/image" Target="../media/image113.png"/><Relationship Id="rId4" Type="http://schemas.openxmlformats.org/officeDocument/2006/relationships/image" Target="../media/image220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5.png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126.png"/><Relationship Id="rId7" Type="http://schemas.openxmlformats.org/officeDocument/2006/relationships/image" Target="../media/image117.png"/><Relationship Id="rId12" Type="http://schemas.openxmlformats.org/officeDocument/2006/relationships/image" Target="../media/image124.png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128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6.png"/><Relationship Id="rId11" Type="http://schemas.openxmlformats.org/officeDocument/2006/relationships/image" Target="../media/image123.png"/><Relationship Id="rId5" Type="http://schemas.openxmlformats.org/officeDocument/2006/relationships/image" Target="../media/image72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19" Type="http://schemas.openxmlformats.org/officeDocument/2006/relationships/image" Target="../media/image71.wmf"/><Relationship Id="rId4" Type="http://schemas.openxmlformats.org/officeDocument/2006/relationships/image" Target="../media/image15.wmf"/><Relationship Id="rId9" Type="http://schemas.openxmlformats.org/officeDocument/2006/relationships/image" Target="../media/image119.png"/><Relationship Id="rId14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13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0.png"/><Relationship Id="rId5" Type="http://schemas.openxmlformats.org/officeDocument/2006/relationships/image" Target="../media/image119.png"/><Relationship Id="rId4" Type="http://schemas.openxmlformats.org/officeDocument/2006/relationships/image" Target="../media/image15.wmf"/><Relationship Id="rId9" Type="http://schemas.openxmlformats.org/officeDocument/2006/relationships/image" Target="../media/image1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33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135.png"/><Relationship Id="rId12" Type="http://schemas.openxmlformats.org/officeDocument/2006/relationships/image" Target="../media/image136.png"/><Relationship Id="rId17" Type="http://schemas.openxmlformats.org/officeDocument/2006/relationships/image" Target="../media/image140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39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4.png"/><Relationship Id="rId11" Type="http://schemas.openxmlformats.org/officeDocument/2006/relationships/image" Target="../media/image120.wmf"/><Relationship Id="rId5" Type="http://schemas.openxmlformats.org/officeDocument/2006/relationships/image" Target="../media/image1210.png"/><Relationship Id="rId15" Type="http://schemas.openxmlformats.org/officeDocument/2006/relationships/image" Target="../media/image138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15.wmf"/><Relationship Id="rId9" Type="http://schemas.openxmlformats.org/officeDocument/2006/relationships/image" Target="../media/image120.wmf"/><Relationship Id="rId14" Type="http://schemas.openxmlformats.org/officeDocument/2006/relationships/image" Target="../media/image1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14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146.emf"/><Relationship Id="rId12" Type="http://schemas.openxmlformats.org/officeDocument/2006/relationships/image" Target="../media/image15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5.wmf"/><Relationship Id="rId9" Type="http://schemas.openxmlformats.org/officeDocument/2006/relationships/image" Target="../media/image14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3" Type="http://schemas.openxmlformats.org/officeDocument/2006/relationships/image" Target="../media/image155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8.png"/><Relationship Id="rId11" Type="http://schemas.openxmlformats.org/officeDocument/2006/relationships/image" Target="../media/image169.png"/><Relationship Id="rId5" Type="http://schemas.openxmlformats.org/officeDocument/2006/relationships/image" Target="../media/image157.png"/><Relationship Id="rId15" Type="http://schemas.openxmlformats.org/officeDocument/2006/relationships/image" Target="../media/image173.png"/><Relationship Id="rId10" Type="http://schemas.openxmlformats.org/officeDocument/2006/relationships/image" Target="../media/image168.png"/><Relationship Id="rId4" Type="http://schemas.openxmlformats.org/officeDocument/2006/relationships/image" Target="../media/image156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55.png"/><Relationship Id="rId7" Type="http://schemas.openxmlformats.org/officeDocument/2006/relationships/image" Target="../media/image149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78.png"/><Relationship Id="rId4" Type="http://schemas.openxmlformats.org/officeDocument/2006/relationships/image" Target="../media/image156.png"/><Relationship Id="rId9" Type="http://schemas.openxmlformats.org/officeDocument/2006/relationships/image" Target="../media/image1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27.png"/><Relationship Id="rId7" Type="http://schemas.openxmlformats.org/officeDocument/2006/relationships/image" Target="../media/image195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3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2.png"/><Relationship Id="rId9" Type="http://schemas.openxmlformats.org/officeDocument/2006/relationships/image" Target="../media/image20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1.png"/><Relationship Id="rId4" Type="http://schemas.openxmlformats.org/officeDocument/2006/relationships/image" Target="../media/image2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7.wmf"/><Relationship Id="rId7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slideLayout" Target="../slideLayouts/slideLayout12.xml"/><Relationship Id="rId16" Type="http://schemas.openxmlformats.org/officeDocument/2006/relationships/image" Target="NULL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image" Target="NULL"/><Relationship Id="rId5" Type="http://schemas.openxmlformats.org/officeDocument/2006/relationships/image" Target="../media/image22.png"/><Relationship Id="rId23" Type="http://schemas.openxmlformats.org/officeDocument/2006/relationships/image" Target="../media/image18.wmf"/><Relationship Id="rId19" Type="http://schemas.openxmlformats.org/officeDocument/2006/relationships/image" Target="../media/image16.wmf"/><Relationship Id="rId4" Type="http://schemas.openxmlformats.org/officeDocument/2006/relationships/image" Target="NULL"/><Relationship Id="rId9" Type="http://schemas.openxmlformats.org/officeDocument/2006/relationships/image" Target="../media/image15.wmf"/><Relationship Id="rId22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0.png"/><Relationship Id="rId5" Type="http://schemas.openxmlformats.org/officeDocument/2006/relationships/image" Target="../media/image214.png"/><Relationship Id="rId4" Type="http://schemas.openxmlformats.org/officeDocument/2006/relationships/image" Target="../media/image21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10.png"/><Relationship Id="rId7" Type="http://schemas.openxmlformats.org/officeDocument/2006/relationships/image" Target="../media/image21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0.png"/><Relationship Id="rId5" Type="http://schemas.openxmlformats.org/officeDocument/2006/relationships/image" Target="../media/image216.png"/><Relationship Id="rId4" Type="http://schemas.openxmlformats.org/officeDocument/2006/relationships/image" Target="../media/image21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18.png"/><Relationship Id="rId7" Type="http://schemas.openxmlformats.org/officeDocument/2006/relationships/image" Target="../media/image2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image" Target="../media/image2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8.png"/><Relationship Id="rId7" Type="http://schemas.openxmlformats.org/officeDocument/2006/relationships/image" Target="../media/image2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18.png"/><Relationship Id="rId7" Type="http://schemas.openxmlformats.org/officeDocument/2006/relationships/image" Target="../media/image2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5" Type="http://schemas.openxmlformats.org/officeDocument/2006/relationships/image" Target="../media/image228.png"/><Relationship Id="rId10" Type="http://schemas.openxmlformats.org/officeDocument/2006/relationships/image" Target="../media/image232.png"/><Relationship Id="rId4" Type="http://schemas.openxmlformats.org/officeDocument/2006/relationships/image" Target="../media/image219.png"/><Relationship Id="rId9" Type="http://schemas.openxmlformats.org/officeDocument/2006/relationships/image" Target="../media/image23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18.png"/><Relationship Id="rId7" Type="http://schemas.openxmlformats.org/officeDocument/2006/relationships/image" Target="../media/image2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11" Type="http://schemas.openxmlformats.org/officeDocument/2006/relationships/image" Target="../media/image237.png"/><Relationship Id="rId5" Type="http://schemas.openxmlformats.org/officeDocument/2006/relationships/image" Target="../media/image233.png"/><Relationship Id="rId10" Type="http://schemas.openxmlformats.org/officeDocument/2006/relationships/image" Target="../media/image236.png"/><Relationship Id="rId4" Type="http://schemas.openxmlformats.org/officeDocument/2006/relationships/image" Target="../media/image219.png"/><Relationship Id="rId9" Type="http://schemas.openxmlformats.org/officeDocument/2006/relationships/image" Target="../media/image2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38.png"/><Relationship Id="rId7" Type="http://schemas.openxmlformats.org/officeDocument/2006/relationships/image" Target="../media/image1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42.png"/><Relationship Id="rId5" Type="http://schemas.openxmlformats.org/officeDocument/2006/relationships/image" Target="../media/image240.png"/><Relationship Id="rId10" Type="http://schemas.openxmlformats.org/officeDocument/2006/relationships/image" Target="../media/image241.png"/><Relationship Id="rId4" Type="http://schemas.openxmlformats.org/officeDocument/2006/relationships/image" Target="../media/image239.png"/><Relationship Id="rId9" Type="http://schemas.openxmlformats.org/officeDocument/2006/relationships/image" Target="../media/image18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3" Type="http://schemas.openxmlformats.org/officeDocument/2006/relationships/image" Target="../media/image238.png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3.png"/><Relationship Id="rId11" Type="http://schemas.openxmlformats.org/officeDocument/2006/relationships/image" Target="../media/image244.png"/><Relationship Id="rId5" Type="http://schemas.openxmlformats.org/officeDocument/2006/relationships/image" Target="../media/image2420.png"/><Relationship Id="rId10" Type="http://schemas.openxmlformats.org/officeDocument/2006/relationships/image" Target="../media/image243.wmf"/><Relationship Id="rId4" Type="http://schemas.openxmlformats.org/officeDocument/2006/relationships/image" Target="../media/image239.png"/><Relationship Id="rId9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48.png"/><Relationship Id="rId21" Type="http://schemas.openxmlformats.org/officeDocument/2006/relationships/image" Target="../media/image252.png"/><Relationship Id="rId12" Type="http://schemas.openxmlformats.org/officeDocument/2006/relationships/image" Target="../media/image246.wmf"/><Relationship Id="rId17" Type="http://schemas.openxmlformats.org/officeDocument/2006/relationships/image" Target="../media/image24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5.png"/><Relationship Id="rId20" Type="http://schemas.openxmlformats.org/officeDocument/2006/relationships/image" Target="../media/image251.png"/><Relationship Id="rId1" Type="http://schemas.openxmlformats.org/officeDocument/2006/relationships/vmlDrawing" Target="../drawings/vmlDrawing18.vml"/><Relationship Id="rId11" Type="http://schemas.openxmlformats.org/officeDocument/2006/relationships/oleObject" Target="../embeddings/oleObject25.bin"/><Relationship Id="rId15" Type="http://schemas.openxmlformats.org/officeDocument/2006/relationships/image" Target="../media/image244.png"/><Relationship Id="rId10" Type="http://schemas.openxmlformats.org/officeDocument/2006/relationships/image" Target="../media/image249.png"/><Relationship Id="rId19" Type="http://schemas.openxmlformats.org/officeDocument/2006/relationships/image" Target="../media/image250.png"/><Relationship Id="rId14" Type="http://schemas.openxmlformats.org/officeDocument/2006/relationships/image" Target="../media/image246.wmf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60.bin"/><Relationship Id="rId18" Type="http://schemas.openxmlformats.org/officeDocument/2006/relationships/image" Target="../media/image255.png"/><Relationship Id="rId21" Type="http://schemas.openxmlformats.org/officeDocument/2006/relationships/image" Target="../media/image245.png"/><Relationship Id="rId12" Type="http://schemas.openxmlformats.org/officeDocument/2006/relationships/image" Target="../media/image253.wmf"/><Relationship Id="rId17" Type="http://schemas.openxmlformats.org/officeDocument/2006/relationships/image" Target="../media/image25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8.png"/><Relationship Id="rId20" Type="http://schemas.openxmlformats.org/officeDocument/2006/relationships/image" Target="../media/image244.png"/><Relationship Id="rId1" Type="http://schemas.openxmlformats.org/officeDocument/2006/relationships/vmlDrawing" Target="../drawings/vmlDrawing19.vml"/><Relationship Id="rId11" Type="http://schemas.openxmlformats.org/officeDocument/2006/relationships/oleObject" Target="../embeddings/oleObject26.bin"/><Relationship Id="rId15" Type="http://schemas.openxmlformats.org/officeDocument/2006/relationships/image" Target="../media/image254.png"/><Relationship Id="rId10" Type="http://schemas.openxmlformats.org/officeDocument/2006/relationships/image" Target="../media/image2510.png"/><Relationship Id="rId19" Type="http://schemas.openxmlformats.org/officeDocument/2006/relationships/image" Target="../media/image256.png"/><Relationship Id="rId14" Type="http://schemas.openxmlformats.org/officeDocument/2006/relationships/image" Target="../media/image253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0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20.png"/><Relationship Id="rId9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13" Type="http://schemas.openxmlformats.org/officeDocument/2006/relationships/oleObject" Target="../embeddings/oleObject270.bin"/><Relationship Id="rId3" Type="http://schemas.openxmlformats.org/officeDocument/2006/relationships/image" Target="../media/image254.png"/><Relationship Id="rId7" Type="http://schemas.openxmlformats.org/officeDocument/2006/relationships/image" Target="../media/image256.png"/><Relationship Id="rId12" Type="http://schemas.openxmlformats.org/officeDocument/2006/relationships/image" Target="../media/image2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55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250.png"/><Relationship Id="rId15" Type="http://schemas.openxmlformats.org/officeDocument/2006/relationships/image" Target="../media/image257.png"/><Relationship Id="rId10" Type="http://schemas.openxmlformats.org/officeDocument/2006/relationships/image" Target="../media/image253.png"/><Relationship Id="rId4" Type="http://schemas.openxmlformats.org/officeDocument/2006/relationships/image" Target="../media/image248.png"/><Relationship Id="rId9" Type="http://schemas.openxmlformats.org/officeDocument/2006/relationships/image" Target="../media/image244.png"/><Relationship Id="rId14" Type="http://schemas.openxmlformats.org/officeDocument/2006/relationships/image" Target="../media/image254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3.png"/><Relationship Id="rId4" Type="http://schemas.openxmlformats.org/officeDocument/2006/relationships/image" Target="../media/image2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0.png"/><Relationship Id="rId4" Type="http://schemas.openxmlformats.org/officeDocument/2006/relationships/image" Target="../media/image2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0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4.png"/><Relationship Id="rId4" Type="http://schemas.openxmlformats.org/officeDocument/2006/relationships/image" Target="../media/image220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8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1.png"/><Relationship Id="rId7" Type="http://schemas.openxmlformats.org/officeDocument/2006/relationships/image" Target="../media/image27.png"/><Relationship Id="rId12" Type="http://schemas.openxmlformats.org/officeDocument/2006/relationships/image" Target="../media/image38.wmf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6.png"/><Relationship Id="rId20" Type="http://schemas.openxmlformats.org/officeDocument/2006/relationships/image" Target="../media/image47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44.png"/><Relationship Id="rId10" Type="http://schemas.openxmlformats.org/officeDocument/2006/relationships/image" Target="../media/image42.png"/><Relationship Id="rId19" Type="http://schemas.openxmlformats.org/officeDocument/2006/relationships/image" Target="../media/image49.png"/><Relationship Id="rId4" Type="http://schemas.openxmlformats.org/officeDocument/2006/relationships/image" Target="../media/image220.png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11" Type="http://schemas.openxmlformats.org/officeDocument/2006/relationships/image" Target="../media/image50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3.png"/><Relationship Id="rId4" Type="http://schemas.openxmlformats.org/officeDocument/2006/relationships/image" Target="../media/image220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12" Type="http://schemas.openxmlformats.org/officeDocument/2006/relationships/image" Target="../media/image39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11" Type="http://schemas.openxmlformats.org/officeDocument/2006/relationships/image" Target="../media/image450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00.png"/><Relationship Id="rId4" Type="http://schemas.openxmlformats.org/officeDocument/2006/relationships/image" Target="../media/image220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4293" y="4561114"/>
            <a:ext cx="19877574" cy="89262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00566" y="1815379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1944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CUNG VÀ GÓC LƯỢNG GIÁC. 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92977" y="4038600"/>
            <a:ext cx="13858220" cy="861744"/>
            <a:chOff x="5703281" y="4446051"/>
            <a:chExt cx="13858220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03281" y="4446051"/>
              <a:ext cx="13858220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GIÁ TRỊ LƯỢNG GIÁC CỦA MỘT CUNG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044872" y="1524000"/>
            <a:ext cx="1814128" cy="1736415"/>
            <a:chOff x="12784885" y="1066801"/>
            <a:chExt cx="1814128" cy="1736415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482888"/>
              <a:ext cx="1191291" cy="132032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72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013250" y="1600200"/>
            <a:ext cx="2034886" cy="1551843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133599" y="4724400"/>
            <a:ext cx="11672525" cy="914383"/>
            <a:chOff x="7459670" y="7086600"/>
            <a:chExt cx="11673879" cy="9144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10041093" cy="7695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CUNG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𝜶</m:t>
                      </m:r>
                    </m:oMath>
                  </a14:m>
                  <a:endPara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7178187"/>
                  <a:ext cx="10714432" cy="81570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561" t="-17910" b="-365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85837" y="7688759"/>
                  <a:ext cx="453454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133606" y="7848600"/>
            <a:ext cx="13366902" cy="914383"/>
            <a:chOff x="7459670" y="8524495"/>
            <a:chExt cx="13368436" cy="914489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173565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Ý NGHĨA HÌNH HỌC CỦA TANG VÀ CÔTANG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14489"/>
              <a:chOff x="7459669" y="7543800"/>
              <a:chExt cx="1381118" cy="914489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50691" y="7688759"/>
                  <a:ext cx="723747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133601" y="10142041"/>
            <a:ext cx="13745207" cy="914383"/>
            <a:chOff x="7459670" y="9982200"/>
            <a:chExt cx="13746802" cy="914489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2114016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 HỆ GIỮA CÁC GIÁ TRỊ LƯỢNG GIÁC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914489"/>
              <a:chOff x="7459669" y="7543800"/>
              <a:chExt cx="1381118" cy="914489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15546" y="7688759"/>
                  <a:ext cx="994039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821027" y="5486401"/>
            <a:ext cx="10253661" cy="798493"/>
            <a:chOff x="644526" y="2766774"/>
            <a:chExt cx="10253661" cy="798493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93703"/>
              <a:ext cx="1269206" cy="66501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821027" y="6248400"/>
            <a:ext cx="10253661" cy="798493"/>
            <a:chOff x="644526" y="2766774"/>
            <a:chExt cx="10253661" cy="798493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quả</a:t>
              </a:r>
              <a:endPara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93703"/>
              <a:ext cx="1269206" cy="66501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821027" y="7010400"/>
            <a:ext cx="14314573" cy="798493"/>
            <a:chOff x="644526" y="2766774"/>
            <a:chExt cx="14314573" cy="798493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130525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93703"/>
              <a:ext cx="1269206" cy="66501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10000" y="8686800"/>
            <a:ext cx="10253661" cy="782367"/>
            <a:chOff x="644526" y="2782900"/>
            <a:chExt cx="10253661" cy="7823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906587" y="2782900"/>
                  <a:ext cx="89916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Ý </a:t>
                  </a:r>
                  <a:r>
                    <a:rPr lang="en-US" sz="4400" b="1" i="1" dirty="0" err="1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nghĩa</a:t>
                  </a:r>
                  <a:r>
                    <a:rPr lang="en-US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i="1" dirty="0" err="1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i="1" dirty="0" err="1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học</a:t>
                  </a:r>
                  <a:r>
                    <a:rPr lang="en-US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i="1" dirty="0" err="1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𝒕𝒂𝒏</m:t>
                      </m:r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𝜶</m:t>
                      </m:r>
                    </m:oMath>
                  </a14:m>
                  <a:endParaRPr lang="en-US" sz="4400" b="1" i="1" dirty="0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82900"/>
                  <a:ext cx="8991600" cy="76944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712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ounded Rectangle 48"/>
            <p:cNvSpPr/>
            <p:nvPr/>
          </p:nvSpPr>
          <p:spPr>
            <a:xfrm>
              <a:off x="644526" y="2893703"/>
              <a:ext cx="1269206" cy="66501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810000" y="9467374"/>
            <a:ext cx="10253661" cy="798493"/>
            <a:chOff x="644526" y="2766774"/>
            <a:chExt cx="10253661" cy="7984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906587" y="2766774"/>
                  <a:ext cx="89916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Ý </a:t>
                  </a:r>
                  <a:r>
                    <a:rPr lang="en-US" sz="4400" b="1" i="1" dirty="0" err="1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nghĩa</a:t>
                  </a:r>
                  <a:r>
                    <a:rPr lang="en-US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i="1" dirty="0" err="1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i="1" dirty="0" err="1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học</a:t>
                  </a:r>
                  <a:r>
                    <a:rPr lang="en-US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i="1" dirty="0" err="1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𝒄𝒐𝒕</m:t>
                      </m:r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𝜶</m:t>
                      </m:r>
                    </m:oMath>
                  </a14:m>
                  <a:endParaRPr lang="en-US" sz="4400" b="1" i="1" dirty="0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051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ounded Rectangle 52"/>
            <p:cNvSpPr/>
            <p:nvPr/>
          </p:nvSpPr>
          <p:spPr>
            <a:xfrm>
              <a:off x="644526" y="2893703"/>
              <a:ext cx="1269206" cy="66501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10000" y="10984378"/>
            <a:ext cx="10253661" cy="798493"/>
            <a:chOff x="644526" y="2766774"/>
            <a:chExt cx="10253661" cy="798493"/>
          </a:xfrm>
        </p:grpSpPr>
        <p:sp>
          <p:nvSpPr>
            <p:cNvPr id="64" name="TextBox 63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</a:t>
              </a:r>
              <a:endPara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93703"/>
              <a:ext cx="1269206" cy="66501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810000" y="11818441"/>
            <a:ext cx="10253661" cy="798493"/>
            <a:chOff x="644526" y="2766774"/>
            <a:chExt cx="10253661" cy="798493"/>
          </a:xfrm>
        </p:grpSpPr>
        <p:sp>
          <p:nvSpPr>
            <p:cNvPr id="68" name="TextBox 67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44526" y="2893703"/>
              <a:ext cx="1269206" cy="66501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71" name="Group 74"/>
          <p:cNvGrpSpPr/>
          <p:nvPr/>
        </p:nvGrpSpPr>
        <p:grpSpPr>
          <a:xfrm>
            <a:off x="2133600" y="12496798"/>
            <a:ext cx="4130396" cy="990600"/>
            <a:chOff x="7459670" y="9982200"/>
            <a:chExt cx="4130876" cy="990715"/>
          </a:xfrm>
        </p:grpSpPr>
        <p:sp>
          <p:nvSpPr>
            <p:cNvPr id="72" name="Rectangle 71"/>
            <p:cNvSpPr/>
            <p:nvPr/>
          </p:nvSpPr>
          <p:spPr>
            <a:xfrm>
              <a:off x="9092456" y="10203385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73" name="Group 44"/>
            <p:cNvGrpSpPr/>
            <p:nvPr/>
          </p:nvGrpSpPr>
          <p:grpSpPr>
            <a:xfrm>
              <a:off x="7459670" y="9982200"/>
              <a:ext cx="1392615" cy="914490"/>
              <a:chOff x="7459669" y="7543800"/>
              <a:chExt cx="1381118" cy="914490"/>
            </a:xfrm>
          </p:grpSpPr>
          <p:sp>
            <p:nvSpPr>
              <p:cNvPr id="7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0" name="Group 46"/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1" name="Round Same Side Corner Rectangle 10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7796635" y="7688759"/>
                  <a:ext cx="831864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 TRỊ LƯỢNG GIÁC CỦA CUNG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23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456513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304800" y="2514600"/>
            <a:ext cx="4648200" cy="861774"/>
            <a:chOff x="644526" y="2766774"/>
            <a:chExt cx="4648200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3386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>
              <a:xfrm>
                <a:off x="381000" y="3429000"/>
                <a:ext cx="15163800" cy="2316923"/>
              </a:xfrm>
              <a:prstGeom prst="roundRect">
                <a:avLst>
                  <a:gd name="adj" fmla="val 10709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𝐬𝐢𝐧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𝐜𝐨𝐬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𝛂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nữa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𝐬𝐢𝐧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𝛂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𝐤𝟐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𝛑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)=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𝐬𝐢𝐧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𝛂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,∀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𝐤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ℤ</m:t>
                            </m:r>
                          </m:e>
                        </m:mr>
                        <m:mr>
                          <m:e/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𝐜𝐨𝐬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𝛂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𝐤𝟐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𝛑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)=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𝐜𝐨𝐬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𝛂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,∀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𝐤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ℤ</m:t>
                            </m:r>
                          </m:e>
                        </m:mr>
                      </m:m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29000"/>
                <a:ext cx="15163800" cy="2316923"/>
              </a:xfrm>
              <a:prstGeom prst="roundRect">
                <a:avLst>
                  <a:gd name="adj" fmla="val 10709"/>
                </a:avLst>
              </a:prstGeom>
              <a:blipFill rotWithShape="1">
                <a:blip r:embed="rId7"/>
                <a:stretch>
                  <a:fillRect l="-1445" r="-642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/>
              <p:cNvSpPr/>
              <p:nvPr/>
            </p:nvSpPr>
            <p:spPr>
              <a:xfrm>
                <a:off x="381000" y="5867400"/>
                <a:ext cx="15163800" cy="1859723"/>
              </a:xfrm>
              <a:prstGeom prst="roundRect">
                <a:avLst>
                  <a:gd name="adj" fmla="val 1070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𝑶𝑲</m:t>
                        </m:r>
                      </m:e>
                    </m:acc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𝑶𝑯</m:t>
                        </m:r>
                      </m:e>
                    </m:acc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(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𝟒𝟖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</a:rPr>
                        <m:t>;  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ounded 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867400"/>
                <a:ext cx="15163800" cy="1859723"/>
              </a:xfrm>
              <a:prstGeom prst="roundRect">
                <a:avLst>
                  <a:gd name="adj" fmla="val 10709"/>
                </a:avLst>
              </a:prstGeom>
              <a:blipFill rotWithShape="1">
                <a:blip r:embed="rId8"/>
                <a:stretch>
                  <a:fillRect l="-1565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/>
              <p:cNvSpPr/>
              <p:nvPr/>
            </p:nvSpPr>
            <p:spPr>
              <a:xfrm>
                <a:off x="381000" y="7879523"/>
                <a:ext cx="15163800" cy="1609938"/>
              </a:xfrm>
              <a:prstGeom prst="roundRect">
                <a:avLst>
                  <a:gd name="adj" fmla="val 10709"/>
                </a:avLst>
              </a:prstGeom>
              <a:solidFill>
                <a:srgbClr val="FFF487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tồn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𝜷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𝜷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3" name="Rounded 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879523"/>
                <a:ext cx="15163800" cy="1609938"/>
              </a:xfrm>
              <a:prstGeom prst="roundRect">
                <a:avLst>
                  <a:gd name="adj" fmla="val 10709"/>
                </a:avLst>
              </a:prstGeom>
              <a:blipFill rotWithShape="1">
                <a:blip r:embed="rId9"/>
                <a:stretch>
                  <a:fillRect l="-1605" t="-1859" b="-10781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/>
              <p:cNvSpPr/>
              <p:nvPr/>
            </p:nvSpPr>
            <p:spPr>
              <a:xfrm>
                <a:off x="381000" y="9622384"/>
                <a:ext cx="15163800" cy="1609938"/>
              </a:xfrm>
              <a:prstGeom prst="roundRect">
                <a:avLst>
                  <a:gd name="adj" fmla="val 1070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𝐭𝐚𝐧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𝝅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ℤ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𝐜𝐨𝐭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𝝅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ℤ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Rounded 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622384"/>
                <a:ext cx="15163800" cy="1609938"/>
              </a:xfrm>
              <a:prstGeom prst="roundRect">
                <a:avLst>
                  <a:gd name="adj" fmla="val 10709"/>
                </a:avLst>
              </a:prstGeom>
              <a:blipFill rotWithShape="1">
                <a:blip r:embed="rId10"/>
                <a:stretch>
                  <a:fillRect l="-1605" t="-4444" b="-17407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43" name="Group 14342"/>
          <p:cNvGrpSpPr/>
          <p:nvPr/>
        </p:nvGrpSpPr>
        <p:grpSpPr>
          <a:xfrm>
            <a:off x="15849600" y="3231992"/>
            <a:ext cx="7553325" cy="7664608"/>
            <a:chOff x="16525875" y="3231992"/>
            <a:chExt cx="7553325" cy="7664608"/>
          </a:xfrm>
        </p:grpSpPr>
        <p:pic>
          <p:nvPicPr>
            <p:cNvPr id="61" name="Picture 5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5875" y="3231992"/>
              <a:ext cx="7553325" cy="7012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2" name="TextBox 14341"/>
            <p:cNvSpPr txBox="1"/>
            <p:nvPr/>
          </p:nvSpPr>
          <p:spPr>
            <a:xfrm>
              <a:off x="18059400" y="10127159"/>
              <a:ext cx="4876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h.48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4EDDF1B9-E87D-460A-9205-B7AA5E81043B}"/>
              </a:ext>
            </a:extLst>
          </p:cNvPr>
          <p:cNvGrpSpPr/>
          <p:nvPr/>
        </p:nvGrpSpPr>
        <p:grpSpPr>
          <a:xfrm>
            <a:off x="381000" y="11430000"/>
            <a:ext cx="23698200" cy="1857785"/>
            <a:chOff x="381000" y="11430000"/>
            <a:chExt cx="23698200" cy="18577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>
                <a:xfrm>
                  <a:off x="381000" y="11430000"/>
                  <a:ext cx="23698200" cy="1857785"/>
                </a:xfrm>
                <a:prstGeom prst="roundRect">
                  <a:avLst>
                    <a:gd name="adj" fmla="val 10709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4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6.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Dấu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trị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lượng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phụ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thuộc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vào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vị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trí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cuối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cung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    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trên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tròn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lượng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11430000"/>
                  <a:ext cx="23698200" cy="1857785"/>
                </a:xfrm>
                <a:prstGeom prst="roundRect">
                  <a:avLst>
                    <a:gd name="adj" fmla="val 10709"/>
                  </a:avLst>
                </a:prstGeom>
                <a:blipFill>
                  <a:blip r:embed="rId12"/>
                  <a:stretch>
                    <a:fillRect l="-1002" r="-103" b="-17419"/>
                  </a:stretch>
                </a:blipFill>
                <a:ln w="28575">
                  <a:solidFill>
                    <a:srgbClr val="0999C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Đối tượng 21">
                  <a:extLst>
                    <a:ext uri="{FF2B5EF4-FFF2-40B4-BE49-F238E27FC236}">
                      <a16:creationId xmlns:a16="http://schemas.microsoft.com/office/drawing/2014/main" id="{BCDE86E4-19A2-4994-B7DD-BB00412955A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68107848"/>
                    </p:ext>
                  </p:extLst>
                </p:nvPr>
              </p:nvGraphicFramePr>
              <p:xfrm>
                <a:off x="1011490" y="12456789"/>
                <a:ext cx="1924412" cy="8309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197" name="Equation" r:id="rId13" imgW="558720" imgH="241200" progId="Equation.DSMT4">
                        <p:embed/>
                      </p:oleObj>
                    </mc:Choice>
                    <mc:Fallback>
                      <p:oleObj name="Equation" r:id="rId13" imgW="558720" imgH="241200" progId="Equation.DSMT4">
                        <p:embed/>
                        <p:pic>
                          <p:nvPicPr>
                            <p:cNvPr id="6" name="Đối tượng 5">
                              <a:extLst>
                                <a:ext uri="{FF2B5EF4-FFF2-40B4-BE49-F238E27FC236}">
                                  <a16:creationId xmlns:a16="http://schemas.microsoft.com/office/drawing/2014/main" id="{C0A8A376-1AD2-49B8-82B6-14B00297383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11490" y="12456789"/>
                              <a:ext cx="1924412" cy="83099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Đối tượng 21">
                  <a:extLst>
                    <a:ext uri="{FF2B5EF4-FFF2-40B4-BE49-F238E27FC236}">
                      <a16:creationId xmlns:a16="http://schemas.microsoft.com/office/drawing/2014/main" id="{BCDE86E4-19A2-4994-B7DD-BB00412955A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68107848"/>
                    </p:ext>
                  </p:extLst>
                </p:nvPr>
              </p:nvGraphicFramePr>
              <p:xfrm>
                <a:off x="1011490" y="12456789"/>
                <a:ext cx="1924412" cy="8309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5" imgW="558720" imgH="241200" progId="Equation.DSMT4">
                        <p:embed/>
                      </p:oleObj>
                    </mc:Choice>
                    <mc:Fallback>
                      <p:oleObj name="Equation" r:id="rId15" imgW="558720" imgH="241200" progId="Equation.DSMT4">
                        <p:embed/>
                        <p:pic>
                          <p:nvPicPr>
                            <p:cNvPr id="6" name="Đối tượng 5">
                              <a:extLst>
                                <a:ext uri="{FF2B5EF4-FFF2-40B4-BE49-F238E27FC236}">
                                  <a16:creationId xmlns:a16="http://schemas.microsoft.com/office/drawing/2014/main" id="{C0A8A376-1AD2-49B8-82B6-14B00297383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11490" y="12456789"/>
                              <a:ext cx="1924412" cy="83099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19416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 animBg="1"/>
      <p:bldP spid="60" grpId="0" build="p" animBg="1"/>
      <p:bldP spid="63" grpId="0" build="p" animBg="1"/>
      <p:bldP spid="6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 TRỊ LƯỢNG GIÁC CỦA CUNG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23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836180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304800" y="2514600"/>
            <a:ext cx="4648200" cy="861774"/>
            <a:chOff x="644526" y="2766774"/>
            <a:chExt cx="4648200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3386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>
              <a:xfrm>
                <a:off x="304800" y="3505200"/>
                <a:ext cx="23698200" cy="1157508"/>
              </a:xfrm>
              <a:prstGeom prst="roundRect">
                <a:avLst>
                  <a:gd name="adj" fmla="val 10709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05200"/>
                <a:ext cx="23698200" cy="1157508"/>
              </a:xfrm>
              <a:prstGeom prst="roundRect">
                <a:avLst>
                  <a:gd name="adj" fmla="val 10709"/>
                </a:avLst>
              </a:prstGeom>
              <a:blipFill rotWithShape="1">
                <a:blip r:embed="rId7"/>
                <a:stretch>
                  <a:fillRect l="-1079" b="-9231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82479"/>
              </p:ext>
            </p:extLst>
          </p:nvPr>
        </p:nvGraphicFramePr>
        <p:xfrm>
          <a:off x="661986" y="5181600"/>
          <a:ext cx="14120814" cy="777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4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200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80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95700" y="5326559"/>
            <a:ext cx="3619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tư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461" y="6774359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52461" y="5257800"/>
            <a:ext cx="7500939" cy="221724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562975" y="5859959"/>
            <a:ext cx="5762625" cy="776882"/>
            <a:chOff x="8562975" y="5859959"/>
            <a:chExt cx="5762625" cy="776882"/>
          </a:xfrm>
        </p:grpSpPr>
        <p:sp>
          <p:nvSpPr>
            <p:cNvPr id="19" name="TextBox 18"/>
            <p:cNvSpPr txBox="1"/>
            <p:nvPr/>
          </p:nvSpPr>
          <p:spPr>
            <a:xfrm>
              <a:off x="8562975" y="5859959"/>
              <a:ext cx="99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058400" y="5859959"/>
              <a:ext cx="99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82400" y="5867400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335000" y="5867400"/>
              <a:ext cx="99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90800" y="7833718"/>
            <a:ext cx="2905125" cy="4899123"/>
            <a:chOff x="2590800" y="7833718"/>
            <a:chExt cx="2905125" cy="48991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600325" y="7833718"/>
                  <a:ext cx="28956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325" y="7833718"/>
                  <a:ext cx="2895600" cy="76944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600325" y="9372600"/>
                  <a:ext cx="28956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325" y="9372600"/>
                  <a:ext cx="2895600" cy="76944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600325" y="10591800"/>
                  <a:ext cx="28956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latin typeface="Cambria Math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325" y="10591800"/>
                  <a:ext cx="2895600" cy="76944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590800" y="11963400"/>
                  <a:ext cx="28956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latin typeface="Cambria Math"/>
                            </a:rPr>
                            <m:t>𝒄𝒐𝒕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11963400"/>
                  <a:ext cx="2895600" cy="76944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80" y="4997506"/>
            <a:ext cx="7848600" cy="671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0" y="8458200"/>
            <a:ext cx="3157880" cy="189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7852768"/>
            <a:ext cx="3250081" cy="23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795" y="8354026"/>
            <a:ext cx="783707" cy="82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0" y="7886976"/>
            <a:ext cx="3124200" cy="354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880" y="5841739"/>
            <a:ext cx="3352720" cy="345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0" y="5770315"/>
            <a:ext cx="2564841" cy="34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8229600" y="7562850"/>
            <a:ext cx="6388205" cy="5419189"/>
            <a:chOff x="8229600" y="7562850"/>
            <a:chExt cx="6388205" cy="5419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229600" y="7582980"/>
                  <a:ext cx="1511405" cy="132343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1" dirty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600" y="7582980"/>
                  <a:ext cx="1511405" cy="1323439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8229600" y="8943975"/>
                  <a:ext cx="1511405" cy="132343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1" dirty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600" y="8943975"/>
                  <a:ext cx="1511405" cy="1323439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8229600" y="10287000"/>
                  <a:ext cx="1511405" cy="132343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1" dirty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600" y="10287000"/>
                  <a:ext cx="1511405" cy="1323439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229600" y="11658600"/>
                  <a:ext cx="1511405" cy="132343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1" dirty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600" y="11658600"/>
                  <a:ext cx="1511405" cy="1323439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9890020" y="7572375"/>
                  <a:ext cx="1511405" cy="132343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1" dirty="0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020" y="7572375"/>
                  <a:ext cx="1511405" cy="1323439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890020" y="8933370"/>
                  <a:ext cx="1511405" cy="132343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1" dirty="0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020" y="8933370"/>
                  <a:ext cx="1511405" cy="1323439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9890020" y="10276395"/>
                  <a:ext cx="1511405" cy="132343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1" dirty="0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020" y="10276395"/>
                  <a:ext cx="1511405" cy="1323439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9890020" y="11647995"/>
                  <a:ext cx="1511405" cy="132343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1" dirty="0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020" y="11647995"/>
                  <a:ext cx="1511405" cy="1323439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11518795" y="7562850"/>
                  <a:ext cx="1511405" cy="132343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1" dirty="0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8795" y="7562850"/>
                  <a:ext cx="1511405" cy="1323439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11518795" y="8923845"/>
                  <a:ext cx="1511405" cy="132343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1" dirty="0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8795" y="8923845"/>
                  <a:ext cx="1511405" cy="1323439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1518795" y="10266870"/>
                  <a:ext cx="1511405" cy="132343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1" dirty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8795" y="10266870"/>
                  <a:ext cx="1511405" cy="1323439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11518795" y="11638470"/>
                  <a:ext cx="1511405" cy="132343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1" dirty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8795" y="11638470"/>
                  <a:ext cx="1511405" cy="1323439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13106400" y="7562850"/>
                  <a:ext cx="1511405" cy="132343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1" dirty="0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06400" y="7562850"/>
                  <a:ext cx="1511405" cy="1323439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13106400" y="8923845"/>
                  <a:ext cx="1511405" cy="132343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1" dirty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06400" y="8923845"/>
                  <a:ext cx="1511405" cy="1323439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3106400" y="10266870"/>
                  <a:ext cx="1511405" cy="132343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1" dirty="0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06400" y="10266870"/>
                  <a:ext cx="1511405" cy="1323439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3106400" y="11638470"/>
                  <a:ext cx="1511405" cy="132343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1" dirty="0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80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06400" y="11638470"/>
                  <a:ext cx="1511405" cy="1323439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ounded Rectangle 28"/>
          <p:cNvSpPr/>
          <p:nvPr/>
        </p:nvSpPr>
        <p:spPr>
          <a:xfrm>
            <a:off x="8253295" y="7534391"/>
            <a:ext cx="1482751" cy="132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9901040" y="7515340"/>
            <a:ext cx="1482751" cy="132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8253374" y="8871483"/>
            <a:ext cx="1482751" cy="132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9913714" y="8886940"/>
            <a:ext cx="1482751" cy="132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9913714" y="10269145"/>
            <a:ext cx="1482751" cy="132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11542489" y="8820600"/>
            <a:ext cx="1482751" cy="132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11513835" y="10220984"/>
            <a:ext cx="1482751" cy="132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11531469" y="7496835"/>
            <a:ext cx="1482751" cy="132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13166699" y="7475509"/>
            <a:ext cx="1482751" cy="132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13138124" y="8804573"/>
            <a:ext cx="1482751" cy="132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13114114" y="10223912"/>
            <a:ext cx="1482751" cy="132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8283364" y="10240570"/>
            <a:ext cx="1482751" cy="132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3130094" y="11597673"/>
            <a:ext cx="1482751" cy="132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11564846" y="11581979"/>
            <a:ext cx="1482751" cy="132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9936151" y="11642256"/>
            <a:ext cx="1482751" cy="132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8294544" y="11642256"/>
            <a:ext cx="1482751" cy="132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9" grpId="0" animBg="1"/>
      <p:bldP spid="29" grpId="1" animBg="1"/>
      <p:bldP spid="92" grpId="0" animBg="1"/>
      <p:bldP spid="92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-1" y="1676400"/>
            <a:ext cx="19202401" cy="830997"/>
            <a:chOff x="168274" y="1892299"/>
            <a:chExt cx="19202401" cy="830995"/>
          </a:xfrm>
        </p:grpSpPr>
        <p:sp>
          <p:nvSpPr>
            <p:cNvPr id="103" name="Rounded Rectangle 10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 TRỊ LƯỢNG GIÁC CỦA CUNG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23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709409"/>
              </p:ext>
            </p:extLst>
          </p:nvPr>
        </p:nvGraphicFramePr>
        <p:xfrm>
          <a:off x="4794250" y="24760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250" y="24760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" name="Group 106"/>
          <p:cNvGrpSpPr/>
          <p:nvPr/>
        </p:nvGrpSpPr>
        <p:grpSpPr>
          <a:xfrm>
            <a:off x="304800" y="2618938"/>
            <a:ext cx="20269200" cy="861774"/>
            <a:chOff x="644526" y="2766774"/>
            <a:chExt cx="20269200" cy="861774"/>
          </a:xfrm>
        </p:grpSpPr>
        <p:sp>
          <p:nvSpPr>
            <p:cNvPr id="108" name="TextBox 107"/>
            <p:cNvSpPr txBox="1"/>
            <p:nvPr/>
          </p:nvSpPr>
          <p:spPr>
            <a:xfrm>
              <a:off x="1906587" y="2766774"/>
              <a:ext cx="19007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LƯỢNG GIÁC CỦA CÁC CUNG ĐẶC BIỆT</a:t>
              </a: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27057"/>
              </p:ext>
            </p:extLst>
          </p:nvPr>
        </p:nvGraphicFramePr>
        <p:xfrm>
          <a:off x="652460" y="3809999"/>
          <a:ext cx="21750339" cy="9178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1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2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1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5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0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356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rgbClr val="135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35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35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35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35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35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67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35F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67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35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67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35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567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35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552" name="Group 23551"/>
          <p:cNvGrpSpPr/>
          <p:nvPr/>
        </p:nvGrpSpPr>
        <p:grpSpPr>
          <a:xfrm>
            <a:off x="609600" y="6095998"/>
            <a:ext cx="2362200" cy="6324602"/>
            <a:chOff x="609600" y="6095998"/>
            <a:chExt cx="2362200" cy="6324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09600" y="6095998"/>
                  <a:ext cx="23622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5400" b="1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𝛂</m:t>
                            </m:r>
                          </m:e>
                        </m:func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Georgia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6095998"/>
                  <a:ext cx="2362200" cy="9233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38200" y="7924800"/>
                  <a:ext cx="19812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5400" b="1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𝛂</m:t>
                            </m:r>
                          </m:e>
                        </m:func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Georgia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7924800"/>
                  <a:ext cx="1981200" cy="92333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85800" y="9744670"/>
                  <a:ext cx="225504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𝐭𝐚𝐧</m:t>
                            </m:r>
                          </m:fName>
                          <m:e>
                            <m:r>
                              <a:rPr lang="en-US" sz="5400" b="1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𝛂</m:t>
                            </m:r>
                          </m:e>
                        </m:func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Georgia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9744670"/>
                  <a:ext cx="2255043" cy="92333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62000" y="11497270"/>
                  <a:ext cx="198002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𝐜𝐨𝐭</m:t>
                            </m:r>
                          </m:fName>
                          <m:e>
                            <m:r>
                              <a:rPr lang="en-US" sz="5400" b="1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𝛂</m:t>
                            </m:r>
                          </m:e>
                        </m:func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Georgia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11497270"/>
                  <a:ext cx="1980029" cy="92333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1524000" y="4070584"/>
            <a:ext cx="18592800" cy="1416413"/>
            <a:chOff x="1524000" y="4070584"/>
            <a:chExt cx="18592800" cy="14164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24000" y="4191000"/>
                  <a:ext cx="803425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𝛂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Georgia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4191000"/>
                  <a:ext cx="803425" cy="92333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105400" y="4302873"/>
                  <a:ext cx="18288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sz="5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4302873"/>
                  <a:ext cx="1828800" cy="86177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9753600" y="4070584"/>
                  <a:ext cx="1981200" cy="14160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0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5000" b="1" i="0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5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600" y="4070584"/>
                  <a:ext cx="1981200" cy="141602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2094370" y="4075970"/>
                  <a:ext cx="2231230" cy="1411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50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5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4370" y="4075970"/>
                  <a:ext cx="2231230" cy="141102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4941154" y="4070584"/>
                  <a:ext cx="1219200" cy="14160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50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5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41154" y="4070584"/>
                  <a:ext cx="1219200" cy="1416029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18897600" y="4075970"/>
                  <a:ext cx="1219200" cy="1411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50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97600" y="4075970"/>
                  <a:ext cx="1219200" cy="141102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554" name="Group 23553"/>
          <p:cNvGrpSpPr/>
          <p:nvPr/>
        </p:nvGrpSpPr>
        <p:grpSpPr>
          <a:xfrm>
            <a:off x="9805987" y="5827547"/>
            <a:ext cx="1721643" cy="6735701"/>
            <a:chOff x="9805987" y="5827547"/>
            <a:chExt cx="1721643" cy="6735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10134600" y="5827547"/>
                  <a:ext cx="1219200" cy="1532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000" b="1" i="0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000" b="1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4600" y="5827547"/>
                  <a:ext cx="1219200" cy="153279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10134600" y="7467600"/>
                  <a:ext cx="1219200" cy="1705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000" b="1" i="0" smtClean="0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000" b="1" i="0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000" b="1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4600" y="7467600"/>
                  <a:ext cx="1219200" cy="170585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10134600" y="9412573"/>
                  <a:ext cx="1219200" cy="1681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000" b="1" i="0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5000" b="1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4600" y="9412573"/>
                  <a:ext cx="1219200" cy="168174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9805987" y="11610871"/>
                  <a:ext cx="1721643" cy="952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lang="en-US" sz="5000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5987" y="11610871"/>
                  <a:ext cx="1721643" cy="952377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553" name="Group 23552"/>
          <p:cNvGrpSpPr/>
          <p:nvPr/>
        </p:nvGrpSpPr>
        <p:grpSpPr>
          <a:xfrm>
            <a:off x="2971800" y="6104826"/>
            <a:ext cx="6096000" cy="6269518"/>
            <a:chOff x="2971800" y="6104826"/>
            <a:chExt cx="6096000" cy="6269518"/>
          </a:xfrm>
        </p:grpSpPr>
        <p:sp>
          <p:nvSpPr>
            <p:cNvPr id="61" name="TextBox 60"/>
            <p:cNvSpPr txBox="1"/>
            <p:nvPr/>
          </p:nvSpPr>
          <p:spPr>
            <a:xfrm>
              <a:off x="2971800" y="11666458"/>
              <a:ext cx="609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5105400" y="6104826"/>
                  <a:ext cx="18288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b="1" i="0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sz="50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6104826"/>
                  <a:ext cx="1828800" cy="86177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5105400" y="9762426"/>
                  <a:ext cx="18288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b="1" i="0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sz="5000" b="1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9762426"/>
                  <a:ext cx="1828800" cy="86177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5460050" y="7933626"/>
                  <a:ext cx="11957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b="1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0050" y="7933626"/>
                  <a:ext cx="1195700" cy="861774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557" name="Group 23556"/>
          <p:cNvGrpSpPr/>
          <p:nvPr/>
        </p:nvGrpSpPr>
        <p:grpSpPr>
          <a:xfrm>
            <a:off x="14585157" y="5656556"/>
            <a:ext cx="1721643" cy="7221244"/>
            <a:chOff x="14585157" y="5656556"/>
            <a:chExt cx="1721643" cy="7221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14836379" y="7670975"/>
                  <a:ext cx="1219200" cy="1532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000" b="1" i="0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000" b="1" dirty="0"/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36379" y="7670975"/>
                  <a:ext cx="1219200" cy="153279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14864954" y="5656556"/>
                  <a:ext cx="1219200" cy="1705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000" b="1" i="0" smtClean="0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000" b="1" i="0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000" b="1" dirty="0"/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64954" y="5656556"/>
                  <a:ext cx="1219200" cy="170585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14941154" y="11196058"/>
                  <a:ext cx="1219200" cy="1681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000" b="1" i="0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5000" b="1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41154" y="11196058"/>
                  <a:ext cx="1219200" cy="168174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14585157" y="9762426"/>
                  <a:ext cx="1721643" cy="952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lang="en-US" sz="5000" b="1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5157" y="9762426"/>
                  <a:ext cx="1721643" cy="952377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556" name="Group 23555"/>
          <p:cNvGrpSpPr/>
          <p:nvPr/>
        </p:nvGrpSpPr>
        <p:grpSpPr>
          <a:xfrm>
            <a:off x="12580300" y="5656556"/>
            <a:ext cx="1266670" cy="6857910"/>
            <a:chOff x="12580300" y="5656556"/>
            <a:chExt cx="1266670" cy="6857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12627770" y="7485356"/>
                  <a:ext cx="1219200" cy="17083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000" b="1" i="0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5000" b="1" i="0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000" b="1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27770" y="7485356"/>
                  <a:ext cx="1219200" cy="1708353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12600385" y="5656556"/>
                  <a:ext cx="1219200" cy="17083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000" b="1" i="0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5000" b="1" i="0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000" b="1" dirty="0"/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0385" y="5656556"/>
                  <a:ext cx="1219200" cy="170835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12600385" y="9811317"/>
                  <a:ext cx="11957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b="1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0385" y="9811317"/>
                  <a:ext cx="1195700" cy="861774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12580300" y="11652692"/>
                  <a:ext cx="11957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b="1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80300" y="11652692"/>
                  <a:ext cx="1195700" cy="861774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558" name="Group 23557"/>
          <p:cNvGrpSpPr/>
          <p:nvPr/>
        </p:nvGrpSpPr>
        <p:grpSpPr>
          <a:xfrm>
            <a:off x="17068800" y="6113756"/>
            <a:ext cx="5029200" cy="6349543"/>
            <a:chOff x="17068800" y="6113756"/>
            <a:chExt cx="5029200" cy="6349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18669000" y="8018756"/>
                  <a:ext cx="18288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b="1" i="0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sz="5000" b="1" dirty="0"/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69000" y="8018756"/>
                  <a:ext cx="1828800" cy="861774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18921100" y="6113756"/>
                  <a:ext cx="11957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b="1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21100" y="6113756"/>
                  <a:ext cx="1195700" cy="861774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TextBox 126"/>
            <p:cNvSpPr txBox="1"/>
            <p:nvPr/>
          </p:nvSpPr>
          <p:spPr>
            <a:xfrm>
              <a:off x="17068800" y="9869120"/>
              <a:ext cx="502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18669000" y="11601525"/>
                  <a:ext cx="18288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b="1" i="0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sz="5000" b="1" dirty="0"/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69000" y="11601525"/>
                  <a:ext cx="1828800" cy="861774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75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-1" y="1676400"/>
            <a:ext cx="19202401" cy="830997"/>
            <a:chOff x="168274" y="1892299"/>
            <a:chExt cx="19202401" cy="830995"/>
          </a:xfrm>
        </p:grpSpPr>
        <p:sp>
          <p:nvSpPr>
            <p:cNvPr id="103" name="Rounded Rectangle 10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TANG VÀ CÔTANG</a:t>
              </a:r>
            </a:p>
          </p:txBody>
        </p:sp>
      </p:grp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788410"/>
              </p:ext>
            </p:extLst>
          </p:nvPr>
        </p:nvGraphicFramePr>
        <p:xfrm>
          <a:off x="4794250" y="24760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4760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" name="Group 106"/>
          <p:cNvGrpSpPr/>
          <p:nvPr/>
        </p:nvGrpSpPr>
        <p:grpSpPr>
          <a:xfrm>
            <a:off x="304800" y="2618938"/>
            <a:ext cx="20269200" cy="861774"/>
            <a:chOff x="644526" y="2766774"/>
            <a:chExt cx="20269200" cy="861774"/>
          </a:xfrm>
        </p:grpSpPr>
        <p:sp>
          <p:nvSpPr>
            <p:cNvPr id="108" name="TextBox 107"/>
            <p:cNvSpPr txBox="1"/>
            <p:nvPr/>
          </p:nvSpPr>
          <p:spPr>
            <a:xfrm>
              <a:off x="1906587" y="2766774"/>
              <a:ext cx="19007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TANG</a:t>
              </a: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04800" y="3733800"/>
            <a:ext cx="23774399" cy="9601200"/>
          </a:xfrm>
          <a:prstGeom prst="roundRect">
            <a:avLst>
              <a:gd name="adj" fmla="val 238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807" y="4119562"/>
            <a:ext cx="8604393" cy="807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856" y="4119561"/>
            <a:ext cx="8604393" cy="807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807" y="4119562"/>
            <a:ext cx="8604393" cy="807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805" y="4129087"/>
            <a:ext cx="8604393" cy="807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806" y="4119562"/>
            <a:ext cx="8604393" cy="807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2461" y="3810000"/>
                <a:ext cx="15425739" cy="831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𝑨𝒕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1" y="3810000"/>
                <a:ext cx="15425739" cy="831125"/>
              </a:xfrm>
              <a:prstGeom prst="rect">
                <a:avLst/>
              </a:prstGeom>
              <a:blipFill rotWithShape="1">
                <a:blip r:embed="rId10"/>
                <a:stretch>
                  <a:fillRect l="-1580" t="-8088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4624736"/>
                <a:ext cx="13563600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gốc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en-US" sz="44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624736"/>
                <a:ext cx="13563600" cy="1533177"/>
              </a:xfrm>
              <a:prstGeom prst="rect">
                <a:avLst/>
              </a:prstGeom>
              <a:blipFill rotWithShape="1">
                <a:blip r:embed="rId11"/>
                <a:stretch>
                  <a:fillRect l="-1843" t="-7968" b="-1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6477000"/>
                <a:ext cx="1488425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087100"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𝑻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𝑨𝒕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477000"/>
                <a:ext cx="14884256" cy="1446550"/>
              </a:xfrm>
              <a:prstGeom prst="rect">
                <a:avLst/>
              </a:prstGeom>
              <a:blipFill rotWithShape="1">
                <a:blip r:embed="rId12"/>
                <a:stretch>
                  <a:fillRect l="-1638" t="-8861" r="-696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5800" y="7924800"/>
                <a:ext cx="79723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𝑻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924800"/>
                <a:ext cx="7972372" cy="769441"/>
              </a:xfrm>
              <a:prstGeom prst="rect">
                <a:avLst/>
              </a:prstGeom>
              <a:blipFill rotWithShape="1">
                <a:blip r:embed="rId13"/>
                <a:stretch>
                  <a:fillRect l="-3137" t="-16667" r="-298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0" y="7768842"/>
                <a:ext cx="767953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𝑴𝑯</m:t>
                    </m:r>
                    <m:r>
                      <a:rPr lang="en-US" sz="4400" b="1">
                        <a:latin typeface="Cambria Math"/>
                      </a:rPr>
                      <m:t>//</m:t>
                    </m:r>
                    <m:r>
                      <a:rPr lang="en-US" sz="4400" b="1" i="1">
                        <a:latin typeface="Cambria Math"/>
                      </a:rPr>
                      <m:t>𝑨𝑻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𝑨𝑻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𝑯𝑴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𝑶𝑨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𝑶𝑯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7768842"/>
                <a:ext cx="7679530" cy="1070358"/>
              </a:xfrm>
              <a:prstGeom prst="rect">
                <a:avLst/>
              </a:prstGeom>
              <a:blipFill rotWithShape="1">
                <a:blip r:embed="rId14"/>
                <a:stretch>
                  <a:fillRect l="-3175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85800" y="6248400"/>
            <a:ext cx="17526000" cy="1105687"/>
            <a:chOff x="685800" y="6248400"/>
            <a:chExt cx="17526000" cy="1105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85800" y="6248400"/>
                  <a:ext cx="17526000" cy="11056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cung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đo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  <m:r>
                            <a:rPr lang="en-US" sz="4400" b="1">
                              <a:latin typeface="Cambria Math"/>
                            </a:rPr>
                            <m:t>≠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248400"/>
                  <a:ext cx="17526000" cy="110568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1426" b="-88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43709087"/>
                    </p:ext>
                  </p:extLst>
                </p:nvPr>
              </p:nvGraphicFramePr>
              <p:xfrm>
                <a:off x="3429000" y="6264227"/>
                <a:ext cx="1062579" cy="79693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269" name="Equation" r:id="rId16" imgW="304560" imgH="228600" progId="Equation.DSMT4">
                        <p:embed/>
                      </p:oleObj>
                    </mc:Choice>
                    <mc:Fallback>
                      <p:oleObj name="Equation" r:id="rId16" imgW="30456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29000" y="6264227"/>
                              <a:ext cx="1062579" cy="79693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43709087"/>
                    </p:ext>
                  </p:extLst>
                </p:nvPr>
              </p:nvGraphicFramePr>
              <p:xfrm>
                <a:off x="3429000" y="6264227"/>
                <a:ext cx="1062579" cy="79693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8" imgW="304560" imgH="228600" progId="Equation.DSMT4">
                        <p:embed/>
                      </p:oleObj>
                    </mc:Choice>
                    <mc:Fallback>
                      <p:oleObj name="Equation" r:id="rId18" imgW="30456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29000" y="6264227"/>
                              <a:ext cx="1062579" cy="79693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9600" y="9774124"/>
                <a:ext cx="15468600" cy="3242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/>
                          </a:rPr>
                          <m:t>𝑯𝑴</m:t>
                        </m:r>
                      </m:e>
                    </m:acc>
                    <m:r>
                      <a:rPr lang="en-US" sz="4000" b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𝐬𝐢𝐧</m:t>
                    </m:r>
                    <m:r>
                      <a:rPr lang="en-US" sz="4000" b="1">
                        <a:latin typeface="Cambria Math"/>
                      </a:rPr>
                      <m:t>⁡</m:t>
                    </m:r>
                    <m:r>
                      <a:rPr lang="en-US" sz="4000" b="1" i="1">
                        <a:latin typeface="Cambria Math"/>
                      </a:rPr>
                      <m:t>𝜶</m:t>
                    </m:r>
                    <m:r>
                      <a:rPr lang="en-US" sz="4000" b="1"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/>
                          </a:rPr>
                          <m:t>𝑶𝑯</m:t>
                        </m:r>
                      </m:e>
                    </m:acc>
                    <m:r>
                      <a:rPr lang="en-US" sz="4000" b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𝐜𝐨𝐬</m:t>
                    </m:r>
                    <m:r>
                      <a:rPr lang="en-US" sz="4000" b="1">
                        <a:latin typeface="Cambria Math"/>
                      </a:rPr>
                      <m:t>⁡</m:t>
                    </m:r>
                    <m:r>
                      <a:rPr lang="en-US" sz="40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/>
                          </a:rPr>
                          <m:t>𝑶𝑨</m:t>
                        </m:r>
                      </m:e>
                    </m:acc>
                    <m:r>
                      <a:rPr lang="en-US" sz="4000" b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</m:oMath>
                </a14:m>
                <a:b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𝐭𝐚𝐧</m:t>
                      </m:r>
                      <m:r>
                        <a:rPr lang="en-US" sz="4000" b="1">
                          <a:latin typeface="Cambria Math"/>
                        </a:rPr>
                        <m:t>⁡</m:t>
                      </m:r>
                      <m:r>
                        <a:rPr lang="en-US" sz="4000" b="1" i="1">
                          <a:latin typeface="Cambria Math"/>
                        </a:rPr>
                        <m:t>𝜶</m:t>
                      </m:r>
                      <m:r>
                        <a:rPr lang="en-US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</a:rPr>
                            <m:t>𝐬𝐢𝐧</m:t>
                          </m:r>
                          <m:r>
                            <a:rPr lang="en-US" sz="4000" b="1">
                              <a:latin typeface="Cambria Math"/>
                            </a:rPr>
                            <m:t>⁡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𝐜𝐨𝐬</m:t>
                          </m:r>
                          <m:r>
                            <a:rPr lang="en-US" sz="4000" b="1">
                              <a:latin typeface="Cambria Math"/>
                            </a:rPr>
                            <m:t>⁡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𝜶</m:t>
                          </m:r>
                        </m:den>
                      </m:f>
                      <m:r>
                        <a:rPr lang="en-US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𝑯𝑴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𝑶𝑯</m:t>
                              </m:r>
                            </m:e>
                          </m:acc>
                        </m:den>
                      </m:f>
                      <m:r>
                        <a:rPr lang="en-US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𝑨𝑻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𝑶𝑨</m:t>
                              </m:r>
                            </m:e>
                          </m:acc>
                        </m:den>
                      </m:f>
                      <m:r>
                        <a:rPr lang="en-US" sz="4000" b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/>
                            </a:rPr>
                            <m:t>𝑨𝑻</m:t>
                          </m:r>
                        </m:e>
                      </m:acc>
                    </m:oMath>
                  </m:oMathPara>
                </a14:m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774124"/>
                <a:ext cx="15468600" cy="3242491"/>
              </a:xfrm>
              <a:prstGeom prst="rect">
                <a:avLst/>
              </a:prstGeom>
              <a:blipFill rotWithShape="1">
                <a:blip r:embed="rId20"/>
                <a:stretch>
                  <a:fillRect l="-1379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8637916"/>
                <a:ext cx="6477000" cy="1136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𝑨𝑻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𝑯𝑴</m:t>
                            </m:r>
                          </m:e>
                        </m:acc>
                      </m:den>
                    </m:f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𝑶𝑨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𝑶𝑯</m:t>
                            </m:r>
                          </m:e>
                        </m:ac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8637916"/>
                <a:ext cx="6477000" cy="1136208"/>
              </a:xfrm>
              <a:prstGeom prst="rect">
                <a:avLst/>
              </a:prstGeom>
              <a:blipFill rotWithShape="1">
                <a:blip r:embed="rId21"/>
                <a:stretch>
                  <a:fillRect l="-3763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23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/>
      <p:bldP spid="8" grpId="0" uiExpand="1" build="p"/>
      <p:bldP spid="9" grpId="0"/>
      <p:bldP spid="10" grpId="0"/>
      <p:bldP spid="13" grpId="0" build="p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-1" y="1676400"/>
            <a:ext cx="19202401" cy="830997"/>
            <a:chOff x="168274" y="1892299"/>
            <a:chExt cx="19202401" cy="830995"/>
          </a:xfrm>
        </p:grpSpPr>
        <p:sp>
          <p:nvSpPr>
            <p:cNvPr id="103" name="Rounded Rectangle 10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TANG VÀ CÔTANG</a:t>
              </a:r>
            </a:p>
          </p:txBody>
        </p:sp>
      </p:grp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02607"/>
              </p:ext>
            </p:extLst>
          </p:nvPr>
        </p:nvGraphicFramePr>
        <p:xfrm>
          <a:off x="4794250" y="24760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4760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" name="Group 106"/>
          <p:cNvGrpSpPr/>
          <p:nvPr/>
        </p:nvGrpSpPr>
        <p:grpSpPr>
          <a:xfrm>
            <a:off x="304800" y="2618938"/>
            <a:ext cx="20269200" cy="861774"/>
            <a:chOff x="644526" y="2766774"/>
            <a:chExt cx="20269200" cy="861774"/>
          </a:xfrm>
        </p:grpSpPr>
        <p:sp>
          <p:nvSpPr>
            <p:cNvPr id="108" name="TextBox 107"/>
            <p:cNvSpPr txBox="1"/>
            <p:nvPr/>
          </p:nvSpPr>
          <p:spPr>
            <a:xfrm>
              <a:off x="1906587" y="2766774"/>
              <a:ext cx="19007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TANG</a:t>
              </a: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85750" y="3909482"/>
            <a:ext cx="23774399" cy="9601200"/>
          </a:xfrm>
          <a:prstGeom prst="roundRect">
            <a:avLst>
              <a:gd name="adj" fmla="val 238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4225562"/>
            <a:ext cx="8604393" cy="807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8175" y="4192196"/>
                <a:ext cx="8201025" cy="1348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𝐭𝐚𝐧</m:t>
                      </m:r>
                      <m:r>
                        <a:rPr lang="en-US" sz="4000" b="1">
                          <a:latin typeface="Cambria Math"/>
                        </a:rPr>
                        <m:t>⁡</m:t>
                      </m:r>
                      <m:r>
                        <a:rPr lang="en-US" sz="4000" b="1" i="1">
                          <a:latin typeface="Cambria Math"/>
                        </a:rPr>
                        <m:t>𝜶</m:t>
                      </m:r>
                      <m:r>
                        <a:rPr lang="en-US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</a:rPr>
                            <m:t>𝐬𝐢𝐧</m:t>
                          </m:r>
                          <m:r>
                            <a:rPr lang="en-US" sz="4000" b="1">
                              <a:latin typeface="Cambria Math"/>
                            </a:rPr>
                            <m:t>⁡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𝐜𝐨𝐬</m:t>
                          </m:r>
                          <m:r>
                            <a:rPr lang="en-US" sz="4000" b="1">
                              <a:latin typeface="Cambria Math"/>
                            </a:rPr>
                            <m:t>⁡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𝜶</m:t>
                          </m:r>
                        </m:den>
                      </m:f>
                      <m:r>
                        <a:rPr lang="en-US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𝑯𝑴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𝑶𝑯</m:t>
                              </m:r>
                            </m:e>
                          </m:acc>
                        </m:den>
                      </m:f>
                      <m:r>
                        <a:rPr lang="en-US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𝑨𝑻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𝑶𝑨</m:t>
                              </m:r>
                            </m:e>
                          </m:acc>
                        </m:den>
                      </m:f>
                      <m:r>
                        <a:rPr lang="en-US" sz="4000" b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/>
                            </a:rPr>
                            <m:t>𝑨𝑻</m:t>
                          </m:r>
                        </m:e>
                      </m:acc>
                    </m:oMath>
                  </m:oMathPara>
                </a14:m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4192196"/>
                <a:ext cx="8201025" cy="13483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2461" y="5921514"/>
                <a:ext cx="122253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𝑻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1" y="5921514"/>
                <a:ext cx="12225339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199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9599" y="8710082"/>
                <a:ext cx="13944600" cy="313521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𝐭𝐚𝐧</m:t>
                    </m:r>
                    <m:r>
                      <a:rPr lang="en-US" sz="4400" b="1">
                        <a:latin typeface="Cambria Math"/>
                      </a:rPr>
                      <m:t>⁡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𝑨𝑻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𝑨𝒕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𝑨𝒕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tang.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8710082"/>
                <a:ext cx="13944600" cy="3135217"/>
              </a:xfrm>
              <a:prstGeom prst="rect">
                <a:avLst/>
              </a:prstGeom>
              <a:blipFill rotWithShape="1">
                <a:blip r:embed="rId8"/>
                <a:stretch>
                  <a:fillRect l="-1749" r="-1749" b="-817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457200" y="8710082"/>
            <a:ext cx="14325601" cy="3135217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7216914"/>
                <a:ext cx="112585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tan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40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𝑨𝑻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216914"/>
                <a:ext cx="11258549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1895" t="-18966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1905000" y="7086600"/>
            <a:ext cx="3643314" cy="1044866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build="p" animBg="1"/>
      <p:bldP spid="17" grpId="0" animBg="1"/>
      <p:bldP spid="16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-1" y="1676400"/>
            <a:ext cx="19202401" cy="830997"/>
            <a:chOff x="168274" y="1892299"/>
            <a:chExt cx="19202401" cy="830995"/>
          </a:xfrm>
        </p:grpSpPr>
        <p:sp>
          <p:nvSpPr>
            <p:cNvPr id="103" name="Rounded Rectangle 10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TANG VÀ CÔTANG</a:t>
              </a:r>
            </a:p>
          </p:txBody>
        </p:sp>
      </p:grp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02607"/>
              </p:ext>
            </p:extLst>
          </p:nvPr>
        </p:nvGraphicFramePr>
        <p:xfrm>
          <a:off x="4794250" y="24760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4760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" name="Group 106"/>
          <p:cNvGrpSpPr/>
          <p:nvPr/>
        </p:nvGrpSpPr>
        <p:grpSpPr>
          <a:xfrm>
            <a:off x="304800" y="2618938"/>
            <a:ext cx="20269200" cy="861774"/>
            <a:chOff x="644526" y="2766774"/>
            <a:chExt cx="20269200" cy="861774"/>
          </a:xfrm>
        </p:grpSpPr>
        <p:sp>
          <p:nvSpPr>
            <p:cNvPr id="108" name="TextBox 107"/>
            <p:cNvSpPr txBox="1"/>
            <p:nvPr/>
          </p:nvSpPr>
          <p:spPr>
            <a:xfrm>
              <a:off x="1906587" y="2766774"/>
              <a:ext cx="19007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CÔTANG</a:t>
              </a: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04800" y="3733800"/>
            <a:ext cx="23774399" cy="9601200"/>
          </a:xfrm>
          <a:prstGeom prst="roundRect">
            <a:avLst>
              <a:gd name="adj" fmla="val 238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2461" y="3810000"/>
                <a:ext cx="154257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𝑩𝒔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1" y="3810000"/>
                <a:ext cx="15425739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58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801" y="5981438"/>
                <a:ext cx="148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𝑩𝒔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5981438"/>
                <a:ext cx="14884256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168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85800" y="4945559"/>
            <a:ext cx="17526000" cy="769441"/>
            <a:chOff x="685800" y="6248400"/>
            <a:chExt cx="17526000" cy="7694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85800" y="6248400"/>
                  <a:ext cx="17526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cung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đo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  <m:r>
                            <a:rPr lang="en-US" sz="4400" b="1" smtClean="0">
                              <a:latin typeface="Cambria Math"/>
                            </a:rPr>
                            <m:t>≠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248400"/>
                  <a:ext cx="17526000" cy="76944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426"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68361491"/>
                    </p:ext>
                  </p:extLst>
                </p:nvPr>
              </p:nvGraphicFramePr>
              <p:xfrm>
                <a:off x="3425826" y="6249123"/>
                <a:ext cx="993773" cy="74533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317" name="Equation" r:id="rId8" imgW="304560" imgH="228600" progId="Equation.DSMT4">
                        <p:embed/>
                      </p:oleObj>
                    </mc:Choice>
                    <mc:Fallback>
                      <p:oleObj name="Equation" r:id="rId8" imgW="30456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25826" y="6249123"/>
                              <a:ext cx="993773" cy="74533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68361491"/>
                    </p:ext>
                  </p:extLst>
                </p:nvPr>
              </p:nvGraphicFramePr>
              <p:xfrm>
                <a:off x="3425826" y="6249123"/>
                <a:ext cx="993773" cy="74533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0" imgW="304560" imgH="228600" progId="Equation.DSMT4">
                        <p:embed/>
                      </p:oleObj>
                    </mc:Choice>
                    <mc:Fallback>
                      <p:oleObj name="Equation" r:id="rId10" imgW="30456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25826" y="6249123"/>
                              <a:ext cx="993773" cy="74533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2640" y="6981563"/>
                <a:ext cx="13612960" cy="1350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/>
                        </a:rPr>
                        <m:t>𝐜𝐨𝐭</m:t>
                      </m:r>
                      <m:r>
                        <a:rPr lang="en-US" sz="4000" b="1">
                          <a:latin typeface="Cambria Math"/>
                        </a:rPr>
                        <m:t>⁡</m:t>
                      </m:r>
                      <m:r>
                        <a:rPr lang="en-US" sz="4000" b="1" i="1">
                          <a:latin typeface="Cambria Math"/>
                        </a:rPr>
                        <m:t>𝜶</m:t>
                      </m:r>
                      <m:r>
                        <a:rPr lang="en-US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</a:rPr>
                            <m:t>𝒄𝒐𝒔</m:t>
                          </m:r>
                          <m:r>
                            <a:rPr lang="en-US" sz="4000" b="1">
                              <a:latin typeface="Cambria Math"/>
                            </a:rPr>
                            <m:t>⁡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𝐬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𝒊𝒏</m:t>
                          </m:r>
                          <m:r>
                            <a:rPr lang="en-US" sz="4000" b="1">
                              <a:latin typeface="Cambria Math"/>
                            </a:rPr>
                            <m:t>⁡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𝜶</m:t>
                          </m:r>
                        </m:den>
                      </m:f>
                      <m:r>
                        <a:rPr lang="en-US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𝑲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𝑴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𝑶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𝑲</m:t>
                              </m:r>
                            </m:e>
                          </m:acc>
                        </m:den>
                      </m:f>
                      <m:r>
                        <a:rPr lang="en-US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𝑩𝑺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𝑶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</m:acc>
                        </m:den>
                      </m:f>
                      <m:r>
                        <a:rPr lang="en-US" sz="4000" b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𝑩𝑺</m:t>
                          </m:r>
                        </m:e>
                      </m:acc>
                    </m:oMath>
                  </m:oMathPara>
                </a14:m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40" y="6981563"/>
                <a:ext cx="13612960" cy="135062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44" name="Picture 2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599" y="3992449"/>
            <a:ext cx="8122479" cy="74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46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240" y="4095749"/>
            <a:ext cx="7793185" cy="92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48" name="Picture 2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847" y="4095403"/>
            <a:ext cx="6036978" cy="582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81051" y="8871380"/>
                <a:ext cx="112585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   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cot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40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𝑩𝑺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1" y="8871380"/>
                <a:ext cx="11258549" cy="707886"/>
              </a:xfrm>
              <a:prstGeom prst="rect">
                <a:avLst/>
              </a:prstGeom>
              <a:blipFill rotWithShape="1">
                <a:blip r:embed="rId16"/>
                <a:stretch>
                  <a:fillRect l="-1895" t="-18966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/>
          <p:cNvSpPr/>
          <p:nvPr/>
        </p:nvSpPr>
        <p:spPr>
          <a:xfrm>
            <a:off x="2076451" y="8686800"/>
            <a:ext cx="3643314" cy="1044866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4398" y="9906000"/>
                <a:ext cx="13944600" cy="32692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𝐜𝐨𝐭</m:t>
                    </m:r>
                    <m:r>
                      <a:rPr lang="en-US" sz="4400" b="1">
                        <a:latin typeface="Cambria Math"/>
                      </a:rPr>
                      <m:t>⁡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𝑩𝑺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𝑩𝒔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𝑩𝒔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côtang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8" y="9906000"/>
                <a:ext cx="13944600" cy="3269293"/>
              </a:xfrm>
              <a:prstGeom prst="rect">
                <a:avLst/>
              </a:prstGeom>
              <a:blipFill rotWithShape="1">
                <a:blip r:embed="rId17"/>
                <a:stretch>
                  <a:fillRect l="-1749" r="-1749" b="-3918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44"/>
          <p:cNvSpPr/>
          <p:nvPr/>
        </p:nvSpPr>
        <p:spPr>
          <a:xfrm>
            <a:off x="761999" y="9906000"/>
            <a:ext cx="14325601" cy="3135217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 build="p"/>
      <p:bldP spid="13" grpId="0" build="p"/>
      <p:bldP spid="42" grpId="0"/>
      <p:bldP spid="43" grpId="0" animBg="1"/>
      <p:bldP spid="44" grpId="0" build="p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-1" y="1676400"/>
            <a:ext cx="19202401" cy="830997"/>
            <a:chOff x="168274" y="1892299"/>
            <a:chExt cx="19202401" cy="830995"/>
          </a:xfrm>
        </p:grpSpPr>
        <p:sp>
          <p:nvSpPr>
            <p:cNvPr id="103" name="Rounded Rectangle 10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TANG VÀ CÔTANG</a:t>
              </a:r>
            </a:p>
          </p:txBody>
        </p:sp>
      </p:grp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688107"/>
              </p:ext>
            </p:extLst>
          </p:nvPr>
        </p:nvGraphicFramePr>
        <p:xfrm>
          <a:off x="4794250" y="24760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4760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04800" y="3733800"/>
            <a:ext cx="23774399" cy="9601200"/>
          </a:xfrm>
          <a:prstGeom prst="roundRect">
            <a:avLst>
              <a:gd name="adj" fmla="val 238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665" y="3967163"/>
            <a:ext cx="9432135" cy="799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02688" y="3985692"/>
                <a:ext cx="12192000" cy="19933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𝐭𝐚𝐧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𝐜𝐨𝐭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88" y="3985692"/>
                <a:ext cx="12192000" cy="1993366"/>
              </a:xfrm>
              <a:prstGeom prst="rect">
                <a:avLst/>
              </a:prstGeom>
              <a:blipFill rotWithShape="1">
                <a:blip r:embed="rId6"/>
                <a:stretch>
                  <a:fillRect l="-2050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676400" y="6477000"/>
                <a:ext cx="11875402" cy="1981200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𝐭𝐚𝐧</m:t>
                      </m:r>
                      <m:r>
                        <a:rPr lang="en-US" sz="4400" b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𝐭𝐚𝐧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𝐜𝐨𝐭</m:t>
                      </m:r>
                      <m:r>
                        <a:rPr lang="en-US" sz="4400" b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𝐜𝐨𝐭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477000"/>
                <a:ext cx="11875402" cy="1981200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14478000" y="3890963"/>
            <a:ext cx="9432135" cy="9367837"/>
          </a:xfrm>
          <a:prstGeom prst="roundRect">
            <a:avLst>
              <a:gd name="adj" fmla="val 788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57" y="4343400"/>
            <a:ext cx="9229443" cy="787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3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-1" y="1676400"/>
            <a:ext cx="19202401" cy="830997"/>
            <a:chOff x="168274" y="1892299"/>
            <a:chExt cx="19202401" cy="830995"/>
          </a:xfrm>
        </p:grpSpPr>
        <p:sp>
          <p:nvSpPr>
            <p:cNvPr id="103" name="Rounded Rectangle 10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CÁC GIÁ TRỊ LƯỢNG GIÁC</a:t>
              </a:r>
            </a:p>
          </p:txBody>
        </p:sp>
      </p:grp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202428"/>
              </p:ext>
            </p:extLst>
          </p:nvPr>
        </p:nvGraphicFramePr>
        <p:xfrm>
          <a:off x="4794250" y="24760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4760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" name="Group 106"/>
          <p:cNvGrpSpPr/>
          <p:nvPr/>
        </p:nvGrpSpPr>
        <p:grpSpPr>
          <a:xfrm>
            <a:off x="304800" y="2618938"/>
            <a:ext cx="20269200" cy="861774"/>
            <a:chOff x="644526" y="2766774"/>
            <a:chExt cx="20269200" cy="861774"/>
          </a:xfrm>
        </p:grpSpPr>
        <p:sp>
          <p:nvSpPr>
            <p:cNvPr id="108" name="TextBox 107"/>
            <p:cNvSpPr txBox="1"/>
            <p:nvPr/>
          </p:nvSpPr>
          <p:spPr>
            <a:xfrm>
              <a:off x="1906587" y="2766774"/>
              <a:ext cx="19007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LƯỢNG GIÁC CƠ BẢN</a:t>
              </a: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5" y="2819400"/>
            <a:ext cx="10086975" cy="882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170282" y="12003087"/>
            <a:ext cx="22451718" cy="1103313"/>
            <a:chOff x="1171868" y="10318525"/>
            <a:chExt cx="21393068" cy="11033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202706" y="10580117"/>
                  <a:ext cx="18362230" cy="7847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𝑶𝑲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𝑶𝑯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𝑴𝑯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𝑶𝑯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𝑶𝑴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4400" b="1" dirty="0"/>
                    <a:t> </a:t>
                  </a:r>
                </a:p>
              </p:txBody>
            </p:sp>
          </mc:Choice>
          <mc:Fallback xmlns="">
            <p:sp>
              <p:nvSpPr>
                <p:cNvPr id="27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2706" y="10580117"/>
                  <a:ext cx="18362230" cy="78476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868" y="10318525"/>
              <a:ext cx="284638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1084174" y="9220200"/>
            <a:ext cx="15570839" cy="2849746"/>
            <a:chOff x="1085760" y="8184729"/>
            <a:chExt cx="15570839" cy="2849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202015" y="8441457"/>
                  <a:ext cx="12454584" cy="25930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6500"/>
                    </a:lnSpc>
                    <a:defRPr/>
                  </a:pP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Từ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nghĩa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𝐬𝐢𝐧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𝒄𝒐𝒔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Hãy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chứng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minh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hằng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đẳng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thức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đầu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tiên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?</a:t>
                  </a:r>
                </a:p>
                <a:p>
                  <a:pPr>
                    <a:lnSpc>
                      <a:spcPts val="6500"/>
                    </a:lnSpc>
                    <a:defRPr/>
                  </a:pP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Từ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suy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ra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hằng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đẳng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thức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còn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lại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015" y="8441457"/>
                  <a:ext cx="12454584" cy="259301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958" t="-2118" b="-6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516361" y="3505200"/>
            <a:ext cx="12275839" cy="5405438"/>
          </a:xfrm>
          <a:prstGeom prst="roundRect">
            <a:avLst>
              <a:gd name="adj" fmla="val 11485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93294" y="3652838"/>
                <a:ext cx="5109411" cy="834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294" y="3652838"/>
                <a:ext cx="5109411" cy="8345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381286" y="4491038"/>
                <a:ext cx="10344114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𝟏</m:t>
                      </m:r>
                      <m:r>
                        <a:rPr lang="en-US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𝒕𝒂𝒏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den>
                      </m:f>
                      <m:r>
                        <a:rPr lang="en-US" sz="4400" b="1">
                          <a:latin typeface="Cambria Math"/>
                        </a:rPr>
                        <m:t>,</m:t>
                      </m:r>
                      <m:box>
                        <m:box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4400" b="1">
                              <a:latin typeface="Cambria Math"/>
                            </a:rPr>
                            <m:t> </m:t>
                          </m:r>
                        </m:e>
                      </m:box>
                      <m:r>
                        <a:rPr lang="en-US" sz="4400" b="1" i="1" smtClean="0">
                          <a:latin typeface="Cambria Math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≠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86" y="4491038"/>
                <a:ext cx="10344114" cy="136441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95327" y="5938838"/>
                <a:ext cx="9394367" cy="1449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𝟏</m:t>
                      </m:r>
                      <m:r>
                        <a:rPr lang="en-US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𝒄𝒐𝒕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den>
                      </m:f>
                      <m:r>
                        <a:rPr lang="en-US" sz="4400" b="1">
                          <a:latin typeface="Cambria Math"/>
                        </a:rPr>
                        <m:t>,</m:t>
                      </m:r>
                      <m:box>
                        <m:box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4400" b="1">
                              <a:latin typeface="Cambria Math"/>
                            </a:rPr>
                            <m:t> </m:t>
                          </m:r>
                        </m:e>
                      </m:box>
                      <m:r>
                        <a:rPr lang="en-US" sz="4400" b="1" i="1" smtClean="0">
                          <a:latin typeface="Cambria Math"/>
                        </a:rPr>
                        <m:t>   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≠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latin typeface="Cambria Math"/>
                        </a:rPr>
                        <m:t>,</m:t>
                      </m:r>
                      <m:box>
                        <m:box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4400" b="1">
                              <a:latin typeface="Cambria Math"/>
                            </a:rPr>
                            <m:t> </m:t>
                          </m:r>
                        </m:e>
                      </m:box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327" y="5938838"/>
                <a:ext cx="9394367" cy="144994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30169" y="7346339"/>
                <a:ext cx="9435725" cy="1374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𝒕𝒂𝒏</m:t>
                      </m:r>
                      <m:r>
                        <a:rPr lang="en-US" sz="4400" b="1" i="1" smtClean="0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⋅</m:t>
                      </m:r>
                      <m:r>
                        <a:rPr lang="en-US" sz="4400" b="1" i="1">
                          <a:latin typeface="Cambria Math"/>
                        </a:rPr>
                        <m:t>𝒄𝒐𝒕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>
                          <a:latin typeface="Cambria Math"/>
                        </a:rPr>
                        <m:t>,</m:t>
                      </m:r>
                      <m:box>
                        <m:box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4400" b="1">
                              <a:latin typeface="Cambria Math"/>
                            </a:rPr>
                            <m:t> </m:t>
                          </m:r>
                          <m:r>
                            <a:rPr lang="en-US" sz="4400" b="1" i="0" smtClean="0">
                              <a:latin typeface="Cambria Math"/>
                            </a:rPr>
                            <m:t>          </m:t>
                          </m:r>
                        </m:e>
                      </m:box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≠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169" y="7346339"/>
                <a:ext cx="9435725" cy="137403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5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1295400" y="8244841"/>
            <a:ext cx="22479000" cy="5166359"/>
            <a:chOff x="1270511" y="5936338"/>
            <a:chExt cx="22479000" cy="5166359"/>
          </a:xfrm>
        </p:grpSpPr>
        <p:sp>
          <p:nvSpPr>
            <p:cNvPr id="104" name="Rounded Rectangle 103"/>
            <p:cNvSpPr/>
            <p:nvPr/>
          </p:nvSpPr>
          <p:spPr>
            <a:xfrm>
              <a:off x="1272211" y="6317224"/>
              <a:ext cx="22477300" cy="478547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296330" y="6305967"/>
                <a:ext cx="232467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8" name="Round Diagonal Corner Rectangle 10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1266492" y="4343401"/>
            <a:ext cx="11611309" cy="2048707"/>
            <a:chOff x="1268078" y="2438400"/>
            <a:chExt cx="11611309" cy="2048707"/>
          </a:xfrm>
        </p:grpSpPr>
        <p:sp>
          <p:nvSpPr>
            <p:cNvPr id="72" name="Rounded Rectangle 71"/>
            <p:cNvSpPr/>
            <p:nvPr/>
          </p:nvSpPr>
          <p:spPr>
            <a:xfrm>
              <a:off x="1272210" y="2590800"/>
              <a:ext cx="11607177" cy="1896307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3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12" name="Group 111"/>
          <p:cNvGrpSpPr/>
          <p:nvPr/>
        </p:nvGrpSpPr>
        <p:grpSpPr>
          <a:xfrm>
            <a:off x="-304801" y="1676400"/>
            <a:ext cx="19202401" cy="830997"/>
            <a:chOff x="168274" y="1892299"/>
            <a:chExt cx="19202401" cy="830995"/>
          </a:xfrm>
        </p:grpSpPr>
        <p:sp>
          <p:nvSpPr>
            <p:cNvPr id="113" name="Rounded Rectangle 11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CÁC GIÁ TRỊ LƯỢNG GIÁC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04800" y="2618938"/>
            <a:ext cx="12192850" cy="861774"/>
            <a:chOff x="644526" y="2766774"/>
            <a:chExt cx="12192850" cy="861774"/>
          </a:xfrm>
        </p:grpSpPr>
        <p:sp>
          <p:nvSpPr>
            <p:cNvPr id="126" name="TextBox 125"/>
            <p:cNvSpPr txBox="1"/>
            <p:nvPr/>
          </p:nvSpPr>
          <p:spPr>
            <a:xfrm>
              <a:off x="1906588" y="2766774"/>
              <a:ext cx="109307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LƯỢNG GIÁC CƠ BẢN</a:t>
              </a: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4800" y="3481626"/>
            <a:ext cx="6553200" cy="861774"/>
            <a:chOff x="644526" y="2766774"/>
            <a:chExt cx="6553200" cy="861774"/>
          </a:xfrm>
        </p:grpSpPr>
        <p:sp>
          <p:nvSpPr>
            <p:cNvPr id="131" name="TextBox 130"/>
            <p:cNvSpPr txBox="1"/>
            <p:nvPr/>
          </p:nvSpPr>
          <p:spPr>
            <a:xfrm>
              <a:off x="1906587" y="2766774"/>
              <a:ext cx="5291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76801" y="4644642"/>
                <a:ext cx="8001000" cy="174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𝒔𝒊𝒏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1" y="4644642"/>
                <a:ext cx="8001000" cy="1747466"/>
              </a:xfrm>
              <a:prstGeom prst="rect">
                <a:avLst/>
              </a:prstGeom>
              <a:blipFill rotWithShape="1">
                <a:blip r:embed="rId2"/>
                <a:stretch>
                  <a:fillRect l="-3046" r="-533" b="-15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3487400" y="2493775"/>
            <a:ext cx="10496514" cy="5659625"/>
            <a:chOff x="13487400" y="2493775"/>
            <a:chExt cx="10496514" cy="5659625"/>
          </a:xfrm>
        </p:grpSpPr>
        <p:sp>
          <p:nvSpPr>
            <p:cNvPr id="8" name="Rounded Rectangle 7"/>
            <p:cNvSpPr/>
            <p:nvPr/>
          </p:nvSpPr>
          <p:spPr>
            <a:xfrm>
              <a:off x="13487400" y="2493775"/>
              <a:ext cx="10287000" cy="5659625"/>
            </a:xfrm>
            <a:prstGeom prst="roundRect">
              <a:avLst>
                <a:gd name="adj" fmla="val 4531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>
                <a:xfrm>
                  <a:off x="16076194" y="2823013"/>
                  <a:ext cx="5109411" cy="8345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6194" y="2823013"/>
                  <a:ext cx="5109411" cy="8345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/>
                <p:cNvSpPr/>
                <p:nvPr/>
              </p:nvSpPr>
              <p:spPr>
                <a:xfrm>
                  <a:off x="13639800" y="3657600"/>
                  <a:ext cx="10344114" cy="13644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𝜶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box>
                          <m:box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4400" b="1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≠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ℤ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9800" y="3657600"/>
                  <a:ext cx="10344114" cy="136441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141"/>
                <p:cNvSpPr/>
                <p:nvPr/>
              </p:nvSpPr>
              <p:spPr>
                <a:xfrm>
                  <a:off x="14069336" y="5105400"/>
                  <a:ext cx="9019264" cy="14499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𝒄𝒐𝒕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𝜶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box>
                          <m:box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4400" b="1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≠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box>
                          <m:box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4400" b="1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ℤ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9336" y="5105400"/>
                  <a:ext cx="9019264" cy="144994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42"/>
                <p:cNvSpPr/>
                <p:nvPr/>
              </p:nvSpPr>
              <p:spPr>
                <a:xfrm>
                  <a:off x="14397183" y="6512901"/>
                  <a:ext cx="8310417" cy="13740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</a:rPr>
                          <m:t>𝒕𝒂𝒏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⋅</m:t>
                        </m:r>
                        <m:r>
                          <a:rPr lang="en-US" sz="4400" b="1" i="1">
                            <a:latin typeface="Cambria Math"/>
                          </a:rPr>
                          <m:t>𝒄𝒐𝒕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box>
                          <m:box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4400" b="1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≠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ℤ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143" name="Rectangle 1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7183" y="6512901"/>
                  <a:ext cx="8310417" cy="137403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5399" y="9216642"/>
                <a:ext cx="9426001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399" y="9216642"/>
                <a:ext cx="9426001" cy="1070358"/>
              </a:xfrm>
              <a:prstGeom prst="rect">
                <a:avLst/>
              </a:prstGeom>
              <a:blipFill rotWithShape="1">
                <a:blip r:embed="rId7"/>
                <a:stretch>
                  <a:fillRect l="-2586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74149" y="9216642"/>
                <a:ext cx="5047001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149" y="9216642"/>
                <a:ext cx="5047001" cy="1068562"/>
              </a:xfrm>
              <a:prstGeom prst="rect">
                <a:avLst/>
              </a:prstGeom>
              <a:blipFill rotWithShape="1">
                <a:blip r:embed="rId8"/>
                <a:stretch>
                  <a:fillRect l="-4831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28800" y="10591800"/>
                <a:ext cx="21359014" cy="9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II, 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0591800"/>
                <a:ext cx="21359014" cy="988925"/>
              </a:xfrm>
              <a:prstGeom prst="rect">
                <a:avLst/>
              </a:prstGeom>
              <a:blipFill rotWithShape="1">
                <a:blip r:embed="rId9"/>
                <a:stretch>
                  <a:fillRect l="-1142" t="-6790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28800" y="12257834"/>
                <a:ext cx="4339373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2257834"/>
                <a:ext cx="4339373" cy="1068562"/>
              </a:xfrm>
              <a:prstGeom prst="rect">
                <a:avLst/>
              </a:prstGeom>
              <a:blipFill rotWithShape="1">
                <a:blip r:embed="rId10"/>
                <a:stretch>
                  <a:fillRect l="-5618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05000" y="11580725"/>
                <a:ext cx="41409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𝐜𝐨𝐬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1580725"/>
                <a:ext cx="4140962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5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  <p:bldP spid="11" grpId="0"/>
      <p:bldP spid="13" grpId="0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1295400" y="8244841"/>
            <a:ext cx="22479000" cy="5166359"/>
            <a:chOff x="1270511" y="5936338"/>
            <a:chExt cx="22479000" cy="5166359"/>
          </a:xfrm>
        </p:grpSpPr>
        <p:sp>
          <p:nvSpPr>
            <p:cNvPr id="104" name="Rounded Rectangle 103"/>
            <p:cNvSpPr/>
            <p:nvPr/>
          </p:nvSpPr>
          <p:spPr>
            <a:xfrm>
              <a:off x="1272211" y="6317224"/>
              <a:ext cx="22477300" cy="478547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296330" y="6305967"/>
                <a:ext cx="232467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8" name="Round Diagonal Corner Rectangle 10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762000" y="4343401"/>
            <a:ext cx="12496800" cy="2048707"/>
            <a:chOff x="1268078" y="2438400"/>
            <a:chExt cx="12496800" cy="2048707"/>
          </a:xfrm>
        </p:grpSpPr>
        <p:sp>
          <p:nvSpPr>
            <p:cNvPr id="72" name="Rounded Rectangle 71"/>
            <p:cNvSpPr/>
            <p:nvPr/>
          </p:nvSpPr>
          <p:spPr>
            <a:xfrm>
              <a:off x="1272210" y="2590800"/>
              <a:ext cx="12492668" cy="1896307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3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77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12" name="Group 111"/>
          <p:cNvGrpSpPr/>
          <p:nvPr/>
        </p:nvGrpSpPr>
        <p:grpSpPr>
          <a:xfrm>
            <a:off x="-304801" y="1676400"/>
            <a:ext cx="19202401" cy="830997"/>
            <a:chOff x="168274" y="1892299"/>
            <a:chExt cx="19202401" cy="830995"/>
          </a:xfrm>
        </p:grpSpPr>
        <p:sp>
          <p:nvSpPr>
            <p:cNvPr id="113" name="Rounded Rectangle 11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CÁC GIÁ TRỊ LƯỢNG GIÁC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04800" y="2618938"/>
            <a:ext cx="12192850" cy="861774"/>
            <a:chOff x="644526" y="2766774"/>
            <a:chExt cx="12192850" cy="861774"/>
          </a:xfrm>
        </p:grpSpPr>
        <p:sp>
          <p:nvSpPr>
            <p:cNvPr id="126" name="TextBox 125"/>
            <p:cNvSpPr txBox="1"/>
            <p:nvPr/>
          </p:nvSpPr>
          <p:spPr>
            <a:xfrm>
              <a:off x="1906588" y="2766774"/>
              <a:ext cx="109307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LƯỢNG GIÁC CƠ BẢN</a:t>
              </a: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4800" y="3481626"/>
            <a:ext cx="6553200" cy="861774"/>
            <a:chOff x="644526" y="2766774"/>
            <a:chExt cx="6553200" cy="861774"/>
          </a:xfrm>
        </p:grpSpPr>
        <p:sp>
          <p:nvSpPr>
            <p:cNvPr id="131" name="TextBox 130"/>
            <p:cNvSpPr txBox="1"/>
            <p:nvPr/>
          </p:nvSpPr>
          <p:spPr>
            <a:xfrm>
              <a:off x="1906587" y="2766774"/>
              <a:ext cx="5291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9601" y="4644642"/>
                <a:ext cx="8381999" cy="1745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𝒕𝒂𝒏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/>
                  <a:t>,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/>
              </a:p>
              <a:p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𝒔𝒊𝒏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/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1" y="4644642"/>
                <a:ext cx="8381999" cy="1745671"/>
              </a:xfrm>
              <a:prstGeom prst="rect">
                <a:avLst/>
              </a:prstGeom>
              <a:blipFill rotWithShape="1">
                <a:blip r:embed="rId2"/>
                <a:stretch>
                  <a:fillRect l="-2909" b="-1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3487400" y="2493775"/>
            <a:ext cx="10496514" cy="5659625"/>
            <a:chOff x="13487400" y="2493775"/>
            <a:chExt cx="10496514" cy="5659625"/>
          </a:xfrm>
        </p:grpSpPr>
        <p:sp>
          <p:nvSpPr>
            <p:cNvPr id="8" name="Rounded Rectangle 7"/>
            <p:cNvSpPr/>
            <p:nvPr/>
          </p:nvSpPr>
          <p:spPr>
            <a:xfrm>
              <a:off x="13487400" y="2493775"/>
              <a:ext cx="10287000" cy="5659625"/>
            </a:xfrm>
            <a:prstGeom prst="roundRect">
              <a:avLst>
                <a:gd name="adj" fmla="val 4531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>
                <a:xfrm>
                  <a:off x="16076194" y="2823013"/>
                  <a:ext cx="5109411" cy="8345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6194" y="2823013"/>
                  <a:ext cx="5109411" cy="8345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/>
                <p:cNvSpPr/>
                <p:nvPr/>
              </p:nvSpPr>
              <p:spPr>
                <a:xfrm>
                  <a:off x="13639800" y="3657600"/>
                  <a:ext cx="10344114" cy="13644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𝜶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box>
                          <m:box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4400" b="1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≠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ℤ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9800" y="3657600"/>
                  <a:ext cx="10344114" cy="136441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141"/>
                <p:cNvSpPr/>
                <p:nvPr/>
              </p:nvSpPr>
              <p:spPr>
                <a:xfrm>
                  <a:off x="14069336" y="5105400"/>
                  <a:ext cx="9019264" cy="14499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𝒄𝒐𝒕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𝜶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box>
                          <m:box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4400" b="1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≠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box>
                          <m:box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4400" b="1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ℤ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9336" y="5105400"/>
                  <a:ext cx="9019264" cy="144994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42"/>
                <p:cNvSpPr/>
                <p:nvPr/>
              </p:nvSpPr>
              <p:spPr>
                <a:xfrm>
                  <a:off x="14397183" y="6512901"/>
                  <a:ext cx="8310417" cy="13740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</a:rPr>
                          <m:t>𝒕𝒂𝒏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⋅</m:t>
                        </m:r>
                        <m:r>
                          <a:rPr lang="en-US" sz="4400" b="1" i="1">
                            <a:latin typeface="Cambria Math"/>
                          </a:rPr>
                          <m:t>𝒄𝒐𝒕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box>
                          <m:box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4400" b="1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≠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ℤ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143" name="Rectangle 1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7183" y="6512901"/>
                  <a:ext cx="8310417" cy="137403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27999" y="9067800"/>
                <a:ext cx="6682801" cy="1070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999" y="9067800"/>
                <a:ext cx="6682801" cy="1070614"/>
              </a:xfrm>
              <a:prstGeom prst="rect">
                <a:avLst/>
              </a:prstGeom>
              <a:blipFill rotWithShape="1">
                <a:blip r:embed="rId7"/>
                <a:stretch>
                  <a:fillRect l="-3741" b="-10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030200" y="9100496"/>
                <a:ext cx="6781800" cy="1110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/>
                          </a:rPr>
                          <m:t>±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9100496"/>
                <a:ext cx="6781800" cy="1110304"/>
              </a:xfrm>
              <a:prstGeom prst="rect">
                <a:avLst/>
              </a:prstGeom>
              <a:blipFill rotWithShape="1">
                <a:blip r:embed="rId8"/>
                <a:stretch>
                  <a:fillRect l="-368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28800" y="10439400"/>
                <a:ext cx="40386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0439400"/>
                <a:ext cx="4038600" cy="1067152"/>
              </a:xfrm>
              <a:prstGeom prst="rect">
                <a:avLst/>
              </a:prstGeom>
              <a:blipFill rotWithShape="1">
                <a:blip r:embed="rId9"/>
                <a:stretch>
                  <a:fillRect l="-6033" b="-10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16495" y="11583706"/>
                <a:ext cx="5008505" cy="150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⁡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95" y="11583706"/>
                <a:ext cx="5008505" cy="150470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15319" y="11431250"/>
                <a:ext cx="32999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>
                        <a:latin typeface="Cambria Math"/>
                      </a:rPr>
                      <m:t>⁡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19" y="11431250"/>
                <a:ext cx="3299993" cy="1446550"/>
              </a:xfrm>
              <a:prstGeom prst="rect">
                <a:avLst/>
              </a:prstGeom>
              <a:blipFill rotWithShape="1">
                <a:blip r:embed="rId11"/>
                <a:stretch>
                  <a:fillRect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67800" y="11927384"/>
                <a:ext cx="70083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𝐭𝐚𝐧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⋅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11927384"/>
                <a:ext cx="7008394" cy="769441"/>
              </a:xfrm>
              <a:prstGeom prst="rect">
                <a:avLst/>
              </a:prstGeom>
              <a:blipFill rotWithShape="1">
                <a:blip r:embed="rId12"/>
                <a:stretch>
                  <a:fillRect l="-356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925800" y="11582400"/>
                <a:ext cx="6631406" cy="150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4400" b="1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𝟒𝟏</m:t>
                              </m:r>
                            </m:e>
                          </m:rad>
                        </m:den>
                      </m:f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𝟒𝟏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800" y="11582400"/>
                <a:ext cx="6631406" cy="150470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10600" y="8915400"/>
                <a:ext cx="4876800" cy="1761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000" b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𝟏𝟔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𝟐𝟓</m:t>
                              </m:r>
                            </m:den>
                          </m:f>
                        </m:den>
                      </m:f>
                      <m:r>
                        <a:rPr lang="en-US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𝟒𝟏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8915400"/>
                <a:ext cx="4876800" cy="176189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67400" y="10591800"/>
                <a:ext cx="17602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IV, 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0591800"/>
                <a:ext cx="17602200" cy="769441"/>
              </a:xfrm>
              <a:prstGeom prst="rect">
                <a:avLst/>
              </a:prstGeom>
              <a:blipFill rotWithShape="1">
                <a:blip r:embed="rId15"/>
                <a:stretch>
                  <a:fillRect l="-1420" t="-1904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1" grpId="0"/>
      <p:bldP spid="13" grpId="0"/>
      <p:bldP spid="15" grpId="0"/>
      <p:bldP spid="18" grpId="0" build="p"/>
      <p:bldP spid="6" grpId="0"/>
      <p:bldP spid="12" grpId="0"/>
      <p:bldP spid="16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782374" y="4691341"/>
            <a:ext cx="22867506" cy="8321784"/>
            <a:chOff x="300463" y="4496318"/>
            <a:chExt cx="22870154" cy="8322748"/>
          </a:xfrm>
        </p:grpSpPr>
        <p:sp>
          <p:nvSpPr>
            <p:cNvPr id="11" name="Rounded Rectangle 10"/>
            <p:cNvSpPr/>
            <p:nvPr/>
          </p:nvSpPr>
          <p:spPr>
            <a:xfrm>
              <a:off x="300463" y="4524429"/>
              <a:ext cx="22870154" cy="8294637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4216" y="4496318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6634" y="4496318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</a:rPr>
                <a:t>Trả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lời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1" y="1892299"/>
                  <a:ext cx="17283114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 TRỊ LƯỢNG GIÁC CỦA CUNG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145F82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8309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87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AF442DB-3CBC-4FE6-9852-9DABDCA28000}"/>
                  </a:ext>
                </a:extLst>
              </p:cNvPr>
              <p:cNvSpPr txBox="1"/>
              <p:nvPr/>
            </p:nvSpPr>
            <p:spPr>
              <a:xfrm>
                <a:off x="1113766" y="5867400"/>
                <a:ext cx="22293668" cy="79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44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F442DB-3CBC-4FE6-9852-9DABDCA28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66" y="5867400"/>
                <a:ext cx="22293668" cy="792140"/>
              </a:xfrm>
              <a:prstGeom prst="rect">
                <a:avLst/>
              </a:prstGeom>
              <a:blipFill rotWithShape="1">
                <a:blip r:embed="rId5"/>
                <a:stretch>
                  <a:fillRect t="-13953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0" y="6781800"/>
            <a:ext cx="8884664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bject 11"/>
              <p:cNvSpPr txBox="1"/>
              <p:nvPr/>
            </p:nvSpPr>
            <p:spPr bwMode="auto">
              <a:xfrm>
                <a:off x="2743200" y="10773843"/>
                <a:ext cx="5916662" cy="15705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10773843"/>
                <a:ext cx="5916662" cy="15705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bject 12"/>
              <p:cNvSpPr txBox="1"/>
              <p:nvPr/>
            </p:nvSpPr>
            <p:spPr bwMode="auto">
              <a:xfrm>
                <a:off x="2838450" y="6934200"/>
                <a:ext cx="60769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>
                              <a:latin typeface="Cambria Math"/>
                            </a:rPr>
                            <m:t>𝜶</m:t>
                          </m:r>
                        </m:e>
                      </m:func>
                      <m:r>
                        <a:rPr lang="en-US" sz="4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440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440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5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8450" y="6934200"/>
                <a:ext cx="6076950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bject 9"/>
              <p:cNvSpPr txBox="1"/>
              <p:nvPr/>
            </p:nvSpPr>
            <p:spPr bwMode="auto">
              <a:xfrm>
                <a:off x="2838450" y="8045460"/>
                <a:ext cx="4781550" cy="1122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>
                  <a:defRPr sz="2400" b="1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/>
                        <m:t>os</m:t>
                      </m:r>
                      <m:r>
                        <a:rPr lang="en-US" sz="4400" b="1" i="1" smtClean="0">
                          <a:latin typeface="Cambria Math"/>
                        </a:rPr>
                        <m:t> </m:t>
                      </m:r>
                      <m:r>
                        <a:rPr lang="en-US" sz="4400">
                          <a:latin typeface="Cambria Math"/>
                        </a:rPr>
                        <m:t>𝜶</m:t>
                      </m:r>
                      <m:r>
                        <a:rPr lang="en-US" sz="4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440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440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7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8450" y="8045460"/>
                <a:ext cx="4781550" cy="112233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bject 10"/>
              <p:cNvSpPr txBox="1"/>
              <p:nvPr/>
            </p:nvSpPr>
            <p:spPr bwMode="auto">
              <a:xfrm>
                <a:off x="2838450" y="9130617"/>
                <a:ext cx="6610350" cy="1643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8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8450" y="9130617"/>
                <a:ext cx="6610350" cy="164322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838200" y="2741007"/>
            <a:ext cx="22811680" cy="1655536"/>
            <a:chOff x="1100450" y="1913239"/>
            <a:chExt cx="22811680" cy="1655536"/>
          </a:xfrm>
        </p:grpSpPr>
        <p:sp>
          <p:nvSpPr>
            <p:cNvPr id="23" name="Rounded Rectangle 22"/>
            <p:cNvSpPr/>
            <p:nvPr/>
          </p:nvSpPr>
          <p:spPr>
            <a:xfrm>
              <a:off x="1100450" y="1913239"/>
              <a:ext cx="22811680" cy="165553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/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625" y="2208037"/>
              <a:ext cx="1041400" cy="1065940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38400" y="3035805"/>
                <a:ext cx="209690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Nhắc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khái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niệm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135F82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𝜶</m:t>
                    </m:r>
                    <m:r>
                      <a:rPr lang="en-US" sz="4400" b="1">
                        <a:solidFill>
                          <a:srgbClr val="135F82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,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solidFill>
                          <a:srgbClr val="135F82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𝜶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≤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035805"/>
                <a:ext cx="20969034" cy="769441"/>
              </a:xfrm>
              <a:prstGeom prst="rect">
                <a:avLst/>
              </a:prstGeom>
              <a:blipFill rotWithShape="1">
                <a:blip r:embed="rId12"/>
                <a:stretch>
                  <a:fillRect l="-116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2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5" grpId="0"/>
      <p:bldP spid="77" grpId="0"/>
      <p:bldP spid="7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838200" y="8001000"/>
            <a:ext cx="23145714" cy="5166359"/>
            <a:chOff x="1270511" y="5936338"/>
            <a:chExt cx="23145714" cy="5166359"/>
          </a:xfrm>
        </p:grpSpPr>
        <p:sp>
          <p:nvSpPr>
            <p:cNvPr id="104" name="Rounded Rectangle 103"/>
            <p:cNvSpPr/>
            <p:nvPr/>
          </p:nvSpPr>
          <p:spPr>
            <a:xfrm>
              <a:off x="1272211" y="6317224"/>
              <a:ext cx="23144014" cy="478547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296330" y="6305967"/>
                <a:ext cx="232467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8" name="Round Diagonal Corner Rectangle 10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762000" y="4419600"/>
            <a:ext cx="12496800" cy="3200399"/>
            <a:chOff x="1268078" y="2438400"/>
            <a:chExt cx="12496800" cy="3200399"/>
          </a:xfrm>
        </p:grpSpPr>
        <p:sp>
          <p:nvSpPr>
            <p:cNvPr id="72" name="Rounded Rectangle 71"/>
            <p:cNvSpPr/>
            <p:nvPr/>
          </p:nvSpPr>
          <p:spPr>
            <a:xfrm>
              <a:off x="1272210" y="3032662"/>
              <a:ext cx="12492668" cy="2606137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3" name="Group 8"/>
            <p:cNvGrpSpPr/>
            <p:nvPr/>
          </p:nvGrpSpPr>
          <p:grpSpPr>
            <a:xfrm>
              <a:off x="1268078" y="2438400"/>
              <a:ext cx="3251532" cy="990600"/>
              <a:chOff x="1311958" y="3405486"/>
              <a:chExt cx="3251532" cy="990600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5400000">
                <a:off x="2921386" y="2753980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43587" y="3595867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77" name="Group 1"/>
              <p:cNvGrpSpPr/>
              <p:nvPr/>
            </p:nvGrpSpPr>
            <p:grpSpPr>
              <a:xfrm>
                <a:off x="1311958" y="3405486"/>
                <a:ext cx="950173" cy="962213"/>
                <a:chOff x="1311958" y="3405486"/>
                <a:chExt cx="950173" cy="962213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1622777" y="4295228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12" name="Group 111"/>
          <p:cNvGrpSpPr/>
          <p:nvPr/>
        </p:nvGrpSpPr>
        <p:grpSpPr>
          <a:xfrm>
            <a:off x="-304801" y="1676400"/>
            <a:ext cx="19202401" cy="830997"/>
            <a:chOff x="168274" y="1892299"/>
            <a:chExt cx="19202401" cy="830995"/>
          </a:xfrm>
        </p:grpSpPr>
        <p:sp>
          <p:nvSpPr>
            <p:cNvPr id="113" name="Rounded Rectangle 11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CÁC GIÁ TRỊ LƯỢNG GIÁC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04800" y="2618938"/>
            <a:ext cx="12192850" cy="861774"/>
            <a:chOff x="644526" y="2766774"/>
            <a:chExt cx="12192850" cy="861774"/>
          </a:xfrm>
        </p:grpSpPr>
        <p:sp>
          <p:nvSpPr>
            <p:cNvPr id="126" name="TextBox 125"/>
            <p:cNvSpPr txBox="1"/>
            <p:nvPr/>
          </p:nvSpPr>
          <p:spPr>
            <a:xfrm>
              <a:off x="1906588" y="2766774"/>
              <a:ext cx="109307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LƯỢNG GIÁC CƠ BẢN</a:t>
              </a: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4800" y="3481626"/>
            <a:ext cx="6553200" cy="861774"/>
            <a:chOff x="644526" y="2766774"/>
            <a:chExt cx="6553200" cy="861774"/>
          </a:xfrm>
        </p:grpSpPr>
        <p:sp>
          <p:nvSpPr>
            <p:cNvPr id="131" name="TextBox 130"/>
            <p:cNvSpPr txBox="1"/>
            <p:nvPr/>
          </p:nvSpPr>
          <p:spPr>
            <a:xfrm>
              <a:off x="1906587" y="2766774"/>
              <a:ext cx="5291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63870" y="5270062"/>
                <a:ext cx="11690130" cy="1968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82905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CM: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𝐜𝐨𝐬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𝐬𝐢𝐧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𝒕𝒂𝒏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𝒕𝒂𝒏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𝐭𝐚𝐧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870" y="5270062"/>
                <a:ext cx="11690130" cy="1968937"/>
              </a:xfrm>
              <a:prstGeom prst="rect">
                <a:avLst/>
              </a:prstGeom>
              <a:blipFill rotWithShape="1">
                <a:blip r:embed="rId2"/>
                <a:stretch>
                  <a:fillRect l="-2086" t="-3416" b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3487400" y="2493775"/>
            <a:ext cx="10496514" cy="5659625"/>
            <a:chOff x="13487400" y="2493775"/>
            <a:chExt cx="10496514" cy="5659625"/>
          </a:xfrm>
        </p:grpSpPr>
        <p:sp>
          <p:nvSpPr>
            <p:cNvPr id="8" name="Rounded Rectangle 7"/>
            <p:cNvSpPr/>
            <p:nvPr/>
          </p:nvSpPr>
          <p:spPr>
            <a:xfrm>
              <a:off x="13487400" y="2493775"/>
              <a:ext cx="10287000" cy="5659625"/>
            </a:xfrm>
            <a:prstGeom prst="roundRect">
              <a:avLst>
                <a:gd name="adj" fmla="val 4531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>
                <a:xfrm>
                  <a:off x="16076194" y="2823013"/>
                  <a:ext cx="5109411" cy="8345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6194" y="2823013"/>
                  <a:ext cx="5109411" cy="8345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/>
                <p:cNvSpPr/>
                <p:nvPr/>
              </p:nvSpPr>
              <p:spPr>
                <a:xfrm>
                  <a:off x="13639800" y="3657600"/>
                  <a:ext cx="10344114" cy="13644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𝜶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box>
                          <m:box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4400" b="1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≠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ℤ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9800" y="3657600"/>
                  <a:ext cx="10344114" cy="136441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141"/>
                <p:cNvSpPr/>
                <p:nvPr/>
              </p:nvSpPr>
              <p:spPr>
                <a:xfrm>
                  <a:off x="14069336" y="5105400"/>
                  <a:ext cx="9019264" cy="14499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𝒄𝒐𝒕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𝜶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box>
                          <m:box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4400" b="1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≠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box>
                          <m:box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4400" b="1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ℤ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9336" y="5105400"/>
                  <a:ext cx="9019264" cy="144994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42"/>
                <p:cNvSpPr/>
                <p:nvPr/>
              </p:nvSpPr>
              <p:spPr>
                <a:xfrm>
                  <a:off x="14397183" y="6512901"/>
                  <a:ext cx="8310417" cy="13740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</a:rPr>
                          <m:t>𝒕𝒂𝒏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⋅</m:t>
                        </m:r>
                        <m:r>
                          <a:rPr lang="en-US" sz="4400" b="1" i="1">
                            <a:latin typeface="Cambria Math"/>
                          </a:rPr>
                          <m:t>𝒄𝒐𝒕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box>
                          <m:box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4400" b="1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≠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ℤ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143" name="Rectangle 1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7183" y="6512901"/>
                  <a:ext cx="8310417" cy="137403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600" y="8382000"/>
                <a:ext cx="21887465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57600" lvl="0"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≠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vế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382000"/>
                <a:ext cx="21887465" cy="2452916"/>
              </a:xfrm>
              <a:prstGeom prst="rect">
                <a:avLst/>
              </a:prstGeom>
              <a:blipFill rotWithShape="1">
                <a:blip r:embed="rId7"/>
                <a:stretch>
                  <a:fillRect b="-5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0" y="11078244"/>
                <a:ext cx="6705600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𝒕𝒂𝒏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11078244"/>
                <a:ext cx="6705600" cy="85658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4400" y="10954965"/>
                <a:ext cx="8659136" cy="1092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𝐜𝐨𝐬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𝐬𝐢𝐧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𝐜𝐨𝐬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𝐬𝐢𝐧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𝐜𝐨𝐬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954965"/>
                <a:ext cx="8659136" cy="1092094"/>
              </a:xfrm>
              <a:prstGeom prst="rect">
                <a:avLst/>
              </a:prstGeom>
              <a:blipFill rotWithShape="1">
                <a:blip r:embed="rId9"/>
                <a:stretch>
                  <a:fillRect l="-2817"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97200" y="11118207"/>
                <a:ext cx="7924800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𝒕𝒂𝒏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𝒕𝒂𝒏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𝒕𝒂𝒏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7200" y="11118207"/>
                <a:ext cx="7924800" cy="79355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1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2" grpId="0"/>
      <p:bldP spid="20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-304801" y="1676400"/>
            <a:ext cx="19202401" cy="830997"/>
            <a:chOff x="168274" y="1892299"/>
            <a:chExt cx="19202401" cy="830995"/>
          </a:xfrm>
        </p:grpSpPr>
        <p:sp>
          <p:nvSpPr>
            <p:cNvPr id="113" name="Rounded Rectangle 11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CÁC GIÁ TRỊ LƯỢNG GIÁC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04800" y="2618938"/>
            <a:ext cx="12192850" cy="861774"/>
            <a:chOff x="644526" y="2766774"/>
            <a:chExt cx="12192850" cy="861774"/>
          </a:xfrm>
        </p:grpSpPr>
        <p:sp>
          <p:nvSpPr>
            <p:cNvPr id="126" name="TextBox 125"/>
            <p:cNvSpPr txBox="1"/>
            <p:nvPr/>
          </p:nvSpPr>
          <p:spPr>
            <a:xfrm>
              <a:off x="1906588" y="2766774"/>
              <a:ext cx="109307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LƯỢNG GIÁC CƠ BẢN</a:t>
              </a: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4800" y="3481626"/>
            <a:ext cx="6553200" cy="861774"/>
            <a:chOff x="644526" y="2766774"/>
            <a:chExt cx="6553200" cy="861774"/>
          </a:xfrm>
        </p:grpSpPr>
        <p:sp>
          <p:nvSpPr>
            <p:cNvPr id="131" name="TextBox 130"/>
            <p:cNvSpPr txBox="1"/>
            <p:nvPr/>
          </p:nvSpPr>
          <p:spPr>
            <a:xfrm>
              <a:off x="1906587" y="2766774"/>
              <a:ext cx="5291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04800" y="4338876"/>
            <a:ext cx="23317200" cy="861774"/>
            <a:chOff x="644526" y="2766774"/>
            <a:chExt cx="23317200" cy="861774"/>
          </a:xfrm>
        </p:grpSpPr>
        <p:sp>
          <p:nvSpPr>
            <p:cNvPr id="64" name="TextBox 63"/>
            <p:cNvSpPr txBox="1"/>
            <p:nvPr/>
          </p:nvSpPr>
          <p:spPr>
            <a:xfrm>
              <a:off x="1906587" y="2766774"/>
              <a:ext cx="22055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LƯỢNG GIÁC CỦA CÁC CUNG CÓ LIÊN QUAN ĐẶC BIỆT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04800" y="5430023"/>
            <a:ext cx="23545800" cy="7981177"/>
            <a:chOff x="1120323" y="11008233"/>
            <a:chExt cx="23548526" cy="7982106"/>
          </a:xfrm>
        </p:grpSpPr>
        <p:sp>
          <p:nvSpPr>
            <p:cNvPr id="68" name="Rounded Rectangle 67"/>
            <p:cNvSpPr/>
            <p:nvPr/>
          </p:nvSpPr>
          <p:spPr>
            <a:xfrm>
              <a:off x="1323892" y="11370899"/>
              <a:ext cx="23344957" cy="7619440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9" name="Group 2"/>
            <p:cNvGrpSpPr/>
            <p:nvPr/>
          </p:nvGrpSpPr>
          <p:grpSpPr>
            <a:xfrm>
              <a:off x="1120323" y="11008233"/>
              <a:ext cx="10114917" cy="936757"/>
              <a:chOff x="1120323" y="11008233"/>
              <a:chExt cx="10114917" cy="936757"/>
            </a:xfrm>
          </p:grpSpPr>
          <p:sp>
            <p:nvSpPr>
              <p:cNvPr id="70" name="Right Triangle 69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 rot="5400000">
                <a:off x="4744727" y="7411100"/>
                <a:ext cx="780389" cy="797465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217386" y="11008233"/>
                <a:ext cx="1001785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2461" y="5407926"/>
                <a:ext cx="74831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2"/>
                  </a:rPr>
                  <a:t>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1" y="5407926"/>
                <a:ext cx="7483139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325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975" y="5857164"/>
            <a:ext cx="8562975" cy="748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6781800"/>
                <a:ext cx="6858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0" smtClean="0">
                          <a:latin typeface="Cambria Math"/>
                        </a:rPr>
                        <m:t>   </m:t>
                      </m:r>
                      <m:r>
                        <a:rPr lang="en-US" sz="4400" b="1" i="0">
                          <a:latin typeface="Cambria Math"/>
                        </a:rPr>
                        <m:t>𝐜𝐨𝐬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𝐬𝐢𝐧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0">
                          <a:latin typeface="Cambria Math"/>
                        </a:rPr>
                        <m:t>𝐬𝐢𝐧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𝐭𝐚𝐧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0">
                          <a:latin typeface="Cambria Math"/>
                        </a:rPr>
                        <m:t>𝐭𝐚𝐧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𝐜𝐨𝐭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0">
                          <a:latin typeface="Cambria Math"/>
                        </a:rPr>
                        <m:t>𝐜𝐨𝐭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781800"/>
                <a:ext cx="6858000" cy="41549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7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-304801" y="1676400"/>
            <a:ext cx="19202401" cy="830997"/>
            <a:chOff x="168274" y="1892299"/>
            <a:chExt cx="19202401" cy="830995"/>
          </a:xfrm>
        </p:grpSpPr>
        <p:sp>
          <p:nvSpPr>
            <p:cNvPr id="113" name="Rounded Rectangle 11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CÁC GIÁ TRỊ LƯỢNG GIÁC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04800" y="2618938"/>
            <a:ext cx="12192850" cy="861774"/>
            <a:chOff x="644526" y="2766774"/>
            <a:chExt cx="12192850" cy="861774"/>
          </a:xfrm>
        </p:grpSpPr>
        <p:sp>
          <p:nvSpPr>
            <p:cNvPr id="126" name="TextBox 125"/>
            <p:cNvSpPr txBox="1"/>
            <p:nvPr/>
          </p:nvSpPr>
          <p:spPr>
            <a:xfrm>
              <a:off x="1906588" y="2766774"/>
              <a:ext cx="109307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LƯỢNG GIÁC CƠ BẢN</a:t>
              </a: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4800" y="3481626"/>
            <a:ext cx="6553200" cy="861774"/>
            <a:chOff x="644526" y="2766774"/>
            <a:chExt cx="6553200" cy="861774"/>
          </a:xfrm>
        </p:grpSpPr>
        <p:sp>
          <p:nvSpPr>
            <p:cNvPr id="131" name="TextBox 130"/>
            <p:cNvSpPr txBox="1"/>
            <p:nvPr/>
          </p:nvSpPr>
          <p:spPr>
            <a:xfrm>
              <a:off x="1906587" y="2766774"/>
              <a:ext cx="5291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04800" y="4338876"/>
            <a:ext cx="23317200" cy="861774"/>
            <a:chOff x="644526" y="2766774"/>
            <a:chExt cx="23317200" cy="861774"/>
          </a:xfrm>
        </p:grpSpPr>
        <p:sp>
          <p:nvSpPr>
            <p:cNvPr id="64" name="TextBox 63"/>
            <p:cNvSpPr txBox="1"/>
            <p:nvPr/>
          </p:nvSpPr>
          <p:spPr>
            <a:xfrm>
              <a:off x="1906587" y="2766774"/>
              <a:ext cx="22055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LƯỢNG GIÁC CỦA CÁC CUNG CÓ LIÊN QUAN ĐẶC BIỆT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04800" y="5430024"/>
            <a:ext cx="23545800" cy="7981176"/>
            <a:chOff x="1120323" y="11008234"/>
            <a:chExt cx="23548526" cy="7982105"/>
          </a:xfrm>
        </p:grpSpPr>
        <p:sp>
          <p:nvSpPr>
            <p:cNvPr id="68" name="Rounded Rectangle 67"/>
            <p:cNvSpPr/>
            <p:nvPr/>
          </p:nvSpPr>
          <p:spPr>
            <a:xfrm>
              <a:off x="1323892" y="11370899"/>
              <a:ext cx="23344957" cy="7619440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9" name="Group 2"/>
            <p:cNvGrpSpPr/>
            <p:nvPr/>
          </p:nvGrpSpPr>
          <p:grpSpPr>
            <a:xfrm>
              <a:off x="1120323" y="11008234"/>
              <a:ext cx="10974069" cy="2121464"/>
              <a:chOff x="1120323" y="11008234"/>
              <a:chExt cx="10974069" cy="2121464"/>
            </a:xfrm>
          </p:grpSpPr>
          <p:sp>
            <p:nvSpPr>
              <p:cNvPr id="70" name="Right Triangle 69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 rot="5400000">
                <a:off x="6230798" y="5925029"/>
                <a:ext cx="780389" cy="10946799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217386" y="12329479"/>
                <a:ext cx="1001785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2436" y="5410200"/>
                <a:ext cx="832548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2"/>
                  </a:rPr>
                  <a:t>b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bù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𝝅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36" y="5410200"/>
                <a:ext cx="8325484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2928" t="-16667" r="-197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6934200"/>
                <a:ext cx="6858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4400" b="1">
                          <a:latin typeface="Cambria Math"/>
                        </a:rPr>
                        <m:t>=    </m:t>
                      </m:r>
                      <m:r>
                        <a:rPr lang="en-US" sz="4400" b="1" i="0">
                          <a:latin typeface="Cambria Math"/>
                        </a:rPr>
                        <m:t>𝐬𝐢𝐧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𝐜𝐨𝐬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0">
                          <a:latin typeface="Cambria Math"/>
                        </a:rPr>
                        <m:t>𝐜𝐨𝐬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𝐭𝐚𝐧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0">
                          <a:latin typeface="Cambria Math"/>
                        </a:rPr>
                        <m:t>𝐭𝐚𝐧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𝐜𝐨𝐭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0">
                          <a:latin typeface="Cambria Math"/>
                        </a:rPr>
                        <m:t>𝐜𝐨𝐭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6934200"/>
                <a:ext cx="6858000" cy="41549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5867798"/>
            <a:ext cx="8534400" cy="74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21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-304801" y="1676400"/>
            <a:ext cx="19202401" cy="830997"/>
            <a:chOff x="168274" y="1892299"/>
            <a:chExt cx="19202401" cy="830995"/>
          </a:xfrm>
        </p:grpSpPr>
        <p:sp>
          <p:nvSpPr>
            <p:cNvPr id="113" name="Rounded Rectangle 11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CÁC GIÁ TRỊ LƯỢNG GIÁC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04800" y="2618938"/>
            <a:ext cx="12192850" cy="861774"/>
            <a:chOff x="644526" y="2766774"/>
            <a:chExt cx="12192850" cy="861774"/>
          </a:xfrm>
        </p:grpSpPr>
        <p:sp>
          <p:nvSpPr>
            <p:cNvPr id="126" name="TextBox 125"/>
            <p:cNvSpPr txBox="1"/>
            <p:nvPr/>
          </p:nvSpPr>
          <p:spPr>
            <a:xfrm>
              <a:off x="1906588" y="2766774"/>
              <a:ext cx="109307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LƯỢNG GIÁC CƠ BẢN</a:t>
              </a: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4800" y="3481626"/>
            <a:ext cx="6553200" cy="861774"/>
            <a:chOff x="644526" y="2766774"/>
            <a:chExt cx="6553200" cy="861774"/>
          </a:xfrm>
        </p:grpSpPr>
        <p:sp>
          <p:nvSpPr>
            <p:cNvPr id="131" name="TextBox 130"/>
            <p:cNvSpPr txBox="1"/>
            <p:nvPr/>
          </p:nvSpPr>
          <p:spPr>
            <a:xfrm>
              <a:off x="1906587" y="2766774"/>
              <a:ext cx="5291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04800" y="4338876"/>
            <a:ext cx="23317200" cy="861774"/>
            <a:chOff x="644526" y="2766774"/>
            <a:chExt cx="23317200" cy="861774"/>
          </a:xfrm>
        </p:grpSpPr>
        <p:sp>
          <p:nvSpPr>
            <p:cNvPr id="64" name="TextBox 63"/>
            <p:cNvSpPr txBox="1"/>
            <p:nvPr/>
          </p:nvSpPr>
          <p:spPr>
            <a:xfrm>
              <a:off x="1906587" y="2766774"/>
              <a:ext cx="22055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LƯỢNG GIÁC CỦA CÁC CUNG CÓ LIÊN QUAN ĐẶC BIỆT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04800" y="5430024"/>
            <a:ext cx="23545800" cy="7981176"/>
            <a:chOff x="1120323" y="11008234"/>
            <a:chExt cx="23548526" cy="7982105"/>
          </a:xfrm>
        </p:grpSpPr>
        <p:sp>
          <p:nvSpPr>
            <p:cNvPr id="68" name="Rounded Rectangle 67"/>
            <p:cNvSpPr/>
            <p:nvPr/>
          </p:nvSpPr>
          <p:spPr>
            <a:xfrm>
              <a:off x="1323892" y="11370899"/>
              <a:ext cx="23344957" cy="7619440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9" name="Group 2"/>
            <p:cNvGrpSpPr/>
            <p:nvPr/>
          </p:nvGrpSpPr>
          <p:grpSpPr>
            <a:xfrm>
              <a:off x="1120323" y="11008234"/>
              <a:ext cx="10974069" cy="2121464"/>
              <a:chOff x="1120323" y="11008234"/>
              <a:chExt cx="10974069" cy="2121464"/>
            </a:xfrm>
          </p:grpSpPr>
          <p:sp>
            <p:nvSpPr>
              <p:cNvPr id="70" name="Right Triangle 69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 rot="5400000">
                <a:off x="6230798" y="5925029"/>
                <a:ext cx="780389" cy="10946799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217386" y="12329479"/>
                <a:ext cx="1001785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2436" y="5410200"/>
                <a:ext cx="1037656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2"/>
                  </a:rPr>
                  <a:t>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hơn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kém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𝝅</m:t>
                    </m:r>
                    <m:r>
                      <a:rPr lang="en-US" sz="4400" b="1">
                        <a:solidFill>
                          <a:schemeClr val="bg1"/>
                        </a:solidFill>
                        <a:latin typeface="Cambria Math"/>
                      </a:rPr>
                      <m:t>: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𝝅</m:t>
                    </m:r>
                    <m:r>
                      <a:rPr lang="en-US" sz="4400" b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36" y="5410200"/>
                <a:ext cx="10376564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2349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6934200"/>
                <a:ext cx="6858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𝐬𝐢𝐧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𝐬𝐢𝐧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𝐜𝐨𝐬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𝐜𝐨𝐬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latin typeface="Cambria Math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r>
                        <a:rPr lang="en-US" sz="4400" b="1">
                          <a:latin typeface="Cambria Math"/>
                        </a:rPr>
                        <m:t>=   </m:t>
                      </m:r>
                      <m:r>
                        <a:rPr lang="en-US" sz="4400" b="1" i="1">
                          <a:latin typeface="Cambria Math"/>
                        </a:rPr>
                        <m:t>𝐭𝐚𝐧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r>
                        <a:rPr lang="en-US" sz="4400" b="1">
                          <a:latin typeface="Cambria Math"/>
                        </a:rPr>
                        <m:t>=   </m:t>
                      </m:r>
                      <m:r>
                        <a:rPr lang="en-US" sz="4400" b="1" i="1">
                          <a:latin typeface="Cambria Math"/>
                        </a:rPr>
                        <m:t>𝐜𝐨𝐭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6934200"/>
                <a:ext cx="6858000" cy="41549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719" y="5848749"/>
            <a:ext cx="8509481" cy="744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4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-304801" y="1676400"/>
            <a:ext cx="19202401" cy="830997"/>
            <a:chOff x="168274" y="1892299"/>
            <a:chExt cx="19202401" cy="830995"/>
          </a:xfrm>
        </p:grpSpPr>
        <p:sp>
          <p:nvSpPr>
            <p:cNvPr id="113" name="Rounded Rectangle 11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CÁC GIÁ TRỊ LƯỢNG GIÁC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04800" y="2618938"/>
            <a:ext cx="12192850" cy="861774"/>
            <a:chOff x="644526" y="2766774"/>
            <a:chExt cx="12192850" cy="861774"/>
          </a:xfrm>
        </p:grpSpPr>
        <p:sp>
          <p:nvSpPr>
            <p:cNvPr id="126" name="TextBox 125"/>
            <p:cNvSpPr txBox="1"/>
            <p:nvPr/>
          </p:nvSpPr>
          <p:spPr>
            <a:xfrm>
              <a:off x="1906588" y="2766774"/>
              <a:ext cx="109307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LƯỢNG GIÁC CƠ BẢN</a:t>
              </a: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4800" y="3481626"/>
            <a:ext cx="6553200" cy="861774"/>
            <a:chOff x="644526" y="2766774"/>
            <a:chExt cx="6553200" cy="861774"/>
          </a:xfrm>
        </p:grpSpPr>
        <p:sp>
          <p:nvSpPr>
            <p:cNvPr id="131" name="TextBox 130"/>
            <p:cNvSpPr txBox="1"/>
            <p:nvPr/>
          </p:nvSpPr>
          <p:spPr>
            <a:xfrm>
              <a:off x="1906587" y="2766774"/>
              <a:ext cx="5291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04800" y="4338876"/>
            <a:ext cx="23317200" cy="861774"/>
            <a:chOff x="644526" y="2766774"/>
            <a:chExt cx="23317200" cy="861774"/>
          </a:xfrm>
        </p:grpSpPr>
        <p:sp>
          <p:nvSpPr>
            <p:cNvPr id="64" name="TextBox 63"/>
            <p:cNvSpPr txBox="1"/>
            <p:nvPr/>
          </p:nvSpPr>
          <p:spPr>
            <a:xfrm>
              <a:off x="1906587" y="2766774"/>
              <a:ext cx="22055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LƯỢNG GIÁC CỦA CÁC CUNG CÓ LIÊN QUAN ĐẶC BIỆT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04800" y="5430024"/>
            <a:ext cx="23545800" cy="7981176"/>
            <a:chOff x="1120323" y="11008234"/>
            <a:chExt cx="23548526" cy="7982105"/>
          </a:xfrm>
        </p:grpSpPr>
        <p:sp>
          <p:nvSpPr>
            <p:cNvPr id="68" name="Rounded Rectangle 67"/>
            <p:cNvSpPr/>
            <p:nvPr/>
          </p:nvSpPr>
          <p:spPr>
            <a:xfrm>
              <a:off x="1323892" y="11370899"/>
              <a:ext cx="23344957" cy="7619440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9" name="Group 2"/>
            <p:cNvGrpSpPr/>
            <p:nvPr/>
          </p:nvGrpSpPr>
          <p:grpSpPr>
            <a:xfrm>
              <a:off x="1120323" y="11008234"/>
              <a:ext cx="10974069" cy="2121464"/>
              <a:chOff x="1120323" y="11008234"/>
              <a:chExt cx="10974069" cy="2121464"/>
            </a:xfrm>
          </p:grpSpPr>
          <p:sp>
            <p:nvSpPr>
              <p:cNvPr id="70" name="Right Triangle 69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 rot="5400000">
                <a:off x="5960369" y="6195458"/>
                <a:ext cx="1321247" cy="10946799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217386" y="12329479"/>
                <a:ext cx="1001785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2436" y="5410200"/>
                <a:ext cx="10376564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2"/>
                  </a:rPr>
                  <a:t>d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36" y="5410200"/>
                <a:ext cx="10376564" cy="1105687"/>
              </a:xfrm>
              <a:prstGeom prst="rect">
                <a:avLst/>
              </a:prstGeom>
              <a:blipFill rotWithShape="1">
                <a:blip r:embed="rId2"/>
                <a:stretch>
                  <a:fillRect l="-2349" b="-8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6781800"/>
                <a:ext cx="6858000" cy="6127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𝐬𝐢𝐧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𝐜𝐨𝐬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𝐬𝐢𝐧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𝐭𝐚𝐧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𝐜𝐨𝐭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𝐜𝐨𝐭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𝐭𝐚𝐧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6781800"/>
                <a:ext cx="6858000" cy="61270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5927569"/>
            <a:ext cx="8382000" cy="733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9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-304801" y="1676400"/>
            <a:ext cx="19202401" cy="830997"/>
            <a:chOff x="168274" y="1892299"/>
            <a:chExt cx="19202401" cy="830995"/>
          </a:xfrm>
        </p:grpSpPr>
        <p:sp>
          <p:nvSpPr>
            <p:cNvPr id="113" name="Rounded Rectangle 11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CÁC GIÁ TRỊ LƯỢNG GIÁC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04800" y="2667000"/>
            <a:ext cx="23317200" cy="861774"/>
            <a:chOff x="644526" y="2766774"/>
            <a:chExt cx="23317200" cy="861774"/>
          </a:xfrm>
        </p:grpSpPr>
        <p:sp>
          <p:nvSpPr>
            <p:cNvPr id="64" name="TextBox 63"/>
            <p:cNvSpPr txBox="1"/>
            <p:nvPr/>
          </p:nvSpPr>
          <p:spPr>
            <a:xfrm>
              <a:off x="1906587" y="2766774"/>
              <a:ext cx="22055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LƯỢNG GIÁC CỦA CÁC CUNG CÓ LIÊN QUAN ĐẶC BIỆT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2714" y="5688242"/>
            <a:ext cx="23046926" cy="7294164"/>
            <a:chOff x="452881" y="4496318"/>
            <a:chExt cx="23049595" cy="7295009"/>
          </a:xfrm>
        </p:grpSpPr>
        <p:sp>
          <p:nvSpPr>
            <p:cNvPr id="32" name="Rounded Rectangle 31"/>
            <p:cNvSpPr/>
            <p:nvPr/>
          </p:nvSpPr>
          <p:spPr>
            <a:xfrm>
              <a:off x="452881" y="4496318"/>
              <a:ext cx="23049595" cy="7295009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52881" y="4505210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0237" y="4496318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</a:rPr>
                <a:t>Trả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lời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AF442DB-3CBC-4FE6-9852-9DABDCA28000}"/>
                  </a:ext>
                </a:extLst>
              </p:cNvPr>
              <p:cNvSpPr txBox="1"/>
              <p:nvPr/>
            </p:nvSpPr>
            <p:spPr>
              <a:xfrm>
                <a:off x="1875766" y="6449579"/>
                <a:ext cx="8792234" cy="6275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sym typeface="Wingdings 2"/>
                  </a:rPr>
                  <a:t>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endParaRPr lang="en-US" sz="4400" b="1" i="1" dirty="0"/>
              </a:p>
              <a:p>
                <a:pPr marL="3314700" indent="-57150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en-US" sz="4400" b="1" i="1" dirty="0"/>
              </a:p>
              <a:p>
                <a:pPr marL="3314700" indent="-57150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𝐜𝐨𝐬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i="1" dirty="0"/>
              </a:p>
              <a:p>
                <a:pPr marL="3314700" indent="-57150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AF442DB-3CBC-4FE6-9852-9DABDCA28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766" y="6449579"/>
                <a:ext cx="8792234" cy="6275821"/>
              </a:xfrm>
              <a:prstGeom prst="rect">
                <a:avLst/>
              </a:prstGeom>
              <a:blipFill rotWithShape="1">
                <a:blip r:embed="rId2"/>
                <a:stretch>
                  <a:fillRect l="-2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72714" y="3738324"/>
            <a:ext cx="22960014" cy="1655536"/>
            <a:chOff x="671511" y="5410200"/>
            <a:chExt cx="22960014" cy="1655536"/>
          </a:xfrm>
        </p:grpSpPr>
        <p:grpSp>
          <p:nvGrpSpPr>
            <p:cNvPr id="27" name="Group 26"/>
            <p:cNvGrpSpPr/>
            <p:nvPr/>
          </p:nvGrpSpPr>
          <p:grpSpPr>
            <a:xfrm>
              <a:off x="671511" y="5410200"/>
              <a:ext cx="22960014" cy="1655536"/>
              <a:chOff x="838200" y="3907064"/>
              <a:chExt cx="22960014" cy="1655536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838200" y="3907064"/>
                <a:ext cx="22960014" cy="165553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403" y="4165713"/>
                <a:ext cx="1047902" cy="1138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1447800" y="5683970"/>
              <a:ext cx="533400" cy="5539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00FF"/>
                  </a:solidFill>
                </a:rPr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630674" y="4032706"/>
                <a:ext cx="9960804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𝐭𝐚𝐧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𝟑𝟏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𝐬𝐢𝐧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𝟏𝟑𝟖𝟎</m:t>
                            </m:r>
                          </m:e>
                          <m:sup>
                            <m:r>
                              <a:rPr lang="en-US" sz="4400" b="1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674" y="4032706"/>
                <a:ext cx="9960804" cy="1105687"/>
              </a:xfrm>
              <a:prstGeom prst="rect">
                <a:avLst/>
              </a:prstGeom>
              <a:blipFill rotWithShape="1">
                <a:blip r:embed="rId4"/>
                <a:stretch>
                  <a:fillRect l="-2509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F442DB-3CBC-4FE6-9852-9DABDCA28000}"/>
                  </a:ext>
                </a:extLst>
              </p:cNvPr>
              <p:cNvSpPr txBox="1"/>
              <p:nvPr/>
            </p:nvSpPr>
            <p:spPr>
              <a:xfrm>
                <a:off x="12801600" y="6858000"/>
                <a:ext cx="6705600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ym typeface="Wingdings 2"/>
                  </a:rPr>
                  <a:t>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𝐭𝐚𝐧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𝟑𝟏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𝐭𝐚𝐧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endParaRPr lang="en-US" sz="4400" b="1" i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AF442DB-3CBC-4FE6-9852-9DABDCA28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0" y="6858000"/>
                <a:ext cx="6705600" cy="1105687"/>
              </a:xfrm>
              <a:prstGeom prst="rect">
                <a:avLst/>
              </a:prstGeom>
              <a:blipFill rotWithShape="1">
                <a:blip r:embed="rId5"/>
                <a:stretch>
                  <a:fillRect l="-3636"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AF442DB-3CBC-4FE6-9852-9DABDCA28000}"/>
                  </a:ext>
                </a:extLst>
              </p:cNvPr>
              <p:cNvSpPr txBox="1"/>
              <p:nvPr/>
            </p:nvSpPr>
            <p:spPr>
              <a:xfrm>
                <a:off x="12792074" y="9210738"/>
                <a:ext cx="10067925" cy="2037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 2"/>
                  <a:buChar char="®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𝟏𝟑𝟖𝟎</m:t>
                            </m:r>
                          </m:e>
                          <m:sup>
                            <m:r>
                              <a:rPr lang="en-US" sz="4400" b="1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e>
                    </m:d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𝐬𝐢𝐧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𝟔𝟎</m:t>
                            </m:r>
                          </m:e>
                          <m:sup>
                            <m:r>
                              <a:rPr lang="en-US" sz="4400" b="1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𝟑𝟔𝟎</m:t>
                            </m:r>
                          </m:e>
                          <m:sup>
                            <m:r>
                              <a:rPr lang="en-US" sz="4400" b="1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i="1" dirty="0"/>
              </a:p>
              <a:p>
                <a:pPr marL="39433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𝐬𝐢𝐧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𝟔𝟎</m:t>
                          </m:r>
                        </m:e>
                        <m:sup>
                          <m:r>
                            <a:rPr lang="en-US" sz="4400" b="1">
                              <a:latin typeface="Cambria Math"/>
                            </a:rPr>
                            <m:t>∘</m:t>
                          </m:r>
                        </m:sup>
                      </m:sSup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AF442DB-3CBC-4FE6-9852-9DABDCA28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2074" y="9210738"/>
                <a:ext cx="10067925" cy="20370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126200" y="6862524"/>
                <a:ext cx="2057400" cy="1151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latin typeface="Cambria Math"/>
                        </a:rPr>
                        <m:t>𝐭𝐚𝐧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200" y="6862524"/>
                <a:ext cx="2057400" cy="11513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107400" y="6662479"/>
                <a:ext cx="1752600" cy="1490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7400" y="6662479"/>
                <a:ext cx="1752600" cy="14909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stCxn id="32" idx="0"/>
            <a:endCxn id="32" idx="2"/>
          </p:cNvCxnSpPr>
          <p:nvPr/>
        </p:nvCxnSpPr>
        <p:spPr>
          <a:xfrm>
            <a:off x="12296177" y="5688242"/>
            <a:ext cx="0" cy="72941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97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7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75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0" grpId="0"/>
      <p:bldP spid="46" grpId="0" build="p"/>
      <p:bldP spid="48" grpId="0" build="p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1265" y="7168140"/>
            <a:ext cx="22122427" cy="6166860"/>
            <a:chOff x="1220788" y="7162800"/>
            <a:chExt cx="22124987" cy="616757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2123289" cy="59118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CHỮA BÀI TẬP SGK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2" y="2637854"/>
            <a:ext cx="22175897" cy="3991546"/>
            <a:chOff x="1175570" y="2575440"/>
            <a:chExt cx="22178464" cy="2907737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610581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575440"/>
              <a:ext cx="3835346" cy="680607"/>
              <a:chOff x="1175570" y="1951291"/>
              <a:chExt cx="4183654" cy="74241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2063115"/>
                <a:ext cx="2941462" cy="630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34000" y="3124200"/>
                <a:ext cx="16459200" cy="1852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124200"/>
                <a:ext cx="16459200" cy="1852815"/>
              </a:xfrm>
              <a:prstGeom prst="rect">
                <a:avLst/>
              </a:prstGeom>
              <a:blipFill rotWithShape="1">
                <a:blip r:embed="rId2"/>
                <a:stretch>
                  <a:fillRect l="-1481" t="-1320" r="-1481" b="-9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64575" y="5029200"/>
                <a:ext cx="15819025" cy="118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575" y="5029200"/>
                <a:ext cx="15819025" cy="1183337"/>
              </a:xfrm>
              <a:prstGeom prst="rect">
                <a:avLst/>
              </a:prstGeom>
              <a:blipFill rotWithShape="1">
                <a:blip r:embed="rId3"/>
                <a:stretch>
                  <a:fillRect l="-1541" b="-9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34000" y="7574064"/>
                <a:ext cx="10668000" cy="76944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luôn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7574064"/>
                <a:ext cx="10668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4394" b="-31818"/>
                </a:stretch>
              </a:blipFill>
              <a:ln w="28575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35411" y="8639835"/>
                <a:ext cx="169522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𝟕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tồn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𝟕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11" y="8639835"/>
                <a:ext cx="16952289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47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752600" y="9433394"/>
                <a:ext cx="16952289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tồn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9433394"/>
                <a:ext cx="16952289" cy="1068562"/>
              </a:xfrm>
              <a:prstGeom prst="rect">
                <a:avLst/>
              </a:prstGeom>
              <a:blipFill rotWithShape="1">
                <a:blip r:embed="rId6"/>
                <a:stretch>
                  <a:fillRect l="-1475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52600" y="10654356"/>
                <a:ext cx="20040600" cy="835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 Vì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tồn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0654356"/>
                <a:ext cx="20040600" cy="835293"/>
              </a:xfrm>
              <a:prstGeom prst="rect">
                <a:avLst/>
              </a:prstGeom>
              <a:blipFill rotWithShape="1">
                <a:blip r:embed="rId7"/>
                <a:stretch>
                  <a:fillRect l="-1247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52600" y="11618263"/>
                <a:ext cx="20040600" cy="118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tồn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1618263"/>
                <a:ext cx="20040600" cy="1183337"/>
              </a:xfrm>
              <a:prstGeom prst="rect">
                <a:avLst/>
              </a:prstGeom>
              <a:blipFill rotWithShape="1">
                <a:blip r:embed="rId8"/>
                <a:stretch>
                  <a:fillRect l="-1247" b="-9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76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/>
      <p:bldP spid="30" grpId="0" animBg="1"/>
      <p:bldP spid="32" grpId="0"/>
      <p:bldP spid="48" grpId="0"/>
      <p:bldP spid="50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1265" y="7168140"/>
            <a:ext cx="22629334" cy="6166860"/>
            <a:chOff x="1220788" y="7162800"/>
            <a:chExt cx="22631953" cy="616757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2630255" cy="59118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CHỮA BÀI TẬP SGK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2" y="2637854"/>
            <a:ext cx="22674548" cy="3991546"/>
            <a:chOff x="1175570" y="2575440"/>
            <a:chExt cx="22677173" cy="2907738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7"/>
              <a:ext cx="22677173" cy="2610581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575440"/>
              <a:ext cx="3835346" cy="680606"/>
              <a:chOff x="1175570" y="1951291"/>
              <a:chExt cx="4183654" cy="742416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2063115"/>
                <a:ext cx="2941802" cy="6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9" name="Rectangle 28"/>
          <p:cNvSpPr/>
          <p:nvPr/>
        </p:nvSpPr>
        <p:spPr>
          <a:xfrm>
            <a:off x="5372100" y="3943045"/>
            <a:ext cx="16459200" cy="89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80494" y="5029200"/>
                <a:ext cx="7236882" cy="1183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94" y="5029200"/>
                <a:ext cx="7236882" cy="1183144"/>
              </a:xfrm>
              <a:prstGeom prst="rect">
                <a:avLst/>
              </a:prstGeom>
              <a:blipFill rotWithShape="1">
                <a:blip r:embed="rId3"/>
                <a:stretch>
                  <a:fillRect l="-3454" r="-168" b="-9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34000" y="7574064"/>
                <a:ext cx="15240000" cy="78476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luôn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/>
                          </a:rPr>
                          <m:t>𝐬𝐢𝐧</m:t>
                        </m:r>
                      </m:e>
                      <m:sup>
                        <m:r>
                          <a:rPr lang="en-US" sz="4400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/>
                          </a:rPr>
                          <m:t>𝐜𝐨𝐬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7574064"/>
                <a:ext cx="15240000" cy="784767"/>
              </a:xfrm>
              <a:prstGeom prst="rect">
                <a:avLst/>
              </a:prstGeom>
              <a:blipFill rotWithShape="1">
                <a:blip r:embed="rId4"/>
                <a:stretch>
                  <a:fillRect t="-12687" b="-31343"/>
                </a:stretch>
              </a:blipFill>
              <a:ln w="28575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35411" y="8639835"/>
                <a:ext cx="21886589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/>
                          </a:rPr>
                          <m:t>𝐬𝐢𝐧</m:t>
                        </m:r>
                      </m:e>
                      <m:sup>
                        <m:r>
                          <a:rPr lang="en-US" sz="4400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/>
                      </a:rPr>
                      <m:t>𝛂</m:t>
                    </m:r>
                    <m:r>
                      <a:rPr lang="en-US" sz="4400" b="1" i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/>
                          </a:rPr>
                          <m:t>𝐜𝐨𝐬</m:t>
                        </m:r>
                      </m:e>
                      <m:sup>
                        <m:r>
                          <a:rPr lang="en-US" sz="4400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/>
                      </a:rPr>
                      <m:t>𝛂</m:t>
                    </m:r>
                    <m:r>
                      <a:rPr lang="en-US" sz="4400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400" b="1" i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4400" b="1" i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4400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400" b="1" i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4400" b="1" i="0">
                        <a:latin typeface="Cambria Math"/>
                      </a:rPr>
                      <m:t>≠</m:t>
                    </m:r>
                    <m:r>
                      <a:rPr lang="en-US" sz="4400" b="1" i="0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thời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xảy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11" y="8639835"/>
                <a:ext cx="21886589" cy="1080424"/>
              </a:xfrm>
              <a:prstGeom prst="rect">
                <a:avLst/>
              </a:prstGeom>
              <a:blipFill rotWithShape="1">
                <a:blip r:embed="rId5"/>
                <a:stretch>
                  <a:fillRect l="-1142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752600" y="10157004"/>
                <a:ext cx="2159109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/>
                          </a:rPr>
                          <m:t>𝐬𝐢𝐧</m:t>
                        </m:r>
                      </m:e>
                      <m:sup>
                        <m:r>
                          <a:rPr lang="en-US" sz="4400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/>
                      </a:rPr>
                      <m:t>𝛂</m:t>
                    </m:r>
                    <m:r>
                      <a:rPr lang="en-US" sz="4400" b="1" i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/>
                          </a:rPr>
                          <m:t>𝐜𝐨𝐬</m:t>
                        </m:r>
                      </m:e>
                      <m:sup>
                        <m:r>
                          <a:rPr lang="en-US" sz="4400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/>
                      </a:rPr>
                      <m:t>𝛂</m:t>
                    </m:r>
                    <m:r>
                      <a:rPr lang="en-US" sz="4400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4400" b="1" i="0">
                            <a:latin typeface="Cambria Math"/>
                          </a:rPr>
                          <m:t>𝟐𝟓</m:t>
                        </m:r>
                      </m:den>
                    </m:f>
                    <m:r>
                      <a:rPr lang="en-US" sz="4400" b="1" i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4400" b="1" i="0">
                            <a:latin typeface="Cambria Math"/>
                          </a:rPr>
                          <m:t>𝟐𝟓</m:t>
                        </m:r>
                      </m:den>
                    </m:f>
                    <m:r>
                      <a:rPr lang="en-US" sz="4400" b="1" i="0">
                        <a:latin typeface="Cambria Math"/>
                      </a:rPr>
                      <m:t>=</m:t>
                    </m:r>
                    <m:r>
                      <a:rPr lang="en-US" sz="4400" b="1" i="0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xảy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0157004"/>
                <a:ext cx="21591092" cy="1070358"/>
              </a:xfrm>
              <a:prstGeom prst="rect">
                <a:avLst/>
              </a:prstGeom>
              <a:blipFill rotWithShape="1">
                <a:blip r:embed="rId6"/>
                <a:stretch>
                  <a:fillRect l="-1158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52599" y="11377966"/>
                <a:ext cx="22097999" cy="1708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/>
                          </a:rPr>
                          <m:t>𝐬𝐢𝐧</m:t>
                        </m:r>
                      </m:e>
                      <m:sup>
                        <m:r>
                          <a:rPr lang="en-US" sz="4400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/>
                      </a:rPr>
                      <m:t>𝛂</m:t>
                    </m:r>
                    <m:r>
                      <a:rPr lang="en-US" sz="4400" b="1" i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/>
                          </a:rPr>
                          <m:t>𝐜𝐨𝐬</m:t>
                        </m:r>
                      </m:e>
                      <m:sup>
                        <m:r>
                          <a:rPr lang="en-US" sz="4400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/>
                      </a:rPr>
                      <m:t>𝛂</m:t>
                    </m:r>
                    <m:r>
                      <a:rPr lang="en-US" sz="4400" b="1" i="0">
                        <a:latin typeface="Cambria Math"/>
                      </a:rPr>
                      <m:t>=</m:t>
                    </m:r>
                    <m:r>
                      <a:rPr lang="en-US" sz="4400" b="1" i="0">
                        <a:latin typeface="Cambria Math"/>
                      </a:rPr>
                      <m:t>𝟎</m:t>
                    </m:r>
                    <m:r>
                      <a:rPr lang="en-US" sz="4400" b="1" i="0">
                        <a:latin typeface="Cambria Math"/>
                      </a:rPr>
                      <m:t>,</m:t>
                    </m:r>
                    <m:r>
                      <a:rPr lang="en-US" sz="4400" b="1" i="0">
                        <a:latin typeface="Cambria Math"/>
                      </a:rPr>
                      <m:t>𝟒𝟗</m:t>
                    </m:r>
                    <m:r>
                      <a:rPr lang="en-US" sz="4400" b="1" i="0">
                        <a:latin typeface="Cambria Math"/>
                      </a:rPr>
                      <m:t>+</m:t>
                    </m:r>
                    <m:r>
                      <a:rPr lang="en-US" sz="4400" b="1" i="0">
                        <a:latin typeface="Cambria Math"/>
                      </a:rPr>
                      <m:t>𝟎</m:t>
                    </m:r>
                    <m:r>
                      <a:rPr lang="en-US" sz="4400" b="1" i="0">
                        <a:latin typeface="Cambria Math"/>
                      </a:rPr>
                      <m:t>,</m:t>
                    </m:r>
                    <m:r>
                      <a:rPr lang="en-US" sz="4400" b="1" i="0">
                        <a:latin typeface="Cambria Math"/>
                      </a:rPr>
                      <m:t>𝟎𝟗</m:t>
                    </m:r>
                    <m:r>
                      <a:rPr lang="en-US" sz="4400" b="1" i="0">
                        <a:latin typeface="Cambria Math"/>
                      </a:rPr>
                      <m:t>=</m:t>
                    </m:r>
                    <m:r>
                      <a:rPr lang="en-US" sz="4400" b="1" i="0">
                        <a:latin typeface="Cambria Math"/>
                      </a:rPr>
                      <m:t>𝟎</m:t>
                    </m:r>
                    <m:r>
                      <a:rPr lang="en-US" sz="4400" b="1" i="0">
                        <a:latin typeface="Cambria Math"/>
                      </a:rPr>
                      <m:t>,</m:t>
                    </m:r>
                    <m:r>
                      <a:rPr lang="en-US" sz="4400" b="1" i="0">
                        <a:latin typeface="Cambria Math"/>
                      </a:rPr>
                      <m:t>𝟓𝟖</m:t>
                    </m:r>
                    <m:r>
                      <a:rPr lang="en-US" sz="4400" b="1" i="0">
                        <a:latin typeface="Cambria Math"/>
                      </a:rPr>
                      <m:t>≠</m:t>
                    </m:r>
                    <m:r>
                      <a:rPr lang="en-US" sz="4400" b="1" i="0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thời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xảy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9" y="11377966"/>
                <a:ext cx="22097999" cy="1708288"/>
              </a:xfrm>
              <a:prstGeom prst="rect">
                <a:avLst/>
              </a:prstGeom>
              <a:blipFill rotWithShape="1">
                <a:blip r:embed="rId7"/>
                <a:stretch>
                  <a:fillRect l="-1103" t="-3559" b="-1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17375" y="5105400"/>
                <a:ext cx="728462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b)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/>
                  <a:t>;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375" y="5105400"/>
                <a:ext cx="7284625" cy="1070358"/>
              </a:xfrm>
              <a:prstGeom prst="rect">
                <a:avLst/>
              </a:prstGeom>
              <a:blipFill rotWithShape="1">
                <a:blip r:embed="rId8"/>
                <a:stretch>
                  <a:fillRect l="-3347" r="-837" b="-1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002000" y="5257800"/>
                <a:ext cx="73416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0" y="5257800"/>
                <a:ext cx="7341692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3322" t="-1587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17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/>
      <p:bldP spid="30" grpId="0" animBg="1"/>
      <p:bldP spid="32" grpId="0"/>
      <p:bldP spid="48" grpId="0"/>
      <p:bldP spid="50" grpId="0"/>
      <p:bldP spid="36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1265" y="7168140"/>
            <a:ext cx="22629334" cy="6166860"/>
            <a:chOff x="1220788" y="7162800"/>
            <a:chExt cx="22631953" cy="616757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2630255" cy="59118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CHỮA BÀI TẬP SGK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2" y="2637854"/>
            <a:ext cx="22674548" cy="3991546"/>
            <a:chOff x="1175570" y="2575440"/>
            <a:chExt cx="22677173" cy="2907738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7"/>
              <a:ext cx="22677173" cy="2610581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575440"/>
              <a:ext cx="3835346" cy="680606"/>
              <a:chOff x="1175570" y="1951291"/>
              <a:chExt cx="4183654" cy="742416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2063115"/>
                <a:ext cx="2941802" cy="6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72100" y="3276600"/>
                <a:ext cx="16459200" cy="1257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0" y="3276600"/>
                <a:ext cx="16459200" cy="1257908"/>
              </a:xfrm>
              <a:prstGeom prst="rect">
                <a:avLst/>
              </a:prstGeom>
              <a:blipFill rotWithShape="1">
                <a:blip r:embed="rId3"/>
                <a:stretch>
                  <a:fillRect l="-1481" b="-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94953" y="5029199"/>
                <a:ext cx="37936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𝐬𝐢𝐧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53" y="5029199"/>
                <a:ext cx="3793655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643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334000" y="7574064"/>
            <a:ext cx="152400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35411" y="9318055"/>
                <a:ext cx="21886589" cy="3338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𝑰𝑰𝑰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)&lt;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11" y="9318055"/>
                <a:ext cx="21886589" cy="3338286"/>
              </a:xfrm>
              <a:prstGeom prst="rect">
                <a:avLst/>
              </a:prstGeom>
              <a:blipFill rotWithShape="1">
                <a:blip r:embed="rId5"/>
                <a:stretch>
                  <a:fillRect l="-1142" b="-7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4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/>
      <p:bldP spid="30" grpId="0" animBg="1"/>
      <p:bldP spid="3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1265" y="7168140"/>
            <a:ext cx="22629334" cy="6166860"/>
            <a:chOff x="1220788" y="7162800"/>
            <a:chExt cx="22631953" cy="616757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2630255" cy="59118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CHỮA BÀI TẬP SGK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2" y="2637854"/>
            <a:ext cx="22674548" cy="3991546"/>
            <a:chOff x="1175570" y="2575440"/>
            <a:chExt cx="22677173" cy="2907738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7"/>
              <a:ext cx="22677173" cy="2610581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575440"/>
              <a:ext cx="3835346" cy="680606"/>
              <a:chOff x="1175570" y="1951291"/>
              <a:chExt cx="4183654" cy="742416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2063115"/>
                <a:ext cx="2941802" cy="6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72100" y="3276600"/>
                <a:ext cx="16459200" cy="1257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0" y="3276600"/>
                <a:ext cx="16459200" cy="1257908"/>
              </a:xfrm>
              <a:prstGeom prst="rect">
                <a:avLst/>
              </a:prstGeom>
              <a:blipFill rotWithShape="1">
                <a:blip r:embed="rId3"/>
                <a:stretch>
                  <a:fillRect l="-1481" b="-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94953" y="5029199"/>
                <a:ext cx="37936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53" y="5029199"/>
                <a:ext cx="3793655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643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334000" y="7574064"/>
            <a:ext cx="152400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02411" y="9318055"/>
                <a:ext cx="16857389" cy="3647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𝑰𝑰𝑰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11" y="9318055"/>
                <a:ext cx="16857389" cy="3647986"/>
              </a:xfrm>
              <a:prstGeom prst="rect">
                <a:avLst/>
              </a:prstGeom>
              <a:blipFill rotWithShape="1">
                <a:blip r:embed="rId5"/>
                <a:stretch>
                  <a:fillRect l="-1446" b="-2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991345" y="4914113"/>
                <a:ext cx="5532025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45" y="4914113"/>
                <a:ext cx="5532025" cy="1105687"/>
              </a:xfrm>
              <a:prstGeom prst="rect">
                <a:avLst/>
              </a:prstGeom>
              <a:blipFill rotWithShape="1">
                <a:blip r:embed="rId6"/>
                <a:stretch>
                  <a:fillRect l="-4520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23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4285" y="1507291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 TRỊ LƯỢNG GIÁC CỦA CUNG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23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30480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4800" y="3581400"/>
            <a:ext cx="23207009" cy="9484286"/>
            <a:chOff x="1076414" y="4334859"/>
            <a:chExt cx="23207009" cy="9484286"/>
          </a:xfrm>
        </p:grpSpPr>
        <p:grpSp>
          <p:nvGrpSpPr>
            <p:cNvPr id="22" name="Group 5"/>
            <p:cNvGrpSpPr/>
            <p:nvPr/>
          </p:nvGrpSpPr>
          <p:grpSpPr>
            <a:xfrm>
              <a:off x="1339869" y="4401777"/>
              <a:ext cx="22943554" cy="9417368"/>
              <a:chOff x="561383" y="977909"/>
              <a:chExt cx="9034930" cy="370766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61383" y="977909"/>
                <a:ext cx="9034930" cy="370766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4132926"/>
            <a:ext cx="7553325" cy="70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22"/>
              <p:cNvSpPr txBox="1">
                <a:spLocks noChangeArrowheads="1"/>
              </p:cNvSpPr>
              <p:nvPr/>
            </p:nvSpPr>
            <p:spPr bwMode="auto">
              <a:xfrm>
                <a:off x="1524000" y="9677400"/>
                <a:ext cx="13670889" cy="1786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Hoành độ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4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của điểm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gọi là côsin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𝜶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kí hiệu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𝒄𝒐𝒔</m:t>
                    </m:r>
                    <m:r>
                      <a:rPr lang="el-GR" sz="4400" b="1" i="1" dirty="0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l-GR" sz="44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2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9677400"/>
                <a:ext cx="13670889" cy="1786579"/>
              </a:xfrm>
              <a:prstGeom prst="rect">
                <a:avLst/>
              </a:prstGeom>
              <a:blipFill rotWithShape="1">
                <a:blip r:embed="rId6"/>
                <a:stretch>
                  <a:fillRect l="-1783" t="-7167" b="-146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ject 24"/>
              <p:cNvSpPr txBox="1"/>
              <p:nvPr/>
            </p:nvSpPr>
            <p:spPr bwMode="auto">
              <a:xfrm>
                <a:off x="1460850" y="6745287"/>
                <a:ext cx="12725400" cy="18810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Tung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𝑶𝑲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𝒔𝒊𝒏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𝒔𝒊𝒏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0850" y="6745287"/>
                <a:ext cx="12725400" cy="1881029"/>
              </a:xfrm>
              <a:prstGeom prst="rect">
                <a:avLst/>
              </a:prstGeom>
              <a:blipFill rotWithShape="1">
                <a:blip r:embed="rId7"/>
                <a:stretch>
                  <a:fillRect l="-1965" t="-51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410200" y="8305800"/>
            <a:ext cx="3352800" cy="1060319"/>
            <a:chOff x="9906000" y="8236081"/>
            <a:chExt cx="3352800" cy="10603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9969458" y="8341700"/>
                  <a:ext cx="3225883" cy="8490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bar>
                          <m:barPr>
                            <m:pos m:val="top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ba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9458" y="8341700"/>
                  <a:ext cx="3225883" cy="84907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9906000" y="8236081"/>
              <a:ext cx="3352800" cy="10603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410200" y="11588881"/>
            <a:ext cx="3352800" cy="1060319"/>
            <a:chOff x="9906000" y="8236081"/>
            <a:chExt cx="3352800" cy="10603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9969458" y="8341700"/>
                  <a:ext cx="3272370" cy="8490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bar>
                          <m:barPr>
                            <m:pos m:val="top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𝑯</m:t>
                            </m:r>
                          </m:e>
                        </m:ba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9458" y="8341700"/>
                  <a:ext cx="3272370" cy="849079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9906000" y="8236081"/>
              <a:ext cx="3352800" cy="10603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965690E8-C646-478C-987B-CB7B13B5991F}"/>
              </a:ext>
            </a:extLst>
          </p:cNvPr>
          <p:cNvGrpSpPr/>
          <p:nvPr/>
        </p:nvGrpSpPr>
        <p:grpSpPr>
          <a:xfrm>
            <a:off x="1371600" y="4714585"/>
            <a:ext cx="13299426" cy="2027116"/>
            <a:chOff x="1371600" y="4714585"/>
            <a:chExt cx="13299426" cy="2027116"/>
          </a:xfrm>
        </p:grpSpPr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1371600" y="4903787"/>
              <a:ext cx="13299426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400" b="1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4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4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tròn lượng giác cho </a:t>
              </a:r>
              <a:r>
                <a:rPr lang="en-US" sz="4400" b="1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cung</a:t>
              </a:r>
              <a:r>
                <a:rPr lang="en-US" sz="44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</a:t>
              </a:r>
              <a:r>
                <a:rPr lang="en-US" sz="4400" b="1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4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4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 (còn </a:t>
              </a:r>
              <a:r>
                <a:rPr lang="en-US" sz="4400" b="1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viết</a:t>
              </a:r>
              <a:r>
                <a:rPr lang="en-US" sz="44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)</a:t>
              </a:r>
              <a:endParaRPr lang="el-GR" sz="4400" b="1" u="sng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46" name="Đối tượng 45">
              <a:extLst>
                <a:ext uri="{FF2B5EF4-FFF2-40B4-BE49-F238E27FC236}">
                  <a16:creationId xmlns:a16="http://schemas.microsoft.com/office/drawing/2014/main" id="{9420E99E-F4ED-4CFB-AB76-9D1340B4384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963400" y="4714585"/>
            <a:ext cx="1110223" cy="892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Equation" r:id="rId18" imgW="304560" imgH="228600" progId="Equation.DSMT4">
                    <p:embed/>
                  </p:oleObj>
                </mc:Choice>
                <mc:Fallback>
                  <p:oleObj name="Equation" r:id="rId18" imgW="304560" imgH="228600" progId="Equation.DSMT4">
                    <p:embed/>
                    <p:pic>
                      <p:nvPicPr>
                        <p:cNvPr id="46" name="Đối tượng 45">
                          <a:extLst>
                            <a:ext uri="{FF2B5EF4-FFF2-40B4-BE49-F238E27FC236}">
                              <a16:creationId xmlns:a16="http://schemas.microsoft.com/office/drawing/2014/main" id="{9420E99E-F4ED-4CFB-AB76-9D1340B4384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1963400" y="4714585"/>
                          <a:ext cx="1110223" cy="8929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Đối tượng 49">
              <a:extLst>
                <a:ext uri="{FF2B5EF4-FFF2-40B4-BE49-F238E27FC236}">
                  <a16:creationId xmlns:a16="http://schemas.microsoft.com/office/drawing/2014/main" id="{412BF8B4-7378-4625-B9FA-BAD302F132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1019" y="5645515"/>
            <a:ext cx="2641600" cy="943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Equation" r:id="rId20" imgW="723600" imgH="241200" progId="Equation.DSMT4">
                    <p:embed/>
                  </p:oleObj>
                </mc:Choice>
                <mc:Fallback>
                  <p:oleObj name="Equation" r:id="rId20" imgW="723600" imgH="241200" progId="Equation.DSMT4">
                    <p:embed/>
                    <p:pic>
                      <p:nvPicPr>
                        <p:cNvPr id="50" name="Đối tượng 49">
                          <a:extLst>
                            <a:ext uri="{FF2B5EF4-FFF2-40B4-BE49-F238E27FC236}">
                              <a16:creationId xmlns:a16="http://schemas.microsoft.com/office/drawing/2014/main" id="{412BF8B4-7378-4625-B9FA-BAD302F132D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721019" y="5645515"/>
                          <a:ext cx="2641600" cy="9435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Đối tượng 50">
              <a:extLst>
                <a:ext uri="{FF2B5EF4-FFF2-40B4-BE49-F238E27FC236}">
                  <a16:creationId xmlns:a16="http://schemas.microsoft.com/office/drawing/2014/main" id="{23DA7991-CBEC-45F0-A563-730DEABA36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86599" y="5671726"/>
            <a:ext cx="2314575" cy="106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Equation" r:id="rId22" imgW="558720" imgH="241200" progId="Equation.DSMT4">
                    <p:embed/>
                  </p:oleObj>
                </mc:Choice>
                <mc:Fallback>
                  <p:oleObj name="Equation" r:id="rId22" imgW="558720" imgH="241200" progId="Equation.DSMT4">
                    <p:embed/>
                    <p:pic>
                      <p:nvPicPr>
                        <p:cNvPr id="51" name="Đối tượng 50">
                          <a:extLst>
                            <a:ext uri="{FF2B5EF4-FFF2-40B4-BE49-F238E27FC236}">
                              <a16:creationId xmlns:a16="http://schemas.microsoft.com/office/drawing/2014/main" id="{23DA7991-CBEC-45F0-A563-730DEABA36F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086599" y="5671726"/>
                          <a:ext cx="2314575" cy="1069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  <p:bldP spid="6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1265" y="7168140"/>
            <a:ext cx="22629334" cy="6166860"/>
            <a:chOff x="1220788" y="7162800"/>
            <a:chExt cx="22631953" cy="616757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2630255" cy="59118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CHỮA BÀI TẬP SGK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2" y="2637854"/>
            <a:ext cx="22674548" cy="3991546"/>
            <a:chOff x="1175570" y="2575440"/>
            <a:chExt cx="22677173" cy="2907738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7"/>
              <a:ext cx="22677173" cy="2610581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575440"/>
              <a:ext cx="3835346" cy="680606"/>
              <a:chOff x="1175570" y="1951291"/>
              <a:chExt cx="4183654" cy="742416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2063115"/>
                <a:ext cx="2941802" cy="6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72100" y="3276600"/>
                <a:ext cx="16459200" cy="1257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0" y="3276600"/>
                <a:ext cx="16459200" cy="1257908"/>
              </a:xfrm>
              <a:prstGeom prst="rect">
                <a:avLst/>
              </a:prstGeom>
              <a:blipFill rotWithShape="1">
                <a:blip r:embed="rId3"/>
                <a:stretch>
                  <a:fillRect l="-1481" b="-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94953" y="5029199"/>
                <a:ext cx="37936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53" y="5029199"/>
                <a:ext cx="3793655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643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334000" y="7574064"/>
            <a:ext cx="152400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02411" y="9318055"/>
                <a:ext cx="16857389" cy="358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𝑰𝑰𝑰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𝐭𝐚𝐧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)&gt;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11" y="9318055"/>
                <a:ext cx="16857389" cy="3585918"/>
              </a:xfrm>
              <a:prstGeom prst="rect">
                <a:avLst/>
              </a:prstGeom>
              <a:blipFill rotWithShape="1">
                <a:blip r:embed="rId5"/>
                <a:stretch>
                  <a:fillRect l="-1446" b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991345" y="4914113"/>
                <a:ext cx="5532025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45" y="4914113"/>
                <a:ext cx="5532025" cy="1105687"/>
              </a:xfrm>
              <a:prstGeom prst="rect">
                <a:avLst/>
              </a:prstGeom>
              <a:blipFill rotWithShape="1">
                <a:blip r:embed="rId6"/>
                <a:stretch>
                  <a:fillRect l="-4520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363533" y="5097959"/>
                <a:ext cx="4724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𝐭𝐚𝐧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533" y="5097959"/>
                <a:ext cx="472440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516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64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1265" y="7168140"/>
            <a:ext cx="22629334" cy="6166860"/>
            <a:chOff x="1220788" y="7162800"/>
            <a:chExt cx="22631953" cy="616757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2630255" cy="59118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CHỮA BÀI TẬP SGK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2" y="2637854"/>
            <a:ext cx="22674548" cy="3991546"/>
            <a:chOff x="1175570" y="2575440"/>
            <a:chExt cx="22677173" cy="2907738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7"/>
              <a:ext cx="22677173" cy="2610581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575440"/>
              <a:ext cx="3835346" cy="680606"/>
              <a:chOff x="1175570" y="1951291"/>
              <a:chExt cx="4183654" cy="742416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2063115"/>
                <a:ext cx="2941802" cy="6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72100" y="3276600"/>
                <a:ext cx="16459200" cy="1257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0" y="3276600"/>
                <a:ext cx="16459200" cy="1257908"/>
              </a:xfrm>
              <a:prstGeom prst="rect">
                <a:avLst/>
              </a:prstGeom>
              <a:blipFill rotWithShape="1">
                <a:blip r:embed="rId3"/>
                <a:stretch>
                  <a:fillRect l="-1481" b="-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94953" y="5029199"/>
                <a:ext cx="37936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53" y="5029199"/>
                <a:ext cx="3793655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643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334000" y="7574064"/>
            <a:ext cx="152400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02411" y="9318055"/>
                <a:ext cx="16857389" cy="3460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𝑰𝑰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11" y="9318055"/>
                <a:ext cx="16857389" cy="3460243"/>
              </a:xfrm>
              <a:prstGeom prst="rect">
                <a:avLst/>
              </a:prstGeom>
              <a:blipFill rotWithShape="1">
                <a:blip r:embed="rId5"/>
                <a:stretch>
                  <a:fillRect l="-1446" b="-2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991345" y="4914113"/>
                <a:ext cx="5532025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45" y="4914113"/>
                <a:ext cx="5532025" cy="1105687"/>
              </a:xfrm>
              <a:prstGeom prst="rect">
                <a:avLst/>
              </a:prstGeom>
              <a:blipFill rotWithShape="1">
                <a:blip r:embed="rId6"/>
                <a:stretch>
                  <a:fillRect l="-4520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363533" y="5097959"/>
                <a:ext cx="4724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𝐭𝐚𝐧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533" y="5097959"/>
                <a:ext cx="472440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516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613808" y="5021759"/>
                <a:ext cx="55509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𝐭𝐚𝐧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3808" y="5021759"/>
                <a:ext cx="5550992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439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8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1265" y="7168140"/>
            <a:ext cx="22629334" cy="6166860"/>
            <a:chOff x="1220788" y="7162800"/>
            <a:chExt cx="22631953" cy="616757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2630255" cy="59118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CHỮA BÀI TẬP SGK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2" y="2637854"/>
            <a:ext cx="22674548" cy="3991546"/>
            <a:chOff x="1175570" y="2575440"/>
            <a:chExt cx="22677173" cy="2907738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7"/>
              <a:ext cx="22677173" cy="2610581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575440"/>
              <a:ext cx="3835346" cy="680606"/>
              <a:chOff x="1175570" y="1951291"/>
              <a:chExt cx="4183654" cy="742416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2063115"/>
                <a:ext cx="2941802" cy="6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257800" y="3124200"/>
                <a:ext cx="16459200" cy="894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124200"/>
                <a:ext cx="16459200" cy="894540"/>
              </a:xfrm>
              <a:prstGeom prst="rect">
                <a:avLst/>
              </a:prstGeom>
              <a:blipFill rotWithShape="1">
                <a:blip r:embed="rId3"/>
                <a:stretch>
                  <a:fillRect l="-1519" t="-2740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10000" y="4114800"/>
                <a:ext cx="7315200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114800"/>
                <a:ext cx="7315200" cy="1068562"/>
              </a:xfrm>
              <a:prstGeom prst="rect">
                <a:avLst/>
              </a:prstGeom>
              <a:blipFill rotWithShape="1">
                <a:blip r:embed="rId4"/>
                <a:stretch>
                  <a:fillRect l="-3333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35412" y="9581694"/>
                <a:ext cx="10943294" cy="306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/>
                          </a:rPr>
                          <m:t>𝐬𝐢𝐧</m:t>
                        </m:r>
                      </m:e>
                      <m:sup>
                        <m:r>
                          <a:rPr lang="en-US" sz="4400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/>
                          </a:rPr>
                          <m:t>𝐜𝐨𝐬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𝟏𝟔𝟗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𝟏𝟓𝟑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𝟏𝟔𝟗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12" y="9581694"/>
                <a:ext cx="10943294" cy="3067506"/>
              </a:xfrm>
              <a:prstGeom prst="rect">
                <a:avLst/>
              </a:prstGeom>
              <a:blipFill rotWithShape="1">
                <a:blip r:embed="rId5"/>
                <a:stretch>
                  <a:fillRect l="-2284" t="-2187" b="-3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907306" y="9324519"/>
                <a:ext cx="10714694" cy="2578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𝐭𝐚𝐧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/>
                          </a:rPr>
                          <m:t>𝐬𝐢𝐧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num>
                      <m:den>
                        <m:r>
                          <a:rPr lang="en-US" sz="4400" b="1" i="0">
                            <a:latin typeface="Cambria Math"/>
                          </a:rPr>
                          <m:t>𝐜𝐨𝐬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;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2057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/>
                        </a:rPr>
                        <m:t>𝐜𝐨𝐭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𝟏𝟕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306" y="9324519"/>
                <a:ext cx="10714694" cy="2578526"/>
              </a:xfrm>
              <a:prstGeom prst="rect">
                <a:avLst/>
              </a:prstGeom>
              <a:blipFill rotWithShape="1">
                <a:blip r:embed="rId6"/>
                <a:stretch>
                  <a:fillRect l="-2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3" idx="0"/>
            <a:endCxn id="3" idx="2"/>
          </p:cNvCxnSpPr>
          <p:nvPr/>
        </p:nvCxnSpPr>
        <p:spPr>
          <a:xfrm>
            <a:off x="12536781" y="7423858"/>
            <a:ext cx="0" cy="591114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/>
              <p:cNvSpPr/>
              <p:nvPr/>
            </p:nvSpPr>
            <p:spPr>
              <a:xfrm>
                <a:off x="7543801" y="6512281"/>
                <a:ext cx="8763000" cy="1945919"/>
              </a:xfrm>
              <a:prstGeom prst="ellipse">
                <a:avLst/>
              </a:prstGeom>
              <a:solidFill>
                <a:srgbClr val="FFF48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𝐬𝐢𝐧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5400" b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𝐜𝐨𝐬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5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Oval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6512281"/>
                <a:ext cx="8763000" cy="1945919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7543800" y="6477000"/>
                <a:ext cx="8763000" cy="1945919"/>
              </a:xfrm>
              <a:prstGeom prst="ellipse">
                <a:avLst/>
              </a:prstGeom>
              <a:solidFill>
                <a:srgbClr val="FFF48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5400" b="1" smtClean="0">
                        <a:solidFill>
                          <a:srgbClr val="FF0000"/>
                        </a:solidFill>
                        <a:latin typeface="Cambria Math"/>
                      </a:rPr>
                      <m:t>𝐭𝐚𝐧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54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</m:num>
                      <m:den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𝐜𝐨𝐬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5400" b="1" i="0" dirty="0" smtClean="0">
                        <a:solidFill>
                          <a:srgbClr val="FF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𝐭𝐚𝐧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𝛂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.</m:t>
                    </m:r>
                    <m:r>
                      <a:rPr lang="en-US" sz="5400" b="1" i="0" dirty="0" smtClean="0">
                        <a:solidFill>
                          <a:srgbClr val="FF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𝐜𝐨𝐭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𝜶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𝟏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6477000"/>
                <a:ext cx="8763000" cy="1945919"/>
              </a:xfrm>
              <a:prstGeom prst="ellipse">
                <a:avLst/>
              </a:prstGeom>
              <a:blipFill rotWithShape="1">
                <a:blip r:embed="rId8"/>
                <a:stretch>
                  <a:fillRect t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5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/>
      <p:bldP spid="32" grpId="0" build="p"/>
      <p:bldP spid="42" grpId="0" build="p"/>
      <p:bldP spid="45" grpId="0" animBg="1"/>
      <p:bldP spid="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1265" y="7168140"/>
            <a:ext cx="22629334" cy="6166860"/>
            <a:chOff x="1220788" y="7162800"/>
            <a:chExt cx="22631953" cy="616757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2630255" cy="59118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CHỮA BÀI TẬP SGK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2" y="2637854"/>
            <a:ext cx="22674548" cy="3991546"/>
            <a:chOff x="1175570" y="2575440"/>
            <a:chExt cx="22677173" cy="2907738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7"/>
              <a:ext cx="22677173" cy="2610581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575440"/>
              <a:ext cx="3835346" cy="680606"/>
              <a:chOff x="1175570" y="1951291"/>
              <a:chExt cx="4183654" cy="742416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2063115"/>
                <a:ext cx="2941802" cy="6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257800" y="3124200"/>
                <a:ext cx="16459200" cy="894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124200"/>
                <a:ext cx="16459200" cy="894540"/>
              </a:xfrm>
              <a:prstGeom prst="rect">
                <a:avLst/>
              </a:prstGeom>
              <a:blipFill rotWithShape="1">
                <a:blip r:embed="rId3"/>
                <a:stretch>
                  <a:fillRect l="-1519" t="-2740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10000" y="4114800"/>
                <a:ext cx="7315200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114800"/>
                <a:ext cx="7315200" cy="1068562"/>
              </a:xfrm>
              <a:prstGeom prst="rect">
                <a:avLst/>
              </a:prstGeom>
              <a:blipFill rotWithShape="1">
                <a:blip r:embed="rId4"/>
                <a:stretch>
                  <a:fillRect l="-3333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35412" y="8915400"/>
                <a:ext cx="10943294" cy="3608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/>
                          </a:rPr>
                          <m:t>𝐜𝐨𝐬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𝟒𝟗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𝟓𝟏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⇒</m:t>
                      </m:r>
                      <m:r>
                        <a:rPr lang="en-US" sz="4400" b="1" i="1">
                          <a:latin typeface="Cambria Math"/>
                        </a:rPr>
                        <m:t>𝐜𝐨𝐬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 smtClean="0">
                          <a:latin typeface="Cambria Math"/>
                        </a:rPr>
                        <m:t>≈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latin typeface="Cambria Math"/>
                        </a:rPr>
                        <m:t>𝟕𝟏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12" y="8915400"/>
                <a:ext cx="10943294" cy="3608937"/>
              </a:xfrm>
              <a:prstGeom prst="rect">
                <a:avLst/>
              </a:prstGeom>
              <a:blipFill rotWithShape="1">
                <a:blip r:embed="rId5"/>
                <a:stretch>
                  <a:fillRect l="-2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020800" y="4114800"/>
                <a:ext cx="82296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00" y="4114800"/>
                <a:ext cx="8229600" cy="1067152"/>
              </a:xfrm>
              <a:prstGeom prst="rect">
                <a:avLst/>
              </a:prstGeom>
              <a:blipFill rotWithShape="1">
                <a:blip r:embed="rId6"/>
                <a:stretch>
                  <a:fillRect l="-2963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907306" y="9324519"/>
                <a:ext cx="10714694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Suy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ra</m:t>
                    </m:r>
                    <m:r>
                      <m:rPr>
                        <m:nor/>
                      </m:rPr>
                      <a:rPr lang="en-US" sz="4400" b="1" i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0">
                        <a:latin typeface="Cambria Math"/>
                      </a:rPr>
                      <m:t>𝐭𝐚𝐧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smtClean="0">
                        <a:latin typeface="Cambria Math"/>
                      </a:rPr>
                      <m:t>≈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𝟗𝟗</m:t>
                    </m:r>
                    <m:r>
                      <a:rPr lang="en-US" sz="4400" b="1">
                        <a:latin typeface="Cambria Math"/>
                      </a:rPr>
                      <m:t>;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21717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/>
                        </a:rPr>
                        <m:t>𝐜𝐨𝐭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≈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latin typeface="Cambria Math"/>
                        </a:rPr>
                        <m:t>𝟎𝟏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306" y="9324519"/>
                <a:ext cx="10714694" cy="21236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3" idx="0"/>
            <a:endCxn id="3" idx="2"/>
          </p:cNvCxnSpPr>
          <p:nvPr/>
        </p:nvCxnSpPr>
        <p:spPr>
          <a:xfrm>
            <a:off x="12536781" y="7423858"/>
            <a:ext cx="0" cy="591114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/>
              <p:cNvSpPr/>
              <p:nvPr/>
            </p:nvSpPr>
            <p:spPr>
              <a:xfrm>
                <a:off x="7543801" y="6512281"/>
                <a:ext cx="8763000" cy="1945919"/>
              </a:xfrm>
              <a:prstGeom prst="ellipse">
                <a:avLst/>
              </a:prstGeom>
              <a:solidFill>
                <a:srgbClr val="FFF48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𝐬𝐢𝐧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5400" b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𝐜𝐨𝐬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5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Oval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6512281"/>
                <a:ext cx="8763000" cy="1945919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7543800" y="6477000"/>
                <a:ext cx="8763000" cy="1945919"/>
              </a:xfrm>
              <a:prstGeom prst="ellipse">
                <a:avLst/>
              </a:prstGeom>
              <a:solidFill>
                <a:srgbClr val="FFF48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5400" b="1" smtClean="0">
                        <a:solidFill>
                          <a:srgbClr val="FF0000"/>
                        </a:solidFill>
                        <a:latin typeface="Cambria Math"/>
                      </a:rPr>
                      <m:t>𝐭𝐚𝐧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54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</m:num>
                      <m:den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𝐜𝐨𝐬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5400" b="1" i="0" dirty="0" smtClean="0">
                        <a:solidFill>
                          <a:srgbClr val="FF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𝐭𝐚𝐧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𝛂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.</m:t>
                    </m:r>
                    <m:r>
                      <a:rPr lang="en-US" sz="5400" b="1" i="0" dirty="0" smtClean="0">
                        <a:solidFill>
                          <a:srgbClr val="FF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𝐜𝐨𝐭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𝜶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𝟏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6477000"/>
                <a:ext cx="8763000" cy="1945919"/>
              </a:xfrm>
              <a:prstGeom prst="ellipse">
                <a:avLst/>
              </a:prstGeom>
              <a:blipFill rotWithShape="1">
                <a:blip r:embed="rId9"/>
                <a:stretch>
                  <a:fillRect t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6" grpId="0"/>
      <p:bldP spid="42" grpId="0" build="p"/>
      <p:bldP spid="45" grpId="0" animBg="1"/>
      <p:bldP spid="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1265" y="7168140"/>
            <a:ext cx="22629334" cy="6166860"/>
            <a:chOff x="1220788" y="7162800"/>
            <a:chExt cx="22631953" cy="616757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2630255" cy="59118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CHỮA BÀI TẬP SGK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2" y="2637854"/>
            <a:ext cx="22674548" cy="3991546"/>
            <a:chOff x="1175570" y="2575440"/>
            <a:chExt cx="22677173" cy="2907738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7"/>
              <a:ext cx="22677173" cy="2610581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575440"/>
              <a:ext cx="3835346" cy="680606"/>
              <a:chOff x="1175570" y="1951291"/>
              <a:chExt cx="4183654" cy="742416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2063115"/>
                <a:ext cx="2941802" cy="6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257800" y="3124200"/>
                <a:ext cx="16459200" cy="894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124200"/>
                <a:ext cx="16459200" cy="894540"/>
              </a:xfrm>
              <a:prstGeom prst="rect">
                <a:avLst/>
              </a:prstGeom>
              <a:blipFill rotWithShape="1">
                <a:blip r:embed="rId3"/>
                <a:stretch>
                  <a:fillRect l="-1519" t="-2740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10000" y="4114800"/>
                <a:ext cx="7315200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114800"/>
                <a:ext cx="7315200" cy="1068562"/>
              </a:xfrm>
              <a:prstGeom prst="rect">
                <a:avLst/>
              </a:prstGeom>
              <a:blipFill rotWithShape="1">
                <a:blip r:embed="rId4"/>
                <a:stretch>
                  <a:fillRect l="-3333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48906" y="8153400"/>
                <a:ext cx="8809694" cy="4945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latin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0">
                                    <a:latin typeface="Cambria Math"/>
                                  </a:rPr>
                                  <m:t>𝐬𝐢𝐧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4400" b="1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0">
                                    <a:latin typeface="Cambria Math"/>
                                  </a:rPr>
                                  <m:t>𝐜𝐨𝐬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4400" b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/>
                              </a:rPr>
                              <m:t>𝐜𝐨𝐬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/>
                          </a:rPr>
                          <m:t>𝐭𝐚𝐧</m:t>
                        </m:r>
                      </m:e>
                      <m:sup>
                        <m:r>
                          <a:rPr lang="en-US" sz="4400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/>
                            </a:rPr>
                            <m:t>𝐜𝐨𝐬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den>
                      </m:f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𝟒𝟗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𝟐𝟕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⇒</m:t>
                      </m:r>
                      <m:r>
                        <a:rPr lang="en-US" sz="4400" b="1" i="0">
                          <a:latin typeface="Cambria Math"/>
                        </a:rPr>
                        <m:t>𝐜𝐨𝐬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𝟕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𝟐𝟕𝟒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906" y="8153400"/>
                <a:ext cx="8809694" cy="4945906"/>
              </a:xfrm>
              <a:prstGeom prst="rect">
                <a:avLst/>
              </a:prstGeom>
              <a:blipFill rotWithShape="1">
                <a:blip r:embed="rId5"/>
                <a:stretch>
                  <a:fillRect l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020800" y="4114800"/>
                <a:ext cx="82296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00" y="4114800"/>
                <a:ext cx="8229600" cy="1067152"/>
              </a:xfrm>
              <a:prstGeom prst="rect">
                <a:avLst/>
              </a:prstGeom>
              <a:blipFill rotWithShape="1">
                <a:blip r:embed="rId6"/>
                <a:stretch>
                  <a:fillRect l="-2963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10001" y="5323004"/>
                <a:ext cx="7620000" cy="1077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𝐭𝐚𝐧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1" y="5323004"/>
                <a:ext cx="7620000" cy="1077796"/>
              </a:xfrm>
              <a:prstGeom prst="rect">
                <a:avLst/>
              </a:prstGeom>
              <a:blipFill rotWithShape="1">
                <a:blip r:embed="rId7"/>
                <a:stretch>
                  <a:fillRect l="-3200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907306" y="8686800"/>
                <a:ext cx="10714694" cy="3449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e>
                      </m:func>
                      <m:r>
                        <a:rPr lang="en-US" sz="4400" b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𝐭𝐚𝐧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e>
                      </m:func>
                      <m:r>
                        <a:rPr lang="en-US" sz="4400" b="1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e>
                      </m:func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𝟐𝟕𝟒</m:t>
                              </m:r>
                            </m:e>
                          </m:rad>
                        </m:den>
                      </m:f>
                      <m:r>
                        <a:rPr lang="en-US" sz="4400" b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5430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𝐜𝐨𝐭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306" y="8686800"/>
                <a:ext cx="10714694" cy="3449470"/>
              </a:xfrm>
              <a:prstGeom prst="rect">
                <a:avLst/>
              </a:prstGeom>
              <a:blipFill rotWithShape="1">
                <a:blip r:embed="rId8"/>
                <a:stretch>
                  <a:fillRect l="-2275" t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3" idx="0"/>
            <a:endCxn id="3" idx="2"/>
          </p:cNvCxnSpPr>
          <p:nvPr/>
        </p:nvCxnSpPr>
        <p:spPr>
          <a:xfrm>
            <a:off x="12536781" y="7423858"/>
            <a:ext cx="0" cy="591114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/>
              <p:cNvSpPr/>
              <p:nvPr/>
            </p:nvSpPr>
            <p:spPr>
              <a:xfrm>
                <a:off x="14249400" y="5427840"/>
                <a:ext cx="8763000" cy="1945919"/>
              </a:xfrm>
              <a:prstGeom prst="ellipse">
                <a:avLst/>
              </a:prstGeom>
              <a:solidFill>
                <a:srgbClr val="FFF48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den>
                      </m:f>
                      <m:r>
                        <a:rPr lang="en-US" sz="5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5400" b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𝒕𝒂𝒏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Oval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00" y="5427840"/>
                <a:ext cx="8763000" cy="1945919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14249400" y="5427839"/>
                <a:ext cx="8763000" cy="1945919"/>
              </a:xfrm>
              <a:prstGeom prst="ellipse">
                <a:avLst/>
              </a:prstGeom>
              <a:solidFill>
                <a:srgbClr val="FFF48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5400" b="1" smtClean="0">
                        <a:solidFill>
                          <a:srgbClr val="FF0000"/>
                        </a:solidFill>
                        <a:latin typeface="Cambria Math"/>
                      </a:rPr>
                      <m:t>𝐭𝐚𝐧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54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</m:num>
                      <m:den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𝐜𝐨𝐬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5400" b="1" i="0" dirty="0" smtClean="0">
                        <a:solidFill>
                          <a:srgbClr val="FF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𝐭𝐚𝐧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𝛂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.</m:t>
                    </m:r>
                    <m:r>
                      <a:rPr lang="en-US" sz="5400" b="1" i="0" dirty="0" smtClean="0">
                        <a:solidFill>
                          <a:srgbClr val="FF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𝐜𝐨𝐭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𝜶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𝟏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00" y="5427839"/>
                <a:ext cx="8763000" cy="1945919"/>
              </a:xfrm>
              <a:prstGeom prst="ellipse">
                <a:avLst/>
              </a:prstGeom>
              <a:blipFill rotWithShape="1">
                <a:blip r:embed="rId10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4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5" grpId="0"/>
      <p:bldP spid="42" grpId="0" build="p"/>
      <p:bldP spid="45" grpId="0" animBg="1"/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1265" y="7168140"/>
            <a:ext cx="22629334" cy="6166860"/>
            <a:chOff x="1220788" y="7162800"/>
            <a:chExt cx="22631953" cy="616757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2630255" cy="59118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CHỮA BÀI TẬP SGK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2" y="2637854"/>
            <a:ext cx="22674548" cy="3991546"/>
            <a:chOff x="1175570" y="2575440"/>
            <a:chExt cx="22677173" cy="2907738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7"/>
              <a:ext cx="22677173" cy="2610581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575440"/>
              <a:ext cx="3835346" cy="680606"/>
              <a:chOff x="1175570" y="1951291"/>
              <a:chExt cx="4183654" cy="742416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2063115"/>
                <a:ext cx="2941802" cy="6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257800" y="3124200"/>
                <a:ext cx="16459200" cy="894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124200"/>
                <a:ext cx="16459200" cy="894540"/>
              </a:xfrm>
              <a:prstGeom prst="rect">
                <a:avLst/>
              </a:prstGeom>
              <a:blipFill rotWithShape="1">
                <a:blip r:embed="rId3"/>
                <a:stretch>
                  <a:fillRect l="-1519" t="-2740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10000" y="4114800"/>
                <a:ext cx="7315200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114800"/>
                <a:ext cx="7315200" cy="1068562"/>
              </a:xfrm>
              <a:prstGeom prst="rect">
                <a:avLst/>
              </a:prstGeom>
              <a:blipFill rotWithShape="1">
                <a:blip r:embed="rId4"/>
                <a:stretch>
                  <a:fillRect l="-3333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39100" y="8153400"/>
                <a:ext cx="9919500" cy="4748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latin typeface="Cambria Math"/>
                        </a:rPr>
                        <m:t>⇒</m:t>
                      </m:r>
                      <m:r>
                        <a:rPr lang="en-US" sz="4400" b="1" i="0">
                          <a:latin typeface="Cambria Math"/>
                        </a:rPr>
                        <m:t>𝐬𝐢𝐧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>
                          <a:latin typeface="Cambria Math"/>
                        </a:rPr>
                        <m:t>;</m:t>
                      </m:r>
                      <m:r>
                        <a:rPr lang="en-US" sz="4400" b="1" i="0">
                          <a:latin typeface="Cambria Math"/>
                        </a:rPr>
                        <m:t>𝐜𝐨𝐬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&gt;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800100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latin typeface="Cambria Math"/>
                          </a:rPr>
                          <m:t>𝛂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/>
                          </a:rPr>
                          <m:t>𝐜𝐨𝐭</m:t>
                        </m:r>
                      </m:e>
                      <m:sup>
                        <m:r>
                          <a:rPr lang="en-US" sz="4400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/>
              </a:p>
              <a:p>
                <a:pPr marL="685800"/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/>
                          </a:rPr>
                          <m:t>𝐬𝐢𝐧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/>
                              </a:rPr>
                              <m:t>𝐜𝐨𝐭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6286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⇒</m:t>
                      </m:r>
                      <m:r>
                        <a:rPr lang="en-US" sz="4400" b="1" i="1">
                          <a:latin typeface="Cambria Math"/>
                        </a:rPr>
                        <m:t>𝐬𝐢𝐧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𝟏𝟎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100" y="8153400"/>
                <a:ext cx="9919500" cy="47484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020800" y="4114800"/>
                <a:ext cx="82296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00" y="4114800"/>
                <a:ext cx="8229600" cy="1067152"/>
              </a:xfrm>
              <a:prstGeom prst="rect">
                <a:avLst/>
              </a:prstGeom>
              <a:blipFill rotWithShape="1">
                <a:blip r:embed="rId6"/>
                <a:stretch>
                  <a:fillRect l="-2963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10001" y="5323004"/>
                <a:ext cx="7620000" cy="1077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𝐭𝐚𝐧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1" y="5323004"/>
                <a:ext cx="7620000" cy="1077796"/>
              </a:xfrm>
              <a:prstGeom prst="rect">
                <a:avLst/>
              </a:prstGeom>
              <a:blipFill rotWithShape="1">
                <a:blip r:embed="rId7"/>
                <a:stretch>
                  <a:fillRect l="-3200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907306" y="8686800"/>
                <a:ext cx="10714694" cy="344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/>
                        </a:rPr>
                        <m:t>𝐜𝐨𝐬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0">
                          <a:latin typeface="Cambria Math"/>
                        </a:rPr>
                        <m:t>𝐜𝐨𝐭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⋅</m:t>
                      </m:r>
                      <m:r>
                        <a:rPr lang="en-US" sz="4400" b="1" i="0">
                          <a:latin typeface="Cambria Math"/>
                        </a:rPr>
                        <m:t>𝐬𝐢𝐧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𝟏𝟎</m:t>
                              </m:r>
                            </m:e>
                          </m:rad>
                        </m:den>
                      </m:f>
                      <m:r>
                        <a:rPr lang="en-US" sz="4400" b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9431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/>
                        </a:rPr>
                        <m:t>𝐭𝐚𝐧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306" y="8686800"/>
                <a:ext cx="10714694" cy="3440109"/>
              </a:xfrm>
              <a:prstGeom prst="rect">
                <a:avLst/>
              </a:prstGeom>
              <a:blipFill rotWithShape="1">
                <a:blip r:embed="rId8"/>
                <a:stretch>
                  <a:fillRect l="-2275" t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3" idx="0"/>
            <a:endCxn id="3" idx="2"/>
          </p:cNvCxnSpPr>
          <p:nvPr/>
        </p:nvCxnSpPr>
        <p:spPr>
          <a:xfrm>
            <a:off x="12536781" y="7423858"/>
            <a:ext cx="0" cy="591114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/>
              <p:cNvSpPr/>
              <p:nvPr/>
            </p:nvSpPr>
            <p:spPr>
              <a:xfrm>
                <a:off x="15621000" y="1708717"/>
                <a:ext cx="8763000" cy="1945919"/>
              </a:xfrm>
              <a:prstGeom prst="ellipse">
                <a:avLst/>
              </a:prstGeom>
              <a:solidFill>
                <a:srgbClr val="FFF48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den>
                      </m:f>
                      <m:r>
                        <a:rPr lang="en-US" sz="5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5400" b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𝐜𝐨𝐭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Oval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0" y="1708717"/>
                <a:ext cx="8763000" cy="1945919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15621000" y="1676400"/>
                <a:ext cx="8763000" cy="1945919"/>
              </a:xfrm>
              <a:prstGeom prst="ellipse">
                <a:avLst/>
              </a:prstGeom>
              <a:solidFill>
                <a:srgbClr val="FFF48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rgbClr val="FF0000"/>
                        </a:solidFill>
                        <a:latin typeface="Cambria Math"/>
                      </a:rPr>
                      <m:t>𝐜𝐨</m:t>
                    </m:r>
                    <m:r>
                      <a:rPr lang="en-US" sz="5400" b="1" smtClean="0">
                        <a:solidFill>
                          <a:srgbClr val="FF0000"/>
                        </a:solidFill>
                        <a:latin typeface="Cambria Math"/>
                      </a:rPr>
                      <m:t>𝐭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54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𝐜𝐨𝐬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</m:num>
                      <m:den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5400" b="1" i="0" dirty="0" smtClean="0">
                        <a:solidFill>
                          <a:srgbClr val="FF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𝐭𝐚𝐧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𝛂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.</m:t>
                    </m:r>
                    <m:r>
                      <a:rPr lang="en-US" sz="5400" b="1" i="0" dirty="0" smtClean="0">
                        <a:solidFill>
                          <a:srgbClr val="FF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𝐜𝐨𝐭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𝜶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𝟏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0" y="1676400"/>
                <a:ext cx="8763000" cy="1945919"/>
              </a:xfrm>
              <a:prstGeom prst="ellipse">
                <a:avLst/>
              </a:prstGeom>
              <a:blipFill rotWithShape="1">
                <a:blip r:embed="rId10"/>
                <a:stretch>
                  <a:fillRect t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944600" y="5333648"/>
                <a:ext cx="96774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𝐜𝐨𝐭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5333648"/>
                <a:ext cx="9677400" cy="1067152"/>
              </a:xfrm>
              <a:prstGeom prst="rect">
                <a:avLst/>
              </a:prstGeom>
              <a:blipFill rotWithShape="1">
                <a:blip r:embed="rId11"/>
                <a:stretch>
                  <a:fillRect l="-2583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1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42" grpId="0" build="p"/>
      <p:bldP spid="45" grpId="0" animBg="1"/>
      <p:bldP spid="48" grpId="0" animBg="1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1265" y="7168140"/>
            <a:ext cx="22122427" cy="6166860"/>
            <a:chOff x="1220788" y="7162800"/>
            <a:chExt cx="22124987" cy="616757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2123289" cy="59118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CHỮA BÀI TẬP SGK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2" y="2637854"/>
            <a:ext cx="13225749" cy="3991546"/>
            <a:chOff x="1175570" y="2575440"/>
            <a:chExt cx="13227280" cy="2907737"/>
          </a:xfrm>
        </p:grpSpPr>
        <p:sp>
          <p:nvSpPr>
            <p:cNvPr id="14" name="Rounded Rectangle 6"/>
            <p:cNvSpPr/>
            <p:nvPr/>
          </p:nvSpPr>
          <p:spPr>
            <a:xfrm>
              <a:off x="1175571" y="2872596"/>
              <a:ext cx="13227279" cy="2610581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575440"/>
              <a:ext cx="3835346" cy="680607"/>
              <a:chOff x="1175570" y="1951291"/>
              <a:chExt cx="4183654" cy="74241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2063115"/>
                <a:ext cx="2941462" cy="630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934200" y="3124200"/>
                <a:ext cx="8534400" cy="97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124200"/>
                <a:ext cx="8534400" cy="972574"/>
              </a:xfrm>
              <a:prstGeom prst="rect">
                <a:avLst/>
              </a:prstGeom>
              <a:blipFill rotWithShape="1">
                <a:blip r:embed="rId3"/>
                <a:stretch>
                  <a:fillRect l="-2929" t="-2516" b="-18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30700" y="4452864"/>
                <a:ext cx="40080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𝐚</m:t>
                    </m:r>
                    <m:r>
                      <a:rPr lang="en-US" sz="4400" b="1">
                        <a:latin typeface="Cambria Math"/>
                      </a:rPr>
                      <m:t>) 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00" y="4452864"/>
                <a:ext cx="4008025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843821" y="7574064"/>
            <a:ext cx="18092379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(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M )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706116" y="10166199"/>
            <a:ext cx="16952289" cy="1008062"/>
            <a:chOff x="1706116" y="10166199"/>
            <a:chExt cx="16952289" cy="10080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706116" y="10349430"/>
                  <a:ext cx="1695228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a)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cuối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≡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𝑨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⇒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     </a:t>
                  </a:r>
                  <a14:m>
                    <m:oMath xmlns:m="http://schemas.openxmlformats.org/officeDocument/2006/math">
                      <m:r>
                        <a:rPr lang="en-US" sz="4400" b="1" i="0" dirty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                 </m:t>
                      </m:r>
                      <m:r>
                        <a:rPr lang="en-US" sz="4400" b="1" i="1" dirty="0">
                          <a:latin typeface="Cambria Math"/>
                          <a:ea typeface="Cambria Math"/>
                          <a:cs typeface="Tahoma" pitchFamily="34" charset="0"/>
                        </a:rPr>
                        <m:t>⇒</m:t>
                      </m:r>
                      <m:r>
                        <a:rPr lang="en-US" sz="4400" b="1" i="1" dirty="0">
                          <a:latin typeface="Cambria Math"/>
                          <a:ea typeface="Cambria Math"/>
                          <a:cs typeface="Tahoma" pitchFamily="34" charset="0"/>
                        </a:rPr>
                        <m:t>𝜶</m:t>
                      </m:r>
                      <m:r>
                        <a:rPr lang="en-US" sz="4400" b="1" i="1" dirty="0">
                          <a:latin typeface="Cambria Math"/>
                          <a:ea typeface="Cambria Math"/>
                          <a:cs typeface="Tahoma" pitchFamily="34" charset="0"/>
                        </a:rPr>
                        <m:t>=</m:t>
                      </m:r>
                      <m:r>
                        <a:rPr lang="en-US" sz="4400" b="1" i="1" dirty="0">
                          <a:latin typeface="Cambria Math"/>
                          <a:ea typeface="Cambria Math"/>
                          <a:cs typeface="Tahoma" pitchFamily="34" charset="0"/>
                        </a:rPr>
                        <m:t>𝒌</m:t>
                      </m:r>
                      <m:r>
                        <a:rPr lang="en-US" sz="4400" b="1" i="1" dirty="0">
                          <a:latin typeface="Cambria Math"/>
                          <a:ea typeface="Cambria Math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dirty="0">
                          <a:latin typeface="Cambria Math"/>
                          <a:ea typeface="Cambria Math"/>
                          <a:cs typeface="Tahoma" pitchFamily="34" charset="0"/>
                        </a:rPr>
                        <m:t>𝝅</m:t>
                      </m:r>
                      <m:r>
                        <a:rPr lang="en-US" sz="4400" b="1" i="1" dirty="0">
                          <a:latin typeface="Cambria Math"/>
                          <a:ea typeface="Cambria Math"/>
                          <a:cs typeface="Tahoma" pitchFamily="34" charset="0"/>
                        </a:rPr>
                        <m:t>, </m:t>
                      </m:r>
                      <m:r>
                        <a:rPr lang="en-US" sz="4400" b="1" i="1" dirty="0">
                          <a:latin typeface="Cambria Math"/>
                          <a:ea typeface="Cambria Math"/>
                          <a:cs typeface="Tahoma" pitchFamily="34" charset="0"/>
                        </a:rPr>
                        <m:t>𝒌</m:t>
                      </m:r>
                      <m:r>
                        <a:rPr lang="en-US" sz="4400" b="1" i="1" dirty="0">
                          <a:latin typeface="Cambria Math"/>
                          <a:ea typeface="Cambria Math"/>
                          <a:cs typeface="Tahoma" pitchFamily="34" charset="0"/>
                        </a:rPr>
                        <m:t>∈</m:t>
                      </m:r>
                      <m:r>
                        <a:rPr lang="en-US" sz="4400" b="1" i="1" dirty="0">
                          <a:latin typeface="Cambria Math"/>
                          <a:ea typeface="Cambria Math"/>
                          <a:cs typeface="Tahoma" pitchFamily="34" charset="0"/>
                        </a:rPr>
                        <m:t>ℤ</m:t>
                      </m:r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116" y="10349430"/>
                  <a:ext cx="16952289" cy="7694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474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4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53198380"/>
                    </p:ext>
                  </p:extLst>
                </p:nvPr>
              </p:nvGraphicFramePr>
              <p:xfrm>
                <a:off x="8244716" y="10166199"/>
                <a:ext cx="3875088" cy="10080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387" name="Equation" r:id="rId6" imgW="927000" imgH="241200" progId="Equation.DSMT4">
                        <p:embed/>
                      </p:oleObj>
                    </mc:Choice>
                    <mc:Fallback>
                      <p:oleObj name="Equation" r:id="rId6" imgW="92700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244716" y="10166199"/>
                              <a:ext cx="3875088" cy="10080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4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53198380"/>
                    </p:ext>
                  </p:extLst>
                </p:nvPr>
              </p:nvGraphicFramePr>
              <p:xfrm>
                <a:off x="8244716" y="10166199"/>
                <a:ext cx="3875088" cy="10080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8" imgW="927000" imgH="241200" progId="Equation.DSMT4">
                        <p:embed/>
                      </p:oleObj>
                    </mc:Choice>
                    <mc:Fallback>
                      <p:oleObj name="Equation" r:id="rId8" imgW="92700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244716" y="10166199"/>
                              <a:ext cx="3875088" cy="10080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1447800"/>
            <a:ext cx="6477000" cy="60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5054">
            <a:off x="20764500" y="3581912"/>
            <a:ext cx="1662112" cy="118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1265" y="7168140"/>
            <a:ext cx="22122427" cy="6166860"/>
            <a:chOff x="1220788" y="7162800"/>
            <a:chExt cx="22124987" cy="616757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2123289" cy="59118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CHỮA BÀI TẬP SGK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2" y="2637854"/>
            <a:ext cx="13225749" cy="3991546"/>
            <a:chOff x="1175570" y="2575440"/>
            <a:chExt cx="13227280" cy="2907737"/>
          </a:xfrm>
        </p:grpSpPr>
        <p:sp>
          <p:nvSpPr>
            <p:cNvPr id="14" name="Rounded Rectangle 6"/>
            <p:cNvSpPr/>
            <p:nvPr/>
          </p:nvSpPr>
          <p:spPr>
            <a:xfrm>
              <a:off x="1175571" y="2872596"/>
              <a:ext cx="13227279" cy="2610581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575440"/>
              <a:ext cx="3835346" cy="680607"/>
              <a:chOff x="1175570" y="1951291"/>
              <a:chExt cx="4183654" cy="74241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2063115"/>
                <a:ext cx="2941462" cy="630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934200" y="3124200"/>
                <a:ext cx="8534400" cy="97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124200"/>
                <a:ext cx="8534400" cy="972574"/>
              </a:xfrm>
              <a:prstGeom prst="rect">
                <a:avLst/>
              </a:prstGeom>
              <a:blipFill rotWithShape="1">
                <a:blip r:embed="rId3"/>
                <a:stretch>
                  <a:fillRect l="-2929" t="-2516" b="-18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30700" y="4452864"/>
                <a:ext cx="40080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𝐚</m:t>
                    </m:r>
                    <m:r>
                      <a:rPr lang="en-US" sz="4400" b="1">
                        <a:latin typeface="Cambria Math"/>
                      </a:rPr>
                      <m:t>) 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00" y="4452864"/>
                <a:ext cx="4008025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843821" y="7574064"/>
            <a:ext cx="18092379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(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M 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48250" y="4481439"/>
                <a:ext cx="4038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>
                        <a:latin typeface="Cambria Math"/>
                      </a:rPr>
                      <m:t>⁡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250" y="4481439"/>
                <a:ext cx="4038600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6033" t="-16667" r="-422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1706116" y="10110809"/>
            <a:ext cx="16952289" cy="1008062"/>
            <a:chOff x="1706116" y="10110809"/>
            <a:chExt cx="16952289" cy="10080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706116" y="10349430"/>
                  <a:ext cx="1695228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b)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cuối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≡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𝑨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′⇒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     </a:t>
                  </a:r>
                  <a14:m>
                    <m:oMath xmlns:m="http://schemas.openxmlformats.org/officeDocument/2006/math">
                      <m:r>
                        <a:rPr lang="en-US" sz="4400" b="1" i="0" dirty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                 </m:t>
                      </m:r>
                      <m:r>
                        <a:rPr lang="en-US" sz="4400" b="1" i="1" dirty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⇒</m:t>
                      </m:r>
                      <m:r>
                        <a:rPr lang="en-US" sz="4400" b="1" i="1" dirty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𝜶</m:t>
                      </m:r>
                      <m:r>
                        <a:rPr lang="en-US" sz="4400" b="1" i="1" dirty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=</m:t>
                      </m:r>
                      <m:r>
                        <a:rPr lang="en-US" sz="4400" b="1" i="1" dirty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𝝅</m:t>
                      </m:r>
                      <m:r>
                        <a:rPr lang="en-US" sz="4400" b="1" i="1" dirty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+</m:t>
                      </m:r>
                      <m:r>
                        <a:rPr lang="en-US" sz="4400" b="1" i="1" dirty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𝒌</m:t>
                      </m:r>
                      <m:r>
                        <a:rPr lang="en-US" sz="4400" b="1" i="1" dirty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dirty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𝝅</m:t>
                      </m:r>
                      <m:r>
                        <a:rPr lang="en-US" sz="4400" b="1" i="1" dirty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, </m:t>
                      </m:r>
                      <m:r>
                        <a:rPr lang="en-US" sz="4400" b="1" i="1" dirty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𝒌</m:t>
                      </m:r>
                      <m:r>
                        <a:rPr lang="en-US" sz="4400" b="1" i="1" dirty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∈</m:t>
                      </m:r>
                      <m:r>
                        <a:rPr lang="en-US" sz="4400" b="1" i="1" dirty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ℤ</m:t>
                      </m:r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116" y="10349430"/>
                  <a:ext cx="16952289" cy="76944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474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4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35181848"/>
                    </p:ext>
                  </p:extLst>
                </p:nvPr>
              </p:nvGraphicFramePr>
              <p:xfrm>
                <a:off x="8570412" y="10110809"/>
                <a:ext cx="3981450" cy="10080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411" name="Equation" r:id="rId7" imgW="952200" imgH="241200" progId="Equation.DSMT4">
                        <p:embed/>
                      </p:oleObj>
                    </mc:Choice>
                    <mc:Fallback>
                      <p:oleObj name="Equation" r:id="rId7" imgW="95220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570412" y="10110809"/>
                              <a:ext cx="3981450" cy="10080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4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35181848"/>
                    </p:ext>
                  </p:extLst>
                </p:nvPr>
              </p:nvGraphicFramePr>
              <p:xfrm>
                <a:off x="8570412" y="10110809"/>
                <a:ext cx="3981450" cy="10080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9" imgW="952200" imgH="241200" progId="Equation.DSMT4">
                        <p:embed/>
                      </p:oleObj>
                    </mc:Choice>
                    <mc:Fallback>
                      <p:oleObj name="Equation" r:id="rId9" imgW="95220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570412" y="10110809"/>
                              <a:ext cx="3981450" cy="10080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489" y="1602026"/>
            <a:ext cx="6221570" cy="582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775" y="3810000"/>
            <a:ext cx="857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20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1265" y="7168140"/>
            <a:ext cx="22122427" cy="6166860"/>
            <a:chOff x="1220788" y="7162800"/>
            <a:chExt cx="22124987" cy="616757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2123289" cy="59118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CHỮA BÀI TẬP SGK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43821" y="7574064"/>
            <a:ext cx="18092379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(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M )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706116" y="9306116"/>
            <a:ext cx="21230084" cy="3050732"/>
            <a:chOff x="1706116" y="10147491"/>
            <a:chExt cx="21230084" cy="3050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706116" y="10349430"/>
                  <a:ext cx="21230084" cy="28487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c)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cuối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  <m:r>
                        <a:rPr lang="en-US" sz="4400" b="1" i="1">
                          <a:latin typeface="Cambria Math"/>
                          <a:ea typeface="Cambria Math"/>
                          <a:cs typeface="Tahoma" pitchFamily="34" charset="0"/>
                        </a:rPr>
                        <m:t>≡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𝑩</m:t>
                      </m:r>
                    </m:oMath>
                  </a14:m>
                  <a:r>
                    <a:rPr lang="en-US" sz="4400" b="1" i="0" dirty="0">
                      <a:latin typeface="Cambria Math"/>
                      <a:ea typeface="Cambria Math"/>
                      <a:cs typeface="Tahoma" pitchFamily="34" charset="0"/>
                    </a:rPr>
                    <a:t> </a:t>
                  </a:r>
                  <a:r>
                    <a:rPr lang="en-US" sz="4400" b="1" i="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  <m:r>
                        <a:rPr lang="en-US" sz="4400" b="1" i="1">
                          <a:latin typeface="Cambria Math"/>
                          <a:ea typeface="Cambria Math"/>
                          <a:cs typeface="Tahoma" pitchFamily="34" charset="0"/>
                        </a:rPr>
                        <m:t>≡</m:t>
                      </m:r>
                      <m:r>
                        <a:rPr lang="en-US" sz="4400" b="1" i="1">
                          <a:latin typeface="Cambria Math"/>
                          <a:ea typeface="Cambria Math"/>
                          <a:cs typeface="Tahoma" pitchFamily="34" charset="0"/>
                        </a:rPr>
                        <m:t>𝑩</m:t>
                      </m:r>
                      <m:r>
                        <a:rPr lang="en-US" sz="4400" b="1" i="1">
                          <a:latin typeface="Cambria Math"/>
                          <a:ea typeface="Cambria Math"/>
                          <a:cs typeface="Tahoma" pitchFamily="34" charset="0"/>
                        </a:rPr>
                        <m:t>′⇒</m:t>
                      </m:r>
                    </m:oMath>
                  </a14:m>
                  <a:endParaRPr lang="en-US" sz="4400" b="1" i="0" dirty="0">
                    <a:latin typeface="Cambria Math"/>
                    <a:ea typeface="Cambria Math"/>
                    <a:cs typeface="Tahoma" pitchFamily="34" charset="0"/>
                  </a:endParaRPr>
                </a:p>
                <a:p>
                  <a:pPr marL="8286750">
                    <a:lnSpc>
                      <a:spcPct val="150000"/>
                    </a:lnSpc>
                    <a:spcBef>
                      <a:spcPts val="42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⇒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𝜶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=</m:t>
                        </m:r>
                        <m:box>
                          <m:boxPr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/>
                                <a:cs typeface="Tahoma" pitchFamily="34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dirty="0" smtClean="0"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dirty="0" smtClean="0"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𝒌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𝝅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, 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𝒌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∈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ℤ</m:t>
                        </m:r>
                      </m:oMath>
                    </m:oMathPara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116" y="10349430"/>
                  <a:ext cx="21230084" cy="284879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1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4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06985214"/>
                    </p:ext>
                  </p:extLst>
                </p:nvPr>
              </p:nvGraphicFramePr>
              <p:xfrm>
                <a:off x="11094525" y="10147491"/>
                <a:ext cx="3714750" cy="16430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435" name="Equation" r:id="rId11" imgW="888840" imgH="393480" progId="Equation.DSMT4">
                        <p:embed/>
                      </p:oleObj>
                    </mc:Choice>
                    <mc:Fallback>
                      <p:oleObj name="Equation" r:id="rId11" imgW="888840" imgH="393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094525" y="10147491"/>
                              <a:ext cx="3714750" cy="16430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4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06985214"/>
                    </p:ext>
                  </p:extLst>
                </p:nvPr>
              </p:nvGraphicFramePr>
              <p:xfrm>
                <a:off x="11094525" y="10147491"/>
                <a:ext cx="3714750" cy="16430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3" imgW="888840" imgH="393480" progId="Equation.DSMT4">
                        <p:embed/>
                      </p:oleObj>
                    </mc:Choice>
                    <mc:Fallback>
                      <p:oleObj name="Equation" r:id="rId13" imgW="888840" imgH="393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094525" y="10147491"/>
                              <a:ext cx="3714750" cy="16430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830" y="1602026"/>
            <a:ext cx="6221570" cy="582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00" y="1752600"/>
            <a:ext cx="857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49"/>
          <p:cNvGrpSpPr/>
          <p:nvPr/>
        </p:nvGrpSpPr>
        <p:grpSpPr>
          <a:xfrm>
            <a:off x="1176052" y="2637854"/>
            <a:ext cx="13225749" cy="3991546"/>
            <a:chOff x="1175570" y="2575440"/>
            <a:chExt cx="13227280" cy="2907737"/>
          </a:xfrm>
        </p:grpSpPr>
        <p:sp>
          <p:nvSpPr>
            <p:cNvPr id="28" name="Rounded Rectangle 6"/>
            <p:cNvSpPr/>
            <p:nvPr/>
          </p:nvSpPr>
          <p:spPr>
            <a:xfrm>
              <a:off x="1175571" y="2872596"/>
              <a:ext cx="13227279" cy="2610581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2"/>
            <p:cNvGrpSpPr/>
            <p:nvPr/>
          </p:nvGrpSpPr>
          <p:grpSpPr>
            <a:xfrm>
              <a:off x="1175570" y="2575440"/>
              <a:ext cx="3835346" cy="680607"/>
              <a:chOff x="1175570" y="1951291"/>
              <a:chExt cx="4183654" cy="74241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35430" y="2063115"/>
                <a:ext cx="2941462" cy="630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6934200" y="3124200"/>
                <a:ext cx="4648200" cy="97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124200"/>
                <a:ext cx="4648200" cy="972574"/>
              </a:xfrm>
              <a:prstGeom prst="rect">
                <a:avLst/>
              </a:prstGeom>
              <a:blipFill rotWithShape="1">
                <a:blip r:embed="rId17"/>
                <a:stretch>
                  <a:fillRect l="-5381" t="-2516" b="-18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530700" y="4452864"/>
                <a:ext cx="40080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𝐚</m:t>
                    </m:r>
                    <m:r>
                      <a:rPr lang="en-US" sz="4400" b="1">
                        <a:latin typeface="Cambria Math"/>
                      </a:rPr>
                      <m:t>) 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00" y="4452864"/>
                <a:ext cx="4008025" cy="769441"/>
              </a:xfrm>
              <a:prstGeom prst="rect">
                <a:avLst/>
              </a:prstGeom>
              <a:blipFill rotWithShape="1">
                <a:blip r:embed="rId18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548250" y="4481439"/>
                <a:ext cx="4038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>
                        <a:latin typeface="Cambria Math"/>
                      </a:rPr>
                      <m:t>⁡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250" y="4481439"/>
                <a:ext cx="4038600" cy="769441"/>
              </a:xfrm>
              <a:prstGeom prst="rect">
                <a:avLst/>
              </a:prstGeom>
              <a:blipFill rotWithShape="1">
                <a:blip r:embed="rId19"/>
                <a:stretch>
                  <a:fillRect l="-6033" t="-16667" r="-422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435200" y="4481438"/>
                <a:ext cx="5033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>
                        <a:latin typeface="Cambria Math"/>
                      </a:rPr>
                      <m:t>⁡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200" y="4481438"/>
                <a:ext cx="5033400" cy="769441"/>
              </a:xfrm>
              <a:prstGeom prst="rect">
                <a:avLst/>
              </a:prstGeom>
              <a:blipFill rotWithShape="1">
                <a:blip r:embed="rId20"/>
                <a:stretch>
                  <a:fillRect l="-496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050" y="6429375"/>
            <a:ext cx="10668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8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1265" y="7168140"/>
            <a:ext cx="22122427" cy="6166860"/>
            <a:chOff x="1220788" y="7162800"/>
            <a:chExt cx="22124987" cy="616757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2123289" cy="59118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CHỮA BÀI TẬP SGK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43821" y="7574064"/>
            <a:ext cx="18092379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(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M )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706116" y="9236075"/>
            <a:ext cx="21230084" cy="3120773"/>
            <a:chOff x="1706116" y="10077450"/>
            <a:chExt cx="21230084" cy="31207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706116" y="10349430"/>
                  <a:ext cx="21230084" cy="28487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d)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cuối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  <m:r>
                        <a:rPr lang="en-US" sz="4400" b="1" i="1">
                          <a:latin typeface="Cambria Math"/>
                          <a:ea typeface="Cambria Math"/>
                          <a:cs typeface="Tahoma" pitchFamily="34" charset="0"/>
                        </a:rPr>
                        <m:t>≡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𝑩</m:t>
                      </m:r>
                    </m:oMath>
                  </a14:m>
                  <a:r>
                    <a:rPr lang="en-US" sz="4400" b="1" i="0" dirty="0">
                      <a:latin typeface="Cambria Math"/>
                      <a:ea typeface="Cambria Math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Cambria Math"/>
                          <a:cs typeface="Tahoma" pitchFamily="34" charset="0"/>
                        </a:rPr>
                        <m:t>⇒</m:t>
                      </m:r>
                    </m:oMath>
                  </a14:m>
                  <a:endParaRPr lang="en-US" sz="4400" b="1" i="0" dirty="0">
                    <a:latin typeface="Cambria Math"/>
                    <a:ea typeface="Cambria Math"/>
                    <a:cs typeface="Tahoma" pitchFamily="34" charset="0"/>
                  </a:endParaRPr>
                </a:p>
                <a:p>
                  <a:pPr marL="8286750">
                    <a:lnSpc>
                      <a:spcPct val="150000"/>
                    </a:lnSpc>
                    <a:spcBef>
                      <a:spcPts val="42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⇒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𝜶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=</m:t>
                        </m:r>
                        <m:box>
                          <m:boxPr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/>
                                <a:cs typeface="Tahoma" pitchFamily="34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dirty="0" smtClean="0"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dirty="0" smtClean="0"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𝒌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𝝅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, 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𝒌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∈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ℤ</m:t>
                        </m:r>
                      </m:oMath>
                    </m:oMathPara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116" y="10349430"/>
                  <a:ext cx="21230084" cy="284879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1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4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47206272"/>
                    </p:ext>
                  </p:extLst>
                </p:nvPr>
              </p:nvGraphicFramePr>
              <p:xfrm>
                <a:off x="7762875" y="10077450"/>
                <a:ext cx="4086225" cy="16446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459" name="Equation" r:id="rId11" imgW="977760" imgH="393480" progId="Equation.DSMT4">
                        <p:embed/>
                      </p:oleObj>
                    </mc:Choice>
                    <mc:Fallback>
                      <p:oleObj name="Equation" r:id="rId11" imgW="977760" imgH="393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762875" y="10077450"/>
                              <a:ext cx="4086225" cy="16446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4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90820855"/>
                    </p:ext>
                  </p:extLst>
                </p:nvPr>
              </p:nvGraphicFramePr>
              <p:xfrm>
                <a:off x="7842250" y="10025063"/>
                <a:ext cx="3925888" cy="17494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843" name="Equation" r:id="rId13" imgW="939600" imgH="419040" progId="Equation.DSMT4">
                        <p:embed/>
                      </p:oleObj>
                    </mc:Choice>
                    <mc:Fallback>
                      <p:oleObj name="Equation" r:id="rId13" imgW="93960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842250" y="10025063"/>
                              <a:ext cx="3925888" cy="17494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24" name="Group 49"/>
          <p:cNvGrpSpPr/>
          <p:nvPr/>
        </p:nvGrpSpPr>
        <p:grpSpPr>
          <a:xfrm>
            <a:off x="1176052" y="2637854"/>
            <a:ext cx="13225749" cy="3991546"/>
            <a:chOff x="1175570" y="2575440"/>
            <a:chExt cx="13227280" cy="2907737"/>
          </a:xfrm>
        </p:grpSpPr>
        <p:sp>
          <p:nvSpPr>
            <p:cNvPr id="25" name="Rounded Rectangle 6"/>
            <p:cNvSpPr/>
            <p:nvPr/>
          </p:nvSpPr>
          <p:spPr>
            <a:xfrm>
              <a:off x="1175571" y="2872596"/>
              <a:ext cx="13227279" cy="2610581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"/>
            <p:cNvGrpSpPr/>
            <p:nvPr/>
          </p:nvGrpSpPr>
          <p:grpSpPr>
            <a:xfrm>
              <a:off x="1175570" y="2575440"/>
              <a:ext cx="3835346" cy="680607"/>
              <a:chOff x="1175570" y="1951291"/>
              <a:chExt cx="4183654" cy="74241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35430" y="2063115"/>
                <a:ext cx="2941462" cy="630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5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934200" y="3124200"/>
                <a:ext cx="4038600" cy="97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124200"/>
                <a:ext cx="4038600" cy="972574"/>
              </a:xfrm>
              <a:prstGeom prst="rect">
                <a:avLst/>
              </a:prstGeom>
              <a:blipFill rotWithShape="1">
                <a:blip r:embed="rId15"/>
                <a:stretch>
                  <a:fillRect l="-6193" t="-2516" b="-18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30700" y="4452864"/>
                <a:ext cx="40080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𝐚</m:t>
                    </m:r>
                    <m:r>
                      <a:rPr lang="en-US" sz="4400" b="1">
                        <a:latin typeface="Cambria Math"/>
                      </a:rPr>
                      <m:t>) 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00" y="4452864"/>
                <a:ext cx="4008025" cy="769441"/>
              </a:xfrm>
              <a:prstGeom prst="rect">
                <a:avLst/>
              </a:prstGeom>
              <a:blipFill rotWithShape="1">
                <a:blip r:embed="rId16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48250" y="4481439"/>
                <a:ext cx="4038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>
                        <a:latin typeface="Cambria Math"/>
                      </a:rPr>
                      <m:t>⁡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250" y="4481439"/>
                <a:ext cx="4038600" cy="769441"/>
              </a:xfrm>
              <a:prstGeom prst="rect">
                <a:avLst/>
              </a:prstGeom>
              <a:blipFill rotWithShape="1">
                <a:blip r:embed="rId17"/>
                <a:stretch>
                  <a:fillRect l="-6033" t="-16667" r="-422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435200" y="4481438"/>
                <a:ext cx="3738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>
                        <a:latin typeface="Cambria Math"/>
                      </a:rPr>
                      <m:t>⁡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200" y="4481438"/>
                <a:ext cx="3738000" cy="769441"/>
              </a:xfrm>
              <a:prstGeom prst="rect">
                <a:avLst/>
              </a:prstGeom>
              <a:blipFill rotWithShape="1">
                <a:blip r:embed="rId18"/>
                <a:stretch>
                  <a:fillRect l="-6688" t="-16667" r="-440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32118" y="5607024"/>
                <a:ext cx="4038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>
                        <a:latin typeface="Cambria Math"/>
                      </a:rPr>
                      <m:t>⁡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118" y="5607024"/>
                <a:ext cx="4038600" cy="769441"/>
              </a:xfrm>
              <a:prstGeom prst="rect">
                <a:avLst/>
              </a:prstGeom>
              <a:blipFill rotWithShape="1">
                <a:blip r:embed="rId19"/>
                <a:stretch>
                  <a:fillRect l="-619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830" y="1602026"/>
            <a:ext cx="6221570" cy="582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00" y="1752600"/>
            <a:ext cx="857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1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 TRỊ LƯỢNG GIÁC CỦA CUNG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23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30480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200" y="3429000"/>
            <a:ext cx="23648913" cy="9664749"/>
            <a:chOff x="1076414" y="4334859"/>
            <a:chExt cx="23648913" cy="9664749"/>
          </a:xfrm>
        </p:grpSpPr>
        <p:grpSp>
          <p:nvGrpSpPr>
            <p:cNvPr id="22" name="Group 5"/>
            <p:cNvGrpSpPr/>
            <p:nvPr/>
          </p:nvGrpSpPr>
          <p:grpSpPr>
            <a:xfrm>
              <a:off x="1400772" y="4353640"/>
              <a:ext cx="23324555" cy="9645968"/>
              <a:chOff x="585366" y="958957"/>
              <a:chExt cx="9184964" cy="379766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85366" y="958957"/>
                <a:ext cx="9184964" cy="379766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5" y="3894218"/>
            <a:ext cx="7553325" cy="70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489172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19286" y="4028492"/>
                <a:ext cx="14006514" cy="224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≠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𝐬𝐢𝐧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𝐜𝐨𝐬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𝐭𝐠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86" y="4028492"/>
                <a:ext cx="14006514" cy="2246577"/>
              </a:xfrm>
              <a:prstGeom prst="rect">
                <a:avLst/>
              </a:prstGeom>
              <a:blipFill rotWithShape="1">
                <a:blip r:embed="rId8"/>
                <a:stretch>
                  <a:fillRect l="-1784"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67200" y="6238292"/>
                <a:ext cx="4419600" cy="136460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𝐭𝐚𝐧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𝒔𝒊𝒏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𝒄𝒐𝒔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238292"/>
                <a:ext cx="4419600" cy="13646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19286" y="7686092"/>
                <a:ext cx="14692314" cy="2146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𝒔𝒊𝒏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≠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côtang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cot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𝒄𝒐𝒕𝒈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86" y="7686092"/>
                <a:ext cx="14692314" cy="2146485"/>
              </a:xfrm>
              <a:prstGeom prst="rect">
                <a:avLst/>
              </a:prstGeom>
              <a:blipFill rotWithShape="1">
                <a:blip r:embed="rId10"/>
                <a:stretch>
                  <a:fillRect l="-170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67200" y="9819692"/>
                <a:ext cx="4419600" cy="122565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𝒄𝒐𝒕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𝒄𝒐𝒔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𝒔𝒊𝒏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9819692"/>
                <a:ext cx="4419600" cy="12256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05000" y="11277600"/>
                <a:ext cx="21717000" cy="185281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𝐭𝐚𝐧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𝐜𝐨𝐭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sin,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côsin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1277600"/>
                <a:ext cx="21717000" cy="1852815"/>
              </a:xfrm>
              <a:prstGeom prst="rect">
                <a:avLst/>
              </a:prstGeom>
              <a:blipFill rotWithShape="1">
                <a:blip r:embed="rId12"/>
                <a:stretch>
                  <a:fillRect l="-1151"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37" name="Straight Connector 14336"/>
          <p:cNvCxnSpPr/>
          <p:nvPr/>
        </p:nvCxnSpPr>
        <p:spPr>
          <a:xfrm>
            <a:off x="1905000" y="11277600"/>
            <a:ext cx="0" cy="1748620"/>
          </a:xfrm>
          <a:prstGeom prst="line">
            <a:avLst/>
          </a:prstGeom>
          <a:ln w="1143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37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  <p:bldP spid="16" grpId="0" build="p"/>
      <p:bldP spid="18" grpId="0" animBg="1"/>
      <p:bldP spid="20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CHỮA BÀI TẬP SGK</a:t>
              </a:r>
            </a:p>
          </p:txBody>
        </p:sp>
      </p:grpSp>
      <p:grpSp>
        <p:nvGrpSpPr>
          <p:cNvPr id="24" name="Group 49"/>
          <p:cNvGrpSpPr/>
          <p:nvPr/>
        </p:nvGrpSpPr>
        <p:grpSpPr>
          <a:xfrm>
            <a:off x="1176052" y="2637854"/>
            <a:ext cx="13225749" cy="3991546"/>
            <a:chOff x="1175570" y="2575440"/>
            <a:chExt cx="13227280" cy="2907737"/>
          </a:xfrm>
        </p:grpSpPr>
        <p:sp>
          <p:nvSpPr>
            <p:cNvPr id="25" name="Rounded Rectangle 6"/>
            <p:cNvSpPr/>
            <p:nvPr/>
          </p:nvSpPr>
          <p:spPr>
            <a:xfrm>
              <a:off x="1175571" y="2872596"/>
              <a:ext cx="13227279" cy="2610581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"/>
            <p:cNvGrpSpPr/>
            <p:nvPr/>
          </p:nvGrpSpPr>
          <p:grpSpPr>
            <a:xfrm>
              <a:off x="1175570" y="2575440"/>
              <a:ext cx="3835346" cy="680607"/>
              <a:chOff x="1175570" y="1951291"/>
              <a:chExt cx="4183654" cy="74241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35430" y="2063115"/>
                <a:ext cx="2941462" cy="630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5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934200" y="3124200"/>
                <a:ext cx="4038600" cy="97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124200"/>
                <a:ext cx="4038600" cy="972574"/>
              </a:xfrm>
              <a:prstGeom prst="rect">
                <a:avLst/>
              </a:prstGeom>
              <a:blipFill rotWithShape="1">
                <a:blip r:embed="rId3"/>
                <a:stretch>
                  <a:fillRect l="-6193" t="-2516" b="-18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30700" y="4452864"/>
                <a:ext cx="40080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𝐚</m:t>
                    </m:r>
                    <m:r>
                      <a:rPr lang="en-US" sz="4400" b="1">
                        <a:latin typeface="Cambria Math"/>
                      </a:rPr>
                      <m:t>) 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00" y="4452864"/>
                <a:ext cx="4008025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48250" y="4481439"/>
                <a:ext cx="4038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>
                        <a:latin typeface="Cambria Math"/>
                      </a:rPr>
                      <m:t>⁡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250" y="4481439"/>
                <a:ext cx="4038600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6033" t="-16667" r="-422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435200" y="4481438"/>
                <a:ext cx="3738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>
                        <a:latin typeface="Cambria Math"/>
                      </a:rPr>
                      <m:t>⁡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200" y="4481438"/>
                <a:ext cx="373800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6688" t="-16667" r="-440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32118" y="5607024"/>
                <a:ext cx="4038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>
                        <a:latin typeface="Cambria Math"/>
                      </a:rPr>
                      <m:t>⁡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118" y="5607024"/>
                <a:ext cx="403860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619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557775" y="5641925"/>
                <a:ext cx="4038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r>
                      <a:rPr lang="en-US" sz="4400" b="1">
                        <a:latin typeface="Cambria Math"/>
                      </a:rPr>
                      <m:t>⁡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775" y="5641925"/>
                <a:ext cx="4038600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6193" t="-16667" r="-619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830" y="1602026"/>
            <a:ext cx="6221570" cy="582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1221265" y="7168140"/>
            <a:ext cx="22122427" cy="6166860"/>
            <a:chOff x="1220788" y="7162800"/>
            <a:chExt cx="22124987" cy="6167574"/>
          </a:xfrm>
        </p:grpSpPr>
        <p:sp>
          <p:nvSpPr>
            <p:cNvPr id="41" name="Rounded Rectangle 40"/>
            <p:cNvSpPr/>
            <p:nvPr/>
          </p:nvSpPr>
          <p:spPr>
            <a:xfrm>
              <a:off x="1222486" y="7418548"/>
              <a:ext cx="22123289" cy="59118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Round Diagonal Corner Rectangle 59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4843821" y="7574064"/>
            <a:ext cx="18092379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(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M )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706116" y="9236075"/>
            <a:ext cx="21230084" cy="3120773"/>
            <a:chOff x="1706116" y="10077450"/>
            <a:chExt cx="21230084" cy="31207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706116" y="10349430"/>
                  <a:ext cx="21230084" cy="28487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e)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cuối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  <m:r>
                        <a:rPr lang="en-US" sz="4400" b="1" i="1">
                          <a:latin typeface="Cambria Math"/>
                          <a:ea typeface="Cambria Math"/>
                          <a:cs typeface="Tahoma" pitchFamily="34" charset="0"/>
                        </a:rPr>
                        <m:t>≡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𝑩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′</m:t>
                      </m:r>
                    </m:oMath>
                  </a14:m>
                  <a:r>
                    <a:rPr lang="en-US" sz="4400" b="1" i="0" dirty="0">
                      <a:latin typeface="Cambria Math"/>
                      <a:ea typeface="Cambria Math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Cambria Math"/>
                          <a:cs typeface="Tahoma" pitchFamily="34" charset="0"/>
                        </a:rPr>
                        <m:t>⇒</m:t>
                      </m:r>
                    </m:oMath>
                  </a14:m>
                  <a:endParaRPr lang="en-US" sz="4400" b="1" i="0" dirty="0">
                    <a:latin typeface="Cambria Math"/>
                    <a:ea typeface="Cambria Math"/>
                    <a:cs typeface="Tahoma" pitchFamily="34" charset="0"/>
                  </a:endParaRPr>
                </a:p>
                <a:p>
                  <a:pPr marL="8286750">
                    <a:lnSpc>
                      <a:spcPct val="150000"/>
                    </a:lnSpc>
                    <a:spcBef>
                      <a:spcPts val="42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⇒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𝜶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=−</m:t>
                        </m:r>
                        <m:box>
                          <m:boxPr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/>
                                <a:cs typeface="Tahoma" pitchFamily="34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dirty="0" smtClean="0"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dirty="0" smtClean="0"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𝒌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𝝅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, 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𝒌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∈</m:t>
                        </m:r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ℤ</m:t>
                        </m:r>
                      </m:oMath>
                    </m:oMathPara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116" y="10349430"/>
                  <a:ext cx="21230084" cy="284879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1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5" name="Object 6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45892380"/>
                    </p:ext>
                  </p:extLst>
                </p:nvPr>
              </p:nvGraphicFramePr>
              <p:xfrm>
                <a:off x="8345488" y="10077450"/>
                <a:ext cx="4510087" cy="16446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483" name="Equation" r:id="rId11" imgW="1079280" imgH="393480" progId="Equation.DSMT4">
                        <p:embed/>
                      </p:oleObj>
                    </mc:Choice>
                    <mc:Fallback>
                      <p:oleObj name="Equation" r:id="rId11" imgW="1079280" imgH="393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345488" y="10077450"/>
                              <a:ext cx="4510087" cy="16446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4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58411805"/>
                    </p:ext>
                  </p:extLst>
                </p:nvPr>
              </p:nvGraphicFramePr>
              <p:xfrm>
                <a:off x="8397875" y="10025063"/>
                <a:ext cx="4403725" cy="17494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6866" name="Equation" r:id="rId13" imgW="1054080" imgH="419040" progId="Equation.DSMT4">
                        <p:embed/>
                      </p:oleObj>
                    </mc:Choice>
                    <mc:Fallback>
                      <p:oleObj name="Equation" r:id="rId13" imgW="10540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397875" y="10025063"/>
                              <a:ext cx="4403725" cy="17494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150" y="6448425"/>
            <a:ext cx="10382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50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5566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CÂU HỎI TRẮC NGHIỆM</a:t>
              </a:r>
            </a:p>
          </p:txBody>
        </p:sp>
      </p:grpSp>
      <p:grpSp>
        <p:nvGrpSpPr>
          <p:cNvPr id="24" name="Group 49"/>
          <p:cNvGrpSpPr/>
          <p:nvPr/>
        </p:nvGrpSpPr>
        <p:grpSpPr>
          <a:xfrm>
            <a:off x="1176052" y="2637854"/>
            <a:ext cx="22167639" cy="5134545"/>
            <a:chOff x="1175570" y="2575440"/>
            <a:chExt cx="22170205" cy="3740382"/>
          </a:xfrm>
        </p:grpSpPr>
        <p:sp>
          <p:nvSpPr>
            <p:cNvPr id="25" name="Rounded Rectangle 6"/>
            <p:cNvSpPr/>
            <p:nvPr/>
          </p:nvSpPr>
          <p:spPr>
            <a:xfrm>
              <a:off x="1175570" y="2872596"/>
              <a:ext cx="22170205" cy="3443226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"/>
            <p:cNvGrpSpPr/>
            <p:nvPr/>
          </p:nvGrpSpPr>
          <p:grpSpPr>
            <a:xfrm>
              <a:off x="1175570" y="2575440"/>
              <a:ext cx="3835346" cy="680606"/>
              <a:chOff x="1175570" y="1951291"/>
              <a:chExt cx="4183654" cy="742416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35430" y="2063115"/>
                <a:ext cx="2060417" cy="6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</a:t>
                </a: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5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410200" y="3163298"/>
                <a:ext cx="16002000" cy="1748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163298"/>
                <a:ext cx="16002000" cy="1748620"/>
              </a:xfrm>
              <a:prstGeom prst="rect">
                <a:avLst/>
              </a:prstGeom>
              <a:blipFill rotWithShape="1">
                <a:blip r:embed="rId2"/>
                <a:stretch>
                  <a:fillRect l="-1562" t="-1394" b="-15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14356" y="4876800"/>
                <a:ext cx="17764644" cy="2585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b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56" y="4876800"/>
                <a:ext cx="17764644" cy="2585836"/>
              </a:xfrm>
              <a:prstGeom prst="rect">
                <a:avLst/>
              </a:prstGeom>
              <a:blipFill rotWithShape="1">
                <a:blip r:embed="rId3"/>
                <a:stretch>
                  <a:fillRect l="-1372" b="-10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1221265" y="8743443"/>
            <a:ext cx="22122427" cy="4439157"/>
            <a:chOff x="1220788" y="7162800"/>
            <a:chExt cx="22124987" cy="4439671"/>
          </a:xfrm>
        </p:grpSpPr>
        <p:sp>
          <p:nvSpPr>
            <p:cNvPr id="58" name="Rounded Rectangle 57"/>
            <p:cNvSpPr/>
            <p:nvPr/>
          </p:nvSpPr>
          <p:spPr>
            <a:xfrm>
              <a:off x="1222486" y="7418548"/>
              <a:ext cx="22123289" cy="41839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Diagonal Corner Rectangle 6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20782" y="9525000"/>
                <a:ext cx="12233817" cy="2671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782" y="9525000"/>
                <a:ext cx="12233817" cy="26718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498399" y="6613672"/>
            <a:ext cx="988001" cy="9404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" grpId="0" build="p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5566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CÂU HỎI TRẮC NGHIỆM</a:t>
              </a:r>
            </a:p>
          </p:txBody>
        </p:sp>
      </p:grpSp>
      <p:grpSp>
        <p:nvGrpSpPr>
          <p:cNvPr id="24" name="Group 49"/>
          <p:cNvGrpSpPr/>
          <p:nvPr/>
        </p:nvGrpSpPr>
        <p:grpSpPr>
          <a:xfrm>
            <a:off x="1176052" y="2637854"/>
            <a:ext cx="22167639" cy="5134545"/>
            <a:chOff x="1175570" y="2575440"/>
            <a:chExt cx="22170205" cy="3740382"/>
          </a:xfrm>
        </p:grpSpPr>
        <p:sp>
          <p:nvSpPr>
            <p:cNvPr id="25" name="Rounded Rectangle 6"/>
            <p:cNvSpPr/>
            <p:nvPr/>
          </p:nvSpPr>
          <p:spPr>
            <a:xfrm>
              <a:off x="1175570" y="2872596"/>
              <a:ext cx="22170205" cy="3443226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"/>
            <p:cNvGrpSpPr/>
            <p:nvPr/>
          </p:nvGrpSpPr>
          <p:grpSpPr>
            <a:xfrm>
              <a:off x="1175570" y="2575440"/>
              <a:ext cx="3835346" cy="680606"/>
              <a:chOff x="1175570" y="1951291"/>
              <a:chExt cx="4183654" cy="742416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35430" y="2063115"/>
                <a:ext cx="2060417" cy="6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2</a:t>
                </a: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5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410200" y="3163298"/>
                <a:ext cx="16002000" cy="1298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163298"/>
                <a:ext cx="16002000" cy="1298817"/>
              </a:xfrm>
              <a:prstGeom prst="rect">
                <a:avLst/>
              </a:prstGeom>
              <a:blipFill rotWithShape="1">
                <a:blip r:embed="rId2"/>
                <a:stretch>
                  <a:fillRect l="-1562" b="-8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14356" y="4876800"/>
                <a:ext cx="18221844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	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b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56" y="4876800"/>
                <a:ext cx="18221844" cy="2800767"/>
              </a:xfrm>
              <a:prstGeom prst="rect">
                <a:avLst/>
              </a:prstGeom>
              <a:blipFill rotWithShape="1">
                <a:blip r:embed="rId3"/>
                <a:stretch>
                  <a:fillRect l="-1338" b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1221265" y="8743443"/>
            <a:ext cx="22122427" cy="4439157"/>
            <a:chOff x="1220788" y="7162800"/>
            <a:chExt cx="22124987" cy="4439671"/>
          </a:xfrm>
        </p:grpSpPr>
        <p:sp>
          <p:nvSpPr>
            <p:cNvPr id="58" name="Rounded Rectangle 57"/>
            <p:cNvSpPr/>
            <p:nvPr/>
          </p:nvSpPr>
          <p:spPr>
            <a:xfrm>
              <a:off x="1222486" y="7418548"/>
              <a:ext cx="22123289" cy="41839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Diagonal Corner Rectangle 6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36220" y="9525000"/>
                <a:ext cx="18671380" cy="3271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𝒄𝒐𝒕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itchFamily="34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 i="1">
                                    <a:latin typeface="Tahoma" pitchFamily="34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220" y="9525000"/>
                <a:ext cx="18671380" cy="3271601"/>
              </a:xfrm>
              <a:prstGeom prst="rect">
                <a:avLst/>
              </a:prstGeom>
              <a:blipFill rotWithShape="1">
                <a:blip r:embed="rId4"/>
                <a:stretch>
                  <a:fillRect l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516953" y="5215788"/>
            <a:ext cx="988001" cy="9404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" grpId="0" build="p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5566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CÂU HỎI TRẮC NGHIỆM</a:t>
              </a:r>
            </a:p>
          </p:txBody>
        </p:sp>
      </p:grpSp>
      <p:grpSp>
        <p:nvGrpSpPr>
          <p:cNvPr id="24" name="Group 49"/>
          <p:cNvGrpSpPr/>
          <p:nvPr/>
        </p:nvGrpSpPr>
        <p:grpSpPr>
          <a:xfrm>
            <a:off x="1176052" y="2637854"/>
            <a:ext cx="22167639" cy="5134545"/>
            <a:chOff x="1175570" y="2575440"/>
            <a:chExt cx="22170205" cy="3740382"/>
          </a:xfrm>
        </p:grpSpPr>
        <p:sp>
          <p:nvSpPr>
            <p:cNvPr id="25" name="Rounded Rectangle 6"/>
            <p:cNvSpPr/>
            <p:nvPr/>
          </p:nvSpPr>
          <p:spPr>
            <a:xfrm>
              <a:off x="1175570" y="2872596"/>
              <a:ext cx="22170205" cy="3443226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"/>
            <p:cNvGrpSpPr/>
            <p:nvPr/>
          </p:nvGrpSpPr>
          <p:grpSpPr>
            <a:xfrm>
              <a:off x="1175570" y="2575440"/>
              <a:ext cx="3835346" cy="680606"/>
              <a:chOff x="1175570" y="1951291"/>
              <a:chExt cx="4183654" cy="742416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35430" y="2063115"/>
                <a:ext cx="2060417" cy="6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3</a:t>
                </a: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5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410200" y="3372660"/>
                <a:ext cx="16002000" cy="894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372660"/>
                <a:ext cx="16002000" cy="894540"/>
              </a:xfrm>
              <a:prstGeom prst="rect">
                <a:avLst/>
              </a:prstGeom>
              <a:blipFill rotWithShape="1">
                <a:blip r:embed="rId2"/>
                <a:stretch>
                  <a:fillRect l="-1562" t="-272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14356" y="4343400"/>
                <a:ext cx="18221844" cy="3105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𝐬𝐢𝐧𝟐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b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56" y="4343400"/>
                <a:ext cx="18221844" cy="3105337"/>
              </a:xfrm>
              <a:prstGeom prst="rect">
                <a:avLst/>
              </a:prstGeom>
              <a:blipFill rotWithShape="1">
                <a:blip r:embed="rId3"/>
                <a:stretch>
                  <a:fillRect l="-1338" b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1221265" y="8743443"/>
            <a:ext cx="22122427" cy="4439157"/>
            <a:chOff x="1220788" y="7162800"/>
            <a:chExt cx="22124987" cy="4439671"/>
          </a:xfrm>
        </p:grpSpPr>
        <p:sp>
          <p:nvSpPr>
            <p:cNvPr id="58" name="Rounded Rectangle 57"/>
            <p:cNvSpPr/>
            <p:nvPr/>
          </p:nvSpPr>
          <p:spPr>
            <a:xfrm>
              <a:off x="1222486" y="7418548"/>
              <a:ext cx="22123289" cy="41839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Diagonal Corner Rectangle 6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36220" y="9525000"/>
                <a:ext cx="18671380" cy="3107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4400" b="1" i="1" dirty="0"/>
              </a:p>
              <a:p>
                <a:pPr marL="19431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</m:e>
                            <m:sup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57150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220" y="9525000"/>
                <a:ext cx="18671380" cy="3107069"/>
              </a:xfrm>
              <a:prstGeom prst="rect">
                <a:avLst/>
              </a:prstGeom>
              <a:blipFill rotWithShape="1">
                <a:blip r:embed="rId4"/>
                <a:stretch>
                  <a:fillRect l="-1306" b="-8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516953" y="6374713"/>
            <a:ext cx="988001" cy="9404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" grpId="0" build="p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5566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CÂU HỎI TRẮC NGHIỆM</a:t>
              </a:r>
            </a:p>
          </p:txBody>
        </p:sp>
      </p:grpSp>
      <p:grpSp>
        <p:nvGrpSpPr>
          <p:cNvPr id="24" name="Group 49"/>
          <p:cNvGrpSpPr/>
          <p:nvPr/>
        </p:nvGrpSpPr>
        <p:grpSpPr>
          <a:xfrm>
            <a:off x="1176052" y="2637854"/>
            <a:ext cx="22167639" cy="5134545"/>
            <a:chOff x="1175570" y="2575440"/>
            <a:chExt cx="22170205" cy="3740382"/>
          </a:xfrm>
        </p:grpSpPr>
        <p:sp>
          <p:nvSpPr>
            <p:cNvPr id="25" name="Rounded Rectangle 6"/>
            <p:cNvSpPr/>
            <p:nvPr/>
          </p:nvSpPr>
          <p:spPr>
            <a:xfrm>
              <a:off x="1175570" y="2872596"/>
              <a:ext cx="22170205" cy="3443226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"/>
            <p:cNvGrpSpPr/>
            <p:nvPr/>
          </p:nvGrpSpPr>
          <p:grpSpPr>
            <a:xfrm>
              <a:off x="1175570" y="2575440"/>
              <a:ext cx="3835346" cy="680606"/>
              <a:chOff x="1175570" y="1951291"/>
              <a:chExt cx="4183654" cy="742416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35430" y="2063115"/>
                <a:ext cx="2060417" cy="6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4</a:t>
                </a: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5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9" name="Rectangle 48"/>
          <p:cNvSpPr/>
          <p:nvPr/>
        </p:nvSpPr>
        <p:spPr>
          <a:xfrm>
            <a:off x="5410200" y="3372660"/>
            <a:ext cx="1600200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14356" y="5013669"/>
                <a:ext cx="18221844" cy="261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den>
                    </m:f>
                  </m:oMath>
                </a14:m>
                <a:b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56" y="5013669"/>
                <a:ext cx="18221844" cy="2613344"/>
              </a:xfrm>
              <a:prstGeom prst="rect">
                <a:avLst/>
              </a:prstGeom>
              <a:blipFill rotWithShape="1">
                <a:blip r:embed="rId2"/>
                <a:stretch>
                  <a:fillRect l="-1338" b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1221265" y="8743443"/>
            <a:ext cx="22122427" cy="4439157"/>
            <a:chOff x="1220788" y="7162800"/>
            <a:chExt cx="22124987" cy="4439671"/>
          </a:xfrm>
        </p:grpSpPr>
        <p:sp>
          <p:nvSpPr>
            <p:cNvPr id="58" name="Rounded Rectangle 57"/>
            <p:cNvSpPr/>
            <p:nvPr/>
          </p:nvSpPr>
          <p:spPr>
            <a:xfrm>
              <a:off x="1222486" y="7418548"/>
              <a:ext cx="22123289" cy="41839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Diagonal Corner Rectangle 6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4036220" y="9525000"/>
            <a:ext cx="18671380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</a:t>
            </a:r>
          </a:p>
        </p:txBody>
      </p:sp>
      <p:sp>
        <p:nvSpPr>
          <p:cNvPr id="6" name="Oval 5"/>
          <p:cNvSpPr/>
          <p:nvPr/>
        </p:nvSpPr>
        <p:spPr>
          <a:xfrm>
            <a:off x="13331277" y="6662950"/>
            <a:ext cx="988001" cy="9404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2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" grpId="0" build="p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5566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CÂU HỎI TRẮC NGHIỆM</a:t>
              </a:r>
            </a:p>
          </p:txBody>
        </p:sp>
      </p:grpSp>
      <p:grpSp>
        <p:nvGrpSpPr>
          <p:cNvPr id="24" name="Group 49"/>
          <p:cNvGrpSpPr/>
          <p:nvPr/>
        </p:nvGrpSpPr>
        <p:grpSpPr>
          <a:xfrm>
            <a:off x="1176052" y="2637854"/>
            <a:ext cx="22167639" cy="4025097"/>
            <a:chOff x="1175570" y="2575440"/>
            <a:chExt cx="22170205" cy="2932178"/>
          </a:xfrm>
        </p:grpSpPr>
        <p:sp>
          <p:nvSpPr>
            <p:cNvPr id="25" name="Rounded Rectangle 6"/>
            <p:cNvSpPr/>
            <p:nvPr/>
          </p:nvSpPr>
          <p:spPr>
            <a:xfrm>
              <a:off x="1175570" y="2872597"/>
              <a:ext cx="22170205" cy="2635021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"/>
            <p:cNvGrpSpPr/>
            <p:nvPr/>
          </p:nvGrpSpPr>
          <p:grpSpPr>
            <a:xfrm>
              <a:off x="1175570" y="2575440"/>
              <a:ext cx="3835346" cy="680606"/>
              <a:chOff x="1175570" y="1951291"/>
              <a:chExt cx="4183654" cy="742416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35430" y="2063115"/>
                <a:ext cx="2060417" cy="6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5</a:t>
                </a: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5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714356" y="3372660"/>
                <a:ext cx="18221844" cy="13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56" y="3372660"/>
                <a:ext cx="18221844" cy="1377108"/>
              </a:xfrm>
              <a:prstGeom prst="rect">
                <a:avLst/>
              </a:prstGeom>
              <a:blipFill rotWithShape="1">
                <a:blip r:embed="rId2"/>
                <a:stretch>
                  <a:fillRect l="-1338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590800" y="5174159"/>
                <a:ext cx="20345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B.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D.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174159"/>
                <a:ext cx="2034540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19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1221265" y="7086600"/>
            <a:ext cx="22122427" cy="6392477"/>
            <a:chOff x="1220788" y="7162800"/>
            <a:chExt cx="22124987" cy="6393217"/>
          </a:xfrm>
        </p:grpSpPr>
        <p:sp>
          <p:nvSpPr>
            <p:cNvPr id="58" name="Rounded Rectangle 57"/>
            <p:cNvSpPr/>
            <p:nvPr/>
          </p:nvSpPr>
          <p:spPr>
            <a:xfrm>
              <a:off x="1222486" y="7418547"/>
              <a:ext cx="22123289" cy="61374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Diagonal Corner Rectangle 6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45820" y="7239000"/>
                <a:ext cx="7622380" cy="6168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func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func>
                      <m:r>
                        <a:rPr lang="en-US" sz="4400" b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/>
              </a:p>
              <a:p>
                <a:pPr marL="5715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func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820" y="7239000"/>
                <a:ext cx="7622380" cy="6168805"/>
              </a:xfrm>
              <a:prstGeom prst="rect">
                <a:avLst/>
              </a:prstGeom>
              <a:blipFill rotWithShape="1">
                <a:blip r:embed="rId4"/>
                <a:stretch>
                  <a:fillRect l="-3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8519199" y="5079313"/>
            <a:ext cx="988001" cy="9404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697184" y="8300902"/>
                <a:ext cx="8632030" cy="4033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𝐜𝐨𝐬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𝐬𝐢𝐧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i="1" dirty="0"/>
              </a:p>
              <a:p>
                <a:pPr marL="32575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endParaRPr lang="en-US" sz="4400" b="1" i="1" dirty="0"/>
              </a:p>
              <a:p>
                <a:pPr marL="2286000"/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7184" y="8300902"/>
                <a:ext cx="8632030" cy="4033348"/>
              </a:xfrm>
              <a:prstGeom prst="rect">
                <a:avLst/>
              </a:prstGeom>
              <a:blipFill rotWithShape="1">
                <a:blip r:embed="rId5"/>
                <a:stretch>
                  <a:fillRect l="-2895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13030200" y="7342317"/>
            <a:ext cx="0" cy="60654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1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" grpId="0" build="p"/>
      <p:bldP spid="6" grpId="0" animBg="1"/>
      <p:bldP spid="3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5566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CÂU HỎI TRẮC NGHIỆM</a:t>
              </a:r>
            </a:p>
          </p:txBody>
        </p:sp>
      </p:grpSp>
      <p:grpSp>
        <p:nvGrpSpPr>
          <p:cNvPr id="24" name="Group 49"/>
          <p:cNvGrpSpPr/>
          <p:nvPr/>
        </p:nvGrpSpPr>
        <p:grpSpPr>
          <a:xfrm>
            <a:off x="1176052" y="2637854"/>
            <a:ext cx="22167639" cy="3736859"/>
            <a:chOff x="1175570" y="2575440"/>
            <a:chExt cx="22170205" cy="2722204"/>
          </a:xfrm>
        </p:grpSpPr>
        <p:sp>
          <p:nvSpPr>
            <p:cNvPr id="25" name="Rounded Rectangle 6"/>
            <p:cNvSpPr/>
            <p:nvPr/>
          </p:nvSpPr>
          <p:spPr>
            <a:xfrm>
              <a:off x="1175570" y="2872596"/>
              <a:ext cx="22170205" cy="2425048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"/>
            <p:cNvGrpSpPr/>
            <p:nvPr/>
          </p:nvGrpSpPr>
          <p:grpSpPr>
            <a:xfrm>
              <a:off x="1175570" y="2575440"/>
              <a:ext cx="3835346" cy="680606"/>
              <a:chOff x="1175570" y="1951291"/>
              <a:chExt cx="4183654" cy="742416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35430" y="2063115"/>
                <a:ext cx="2060417" cy="6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6</a:t>
                </a: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5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410200" y="3200400"/>
                <a:ext cx="16002000" cy="1333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200400"/>
                <a:ext cx="16002000" cy="1333698"/>
              </a:xfrm>
              <a:prstGeom prst="rect">
                <a:avLst/>
              </a:prstGeom>
              <a:blipFill rotWithShape="1">
                <a:blip r:embed="rId2"/>
                <a:stretch>
                  <a:fillRect l="-1562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00156" y="4038600"/>
                <a:ext cx="16240644" cy="2048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56" y="4038600"/>
                <a:ext cx="16240644" cy="2048381"/>
              </a:xfrm>
              <a:prstGeom prst="rect">
                <a:avLst/>
              </a:prstGeom>
              <a:blipFill rotWithShape="1">
                <a:blip r:embed="rId3"/>
                <a:stretch>
                  <a:fillRect l="-1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1221265" y="7239000"/>
            <a:ext cx="22122427" cy="5867401"/>
            <a:chOff x="1220788" y="7162800"/>
            <a:chExt cx="22124987" cy="5868080"/>
          </a:xfrm>
        </p:grpSpPr>
        <p:sp>
          <p:nvSpPr>
            <p:cNvPr id="58" name="Rounded Rectangle 57"/>
            <p:cNvSpPr/>
            <p:nvPr/>
          </p:nvSpPr>
          <p:spPr>
            <a:xfrm>
              <a:off x="1222486" y="7418548"/>
              <a:ext cx="22123289" cy="56123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9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Diagonal Corner Rectangle 6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36220" y="8020557"/>
                <a:ext cx="18671380" cy="4820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4400" b="1" i="1" dirty="0"/>
              </a:p>
              <a:p>
                <a:pPr marL="48006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𝐬𝐢𝐧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i="1" dirty="0"/>
              </a:p>
              <a:p>
                <a:pPr marL="48006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220" y="8020557"/>
                <a:ext cx="18671380" cy="4820230"/>
              </a:xfrm>
              <a:prstGeom prst="rect">
                <a:avLst/>
              </a:prstGeom>
              <a:blipFill rotWithShape="1">
                <a:blip r:embed="rId4"/>
                <a:stretch>
                  <a:fillRect l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3944600" y="4800600"/>
            <a:ext cx="988001" cy="9404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0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" grpId="0" build="p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5566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CÂU HỎI TRẮC NGHIỆM</a:t>
              </a:r>
            </a:p>
          </p:txBody>
        </p:sp>
      </p:grpSp>
      <p:grpSp>
        <p:nvGrpSpPr>
          <p:cNvPr id="24" name="Group 49"/>
          <p:cNvGrpSpPr/>
          <p:nvPr/>
        </p:nvGrpSpPr>
        <p:grpSpPr>
          <a:xfrm>
            <a:off x="1176052" y="2637854"/>
            <a:ext cx="22167639" cy="4601145"/>
            <a:chOff x="1175570" y="2575440"/>
            <a:chExt cx="22170205" cy="3351814"/>
          </a:xfrm>
        </p:grpSpPr>
        <p:sp>
          <p:nvSpPr>
            <p:cNvPr id="25" name="Rounded Rectangle 6"/>
            <p:cNvSpPr/>
            <p:nvPr/>
          </p:nvSpPr>
          <p:spPr>
            <a:xfrm>
              <a:off x="1175570" y="2872596"/>
              <a:ext cx="22170205" cy="3054658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"/>
            <p:cNvGrpSpPr/>
            <p:nvPr/>
          </p:nvGrpSpPr>
          <p:grpSpPr>
            <a:xfrm>
              <a:off x="1175570" y="2575440"/>
              <a:ext cx="3835346" cy="680606"/>
              <a:chOff x="1175570" y="1951291"/>
              <a:chExt cx="4183654" cy="742416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3045063" y="379547"/>
                <a:ext cx="718133" cy="3910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35430" y="2063115"/>
                <a:ext cx="2060417" cy="6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7</a:t>
                </a: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175570" y="1955256"/>
                <a:ext cx="995083" cy="72840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5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019800" y="2971800"/>
                <a:ext cx="12801600" cy="1576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giàn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971800"/>
                <a:ext cx="12801600" cy="1576072"/>
              </a:xfrm>
              <a:prstGeom prst="rect">
                <a:avLst/>
              </a:prstGeom>
              <a:blipFill rotWithShape="1">
                <a:blip r:embed="rId2"/>
                <a:stretch>
                  <a:fillRect l="-1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00156" y="4419600"/>
                <a:ext cx="16240644" cy="289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b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56" y="4419600"/>
                <a:ext cx="16240644" cy="2897203"/>
              </a:xfrm>
              <a:prstGeom prst="rect">
                <a:avLst/>
              </a:prstGeom>
              <a:blipFill rotWithShape="1">
                <a:blip r:embed="rId3"/>
                <a:stretch>
                  <a:fillRect l="-1539" b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1221265" y="7543799"/>
            <a:ext cx="22122427" cy="5867401"/>
            <a:chOff x="1220788" y="7162800"/>
            <a:chExt cx="22124987" cy="5868080"/>
          </a:xfrm>
        </p:grpSpPr>
        <p:sp>
          <p:nvSpPr>
            <p:cNvPr id="58" name="Rounded Rectangle 57"/>
            <p:cNvSpPr/>
            <p:nvPr/>
          </p:nvSpPr>
          <p:spPr>
            <a:xfrm>
              <a:off x="1222486" y="7418548"/>
              <a:ext cx="22123289" cy="56123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9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091562" y="6305967"/>
                <a:ext cx="2230356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Diagonal Corner Rectangle 6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01429" y="7543800"/>
                <a:ext cx="8247107" cy="5851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en-US" sz="4400" b="1" i="1" dirty="0"/>
              </a:p>
              <a:p>
                <a:pPr marL="211455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4400" b="1" i="1" dirty="0"/>
              </a:p>
              <a:p>
                <a:pPr marL="211455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429" y="7543800"/>
                <a:ext cx="8247107" cy="5851282"/>
              </a:xfrm>
              <a:prstGeom prst="rect">
                <a:avLst/>
              </a:prstGeom>
              <a:blipFill rotWithShape="1">
                <a:blip r:embed="rId4"/>
                <a:stretch>
                  <a:fillRect l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257800" y="4876800"/>
            <a:ext cx="988001" cy="9404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3393693" y="8304641"/>
                <a:ext cx="8247107" cy="114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3693" y="8304641"/>
                <a:ext cx="8247107" cy="1144159"/>
              </a:xfrm>
              <a:prstGeom prst="rect">
                <a:avLst/>
              </a:prstGeom>
              <a:blipFill rotWithShape="1">
                <a:blip r:embed="rId5"/>
                <a:stretch>
                  <a:fillRect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58" idx="0"/>
          </p:cNvCxnSpPr>
          <p:nvPr/>
        </p:nvCxnSpPr>
        <p:spPr>
          <a:xfrm flipH="1">
            <a:off x="12283327" y="7799517"/>
            <a:ext cx="1" cy="55955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1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" grpId="0" build="p"/>
      <p:bldP spid="6" grpId="0" animBg="1"/>
      <p:bldP spid="3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254702" y="3335399"/>
            <a:ext cx="22122428" cy="8936345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75402" y="3657600"/>
                <a:ext cx="19789198" cy="6617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nội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dung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3.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cung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biệt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4.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5.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hằng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02" y="3657600"/>
                <a:ext cx="19789198" cy="6617196"/>
              </a:xfrm>
              <a:prstGeom prst="rect">
                <a:avLst/>
              </a:prstGeom>
              <a:blipFill rotWithShape="1">
                <a:blip r:embed="rId3"/>
                <a:stretch>
                  <a:fillRect l="-1632" t="-2581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 TRỊ LƯỢNG GIÁC CỦA CUNG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23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30480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367899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167"/>
          <p:cNvGrpSpPr/>
          <p:nvPr/>
        </p:nvGrpSpPr>
        <p:grpSpPr>
          <a:xfrm>
            <a:off x="952499" y="8251706"/>
            <a:ext cx="3794127" cy="927101"/>
            <a:chOff x="4867276" y="9361488"/>
            <a:chExt cx="3794125" cy="927101"/>
          </a:xfrm>
        </p:grpSpPr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36812" y="9796248"/>
            <a:ext cx="18441988" cy="86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cũng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áp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4600" y="11052980"/>
                <a:ext cx="20490657" cy="1748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>
                            <a:latin typeface="Cambria Math"/>
                          </a:rPr>
                          <m:t>∘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𝟏𝟖𝟎</m:t>
                        </m:r>
                      </m:e>
                      <m:sup>
                        <m:r>
                          <a:rPr lang="en-US" sz="4400" b="1"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SGK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10 .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1052980"/>
                <a:ext cx="20490657" cy="1748620"/>
              </a:xfrm>
              <a:prstGeom prst="rect">
                <a:avLst/>
              </a:prstGeom>
              <a:blipFill rotWithShape="1">
                <a:blip r:embed="rId7"/>
                <a:stretch>
                  <a:fillRect l="-1220" t="-1394" b="-15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275" y="2590800"/>
            <a:ext cx="7553325" cy="70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506200" y="2971800"/>
                <a:ext cx="4419600" cy="573964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𝑶𝑲</m:t>
                          </m:r>
                        </m:e>
                      </m:bar>
                    </m:oMath>
                  </m:oMathPara>
                </a14:m>
                <a:endParaRPr lang="en-US" sz="4000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𝑶𝑲</m:t>
                          </m:r>
                        </m:e>
                      </m:bar>
                    </m:oMath>
                  </m:oMathPara>
                </a14:m>
                <a:endParaRPr lang="en-US" sz="4000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𝐭𝐚𝐧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𝒔𝒊𝒏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𝒄𝒐𝒔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𝒄𝒐𝒕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𝒄𝒐𝒔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𝒔𝒊𝒏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200" y="2971800"/>
                <a:ext cx="4419600" cy="57396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9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 TRỊ LƯỢNG GIÁC CỦA CUNG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23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30480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243499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71511" y="3581400"/>
            <a:ext cx="22960014" cy="1655536"/>
            <a:chOff x="838200" y="3907064"/>
            <a:chExt cx="22960014" cy="1655536"/>
          </a:xfrm>
        </p:grpSpPr>
        <p:sp>
          <p:nvSpPr>
            <p:cNvPr id="28" name="Rounded Rectangle 27"/>
            <p:cNvSpPr/>
            <p:nvPr/>
          </p:nvSpPr>
          <p:spPr>
            <a:xfrm>
              <a:off x="838200" y="3907064"/>
              <a:ext cx="22960014" cy="165553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403" y="4165713"/>
              <a:ext cx="1047902" cy="1138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91188" y="3840049"/>
                <a:ext cx="9488880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𝟐𝟓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𝟐𝟒𝟎</m:t>
                            </m:r>
                          </m:e>
                          <m:sup>
                            <m:r>
                              <a:rPr lang="en-US" sz="4400" b="1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e>
                    </m:d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𝐭𝐚𝐧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𝟒𝟎𝟓</m:t>
                            </m:r>
                          </m:e>
                          <m:sup>
                            <m:r>
                              <a:rPr lang="en-US" sz="4400" b="1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188" y="3840049"/>
                <a:ext cx="9488880" cy="1077218"/>
              </a:xfrm>
              <a:prstGeom prst="rect">
                <a:avLst/>
              </a:prstGeom>
              <a:blipFill rotWithShape="1">
                <a:blip r:embed="rId8"/>
                <a:stretch>
                  <a:fillRect l="-263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600305" y="5428866"/>
            <a:ext cx="22867506" cy="7841274"/>
            <a:chOff x="452881" y="4496318"/>
            <a:chExt cx="22870154" cy="7842182"/>
          </a:xfrm>
        </p:grpSpPr>
        <p:sp>
          <p:nvSpPr>
            <p:cNvPr id="36" name="Rounded Rectangle 35"/>
            <p:cNvSpPr/>
            <p:nvPr/>
          </p:nvSpPr>
          <p:spPr>
            <a:xfrm>
              <a:off x="452881" y="4657922"/>
              <a:ext cx="22870154" cy="7680578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52881" y="4505210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0237" y="4496318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</a:rPr>
                <a:t>Trả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lời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AF442DB-3CBC-4FE6-9852-9DABDCA28000}"/>
                  </a:ext>
                </a:extLst>
              </p:cNvPr>
              <p:cNvSpPr txBox="1"/>
              <p:nvPr/>
            </p:nvSpPr>
            <p:spPr>
              <a:xfrm>
                <a:off x="1113766" y="6629400"/>
                <a:ext cx="7573034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sym typeface="Wingdings 2"/>
                  </a:rPr>
                  <a:t>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0">
                            <a:latin typeface="Cambria Math"/>
                          </a:rPr>
                          <m:t>𝐬𝐢𝐧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/>
                              </a:rPr>
                              <m:t>𝟐𝟓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func>
                    <m:r>
                      <a:rPr lang="en-US" sz="4400" b="1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0">
                                    <a:latin typeface="Cambria Math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sz="4400" b="1" i="0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0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.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𝛑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/>
                      </a:rPr>
                      <m:t>=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AF442DB-3CBC-4FE6-9852-9DABDCA28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66" y="6629400"/>
                <a:ext cx="7573034" cy="1105687"/>
              </a:xfrm>
              <a:prstGeom prst="rect">
                <a:avLst/>
              </a:prstGeom>
              <a:blipFill rotWithShape="1">
                <a:blip r:embed="rId9"/>
                <a:stretch>
                  <a:fillRect l="-3301" b="-9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0" y="5638799"/>
            <a:ext cx="6817736" cy="66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0" y="5638800"/>
            <a:ext cx="6817736" cy="66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58200" y="6553200"/>
                <a:ext cx="1866900" cy="1147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>
                                  <a:latin typeface="Cambria Math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en-US" sz="4000" b="1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6553200"/>
                <a:ext cx="1866900" cy="11473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8876635" y="7091571"/>
            <a:ext cx="630565" cy="912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829800" y="6248400"/>
                <a:ext cx="1716882" cy="1514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248400"/>
                <a:ext cx="1716882" cy="15144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9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9" grpId="0"/>
      <p:bldP spid="20" grpId="0"/>
      <p:bldP spid="11" grpId="0" animBg="1"/>
      <p:bldP spid="11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 TRỊ LƯỢNG GIÁC CỦA CUNG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23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30480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444716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71511" y="3581400"/>
            <a:ext cx="22960014" cy="1655536"/>
            <a:chOff x="838200" y="3907064"/>
            <a:chExt cx="22960014" cy="1655536"/>
          </a:xfrm>
        </p:grpSpPr>
        <p:sp>
          <p:nvSpPr>
            <p:cNvPr id="28" name="Rounded Rectangle 27"/>
            <p:cNvSpPr/>
            <p:nvPr/>
          </p:nvSpPr>
          <p:spPr>
            <a:xfrm>
              <a:off x="838200" y="3907064"/>
              <a:ext cx="22960014" cy="165553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403" y="4165713"/>
              <a:ext cx="1047902" cy="1138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91188" y="3840049"/>
                <a:ext cx="9488880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𝟐𝟓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𝟐𝟒𝟎</m:t>
                            </m:r>
                          </m:e>
                          <m:sup>
                            <m:r>
                              <a:rPr lang="en-US" sz="4400" b="1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e>
                    </m:d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𝐭𝐚𝐧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𝟒𝟎𝟓</m:t>
                            </m:r>
                          </m:e>
                          <m:sup>
                            <m:r>
                              <a:rPr lang="en-US" sz="4400" b="1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188" y="3840049"/>
                <a:ext cx="9488880" cy="1077218"/>
              </a:xfrm>
              <a:prstGeom prst="rect">
                <a:avLst/>
              </a:prstGeom>
              <a:blipFill rotWithShape="1">
                <a:blip r:embed="rId8"/>
                <a:stretch>
                  <a:fillRect l="-263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9"/>
              <p:cNvSpPr txBox="1"/>
              <p:nvPr/>
            </p:nvSpPr>
            <p:spPr bwMode="auto">
              <a:xfrm>
                <a:off x="1162050" y="7328014"/>
                <a:ext cx="9810750" cy="15197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b="1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  <a:sym typeface="Wingdings 2"/>
                        </a:rPr>
                        <m:t> 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𝟐𝟒𝟎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400" b="1" i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𝟏𝟐𝟎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𝟑𝟔𝟎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4400" i="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2050" y="7328014"/>
                <a:ext cx="9810750" cy="151979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91086" y="8791847"/>
                <a:ext cx="5014914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latin typeface="Cambria Math"/>
                                </a:rPr>
                                <m:t>𝟏𝟐𝟎</m:t>
                              </m:r>
                            </m:e>
                            <m:sup>
                              <m:r>
                                <a:rPr lang="en-US" sz="4400" b="1">
                                  <a:latin typeface="Cambria Math"/>
                                </a:rPr>
                                <m:t>∘</m:t>
                              </m:r>
                            </m:sup>
                          </m:sSup>
                        </m:e>
                      </m:func>
                      <m:r>
                        <a:rPr lang="en-US" sz="4400" b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086" y="8791847"/>
                <a:ext cx="5014914" cy="135998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Nhóm 11">
            <a:extLst>
              <a:ext uri="{FF2B5EF4-FFF2-40B4-BE49-F238E27FC236}">
                <a16:creationId xmlns:a16="http://schemas.microsoft.com/office/drawing/2014/main" id="{A195DCE8-BED9-472F-AFCF-7AF04DD6358D}"/>
              </a:ext>
            </a:extLst>
          </p:cNvPr>
          <p:cNvGrpSpPr/>
          <p:nvPr/>
        </p:nvGrpSpPr>
        <p:grpSpPr>
          <a:xfrm>
            <a:off x="652461" y="5414317"/>
            <a:ext cx="22867506" cy="7713594"/>
            <a:chOff x="652461" y="5414317"/>
            <a:chExt cx="22867506" cy="7713594"/>
          </a:xfrm>
        </p:grpSpPr>
        <p:grpSp>
          <p:nvGrpSpPr>
            <p:cNvPr id="35" name="Group 34"/>
            <p:cNvGrpSpPr/>
            <p:nvPr/>
          </p:nvGrpSpPr>
          <p:grpSpPr>
            <a:xfrm>
              <a:off x="652461" y="5414317"/>
              <a:ext cx="22867506" cy="7713594"/>
              <a:chOff x="426322" y="4496318"/>
              <a:chExt cx="22870154" cy="7714488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426322" y="4530228"/>
                <a:ext cx="22870154" cy="7680578"/>
              </a:xfrm>
              <a:prstGeom prst="roundRect">
                <a:avLst>
                  <a:gd name="adj" fmla="val 2268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452881" y="4505210"/>
                <a:ext cx="2803021" cy="81980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50237" y="4496318"/>
                <a:ext cx="19736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>
                  <a:defRPr sz="4400" b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dirty="0" err="1">
                    <a:solidFill>
                      <a:schemeClr val="bg1"/>
                    </a:solidFill>
                  </a:rPr>
                  <a:t>Trả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lời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8206494"/>
                </p:ext>
              </p:extLst>
            </p:nvPr>
          </p:nvGraphicFramePr>
          <p:xfrm>
            <a:off x="11320463" y="10688638"/>
            <a:ext cx="3295650" cy="947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Equation" r:id="rId11" imgW="838080" imgH="241200" progId="Equation.DSMT4">
                    <p:embed/>
                  </p:oleObj>
                </mc:Choice>
                <mc:Fallback>
                  <p:oleObj name="Equation" r:id="rId11" imgW="83808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320463" y="10688638"/>
                          <a:ext cx="3295650" cy="947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6105525"/>
            <a:ext cx="653415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150" y="6756514"/>
            <a:ext cx="18669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575" y="8553450"/>
            <a:ext cx="13430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2136850">
                <a:off x="14384945" y="9534949"/>
                <a:ext cx="1905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𝟐𝟒𝟎</m:t>
                          </m:r>
                        </m:e>
                        <m:sup>
                          <m:r>
                            <a:rPr lang="en-US" sz="3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6850">
                <a:off x="14384945" y="9534949"/>
                <a:ext cx="1905000" cy="55399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700" y="7229475"/>
            <a:ext cx="20193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697200" y="8341437"/>
                <a:ext cx="18288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𝟏𝟐𝟎</m:t>
                          </m:r>
                        </m:e>
                        <m:sup>
                          <m:r>
                            <a:rPr lang="en-US" sz="30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7200" y="8341437"/>
                <a:ext cx="1828800" cy="55399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554200" y="8505825"/>
                <a:ext cx="1143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en-US" sz="3000" b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200" y="8505825"/>
                <a:ext cx="1143000" cy="553998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325" y="6867525"/>
            <a:ext cx="46386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0" y="6088185"/>
                <a:ext cx="757951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Cambria Math"/>
                    <a:sym typeface="Wingdings 2"/>
                  </a:rPr>
                  <a:t>Tính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>
                                    <a:latin typeface="Cambria Math"/>
                                  </a:rPr>
                                  <m:t>𝟐𝟒𝟎</m:t>
                                </m:r>
                              </m:e>
                              <m:sup>
                                <m:r>
                                  <a:rPr lang="en-US" sz="4000">
                                    <a:latin typeface="Cambria Math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088185"/>
                <a:ext cx="7579518" cy="754053"/>
              </a:xfrm>
              <a:prstGeom prst="rect">
                <a:avLst/>
              </a:prstGeom>
              <a:blipFill rotWithShape="1">
                <a:blip r:embed="rId21"/>
                <a:stretch>
                  <a:fillRect l="-2816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23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1" grpId="0"/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 TRỊ LƯỢNG GIÁC CỦA CUNG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23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30480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879139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71511" y="3581400"/>
            <a:ext cx="22960014" cy="1655536"/>
            <a:chOff x="838200" y="3907064"/>
            <a:chExt cx="22960014" cy="1655536"/>
          </a:xfrm>
        </p:grpSpPr>
        <p:sp>
          <p:nvSpPr>
            <p:cNvPr id="28" name="Rounded Rectangle 27"/>
            <p:cNvSpPr/>
            <p:nvPr/>
          </p:nvSpPr>
          <p:spPr>
            <a:xfrm>
              <a:off x="838200" y="3907064"/>
              <a:ext cx="22960014" cy="165553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403" y="4165713"/>
              <a:ext cx="1047902" cy="1138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91188" y="3840049"/>
                <a:ext cx="9488880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𝟐𝟓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𝟐𝟒𝟎</m:t>
                            </m:r>
                          </m:e>
                          <m:sup>
                            <m:r>
                              <a:rPr lang="en-US" sz="4400" b="1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e>
                    </m:d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𝐭𝐚𝐧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𝟒𝟎𝟓</m:t>
                            </m:r>
                          </m:e>
                          <m:sup>
                            <m:r>
                              <a:rPr lang="en-US" sz="4400" b="1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188" y="3840049"/>
                <a:ext cx="9488880" cy="1077218"/>
              </a:xfrm>
              <a:prstGeom prst="rect">
                <a:avLst/>
              </a:prstGeom>
              <a:blipFill rotWithShape="1">
                <a:blip r:embed="rId8"/>
                <a:stretch>
                  <a:fillRect l="-263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671511" y="5575364"/>
            <a:ext cx="22869649" cy="7701925"/>
            <a:chOff x="452881" y="4572527"/>
            <a:chExt cx="22872297" cy="7702817"/>
          </a:xfrm>
        </p:grpSpPr>
        <p:sp>
          <p:nvSpPr>
            <p:cNvPr id="36" name="Rounded Rectangle 35"/>
            <p:cNvSpPr/>
            <p:nvPr/>
          </p:nvSpPr>
          <p:spPr>
            <a:xfrm>
              <a:off x="455024" y="4594766"/>
              <a:ext cx="22870154" cy="7680578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52881" y="4581419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0237" y="4572527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11"/>
              <p:cNvSpPr txBox="1"/>
              <p:nvPr/>
            </p:nvSpPr>
            <p:spPr bwMode="auto">
              <a:xfrm>
                <a:off x="1143000" y="7029450"/>
                <a:ext cx="10058400" cy="6305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571500" indent="-571500">
                  <a:lnSpc>
                    <a:spcPct val="150000"/>
                  </a:lnSpc>
                  <a:buFont typeface="Wingdings 2"/>
                  <a:buChar char="®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/>
                          </a:rPr>
                          <m:t>𝐭𝐚𝐧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/>
                                  </a:rPr>
                                  <m:t>𝟒𝟎𝟓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400" b="1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/>
                          </a:rPr>
                          <m:t>𝐭𝐚𝐧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/>
                                  </a:rPr>
                                  <m:t>𝟒𝟓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/>
                                  </a:rPr>
                                  <m:t>𝟑𝟔𝟎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4400" b="1" i="1" dirty="0">
                  <a:latin typeface="Cambria Math"/>
                </a:endParaRPr>
              </a:p>
              <a:p>
                <a:pPr marL="36576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latin typeface="Cambria Math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/>
              </a:p>
              <a:p>
                <a:pPr marL="36576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0">
                                          <a:latin typeface="Cambria Math"/>
                                        </a:rPr>
                                        <m:t>𝟒𝟓</m:t>
                                      </m:r>
                                    </m:e>
                                    <m:sup>
                                      <m:r>
                                        <a:rPr lang="en-US" sz="4400" b="1" i="0">
                                          <a:latin typeface="Cambria Math"/>
                                        </a:rPr>
                                        <m:t>∘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0">
                                          <a:latin typeface="Cambria Math"/>
                                        </a:rPr>
                                        <m:t>𝟒𝟓</m:t>
                                      </m:r>
                                    </m:e>
                                    <m:sup>
                                      <m:r>
                                        <a:rPr lang="en-US" sz="4400" b="1" i="0">
                                          <a:latin typeface="Cambria Math"/>
                                        </a:rPr>
                                        <m:t>∘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i="1" dirty="0">
                  <a:latin typeface="Cambria Math"/>
                </a:endParaRPr>
              </a:p>
              <a:p>
                <a:pPr marL="36576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/>
                        </a:rPr>
                        <m:t>=−</m:t>
                      </m:r>
                      <m:r>
                        <a:rPr lang="en-US" sz="4400" b="1" i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3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7029450"/>
                <a:ext cx="10058400" cy="63055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43375" y="5655312"/>
                <a:ext cx="4876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>
                            <a:latin typeface="Cambria Math"/>
                          </a:rPr>
                          <m:t>𝐭𝐚𝐧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latin typeface="Cambria Math"/>
                                  </a:rPr>
                                  <m:t>𝟒𝟎𝟓</m:t>
                                </m:r>
                              </m:e>
                              <m:sup>
                                <m:r>
                                  <a:rPr lang="en-US" sz="4400" b="1">
                                    <a:latin typeface="Cambria Math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400" b="1" i="1" smtClean="0">
                        <a:latin typeface="Cambria Math"/>
                      </a:rPr>
                      <m:t>: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75" y="5655312"/>
                <a:ext cx="4876800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512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5791200"/>
            <a:ext cx="7873813" cy="701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 TRỊ LƯỢNG GIÁC CỦA CUNG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23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30480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445282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71511" y="3581400"/>
            <a:ext cx="22960014" cy="1655536"/>
            <a:chOff x="838200" y="3907064"/>
            <a:chExt cx="22960014" cy="1655536"/>
          </a:xfrm>
        </p:grpSpPr>
        <p:sp>
          <p:nvSpPr>
            <p:cNvPr id="28" name="Rounded Rectangle 27"/>
            <p:cNvSpPr/>
            <p:nvPr/>
          </p:nvSpPr>
          <p:spPr>
            <a:xfrm>
              <a:off x="838200" y="3907064"/>
              <a:ext cx="22960014" cy="165553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403" y="4165713"/>
              <a:ext cx="1047902" cy="1138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91188" y="3840049"/>
                <a:ext cx="9488880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𝐬𝐢𝐧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𝟐𝟓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𝟐𝟒𝟎</m:t>
                            </m:r>
                          </m:e>
                          <m:sup>
                            <m:r>
                              <a:rPr lang="en-US" sz="4400" b="1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e>
                    </m:d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𝐭𝐚𝐧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𝟒𝟎𝟓</m:t>
                            </m:r>
                          </m:e>
                          <m:sup>
                            <m:r>
                              <a:rPr lang="en-US" sz="4400" b="1">
                                <a:latin typeface="Cambria Math"/>
                              </a:rPr>
                              <m:t>∘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188" y="3840049"/>
                <a:ext cx="9488880" cy="1077218"/>
              </a:xfrm>
              <a:prstGeom prst="rect">
                <a:avLst/>
              </a:prstGeom>
              <a:blipFill rotWithShape="1">
                <a:blip r:embed="rId8"/>
                <a:stretch>
                  <a:fillRect l="-263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652461" y="5495585"/>
            <a:ext cx="22867506" cy="7679688"/>
            <a:chOff x="469587" y="4496318"/>
            <a:chExt cx="22870154" cy="7680578"/>
          </a:xfrm>
        </p:grpSpPr>
        <p:sp>
          <p:nvSpPr>
            <p:cNvPr id="36" name="Rounded Rectangle 35"/>
            <p:cNvSpPr/>
            <p:nvPr/>
          </p:nvSpPr>
          <p:spPr>
            <a:xfrm>
              <a:off x="469587" y="4496318"/>
              <a:ext cx="22870154" cy="7680578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69587" y="4496318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3925" y="4496318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</a:rPr>
                <a:t>Trả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lời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AF442DB-3CBC-4FE6-9852-9DABDCA28000}"/>
                  </a:ext>
                </a:extLst>
              </p:cNvPr>
              <p:cNvSpPr txBox="1"/>
              <p:nvPr/>
            </p:nvSpPr>
            <p:spPr>
              <a:xfrm>
                <a:off x="1113766" y="6629400"/>
                <a:ext cx="7573034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sym typeface="Wingdings 2"/>
                  </a:rPr>
                  <a:t>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0">
                            <a:latin typeface="Cambria Math"/>
                          </a:rPr>
                          <m:t>𝐬𝐢𝐧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/>
                              </a:rPr>
                              <m:t>𝟐𝟓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func>
                    <m:r>
                      <a:rPr lang="en-US" sz="4400" b="1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0">
                                    <a:latin typeface="Cambria Math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sz="4400" b="1" i="0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0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.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𝛑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/>
                      </a:rPr>
                      <m:t>=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AF442DB-3CBC-4FE6-9852-9DABDCA28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66" y="6629400"/>
                <a:ext cx="7573034" cy="1105687"/>
              </a:xfrm>
              <a:prstGeom prst="rect">
                <a:avLst/>
              </a:prstGeom>
              <a:blipFill rotWithShape="1">
                <a:blip r:embed="rId9"/>
                <a:stretch>
                  <a:fillRect l="-3301" b="-9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11"/>
              <p:cNvSpPr txBox="1"/>
              <p:nvPr/>
            </p:nvSpPr>
            <p:spPr bwMode="auto">
              <a:xfrm>
                <a:off x="1162050" y="9801464"/>
                <a:ext cx="13296900" cy="281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571500" indent="-571500">
                  <a:buFont typeface="Wingdings 2"/>
                  <a:buChar char="®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/>
                          </a:rPr>
                          <m:t>𝐭𝐚𝐧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/>
                                  </a:rPr>
                                  <m:t>𝟒𝟎𝟓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400" b="1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/>
                          </a:rPr>
                          <m:t>𝐭𝐚𝐧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/>
                                  </a:rPr>
                                  <m:t>𝟒𝟓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/>
                                  </a:rPr>
                                  <m:t>𝟑𝟔𝟎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400" b="1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/>
                          </a:rPr>
                          <m:t>𝐭𝐚𝐧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/>
                                  </a:rPr>
                                  <m:t>𝟒𝟓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4400" b="1" dirty="0"/>
              </a:p>
              <a:p>
                <a:pPr marL="36576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0">
                                          <a:latin typeface="Cambria Math"/>
                                        </a:rPr>
                                        <m:t>𝟒𝟓</m:t>
                                      </m:r>
                                    </m:e>
                                    <m:sup>
                                      <m:r>
                                        <a:rPr lang="en-US" sz="4400" b="1" i="0">
                                          <a:latin typeface="Cambria Math"/>
                                        </a:rPr>
                                        <m:t>∘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0">
                                          <a:latin typeface="Cambria Math"/>
                                        </a:rPr>
                                        <m:t>𝟒𝟓</m:t>
                                      </m:r>
                                    </m:e>
                                    <m:sup>
                                      <m:r>
                                        <a:rPr lang="en-US" sz="4400" b="1" i="0">
                                          <a:latin typeface="Cambria Math"/>
                                        </a:rPr>
                                        <m:t>∘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44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/>
                        </a:rPr>
                        <m:t>=−</m:t>
                      </m:r>
                      <m:r>
                        <a:rPr lang="en-US" sz="4400" b="1" i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3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2050" y="9801464"/>
                <a:ext cx="13296900" cy="2819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9"/>
              <p:cNvSpPr txBox="1"/>
              <p:nvPr/>
            </p:nvSpPr>
            <p:spPr bwMode="auto">
              <a:xfrm>
                <a:off x="1162050" y="8077200"/>
                <a:ext cx="14382750" cy="15197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b="1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  <a:sym typeface="Wingdings 2"/>
                        </a:rPr>
                        <m:t> 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𝟐𝟒𝟎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400" b="1" i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𝟏𝟐𝟎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𝟑𝟔𝟎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400" b="1" i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𝟏𝟐𝟎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/>
                                </a:rPr>
                                <m:t>∘</m:t>
                              </m:r>
                            </m:sup>
                          </m:sSup>
                        </m:e>
                      </m:func>
                      <m:r>
                        <a:rPr lang="en-US" sz="4400" b="1" i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i="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2050" y="8077200"/>
                <a:ext cx="14382750" cy="151979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01000" y="6353175"/>
                <a:ext cx="3733800" cy="1385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>
                                  <a:latin typeface="Cambria Math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en-US" sz="4000" b="1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0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6353175"/>
                <a:ext cx="3733800" cy="138537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3838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3480</TotalTime>
  <Words>4515</Words>
  <PresentationFormat>Custom</PresentationFormat>
  <Paragraphs>706</Paragraphs>
  <Slides>48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Georgia</vt:lpstr>
      <vt:lpstr>Tahoma</vt:lpstr>
      <vt:lpstr>Times New Roman</vt:lpstr>
      <vt:lpstr>Wingdings 2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2021-10-09T16:56:10Z</dcterms:modified>
</cp:coreProperties>
</file>