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61" r:id="rId10"/>
    <p:sldId id="269" r:id="rId11"/>
    <p:sldId id="270" r:id="rId12"/>
    <p:sldId id="263" r:id="rId13"/>
    <p:sldId id="266" r:id="rId14"/>
    <p:sldId id="271" r:id="rId15"/>
    <p:sldId id="267" r:id="rId16"/>
    <p:sldId id="285" r:id="rId17"/>
    <p:sldId id="286" r:id="rId18"/>
    <p:sldId id="287" r:id="rId19"/>
    <p:sldId id="288" r:id="rId20"/>
    <p:sldId id="268"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146"/>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26" autoAdjust="0"/>
  </p:normalViewPr>
  <p:slideViewPr>
    <p:cSldViewPr snapToGrid="0">
      <p:cViewPr varScale="1">
        <p:scale>
          <a:sx n="42" d="100"/>
          <a:sy n="42" d="100"/>
        </p:scale>
        <p:origin x="48" y="5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3/28/2022</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3/28/2022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xmlns=""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xmlns=""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xmlns=""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xmlns=""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xmlns=""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xmlns=""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xmlns=""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xmlns=""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xmlns=""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xmlns=""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xmlns=""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xmlns=""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xmlns=""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xmlns=""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xmlns=""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xmlns=""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xmlns=""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xmlns=""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xmlns=""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xmlns=""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xmlns=""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1" y="947738"/>
            <a:ext cx="6696074" cy="3254492"/>
          </a:xfrm>
        </p:spPr>
        <p:txBody>
          <a:bodyPr/>
          <a:lstStyle/>
          <a:p>
            <a:pPr algn="ctr"/>
            <a:r>
              <a:rPr lang="en-US" b="1">
                <a:latin typeface="Times New Roman" panose="02020603050405020304" pitchFamily="18" charset="0"/>
                <a:cs typeface="Times New Roman" panose="02020603050405020304" pitchFamily="18" charset="0"/>
              </a:rPr>
              <a:t>BÀI </a:t>
            </a:r>
            <a:r>
              <a:rPr lang="en-US" b="1" smtClean="0">
                <a:latin typeface="Times New Roman" panose="02020603050405020304" pitchFamily="18" charset="0"/>
                <a:cs typeface="Times New Roman" panose="02020603050405020304" pitchFamily="18" charset="0"/>
              </a:rPr>
              <a:t>15</a:t>
            </a:r>
            <a:r>
              <a:rPr lang="en-US" b="1">
                <a:latin typeface="Times New Roman" panose="02020603050405020304" pitchFamily="18" charset="0"/>
                <a:cs typeface="Times New Roman" panose="02020603050405020304" pitchFamily="18" charset="0"/>
              </a:rPr>
              <a:t/>
            </a:r>
            <a:br>
              <a:rPr lang="en-US" b="1">
                <a:latin typeface="Times New Roman" panose="02020603050405020304" pitchFamily="18" charset="0"/>
                <a:cs typeface="Times New Roman" panose="02020603050405020304" pitchFamily="18" charset="0"/>
              </a:rPr>
            </a:br>
            <a:r>
              <a:rPr lang="en-US" b="1" smtClean="0">
                <a:latin typeface="Times New Roman" panose="02020603050405020304" pitchFamily="18" charset="0"/>
                <a:cs typeface="Times New Roman" panose="02020603050405020304" pitchFamily="18" charset="0"/>
              </a:rPr>
              <a:t>hoàn thiện hình ảnh đồ họa</a:t>
            </a:r>
            <a:endParaRPr lang="en-US" b="1"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547091" y="4779050"/>
            <a:ext cx="5278514" cy="618142"/>
          </a:xfrm>
        </p:spPr>
        <p:txBody>
          <a:bodyPr/>
          <a:lstStyle/>
          <a:p>
            <a:pPr algn="ctr"/>
            <a:r>
              <a:rPr lang="en-US">
                <a:latin typeface="Times New Roman" panose="02020603050405020304" pitchFamily="18" charset="0"/>
                <a:cs typeface="Times New Roman" panose="02020603050405020304" pitchFamily="18" charset="0"/>
              </a:rPr>
              <a:t>GV. Hoàng Thị Thanh Tâm</a:t>
            </a:r>
            <a:endParaRPr lang="en-US" dirty="0">
              <a:latin typeface="Times New Roman" panose="02020603050405020304" pitchFamily="18" charset="0"/>
              <a:cs typeface="Times New Roman" panose="02020603050405020304" pitchFamily="18" charset="0"/>
            </a:endParaRPr>
          </a:p>
        </p:txBody>
      </p:sp>
      <p:pic>
        <p:nvPicPr>
          <p:cNvPr id="7" name="Picture Placeholder 6" descr="A picture containing sandy, distance">
            <a:extLst>
              <a:ext uri="{FF2B5EF4-FFF2-40B4-BE49-F238E27FC236}">
                <a16:creationId xmlns:a16="http://schemas.microsoft.com/office/drawing/2014/main" id="{5A492D51-4DBA-40BC-82AA-A33BD0D3F740}"/>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8143875" y="947737"/>
            <a:ext cx="4048124" cy="4962525"/>
          </a:xfrm>
        </p:spPr>
      </p:pic>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xmlns="" val="1"/>
              </a:ext>
            </a:extLst>
          </p:cNvPr>
          <p:cNvSpPr/>
          <p:nvPr/>
        </p:nvSpPr>
        <p:spPr>
          <a:xfrm>
            <a:off x="6696075"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 y="251460"/>
            <a:ext cx="11193780" cy="6340197"/>
          </a:xfrm>
          <a:prstGeom prst="rect">
            <a:avLst/>
          </a:prstGeom>
        </p:spPr>
        <p:txBody>
          <a:bodyPr wrap="square">
            <a:spAutoFit/>
          </a:bodyPr>
          <a:lstStyle/>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solidFill>
                  <a:srgbClr val="000000"/>
                </a:solidFill>
                <a:latin typeface="Times New Roman" panose="02020603050405020304" pitchFamily="18" charset="0"/>
                <a:ea typeface="Times New Roman" panose="02020603050405020304" pitchFamily="18" charset="0"/>
              </a:rPr>
              <a:t>Đề trang trí cho gáy sách (Hình 15.4c) ta có thể :</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Thêm các vạch phía trên và dưới (lưu ý làm hai khoảng mẫu đậm nhạt như bước 1 và 2)</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smtClean="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Thêm dấu sao hoặc tròn cho những sách cùng bộ </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Thêm tên sách và quay dọc theo chiều gáy sách.</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4: </a:t>
            </a:r>
            <a:r>
              <a:rPr lang="en-US" sz="2800">
                <a:solidFill>
                  <a:srgbClr val="000000"/>
                </a:solidFill>
                <a:latin typeface="Times New Roman" panose="02020603050405020304" pitchFamily="18" charset="0"/>
                <a:ea typeface="Times New Roman" panose="02020603050405020304" pitchFamily="18" charset="0"/>
              </a:rPr>
              <a:t>Sắp xếp và tô màu cho phù hợp để hoàn thiện một quyển sách (Hình 15.4d). </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Sau đó sao chép các quyền sách và chỉnh sửa kích cỡ các hình chữ nhật, màu sắc và chi tiết trang trí để thu được các quyển sách khác nhau.</a:t>
            </a:r>
            <a:endParaRPr lang="en-US" sz="280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5: </a:t>
            </a:r>
            <a:r>
              <a:rPr lang="en-US" sz="2800">
                <a:solidFill>
                  <a:srgbClr val="000000"/>
                </a:solidFill>
                <a:latin typeface="Times New Roman" panose="02020603050405020304" pitchFamily="18" charset="0"/>
                <a:ea typeface="Times New Roman" panose="02020603050405020304" pitchFamily="18" charset="0"/>
              </a:rPr>
              <a:t>Về giá sách bằng hình chữ nhật nằm ngang và tô màu phù hợp. </a:t>
            </a:r>
            <a:endParaRPr lang="en-US" sz="2800">
              <a:latin typeface="Times New Roman" panose="02020603050405020304" pitchFamily="18" charset="0"/>
              <a:ea typeface="Times New Roman" panose="02020603050405020304" pitchFamily="18" charset="0"/>
            </a:endParaRPr>
          </a:p>
          <a:p>
            <a:pPr indent="3048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Xếp sách lên giá, quay một vài quyền để tạo cảm giác tự nhiên. Gom cụm cả phần giá sách và đặt lên trên phần nền.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439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 y="725716"/>
            <a:ext cx="5669280" cy="4462760"/>
          </a:xfrm>
          <a:prstGeom prst="rect">
            <a:avLst/>
          </a:prstGeom>
        </p:spPr>
        <p:txBody>
          <a:bodyPr wrap="square">
            <a:spAutoFit/>
          </a:bodyPr>
          <a:lstStyle/>
          <a:p>
            <a:pPr algn="just">
              <a:spcBef>
                <a:spcPts val="1200"/>
              </a:spcBef>
              <a:spcAft>
                <a:spcPts val="1200"/>
              </a:spcAft>
            </a:pPr>
            <a:r>
              <a:rPr lang="en-US" sz="2800" b="1">
                <a:solidFill>
                  <a:srgbClr val="FE00EF"/>
                </a:solidFill>
                <a:latin typeface="Times New Roman" panose="02020603050405020304" pitchFamily="18" charset="0"/>
                <a:ea typeface="Times New Roman" panose="02020603050405020304" pitchFamily="18" charset="0"/>
                <a:cs typeface="Times New Roman" panose="02020603050405020304" pitchFamily="18" charset="0"/>
              </a:rPr>
              <a:t>Nhiệm vụ 4</a:t>
            </a:r>
            <a:r>
              <a:rPr lang="vi-VN" sz="2800" b="1">
                <a:solidFill>
                  <a:srgbClr val="FE00E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 các đoạn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 lượt nhập từng đoạn văn bản - mỗi nội dung là đối tượng khác nhau (Hình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15.5</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cs typeface="Times New Roman" panose="02020603050405020304" pitchFamily="18" charset="0"/>
              </a:rPr>
              <a:t>Định dạng cỡ chữ và màu sắc phù hợp, sau đó sắp xếp vào vị trí tương ứng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Graphical user interface, text, application, Word&#10;&#10;Description automatically generated"/>
          <p:cNvPicPr/>
          <p:nvPr/>
        </p:nvPicPr>
        <p:blipFill rotWithShape="1">
          <a:blip r:embed="rId2"/>
          <a:srcRect l="81721" t="33699" r="2545" b="42027"/>
          <a:stretch/>
        </p:blipFill>
        <p:spPr bwMode="auto">
          <a:xfrm>
            <a:off x="6408420" y="1500634"/>
            <a:ext cx="5783580" cy="38257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114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 y="747236"/>
            <a:ext cx="4701540" cy="5632311"/>
          </a:xfrm>
          <a:prstGeom prst="rect">
            <a:avLst/>
          </a:prstGeom>
        </p:spPr>
        <p:txBody>
          <a:bodyPr wrap="square">
            <a:spAutoFit/>
          </a:bodyPr>
          <a:lstStyle/>
          <a:p>
            <a:pPr>
              <a:spcBef>
                <a:spcPts val="1200"/>
              </a:spcBef>
              <a:spcAft>
                <a:spcPts val="1200"/>
              </a:spcAft>
            </a:pPr>
            <a:r>
              <a:rPr lang="en-US" sz="2800" b="1">
                <a:solidFill>
                  <a:srgbClr val="FE00EF"/>
                </a:solidFill>
                <a:latin typeface="Times New Roman" panose="02020603050405020304" pitchFamily="18" charset="0"/>
                <a:ea typeface="Times New Roman" panose="02020603050405020304" pitchFamily="18" charset="0"/>
              </a:rPr>
              <a:t>Nhiệm vụ 5</a:t>
            </a:r>
            <a:r>
              <a:rPr lang="vi-VN" sz="2800" b="1">
                <a:solidFill>
                  <a:srgbClr val="FE00EF"/>
                </a:solidFill>
                <a:latin typeface="Times New Roman" panose="02020603050405020304" pitchFamily="18" charset="0"/>
                <a:ea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rPr>
              <a:t>Vẽ </a:t>
            </a:r>
            <a:r>
              <a:rPr lang="en-US" sz="2800">
                <a:solidFill>
                  <a:srgbClr val="000000"/>
                </a:solidFill>
                <a:latin typeface="Times New Roman" panose="02020603050405020304" pitchFamily="18" charset="0"/>
                <a:ea typeface="Times New Roman" panose="02020603050405020304" pitchFamily="18" charset="0"/>
              </a:rPr>
              <a:t>bóng hội thoại.</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b="1">
                <a:solidFill>
                  <a:srgbClr val="FFC000"/>
                </a:solidFill>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solidFill>
                  <a:srgbClr val="000000"/>
                </a:solidFill>
                <a:latin typeface="Times New Roman" panose="02020603050405020304" pitchFamily="18" charset="0"/>
                <a:ea typeface="Times New Roman" panose="02020603050405020304" pitchFamily="18" charset="0"/>
              </a:rPr>
              <a:t>Vẽ hình elip và hình tam giác (Hình 15.6a). </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solidFill>
                  <a:srgbClr val="000000"/>
                </a:solidFill>
                <a:latin typeface="Times New Roman" panose="02020603050405020304" pitchFamily="18" charset="0"/>
                <a:ea typeface="Times New Roman" panose="02020603050405020304" pitchFamily="18" charset="0"/>
              </a:rPr>
              <a:t>Xếp hai hình chồng nhau và chọn Union (Hình 15.6b). </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solidFill>
                  <a:srgbClr val="000000"/>
                </a:solidFill>
                <a:latin typeface="Times New Roman" panose="02020603050405020304" pitchFamily="18" charset="0"/>
                <a:ea typeface="Times New Roman" panose="02020603050405020304" pitchFamily="18" charset="0"/>
              </a:rPr>
              <a:t>Có thể chỉnh lại như Hình 15.6c, tô màu phù hợp.</a:t>
            </a:r>
            <a:endParaRPr lang="en-US" sz="2800">
              <a:latin typeface="Times New Roman" panose="02020603050405020304" pitchFamily="18" charset="0"/>
              <a:ea typeface="Times New Roman" panose="02020603050405020304" pitchFamily="18" charset="0"/>
            </a:endParaRPr>
          </a:p>
        </p:txBody>
      </p:sp>
      <p:pic>
        <p:nvPicPr>
          <p:cNvPr id="4" name="Picture 3" descr="Graphical user interface, application, Word&#10;&#10;Description automatically generated"/>
          <p:cNvPicPr/>
          <p:nvPr/>
        </p:nvPicPr>
        <p:blipFill rotWithShape="1">
          <a:blip r:embed="rId2"/>
          <a:srcRect l="69198" t="41694" r="9924" b="47166"/>
          <a:stretch/>
        </p:blipFill>
        <p:spPr bwMode="auto">
          <a:xfrm>
            <a:off x="5741987" y="1016609"/>
            <a:ext cx="6450013" cy="285328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741987" y="4660315"/>
            <a:ext cx="6096000" cy="1384995"/>
          </a:xfrm>
          <a:prstGeom prst="rect">
            <a:avLst/>
          </a:prstGeom>
        </p:spPr>
        <p:txBody>
          <a:bodyPr>
            <a:spAutoFit/>
          </a:bodyPr>
          <a:lstStyle/>
          <a:p>
            <a:pPr indent="304800" algn="just"/>
            <a:r>
              <a:rPr lang="en-US" sz="2800">
                <a:solidFill>
                  <a:srgbClr val="000000"/>
                </a:solidFill>
                <a:latin typeface="Times New Roman" panose="02020603050405020304" pitchFamily="18" charset="0"/>
                <a:ea typeface="Times New Roman" panose="02020603050405020304" pitchFamily="18" charset="0"/>
              </a:rPr>
              <a:t>Đặt bóng hội thoại vào vị trí và đặt các cụm chữ tương ứng vào bóng hội thoại và chỉnh lớp (layer) để hiển thị phù hợp.</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407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73380" y="363915"/>
            <a:ext cx="6096000" cy="6494085"/>
          </a:xfrm>
          <a:prstGeom prst="rect">
            <a:avLst/>
          </a:prstGeom>
        </p:spPr>
        <p:txBody>
          <a:bodyPr>
            <a:spAutoFit/>
          </a:bodyPr>
          <a:lstStyle/>
          <a:p>
            <a:pPr algn="just">
              <a:spcBef>
                <a:spcPts val="1200"/>
              </a:spcBef>
              <a:spcAft>
                <a:spcPts val="1200"/>
              </a:spcAft>
            </a:pPr>
            <a:r>
              <a:rPr lang="vi-VN" sz="2800" b="1">
                <a:solidFill>
                  <a:srgbClr val="FE00EF"/>
                </a:solidFill>
                <a:latin typeface="Times New Roman" panose="02020603050405020304" pitchFamily="18" charset="0"/>
                <a:ea typeface="Times New Roman" panose="02020603050405020304" pitchFamily="18" charset="0"/>
              </a:rPr>
              <a:t>Nhiệm vụ 6: </a:t>
            </a:r>
            <a:r>
              <a:rPr lang="vi-VN" sz="2800">
                <a:latin typeface="Times New Roman" panose="02020603050405020304" pitchFamily="18" charset="0"/>
                <a:cs typeface="Times New Roman" panose="02020603050405020304" pitchFamily="18" charset="0"/>
              </a:rPr>
              <a:t>Vẽ đoạn nét đứt nằm giữa thời gian và địa điểm.</a:t>
            </a:r>
          </a:p>
          <a:p>
            <a:pPr>
              <a:spcBef>
                <a:spcPts val="1200"/>
              </a:spcBef>
              <a:spcAft>
                <a:spcPts val="1200"/>
              </a:spcAft>
            </a:pPr>
            <a:r>
              <a:rPr lang="vi-VN" sz="2800" b="1">
                <a:solidFill>
                  <a:srgbClr val="FFC000"/>
                </a:solidFill>
                <a:latin typeface="Times New Roman" panose="02020603050405020304" pitchFamily="18" charset="0"/>
                <a:ea typeface="Times New Roman" panose="02020603050405020304" pitchFamily="18" charset="0"/>
              </a:rPr>
              <a:t>Hướng dẫn.  </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cs typeface="Times New Roman" panose="02020603050405020304" pitchFamily="18" charset="0"/>
              </a:rPr>
              <a:t> Chọn công cụ </a:t>
            </a:r>
            <a:r>
              <a:rPr lang="vi-VN" sz="2800">
                <a:latin typeface="Times New Roman" panose="02020603050405020304" pitchFamily="18" charset="0"/>
                <a:cs typeface="Times New Roman" panose="02020603050405020304" pitchFamily="18" charset="0"/>
              </a:rPr>
              <a:t>Pen  </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trên hộp công cụ. Vẽ đoạn thẳng đứng để tạo vách ngăn.</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a:t>
            </a:r>
            <a:r>
              <a:rPr lang="vi-VN" sz="2800">
                <a:latin typeface="Times New Roman" panose="02020603050405020304" pitchFamily="18" charset="0"/>
                <a:cs typeface="Times New Roman" panose="02020603050405020304" pitchFamily="18" charset="0"/>
              </a:rPr>
              <a:t> Mở hộp thoại Fill and Stroke điều chỉnh lại độ dày Width là 1 và Dashes là kiểu nét đứt (Hình </a:t>
            </a:r>
            <a:r>
              <a:rPr lang="vi-VN" sz="2800">
                <a:latin typeface="Times New Roman" panose="02020603050405020304" pitchFamily="18" charset="0"/>
                <a:cs typeface="Times New Roman" panose="02020603050405020304" pitchFamily="18" charset="0"/>
              </a:rPr>
              <a:t>15.7</a:t>
            </a:r>
            <a:r>
              <a:rPr lang="vi-VN" sz="2800" smtClean="0">
                <a:latin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cs typeface="Times New Roman" panose="02020603050405020304" pitchFamily="18" charset="0"/>
            </a:endParaRP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3: </a:t>
            </a:r>
            <a:r>
              <a:rPr lang="vi-VN" sz="2800">
                <a:latin typeface="Times New Roman" panose="02020603050405020304" pitchFamily="18" charset="0"/>
                <a:cs typeface="Times New Roman" panose="02020603050405020304" pitchFamily="18" charset="0"/>
              </a:rPr>
              <a:t>Điều chỉnh lại bố cục, đồi màu vẽ để thu được hình ảnh hoàn thiện như </a:t>
            </a:r>
            <a:r>
              <a:rPr lang="vi-VN" sz="2800">
                <a:latin typeface="Times New Roman" panose="02020603050405020304" pitchFamily="18" charset="0"/>
                <a:cs typeface="Times New Roman" panose="02020603050405020304" pitchFamily="18" charset="0"/>
              </a:rPr>
              <a:t>mẫu</a:t>
            </a:r>
            <a:r>
              <a:rPr lang="vi-VN"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13" name="Picture 12" descr="Graphical user interface, application, Word&#10;&#10;Description automatically generated"/>
          <p:cNvPicPr/>
          <p:nvPr/>
        </p:nvPicPr>
        <p:blipFill rotWithShape="1">
          <a:blip r:embed="rId2"/>
          <a:srcRect l="78881" t="62540" r="2808" b="21461"/>
          <a:stretch/>
        </p:blipFill>
        <p:spPr bwMode="auto">
          <a:xfrm>
            <a:off x="7109460" y="1645860"/>
            <a:ext cx="4897755" cy="3109020"/>
          </a:xfrm>
          <a:prstGeom prst="rect">
            <a:avLst/>
          </a:prstGeom>
          <a:ln>
            <a:noFill/>
          </a:ln>
          <a:extLst>
            <a:ext uri="{53640926-AAD7-44D8-BBD7-CCE9431645EC}">
              <a14:shadowObscured xmlns:a14="http://schemas.microsoft.com/office/drawing/2010/main"/>
            </a:ext>
          </a:extLst>
        </p:spPr>
      </p:pic>
      <p:pic>
        <p:nvPicPr>
          <p:cNvPr id="14" name="Picture 13" descr="Graphical user interface, application, Word&#10;&#10;Description automatically generated"/>
          <p:cNvPicPr/>
          <p:nvPr/>
        </p:nvPicPr>
        <p:blipFill rotWithShape="1">
          <a:blip r:embed="rId2"/>
          <a:srcRect l="73693" t="64824" r="24701" b="32461"/>
          <a:stretch/>
        </p:blipFill>
        <p:spPr bwMode="auto">
          <a:xfrm>
            <a:off x="4457700" y="2132647"/>
            <a:ext cx="588010" cy="5648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694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3400" y="713433"/>
            <a:ext cx="6096000" cy="5503301"/>
          </a:xfrm>
          <a:prstGeom prst="rect">
            <a:avLst/>
          </a:prstGeom>
        </p:spPr>
        <p:txBody>
          <a:bodyPr>
            <a:spAutoFit/>
          </a:bodyPr>
          <a:lstStyle/>
          <a:p>
            <a:pPr algn="just">
              <a:spcBef>
                <a:spcPts val="600"/>
              </a:spcBef>
              <a:spcAft>
                <a:spcPts val="600"/>
              </a:spcAft>
            </a:pPr>
            <a:r>
              <a:rPr lang="vi-VN" sz="2800" b="1">
                <a:solidFill>
                  <a:srgbClr val="FE00EF"/>
                </a:solidFill>
                <a:latin typeface="Times New Roman" panose="02020603050405020304" pitchFamily="18" charset="0"/>
                <a:ea typeface="Times New Roman" panose="02020603050405020304" pitchFamily="18" charset="0"/>
              </a:rPr>
              <a:t>Nhiệm vụ 7. </a:t>
            </a:r>
            <a:r>
              <a:rPr lang="vi-VN" sz="2800">
                <a:latin typeface="Times New Roman" panose="02020603050405020304" pitchFamily="18" charset="0"/>
                <a:ea typeface="Times New Roman" panose="02020603050405020304" pitchFamily="18" charset="0"/>
                <a:cs typeface="Times New Roman" panose="02020603050405020304" pitchFamily="18" charset="0"/>
              </a:rPr>
              <a:t>Xuất sản phẩm hoàn thiện ra định dạng đồ họa điểm ảnh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b="1">
                <a:solidFill>
                  <a:srgbClr val="FFC000"/>
                </a:solidFill>
                <a:latin typeface="Times New Roman" panose="02020603050405020304" pitchFamily="18" charset="0"/>
                <a:ea typeface="Times New Roman" panose="02020603050405020304" pitchFamily="18" charset="0"/>
              </a:rPr>
              <a:t>Hướng dẫn:</a:t>
            </a:r>
            <a:endParaRPr lang="en-US" sz="2800" b="1">
              <a:solidFill>
                <a:srgbClr val="FFC000"/>
              </a:solidFill>
              <a:latin typeface="Times New Roman" panose="02020603050405020304" pitchFamily="18" charset="0"/>
              <a:ea typeface="Times New Roman" panose="02020603050405020304" pitchFamily="18"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Sau khi hoàn tất sản phẩm, ta có thể xuất ra tệp dạng đồ họa điểm ảnh để dẽ dàng sử dụng cho các mục đích khác bằng cách: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Chọn lệnh File/Export PNG Image. Cửa sổ thiết lập thông số sẽ xuất hiện như hình 15.8. </a:t>
            </a:r>
            <a:r>
              <a:rPr lang="en-US" sz="2800">
                <a:latin typeface="Times New Roman" panose="02020603050405020304" pitchFamily="18" charset="0"/>
                <a:ea typeface="Times New Roman" panose="02020603050405020304" pitchFamily="18" charset="0"/>
                <a:cs typeface="Times New Roman" panose="02020603050405020304" pitchFamily="18" charset="0"/>
              </a:rPr>
              <a:t>Các nội dung chính cần chú ý:</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3" name="Picture 12" descr="Graphical user interface, application, Word&#10;&#10;Description automatically generated"/>
          <p:cNvPicPr/>
          <p:nvPr/>
        </p:nvPicPr>
        <p:blipFill rotWithShape="1">
          <a:blip r:embed="rId2"/>
          <a:srcRect l="82363" t="30842" r="2220" b="26312"/>
          <a:stretch/>
        </p:blipFill>
        <p:spPr bwMode="auto">
          <a:xfrm>
            <a:off x="7064375" y="392799"/>
            <a:ext cx="4784725" cy="61445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085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1559253"/>
            <a:ext cx="10530840" cy="3600986"/>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Export area – Vùng xuất ảnh: thường dùng nhất là Page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trang giấy </a:t>
            </a:r>
            <a:r>
              <a:rPr lang="en-US" sz="2800">
                <a:latin typeface="Times New Roman" panose="02020603050405020304" pitchFamily="18" charset="0"/>
                <a:ea typeface="Times New Roman" panose="02020603050405020304" pitchFamily="18" charset="0"/>
                <a:cs typeface="Times New Roman" panose="02020603050405020304" pitchFamily="18" charset="0"/>
              </a:rPr>
              <a:t>in được đóng khung và Selection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chỉ </a:t>
            </a:r>
            <a:r>
              <a:rPr lang="en-US" sz="2800">
                <a:latin typeface="Times New Roman" panose="02020603050405020304" pitchFamily="18" charset="0"/>
                <a:ea typeface="Times New Roman" panose="02020603050405020304" pitchFamily="18" charset="0"/>
                <a:cs typeface="Times New Roman" panose="02020603050405020304" pitchFamily="18" charset="0"/>
              </a:rPr>
              <a:t>xuất tệp ảnh cho các đối tượng đang được chọn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Image size – Kích thước và độ phân giải của ảnh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Filename – Tên tệp và đường dẫn tới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Sau khi thiết lập các thông số, chọn lệnh Export để xuất ra tệp PNG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472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12296" y="617519"/>
            <a:ext cx="3121688" cy="743473"/>
          </a:xfrm>
          <a:prstGeom prst="rect">
            <a:avLst/>
          </a:prstGeom>
        </p:spPr>
        <p:txBody>
          <a:bodyPr wrap="none">
            <a:spAutoFit/>
          </a:bodyPr>
          <a:lstStyle/>
          <a:p>
            <a:pPr algn="just">
              <a:lnSpc>
                <a:spcPct val="115000"/>
              </a:lnSpc>
            </a:pPr>
            <a:r>
              <a:rPr lang="vi-VN" sz="4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40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3" name="Rectangle 12"/>
          <p:cNvSpPr/>
          <p:nvPr/>
        </p:nvSpPr>
        <p:spPr>
          <a:xfrm>
            <a:off x="502920" y="2470671"/>
            <a:ext cx="5570220" cy="2123658"/>
          </a:xfrm>
          <a:prstGeom prst="rect">
            <a:avLst/>
          </a:prstGeom>
        </p:spPr>
        <p:txBody>
          <a:bodyPr wrap="square">
            <a:spAutoFit/>
          </a:bodyPr>
          <a:lstStyle/>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1. Thiết kế một thiệp đơn giản (sinh nhật, tiệc Noel ...) (Hình 15.9)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nl-NL" sz="2800">
                <a:latin typeface="Times New Roman" panose="02020603050405020304" pitchFamily="18" charset="0"/>
                <a:ea typeface="Times New Roman" panose="02020603050405020304" pitchFamily="18" charset="0"/>
                <a:cs typeface="Times New Roman" panose="02020603050405020304" pitchFamily="18" charset="0"/>
              </a:rPr>
              <a:t>. Vẽ lại logo tiết kiệm điện nước như Hình 14.8b</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4" name="Picture 13" descr="Graphical user interface, text, application, Word&#10;&#10;Description automatically generated"/>
          <p:cNvPicPr/>
          <p:nvPr/>
        </p:nvPicPr>
        <p:blipFill rotWithShape="1">
          <a:blip r:embed="rId2"/>
          <a:srcRect l="61170" t="32555" r="3824" b="30886"/>
          <a:stretch/>
        </p:blipFill>
        <p:spPr bwMode="auto">
          <a:xfrm>
            <a:off x="6492240" y="1360992"/>
            <a:ext cx="5552765" cy="5314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161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plant, grass, outdoor, sea, beach">
            <a:extLst>
              <a:ext uri="{FF2B5EF4-FFF2-40B4-BE49-F238E27FC236}">
                <a16:creationId xmlns:a16="http://schemas.microsoft.com/office/drawing/2014/main" id="{C22AFC99-B8B0-4D49-8242-D5D9E488CA0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2051050"/>
          </a:xfrm>
        </p:spPr>
      </p:pic>
      <p:pic>
        <p:nvPicPr>
          <p:cNvPr id="21" name="Picture Placeholder 20" descr="Close up of grass">
            <a:extLst>
              <a:ext uri="{FF2B5EF4-FFF2-40B4-BE49-F238E27FC236}">
                <a16:creationId xmlns:a16="http://schemas.microsoft.com/office/drawing/2014/main" id="{B6A72E84-A1D7-4314-81A0-543131AE3C0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5788025"/>
            <a:ext cx="12192000" cy="1069975"/>
          </a:xfrm>
        </p:spPr>
      </p:pic>
      <p:sp>
        <p:nvSpPr>
          <p:cNvPr id="2" name="Date Placeholder 1">
            <a:extLst>
              <a:ext uri="{FF2B5EF4-FFF2-40B4-BE49-F238E27FC236}">
                <a16:creationId xmlns:a16="http://schemas.microsoft.com/office/drawing/2014/main" id="{1F833371-4220-48C3-A3E1-5EA18D50C48F}"/>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43BCDDBD-4C85-4716-86C0-5D527FE8BBF0}"/>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6F496E66-3A4B-4617-8D7C-D91AD3541F15}"/>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17</a:t>
            </a:fld>
            <a:endParaRPr lang="en-US" dirty="0"/>
          </a:p>
        </p:txBody>
      </p:sp>
      <p:sp>
        <p:nvSpPr>
          <p:cNvPr id="14" name="TextBox 13">
            <a:extLst>
              <a:ext uri="{FF2B5EF4-FFF2-40B4-BE49-F238E27FC236}">
                <a16:creationId xmlns:a16="http://schemas.microsoft.com/office/drawing/2014/main" id="{CA3A20D0-97E7-4EC4-A8E2-9D1E3C9882DE}"/>
              </a:ext>
            </a:extLst>
          </p:cNvPr>
          <p:cNvSpPr txBox="1"/>
          <p:nvPr/>
        </p:nvSpPr>
        <p:spPr>
          <a:xfrm>
            <a:off x="483326" y="3021261"/>
            <a:ext cx="11225348" cy="1655068"/>
          </a:xfrm>
          <a:prstGeom prst="rect">
            <a:avLst/>
          </a:prstGeom>
          <a:noFill/>
        </p:spPr>
        <p:txBody>
          <a:bodyPr wrap="square">
            <a:spAutoFit/>
          </a:bodyPr>
          <a:lstStyle/>
          <a:p>
            <a:pPr marR="0" lvl="0" algn="ctr">
              <a:lnSpc>
                <a:spcPct val="115000"/>
              </a:lnSpc>
              <a:spcBef>
                <a:spcPts val="0"/>
              </a:spcBef>
              <a:spcAft>
                <a:spcPts val="0"/>
              </a:spcAft>
            </a:pPr>
            <a:r>
              <a:rPr lang="en-US" sz="9600" b="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THANK YOU</a:t>
            </a:r>
            <a:endParaRPr lang="en-US" sz="9600" b="1">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179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F92B90-FD10-47FA-922C-60FD7F0ED4A6}"/>
              </a:ext>
            </a:extLst>
          </p:cNvPr>
          <p:cNvSpPr>
            <a:spLocks noGrp="1"/>
          </p:cNvSpPr>
          <p:nvPr>
            <p:ph type="title"/>
          </p:nvPr>
        </p:nvSpPr>
        <p:spPr>
          <a:xfrm>
            <a:off x="4073237" y="1096375"/>
            <a:ext cx="4045527" cy="1590790"/>
          </a:xfrm>
        </p:spPr>
        <p:txBody>
          <a:bodyPr/>
          <a:lstStyle/>
          <a:p>
            <a:r>
              <a:rPr lang="en-US" dirty="0"/>
              <a:t>Thank you</a:t>
            </a:r>
          </a:p>
        </p:txBody>
      </p:sp>
      <p:pic>
        <p:nvPicPr>
          <p:cNvPr id="13" name="Picture Placeholder 12" descr="Sand, sea, beach, grass">
            <a:extLst>
              <a:ext uri="{FF2B5EF4-FFF2-40B4-BE49-F238E27FC236}">
                <a16:creationId xmlns:a16="http://schemas.microsoft.com/office/drawing/2014/main" id="{681D276C-2EB5-4A5D-AD46-BA67480003A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951274"/>
            <a:ext cx="2743201" cy="4747564"/>
          </a:xfrm>
        </p:spPr>
      </p:pic>
      <p:sp>
        <p:nvSpPr>
          <p:cNvPr id="10" name="Text Placeholder 9">
            <a:extLst>
              <a:ext uri="{FF2B5EF4-FFF2-40B4-BE49-F238E27FC236}">
                <a16:creationId xmlns:a16="http://schemas.microsoft.com/office/drawing/2014/main" id="{96493815-2B96-4CA9-8D15-F0EB9A1557C5}"/>
              </a:ext>
            </a:extLst>
          </p:cNvPr>
          <p:cNvSpPr>
            <a:spLocks noGrp="1"/>
          </p:cNvSpPr>
          <p:nvPr>
            <p:ph type="body" sz="quarter" idx="16"/>
          </p:nvPr>
        </p:nvSpPr>
        <p:spPr>
          <a:xfrm>
            <a:off x="4107354" y="2910720"/>
            <a:ext cx="4011410" cy="2061261"/>
          </a:xfrm>
        </p:spPr>
        <p:txBody>
          <a:bodyPr/>
          <a:lstStyle/>
          <a:p>
            <a:r>
              <a:rPr lang="en-US" dirty="0"/>
              <a:t>Mirjam Nilsson​​</a:t>
            </a:r>
          </a:p>
          <a:p>
            <a:r>
              <a:rPr lang="en-US" dirty="0"/>
              <a:t>mirjam@contoso.com​</a:t>
            </a:r>
          </a:p>
          <a:p>
            <a:r>
              <a:rPr lang="en-US" dirty="0"/>
              <a:t>www.contoso.com​</a:t>
            </a:r>
          </a:p>
        </p:txBody>
      </p:sp>
      <p:pic>
        <p:nvPicPr>
          <p:cNvPr id="15" name="Picture Placeholder 14" descr="Close up of bird eye">
            <a:extLst>
              <a:ext uri="{FF2B5EF4-FFF2-40B4-BE49-F238E27FC236}">
                <a16:creationId xmlns:a16="http://schemas.microsoft.com/office/drawing/2014/main" id="{EDC61EE9-9548-4422-9A3B-8519063F0199}"/>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val="0"/>
              </a:ext>
            </a:extLst>
          </a:blip>
          <a:srcRect/>
          <a:stretch/>
        </p:blipFill>
        <p:spPr>
          <a:xfrm>
            <a:off x="9448800" y="951274"/>
            <a:ext cx="2743200" cy="4747564"/>
          </a:xfrm>
        </p:spPr>
      </p:pic>
      <p:sp>
        <p:nvSpPr>
          <p:cNvPr id="2" name="Date Placeholder 1">
            <a:extLst>
              <a:ext uri="{FF2B5EF4-FFF2-40B4-BE49-F238E27FC236}">
                <a16:creationId xmlns:a16="http://schemas.microsoft.com/office/drawing/2014/main" id="{2C8D6180-8574-4A09-9CF3-5DBA4B97A637}"/>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8B36962E-1AC0-4AE8-9E04-6FECBB97FBF5}"/>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0C5EF685-39C2-409F-97E3-2C4713F25B8D}"/>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18</a:t>
            </a:fld>
            <a:endParaRPr lang="en-US" dirty="0"/>
          </a:p>
        </p:txBody>
      </p:sp>
    </p:spTree>
    <p:extLst>
      <p:ext uri="{BB962C8B-B14F-4D97-AF65-F5344CB8AC3E}">
        <p14:creationId xmlns:p14="http://schemas.microsoft.com/office/powerpoint/2010/main" val="213400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822960" y="419981"/>
            <a:ext cx="10561320" cy="6132743"/>
          </a:xfrm>
          <a:prstGeom prst="flowChartAlternate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Em được giao nhiệm vụ thiết kế tờ rơi quảng bá cho Hội chợ sách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Thảo luận theo nhóm đề trả lời các câu hỏi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Tờ rơi cho Hội chợ sách cần cung cấp cho người xem những thông tin gi?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Xếp thứ tự độ quan trọng của các thông tin mà nhóm đã chọn.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Đề phù hợp với nội dung là Hội chợ sách, nên có những hình ảnh </a:t>
            </a:r>
            <a:r>
              <a:rPr lang="nl-NL" sz="2800">
                <a:latin typeface="Times New Roman" panose="02020603050405020304" pitchFamily="18" charset="0"/>
                <a:ea typeface="Times New Roman" panose="02020603050405020304" pitchFamily="18" charset="0"/>
                <a:cs typeface="Times New Roman" panose="02020603050405020304" pitchFamily="18" charset="0"/>
              </a:rPr>
              <a:t>minh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họa </a:t>
            </a:r>
            <a:r>
              <a:rPr lang="nl-NL" sz="2800">
                <a:latin typeface="Times New Roman" panose="02020603050405020304" pitchFamily="18" charset="0"/>
                <a:ea typeface="Times New Roman" panose="02020603050405020304" pitchFamily="18" charset="0"/>
                <a:cs typeface="Times New Roman" panose="02020603050405020304" pitchFamily="18" charset="0"/>
              </a:rPr>
              <a:t>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 Phân loại các nhóm đối tượng tạo nên tờ rơi.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Tờ rơi cần được thiết kế sáng sủa, dễ nắm bắt thông tin. Trong bài thực hành này, chúng ta sẽ tiến hành thiết kế tờ rơi cho Hội chợ sách theo mẫu Hình 15.1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6004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2074A-2A66-40C8-BA9E-4C97B6C2C810}"/>
              </a:ext>
            </a:extLst>
          </p:cNvPr>
          <p:cNvSpPr>
            <a:spLocks noGrp="1"/>
          </p:cNvSpPr>
          <p:nvPr>
            <p:ph type="dt" sz="half" idx="10"/>
          </p:nvPr>
        </p:nvSpPr>
        <p:spPr>
          <a:xfrm>
            <a:off x="838200" y="6356350"/>
            <a:ext cx="2743200" cy="365125"/>
          </a:xfrm>
        </p:spPr>
        <p:txBody>
          <a:bodyPr/>
          <a:lstStyle/>
          <a:p>
            <a:r>
              <a:rPr lang="en-US" dirty="0"/>
              <a:t>20XX</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a:t>
            </a:fld>
            <a:endParaRPr lang="en-US" dirty="0"/>
          </a:p>
        </p:txBody>
      </p:sp>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xmlns="" val="1"/>
              </a:ext>
            </a:extLst>
          </p:cNvPr>
          <p:cNvSpPr/>
          <p:nvPr/>
        </p:nvSpPr>
        <p:spPr>
          <a:xfrm>
            <a:off x="1720850" y="0"/>
            <a:ext cx="2349500" cy="99377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Graphical user interface, application, Word&#10;&#10;Description automatically generated"/>
          <p:cNvPicPr/>
          <p:nvPr/>
        </p:nvPicPr>
        <p:blipFill rotWithShape="1">
          <a:blip r:embed="rId2"/>
          <a:srcRect l="80918" t="36269" r="3024" b="26030"/>
          <a:stretch/>
        </p:blipFill>
        <p:spPr bwMode="auto">
          <a:xfrm>
            <a:off x="1033054" y="591228"/>
            <a:ext cx="3725091" cy="594423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932861" y="496887"/>
            <a:ext cx="7068639" cy="6038576"/>
          </a:xfrm>
          <a:prstGeom prst="rect">
            <a:avLst/>
          </a:prstGeom>
        </p:spPr>
        <p:txBody>
          <a:bodyPr wrap="square">
            <a:spAutoFit/>
          </a:bodyPr>
          <a:lstStyle/>
          <a:p>
            <a:pPr algn="just">
              <a:lnSpc>
                <a:spcPct val="115000"/>
              </a:lnSpc>
            </a:pPr>
            <a:r>
              <a:rPr lang="nl-NL"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 dẫn thực hiện: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Hình vẽ gồm một số thành phần, ta sẽ chia nhỏ thành các nhóm đối </a:t>
            </a:r>
            <a:r>
              <a:rPr lang="nl-NL" sz="2800">
                <a:latin typeface="Times New Roman" panose="02020603050405020304" pitchFamily="18" charset="0"/>
                <a:ea typeface="Times New Roman" panose="02020603050405020304" pitchFamily="18" charset="0"/>
                <a:cs typeface="Times New Roman" panose="02020603050405020304" pitchFamily="18" charset="0"/>
              </a:rPr>
              <a:t>tượng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để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sau đó sắp xếp các đối tượng vào vị trí phù hợp và chỉnh sửa màu sắc (nếu cần).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Các nhóm đối tượng cần vẽ: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1. Nền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2. Dây cờ tam giác.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3. Sách và giá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nl-NL" sz="2800">
                <a:latin typeface="Times New Roman" panose="02020603050405020304" pitchFamily="18" charset="0"/>
                <a:ea typeface="Times New Roman" panose="02020603050405020304" pitchFamily="18" charset="0"/>
                <a:cs typeface="Times New Roman" panose="02020603050405020304" pitchFamily="18" charset="0"/>
              </a:rPr>
              <a:t>4. Các đoạn văn bản.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5. Hai hộp thoại bong bóng.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6. Đoạn nét đứt nằm giữa thời gian và địa điểm.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Ta sẽ tiến hành vẽ từng đối tượng.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7990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352893"/>
            <a:ext cx="10652760" cy="6186309"/>
          </a:xfrm>
          <a:prstGeom prst="rect">
            <a:avLst/>
          </a:prstGeom>
        </p:spPr>
        <p:txBody>
          <a:bodyPr wrap="square">
            <a:spAutoFit/>
          </a:bodyPr>
          <a:lstStyle/>
          <a:p>
            <a:pPr>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Vẽ nền.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một hình chữ nhật màu xanh (Hình 15.2a)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một hình tam giác rồi </a:t>
            </a:r>
            <a:r>
              <a:rPr lang="en-US" sz="2800" b="1">
                <a:latin typeface="Times New Roman" panose="02020603050405020304" pitchFamily="18" charset="0"/>
                <a:ea typeface="Times New Roman" panose="02020603050405020304" pitchFamily="18" charset="0"/>
                <a:cs typeface="Times New Roman" panose="02020603050405020304" pitchFamily="18" charset="0"/>
              </a:rPr>
              <a:t>Duplicate</a:t>
            </a:r>
            <a:r>
              <a:rPr lang="en-US" sz="2800">
                <a:latin typeface="Times New Roman" panose="02020603050405020304" pitchFamily="18" charset="0"/>
                <a:ea typeface="Times New Roman" panose="02020603050405020304" pitchFamily="18" charset="0"/>
                <a:cs typeface="Times New Roman" panose="02020603050405020304" pitchFamily="18" charset="0"/>
              </a:rPr>
              <a:t> và dịch chuyển sang bên cạnh để tạo ra một dây tam giác (Hình 15.2b). </a:t>
            </a:r>
            <a:r>
              <a:rPr lang="en-US" sz="2800" b="1">
                <a:latin typeface="Times New Roman" panose="02020603050405020304" pitchFamily="18" charset="0"/>
                <a:ea typeface="Times New Roman" panose="02020603050405020304" pitchFamily="18" charset="0"/>
                <a:cs typeface="Times New Roman" panose="02020603050405020304" pitchFamily="18" charset="0"/>
              </a:rPr>
              <a:t>Duplicate</a:t>
            </a:r>
            <a:r>
              <a:rPr lang="en-US" sz="2800">
                <a:latin typeface="Times New Roman" panose="02020603050405020304" pitchFamily="18" charset="0"/>
                <a:ea typeface="Times New Roman" panose="02020603050405020304" pitchFamily="18" charset="0"/>
                <a:cs typeface="Times New Roman" panose="02020603050405020304" pitchFamily="18" charset="0"/>
              </a:rPr>
              <a:t> cả dây để thu được hai dây tam giác, để riêng một dây cho phần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tất cả các tam giác trong dây ban đầu và thực hiện Union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cs typeface="Times New Roman" panose="02020603050405020304" pitchFamily="18" charset="0"/>
              </a:rPr>
              <a:t>Xét dây tam giác đã Union vào trên đỉnh của hình chữ nhật và thực hiện </a:t>
            </a:r>
            <a:r>
              <a:rPr lang="en-US" sz="2800" b="1">
                <a:latin typeface="Times New Roman" panose="02020603050405020304" pitchFamily="18" charset="0"/>
                <a:ea typeface="Times New Roman" panose="02020603050405020304" pitchFamily="18" charset="0"/>
                <a:cs typeface="Times New Roman" panose="02020603050405020304" pitchFamily="18" charset="0"/>
              </a:rPr>
              <a:t>Diffirence</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15.2c)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hình chữ nhật màu vàng có chiều rộng bằng chiều rộng của hình chữ nhật xanh (Hình 15.2d) và đưa kết quả bước 4 vào phía dưới (Hình 15.2e)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931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p:cNvPicPr/>
          <p:nvPr/>
        </p:nvPicPr>
        <p:blipFill rotWithShape="1">
          <a:blip r:embed="rId2"/>
          <a:srcRect l="62615" t="45691" r="3180" b="22318"/>
          <a:stretch/>
        </p:blipFill>
        <p:spPr bwMode="auto">
          <a:xfrm>
            <a:off x="1463040" y="777240"/>
            <a:ext cx="9738359" cy="5166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86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462125"/>
            <a:ext cx="10507980" cy="5940088"/>
          </a:xfrm>
          <a:prstGeom prst="rect">
            <a:avLst/>
          </a:prstGeom>
        </p:spPr>
        <p:txBody>
          <a:bodyPr wrap="square">
            <a:spAutoFit/>
          </a:bodyPr>
          <a:lstStyle/>
          <a:p>
            <a:pPr>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Vẽ dây cờ tam giác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Cắt một số tam giác từ dây tam giác để riêng trong nhiệm vụ 1 (Hình 15.3a)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Nhóm các tam giác lại bằng lệnh Group, sau đó thực hiện co dãn để được dây tam giác lớn hơn và có kích thước vừa khung đã vẽ (Hình 15.3b)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cs typeface="Times New Roman" panose="02020603050405020304" pitchFamily="18" charset="0"/>
              </a:rPr>
              <a:t>Bỏ nhóm dây tam giác bằng lệnh Ungroup và tô màu phù hợp (Hình 15.3c)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rPr>
              <a:t>    Xếp dây tam giác lên trên cùng của cụm nền tờ rơi.</a:t>
            </a:r>
            <a:endParaRPr lang="en-US" sz="2800"/>
          </a:p>
        </p:txBody>
      </p:sp>
    </p:spTree>
    <p:extLst>
      <p:ext uri="{BB962C8B-B14F-4D97-AF65-F5344CB8AC3E}">
        <p14:creationId xmlns:p14="http://schemas.microsoft.com/office/powerpoint/2010/main" val="60424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ord&#10;&#10;Description automatically generated"/>
          <p:cNvPicPr/>
          <p:nvPr/>
        </p:nvPicPr>
        <p:blipFill rotWithShape="1">
          <a:blip r:embed="rId2"/>
          <a:srcRect l="84450" t="33412" r="2698" b="45728"/>
          <a:stretch/>
        </p:blipFill>
        <p:spPr bwMode="auto">
          <a:xfrm>
            <a:off x="3131820" y="792480"/>
            <a:ext cx="5601017" cy="5059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880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160" y="763399"/>
            <a:ext cx="10279380" cy="4893647"/>
          </a:xfrm>
          <a:prstGeom prst="rect">
            <a:avLst/>
          </a:prstGeom>
        </p:spPr>
        <p:txBody>
          <a:bodyPr wrap="square">
            <a:spAutoFit/>
          </a:bodyPr>
          <a:lstStyle/>
          <a:p>
            <a:pPr algn="just">
              <a:spcBef>
                <a:spcPts val="1200"/>
              </a:spcBef>
              <a:spcAft>
                <a:spcPts val="1200"/>
              </a:spcAft>
            </a:pPr>
            <a:r>
              <a:rPr lang="vi-VN" sz="2800">
                <a:solidFill>
                  <a:srgbClr val="7030A0"/>
                </a:solidFill>
                <a:latin typeface="Times New Roman" panose="02020603050405020304" pitchFamily="18" charset="0"/>
                <a:cs typeface="Times New Roman" panose="02020603050405020304" pitchFamily="18" charset="0"/>
              </a:rPr>
              <a:t>Nhiệm vụ 3. </a:t>
            </a:r>
            <a:r>
              <a:rPr lang="vi-VN" sz="2800">
                <a:latin typeface="Times New Roman" panose="02020603050405020304" pitchFamily="18" charset="0"/>
                <a:cs typeface="Times New Roman" panose="02020603050405020304" pitchFamily="18" charset="0"/>
              </a:rPr>
              <a:t>Vẽ sách và giá sách</a:t>
            </a:r>
          </a:p>
          <a:p>
            <a:pPr algn="just">
              <a:spcBef>
                <a:spcPts val="1200"/>
              </a:spcBef>
              <a:spcAft>
                <a:spcPts val="1200"/>
              </a:spcAft>
            </a:pPr>
            <a:r>
              <a:rPr lang="vi-VN" sz="2800" b="1">
                <a:solidFill>
                  <a:srgbClr val="E6B146"/>
                </a:solidFill>
                <a:latin typeface="Times New Roman" panose="02020603050405020304" pitchFamily="18" charset="0"/>
                <a:cs typeface="Times New Roman" panose="02020603050405020304" pitchFamily="18" charset="0"/>
              </a:rPr>
              <a:t>Hướng dẫn.</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cs typeface="Times New Roman" panose="02020603050405020304" pitchFamily="18" charset="0"/>
              </a:rPr>
              <a:t> Vẽ một hình chữ nhật để làm gáy sách (chiều dài tương ứng với độ cao của quyển sách, chiều rộng tương ứng với độ dày (Hình 15.4a)	</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 </a:t>
            </a:r>
            <a:r>
              <a:rPr lang="vi-VN" sz="2800">
                <a:latin typeface="Times New Roman" panose="02020603050405020304" pitchFamily="18" charset="0"/>
                <a:cs typeface="Times New Roman" panose="02020603050405020304" pitchFamily="18" charset="0"/>
              </a:rPr>
              <a:t>Để gáy sách có độ cong ở mép ta sẽ thêm một hình chữ nhật có chiều cao bằng hình trên, chiều rộng tương ứng với đoạn ria và tô màu chuyển sắc sao cho màu ở rìa ngoài đậm hơn và màu phía trong bằng với màu tô gáy sách phía trên (Hình 15.4b)</a:t>
            </a:r>
          </a:p>
        </p:txBody>
      </p:sp>
    </p:spTree>
    <p:extLst>
      <p:ext uri="{BB962C8B-B14F-4D97-AF65-F5344CB8AC3E}">
        <p14:creationId xmlns:p14="http://schemas.microsoft.com/office/powerpoint/2010/main" val="194156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Word&#10;&#10;Description automatically generated"/>
          <p:cNvPicPr/>
          <p:nvPr/>
        </p:nvPicPr>
        <p:blipFill rotWithShape="1">
          <a:blip r:embed="rId2"/>
          <a:srcRect l="83326" t="32270" r="2862" b="46305"/>
          <a:stretch/>
        </p:blipFill>
        <p:spPr bwMode="auto">
          <a:xfrm>
            <a:off x="3177540" y="760730"/>
            <a:ext cx="5530215" cy="5320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385901"/>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0C81F5-4E08-4068-8DC9-6D21305E57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119E3DC-63DC-4703-A1A6-A21819296CF6}">
  <ds:schemaRefs>
    <ds:schemaRef ds:uri="http://schemas.microsoft.com/sharepoint/v3/contenttype/forms"/>
  </ds:schemaRefs>
</ds:datastoreItem>
</file>

<file path=customXml/itemProps3.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84</TotalTime>
  <Words>1146</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Segoe UI</vt:lpstr>
      <vt:lpstr>Segoe UI Light</vt:lpstr>
      <vt:lpstr>Times New Roman</vt:lpstr>
      <vt:lpstr>Office Theme</vt:lpstr>
      <vt:lpstr>BÀI 15 hoàn thiện hình ảnh đồ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HoangThanh Tam</dc:creator>
  <cp:lastModifiedBy>admin</cp:lastModifiedBy>
  <cp:revision>9</cp:revision>
  <dcterms:created xsi:type="dcterms:W3CDTF">2022-02-17T15:40:32Z</dcterms:created>
  <dcterms:modified xsi:type="dcterms:W3CDTF">2022-03-28T15:24:20Z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