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8"/>
  </p:notesMasterIdLst>
  <p:sldIdLst>
    <p:sldId id="400" r:id="rId3"/>
    <p:sldId id="401" r:id="rId4"/>
    <p:sldId id="402" r:id="rId5"/>
    <p:sldId id="403" r:id="rId6"/>
    <p:sldId id="405" r:id="rId7"/>
    <p:sldId id="345" r:id="rId8"/>
    <p:sldId id="406" r:id="rId9"/>
    <p:sldId id="409" r:id="rId10"/>
    <p:sldId id="410" r:id="rId11"/>
    <p:sldId id="413" r:id="rId12"/>
    <p:sldId id="414" r:id="rId13"/>
    <p:sldId id="411" r:id="rId14"/>
    <p:sldId id="417" r:id="rId15"/>
    <p:sldId id="416" r:id="rId16"/>
    <p:sldId id="419" r:id="rId17"/>
  </p:sldIdLst>
  <p:sldSz cx="24384000" cy="13716000"/>
  <p:notesSz cx="6858000" cy="9144000"/>
  <p:custDataLst>
    <p:tags r:id="rId1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  <a:srgbClr val="0000FF"/>
    <a:srgbClr val="D0F9FE"/>
    <a:srgbClr val="548235"/>
    <a:srgbClr val="FFF9BC"/>
    <a:srgbClr val="398842"/>
    <a:srgbClr val="006600"/>
    <a:srgbClr val="008000"/>
    <a:srgbClr val="009900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86355" autoAdjust="0"/>
  </p:normalViewPr>
  <p:slideViewPr>
    <p:cSldViewPr>
      <p:cViewPr varScale="1">
        <p:scale>
          <a:sx n="59" d="100"/>
          <a:sy n="59" d="100"/>
        </p:scale>
        <p:origin x="234" y="9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81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8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67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4.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đậm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,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.</a:t>
            </a:r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31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32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5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23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55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22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07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87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94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32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60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8FFC2D9-5570-4856-B754-D51585130521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38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65" name="Picture 5"/>
              <p:cNvPicPr>
                <a:picLocks noChangeAspect="1" noChangeArrowheads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70" name="Picture 10"/>
              <p:cNvPicPr>
                <a:picLocks noChangeAspect="1" noChangeArrowheads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1"/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3"/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TextBox 67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itle 2">
              <a:extLst>
                <a:ext uri="{FF2B5EF4-FFF2-40B4-BE49-F238E27FC236}">
                  <a16:creationId xmlns:a16="http://schemas.microsoft.com/office/drawing/2014/main" xmlns="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77824" y="3533410"/>
            <a:ext cx="3432289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5991" y="4138586"/>
            <a:ext cx="17871209" cy="12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vi-VN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 PHÁP TỌA ĐỘ TRONG KHÔNG GIAN</a:t>
            </a:r>
            <a:endParaRPr lang="en-US" sz="4800" b="1" dirty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379047" y="1883125"/>
            <a:ext cx="1814128" cy="1828784"/>
            <a:chOff x="12784885" y="1066801"/>
            <a:chExt cx="1814128" cy="1828784"/>
          </a:xfrm>
        </p:grpSpPr>
        <p:sp>
          <p:nvSpPr>
            <p:cNvPr id="5" name="TextBox 4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</a:t>
              </a:r>
              <a:r>
                <a:rPr lang="vi-VN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2</a:t>
              </a:r>
              <a:endParaRPr lang="en-US" sz="81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782528" y="1965603"/>
            <a:ext cx="2238375" cy="1707027"/>
            <a:chOff x="11186391" y="149817"/>
            <a:chExt cx="2238375" cy="1707027"/>
          </a:xfrm>
        </p:grpSpPr>
        <p:pic>
          <p:nvPicPr>
            <p:cNvPr id="8" name="Picture 5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26"/>
          <p:cNvGrpSpPr/>
          <p:nvPr/>
        </p:nvGrpSpPr>
        <p:grpSpPr>
          <a:xfrm>
            <a:off x="4544155" y="8800101"/>
            <a:ext cx="14620958" cy="776643"/>
            <a:chOff x="7459670" y="7168672"/>
            <a:chExt cx="14851072" cy="776644"/>
          </a:xfrm>
        </p:grpSpPr>
        <p:sp>
          <p:nvSpPr>
            <p:cNvPr id="11" name="TextBox 10"/>
            <p:cNvSpPr txBox="1"/>
            <p:nvPr/>
          </p:nvSpPr>
          <p:spPr>
            <a:xfrm>
              <a:off x="8993188" y="7175874"/>
              <a:ext cx="13317554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LÝ THUYẾT</a:t>
              </a:r>
            </a:p>
          </p:txBody>
        </p:sp>
        <p:grpSp>
          <p:nvGrpSpPr>
            <p:cNvPr id="12" name="Group 27"/>
            <p:cNvGrpSpPr/>
            <p:nvPr/>
          </p:nvGrpSpPr>
          <p:grpSpPr>
            <a:xfrm>
              <a:off x="7459670" y="7168672"/>
              <a:ext cx="1381118" cy="776587"/>
              <a:chOff x="7459669" y="7168673"/>
              <a:chExt cx="1381118" cy="776587"/>
            </a:xfrm>
          </p:grpSpPr>
          <p:sp>
            <p:nvSpPr>
              <p:cNvPr id="13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14" name="Group 29"/>
              <p:cNvGrpSpPr/>
              <p:nvPr/>
            </p:nvGrpSpPr>
            <p:grpSpPr>
              <a:xfrm>
                <a:off x="7469187" y="7168673"/>
                <a:ext cx="1371600" cy="776587"/>
                <a:chOff x="7469187" y="7168673"/>
                <a:chExt cx="1371600" cy="776587"/>
              </a:xfrm>
            </p:grpSpPr>
            <p:sp>
              <p:nvSpPr>
                <p:cNvPr id="15" name="Round Same Side Corner Rectangle 14"/>
                <p:cNvSpPr/>
                <p:nvPr/>
              </p:nvSpPr>
              <p:spPr>
                <a:xfrm rot="5400000">
                  <a:off x="7789227" y="6893700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7931024" y="7168673"/>
                  <a:ext cx="464371" cy="769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55034" cy="3197789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4191000" y="5282364"/>
            <a:ext cx="16389012" cy="1107965"/>
            <a:chOff x="4370578" y="4371559"/>
            <a:chExt cx="16389012" cy="1107965"/>
          </a:xfrm>
          <a:solidFill>
            <a:schemeClr val="bg1"/>
          </a:solidFill>
        </p:grpSpPr>
        <p:sp>
          <p:nvSpPr>
            <p:cNvPr id="19" name="Rectangle 18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70578" y="4371559"/>
              <a:ext cx="16389012" cy="1107965"/>
            </a:xfrm>
            <a:prstGeom prst="rect">
              <a:avLst/>
            </a:prstGeom>
            <a:grp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vi-VN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 1: HỆ TỌA ĐỘ TRONG KHÔNG GIAN</a:t>
              </a:r>
              <a:endParaRPr lang="en-US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3938204" y="8313769"/>
            <a:ext cx="17526000" cy="4538095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4544155" y="9813376"/>
            <a:ext cx="14923905" cy="845641"/>
            <a:chOff x="4258638" y="10287000"/>
            <a:chExt cx="14923905" cy="845641"/>
          </a:xfrm>
        </p:grpSpPr>
        <p:sp>
          <p:nvSpPr>
            <p:cNvPr id="40" name="TextBox 39"/>
            <p:cNvSpPr txBox="1"/>
            <p:nvPr/>
          </p:nvSpPr>
          <p:spPr>
            <a:xfrm>
              <a:off x="5864988" y="10287000"/>
              <a:ext cx="133175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LUẬN</a:t>
              </a:r>
            </a:p>
          </p:txBody>
        </p:sp>
        <p:sp>
          <p:nvSpPr>
            <p:cNvPr id="41" name="Round Same Side Corner Rectangle 40"/>
            <p:cNvSpPr/>
            <p:nvPr/>
          </p:nvSpPr>
          <p:spPr>
            <a:xfrm rot="5400000">
              <a:off x="4621853" y="9999985"/>
              <a:ext cx="731519" cy="1457949"/>
            </a:xfrm>
            <a:prstGeom prst="round2Same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624024" y="10363200"/>
              <a:ext cx="72968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11506" y="11013209"/>
            <a:ext cx="14846158" cy="868919"/>
            <a:chOff x="4258638" y="10263722"/>
            <a:chExt cx="14846158" cy="868919"/>
          </a:xfrm>
        </p:grpSpPr>
        <p:sp>
          <p:nvSpPr>
            <p:cNvPr id="27" name="TextBox 26"/>
            <p:cNvSpPr txBox="1"/>
            <p:nvPr/>
          </p:nvSpPr>
          <p:spPr>
            <a:xfrm>
              <a:off x="5787241" y="10263722"/>
              <a:ext cx="133175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  <p:sp>
          <p:nvSpPr>
            <p:cNvPr id="28" name="Round Same Side Corner Rectangle 27"/>
            <p:cNvSpPr/>
            <p:nvPr/>
          </p:nvSpPr>
          <p:spPr>
            <a:xfrm rot="5400000">
              <a:off x="4621853" y="9999985"/>
              <a:ext cx="731519" cy="1457949"/>
            </a:xfrm>
            <a:prstGeom prst="round2Same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87769" y="10363200"/>
              <a:ext cx="100219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459793" y="6504638"/>
            <a:ext cx="16389012" cy="769411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44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4</a:t>
            </a:r>
            <a:r>
              <a:rPr lang="vi-VN" sz="44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</a:t>
            </a:r>
            <a:r>
              <a:rPr lang="en-US" sz="44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BÀI TẬP VỀ BIỂU THỨC TỌA ĐỘ, TÍCH VÔ HƯỚNG</a:t>
            </a:r>
          </a:p>
        </p:txBody>
      </p:sp>
    </p:spTree>
    <p:extLst>
      <p:ext uri="{BB962C8B-B14F-4D97-AF65-F5344CB8AC3E}">
        <p14:creationId xmlns:p14="http://schemas.microsoft.com/office/powerpoint/2010/main" val="3128861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41291" y="6797899"/>
            <a:ext cx="22483824" cy="5580870"/>
            <a:chOff x="1205494" y="6947472"/>
            <a:chExt cx="22135691" cy="6698622"/>
          </a:xfrm>
        </p:grpSpPr>
        <p:sp>
          <p:nvSpPr>
            <p:cNvPr id="13" name="Rounded Rectangle 12"/>
            <p:cNvSpPr/>
            <p:nvPr/>
          </p:nvSpPr>
          <p:spPr>
            <a:xfrm>
              <a:off x="1205494" y="7338151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205494" y="6947472"/>
              <a:ext cx="3687602" cy="944341"/>
              <a:chOff x="1205494" y="6947472"/>
              <a:chExt cx="3687602" cy="944341"/>
            </a:xfrm>
          </p:grpSpPr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 rot="16200000" flipV="1">
                <a:off x="2527350" y="5891202"/>
                <a:ext cx="944339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083183" y="6968266"/>
                <a:ext cx="2809913" cy="92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Round Diagonal Corner Rectangle 16"/>
              <p:cNvSpPr/>
              <p:nvPr/>
            </p:nvSpPr>
            <p:spPr>
              <a:xfrm flipV="1">
                <a:off x="1205494" y="6951956"/>
                <a:ext cx="774046" cy="939856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773704" y="2849913"/>
            <a:ext cx="22806732" cy="2182337"/>
            <a:chOff x="992187" y="2564543"/>
            <a:chExt cx="22353091" cy="232474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1145221" y="2666999"/>
              <a:ext cx="22200057" cy="2222284"/>
            </a:xfrm>
            <a:prstGeom prst="roundRect">
              <a:avLst>
                <a:gd name="adj" fmla="val 5492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92187" y="2564543"/>
              <a:ext cx="3124200" cy="1023460"/>
              <a:chOff x="534987" y="1647865"/>
              <a:chExt cx="4197167" cy="1176338"/>
            </a:xfrm>
          </p:grpSpPr>
          <p:sp>
            <p:nvSpPr>
              <p:cNvPr id="2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Pentagon 22"/>
              <p:cNvSpPr/>
              <p:nvPr/>
            </p:nvSpPr>
            <p:spPr bwMode="auto">
              <a:xfrm>
                <a:off x="534987" y="1647865"/>
                <a:ext cx="4197167" cy="1108201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Rectangle 33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5" name="Chevron 2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4400" b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TextBox 13"/>
              <p:cNvSpPr txBox="1">
                <a:spLocks noChangeArrowheads="1"/>
              </p:cNvSpPr>
              <p:nvPr/>
            </p:nvSpPr>
            <p:spPr bwMode="auto">
              <a:xfrm>
                <a:off x="1390816" y="1722509"/>
                <a:ext cx="3173468" cy="942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739068" y="1891389"/>
            <a:ext cx="9473319" cy="968444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8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4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4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A1232006-0FE3-402D-8B80-D30F3AA54460}"/>
              </a:ext>
            </a:extLst>
          </p:cNvPr>
          <p:cNvGrpSpPr/>
          <p:nvPr/>
        </p:nvGrpSpPr>
        <p:grpSpPr>
          <a:xfrm>
            <a:off x="739068" y="5266597"/>
            <a:ext cx="22732034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1B3D1F6B-8FDE-4C8C-AA17-56FD0020975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ohoma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C571A673-CDB7-425D-9C87-32E03EBBAF3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2E07F7DD-F136-41A5-A928-E95E925DAB08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ohoma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09B17BEE-5700-4F5B-9ED7-83AD438BCA3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ohoma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B3C3D37A-7170-436E-A7C3-21E0F2B3A93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ohoma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45ADA458-72FB-4F39-AD99-030365D6572E}"/>
              </a:ext>
            </a:extLst>
          </p:cNvPr>
          <p:cNvSpPr/>
          <p:nvPr/>
        </p:nvSpPr>
        <p:spPr>
          <a:xfrm>
            <a:off x="12344075" y="5329016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16854" y="5400398"/>
                <a:ext cx="311655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𝑫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i="1" dirty="0">
                  <a:solidFill>
                    <a:schemeClr val="bg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854" y="5400398"/>
                <a:ext cx="3116559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75493" y="5471122"/>
                <a:ext cx="357662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𝑫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;−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493" y="5471122"/>
                <a:ext cx="357662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659892" y="5445025"/>
                <a:ext cx="4604466" cy="1044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𝑫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;−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;−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9892" y="5445025"/>
                <a:ext cx="4604466" cy="10443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85388" y="2946829"/>
                <a:ext cx="19385714" cy="1752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15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𝑶𝒙𝒚𝒛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 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indent="-629920">
                  <a:lnSpc>
                    <a:spcPct val="115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388" y="2946829"/>
                <a:ext cx="19385714" cy="1752275"/>
              </a:xfrm>
              <a:prstGeom prst="rect">
                <a:avLst/>
              </a:prstGeom>
              <a:blipFill>
                <a:blip r:embed="rId6"/>
                <a:stretch>
                  <a:fillRect l="-1258" t="-5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467892" y="10025989"/>
            <a:ext cx="12192000" cy="8086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0555" algn="just">
              <a:lnSpc>
                <a:spcPct val="115000"/>
              </a:lnSpc>
              <a:spcAft>
                <a:spcPts val="800"/>
              </a:spcAft>
            </a:pP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3476333" y="5451272"/>
                <a:ext cx="3544112" cy="814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endParaRPr lang="en-US" sz="4400" b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6333" y="5451272"/>
                <a:ext cx="3544112" cy="8140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791817" y="8386863"/>
                <a:ext cx="18469812" cy="2878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𝑨𝑩𝑪𝑫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𝑫𝑪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629920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ở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𝑫𝑪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</m:t>
                        </m:r>
                        <m:r>
                          <a:rPr lang="en-US" sz="44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e>
                    </m:acc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817" y="8386863"/>
                <a:ext cx="18469812" cy="2878288"/>
              </a:xfrm>
              <a:prstGeom prst="rect">
                <a:avLst/>
              </a:prstGeom>
              <a:blipFill>
                <a:blip r:embed="rId8"/>
                <a:stretch>
                  <a:fillRect t="-1059" b="-5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44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70994" y="6709874"/>
            <a:ext cx="22623381" cy="6548926"/>
            <a:chOff x="1205494" y="6899374"/>
            <a:chExt cx="21957735" cy="6306449"/>
          </a:xfrm>
        </p:grpSpPr>
        <p:sp>
          <p:nvSpPr>
            <p:cNvPr id="13" name="Rounded Rectangle 12"/>
            <p:cNvSpPr/>
            <p:nvPr/>
          </p:nvSpPr>
          <p:spPr>
            <a:xfrm>
              <a:off x="1205494" y="6899374"/>
              <a:ext cx="21957735" cy="630644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205494" y="6947472"/>
              <a:ext cx="3687602" cy="944341"/>
              <a:chOff x="1205494" y="6947472"/>
              <a:chExt cx="3687602" cy="944341"/>
            </a:xfrm>
          </p:grpSpPr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 rot="16200000" flipV="1">
                <a:off x="2527350" y="5891202"/>
                <a:ext cx="944339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083183" y="6968266"/>
                <a:ext cx="2809913" cy="92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Round Diagonal Corner Rectangle 16"/>
              <p:cNvSpPr/>
              <p:nvPr/>
            </p:nvSpPr>
            <p:spPr>
              <a:xfrm flipV="1">
                <a:off x="1205494" y="6951956"/>
                <a:ext cx="774046" cy="939856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664370" y="2639534"/>
            <a:ext cx="22806732" cy="2458912"/>
            <a:chOff x="992187" y="2564543"/>
            <a:chExt cx="22353091" cy="232474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1145221" y="2666999"/>
              <a:ext cx="22200057" cy="2222284"/>
            </a:xfrm>
            <a:prstGeom prst="roundRect">
              <a:avLst>
                <a:gd name="adj" fmla="val 5492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92187" y="2564543"/>
              <a:ext cx="3124200" cy="1023460"/>
              <a:chOff x="534987" y="1647865"/>
              <a:chExt cx="4197167" cy="1176338"/>
            </a:xfrm>
          </p:grpSpPr>
          <p:sp>
            <p:nvSpPr>
              <p:cNvPr id="2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Pentagon 22"/>
              <p:cNvSpPr/>
              <p:nvPr/>
            </p:nvSpPr>
            <p:spPr bwMode="auto">
              <a:xfrm>
                <a:off x="534987" y="1647865"/>
                <a:ext cx="4197167" cy="1108201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Rectangle 33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5" name="Chevron 2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4400" b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TextBox 13"/>
              <p:cNvSpPr txBox="1">
                <a:spLocks noChangeArrowheads="1"/>
              </p:cNvSpPr>
              <p:nvPr/>
            </p:nvSpPr>
            <p:spPr bwMode="auto">
              <a:xfrm>
                <a:off x="1390816" y="1722509"/>
                <a:ext cx="3173468" cy="942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870994" y="1630673"/>
            <a:ext cx="9473319" cy="968444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8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4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4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A1232006-0FE3-402D-8B80-D30F3AA54460}"/>
              </a:ext>
            </a:extLst>
          </p:cNvPr>
          <p:cNvGrpSpPr/>
          <p:nvPr/>
        </p:nvGrpSpPr>
        <p:grpSpPr>
          <a:xfrm>
            <a:off x="739068" y="5266597"/>
            <a:ext cx="22732034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1B3D1F6B-8FDE-4C8C-AA17-56FD0020975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ohoma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C571A673-CDB7-425D-9C87-32E03EBBAF3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2E07F7DD-F136-41A5-A928-E95E925DAB08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ohoma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09B17BEE-5700-4F5B-9ED7-83AD438BCA3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ohoma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B3C3D37A-7170-436E-A7C3-21E0F2B3A93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ohoma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45ADA458-72FB-4F39-AD99-030365D6572E}"/>
              </a:ext>
            </a:extLst>
          </p:cNvPr>
          <p:cNvSpPr/>
          <p:nvPr/>
        </p:nvSpPr>
        <p:spPr>
          <a:xfrm>
            <a:off x="6503346" y="5359792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67892" y="10025989"/>
            <a:ext cx="12192000" cy="8086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0555" algn="just">
              <a:lnSpc>
                <a:spcPct val="115000"/>
              </a:lnSpc>
              <a:spcAft>
                <a:spcPts val="800"/>
              </a:spcAft>
            </a:pP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4475513" y="2594037"/>
                <a:ext cx="18995589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không gian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𝑶𝒙𝒚𝒛</m:t>
                    </m:r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cho hình hộp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Biết tọa độ các đỉnh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Tìm tọa độ đỉnh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 </m:t>
                    </m:r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 hình hộp.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513" y="2594037"/>
                <a:ext cx="18995589" cy="2123658"/>
              </a:xfrm>
              <a:prstGeom prst="rect">
                <a:avLst/>
              </a:prstGeom>
              <a:blipFill>
                <a:blip r:embed="rId3"/>
                <a:stretch>
                  <a:fillRect l="-1284" t="-6322" r="-1701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78771" y="5475338"/>
                <a:ext cx="34363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771" y="5475338"/>
                <a:ext cx="343639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947041" y="5482007"/>
                <a:ext cx="333059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400" b="1" i="1" dirty="0">
                  <a:solidFill>
                    <a:schemeClr val="bg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041" y="5482007"/>
                <a:ext cx="333059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577432" y="5461334"/>
                <a:ext cx="417377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i="1" dirty="0">
                  <a:solidFill>
                    <a:schemeClr val="bg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7432" y="5461334"/>
                <a:ext cx="4173771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197027" y="5500723"/>
                <a:ext cx="375218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i="1" dirty="0">
                  <a:solidFill>
                    <a:schemeClr val="bg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7027" y="5500723"/>
                <a:ext cx="3752181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/>
          <p:cNvPicPr/>
          <p:nvPr/>
        </p:nvPicPr>
        <p:blipFill>
          <a:blip r:embed="rId8"/>
          <a:stretch>
            <a:fillRect/>
          </a:stretch>
        </p:blipFill>
        <p:spPr>
          <a:xfrm>
            <a:off x="17426851" y="7090625"/>
            <a:ext cx="6067524" cy="56972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05926" y="8042487"/>
                <a:ext cx="15558074" cy="4988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libri"/>
                        <a:cs typeface="Times New Roman"/>
                      </a:rPr>
                      <m:t>𝑰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,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𝑱</m:t>
                    </m:r>
                  </m:oMath>
                </a14:m>
                <a:r>
                  <a:rPr lang="pt-B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libri"/>
                        <a:cs typeface="Times New Roman"/>
                      </a:rPr>
                      <m:t>𝑨𝑪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,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ea typeface="Calibri"/>
                            <a:cs typeface="Times New Roman"/>
                          </a:rPr>
                          <m:t>𝑩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ea typeface="Calibri"/>
                            <a:cs typeface="Times New Roman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ea typeface="Calibri"/>
                            <a:cs typeface="Times New Roman"/>
                          </a:rPr>
                          <m:t>𝑫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ea typeface="Calibri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4000" b="1" i="1" dirty="0">
                  <a:latin typeface="Cambria Math"/>
                  <a:ea typeface="Calibri"/>
                  <a:cs typeface="Times New Roman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Calibri"/>
                        <a:cs typeface="Times New Roman"/>
                      </a:rPr>
                      <m:t>𝑰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800" b="1" i="1"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  <m:r>
                          <a:rPr lang="en-US" sz="4800" b="1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800" b="1" i="0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800" b="1" i="1">
                        <a:latin typeface="Cambria Math"/>
                        <a:ea typeface="Calibri"/>
                        <a:cs typeface="Times New Roman"/>
                      </a:rPr>
                      <m:t>𝑱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800" b="1" i="1"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  <m:r>
                          <a:rPr lang="en-US" sz="4800" b="1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  <a:ea typeface="Calibri"/>
                            <a:cs typeface="Times New Roman"/>
                          </a:rPr>
                          <m:t>𝑰𝑱</m:t>
                        </m:r>
                      </m:e>
                    </m:acc>
                    <m:r>
                      <a:rPr lang="en-US" sz="4800" b="1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  <m:r>
                          <a:rPr lang="en-US" sz="4800" b="1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800" b="1" i="1"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4800" b="1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800" b="1" i="1"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e>
                    </m:d>
                  </m:oMath>
                </a14:m>
                <a:r>
                  <a:rPr lang="pt-B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  <a:ea typeface="Calibri"/>
                            <a:cs typeface="Times New Roman"/>
                          </a:rPr>
                          <m:t>𝑨𝑨</m:t>
                        </m:r>
                        <m:r>
                          <a:rPr lang="en-US" sz="4800" b="1" i="1">
                            <a:latin typeface="Cambria Math"/>
                            <a:ea typeface="Calibri"/>
                            <a:cs typeface="Times New Roman"/>
                          </a:rPr>
                          <m:t>′</m:t>
                        </m:r>
                      </m:e>
                    </m:acc>
                    <m:r>
                      <a:rPr lang="en-US" sz="4800" b="1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  <a:ea typeface="Calibri"/>
                            <a:cs typeface="Times New Roman"/>
                          </a:rPr>
                          <m:t>𝑰𝑱</m:t>
                        </m:r>
                      </m:e>
                    </m:acc>
                    <m:r>
                      <a:rPr lang="en-US" sz="4800" b="1" i="1"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𝑨</m:t>
                                </m:r>
                                <m:r>
                                  <a:rPr lang="en-US" sz="48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′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𝟎</m:t>
                            </m:r>
                          </m:e>
                          <m:e>
                            <m:r>
                              <a:rPr lang="en-US" sz="48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𝑨</m:t>
                                </m:r>
                                <m:r>
                                  <a:rPr lang="en-US" sz="48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′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e>
                          <m:e>
                            <m:r>
                              <a:rPr lang="en-US" sz="48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𝑨</m:t>
                                </m:r>
                                <m:r>
                                  <a:rPr lang="en-US" sz="48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′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  <m:r>
                              <a:rPr lang="en-US" sz="48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𝑨</m:t>
                                </m:r>
                                <m:r>
                                  <a:rPr lang="en-US" sz="48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′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𝟑</m:t>
                            </m:r>
                          </m:e>
                          <m:e>
                            <m:r>
                              <a:rPr lang="en-US" sz="48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𝑨</m:t>
                                </m:r>
                                <m:r>
                                  <a:rPr lang="en-US" sz="48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′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𝟑</m:t>
                            </m:r>
                          </m:e>
                          <m:e>
                            <m:r>
                              <a:rPr lang="en-US" sz="48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𝑨</m:t>
                                </m:r>
                                <m:r>
                                  <a:rPr lang="en-US" sz="48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′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⇒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𝑨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′(−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𝟑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𝟑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𝟑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926" y="8042487"/>
                <a:ext cx="15558074" cy="4988610"/>
              </a:xfrm>
              <a:prstGeom prst="rect">
                <a:avLst/>
              </a:prstGeom>
              <a:blipFill>
                <a:blip r:embed="rId9"/>
                <a:stretch>
                  <a:fillRect t="-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13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77659" y="6773872"/>
            <a:ext cx="22483824" cy="2979729"/>
            <a:chOff x="1044396" y="6947472"/>
            <a:chExt cx="22135691" cy="3576517"/>
          </a:xfrm>
        </p:grpSpPr>
        <p:sp>
          <p:nvSpPr>
            <p:cNvPr id="13" name="Rounded Rectangle 12"/>
            <p:cNvSpPr/>
            <p:nvPr/>
          </p:nvSpPr>
          <p:spPr>
            <a:xfrm>
              <a:off x="1044396" y="7322835"/>
              <a:ext cx="22135691" cy="32011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205494" y="6947472"/>
              <a:ext cx="3687602" cy="944341"/>
              <a:chOff x="1205494" y="6947472"/>
              <a:chExt cx="3687602" cy="944341"/>
            </a:xfrm>
          </p:grpSpPr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 rot="16200000" flipV="1">
                <a:off x="2527350" y="5891202"/>
                <a:ext cx="944339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083183" y="6968266"/>
                <a:ext cx="2809913" cy="92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Round Diagonal Corner Rectangle 16"/>
              <p:cNvSpPr/>
              <p:nvPr/>
            </p:nvSpPr>
            <p:spPr>
              <a:xfrm flipV="1">
                <a:off x="1205494" y="6951956"/>
                <a:ext cx="774046" cy="939856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773704" y="2849913"/>
            <a:ext cx="22806732" cy="2182337"/>
            <a:chOff x="992187" y="2564543"/>
            <a:chExt cx="22353091" cy="232474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1145221" y="2666999"/>
              <a:ext cx="22200057" cy="2222284"/>
            </a:xfrm>
            <a:prstGeom prst="roundRect">
              <a:avLst>
                <a:gd name="adj" fmla="val 5492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92187" y="2564543"/>
              <a:ext cx="3124200" cy="1023460"/>
              <a:chOff x="534987" y="1647865"/>
              <a:chExt cx="4197167" cy="1176338"/>
            </a:xfrm>
          </p:grpSpPr>
          <p:sp>
            <p:nvSpPr>
              <p:cNvPr id="2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Pentagon 22"/>
              <p:cNvSpPr/>
              <p:nvPr/>
            </p:nvSpPr>
            <p:spPr bwMode="auto">
              <a:xfrm>
                <a:off x="534987" y="1647865"/>
                <a:ext cx="4197167" cy="1108201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Rectangle 33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5" name="Chevron 2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4400" b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TextBox 13"/>
              <p:cNvSpPr txBox="1">
                <a:spLocks noChangeArrowheads="1"/>
              </p:cNvSpPr>
              <p:nvPr/>
            </p:nvSpPr>
            <p:spPr bwMode="auto">
              <a:xfrm>
                <a:off x="1390816" y="1722509"/>
                <a:ext cx="3173468" cy="942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773704" y="1876160"/>
            <a:ext cx="9473319" cy="968444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8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4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4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A1232006-0FE3-402D-8B80-D30F3AA54460}"/>
              </a:ext>
            </a:extLst>
          </p:cNvPr>
          <p:cNvGrpSpPr/>
          <p:nvPr/>
        </p:nvGrpSpPr>
        <p:grpSpPr>
          <a:xfrm>
            <a:off x="626544" y="5208527"/>
            <a:ext cx="22480464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1B3D1F6B-8FDE-4C8C-AA17-56FD0020975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ohoma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C571A673-CDB7-425D-9C87-32E03EBBAF3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2E07F7DD-F136-41A5-A928-E95E925DAB08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ohoma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09B17BEE-5700-4F5B-9ED7-83AD438BCA3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ohoma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B3C3D37A-7170-436E-A7C3-21E0F2B3A93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ohoma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45ADA458-72FB-4F39-AD99-030365D6572E}"/>
              </a:ext>
            </a:extLst>
          </p:cNvPr>
          <p:cNvSpPr/>
          <p:nvPr/>
        </p:nvSpPr>
        <p:spPr>
          <a:xfrm>
            <a:off x="601618" y="5355916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2022785" y="5400183"/>
            <a:ext cx="1088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Cambria Math"/>
              </a:rPr>
              <a:t>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4361997" y="2911796"/>
                <a:ext cx="18745011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tích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bằng</a:t>
                </a: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997" y="2911796"/>
                <a:ext cx="18745011" cy="2123658"/>
              </a:xfrm>
              <a:prstGeom prst="rect">
                <a:avLst/>
              </a:prstGeom>
              <a:blipFill>
                <a:blip r:embed="rId3"/>
                <a:stretch>
                  <a:fillRect l="-1333" b="-6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/>
          <p:cNvSpPr/>
          <p:nvPr/>
        </p:nvSpPr>
        <p:spPr>
          <a:xfrm>
            <a:off x="19400087" y="5429815"/>
            <a:ext cx="1088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Cambria Math"/>
              </a:rPr>
              <a:t>3.</a:t>
            </a:r>
          </a:p>
        </p:txBody>
      </p:sp>
      <p:sp>
        <p:nvSpPr>
          <p:cNvPr id="79" name="Rectangle 78"/>
          <p:cNvSpPr/>
          <p:nvPr/>
        </p:nvSpPr>
        <p:spPr>
          <a:xfrm>
            <a:off x="7958208" y="5353615"/>
            <a:ext cx="1088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Cambria Math"/>
              </a:rPr>
              <a:t>2.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3538287" y="5371454"/>
            <a:ext cx="1088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Cambria Math"/>
              </a:rPr>
              <a:t>-2.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547436" y="6658378"/>
            <a:ext cx="1088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Cambria Math"/>
              </a:rPr>
              <a:t>4.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Rectangle 87"/>
              <p:cNvSpPr/>
              <p:nvPr/>
            </p:nvSpPr>
            <p:spPr>
              <a:xfrm>
                <a:off x="3968119" y="7560637"/>
                <a:ext cx="1108705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).(−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119" y="7560637"/>
                <a:ext cx="11087053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56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65" grpId="0"/>
      <p:bldP spid="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830125" y="6989819"/>
            <a:ext cx="22580604" cy="5644470"/>
            <a:chOff x="1188342" y="6727295"/>
            <a:chExt cx="22580604" cy="6760105"/>
          </a:xfrm>
        </p:grpSpPr>
        <p:sp>
          <p:nvSpPr>
            <p:cNvPr id="60" name="Rounded Rectangle 59"/>
            <p:cNvSpPr/>
            <p:nvPr/>
          </p:nvSpPr>
          <p:spPr>
            <a:xfrm>
              <a:off x="1209586" y="7179457"/>
              <a:ext cx="22559360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188342" y="6727295"/>
              <a:ext cx="4298058" cy="1002904"/>
              <a:chOff x="1188342" y="6727295"/>
              <a:chExt cx="4298058" cy="1002904"/>
            </a:xfrm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 rot="16200000" flipV="1">
                <a:off x="2538996" y="5741235"/>
                <a:ext cx="921049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944634" y="6727295"/>
                <a:ext cx="3541766" cy="921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64"/>
              <p:cNvSpPr/>
              <p:nvPr/>
            </p:nvSpPr>
            <p:spPr>
              <a:xfrm flipV="1">
                <a:off x="1205494" y="6809151"/>
                <a:ext cx="774046" cy="917834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Freeform 15"/>
              <p:cNvSpPr>
                <a:spLocks noEditPoints="1"/>
              </p:cNvSpPr>
              <p:nvPr/>
            </p:nvSpPr>
            <p:spPr bwMode="auto">
              <a:xfrm>
                <a:off x="1188342" y="6809151"/>
                <a:ext cx="633275" cy="849308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830125" y="2921185"/>
            <a:ext cx="22691980" cy="2356104"/>
            <a:chOff x="992187" y="2564544"/>
            <a:chExt cx="22564877" cy="4264867"/>
          </a:xfrm>
        </p:grpSpPr>
        <p:sp>
          <p:nvSpPr>
            <p:cNvPr id="68" name="Rounded Rectangle 67"/>
            <p:cNvSpPr/>
            <p:nvPr/>
          </p:nvSpPr>
          <p:spPr bwMode="auto">
            <a:xfrm>
              <a:off x="992187" y="2664916"/>
              <a:ext cx="22564877" cy="416449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992187" y="2564544"/>
              <a:ext cx="3124200" cy="1688512"/>
              <a:chOff x="534987" y="1647866"/>
              <a:chExt cx="4197167" cy="1940731"/>
            </a:xfrm>
          </p:grpSpPr>
          <p:sp>
            <p:nvSpPr>
              <p:cNvPr id="70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Pentagon 70"/>
              <p:cNvSpPr/>
              <p:nvPr/>
            </p:nvSpPr>
            <p:spPr bwMode="auto">
              <a:xfrm>
                <a:off x="534987" y="1647866"/>
                <a:ext cx="4197167" cy="1940731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2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5" name="Freeform 74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75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Freeform 76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Rectangle 77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Rectangle 78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Rectangle 79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1" name="Rectangle 80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73" name="Chevron 72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4400" b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1600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</a:t>
                </a: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905314" y="1864927"/>
            <a:ext cx="9473319" cy="968444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83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86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8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9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0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3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5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6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7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Rectangle 99"/>
              <p:cNvSpPr/>
              <p:nvPr/>
            </p:nvSpPr>
            <p:spPr>
              <a:xfrm>
                <a:off x="4215407" y="3106338"/>
                <a:ext cx="18745011" cy="1647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</a:t>
                </a:r>
              </a:p>
            </p:txBody>
          </p:sp>
        </mc:Choice>
        <mc:Fallback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407" y="3106338"/>
                <a:ext cx="18745011" cy="1647887"/>
              </a:xfrm>
              <a:prstGeom prst="rect">
                <a:avLst/>
              </a:prstGeom>
              <a:blipFill rotWithShape="0">
                <a:blip r:embed="rId3"/>
                <a:stretch>
                  <a:fillRect l="-1334" t="-2222" r="-455" b="-16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2255233" y="8433108"/>
                <a:ext cx="19897384" cy="2888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/>
                  <a:t>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: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e>
                        </m:acc>
                        <m:acc>
                          <m:accPr>
                            <m:chr m:val="⃗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+(−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+(−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                                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⇒(</m:t>
                    </m:r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;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233" y="8433108"/>
                <a:ext cx="19897384" cy="2888548"/>
              </a:xfrm>
              <a:prstGeom prst="rect">
                <a:avLst/>
              </a:prstGeom>
              <a:blipFill>
                <a:blip r:embed="rId4"/>
                <a:stretch>
                  <a:fillRect l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A1232006-0FE3-402D-8B80-D30F3AA54460}"/>
              </a:ext>
            </a:extLst>
          </p:cNvPr>
          <p:cNvGrpSpPr/>
          <p:nvPr/>
        </p:nvGrpSpPr>
        <p:grpSpPr>
          <a:xfrm>
            <a:off x="727347" y="5457031"/>
            <a:ext cx="22480464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1B3D1F6B-8FDE-4C8C-AA17-56FD0020975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ohoma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C571A673-CDB7-425D-9C87-32E03EBBAF3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2E07F7DD-F136-41A5-A928-E95E925DAB08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ohoma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09B17BEE-5700-4F5B-9ED7-83AD438BCA3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ohoma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B3C3D37A-7170-436E-A7C3-21E0F2B3A93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ohoma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53227" y="5681915"/>
                <a:ext cx="1307730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GB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227" y="5681915"/>
                <a:ext cx="1307730" cy="784767"/>
              </a:xfrm>
              <a:prstGeom prst="rect">
                <a:avLst/>
              </a:prstGeom>
              <a:blipFill>
                <a:blip r:embed="rId5"/>
                <a:stretch>
                  <a:fillRect t="-14729" r="-18224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701036" y="5729998"/>
                <a:ext cx="1629933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GB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036" y="5729998"/>
                <a:ext cx="1629933" cy="784767"/>
              </a:xfrm>
              <a:prstGeom prst="rect">
                <a:avLst/>
              </a:prstGeom>
              <a:blipFill>
                <a:blip r:embed="rId6"/>
                <a:stretch>
                  <a:fillRect t="-6977" r="-12313" b="-29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418583" y="5681914"/>
                <a:ext cx="1291700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GB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8583" y="5681914"/>
                <a:ext cx="1291700" cy="784767"/>
              </a:xfrm>
              <a:prstGeom prst="rect">
                <a:avLst/>
              </a:prstGeom>
              <a:blipFill>
                <a:blip r:embed="rId7"/>
                <a:stretch>
                  <a:fillRect t="-6977" r="-16038" b="-29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135609" y="5631088"/>
                <a:ext cx="1745350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𝟏𝟑𝟓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5609" y="5631088"/>
                <a:ext cx="1745350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xmlns="" id="{45ADA458-72FB-4F39-AD99-030365D6572E}"/>
              </a:ext>
            </a:extLst>
          </p:cNvPr>
          <p:cNvSpPr/>
          <p:nvPr/>
        </p:nvSpPr>
        <p:spPr>
          <a:xfrm>
            <a:off x="17892364" y="5575541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3715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6" grpId="0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24908" y="6966603"/>
            <a:ext cx="22483824" cy="5580870"/>
            <a:chOff x="1205494" y="6947472"/>
            <a:chExt cx="22135691" cy="6698622"/>
          </a:xfrm>
        </p:grpSpPr>
        <p:sp>
          <p:nvSpPr>
            <p:cNvPr id="13" name="Rounded Rectangle 12"/>
            <p:cNvSpPr/>
            <p:nvPr/>
          </p:nvSpPr>
          <p:spPr>
            <a:xfrm>
              <a:off x="1205494" y="7338151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205494" y="6947472"/>
              <a:ext cx="3687602" cy="944341"/>
              <a:chOff x="1205494" y="6947472"/>
              <a:chExt cx="3687602" cy="944341"/>
            </a:xfrm>
          </p:grpSpPr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 rot="16200000" flipV="1">
                <a:off x="2527350" y="5891202"/>
                <a:ext cx="944339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083183" y="6968266"/>
                <a:ext cx="2809913" cy="92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Round Diagonal Corner Rectangle 16"/>
              <p:cNvSpPr/>
              <p:nvPr/>
            </p:nvSpPr>
            <p:spPr>
              <a:xfrm flipV="1">
                <a:off x="1205494" y="6951956"/>
                <a:ext cx="774046" cy="939856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773704" y="2849913"/>
            <a:ext cx="22697398" cy="2182337"/>
            <a:chOff x="992187" y="2564543"/>
            <a:chExt cx="22353091" cy="232474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1145221" y="2666999"/>
              <a:ext cx="22200057" cy="2222284"/>
            </a:xfrm>
            <a:prstGeom prst="roundRect">
              <a:avLst>
                <a:gd name="adj" fmla="val 5492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92187" y="2564543"/>
              <a:ext cx="3124200" cy="1023460"/>
              <a:chOff x="534987" y="1647865"/>
              <a:chExt cx="4197167" cy="1176338"/>
            </a:xfrm>
          </p:grpSpPr>
          <p:sp>
            <p:nvSpPr>
              <p:cNvPr id="2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Pentagon 22"/>
              <p:cNvSpPr/>
              <p:nvPr/>
            </p:nvSpPr>
            <p:spPr bwMode="auto">
              <a:xfrm>
                <a:off x="534987" y="1647865"/>
                <a:ext cx="4197167" cy="1108201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Rectangle 33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5" name="Chevron 2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4400" b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TextBox 13"/>
              <p:cNvSpPr txBox="1">
                <a:spLocks noChangeArrowheads="1"/>
              </p:cNvSpPr>
              <p:nvPr/>
            </p:nvSpPr>
            <p:spPr bwMode="auto">
              <a:xfrm>
                <a:off x="1390816" y="1722509"/>
                <a:ext cx="3173468" cy="942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</a:t>
                </a: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739068" y="1515168"/>
            <a:ext cx="9473319" cy="968444"/>
            <a:chOff x="739068" y="1515168"/>
            <a:chExt cx="9473319" cy="968444"/>
          </a:xfrm>
        </p:grpSpPr>
        <p:sp>
          <p:nvSpPr>
            <p:cNvPr id="38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4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4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A1232006-0FE3-402D-8B80-D30F3AA54460}"/>
              </a:ext>
            </a:extLst>
          </p:cNvPr>
          <p:cNvGrpSpPr/>
          <p:nvPr/>
        </p:nvGrpSpPr>
        <p:grpSpPr>
          <a:xfrm>
            <a:off x="601618" y="5350311"/>
            <a:ext cx="22480464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1B3D1F6B-8FDE-4C8C-AA17-56FD0020975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ohoma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C571A673-CDB7-425D-9C87-32E03EBBAF3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2E07F7DD-F136-41A5-A928-E95E925DAB08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ohoma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09B17BEE-5700-4F5B-9ED7-83AD438BCA3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ohoma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B3C3D37A-7170-436E-A7C3-21E0F2B3A93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ohoma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45ADA458-72FB-4F39-AD99-030365D6572E}"/>
              </a:ext>
            </a:extLst>
          </p:cNvPr>
          <p:cNvSpPr/>
          <p:nvPr/>
        </p:nvSpPr>
        <p:spPr>
          <a:xfrm>
            <a:off x="6365053" y="5414006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6" name="Rectangle 5"/>
          <p:cNvSpPr/>
          <p:nvPr/>
        </p:nvSpPr>
        <p:spPr>
          <a:xfrm>
            <a:off x="1830072" y="5509962"/>
            <a:ext cx="1938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Cambria Math"/>
              </a:rPr>
              <a:t>m =2 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67892" y="10025989"/>
            <a:ext cx="12192000" cy="8086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0555" algn="just">
              <a:lnSpc>
                <a:spcPct val="115000"/>
              </a:lnSpc>
              <a:spcAft>
                <a:spcPts val="800"/>
              </a:spcAft>
            </a:pP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9072804" y="5509962"/>
            <a:ext cx="3307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Cambria Math"/>
              </a:rPr>
              <a:t>m = - 4 .</a:t>
            </a:r>
          </a:p>
        </p:txBody>
      </p:sp>
      <p:sp>
        <p:nvSpPr>
          <p:cNvPr id="79" name="Rectangle 78"/>
          <p:cNvSpPr/>
          <p:nvPr/>
        </p:nvSpPr>
        <p:spPr>
          <a:xfrm>
            <a:off x="7951564" y="5494731"/>
            <a:ext cx="2080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Cambria Math"/>
              </a:rPr>
              <a:t>m =0 .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3117017" y="5509962"/>
            <a:ext cx="2463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Cambria Math"/>
              </a:rPr>
              <a:t>m = - 6 .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547436" y="6658378"/>
            <a:ext cx="1088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Cambria Math"/>
              </a:rPr>
              <a:t>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4250943" y="3013602"/>
                <a:ext cx="1874501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𝑴𝑵𝑷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943" y="3013602"/>
                <a:ext cx="18745011" cy="1446550"/>
              </a:xfrm>
              <a:prstGeom prst="rect">
                <a:avLst/>
              </a:prstGeom>
              <a:blipFill>
                <a:blip r:embed="rId3"/>
                <a:stretch>
                  <a:fillRect l="-423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333532" y="8546546"/>
                <a:ext cx="12954000" cy="3006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𝑵𝑴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𝑵𝑷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𝑴𝑵𝑷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𝑵𝑴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𝑵𝑷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532" y="8546546"/>
                <a:ext cx="12954000" cy="3006272"/>
              </a:xfrm>
              <a:prstGeom prst="rect">
                <a:avLst/>
              </a:prstGeom>
              <a:blipFill>
                <a:blip r:embed="rId4"/>
                <a:stretch>
                  <a:fillRect l="-1929" t="-1826" b="-4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70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61" grpId="0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83"/>
          <p:cNvSpPr/>
          <p:nvPr/>
        </p:nvSpPr>
        <p:spPr>
          <a:xfrm>
            <a:off x="4434156" y="4925793"/>
            <a:ext cx="16373416" cy="595371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85" name="Group 26"/>
          <p:cNvGrpSpPr/>
          <p:nvPr/>
        </p:nvGrpSpPr>
        <p:grpSpPr>
          <a:xfrm>
            <a:off x="4269956" y="7293547"/>
            <a:ext cx="16379143" cy="907189"/>
            <a:chOff x="7483861" y="7543801"/>
            <a:chExt cx="14646001" cy="907308"/>
          </a:xfrm>
        </p:grpSpPr>
        <p:sp>
          <p:nvSpPr>
            <p:cNvPr id="86" name="TextBox 85"/>
            <p:cNvSpPr txBox="1"/>
            <p:nvPr/>
          </p:nvSpPr>
          <p:spPr>
            <a:xfrm>
              <a:off x="8993187" y="7620003"/>
              <a:ext cx="1313667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Làm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tự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7" name="Group 27"/>
            <p:cNvGrpSpPr/>
            <p:nvPr/>
          </p:nvGrpSpPr>
          <p:grpSpPr>
            <a:xfrm>
              <a:off x="7483861" y="7543801"/>
              <a:ext cx="1234814" cy="872846"/>
              <a:chOff x="7483860" y="7543801"/>
              <a:chExt cx="1234814" cy="872846"/>
            </a:xfrm>
          </p:grpSpPr>
          <p:sp>
            <p:nvSpPr>
              <p:cNvPr id="88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9" name="Group 29"/>
              <p:cNvGrpSpPr/>
              <p:nvPr/>
            </p:nvGrpSpPr>
            <p:grpSpPr>
              <a:xfrm>
                <a:off x="7493377" y="7646473"/>
                <a:ext cx="1225297" cy="770174"/>
                <a:chOff x="7493377" y="7646473"/>
                <a:chExt cx="1225297" cy="770174"/>
              </a:xfrm>
            </p:grpSpPr>
            <p:sp>
              <p:nvSpPr>
                <p:cNvPr id="90" name="Round Same Side Corner Rectangle 89"/>
                <p:cNvSpPr/>
                <p:nvPr/>
              </p:nvSpPr>
              <p:spPr>
                <a:xfrm rot="5400000">
                  <a:off x="7740266" y="7438238"/>
                  <a:ext cx="731520" cy="1225297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7990169" y="7646473"/>
                  <a:ext cx="47897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92" name="Group 26"/>
          <p:cNvGrpSpPr/>
          <p:nvPr/>
        </p:nvGrpSpPr>
        <p:grpSpPr>
          <a:xfrm>
            <a:off x="4269955" y="5556893"/>
            <a:ext cx="15998193" cy="907084"/>
            <a:chOff x="7459670" y="7543799"/>
            <a:chExt cx="16000276" cy="907203"/>
          </a:xfrm>
        </p:grpSpPr>
        <p:sp>
          <p:nvSpPr>
            <p:cNvPr id="93" name="TextBox 92"/>
            <p:cNvSpPr txBox="1"/>
            <p:nvPr/>
          </p:nvSpPr>
          <p:spPr>
            <a:xfrm>
              <a:off x="8993187" y="7620004"/>
              <a:ext cx="14466759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lại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4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9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6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97" name="Round Same Side Corner Rectangle 9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7895348" y="7640053"/>
                  <a:ext cx="5357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99" name="Group 98"/>
          <p:cNvGrpSpPr/>
          <p:nvPr/>
        </p:nvGrpSpPr>
        <p:grpSpPr>
          <a:xfrm>
            <a:off x="10570238" y="4371883"/>
            <a:ext cx="3983655" cy="1107821"/>
            <a:chOff x="10571614" y="4371559"/>
            <a:chExt cx="3984174" cy="1107965"/>
          </a:xfrm>
          <a:solidFill>
            <a:schemeClr val="bg1"/>
          </a:solidFill>
        </p:grpSpPr>
        <p:sp>
          <p:nvSpPr>
            <p:cNvPr id="100" name="Rectangle 99"/>
            <p:cNvSpPr/>
            <p:nvPr/>
          </p:nvSpPr>
          <p:spPr>
            <a:xfrm>
              <a:off x="10571614" y="4469240"/>
              <a:ext cx="3984174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8" tIns="45699" rIns="91398" bIns="45699"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809607" y="4371559"/>
              <a:ext cx="3498013" cy="1107965"/>
            </a:xfrm>
            <a:prstGeom prst="rect">
              <a:avLst/>
            </a:prstGeom>
            <a:grpFill/>
          </p:spPr>
          <p:txBody>
            <a:bodyPr wrap="none" lIns="91398" tIns="45699" rIns="91398" bIns="45699" rtlCol="0">
              <a:spAutoFit/>
            </a:bodyPr>
            <a:lstStyle/>
            <a:p>
              <a:pPr algn="ctr"/>
              <a:r>
                <a:rPr lang="en-US" sz="6599" b="1">
                  <a:solidFill>
                    <a:srgbClr val="0066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DẶN DÒ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681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215981" y="2719364"/>
            <a:ext cx="21252657" cy="10668000"/>
          </a:xfrm>
          <a:prstGeom prst="roundRect">
            <a:avLst>
              <a:gd name="adj" fmla="val 4570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marL="247650" indent="-247650" algn="just">
              <a:lnSpc>
                <a:spcPct val="107000"/>
              </a:lnSpc>
              <a:spcAft>
                <a:spcPts val="800"/>
              </a:spcAft>
            </a:pPr>
            <a:endParaRPr lang="en-US" sz="4400" b="1" dirty="0"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1646973"/>
            <a:ext cx="7644785" cy="6818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TÓM TẮT LÝ THUYẾT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4000" y="3200400"/>
                <a:ext cx="16383000" cy="1817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47650" indent="-24765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</a:t>
                </a:r>
                <a:r>
                  <a:rPr lang="en-US" sz="4800" b="1" dirty="0" err="1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800" b="1" dirty="0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800" b="1" dirty="0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tọa</a:t>
                </a:r>
                <a:r>
                  <a:rPr lang="en-US" sz="4800" b="1" dirty="0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800" b="1" dirty="0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800" b="1" dirty="0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phép</a:t>
                </a:r>
                <a:r>
                  <a:rPr lang="en-US" sz="4800" b="1" dirty="0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800" b="1" dirty="0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800" b="1" dirty="0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marL="24765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;</m:t>
                    </m:r>
                  </m:oMath>
                </a14:m>
                <a:r>
                  <a:rPr lang="en-US" sz="4400" b="1" dirty="0"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>
                        <a:latin typeface="Cambria Math"/>
                        <a:ea typeface="Calibri"/>
                        <a:cs typeface="Times New Roman"/>
                      </a:rPr>
                      <m:t>k</m:t>
                    </m:r>
                    <m:r>
                      <m:rPr>
                        <m:nor/>
                      </m:rPr>
                      <a:rPr lang="en-US" sz="4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∊</m:t>
                    </m:r>
                    <m:r>
                      <m:rPr>
                        <m:nor/>
                      </m:rPr>
                      <a:rPr lang="en-US" sz="4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R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200400"/>
                <a:ext cx="16383000" cy="1817485"/>
              </a:xfrm>
              <a:prstGeom prst="rect">
                <a:avLst/>
              </a:prstGeom>
              <a:blipFill rotWithShape="1">
                <a:blip r:embed="rId3"/>
                <a:stretch>
                  <a:fillRect l="-1674" t="-8725" b="-10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89583" y="5090517"/>
                <a:ext cx="12192000" cy="175163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47650" indent="-24765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±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±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±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</m:sub>
                    </m:sSub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±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</m:sub>
                    </m:sSub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247650" indent="-24765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𝒌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𝒌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𝒌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</m:sub>
                    </m:sSub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ea typeface="Calibri"/>
                    <a:cs typeface="Cambria Math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583" y="5090517"/>
                <a:ext cx="12192000" cy="1751633"/>
              </a:xfrm>
              <a:prstGeom prst="rect">
                <a:avLst/>
              </a:prstGeom>
              <a:blipFill rotWithShape="1">
                <a:blip r:embed="rId4"/>
                <a:stretch>
                  <a:fillRect l="-2000" t="-3136" b="-12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81200" y="7234038"/>
                <a:ext cx="5240730" cy="2254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</m:sub>
                            </m:sSub>
                          </m:e>
                          <m:e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sub>
                            </m:sSub>
                          </m:e>
                          <m:e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7234038"/>
                <a:ext cx="5240730" cy="2254015"/>
              </a:xfrm>
              <a:prstGeom prst="rect">
                <a:avLst/>
              </a:prstGeom>
              <a:blipFill rotWithShape="1">
                <a:blip r:embed="rId5"/>
                <a:stretch>
                  <a:fillRect l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81200" y="9531076"/>
                <a:ext cx="17669435" cy="3237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47650" indent="-24765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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𝒌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</m:sub>
                            </m:sSub>
                          </m:e>
                          <m:e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𝒌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sub>
                            </m:sSub>
                          </m:e>
                          <m:e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𝒌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4400" b="1" i="1"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𝟑</m:t>
                            </m:r>
                          </m:sub>
                        </m:sSub>
                      </m:den>
                    </m:f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,(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</m:sub>
                    </m:sSub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≠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9531076"/>
                <a:ext cx="17669435" cy="3237553"/>
              </a:xfrm>
              <a:prstGeom prst="rect">
                <a:avLst/>
              </a:prstGeom>
              <a:blipFill rotWithShape="1">
                <a:blip r:embed="rId6"/>
                <a:stretch>
                  <a:fillRect l="-1380" t="-1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-381000" y="1524234"/>
            <a:ext cx="8064851" cy="842747"/>
            <a:chOff x="-288924" y="1866927"/>
            <a:chExt cx="8064851" cy="842745"/>
          </a:xfrm>
        </p:grpSpPr>
        <p:sp>
          <p:nvSpPr>
            <p:cNvPr id="9" name="Rounded Rectangle 8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82675" y="1913523"/>
              <a:ext cx="457176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6019" y="1866927"/>
              <a:ext cx="6609908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840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17563" y="2062470"/>
            <a:ext cx="7644785" cy="6818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TÓM TẮT LÝ THUYẾT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304800" y="1987886"/>
            <a:ext cx="8064851" cy="842747"/>
            <a:chOff x="-288924" y="1866927"/>
            <a:chExt cx="8064851" cy="842745"/>
          </a:xfrm>
        </p:grpSpPr>
        <p:sp>
          <p:nvSpPr>
            <p:cNvPr id="9" name="Rounded Rectangle 8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6019" y="1866927"/>
              <a:ext cx="6609908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990599" y="3276600"/>
                <a:ext cx="21869401" cy="7010400"/>
              </a:xfrm>
              <a:prstGeom prst="roundRect">
                <a:avLst>
                  <a:gd name="adj" fmla="val 457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rgbClr val="135F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r>
                  <a:rPr lang="en-US" sz="4800" b="1" dirty="0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</a:t>
                </a:r>
                <a:r>
                  <a:rPr lang="en-US" sz="4800" b="1" dirty="0" err="1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800" b="1" dirty="0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800" b="1" dirty="0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tọa</a:t>
                </a:r>
                <a:r>
                  <a:rPr lang="en-US" sz="4800" b="1" dirty="0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800" b="1" dirty="0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800" b="1" dirty="0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phép</a:t>
                </a:r>
                <a:r>
                  <a:rPr lang="en-US" sz="4800" b="1" dirty="0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800" b="1" dirty="0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800" b="1" dirty="0">
                    <a:solidFill>
                      <a:srgbClr val="00569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endParaRPr>
              </a:p>
              <a:p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x-none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 độ trung điểm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x-none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của đoạn thẳng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x-none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x-none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x-none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x-none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</m:num>
                          <m:den>
                            <m:r>
                              <a:rPr lang="x-none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x-none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x-none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x-none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x-none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</m:num>
                          <m:den>
                            <m:r>
                              <a:rPr lang="x-none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x-none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x-none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x-none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x-none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</m:num>
                          <m:den>
                            <m:r>
                              <a:rPr lang="x-none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endParaRPr>
              </a:p>
              <a:p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endParaRPr>
              </a:p>
              <a:p>
                <a:r>
                  <a:rPr lang="x-none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</a:t>
                </a:r>
                <a:r>
                  <a:rPr lang="x-none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Toạ độ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trọng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x-none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x-none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x-none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x-none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x-none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x-none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x-none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</m:num>
                          <m:den>
                            <m:r>
                              <a:rPr lang="x-none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x-none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x-none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x-none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x-none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x-none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x-none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</m:num>
                          <m:den>
                            <m:r>
                              <a:rPr lang="x-none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x-none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x-none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x-none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x-none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x-none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x-none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</m:num>
                          <m:den>
                            <m:r>
                              <a:rPr lang="x-none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99" y="3276600"/>
                <a:ext cx="21869401" cy="7010400"/>
              </a:xfrm>
              <a:prstGeom prst="roundRect">
                <a:avLst>
                  <a:gd name="adj" fmla="val 4570"/>
                </a:avLst>
              </a:prstGeom>
              <a:blipFill rotWithShape="1">
                <a:blip r:embed="rId3"/>
                <a:stretch>
                  <a:fillRect l="-666"/>
                </a:stretch>
              </a:blipFill>
              <a:ln w="76200">
                <a:solidFill>
                  <a:srgbClr val="135F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88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17563" y="2062470"/>
            <a:ext cx="7644785" cy="6818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TÓM TẮT LÝ THUYẾT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304800" y="1987886"/>
            <a:ext cx="8064851" cy="842747"/>
            <a:chOff x="-288924" y="1866927"/>
            <a:chExt cx="8064851" cy="842745"/>
          </a:xfrm>
        </p:grpSpPr>
        <p:sp>
          <p:nvSpPr>
            <p:cNvPr id="9" name="Rounded Rectangle 8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6019" y="1866927"/>
              <a:ext cx="6609908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2257701" y="3352800"/>
            <a:ext cx="20040600" cy="9854708"/>
          </a:xfrm>
          <a:prstGeom prst="roundRect">
            <a:avLst>
              <a:gd name="adj" fmla="val 4570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endParaRPr lang="en-US" sz="5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19400" y="3538513"/>
            <a:ext cx="13721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569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4800" b="1" dirty="0" err="1">
                <a:solidFill>
                  <a:srgbClr val="00569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en-US" sz="4800" b="1" dirty="0">
                <a:solidFill>
                  <a:srgbClr val="00569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569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vô</a:t>
            </a:r>
            <a:r>
              <a:rPr lang="en-US" sz="4800" b="1" dirty="0">
                <a:solidFill>
                  <a:srgbClr val="00569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569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hướng</a:t>
            </a:r>
            <a:r>
              <a:rPr lang="en-US" sz="4800" b="1" dirty="0">
                <a:solidFill>
                  <a:srgbClr val="00569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569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800" b="1" dirty="0">
                <a:solidFill>
                  <a:srgbClr val="00569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569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800" b="1" dirty="0">
                <a:solidFill>
                  <a:srgbClr val="00569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569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800" b="1" dirty="0">
                <a:solidFill>
                  <a:srgbClr val="00569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569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800" b="1" dirty="0">
                <a:solidFill>
                  <a:srgbClr val="00569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569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ứng</a:t>
            </a:r>
            <a:r>
              <a:rPr lang="en-US" sz="4800" b="1" dirty="0">
                <a:solidFill>
                  <a:srgbClr val="00569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569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dụng</a:t>
            </a:r>
            <a:endParaRPr lang="en-US" sz="4800" b="1" dirty="0">
              <a:solidFill>
                <a:srgbClr val="00569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209078" y="4674434"/>
                <a:ext cx="12192000" cy="1877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5400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5400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5400" b="1" i="1">
                        <a:latin typeface="Cambria Math" panose="020405030504060302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5400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5400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)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	</a:t>
                </a:r>
                <a:endParaRPr lang="en-US" sz="5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078" y="4674434"/>
                <a:ext cx="12192000" cy="1877886"/>
              </a:xfrm>
              <a:prstGeom prst="rect">
                <a:avLst/>
              </a:prstGeom>
              <a:blipFill>
                <a:blip r:embed="rId3"/>
                <a:stretch>
                  <a:fillRect l="-2050" t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567082" y="7024512"/>
                <a:ext cx="6932219" cy="17833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082" y="7024512"/>
                <a:ext cx="6932219" cy="1783309"/>
              </a:xfrm>
              <a:prstGeom prst="rect">
                <a:avLst/>
              </a:prstGeom>
              <a:blipFill>
                <a:blip r:embed="rId4"/>
                <a:stretch>
                  <a:fillRect l="-4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562600" y="8940520"/>
                <a:ext cx="16002000" cy="1016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+(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+(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8940520"/>
                <a:ext cx="16002000" cy="1016560"/>
              </a:xfrm>
              <a:prstGeom prst="rect">
                <a:avLst/>
              </a:prstGeom>
              <a:blipFill>
                <a:blip r:embed="rId5"/>
                <a:stretch>
                  <a:fillRect l="-2057" t="-12651" b="-3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544876" y="10466863"/>
                <a:ext cx="13466251" cy="2291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800" b="1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acc>
                      <m:accPr>
                        <m:chr m:val="⃗"/>
                        <m:ctrlPr>
                          <a:rPr lang="en-US" sz="5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58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5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5800" b="1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5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5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5800" b="1" i="1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5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5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5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  <m:r>
                          <a:rPr lang="en-US" sz="5800" b="1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5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5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5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5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5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5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58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5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5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sz="5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5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58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5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5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sSub>
                          <m:sSubPr>
                            <m:ctrlPr>
                              <a:rPr lang="en-US" sz="5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5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5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5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5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5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5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sz="5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5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5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5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5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sz="5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5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5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5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  <m:sup>
                                <m:r>
                                  <a:rPr lang="en-US" sz="5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rad>
                        <m:r>
                          <a:rPr lang="en-US" sz="5800" b="1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5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5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5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5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5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sz="5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5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5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5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5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sz="5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5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5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5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  <m:sup>
                                <m:r>
                                  <a:rPr lang="en-US" sz="5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endParaRPr lang="en-US" sz="58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876" y="10466863"/>
                <a:ext cx="13466251" cy="2291909"/>
              </a:xfrm>
              <a:prstGeom prst="rect">
                <a:avLst/>
              </a:prstGeom>
              <a:blipFill>
                <a:blip r:embed="rId6"/>
                <a:stretch>
                  <a:fillRect l="-2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562600" y="6100805"/>
                <a:ext cx="9681689" cy="10468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6100805"/>
                <a:ext cx="9681689" cy="1046890"/>
              </a:xfrm>
              <a:prstGeom prst="rect">
                <a:avLst/>
              </a:prstGeom>
              <a:blipFill>
                <a:blip r:embed="rId7"/>
                <a:stretch>
                  <a:fillRect l="-3401" t="-5233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34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2999" y="1696442"/>
            <a:ext cx="4876801" cy="6818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BÀI TẬP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228600" y="1651807"/>
            <a:ext cx="2362200" cy="804674"/>
            <a:chOff x="-288924" y="1905000"/>
            <a:chExt cx="2362200" cy="804672"/>
          </a:xfrm>
        </p:grpSpPr>
        <p:sp>
          <p:nvSpPr>
            <p:cNvPr id="9" name="Rounded Rectangle 8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54341" y="7516627"/>
            <a:ext cx="22122427" cy="5753667"/>
            <a:chOff x="1220788" y="7162800"/>
            <a:chExt cx="22124987" cy="5999417"/>
          </a:xfrm>
        </p:grpSpPr>
        <p:sp>
          <p:nvSpPr>
            <p:cNvPr id="43" name="Rounded Rectangle 42"/>
            <p:cNvSpPr/>
            <p:nvPr/>
          </p:nvSpPr>
          <p:spPr>
            <a:xfrm>
              <a:off x="1222486" y="7418548"/>
              <a:ext cx="22123289" cy="574366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091562" y="6305967"/>
                <a:ext cx="2230356" cy="766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vi-VN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854341" y="3875195"/>
            <a:ext cx="22231065" cy="3096938"/>
            <a:chOff x="1175570" y="2468561"/>
            <a:chExt cx="22233638" cy="2751538"/>
          </a:xfrm>
        </p:grpSpPr>
        <p:sp>
          <p:nvSpPr>
            <p:cNvPr id="50" name="Rounded Rectangle 49"/>
            <p:cNvSpPr/>
            <p:nvPr/>
          </p:nvSpPr>
          <p:spPr>
            <a:xfrm>
              <a:off x="1230744" y="2912954"/>
              <a:ext cx="22178464" cy="2307145"/>
            </a:xfrm>
            <a:prstGeom prst="roundRect">
              <a:avLst>
                <a:gd name="adj" fmla="val 449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2"/>
            <p:cNvGrpSpPr/>
            <p:nvPr/>
          </p:nvGrpSpPr>
          <p:grpSpPr>
            <a:xfrm>
              <a:off x="1175570" y="2468561"/>
              <a:ext cx="6376589" cy="896426"/>
              <a:chOff x="1175569" y="1834707"/>
              <a:chExt cx="6955681" cy="977836"/>
            </a:xfrm>
          </p:grpSpPr>
          <p:sp>
            <p:nvSpPr>
              <p:cNvPr id="52" name="Freeform 20"/>
              <p:cNvSpPr>
                <a:spLocks/>
              </p:cNvSpPr>
              <p:nvPr/>
            </p:nvSpPr>
            <p:spPr bwMode="auto">
              <a:xfrm rot="16200000" flipV="1">
                <a:off x="1672598" y="1969134"/>
                <a:ext cx="797579" cy="889239"/>
              </a:xfrm>
              <a:prstGeom prst="round1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249744" y="1834707"/>
                <a:ext cx="5881506" cy="969507"/>
              </a:xfrm>
              <a:prstGeom prst="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/>
              </a:lstStyle>
              <a:p>
                <a:r>
                  <a:rPr lang="en-US" sz="4400" b="1" dirty="0" err="1"/>
                  <a:t>Câu</a:t>
                </a:r>
                <a:r>
                  <a:rPr lang="vi-VN" sz="4400" b="1" dirty="0"/>
                  <a:t> </a:t>
                </a:r>
                <a:r>
                  <a:rPr lang="en-US" sz="4400" b="1" dirty="0"/>
                  <a:t>1(1b/SGK 68)</a:t>
                </a:r>
              </a:p>
            </p:txBody>
          </p:sp>
          <p:sp>
            <p:nvSpPr>
              <p:cNvPr id="54" name="Round Diagonal Corner Rectangle 53"/>
              <p:cNvSpPr/>
              <p:nvPr/>
            </p:nvSpPr>
            <p:spPr>
              <a:xfrm flipV="1">
                <a:off x="1175569" y="1834707"/>
                <a:ext cx="995083" cy="969507"/>
              </a:xfrm>
              <a:prstGeom prst="round2Diag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2"/>
              <p:cNvGrpSpPr/>
              <p:nvPr/>
            </p:nvGrpSpPr>
            <p:grpSpPr>
              <a:xfrm>
                <a:off x="1314845" y="1951291"/>
                <a:ext cx="756926" cy="699372"/>
                <a:chOff x="7440265" y="3398551"/>
                <a:chExt cx="757239" cy="765175"/>
              </a:xfrm>
              <a:solidFill>
                <a:srgbClr val="999158"/>
              </a:solidFill>
            </p:grpSpPr>
            <p:sp>
              <p:nvSpPr>
                <p:cNvPr id="56" name="Freeform 15"/>
                <p:cNvSpPr>
                  <a:spLocks noEditPoints="1"/>
                </p:cNvSpPr>
                <p:nvPr/>
              </p:nvSpPr>
              <p:spPr bwMode="auto">
                <a:xfrm>
                  <a:off x="7440268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7" name="Freeform 16"/>
                <p:cNvSpPr>
                  <a:spLocks noEditPoints="1"/>
                </p:cNvSpPr>
                <p:nvPr/>
              </p:nvSpPr>
              <p:spPr bwMode="auto">
                <a:xfrm>
                  <a:off x="7440265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9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60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61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62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4610739" y="10931256"/>
                <a:ext cx="11178060" cy="10468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𝟐𝟕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400" b="1" i="1" dirty="0">
                    <a:latin typeface="Cambria Math" panose="020405030504060302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739" y="10931256"/>
                <a:ext cx="11178060" cy="10468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267927" y="4565410"/>
                <a:ext cx="21886514" cy="2107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t-IT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 không gian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𝑶𝒙𝒚𝒛</m:t>
                    </m:r>
                  </m:oMath>
                </a14:m>
                <a:r>
                  <a:rPr lang="it-IT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cho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it-IT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=(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;−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it-IT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=(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a:rPr lang="en-US" sz="4400" b="1" i="1">
                        <a:latin typeface="Cambria Math"/>
                      </a:rPr>
                      <m:t>𝟕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it-IT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it-IT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Tính tọa độ vectơ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𝒆</m:t>
                        </m:r>
                      </m:e>
                    </m:acc>
                    <m:r>
                      <a:rPr lang="en-US" sz="48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/>
                      </a:rPr>
                      <m:t>−</m:t>
                    </m:r>
                    <m:r>
                      <a:rPr lang="en-US" sz="4800" b="1" i="1">
                        <a:latin typeface="Cambria Math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𝒃</m:t>
                        </m:r>
                      </m:e>
                    </m:acc>
                    <m:r>
                      <a:rPr lang="en-US" sz="4800" b="1" i="1">
                        <a:latin typeface="Cambria Math"/>
                      </a:rPr>
                      <m:t>−</m:t>
                    </m:r>
                    <m:r>
                      <a:rPr lang="en-US" sz="4800" b="1" i="1">
                        <a:latin typeface="Cambria Math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927" y="4565410"/>
                <a:ext cx="21886514" cy="2107500"/>
              </a:xfrm>
              <a:prstGeom prst="rect">
                <a:avLst/>
              </a:prstGeom>
              <a:blipFill>
                <a:blip r:embed="rId4"/>
                <a:stretch>
                  <a:fillRect l="-1142" r="-390" b="-13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2304108" y="8222514"/>
                <a:ext cx="13256514" cy="10468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/>
                          </a:rPr>
                          <m:t>𝒃</m:t>
                        </m:r>
                      </m:e>
                    </m:acc>
                    <m:r>
                      <a:rPr lang="en-US" sz="5400" b="1" i="1">
                        <a:latin typeface="Cambria Math"/>
                      </a:rPr>
                      <m:t>=(</m:t>
                    </m:r>
                    <m:r>
                      <a:rPr lang="en-US" sz="5400" b="1" i="1">
                        <a:latin typeface="Cambria Math"/>
                      </a:rPr>
                      <m:t>𝟎</m:t>
                    </m:r>
                    <m:r>
                      <a:rPr lang="en-US" sz="5400" b="1" i="1">
                        <a:latin typeface="Cambria Math"/>
                      </a:rPr>
                      <m:t>;</m:t>
                    </m:r>
                    <m:r>
                      <a:rPr lang="en-US" sz="5400" b="1" i="1">
                        <a:latin typeface="Cambria Math"/>
                      </a:rPr>
                      <m:t>𝟐</m:t>
                    </m:r>
                    <m:r>
                      <a:rPr lang="en-US" sz="5400" b="1" i="1">
                        <a:latin typeface="Cambria Math"/>
                      </a:rPr>
                      <m:t>;−</m:t>
                    </m:r>
                    <m:r>
                      <a:rPr lang="en-US" sz="5400" b="1" i="1">
                        <a:latin typeface="Cambria Math"/>
                      </a:rPr>
                      <m:t>𝟏</m:t>
                    </m:r>
                    <m:r>
                      <a:rPr lang="en-US" sz="5400" b="1" i="1">
                        <a:latin typeface="Cambria Math"/>
                      </a:rPr>
                      <m:t>)⇒−</m:t>
                    </m:r>
                    <m:r>
                      <a:rPr lang="en-US" sz="5400" b="1" i="1">
                        <a:latin typeface="Cambria Math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/>
                          </a:rPr>
                          <m:t>𝒃</m:t>
                        </m:r>
                      </m:e>
                    </m:acc>
                    <m:r>
                      <a:rPr lang="en-US" sz="5400" b="1" i="1">
                        <a:latin typeface="Cambria Math"/>
                      </a:rPr>
                      <m:t>=(</m:t>
                    </m:r>
                    <m:r>
                      <a:rPr lang="en-US" sz="5400" b="1" i="1">
                        <a:latin typeface="Cambria Math"/>
                      </a:rPr>
                      <m:t>𝟎</m:t>
                    </m:r>
                    <m:r>
                      <a:rPr lang="en-US" sz="5400" b="1" i="1">
                        <a:latin typeface="Cambria Math"/>
                      </a:rPr>
                      <m:t>;−</m:t>
                    </m:r>
                    <m:r>
                      <a:rPr lang="en-US" sz="5400" b="1" i="1">
                        <a:latin typeface="Cambria Math"/>
                      </a:rPr>
                      <m:t>𝟖</m:t>
                    </m:r>
                    <m:r>
                      <a:rPr lang="en-US" sz="5400" b="1" i="1">
                        <a:latin typeface="Cambria Math"/>
                      </a:rPr>
                      <m:t>;</m:t>
                    </m:r>
                    <m:r>
                      <a:rPr lang="en-US" sz="5400" b="1" i="1">
                        <a:latin typeface="Cambria Math"/>
                      </a:rPr>
                      <m:t>𝟒</m:t>
                    </m:r>
                    <m:r>
                      <a:rPr lang="en-US" sz="5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108" y="8222514"/>
                <a:ext cx="13256514" cy="1046890"/>
              </a:xfrm>
              <a:prstGeom prst="rect">
                <a:avLst/>
              </a:prstGeom>
              <a:blipFill>
                <a:blip r:embed="rId5"/>
                <a:stretch>
                  <a:fillRect l="-2115" b="-27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4375125" y="9622635"/>
                <a:ext cx="1154995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1" i="1">
                              <a:latin typeface="Cambria Math"/>
                            </a:rPr>
                            <m:t>𝒄</m:t>
                          </m:r>
                        </m:e>
                      </m:acc>
                      <m:r>
                        <a:rPr lang="en-US" sz="5400" b="1" i="1">
                          <a:latin typeface="Cambria Math"/>
                        </a:rPr>
                        <m:t>=(</m:t>
                      </m:r>
                      <m:r>
                        <a:rPr lang="en-US" sz="5400" b="1" i="1">
                          <a:latin typeface="Cambria Math"/>
                        </a:rPr>
                        <m:t>𝟏</m:t>
                      </m:r>
                      <m:r>
                        <a:rPr lang="en-US" sz="5400" b="1" i="1">
                          <a:latin typeface="Cambria Math"/>
                        </a:rPr>
                        <m:t>;</m:t>
                      </m:r>
                      <m:r>
                        <a:rPr lang="en-US" sz="5400" b="1" i="1">
                          <a:latin typeface="Cambria Math"/>
                        </a:rPr>
                        <m:t>𝟕</m:t>
                      </m:r>
                      <m:r>
                        <a:rPr lang="en-US" sz="5400" b="1" i="1">
                          <a:latin typeface="Cambria Math"/>
                        </a:rPr>
                        <m:t>;</m:t>
                      </m:r>
                      <m:r>
                        <a:rPr lang="en-US" sz="5400" b="1" i="1">
                          <a:latin typeface="Cambria Math"/>
                        </a:rPr>
                        <m:t>𝟐</m:t>
                      </m:r>
                      <m:r>
                        <a:rPr lang="en-US" sz="5400" b="1" i="1">
                          <a:latin typeface="Cambria Math"/>
                        </a:rPr>
                        <m:t>)⇒−</m:t>
                      </m:r>
                      <m:r>
                        <a:rPr lang="en-US" sz="5400" b="1" i="1"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1" i="1">
                              <a:latin typeface="Cambria Math"/>
                            </a:rPr>
                            <m:t>𝒄</m:t>
                          </m:r>
                        </m:e>
                      </m:acc>
                      <m:r>
                        <a:rPr lang="en-US" sz="5400" b="1" i="1">
                          <a:latin typeface="Cambria Math"/>
                        </a:rPr>
                        <m:t>=(−</m:t>
                      </m:r>
                      <m:r>
                        <a:rPr lang="en-US" sz="5400" b="1" i="1">
                          <a:latin typeface="Cambria Math"/>
                        </a:rPr>
                        <m:t>𝟐</m:t>
                      </m:r>
                      <m:r>
                        <a:rPr lang="en-US" sz="5400" b="1" i="1">
                          <a:latin typeface="Cambria Math"/>
                        </a:rPr>
                        <m:t>;−</m:t>
                      </m:r>
                      <m:r>
                        <a:rPr lang="en-US" sz="5400" b="1" i="1">
                          <a:latin typeface="Cambria Math"/>
                        </a:rPr>
                        <m:t>𝟏𝟒</m:t>
                      </m:r>
                      <m:r>
                        <a:rPr lang="en-US" sz="5400" b="1" i="1">
                          <a:latin typeface="Cambria Math"/>
                        </a:rPr>
                        <m:t>;−</m:t>
                      </m:r>
                      <m:r>
                        <a:rPr lang="en-US" sz="5400" b="1" i="1">
                          <a:latin typeface="Cambria Math"/>
                        </a:rPr>
                        <m:t>𝟒</m:t>
                      </m:r>
                      <m:r>
                        <a:rPr lang="en-US" sz="54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125" y="9622635"/>
                <a:ext cx="11549957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>
            <a:off x="1015391" y="2476428"/>
            <a:ext cx="13462609" cy="948948"/>
            <a:chOff x="839787" y="6087168"/>
            <a:chExt cx="42826087" cy="2701548"/>
          </a:xfrm>
        </p:grpSpPr>
        <p:sp>
          <p:nvSpPr>
            <p:cNvPr id="70" name="Freeform 71"/>
            <p:cNvSpPr>
              <a:spLocks/>
            </p:cNvSpPr>
            <p:nvPr/>
          </p:nvSpPr>
          <p:spPr bwMode="auto">
            <a:xfrm flipH="1" flipV="1">
              <a:off x="16460787" y="8381999"/>
              <a:ext cx="6551512" cy="406715"/>
            </a:xfrm>
            <a:prstGeom prst="rect">
              <a:avLst/>
            </a:pr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839787" y="7614323"/>
              <a:ext cx="19585088" cy="117439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72"/>
            <p:cNvSpPr>
              <a:spLocks noChangeArrowheads="1"/>
            </p:cNvSpPr>
            <p:nvPr/>
          </p:nvSpPr>
          <p:spPr bwMode="auto">
            <a:xfrm>
              <a:off x="2621467" y="6087168"/>
              <a:ext cx="803766" cy="790373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2420524" y="6815024"/>
              <a:ext cx="1169926" cy="535844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2210654" y="7038293"/>
              <a:ext cx="1594133" cy="495658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3023349" y="7194577"/>
              <a:ext cx="861815" cy="1330678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2148137" y="7194577"/>
              <a:ext cx="1737027" cy="1330678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204618" y="6398173"/>
              <a:ext cx="38461256" cy="2190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TỰ LUẬN: CHỮA BÀI TẬP SGK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95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ounded Rectangle 124"/>
              <p:cNvSpPr/>
              <p:nvPr/>
            </p:nvSpPr>
            <p:spPr>
              <a:xfrm>
                <a:off x="642431" y="5471828"/>
                <a:ext cx="22615039" cy="7863172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29920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𝑫𝑪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𝑫𝑪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𝑪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𝑪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𝑪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marL="629920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a typeface="Calibri"/>
                    <a:cs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Cambria Math"/>
                      </a:rPr>
                      <m:t>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Cambria Math"/>
                      </a:rPr>
                      <m:t>𝑪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629920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𝑨𝑪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  </m:t>
                    </m:r>
                  </m:oMath>
                </a14:m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𝑨𝑨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′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𝑪𝑪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′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Cambria Math"/>
                      </a:rPr>
                      <m:t>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′(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𝟔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1350645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𝑨𝑩𝑩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′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′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𝑩𝑩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′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𝑨𝑨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′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Cambria Math"/>
                      </a:rPr>
                      <m:t>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𝑩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′(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𝟔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1350645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𝑨𝑫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𝑫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DD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′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𝑨𝑨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′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Cambria Math"/>
                      </a:rPr>
                      <m:t>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𝑫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′(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𝟔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5" name="Rounded 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31" y="5471828"/>
                <a:ext cx="22615039" cy="7863172"/>
              </a:xfrm>
              <a:prstGeom prst="roundRect">
                <a:avLst>
                  <a:gd name="adj" fmla="val 2239"/>
                </a:avLst>
              </a:prstGeom>
              <a:blipFill>
                <a:blip r:embed="rId3"/>
                <a:stretch>
                  <a:fillRect b="-154"/>
                </a:stretch>
              </a:blip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1" name="Group 150"/>
          <p:cNvGrpSpPr/>
          <p:nvPr/>
        </p:nvGrpSpPr>
        <p:grpSpPr>
          <a:xfrm>
            <a:off x="579486" y="4941362"/>
            <a:ext cx="4665984" cy="818683"/>
            <a:chOff x="1205494" y="6911408"/>
            <a:chExt cx="4377032" cy="818791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205465" y="6911408"/>
              <a:ext cx="337706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</a:t>
              </a:r>
              <a:r>
                <a: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593072" y="2444477"/>
            <a:ext cx="22664399" cy="2301035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449184" y="2381841"/>
            <a:ext cx="6108968" cy="910529"/>
            <a:chOff x="534987" y="1634104"/>
            <a:chExt cx="6975670" cy="119009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6621972" cy="955673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378824" y="1634104"/>
              <a:ext cx="6131833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2(3/SGK 68)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695461" y="1402319"/>
            <a:ext cx="94720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BÀI 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TỰ LUẬN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287425" y="3298962"/>
                <a:ext cx="2197004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𝑶𝒙𝒚𝒛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hộp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𝑨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r>
                      <a:rPr lang="en-US" sz="4400" b="1" i="1">
                        <a:latin typeface="Cambria Math"/>
                      </a:rPr>
                      <m:t>𝑩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r>
                      <a:rPr lang="en-US" sz="4400" b="1" i="1">
                        <a:latin typeface="Cambria Math"/>
                      </a:rPr>
                      <m:t>𝑪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r>
                      <a:rPr lang="en-US" sz="4400" b="1" i="1">
                        <a:latin typeface="Cambria Math"/>
                      </a:rPr>
                      <m:t>𝑫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tọa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đỉnh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còn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hộp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425" y="3298962"/>
                <a:ext cx="21970046" cy="1446550"/>
              </a:xfrm>
              <a:prstGeom prst="rect">
                <a:avLst/>
              </a:prstGeom>
              <a:blipFill>
                <a:blip r:embed="rId4"/>
                <a:stretch>
                  <a:fillRect l="-1110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/>
          <p:nvPr/>
        </p:nvPicPr>
        <p:blipFill>
          <a:blip r:embed="rId5"/>
          <a:stretch>
            <a:fillRect/>
          </a:stretch>
        </p:blipFill>
        <p:spPr>
          <a:xfrm>
            <a:off x="15697200" y="5564776"/>
            <a:ext cx="7010400" cy="441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Rounded Rectangle 124"/>
              <p:cNvSpPr/>
              <p:nvPr/>
            </p:nvSpPr>
            <p:spPr>
              <a:xfrm>
                <a:off x="743077" y="6593507"/>
                <a:ext cx="22664399" cy="6922520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Ta có: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; 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a)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𝑩𝑨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𝑩𝑪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c)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𝒄𝒐𝒔</m:t>
                    </m:r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𝑨𝑩𝑪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𝒄𝒐𝒔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𝑩</m:t>
                                </m:r>
                                <m:r>
                                  <a:rPr lang="vi-VN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𝑩𝑪</m:t>
                                </m:r>
                              </m:e>
                            </m:acc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𝑩𝑨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𝑩𝑪</m:t>
                            </m:r>
                          </m:e>
                        </m:acc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𝑩𝑨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𝑩𝑪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𝑨𝑩𝑪</m:t>
                        </m:r>
                      </m:e>
                    </m:acc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𝟏𝟑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en-US" sz="40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25" name="Rounded 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77" y="6593507"/>
                <a:ext cx="22664399" cy="6922520"/>
              </a:xfrm>
              <a:prstGeom prst="roundRect">
                <a:avLst>
                  <a:gd name="adj" fmla="val 2239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1" name="Group 150"/>
          <p:cNvGrpSpPr/>
          <p:nvPr/>
        </p:nvGrpSpPr>
        <p:grpSpPr>
          <a:xfrm>
            <a:off x="701235" y="6508606"/>
            <a:ext cx="4606088" cy="782624"/>
            <a:chOff x="1205494" y="6947472"/>
            <a:chExt cx="4320845" cy="782727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49278" y="6957444"/>
              <a:ext cx="337706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743078" y="2361981"/>
            <a:ext cx="22664399" cy="3817901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449183" y="2381841"/>
            <a:ext cx="3990655" cy="910529"/>
            <a:chOff x="534987" y="1634104"/>
            <a:chExt cx="3663606" cy="119009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3015431" cy="955673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378824" y="1634104"/>
              <a:ext cx="2819769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701235" y="1435954"/>
            <a:ext cx="94720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BÀI 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TỰ LUẬN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851771" y="2452128"/>
                <a:ext cx="19431000" cy="3630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 không gian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𝑶𝒙𝒚𝒛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𝑩𝑨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a:rPr lang="en-US" sz="4400" b="1" i="1"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771" y="2452128"/>
                <a:ext cx="19431000" cy="3630546"/>
              </a:xfrm>
              <a:prstGeom prst="rect">
                <a:avLst/>
              </a:prstGeom>
              <a:blipFill>
                <a:blip r:embed="rId4"/>
                <a:stretch>
                  <a:fillRect l="-1286" t="-3523" r="-188" b="-6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47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34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11608" y="7086600"/>
            <a:ext cx="22307922" cy="5448656"/>
            <a:chOff x="1205494" y="6947472"/>
            <a:chExt cx="22307922" cy="6539928"/>
          </a:xfrm>
        </p:grpSpPr>
        <p:sp>
          <p:nvSpPr>
            <p:cNvPr id="13" name="Rounded Rectangle 12"/>
            <p:cNvSpPr/>
            <p:nvPr/>
          </p:nvSpPr>
          <p:spPr>
            <a:xfrm>
              <a:off x="1209586" y="7179457"/>
              <a:ext cx="22303830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205494" y="6947472"/>
              <a:ext cx="3800752" cy="944340"/>
              <a:chOff x="1205494" y="6947472"/>
              <a:chExt cx="3800752" cy="944340"/>
            </a:xfrm>
          </p:grpSpPr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 rot="16200000" flipV="1">
                <a:off x="2527350" y="5891202"/>
                <a:ext cx="944340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075388" y="6957868"/>
                <a:ext cx="2930858" cy="92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Round Diagonal Corner Rectangle 16"/>
              <p:cNvSpPr/>
              <p:nvPr/>
            </p:nvSpPr>
            <p:spPr>
              <a:xfrm flipV="1">
                <a:off x="1205494" y="6951956"/>
                <a:ext cx="774046" cy="939856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763127" y="2765036"/>
            <a:ext cx="22456403" cy="2323081"/>
            <a:chOff x="992187" y="2564543"/>
            <a:chExt cx="22521204" cy="232474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1145220" y="2666999"/>
              <a:ext cx="22368171" cy="222228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92187" y="2564543"/>
              <a:ext cx="3124200" cy="1023460"/>
              <a:chOff x="534987" y="1647865"/>
              <a:chExt cx="4197167" cy="1176338"/>
            </a:xfrm>
          </p:grpSpPr>
          <p:sp>
            <p:nvSpPr>
              <p:cNvPr id="2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Pentagon 22"/>
              <p:cNvSpPr/>
              <p:nvPr/>
            </p:nvSpPr>
            <p:spPr bwMode="auto">
              <a:xfrm>
                <a:off x="534987" y="1647865"/>
                <a:ext cx="4197167" cy="1108201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Rectangle 33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5" name="Chevron 2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4400" b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84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739068" y="1661842"/>
            <a:ext cx="9473319" cy="968444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8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4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4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3917963" y="2976801"/>
                <a:ext cx="19104811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𝑶𝒙𝒚𝒛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tọa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𝒗</m:t>
                        </m:r>
                      </m:e>
                    </m:acc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963" y="2976801"/>
                <a:ext cx="19104811" cy="2123658"/>
              </a:xfrm>
              <a:prstGeom prst="rect">
                <a:avLst/>
              </a:prstGeom>
              <a:blipFill rotWithShape="0">
                <a:blip r:embed="rId3"/>
                <a:stretch>
                  <a:fillRect l="-1308" b="-6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2146586" y="8049480"/>
                <a:ext cx="19897384" cy="3831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	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/>
                          </a:rPr>
                          <m:t>𝒖</m:t>
                        </m:r>
                      </m:e>
                    </m:acc>
                    <m:r>
                      <a:rPr lang="en-US" sz="5400" b="1" i="1">
                        <a:latin typeface="Cambria Math"/>
                      </a:rPr>
                      <m:t>=(−</m:t>
                    </m:r>
                    <m:r>
                      <a:rPr lang="en-US" sz="5400" b="1" i="1">
                        <a:latin typeface="Cambria Math"/>
                      </a:rPr>
                      <m:t>𝟐</m:t>
                    </m:r>
                    <m:r>
                      <a:rPr lang="en-US" sz="5400" b="1" i="1">
                        <a:latin typeface="Cambria Math"/>
                      </a:rPr>
                      <m:t>;</m:t>
                    </m:r>
                    <m:r>
                      <a:rPr lang="en-US" sz="5400" b="1" i="1">
                        <a:latin typeface="Cambria Math"/>
                      </a:rPr>
                      <m:t>𝟔</m:t>
                    </m:r>
                    <m:r>
                      <a:rPr lang="en-US" sz="5400" b="1" i="1">
                        <a:latin typeface="Cambria Math"/>
                      </a:rPr>
                      <m:t>;−</m:t>
                    </m:r>
                    <m:r>
                      <a:rPr lang="en-US" sz="5400" b="1" i="1">
                        <a:latin typeface="Cambria Math"/>
                      </a:rPr>
                      <m:t>𝟒</m:t>
                    </m:r>
                    <m:r>
                      <a:rPr lang="en-US" sz="5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:endParaRPr lang="en-US" sz="5400" b="1" i="1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i="1" dirty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en-US" sz="5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/>
                          </a:rPr>
                          <m:t>𝟔</m:t>
                        </m:r>
                        <m:r>
                          <a:rPr lang="en-US" sz="5400" b="1" i="1">
                            <a:latin typeface="Cambria Math"/>
                          </a:rPr>
                          <m:t>;</m:t>
                        </m:r>
                        <m:r>
                          <a:rPr lang="en-US" sz="5400" b="1" i="1">
                            <a:latin typeface="Cambria Math"/>
                          </a:rPr>
                          <m:t>𝟏𝟓</m:t>
                        </m:r>
                        <m:r>
                          <a:rPr lang="en-US" sz="5400" b="1" i="1">
                            <a:latin typeface="Cambria Math"/>
                          </a:rPr>
                          <m:t>;−</m:t>
                        </m:r>
                        <m:r>
                          <a:rPr lang="en-US" sz="54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endParaRPr lang="en-US" sz="5400" b="1" i="1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/>
                          </a:rPr>
                          <m:t>𝒖</m:t>
                        </m:r>
                      </m:e>
                    </m:acc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en-US" sz="5400" b="1" i="1">
                        <a:latin typeface="Cambria Math"/>
                      </a:rPr>
                      <m:t>=(−</m:t>
                    </m:r>
                    <m:r>
                      <a:rPr lang="en-US" sz="5400" b="1" i="1">
                        <a:latin typeface="Cambria Math"/>
                      </a:rPr>
                      <m:t>𝟖</m:t>
                    </m:r>
                    <m:r>
                      <a:rPr lang="en-US" sz="5400" b="1" i="1">
                        <a:latin typeface="Cambria Math"/>
                      </a:rPr>
                      <m:t>;−</m:t>
                    </m:r>
                    <m:r>
                      <a:rPr lang="en-US" sz="5400" b="1" i="1">
                        <a:latin typeface="Cambria Math"/>
                      </a:rPr>
                      <m:t>𝟗</m:t>
                    </m:r>
                    <m:r>
                      <a:rPr lang="en-US" sz="5400" b="1" i="1">
                        <a:latin typeface="Cambria Math"/>
                      </a:rPr>
                      <m:t>;−</m:t>
                    </m:r>
                    <m:r>
                      <a:rPr lang="en-US" sz="5400" b="1" i="1">
                        <a:latin typeface="Cambria Math"/>
                      </a:rPr>
                      <m:t>𝟏</m:t>
                    </m:r>
                    <m:r>
                      <a:rPr lang="en-US" sz="5400" b="1" i="1">
                        <a:latin typeface="Cambria Math"/>
                      </a:rPr>
                      <m:t>)</m:t>
                    </m:r>
                  </m:oMath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586" y="8049480"/>
                <a:ext cx="19897384" cy="3831818"/>
              </a:xfrm>
              <a:prstGeom prst="rect">
                <a:avLst/>
              </a:prstGeom>
              <a:blipFill>
                <a:blip r:embed="rId4"/>
                <a:stretch>
                  <a:fillRect l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A1232006-0FE3-402D-8B80-D30F3AA54460}"/>
              </a:ext>
            </a:extLst>
          </p:cNvPr>
          <p:cNvGrpSpPr/>
          <p:nvPr/>
        </p:nvGrpSpPr>
        <p:grpSpPr>
          <a:xfrm>
            <a:off x="372063" y="5266597"/>
            <a:ext cx="22847469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1B3D1F6B-8FDE-4C8C-AA17-56FD0020975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ohoma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C571A673-CDB7-425D-9C87-32E03EBBAF3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2E07F7DD-F136-41A5-A928-E95E925DAB08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ohoma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09B17BEE-5700-4F5B-9ED7-83AD438BCA3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ohoma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B3C3D37A-7170-436E-A7C3-21E0F2B3A93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ohoma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254349" y="5412143"/>
                <a:ext cx="3978974" cy="7916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;−</m:t>
                          </m:r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𝟗</m:t>
                          </m:r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;−</m:t>
                          </m:r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en-US" sz="4000" b="1" i="1">
                          <a:solidFill>
                            <a:schemeClr val="bg1"/>
                          </a:solidFill>
                          <a:latin typeface="Cambria Math"/>
                        </a:rPr>
                        <m:t>	</m:t>
                      </m:r>
                      <m:r>
                        <a:rPr lang="vi-VN" sz="4000" b="1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000" b="1" i="1" dirty="0">
                  <a:solidFill>
                    <a:schemeClr val="bg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349" y="5412143"/>
                <a:ext cx="3978974" cy="7916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923755" y="5525047"/>
                <a:ext cx="429577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;−</m:t>
                          </m:r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𝟗</m:t>
                          </m:r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;−</m:t>
                          </m:r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000" b="1" i="1" dirty="0">
                  <a:solidFill>
                    <a:schemeClr val="bg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3755" y="5525047"/>
                <a:ext cx="429577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701036" y="5458642"/>
                <a:ext cx="4064446" cy="7916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;−</m:t>
                          </m:r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𝟗</m:t>
                          </m:r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000" b="1" i="1">
                          <a:solidFill>
                            <a:schemeClr val="bg1"/>
                          </a:solidFill>
                          <a:latin typeface="Cambria Math"/>
                        </a:rPr>
                        <m:t>	</m:t>
                      </m:r>
                    </m:oMath>
                  </m:oMathPara>
                </a14:m>
                <a:endParaRPr lang="en-GB" sz="4000" b="1" i="1" dirty="0">
                  <a:solidFill>
                    <a:schemeClr val="bg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036" y="5458642"/>
                <a:ext cx="4064446" cy="7916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99551" y="5555113"/>
                <a:ext cx="397897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𝟗</m:t>
                          </m:r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;−</m:t>
                          </m:r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40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551" y="5555113"/>
                <a:ext cx="3978974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Oval 88">
            <a:extLst>
              <a:ext uri="{FF2B5EF4-FFF2-40B4-BE49-F238E27FC236}">
                <a16:creationId xmlns:a16="http://schemas.microsoft.com/office/drawing/2014/main" xmlns="" id="{45ADA458-72FB-4F39-AD99-030365D6572E}"/>
              </a:ext>
            </a:extLst>
          </p:cNvPr>
          <p:cNvSpPr/>
          <p:nvPr/>
        </p:nvSpPr>
        <p:spPr>
          <a:xfrm>
            <a:off x="17835082" y="5412143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0117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8" grpId="0"/>
      <p:bldP spid="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87278" y="6928412"/>
            <a:ext cx="22593158" cy="5448656"/>
            <a:chOff x="1205494" y="6947472"/>
            <a:chExt cx="22593158" cy="6539928"/>
          </a:xfrm>
        </p:grpSpPr>
        <p:sp>
          <p:nvSpPr>
            <p:cNvPr id="13" name="Rounded Rectangle 12"/>
            <p:cNvSpPr/>
            <p:nvPr/>
          </p:nvSpPr>
          <p:spPr>
            <a:xfrm>
              <a:off x="1209586" y="7179457"/>
              <a:ext cx="22589066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205494" y="6947472"/>
              <a:ext cx="3687602" cy="944341"/>
              <a:chOff x="1205494" y="6947472"/>
              <a:chExt cx="3687602" cy="944341"/>
            </a:xfrm>
          </p:grpSpPr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 rot="16200000" flipV="1">
                <a:off x="2527350" y="5891202"/>
                <a:ext cx="944339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083183" y="6968266"/>
                <a:ext cx="2809913" cy="92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Round Diagonal Corner Rectangle 16"/>
              <p:cNvSpPr/>
              <p:nvPr/>
            </p:nvSpPr>
            <p:spPr>
              <a:xfrm flipV="1">
                <a:off x="1205494" y="6951956"/>
                <a:ext cx="774046" cy="939856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773704" y="2849913"/>
            <a:ext cx="22806732" cy="2182337"/>
            <a:chOff x="992187" y="2564543"/>
            <a:chExt cx="22353091" cy="232474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1145221" y="2666999"/>
              <a:ext cx="22200057" cy="2222284"/>
            </a:xfrm>
            <a:prstGeom prst="roundRect">
              <a:avLst>
                <a:gd name="adj" fmla="val 5492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92187" y="2564543"/>
              <a:ext cx="3124200" cy="1023460"/>
              <a:chOff x="534987" y="1647865"/>
              <a:chExt cx="4197167" cy="1176338"/>
            </a:xfrm>
          </p:grpSpPr>
          <p:sp>
            <p:nvSpPr>
              <p:cNvPr id="2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Pentagon 22"/>
              <p:cNvSpPr/>
              <p:nvPr/>
            </p:nvSpPr>
            <p:spPr bwMode="auto">
              <a:xfrm>
                <a:off x="534987" y="1647865"/>
                <a:ext cx="4197167" cy="1108201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Rectangle 33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5" name="Chevron 2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4400" b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84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739068" y="1858175"/>
            <a:ext cx="9473319" cy="968444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8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4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4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A1232006-0FE3-402D-8B80-D30F3AA54460}"/>
              </a:ext>
            </a:extLst>
          </p:cNvPr>
          <p:cNvGrpSpPr/>
          <p:nvPr/>
        </p:nvGrpSpPr>
        <p:grpSpPr>
          <a:xfrm>
            <a:off x="739068" y="5266597"/>
            <a:ext cx="22480464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1B3D1F6B-8FDE-4C8C-AA17-56FD0020975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ohoma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C571A673-CDB7-425D-9C87-32E03EBBAF3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2E07F7DD-F136-41A5-A928-E95E925DAB08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ohoma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09B17BEE-5700-4F5B-9ED7-83AD438BCA3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ohoma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B3C3D37A-7170-436E-A7C3-21E0F2B3A93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ohoma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45ADA458-72FB-4F39-AD99-030365D6572E}"/>
              </a:ext>
            </a:extLst>
          </p:cNvPr>
          <p:cNvSpPr/>
          <p:nvPr/>
        </p:nvSpPr>
        <p:spPr>
          <a:xfrm>
            <a:off x="6427506" y="5411425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4216307" y="2814589"/>
                <a:ext cx="18745011" cy="154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𝑶𝒙𝒚𝒛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307" y="2814589"/>
                <a:ext cx="18745011" cy="1547218"/>
              </a:xfrm>
              <a:prstGeom prst="rect">
                <a:avLst/>
              </a:prstGeom>
              <a:blipFill>
                <a:blip r:embed="rId3"/>
                <a:stretch>
                  <a:fillRect l="-1333" t="-2362" b="-18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16854" y="5400398"/>
                <a:ext cx="2368534" cy="9440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.	</m:t>
                      </m:r>
                    </m:oMath>
                  </m:oMathPara>
                </a14:m>
                <a:endParaRPr lang="en-GB" sz="4800" b="1" i="1" dirty="0">
                  <a:solidFill>
                    <a:schemeClr val="bg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854" y="5400398"/>
                <a:ext cx="2368534" cy="9440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75493" y="5471122"/>
                <a:ext cx="2828595" cy="9440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.	</m:t>
                      </m:r>
                    </m:oMath>
                  </m:oMathPara>
                </a14:m>
                <a:endParaRPr lang="en-GB" sz="4800" b="1" i="1" dirty="0">
                  <a:solidFill>
                    <a:schemeClr val="bg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493" y="5471122"/>
                <a:ext cx="2828595" cy="9440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262413" y="5367228"/>
                <a:ext cx="2828595" cy="940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800" b="1" i="1" dirty="0">
                  <a:solidFill>
                    <a:schemeClr val="bg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2413" y="5367228"/>
                <a:ext cx="2828595" cy="9408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105447" y="5471122"/>
                <a:ext cx="2368534" cy="940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800" b="1" i="1" dirty="0">
                  <a:solidFill>
                    <a:schemeClr val="bg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5447" y="5471122"/>
                <a:ext cx="2368534" cy="9408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2059874" y="8966853"/>
                <a:ext cx="16305025" cy="869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𝟔</m:t>
                          </m: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/>
                            </a:rPr>
                            <m:t>.(−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=−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874" y="8966853"/>
                <a:ext cx="16305025" cy="8695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91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61" grpId="0"/>
      <p:bldP spid="6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 Light"/>
        <a:ea typeface=""/>
        <a:cs typeface=""/>
      </a:majorFont>
      <a:minorFont>
        <a:latin typeface="To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2722</TotalTime>
  <Words>966</Words>
  <PresentationFormat>Custom</PresentationFormat>
  <Paragraphs>220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AvantGarde</vt:lpstr>
      <vt:lpstr>AvantGarde-Demi</vt:lpstr>
      <vt:lpstr>Calibri</vt:lpstr>
      <vt:lpstr>Calibri Light</vt:lpstr>
      <vt:lpstr>Cambria Math</vt:lpstr>
      <vt:lpstr>Symbol</vt:lpstr>
      <vt:lpstr>Tahoma</vt:lpstr>
      <vt:lpstr>Times New Roman</vt:lpstr>
      <vt:lpstr>Tohoma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2010-10-05T20:16:59Z</dcterms:modified>
</cp:coreProperties>
</file>