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461" r:id="rId4"/>
    <p:sldId id="463" r:id="rId5"/>
    <p:sldId id="456" r:id="rId6"/>
    <p:sldId id="452" r:id="rId7"/>
    <p:sldId id="464" r:id="rId8"/>
    <p:sldId id="465" r:id="rId9"/>
    <p:sldId id="466" r:id="rId10"/>
    <p:sldId id="453" r:id="rId11"/>
    <p:sldId id="4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60" autoAdjust="0"/>
    <p:restoredTop sz="94660"/>
  </p:normalViewPr>
  <p:slideViewPr>
    <p:cSldViewPr snapToGrid="0">
      <p:cViewPr varScale="1">
        <p:scale>
          <a:sx n="87" d="100"/>
          <a:sy n="87" d="100"/>
        </p:scale>
        <p:origin x="38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95995" y="3428997"/>
            <a:ext cx="9" cy="6"/>
          </a:xfrm>
          <a:prstGeom prst="rect">
            <a:avLst/>
          </a:prstGeom>
        </p:spPr>
      </p:pic>
      <p:sp>
        <p:nvSpPr>
          <p:cNvPr id="3" name="Rectangle 2"/>
          <p:cNvSpPr/>
          <p:nvPr/>
        </p:nvSpPr>
        <p:spPr>
          <a:xfrm>
            <a:off x="360688" y="134035"/>
            <a:ext cx="11596850" cy="523220"/>
          </a:xfrm>
          <a:prstGeom prst="rect">
            <a:avLst/>
          </a:prstGeom>
        </p:spPr>
        <p:txBody>
          <a:bodyPr wrap="square">
            <a:spAutoFit/>
          </a:bodyPr>
          <a:lstStyle/>
          <a:p>
            <a:pPr algn="ctr"/>
            <a:r>
              <a:rPr lang="en-US" sz="2800" b="1" smtClean="0">
                <a:solidFill>
                  <a:srgbClr val="FF0000"/>
                </a:solidFill>
                <a:latin typeface="Times New Roman" panose="02020603050405020304" pitchFamily="18" charset="0"/>
                <a:cs typeface="Times New Roman" panose="02020603050405020304" pitchFamily="18" charset="0"/>
              </a:rPr>
              <a:t>ÔN TẬP CHƯƠNG 3</a:t>
            </a:r>
            <a:endParaRPr lang="en-US" sz="2800" b="1">
              <a:solidFill>
                <a:srgbClr val="FF000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329312" y="657255"/>
            <a:ext cx="6018733" cy="6051275"/>
          </a:xfrm>
          <a:prstGeom prst="rect">
            <a:avLst/>
          </a:prstGeom>
        </p:spPr>
      </p:pic>
      <p:pic>
        <p:nvPicPr>
          <p:cNvPr id="8" name="Picture 7"/>
          <p:cNvPicPr>
            <a:picLocks noChangeAspect="1"/>
          </p:cNvPicPr>
          <p:nvPr/>
        </p:nvPicPr>
        <p:blipFill>
          <a:blip r:embed="rId4"/>
          <a:stretch>
            <a:fillRect/>
          </a:stretch>
        </p:blipFill>
        <p:spPr>
          <a:xfrm>
            <a:off x="6481338" y="657255"/>
            <a:ext cx="5401524" cy="6051275"/>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1384995"/>
          </a:xfrm>
          <a:prstGeom prst="rect">
            <a:avLst/>
          </a:prstGeom>
        </p:spPr>
        <p:txBody>
          <a:bodyPr wrap="square">
            <a:spAutoFit/>
          </a:bodyPr>
          <a:lstStyle/>
          <a:p>
            <a:r>
              <a:rPr lang="en-US" sz="2800" b="1">
                <a:latin typeface="Times New Roman" panose="02020603050405020304" pitchFamily="18" charset="0"/>
                <a:cs typeface="Times New Roman" panose="02020603050405020304" pitchFamily="18" charset="0"/>
              </a:rPr>
              <a:t>1.Kể tên một số ngành nghề phổ biến trong lĩnh vực kĩ thuật điện.</a:t>
            </a:r>
          </a:p>
          <a:p>
            <a:r>
              <a:rPr lang="en-US" sz="2800" b="1">
                <a:latin typeface="Times New Roman" panose="02020603050405020304" pitchFamily="18" charset="0"/>
                <a:cs typeface="Times New Roman" panose="02020603050405020304" pitchFamily="18" charset="0"/>
              </a:rPr>
              <a:t>2. Em sẽ chọn ngành nghề nào ở trường đại học, cao đẳng hoặc trung cấp để học sau này? Vì sao?</a:t>
            </a: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VẬN DỤNG</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849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1384995"/>
          </a:xfrm>
          <a:prstGeom prst="rect">
            <a:avLst/>
          </a:prstGeom>
        </p:spPr>
        <p:txBody>
          <a:bodyPr wrap="square">
            <a:spAutoFit/>
          </a:bodyPr>
          <a:lstStyle/>
          <a:p>
            <a:r>
              <a:rPr lang="en-US" sz="2800" b="1">
                <a:latin typeface="Times New Roman" panose="02020603050405020304" pitchFamily="18" charset="0"/>
                <a:cs typeface="Times New Roman" panose="02020603050405020304" pitchFamily="18" charset="0"/>
              </a:rPr>
              <a:t>1.Kể tên một số ngành nghề phổ biến trong lĩnh vực kĩ thuật điện.</a:t>
            </a:r>
          </a:p>
          <a:p>
            <a:r>
              <a:rPr lang="en-US" sz="2800" b="1">
                <a:latin typeface="Times New Roman" panose="02020603050405020304" pitchFamily="18" charset="0"/>
                <a:cs typeface="Times New Roman" panose="02020603050405020304" pitchFamily="18" charset="0"/>
              </a:rPr>
              <a:t>2. Em sẽ chọn ngành nghề nào ở trường đại học, cao đẳng hoặc trung cấp để học sau này? Vì sao?</a:t>
            </a: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VẬN DỤNG</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510618" y="1908215"/>
            <a:ext cx="11357728" cy="3170099"/>
          </a:xfrm>
          <a:prstGeom prst="rect">
            <a:avLst/>
          </a:prstGeom>
        </p:spPr>
        <p:txBody>
          <a:bodyPr wrap="square">
            <a:spAutoFit/>
          </a:bodyPr>
          <a:lstStyle/>
          <a:p>
            <a:r>
              <a:rPr lang="vi-VN" sz="2000">
                <a:solidFill>
                  <a:srgbClr val="FF0000"/>
                </a:solidFill>
                <a:latin typeface="Times New Roman" panose="02020603050405020304" pitchFamily="18" charset="0"/>
                <a:cs typeface="Times New Roman" panose="02020603050405020304" pitchFamily="18" charset="0"/>
              </a:rPr>
              <a:t>1. Một số ngành nghề phổ biến trong lĩnh vực kĩ thuật điện có đặc điểm cơ bản sau:</a:t>
            </a:r>
          </a:p>
          <a:p>
            <a:r>
              <a:rPr lang="vi-VN" sz="2000">
                <a:solidFill>
                  <a:srgbClr val="FF0000"/>
                </a:solidFill>
                <a:latin typeface="Times New Roman" panose="02020603050405020304" pitchFamily="18" charset="0"/>
                <a:cs typeface="Times New Roman" panose="02020603050405020304" pitchFamily="18" charset="0"/>
              </a:rPr>
              <a:t>- Kĩ sư điện: thực hiện nhiệm vụ nghiên cứu, thiết kế, chỉ đạo việc xây dựng, vận hành, bảo trì và sửa chữa hệ thống, linh kiện, động cơ và thiết bị điện.</a:t>
            </a:r>
          </a:p>
          <a:p>
            <a:r>
              <a:rPr lang="vi-VN" sz="2000">
                <a:solidFill>
                  <a:srgbClr val="FF0000"/>
                </a:solidFill>
                <a:latin typeface="Times New Roman" panose="02020603050405020304" pitchFamily="18" charset="0"/>
                <a:cs typeface="Times New Roman" panose="02020603050405020304" pitchFamily="18" charset="0"/>
              </a:rPr>
              <a:t>- Kĩ sư điện tử: thực hiện nhiệm vụ nghiên cứu, thiết kế, chỉ đạo việc xây dựng, vận hành, bảo trì và sửa chữa linh kiện, thiết bị điện tử.</a:t>
            </a:r>
          </a:p>
          <a:p>
            <a:r>
              <a:rPr lang="vi-VN" sz="2000">
                <a:solidFill>
                  <a:srgbClr val="FF0000"/>
                </a:solidFill>
                <a:latin typeface="Times New Roman" panose="02020603050405020304" pitchFamily="18" charset="0"/>
                <a:cs typeface="Times New Roman" panose="02020603050405020304" pitchFamily="18" charset="0"/>
              </a:rPr>
              <a:t>- Kĩ thuật viên kĩ thuật điện: thực hiện nhiệm vụ hỗ trợ kĩ thuật để nghiên cứu, thiết kế, sản xuất, lắp ráp, vận hành, bảo trì, sửa chữa thiết bị điện và hệ thống phân phối điện.</a:t>
            </a:r>
          </a:p>
          <a:p>
            <a:r>
              <a:rPr lang="vi-VN" sz="2000">
                <a:solidFill>
                  <a:srgbClr val="FF0000"/>
                </a:solidFill>
                <a:latin typeface="Times New Roman" panose="02020603050405020304" pitchFamily="18" charset="0"/>
                <a:cs typeface="Times New Roman" panose="02020603050405020304" pitchFamily="18" charset="0"/>
              </a:rPr>
              <a:t>- Thợ điện: là người trực tiếp lắp đặt, bảo trì, sửa chữa hệ thống điện, đường dây truyền tải điện, máy móc và thiết bị điện.</a:t>
            </a:r>
          </a:p>
          <a:p>
            <a:r>
              <a:rPr lang="vi-VN" sz="2000">
                <a:solidFill>
                  <a:srgbClr val="FF0000"/>
                </a:solidFill>
                <a:latin typeface="Times New Roman" panose="02020603050405020304" pitchFamily="18" charset="0"/>
                <a:cs typeface="Times New Roman" panose="02020603050405020304" pitchFamily="18" charset="0"/>
              </a:rPr>
              <a:t>2. HS tự xem xét bản thân và trả lời câu hỏi.</a:t>
            </a:r>
          </a:p>
        </p:txBody>
      </p:sp>
    </p:spTree>
    <p:extLst>
      <p:ext uri="{BB962C8B-B14F-4D97-AF65-F5344CB8AC3E}">
        <p14:creationId xmlns:p14="http://schemas.microsoft.com/office/powerpoint/2010/main" val="95173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7394331" y="80354"/>
            <a:ext cx="4696825" cy="5939622"/>
          </a:xfrm>
          <a:prstGeom prst="cloudCallout">
            <a:avLst>
              <a:gd name="adj1" fmla="val -84528"/>
              <a:gd name="adj2" fmla="val 5880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a:solidFill>
                  <a:srgbClr val="0000FF"/>
                </a:solidFill>
                <a:latin typeface="Times New Roman" panose="02020603050405020304" pitchFamily="18" charset="0"/>
                <a:cs typeface="Times New Roman" panose="02020603050405020304" pitchFamily="18" charset="0"/>
              </a:rPr>
              <a:t>Nhà bạn Mai dây diện bị hỏng. Em hãy đề xuất biện pháp giúp bạn Mai phát hiện và biện pháp khắc phục tình trạng nguy hiểm về điện trên?</a:t>
            </a:r>
          </a:p>
        </p:txBody>
      </p:sp>
      <p:pic>
        <p:nvPicPr>
          <p:cNvPr id="4" name="Picture 3"/>
          <p:cNvPicPr>
            <a:picLocks noChangeAspect="1"/>
          </p:cNvPicPr>
          <p:nvPr/>
        </p:nvPicPr>
        <p:blipFill>
          <a:blip r:embed="rId2"/>
          <a:stretch>
            <a:fillRect/>
          </a:stretch>
        </p:blipFill>
        <p:spPr>
          <a:xfrm>
            <a:off x="593480" y="397118"/>
            <a:ext cx="6308481" cy="5194789"/>
          </a:xfrm>
          <a:prstGeom prst="rect">
            <a:avLst/>
          </a:prstGeom>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93480" y="397118"/>
            <a:ext cx="5345407" cy="6091605"/>
          </a:xfrm>
          <a:prstGeom prst="rect">
            <a:avLst/>
          </a:prstGeom>
        </p:spPr>
      </p:pic>
      <p:sp>
        <p:nvSpPr>
          <p:cNvPr id="3" name="Rectangle 2"/>
          <p:cNvSpPr/>
          <p:nvPr/>
        </p:nvSpPr>
        <p:spPr>
          <a:xfrm>
            <a:off x="6146276" y="259686"/>
            <a:ext cx="5816338" cy="5632311"/>
          </a:xfrm>
          <a:prstGeom prst="rect">
            <a:avLst/>
          </a:prstGeom>
        </p:spPr>
        <p:txBody>
          <a:bodyPr wrap="square">
            <a:spAutoFit/>
          </a:bodyPr>
          <a:lstStyle/>
          <a:p>
            <a:r>
              <a:rPr lang="vi-VN" sz="2400">
                <a:solidFill>
                  <a:srgbClr val="FF0000"/>
                </a:solidFill>
                <a:latin typeface="Times New Roman" panose="02020603050405020304" pitchFamily="18" charset="0"/>
                <a:cs typeface="Times New Roman" panose="02020603050405020304" pitchFamily="18" charset="0"/>
              </a:rPr>
              <a:t>- Những nguyên nhân chính gây tai nạn điện bao gồm: tiếp xúc trực tiếp với vật mang điện; tiếp xúc gián tiếp với vật nhiễm điện; vi phạm an toàn lưới điện cao thế.</a:t>
            </a:r>
          </a:p>
          <a:p>
            <a:r>
              <a:rPr lang="vi-VN" sz="2400">
                <a:solidFill>
                  <a:srgbClr val="FF0000"/>
                </a:solidFill>
                <a:latin typeface="Times New Roman" panose="02020603050405020304" pitchFamily="18" charset="0"/>
                <a:cs typeface="Times New Roman" panose="02020603050405020304" pitchFamily="18" charset="0"/>
              </a:rPr>
              <a:t>- Các biện pháp bảo vệ an toàn điện bao gồm: ngắt nguồn điện khi sửa chữa đồ dùng thiết bị điện; thường xuyên kiểm tra để phát hiện và sửa chữa kịp thời những tình huồng gây mất an toàn điện; sử dụng các dụng cụ bảo vệ an toàn điện.</a:t>
            </a:r>
          </a:p>
          <a:p>
            <a:r>
              <a:rPr lang="vi-VN" sz="2400">
                <a:solidFill>
                  <a:srgbClr val="FF0000"/>
                </a:solidFill>
                <a:latin typeface="Times New Roman" panose="02020603050405020304" pitchFamily="18" charset="0"/>
                <a:cs typeface="Times New Roman" panose="02020603050405020304" pitchFamily="18" charset="0"/>
              </a:rPr>
              <a:t>- Khi có người bị tai nạn điện cần nhanh chóng ngắt nguồn điện; tách nạn nhân ra khỏi nguồn điện; kiểm tra hô hấp và sơ cứu; đưa nạn nhân đến trạm y tế gần nhất hoặc liên hệ nhân viên y tế.</a:t>
            </a:r>
          </a:p>
        </p:txBody>
      </p:sp>
    </p:spTree>
    <p:extLst>
      <p:ext uri="{BB962C8B-B14F-4D97-AF65-F5344CB8AC3E}">
        <p14:creationId xmlns:p14="http://schemas.microsoft.com/office/powerpoint/2010/main" val="138999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368" y="608654"/>
            <a:ext cx="11793416" cy="3539430"/>
          </a:xfrm>
          <a:prstGeom prst="rect">
            <a:avLst/>
          </a:prstGeom>
        </p:spPr>
        <p:txBody>
          <a:bodyPr wrap="square">
            <a:spAutoFit/>
          </a:bodyPr>
          <a:lstStyle/>
          <a:p>
            <a:r>
              <a:rPr lang="vi-VN" sz="2800" b="1">
                <a:latin typeface="Times New Roman" panose="02020603050405020304" pitchFamily="18" charset="0"/>
                <a:cs typeface="Times New Roman" panose="02020603050405020304" pitchFamily="18" charset="0"/>
              </a:rPr>
              <a:t>Nhóm 1</a:t>
            </a:r>
          </a:p>
          <a:p>
            <a:r>
              <a:rPr lang="vi-VN" sz="2800" b="1">
                <a:latin typeface="Times New Roman" panose="02020603050405020304" pitchFamily="18" charset="0"/>
                <a:cs typeface="Times New Roman" panose="02020603050405020304" pitchFamily="18" charset="0"/>
              </a:rPr>
              <a:t>1. Nêu một số nguyên nhân gây tai nạn điện.</a:t>
            </a:r>
          </a:p>
          <a:p>
            <a:r>
              <a:rPr lang="vi-VN" sz="2800" b="1">
                <a:latin typeface="Times New Roman" panose="02020603050405020304" pitchFamily="18" charset="0"/>
                <a:cs typeface="Times New Roman" panose="02020603050405020304" pitchFamily="18" charset="0"/>
              </a:rPr>
              <a:t>Nhóm 2:</a:t>
            </a:r>
          </a:p>
          <a:p>
            <a:r>
              <a:rPr lang="vi-VN" sz="2800" b="1">
                <a:latin typeface="Times New Roman" panose="02020603050405020304" pitchFamily="18" charset="0"/>
                <a:cs typeface="Times New Roman" panose="02020603050405020304" pitchFamily="18" charset="0"/>
              </a:rPr>
              <a:t>2. Trình bày một số biện pháp bảo vệ an toàn điện.</a:t>
            </a:r>
          </a:p>
          <a:p>
            <a:r>
              <a:rPr lang="vi-VN" sz="2800" b="1">
                <a:latin typeface="Times New Roman" panose="02020603050405020304" pitchFamily="18" charset="0"/>
                <a:cs typeface="Times New Roman" panose="02020603050405020304" pitchFamily="18" charset="0"/>
              </a:rPr>
              <a:t>Nhóm 3:</a:t>
            </a:r>
          </a:p>
          <a:p>
            <a:r>
              <a:rPr lang="vi-VN" sz="2800" b="1">
                <a:latin typeface="Times New Roman" panose="02020603050405020304" pitchFamily="18" charset="0"/>
                <a:cs typeface="Times New Roman" panose="02020603050405020304" pitchFamily="18" charset="0"/>
              </a:rPr>
              <a:t>3. Kể tên và nêu cách sử dụng một số dụng cụ bảo vệ an toàn điện.</a:t>
            </a:r>
          </a:p>
          <a:p>
            <a:r>
              <a:rPr lang="vi-VN" sz="2800" b="1">
                <a:latin typeface="Times New Roman" panose="02020603050405020304" pitchFamily="18" charset="0"/>
                <a:cs typeface="Times New Roman" panose="02020603050405020304" pitchFamily="18" charset="0"/>
              </a:rPr>
              <a:t>Nhóm 4</a:t>
            </a:r>
          </a:p>
          <a:p>
            <a:r>
              <a:rPr lang="vi-VN" sz="2800" b="1">
                <a:latin typeface="Times New Roman" panose="02020603050405020304" pitchFamily="18" charset="0"/>
                <a:cs typeface="Times New Roman" panose="02020603050405020304" pitchFamily="18" charset="0"/>
              </a:rPr>
              <a:t>4. Mô tả các bước cần thực hiện khi sơ cứu người bị tai nạn điện.</a:t>
            </a:r>
          </a:p>
        </p:txBody>
      </p:sp>
    </p:spTree>
    <p:extLst>
      <p:ext uri="{BB962C8B-B14F-4D97-AF65-F5344CB8AC3E}">
        <p14:creationId xmlns:p14="http://schemas.microsoft.com/office/powerpoint/2010/main" val="3528968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8084" y="96276"/>
            <a:ext cx="11740661" cy="4832092"/>
          </a:xfrm>
          <a:prstGeom prst="rect">
            <a:avLst/>
          </a:prstGeom>
        </p:spPr>
        <p:txBody>
          <a:bodyPr wrap="square">
            <a:spAutoFit/>
          </a:bodyPr>
          <a:lstStyle/>
          <a:p>
            <a:r>
              <a:rPr lang="en-US" sz="2800" smtClean="0">
                <a:solidFill>
                  <a:srgbClr val="FF0000"/>
                </a:solidFill>
                <a:latin typeface="Times New Roman" panose="02020603050405020304" pitchFamily="18" charset="0"/>
                <a:cs typeface="Times New Roman" panose="02020603050405020304" pitchFamily="18" charset="0"/>
              </a:rPr>
              <a:t>1. </a:t>
            </a:r>
            <a:r>
              <a:rPr lang="en-US" sz="2800">
                <a:solidFill>
                  <a:srgbClr val="FF0000"/>
                </a:solidFill>
                <a:latin typeface="Times New Roman" panose="02020603050405020304" pitchFamily="18" charset="0"/>
                <a:cs typeface="Times New Roman" panose="02020603050405020304" pitchFamily="18" charset="0"/>
              </a:rPr>
              <a:t>Một số nguyên nhân gây tai nạn điện:</a:t>
            </a:r>
          </a:p>
          <a:p>
            <a:r>
              <a:rPr lang="en-US" sz="2800">
                <a:solidFill>
                  <a:srgbClr val="FF0000"/>
                </a:solidFill>
                <a:latin typeface="Times New Roman" panose="02020603050405020304" pitchFamily="18" charset="0"/>
                <a:cs typeface="Times New Roman" panose="02020603050405020304" pitchFamily="18" charset="0"/>
              </a:rPr>
              <a:t>- Do tiếp xúc trực tiếp với các vật mang điện</a:t>
            </a:r>
          </a:p>
          <a:p>
            <a:r>
              <a:rPr lang="en-US" sz="2800">
                <a:solidFill>
                  <a:srgbClr val="FF0000"/>
                </a:solidFill>
                <a:latin typeface="Times New Roman" panose="02020603050405020304" pitchFamily="18" charset="0"/>
                <a:cs typeface="Times New Roman" panose="02020603050405020304" pitchFamily="18" charset="0"/>
              </a:rPr>
              <a:t>- Chạm trực tiếp vào dây dẫn trần hoặc dây dẫn bị hở điện</a:t>
            </a:r>
          </a:p>
          <a:p>
            <a:r>
              <a:rPr lang="en-US" sz="2800">
                <a:solidFill>
                  <a:srgbClr val="FF0000"/>
                </a:solidFill>
                <a:latin typeface="Times New Roman" panose="02020603050405020304" pitchFamily="18" charset="0"/>
                <a:cs typeface="Times New Roman" panose="02020603050405020304" pitchFamily="18" charset="0"/>
              </a:rPr>
              <a:t>- Sử dụng thiết bị điện bị rò rỉ điện ra vỏ kim loại</a:t>
            </a:r>
          </a:p>
          <a:p>
            <a:r>
              <a:rPr lang="en-US" sz="2800">
                <a:solidFill>
                  <a:srgbClr val="FF0000"/>
                </a:solidFill>
                <a:latin typeface="Times New Roman" panose="02020603050405020304" pitchFamily="18" charset="0"/>
                <a:cs typeface="Times New Roman" panose="02020603050405020304" pitchFamily="18" charset="0"/>
              </a:rPr>
              <a:t>- Sửa chữa điện không đóng ngắt nguồn điện</a:t>
            </a:r>
          </a:p>
          <a:p>
            <a:r>
              <a:rPr lang="en-US" sz="2800">
                <a:solidFill>
                  <a:srgbClr val="FF0000"/>
                </a:solidFill>
                <a:latin typeface="Times New Roman" panose="02020603050405020304" pitchFamily="18" charset="0"/>
                <a:cs typeface="Times New Roman" panose="02020603050405020304" pitchFamily="18" charset="0"/>
              </a:rPr>
              <a:t>- Do vi phạm khoảng cách an toàn với lưới điện cao áp và trạm biến thế. </a:t>
            </a:r>
          </a:p>
          <a:p>
            <a:r>
              <a:rPr lang="en-US" sz="2800">
                <a:solidFill>
                  <a:srgbClr val="FF0000"/>
                </a:solidFill>
                <a:latin typeface="Times New Roman" panose="02020603050405020304" pitchFamily="18" charset="0"/>
                <a:cs typeface="Times New Roman" panose="02020603050405020304" pitchFamily="18" charset="0"/>
              </a:rPr>
              <a:t>2. Một số biện pháp bảo vệ an toàn điện:</a:t>
            </a:r>
          </a:p>
          <a:p>
            <a:r>
              <a:rPr lang="en-US" sz="2800">
                <a:solidFill>
                  <a:srgbClr val="FF0000"/>
                </a:solidFill>
                <a:latin typeface="Times New Roman" panose="02020603050405020304" pitchFamily="18" charset="0"/>
                <a:cs typeface="Times New Roman" panose="02020603050405020304" pitchFamily="18" charset="0"/>
              </a:rPr>
              <a:t> </a:t>
            </a:r>
          </a:p>
          <a:p>
            <a:r>
              <a:rPr lang="en-US" sz="2800">
                <a:solidFill>
                  <a:srgbClr val="FF0000"/>
                </a:solidFill>
                <a:latin typeface="Times New Roman" panose="02020603050405020304" pitchFamily="18" charset="0"/>
                <a:cs typeface="Times New Roman" panose="02020603050405020304" pitchFamily="18" charset="0"/>
              </a:rPr>
              <a:t>3. Kể tên và nêu cách sử dụng một số dụng cụ bảo vệ an toàn điện.</a:t>
            </a:r>
          </a:p>
          <a:p>
            <a:r>
              <a:rPr lang="en-US" sz="2800">
                <a:solidFill>
                  <a:srgbClr val="FF0000"/>
                </a:solidFill>
                <a:latin typeface="Times New Roman" panose="02020603050405020304" pitchFamily="18" charset="0"/>
                <a:cs typeface="Times New Roman" panose="02020603050405020304" pitchFamily="18" charset="0"/>
              </a:rPr>
              <a:t> </a:t>
            </a:r>
          </a:p>
          <a:p>
            <a:r>
              <a:rPr lang="en-US" sz="2800">
                <a:solidFill>
                  <a:srgbClr val="FF0000"/>
                </a:solidFill>
                <a:latin typeface="Times New Roman" panose="02020603050405020304" pitchFamily="18" charset="0"/>
                <a:cs typeface="Times New Roman" panose="02020603050405020304" pitchFamily="18" charset="0"/>
              </a:rPr>
              <a:t>4. Mô tả các bước cần thực hiện khi sơ cứu người bị tai nạn điện.</a:t>
            </a:r>
          </a:p>
        </p:txBody>
      </p:sp>
    </p:spTree>
    <p:extLst>
      <p:ext uri="{BB962C8B-B14F-4D97-AF65-F5344CB8AC3E}">
        <p14:creationId xmlns:p14="http://schemas.microsoft.com/office/powerpoint/2010/main" val="20206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arn(inVertical)">
                                      <p:cBhvr>
                                        <p:cTn id="13" dur="500"/>
                                        <p:tgtEl>
                                          <p:spTgt spid="4">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arn(inVertical)">
                                      <p:cBhvr>
                                        <p:cTn id="16" dur="500"/>
                                        <p:tgtEl>
                                          <p:spTgt spid="4">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arn(inVertical)">
                                      <p:cBhvr>
                                        <p:cTn id="22" dur="500"/>
                                        <p:tgtEl>
                                          <p:spTgt spid="4">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arn(inVertical)">
                                      <p:cBhvr>
                                        <p:cTn id="25" dur="500"/>
                                        <p:tgtEl>
                                          <p:spTgt spid="4">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arn(inVertical)">
                                      <p:cBhvr>
                                        <p:cTn id="28" dur="500"/>
                                        <p:tgtEl>
                                          <p:spTgt spid="4">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arn(inVertical)">
                                      <p:cBhvr>
                                        <p:cTn id="31" dur="500"/>
                                        <p:tgtEl>
                                          <p:spTgt spid="4">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arn(inVertical)">
                                      <p:cBhvr>
                                        <p:cTn id="34" dur="500"/>
                                        <p:tgtEl>
                                          <p:spTgt spid="4">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arn(inVertical)">
                                      <p:cBhvr>
                                        <p:cTn id="3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5016758"/>
          </a:xfrm>
          <a:prstGeom prst="rect">
            <a:avLst/>
          </a:prstGeom>
        </p:spPr>
        <p:txBody>
          <a:bodyPr wrap="square">
            <a:spAutoFit/>
          </a:bodyPr>
          <a:lstStyle/>
          <a:p>
            <a:r>
              <a:rPr lang="en-US" sz="2000" b="1">
                <a:latin typeface="Times New Roman" panose="02020603050405020304" pitchFamily="18" charset="0"/>
                <a:cs typeface="Times New Roman" panose="02020603050405020304" pitchFamily="18" charset="0"/>
              </a:rPr>
              <a:t>Câu 1:</a:t>
            </a:r>
            <a:r>
              <a:rPr lang="en-US" sz="2000">
                <a:latin typeface="Times New Roman" panose="02020603050405020304" pitchFamily="18" charset="0"/>
                <a:cs typeface="Times New Roman" panose="02020603050405020304" pitchFamily="18" charset="0"/>
              </a:rPr>
              <a:t> Các bước cứu người bị tai nạn điện là?</a:t>
            </a:r>
          </a:p>
          <a:p>
            <a:r>
              <a:rPr lang="en-US" sz="2000">
                <a:latin typeface="Times New Roman" panose="02020603050405020304" pitchFamily="18" charset="0"/>
                <a:cs typeface="Times New Roman" panose="02020603050405020304" pitchFamily="18" charset="0"/>
              </a:rPr>
              <a:t>A. Sơ cứu nạn nhân → Tách nạn nhân ra khỏi nguồn điện → Đưa nạn nhân đến cơ sở y tế gần nhất</a:t>
            </a:r>
          </a:p>
          <a:p>
            <a:r>
              <a:rPr lang="en-US" sz="2000">
                <a:latin typeface="Times New Roman" panose="02020603050405020304" pitchFamily="18" charset="0"/>
                <a:cs typeface="Times New Roman" panose="02020603050405020304" pitchFamily="18" charset="0"/>
              </a:rPr>
              <a:t>B. Tách nạn nhân ra khỏi nguồn điện → Đưa nạn nhân đến cơ sở y tế gần nhất → Sơ cứu nạn nhân</a:t>
            </a:r>
          </a:p>
          <a:p>
            <a:r>
              <a:rPr lang="en-US" sz="2000">
                <a:latin typeface="Times New Roman" panose="02020603050405020304" pitchFamily="18" charset="0"/>
                <a:cs typeface="Times New Roman" panose="02020603050405020304" pitchFamily="18" charset="0"/>
              </a:rPr>
              <a:t>C. Tách nạn nhân ra khỏi nguồn điện → Sơ cứu nạn nhân → Đưa nạn nhân đến cơ sở y tế gần nhất</a:t>
            </a:r>
          </a:p>
          <a:p>
            <a:r>
              <a:rPr lang="en-US" sz="2000">
                <a:latin typeface="Times New Roman" panose="02020603050405020304" pitchFamily="18" charset="0"/>
                <a:cs typeface="Times New Roman" panose="02020603050405020304" pitchFamily="18" charset="0"/>
              </a:rPr>
              <a:t>D. Sơ cứu nạn nhân → Đưa nạn nhân đến cơ sở y tế gần nhất → Tách nạn nhân ra khỏi nguồn điện</a:t>
            </a:r>
          </a:p>
          <a:p>
            <a:r>
              <a:rPr lang="en-US" sz="2000" b="1">
                <a:latin typeface="Times New Roman" panose="02020603050405020304" pitchFamily="18" charset="0"/>
                <a:cs typeface="Times New Roman" panose="02020603050405020304" pitchFamily="18" charset="0"/>
              </a:rPr>
              <a:t>Câu 2:</a:t>
            </a:r>
            <a:r>
              <a:rPr lang="en-US" sz="2000">
                <a:latin typeface="Times New Roman" panose="02020603050405020304" pitchFamily="18" charset="0"/>
                <a:cs typeface="Times New Roman" panose="02020603050405020304" pitchFamily="18" charset="0"/>
              </a:rPr>
              <a:t> Đâu là nguyên nhân gây tại nạn điện do tiếp xúc với vật mang điện?</a:t>
            </a:r>
          </a:p>
          <a:p>
            <a:r>
              <a:rPr lang="en-US" sz="2000">
                <a:latin typeface="Times New Roman" panose="02020603050405020304" pitchFamily="18" charset="0"/>
                <a:cs typeface="Times New Roman" panose="02020603050405020304" pitchFamily="18" charset="0"/>
              </a:rPr>
              <a:t>A. Sử dụng nhiều đồ dùng điện cóp công suất lớn trên cùng ổ cắm điện</a:t>
            </a:r>
          </a:p>
          <a:p>
            <a:r>
              <a:rPr lang="en-US" sz="2000">
                <a:latin typeface="Times New Roman" panose="02020603050405020304" pitchFamily="18" charset="0"/>
                <a:cs typeface="Times New Roman" panose="02020603050405020304" pitchFamily="18" charset="0"/>
              </a:rPr>
              <a:t>B. Lại gần khu vực mưa bão to làm đứt dây điện và rơi xuống đất</a:t>
            </a:r>
          </a:p>
          <a:p>
            <a:r>
              <a:rPr lang="en-US" sz="2000">
                <a:latin typeface="Times New Roman" panose="02020603050405020304" pitchFamily="18" charset="0"/>
                <a:cs typeface="Times New Roman" panose="02020603050405020304" pitchFamily="18" charset="0"/>
              </a:rPr>
              <a:t>C. Chạm vào máy giặt có vỏ bằng kim loại dùng lâu ngày hỏng vỏ cách điện</a:t>
            </a:r>
          </a:p>
          <a:p>
            <a:r>
              <a:rPr lang="en-US" sz="2000">
                <a:latin typeface="Times New Roman" panose="02020603050405020304" pitchFamily="18" charset="0"/>
                <a:cs typeface="Times New Roman" panose="02020603050405020304" pitchFamily="18" charset="0"/>
              </a:rPr>
              <a:t>D. Đến gần đường dây điện cao áp, trạm biến áp</a:t>
            </a:r>
          </a:p>
          <a:p>
            <a:r>
              <a:rPr lang="en-US" sz="2000" b="1">
                <a:latin typeface="Times New Roman" panose="02020603050405020304" pitchFamily="18" charset="0"/>
                <a:cs typeface="Times New Roman" panose="02020603050405020304" pitchFamily="18" charset="0"/>
              </a:rPr>
              <a:t>Câu 3:</a:t>
            </a:r>
            <a:r>
              <a:rPr lang="en-US" sz="2000">
                <a:latin typeface="Times New Roman" panose="02020603050405020304" pitchFamily="18" charset="0"/>
                <a:cs typeface="Times New Roman" panose="02020603050405020304" pitchFamily="18" charset="0"/>
              </a:rPr>
              <a:t> Thành phần nào làm cho dòng điện qua bút thử điện không gây nguy hiểm cho người sử dụng?</a:t>
            </a:r>
          </a:p>
          <a:p>
            <a:r>
              <a:rPr lang="en-US" sz="2000">
                <a:latin typeface="Times New Roman" panose="02020603050405020304" pitchFamily="18" charset="0"/>
                <a:cs typeface="Times New Roman" panose="02020603050405020304" pitchFamily="18" charset="0"/>
              </a:rPr>
              <a:t>A. Đầu bút thử điện			B. Điện trở</a:t>
            </a:r>
          </a:p>
          <a:p>
            <a:r>
              <a:rPr lang="en-US" sz="2000">
                <a:latin typeface="Times New Roman" panose="02020603050405020304" pitchFamily="18" charset="0"/>
                <a:cs typeface="Times New Roman" panose="02020603050405020304" pitchFamily="18" charset="0"/>
              </a:rPr>
              <a:t>C. Đèn báo					D. </a:t>
            </a:r>
            <a:r>
              <a:rPr lang="en-US" sz="2000">
                <a:latin typeface="Times New Roman" panose="02020603050405020304" pitchFamily="18" charset="0"/>
                <a:cs typeface="Times New Roman" panose="02020603050405020304" pitchFamily="18" charset="0"/>
              </a:rPr>
              <a:t>Thân </a:t>
            </a:r>
            <a:r>
              <a:rPr lang="en-US" sz="2000" smtClean="0">
                <a:latin typeface="Times New Roman" panose="02020603050405020304" pitchFamily="18" charset="0"/>
                <a:cs typeface="Times New Roman" panose="02020603050405020304" pitchFamily="18" charset="0"/>
              </a:rPr>
              <a:t>bút</a:t>
            </a:r>
          </a:p>
          <a:p>
            <a:r>
              <a:rPr lang="en-US" sz="2000" b="1">
                <a:latin typeface="Times New Roman" panose="02020603050405020304" pitchFamily="18" charset="0"/>
                <a:cs typeface="Times New Roman" panose="02020603050405020304" pitchFamily="18" charset="0"/>
              </a:rPr>
              <a:t>Câu 4:</a:t>
            </a:r>
            <a:r>
              <a:rPr lang="en-US" sz="2000">
                <a:latin typeface="Times New Roman" panose="02020603050405020304" pitchFamily="18" charset="0"/>
                <a:cs typeface="Times New Roman" panose="02020603050405020304" pitchFamily="18" charset="0"/>
              </a:rPr>
              <a:t> Khoảng cách an toàn chiều rộng khi ở gần lưới điện 22kV với dây trần là bao m?</a:t>
            </a:r>
          </a:p>
          <a:p>
            <a:r>
              <a:rPr lang="en-US" sz="2000">
                <a:latin typeface="Times New Roman" panose="02020603050405020304" pitchFamily="18" charset="0"/>
                <a:cs typeface="Times New Roman" panose="02020603050405020304" pitchFamily="18" charset="0"/>
              </a:rPr>
              <a:t>A. 1 m		B. 1,5 m			C. 2 m 		D. 2,5 m</a:t>
            </a:r>
          </a:p>
          <a:p>
            <a:endParaRPr lang="en-US" sz="20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572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arn(inVertical)">
                                      <p:cBhvr>
                                        <p:cTn id="18" dur="500"/>
                                        <p:tgtEl>
                                          <p:spTgt spid="4">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arn(inVertical)">
                                      <p:cBhvr>
                                        <p:cTn id="21" dur="500"/>
                                        <p:tgtEl>
                                          <p:spTgt spid="4">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arn(inVertical)">
                                      <p:cBhvr>
                                        <p:cTn id="24" dur="500"/>
                                        <p:tgtEl>
                                          <p:spTgt spid="4">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arn(inVertical)">
                                      <p:cBhvr>
                                        <p:cTn id="27" dur="500"/>
                                        <p:tgtEl>
                                          <p:spTgt spid="4">
                                            <p:txEl>
                                              <p:pRg st="5" end="5"/>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barn(inVertical)">
                                      <p:cBhvr>
                                        <p:cTn id="30" dur="500"/>
                                        <p:tgtEl>
                                          <p:spTgt spid="4">
                                            <p:txEl>
                                              <p:pRg st="6" end="6"/>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barn(inVertical)">
                                      <p:cBhvr>
                                        <p:cTn id="33" dur="500"/>
                                        <p:tgtEl>
                                          <p:spTgt spid="4">
                                            <p:txEl>
                                              <p:pRg st="7" end="7"/>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barn(inVertical)">
                                      <p:cBhvr>
                                        <p:cTn id="36" dur="500"/>
                                        <p:tgtEl>
                                          <p:spTgt spid="4">
                                            <p:txEl>
                                              <p:pRg st="8" end="8"/>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barn(inVertical)">
                                      <p:cBhvr>
                                        <p:cTn id="39" dur="500"/>
                                        <p:tgtEl>
                                          <p:spTgt spid="4">
                                            <p:txEl>
                                              <p:pRg st="9" end="9"/>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barn(inVertical)">
                                      <p:cBhvr>
                                        <p:cTn id="42" dur="500"/>
                                        <p:tgtEl>
                                          <p:spTgt spid="4">
                                            <p:txEl>
                                              <p:pRg st="10" end="10"/>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4">
                                            <p:txEl>
                                              <p:pRg st="11" end="11"/>
                                            </p:txEl>
                                          </p:spTgt>
                                        </p:tgtEl>
                                        <p:attrNameLst>
                                          <p:attrName>style.visibility</p:attrName>
                                        </p:attrNameLst>
                                      </p:cBhvr>
                                      <p:to>
                                        <p:strVal val="visible"/>
                                      </p:to>
                                    </p:set>
                                    <p:animEffect transition="in" filter="barn(inVertical)">
                                      <p:cBhvr>
                                        <p:cTn id="45" dur="500"/>
                                        <p:tgtEl>
                                          <p:spTgt spid="4">
                                            <p:txEl>
                                              <p:pRg st="11" end="11"/>
                                            </p:txEl>
                                          </p:spTgt>
                                        </p:tgtEl>
                                      </p:cBhvr>
                                    </p:animEffect>
                                  </p:childTnLst>
                                </p:cTn>
                              </p:par>
                              <p:par>
                                <p:cTn id="46" presetID="16" presetClass="entr" presetSubtype="21" fill="hold" nodeType="withEffect">
                                  <p:stCondLst>
                                    <p:cond delay="0"/>
                                  </p:stCondLst>
                                  <p:childTnLst>
                                    <p:set>
                                      <p:cBhvr>
                                        <p:cTn id="47" dur="1" fill="hold">
                                          <p:stCondLst>
                                            <p:cond delay="0"/>
                                          </p:stCondLst>
                                        </p:cTn>
                                        <p:tgtEl>
                                          <p:spTgt spid="4">
                                            <p:txEl>
                                              <p:pRg st="12" end="12"/>
                                            </p:txEl>
                                          </p:spTgt>
                                        </p:tgtEl>
                                        <p:attrNameLst>
                                          <p:attrName>style.visibility</p:attrName>
                                        </p:attrNameLst>
                                      </p:cBhvr>
                                      <p:to>
                                        <p:strVal val="visible"/>
                                      </p:to>
                                    </p:set>
                                    <p:animEffect transition="in" filter="barn(inVertical)">
                                      <p:cBhvr>
                                        <p:cTn id="48" dur="500"/>
                                        <p:tgtEl>
                                          <p:spTgt spid="4">
                                            <p:txEl>
                                              <p:pRg st="12" end="12"/>
                                            </p:txEl>
                                          </p:spTgt>
                                        </p:tgtEl>
                                      </p:cBhvr>
                                    </p:animEffect>
                                  </p:childTnLst>
                                </p:cTn>
                              </p:par>
                              <p:par>
                                <p:cTn id="49" presetID="16" presetClass="entr" presetSubtype="21"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barn(inVertical)">
                                      <p:cBhvr>
                                        <p:cTn id="51" dur="500"/>
                                        <p:tgtEl>
                                          <p:spTgt spid="4">
                                            <p:txEl>
                                              <p:pRg st="13" end="13"/>
                                            </p:txEl>
                                          </p:spTgt>
                                        </p:tgtEl>
                                      </p:cBhvr>
                                    </p:animEffect>
                                  </p:childTnLst>
                                </p:cTn>
                              </p:par>
                              <p:par>
                                <p:cTn id="52" presetID="16" presetClass="entr" presetSubtype="21" fill="hold" nodeType="withEffect">
                                  <p:stCondLst>
                                    <p:cond delay="0"/>
                                  </p:stCondLst>
                                  <p:childTnLst>
                                    <p:set>
                                      <p:cBhvr>
                                        <p:cTn id="53" dur="1" fill="hold">
                                          <p:stCondLst>
                                            <p:cond delay="0"/>
                                          </p:stCondLst>
                                        </p:cTn>
                                        <p:tgtEl>
                                          <p:spTgt spid="4">
                                            <p:txEl>
                                              <p:pRg st="14" end="14"/>
                                            </p:txEl>
                                          </p:spTgt>
                                        </p:tgtEl>
                                        <p:attrNameLst>
                                          <p:attrName>style.visibility</p:attrName>
                                        </p:attrNameLst>
                                      </p:cBhvr>
                                      <p:to>
                                        <p:strVal val="visible"/>
                                      </p:to>
                                    </p:set>
                                    <p:animEffect transition="in" filter="barn(inVertical)">
                                      <p:cBhvr>
                                        <p:cTn id="54"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5324535"/>
          </a:xfrm>
          <a:prstGeom prst="rect">
            <a:avLst/>
          </a:prstGeom>
        </p:spPr>
        <p:txBody>
          <a:bodyPr wrap="square">
            <a:spAutoFit/>
          </a:bodyPr>
          <a:lstStyle/>
          <a:p>
            <a:r>
              <a:rPr lang="en-US" sz="2000" b="1">
                <a:latin typeface="Times New Roman" panose="02020603050405020304" pitchFamily="18" charset="0"/>
                <a:cs typeface="Times New Roman" panose="02020603050405020304" pitchFamily="18" charset="0"/>
              </a:rPr>
              <a:t>Câu 5:</a:t>
            </a:r>
            <a:r>
              <a:rPr lang="en-US" sz="2000">
                <a:latin typeface="Times New Roman" panose="02020603050405020304" pitchFamily="18" charset="0"/>
                <a:cs typeface="Times New Roman" panose="02020603050405020304" pitchFamily="18" charset="0"/>
              </a:rPr>
              <a:t> Để tách nạn nhân ra khỏi nguồn điện, người cứu nạn cần</a:t>
            </a:r>
          </a:p>
          <a:p>
            <a:r>
              <a:rPr lang="en-US" sz="2000">
                <a:latin typeface="Times New Roman" panose="02020603050405020304" pitchFamily="18" charset="0"/>
                <a:cs typeface="Times New Roman" panose="02020603050405020304" pitchFamily="18" charset="0"/>
              </a:rPr>
              <a:t>A. Ngắt nguồn điện bằng những thiết bị đóng, cắt ở gần nhất</a:t>
            </a:r>
          </a:p>
          <a:p>
            <a:r>
              <a:rPr lang="en-US" sz="2000">
                <a:latin typeface="Times New Roman" panose="02020603050405020304" pitchFamily="18" charset="0"/>
                <a:cs typeface="Times New Roman" panose="02020603050405020304" pitchFamily="18" charset="0"/>
              </a:rPr>
              <a:t>B. Sử dụng trang bị bảo hộ và các vật dụng cách điện</a:t>
            </a:r>
          </a:p>
          <a:p>
            <a:r>
              <a:rPr lang="en-US" sz="2000">
                <a:latin typeface="Times New Roman" panose="02020603050405020304" pitchFamily="18" charset="0"/>
                <a:cs typeface="Times New Roman" panose="02020603050405020304" pitchFamily="18" charset="0"/>
              </a:rPr>
              <a:t>C. Tuyệt đối không chạm trực tiếp vào người nạn nhân khi chưa cắt nguồn điện</a:t>
            </a:r>
          </a:p>
          <a:p>
            <a:r>
              <a:rPr lang="en-US" sz="2000">
                <a:latin typeface="Times New Roman" panose="02020603050405020304" pitchFamily="18" charset="0"/>
                <a:cs typeface="Times New Roman" panose="02020603050405020304" pitchFamily="18" charset="0"/>
              </a:rPr>
              <a:t>D. Tất cả các đáp án trên</a:t>
            </a:r>
          </a:p>
          <a:p>
            <a:r>
              <a:rPr lang="en-US" sz="2000" b="1">
                <a:latin typeface="Times New Roman" panose="02020603050405020304" pitchFamily="18" charset="0"/>
                <a:cs typeface="Times New Roman" panose="02020603050405020304" pitchFamily="18" charset="0"/>
              </a:rPr>
              <a:t>Câu 6:</a:t>
            </a:r>
            <a:r>
              <a:rPr lang="en-US" sz="2000">
                <a:latin typeface="Times New Roman" panose="02020603050405020304" pitchFamily="18" charset="0"/>
                <a:cs typeface="Times New Roman" panose="02020603050405020304" pitchFamily="18" charset="0"/>
              </a:rPr>
              <a:t> Một người đang đứng dưới đất, tay chạm vào tủ lạnh rò điện. Em phải làm gì để tách nạn nhân ra khỏi nguồn điện</a:t>
            </a:r>
          </a:p>
          <a:p>
            <a:r>
              <a:rPr lang="en-US" sz="2000">
                <a:latin typeface="Times New Roman" panose="02020603050405020304" pitchFamily="18" charset="0"/>
                <a:cs typeface="Times New Roman" panose="02020603050405020304" pitchFamily="18" charset="0"/>
              </a:rPr>
              <a:t>A. Dùng tay trần kéo nạn nhân rời khỏi tủ lạnh</a:t>
            </a:r>
          </a:p>
          <a:p>
            <a:r>
              <a:rPr lang="en-US" sz="2000">
                <a:latin typeface="Times New Roman" panose="02020603050405020304" pitchFamily="18" charset="0"/>
                <a:cs typeface="Times New Roman" panose="02020603050405020304" pitchFamily="18" charset="0"/>
              </a:rPr>
              <a:t>B. Gọi người đến cứu</a:t>
            </a:r>
          </a:p>
          <a:p>
            <a:r>
              <a:rPr lang="en-US" sz="2000">
                <a:latin typeface="Times New Roman" panose="02020603050405020304" pitchFamily="18" charset="0"/>
                <a:cs typeface="Times New Roman" panose="02020603050405020304" pitchFamily="18" charset="0"/>
              </a:rPr>
              <a:t>C. Rút phích cắm (nắp) cầu chì hoặc ngắt aptomat, lót tay bằng vải khô kéo nạn nhân ra. </a:t>
            </a:r>
            <a:endParaRPr lang="en-US" sz="2000" b="1">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D. Lót tay bằng vải khô kéo nạn nhân rời khỏi tủ lạnh </a:t>
            </a:r>
          </a:p>
          <a:p>
            <a:r>
              <a:rPr lang="en-US" sz="2000" b="1">
                <a:latin typeface="Times New Roman" panose="02020603050405020304" pitchFamily="18" charset="0"/>
                <a:cs typeface="Times New Roman" panose="02020603050405020304" pitchFamily="18" charset="0"/>
              </a:rPr>
              <a:t>Câu 7:</a:t>
            </a:r>
            <a:r>
              <a:rPr lang="en-US" sz="2000">
                <a:latin typeface="Times New Roman" panose="02020603050405020304" pitchFamily="18" charset="0"/>
                <a:cs typeface="Times New Roman" panose="02020603050405020304" pitchFamily="18" charset="0"/>
              </a:rPr>
              <a:t> Tai nạn điện thường xảy ra do những nguyên nhân nào ? </a:t>
            </a:r>
          </a:p>
          <a:p>
            <a:r>
              <a:rPr lang="en-US" sz="2000">
                <a:latin typeface="Times New Roman" panose="02020603050405020304" pitchFamily="18" charset="0"/>
                <a:cs typeface="Times New Roman" panose="02020603050405020304" pitchFamily="18" charset="0"/>
              </a:rPr>
              <a:t>A. Do chạm trực tiếp vào vật mang điện   B. Sử dụng đồ dùng điện bị rò điện ra vỏ</a:t>
            </a:r>
          </a:p>
          <a:p>
            <a:r>
              <a:rPr lang="en-US" sz="2000">
                <a:latin typeface="Times New Roman" panose="02020603050405020304" pitchFamily="18" charset="0"/>
                <a:cs typeface="Times New Roman" panose="02020603050405020304" pitchFamily="18" charset="0"/>
              </a:rPr>
              <a:t>C. Sửa chữa điện không cắt nguồn điện     D. Cả 3 nguyên nhân trên</a:t>
            </a:r>
          </a:p>
          <a:p>
            <a:r>
              <a:rPr lang="en-US" sz="2000" b="1">
                <a:latin typeface="Times New Roman" panose="02020603050405020304" pitchFamily="18" charset="0"/>
                <a:cs typeface="Times New Roman" panose="02020603050405020304" pitchFamily="18" charset="0"/>
              </a:rPr>
              <a:t>Câu 8:</a:t>
            </a:r>
            <a:r>
              <a:rPr lang="en-US" sz="2000">
                <a:latin typeface="Times New Roman" panose="02020603050405020304" pitchFamily="18" charset="0"/>
                <a:cs typeface="Times New Roman" panose="02020603050405020304" pitchFamily="18" charset="0"/>
              </a:rPr>
              <a:t> Đâu là dụng cụ kiểm tra thiết bị điện? (nhiều đáp án)</a:t>
            </a:r>
          </a:p>
          <a:p>
            <a:r>
              <a:rPr lang="en-US" sz="2000">
                <a:latin typeface="Times New Roman" panose="02020603050405020304" pitchFamily="18" charset="0"/>
                <a:cs typeface="Times New Roman" panose="02020603050405020304" pitchFamily="18" charset="0"/>
              </a:rPr>
              <a:t>A. Bút thử điện	B. Kìm điện		C. Đồng hồ đo điện		D. Tua vít điện</a:t>
            </a:r>
            <a:endParaRPr lang="en-US" sz="2000" b="1">
              <a:latin typeface="Times New Roman" panose="02020603050405020304" pitchFamily="18" charset="0"/>
              <a:cs typeface="Times New Roman" panose="02020603050405020304" pitchFamily="18" charset="0"/>
            </a:endParaRPr>
          </a:p>
          <a:p>
            <a:endParaRPr lang="en-US" sz="20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558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arn(inVertic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arn(inVertical)">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arn(inVertical)">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barn(inVertical)">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barn(inVertical)">
                                      <p:cBhvr>
                                        <p:cTn id="52" dur="500"/>
                                        <p:tgtEl>
                                          <p:spTgt spid="4">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4">
                                            <p:txEl>
                                              <p:pRg st="9" end="9"/>
                                            </p:txEl>
                                          </p:spTgt>
                                        </p:tgtEl>
                                        <p:attrNameLst>
                                          <p:attrName>style.visibility</p:attrName>
                                        </p:attrNameLst>
                                      </p:cBhvr>
                                      <p:to>
                                        <p:strVal val="visible"/>
                                      </p:to>
                                    </p:set>
                                    <p:animEffect transition="in" filter="barn(inVertical)">
                                      <p:cBhvr>
                                        <p:cTn id="57" dur="500"/>
                                        <p:tgtEl>
                                          <p:spTgt spid="4">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4">
                                            <p:txEl>
                                              <p:pRg st="10" end="10"/>
                                            </p:txEl>
                                          </p:spTgt>
                                        </p:tgtEl>
                                        <p:attrNameLst>
                                          <p:attrName>style.visibility</p:attrName>
                                        </p:attrNameLst>
                                      </p:cBhvr>
                                      <p:to>
                                        <p:strVal val="visible"/>
                                      </p:to>
                                    </p:set>
                                    <p:animEffect transition="in" filter="barn(inVertical)">
                                      <p:cBhvr>
                                        <p:cTn id="62" dur="500"/>
                                        <p:tgtEl>
                                          <p:spTgt spid="4">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4">
                                            <p:txEl>
                                              <p:pRg st="11" end="11"/>
                                            </p:txEl>
                                          </p:spTgt>
                                        </p:tgtEl>
                                        <p:attrNameLst>
                                          <p:attrName>style.visibility</p:attrName>
                                        </p:attrNameLst>
                                      </p:cBhvr>
                                      <p:to>
                                        <p:strVal val="visible"/>
                                      </p:to>
                                    </p:set>
                                    <p:animEffect transition="in" filter="barn(inVertical)">
                                      <p:cBhvr>
                                        <p:cTn id="67" dur="500"/>
                                        <p:tgtEl>
                                          <p:spTgt spid="4">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4">
                                            <p:txEl>
                                              <p:pRg st="12" end="12"/>
                                            </p:txEl>
                                          </p:spTgt>
                                        </p:tgtEl>
                                        <p:attrNameLst>
                                          <p:attrName>style.visibility</p:attrName>
                                        </p:attrNameLst>
                                      </p:cBhvr>
                                      <p:to>
                                        <p:strVal val="visible"/>
                                      </p:to>
                                    </p:set>
                                    <p:animEffect transition="in" filter="barn(inVertical)">
                                      <p:cBhvr>
                                        <p:cTn id="72" dur="500"/>
                                        <p:tgtEl>
                                          <p:spTgt spid="4">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4">
                                            <p:txEl>
                                              <p:pRg st="13" end="13"/>
                                            </p:txEl>
                                          </p:spTgt>
                                        </p:tgtEl>
                                        <p:attrNameLst>
                                          <p:attrName>style.visibility</p:attrName>
                                        </p:attrNameLst>
                                      </p:cBhvr>
                                      <p:to>
                                        <p:strVal val="visible"/>
                                      </p:to>
                                    </p:set>
                                    <p:animEffect transition="in" filter="barn(inVertical)">
                                      <p:cBhvr>
                                        <p:cTn id="77" dur="500"/>
                                        <p:tgtEl>
                                          <p:spTgt spid="4">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4">
                                            <p:txEl>
                                              <p:pRg st="14" end="14"/>
                                            </p:txEl>
                                          </p:spTgt>
                                        </p:tgtEl>
                                        <p:attrNameLst>
                                          <p:attrName>style.visibility</p:attrName>
                                        </p:attrNameLst>
                                      </p:cBhvr>
                                      <p:to>
                                        <p:strVal val="visible"/>
                                      </p:to>
                                    </p:set>
                                    <p:animEffect transition="in" filter="barn(inVertical)">
                                      <p:cBhvr>
                                        <p:cTn id="82"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028" y="446276"/>
            <a:ext cx="11440998" cy="830997"/>
          </a:xfrm>
          <a:prstGeom prst="rect">
            <a:avLst/>
          </a:prstGeom>
        </p:spPr>
        <p:txBody>
          <a:bodyPr wrap="square">
            <a:spAutoFit/>
          </a:bodyPr>
          <a:lstStyle/>
          <a:p>
            <a:r>
              <a:rPr lang="en-US" sz="2400" b="1">
                <a:latin typeface="Times New Roman" panose="02020603050405020304" pitchFamily="18" charset="0"/>
                <a:cs typeface="Times New Roman" panose="02020603050405020304" pitchFamily="18" charset="0"/>
              </a:rPr>
              <a:t>Câu 9:</a:t>
            </a:r>
            <a:r>
              <a:rPr lang="en-US" sz="2400">
                <a:latin typeface="Times New Roman" panose="02020603050405020304" pitchFamily="18" charset="0"/>
                <a:cs typeface="Times New Roman" panose="02020603050405020304" pitchFamily="18" charset="0"/>
              </a:rPr>
              <a:t> Quan sát hình ảnh sau và cho biết đây là dụng cụ gì?</a:t>
            </a:r>
          </a:p>
          <a:p>
            <a:endParaRPr lang="en-US" sz="24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2839704" y="1046440"/>
            <a:ext cx="2485714" cy="419048"/>
          </a:xfrm>
          <a:prstGeom prst="rect">
            <a:avLst/>
          </a:prstGeom>
        </p:spPr>
      </p:pic>
      <p:sp>
        <p:nvSpPr>
          <p:cNvPr id="3" name="Rectangle 2"/>
          <p:cNvSpPr/>
          <p:nvPr/>
        </p:nvSpPr>
        <p:spPr>
          <a:xfrm>
            <a:off x="184638" y="1988708"/>
            <a:ext cx="11766978" cy="4708981"/>
          </a:xfrm>
          <a:prstGeom prst="rect">
            <a:avLst/>
          </a:prstGeom>
        </p:spPr>
        <p:txBody>
          <a:bodyPr wrap="square">
            <a:spAutoFit/>
          </a:bodyPr>
          <a:lstStyle/>
          <a:p>
            <a:r>
              <a:rPr lang="vi-VN" sz="2000">
                <a:latin typeface="Times New Roman" panose="02020603050405020304" pitchFamily="18" charset="0"/>
                <a:cs typeface="Times New Roman" panose="02020603050405020304" pitchFamily="18" charset="0"/>
              </a:rPr>
              <a:t>A. Bút thử điện			B. Kìm điện</a:t>
            </a:r>
          </a:p>
          <a:p>
            <a:r>
              <a:rPr lang="vi-VN" sz="2000">
                <a:latin typeface="Times New Roman" panose="02020603050405020304" pitchFamily="18" charset="0"/>
                <a:cs typeface="Times New Roman" panose="02020603050405020304" pitchFamily="18" charset="0"/>
              </a:rPr>
              <a:t>C. Đồng hồ đo điện		D. Tua vít điện</a:t>
            </a:r>
          </a:p>
          <a:p>
            <a:r>
              <a:rPr lang="vi-VN" sz="2000" b="1">
                <a:latin typeface="Times New Roman" panose="02020603050405020304" pitchFamily="18" charset="0"/>
                <a:cs typeface="Times New Roman" panose="02020603050405020304" pitchFamily="18" charset="0"/>
              </a:rPr>
              <a:t>Câu 10</a:t>
            </a:r>
            <a:r>
              <a:rPr lang="vi-VN" sz="2000">
                <a:latin typeface="Times New Roman" panose="02020603050405020304" pitchFamily="18" charset="0"/>
                <a:cs typeface="Times New Roman" panose="02020603050405020304" pitchFamily="18" charset="0"/>
              </a:rPr>
              <a:t>: Mức độ tác động của dòng điện lên cơ thể người phụ thuộc vào yếu tố nào?</a:t>
            </a:r>
          </a:p>
          <a:p>
            <a:r>
              <a:rPr lang="vi-VN" sz="2000">
                <a:latin typeface="Times New Roman" panose="02020603050405020304" pitchFamily="18" charset="0"/>
                <a:cs typeface="Times New Roman" panose="02020603050405020304" pitchFamily="18" charset="0"/>
              </a:rPr>
              <a:t>A. Độ lớn							B. Thời gian tác động</a:t>
            </a:r>
          </a:p>
          <a:p>
            <a:r>
              <a:rPr lang="vi-VN" sz="2000">
                <a:latin typeface="Times New Roman" panose="02020603050405020304" pitchFamily="18" charset="0"/>
                <a:cs typeface="Times New Roman" panose="02020603050405020304" pitchFamily="18" charset="0"/>
              </a:rPr>
              <a:t>C. Đường đi của dòng điện qua cơ thể người		D. Tất cả các đáp án trên</a:t>
            </a:r>
          </a:p>
          <a:p>
            <a:r>
              <a:rPr lang="vi-VN" sz="2000" b="1">
                <a:latin typeface="Times New Roman" panose="02020603050405020304" pitchFamily="18" charset="0"/>
                <a:cs typeface="Times New Roman" panose="02020603050405020304" pitchFamily="18" charset="0"/>
              </a:rPr>
              <a:t>Câu 11: </a:t>
            </a:r>
            <a:r>
              <a:rPr lang="vi-VN" sz="2000">
                <a:latin typeface="Times New Roman" panose="02020603050405020304" pitchFamily="18" charset="0"/>
                <a:cs typeface="Times New Roman" panose="02020603050405020304" pitchFamily="18" charset="0"/>
              </a:rPr>
              <a:t>Sau khi cứu nạn nhân bị điện giật: nạn nhân ngất, không thở hoặc thở không đều, co giật thì cần làm gì?</a:t>
            </a:r>
          </a:p>
          <a:p>
            <a:r>
              <a:rPr lang="vi-VN" sz="2000">
                <a:latin typeface="Times New Roman" panose="02020603050405020304" pitchFamily="18" charset="0"/>
                <a:cs typeface="Times New Roman" panose="02020603050405020304" pitchFamily="18" charset="0"/>
              </a:rPr>
              <a:t>A. Đưa đi viện ngay lập tức		</a:t>
            </a:r>
          </a:p>
          <a:p>
            <a:r>
              <a:rPr lang="vi-VN" sz="2000">
                <a:latin typeface="Times New Roman" panose="02020603050405020304" pitchFamily="18" charset="0"/>
                <a:cs typeface="Times New Roman" panose="02020603050405020304" pitchFamily="18" charset="0"/>
              </a:rPr>
              <a:t>B. Hô người đến giúp đỡ</a:t>
            </a:r>
          </a:p>
          <a:p>
            <a:r>
              <a:rPr lang="vi-VN" sz="2000">
                <a:latin typeface="Times New Roman" panose="02020603050405020304" pitchFamily="18" charset="0"/>
                <a:cs typeface="Times New Roman" panose="02020603050405020304" pitchFamily="18" charset="0"/>
              </a:rPr>
              <a:t>C. Hô hấp nhân tạo cho tới khi thở được, tỉnh lại và đưa đi viện</a:t>
            </a:r>
          </a:p>
          <a:p>
            <a:r>
              <a:rPr lang="vi-VN" sz="2000">
                <a:latin typeface="Times New Roman" panose="02020603050405020304" pitchFamily="18" charset="0"/>
                <a:cs typeface="Times New Roman" panose="02020603050405020304" pitchFamily="18" charset="0"/>
              </a:rPr>
              <a:t>D. Hô hấp nhận tạo cho tới khi thở được</a:t>
            </a:r>
          </a:p>
          <a:p>
            <a:r>
              <a:rPr lang="vi-VN" sz="2000" b="1">
                <a:latin typeface="Times New Roman" panose="02020603050405020304" pitchFamily="18" charset="0"/>
                <a:cs typeface="Times New Roman" panose="02020603050405020304" pitchFamily="18" charset="0"/>
              </a:rPr>
              <a:t>Câu 12</a:t>
            </a:r>
            <a:r>
              <a:rPr lang="vi-VN" sz="2000">
                <a:latin typeface="Times New Roman" panose="02020603050405020304" pitchFamily="18" charset="0"/>
                <a:cs typeface="Times New Roman" panose="02020603050405020304" pitchFamily="18" charset="0"/>
              </a:rPr>
              <a:t>: Đâu không phải nguyên tắc an toàn khi sử dụng thiết bị, đồ dùng điện?</a:t>
            </a:r>
          </a:p>
          <a:p>
            <a:r>
              <a:rPr lang="vi-VN" sz="2000">
                <a:latin typeface="Times New Roman" panose="02020603050405020304" pitchFamily="18" charset="0"/>
                <a:cs typeface="Times New Roman" panose="02020603050405020304" pitchFamily="18" charset="0"/>
              </a:rPr>
              <a:t>A. Không sử dụng dân dẫn có vỏ cách điện bị hở, hỏng</a:t>
            </a:r>
          </a:p>
          <a:p>
            <a:r>
              <a:rPr lang="vi-VN" sz="2000">
                <a:latin typeface="Times New Roman" panose="02020603050405020304" pitchFamily="18" charset="0"/>
                <a:cs typeface="Times New Roman" panose="02020603050405020304" pitchFamily="18" charset="0"/>
              </a:rPr>
              <a:t>B. Cắm nhiều đồ dùng điện có công suất lớn trên cùng ổ cắm</a:t>
            </a:r>
          </a:p>
          <a:p>
            <a:r>
              <a:rPr lang="vi-VN" sz="2000">
                <a:latin typeface="Times New Roman" panose="02020603050405020304" pitchFamily="18" charset="0"/>
                <a:cs typeface="Times New Roman" panose="02020603050405020304" pitchFamily="18" charset="0"/>
              </a:rPr>
              <a:t>C. Không để đồ vật dễ cháy gần đường dây điện và đồ dùng điện sinh nhiệt</a:t>
            </a:r>
          </a:p>
          <a:p>
            <a:r>
              <a:rPr lang="vi-VN" sz="2000">
                <a:latin typeface="Times New Roman" panose="02020603050405020304" pitchFamily="18" charset="0"/>
                <a:cs typeface="Times New Roman" panose="02020603050405020304" pitchFamily="18" charset="0"/>
              </a:rPr>
              <a:t>D. Khi sửa chữa điện phải cắt nguồn điện và có biển thông báo</a:t>
            </a:r>
          </a:p>
        </p:txBody>
      </p:sp>
    </p:spTree>
    <p:extLst>
      <p:ext uri="{BB962C8B-B14F-4D97-AF65-F5344CB8AC3E}">
        <p14:creationId xmlns:p14="http://schemas.microsoft.com/office/powerpoint/2010/main" val="360598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6494085"/>
          </a:xfrm>
          <a:prstGeom prst="rect">
            <a:avLst/>
          </a:prstGeom>
        </p:spPr>
        <p:txBody>
          <a:bodyPr wrap="square">
            <a:spAutoFit/>
          </a:bodyPr>
          <a:lstStyle/>
          <a:p>
            <a:r>
              <a:rPr lang="en-US" sz="2000" b="1">
                <a:latin typeface="Times New Roman" panose="02020603050405020304" pitchFamily="18" charset="0"/>
                <a:cs typeface="Times New Roman" panose="02020603050405020304" pitchFamily="18" charset="0"/>
              </a:rPr>
              <a:t>Câu 13:</a:t>
            </a:r>
            <a:r>
              <a:rPr lang="en-US" sz="2000">
                <a:latin typeface="Times New Roman" panose="02020603050405020304" pitchFamily="18" charset="0"/>
                <a:cs typeface="Times New Roman" panose="02020603050405020304" pitchFamily="18" charset="0"/>
              </a:rPr>
              <a:t> Hãy xác định thứ tự các thao tác để tách nạn nhân ra khỏi nguồn điện sao cho hợp lí và an toàn dựa vào các gợi ý dưới đây:</a:t>
            </a:r>
          </a:p>
          <a:p>
            <a:pPr lvl="0"/>
            <a:r>
              <a:rPr lang="en-US" sz="2000">
                <a:latin typeface="Times New Roman" panose="02020603050405020304" pitchFamily="18" charset="0"/>
                <a:cs typeface="Times New Roman" panose="02020603050405020304" pitchFamily="18" charset="0"/>
              </a:rPr>
              <a:t>Tìm các dụng cụ, đồ dùng có thể dùng để tách nạn nhân một cách an toàn.</a:t>
            </a:r>
          </a:p>
          <a:p>
            <a:pPr lvl="0"/>
            <a:r>
              <a:rPr lang="en-US" sz="2000">
                <a:latin typeface="Times New Roman" panose="02020603050405020304" pitchFamily="18" charset="0"/>
                <a:cs typeface="Times New Roman" panose="02020603050405020304" pitchFamily="18" charset="0"/>
              </a:rPr>
              <a:t>Tách nạn nhân ra khỏi nguồn điện.</a:t>
            </a:r>
          </a:p>
          <a:p>
            <a:pPr lvl="0"/>
            <a:r>
              <a:rPr lang="en-US" sz="2000">
                <a:latin typeface="Times New Roman" panose="02020603050405020304" pitchFamily="18" charset="0"/>
                <a:cs typeface="Times New Roman" panose="02020603050405020304" pitchFamily="18" charset="0"/>
              </a:rPr>
              <a:t>Quan sát đường điện dẫn đến chỗ có tai nạn để tìm cầu dao, cầu chì, công tắc, aptomat,...</a:t>
            </a:r>
          </a:p>
          <a:p>
            <a:r>
              <a:rPr lang="en-US" sz="2000">
                <a:latin typeface="Times New Roman" panose="02020603050405020304" pitchFamily="18" charset="0"/>
                <a:cs typeface="Times New Roman" panose="02020603050405020304" pitchFamily="18" charset="0"/>
              </a:rPr>
              <a:t>A. 1 - 2 – 3		B. 1 - 3 – 2         C. 2 – 3- 1	D. 3 - 1 </a:t>
            </a:r>
            <a:r>
              <a:rPr lang="en-US" sz="2000">
                <a:latin typeface="Times New Roman" panose="02020603050405020304" pitchFamily="18" charset="0"/>
                <a:cs typeface="Times New Roman" panose="02020603050405020304" pitchFamily="18" charset="0"/>
              </a:rPr>
              <a:t>- </a:t>
            </a:r>
            <a:r>
              <a:rPr lang="en-US" sz="2000" smtClean="0">
                <a:latin typeface="Times New Roman" panose="02020603050405020304" pitchFamily="18" charset="0"/>
                <a:cs typeface="Times New Roman" panose="02020603050405020304" pitchFamily="18" charset="0"/>
              </a:rPr>
              <a:t>2</a:t>
            </a:r>
            <a:endParaRPr lang="en-US" sz="2000" b="1" smtClean="0">
              <a:latin typeface="Times New Roman" panose="02020603050405020304" pitchFamily="18" charset="0"/>
              <a:cs typeface="Times New Roman" panose="02020603050405020304" pitchFamily="18" charset="0"/>
            </a:endParaRPr>
          </a:p>
          <a:p>
            <a:r>
              <a:rPr lang="en-US" sz="2000" b="1" smtClean="0">
                <a:latin typeface="Times New Roman" panose="02020603050405020304" pitchFamily="18" charset="0"/>
                <a:cs typeface="Times New Roman" panose="02020603050405020304" pitchFamily="18" charset="0"/>
              </a:rPr>
              <a:t>Câu </a:t>
            </a:r>
            <a:r>
              <a:rPr lang="en-US" sz="2000" b="1">
                <a:latin typeface="Times New Roman" panose="02020603050405020304" pitchFamily="18" charset="0"/>
                <a:cs typeface="Times New Roman" panose="02020603050405020304" pitchFamily="18" charset="0"/>
              </a:rPr>
              <a:t>14:</a:t>
            </a:r>
            <a:r>
              <a:rPr lang="en-US" sz="2000">
                <a:latin typeface="Times New Roman" panose="02020603050405020304" pitchFamily="18" charset="0"/>
                <a:cs typeface="Times New Roman" panose="02020603050405020304" pitchFamily="18" charset="0"/>
              </a:rPr>
              <a:t> Hãy chọn cách tách nạn nhân ra khỏi nguồn điện cho phù hợp với tình huống nạn nhân chạm vào dây điện bị hở cách điện.</a:t>
            </a:r>
          </a:p>
          <a:p>
            <a:r>
              <a:rPr lang="en-US" sz="2000">
                <a:latin typeface="Times New Roman" panose="02020603050405020304" pitchFamily="18" charset="0"/>
                <a:cs typeface="Times New Roman" panose="02020603050405020304" pitchFamily="18" charset="0"/>
              </a:rPr>
              <a:t>A. Ngắt nguồn điện (cầu dao điện, aptomat hoặc rút phích cắm điện...).</a:t>
            </a:r>
            <a:endParaRPr lang="en-US" sz="2000" b="1">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B. Dùng vật cách điện như thanh gỗ, thanh tre khô, thanh nhựa, ... để gạt dây điện ra khỏi nạn nhân.</a:t>
            </a:r>
          </a:p>
          <a:p>
            <a:r>
              <a:rPr lang="en-US" sz="2000">
                <a:latin typeface="Times New Roman" panose="02020603050405020304" pitchFamily="18" charset="0"/>
                <a:cs typeface="Times New Roman" panose="02020603050405020304" pitchFamily="18" charset="0"/>
              </a:rPr>
              <a:t>C. Lót tay bằng vải khô hoặc túm vào quần, áo khô của nạn nhân để kéo họ ra khỏi vật mang điện</a:t>
            </a:r>
          </a:p>
          <a:p>
            <a:r>
              <a:rPr lang="en-US" sz="2000">
                <a:latin typeface="Times New Roman" panose="02020603050405020304" pitchFamily="18" charset="0"/>
                <a:cs typeface="Times New Roman" panose="02020603050405020304" pitchFamily="18" charset="0"/>
              </a:rPr>
              <a:t>D. Đáp án khác</a:t>
            </a:r>
          </a:p>
          <a:p>
            <a:r>
              <a:rPr lang="en-US" sz="2000" b="1">
                <a:latin typeface="Times New Roman" panose="02020603050405020304" pitchFamily="18" charset="0"/>
                <a:cs typeface="Times New Roman" panose="02020603050405020304" pitchFamily="18" charset="0"/>
              </a:rPr>
              <a:t>Câu 15.</a:t>
            </a:r>
            <a:r>
              <a:rPr lang="en-US" sz="2000">
                <a:latin typeface="Times New Roman" panose="02020603050405020304" pitchFamily="18" charset="0"/>
                <a:cs typeface="Times New Roman" panose="02020603050405020304" pitchFamily="18" charset="0"/>
              </a:rPr>
              <a:t>Vì sao không được đến gần vị trí dây dẫn điện có điện bị rơi xuống đất?</a:t>
            </a:r>
          </a:p>
          <a:p>
            <a:r>
              <a:rPr lang="en-US" sz="2000">
                <a:latin typeface="Times New Roman" panose="02020603050405020304" pitchFamily="18" charset="0"/>
                <a:cs typeface="Times New Roman" panose="02020603050405020304" pitchFamily="18" charset="0"/>
              </a:rPr>
              <a:t>A. Vùng đất, nước xung quanh điểm chạm của dây có thể có điện gây nguy hiểm cho người</a:t>
            </a:r>
            <a:endParaRPr lang="en-US" sz="2000" b="1">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B. Đến gần nơi đó, điện sẽ phóng trong không khí qua người</a:t>
            </a:r>
          </a:p>
          <a:p>
            <a:r>
              <a:rPr lang="en-US" sz="2000">
                <a:latin typeface="Times New Roman" panose="02020603050405020304" pitchFamily="18" charset="0"/>
                <a:cs typeface="Times New Roman" panose="02020603050405020304" pitchFamily="18" charset="0"/>
              </a:rPr>
              <a:t>C. Có thể đến gần nơi đó, vì chưa trực tiếp chạm vào dây điện</a:t>
            </a:r>
          </a:p>
          <a:p>
            <a:r>
              <a:rPr lang="en-US" sz="2000">
                <a:latin typeface="Times New Roman" panose="02020603050405020304" pitchFamily="18" charset="0"/>
                <a:cs typeface="Times New Roman" panose="02020603050405020304" pitchFamily="18" charset="0"/>
              </a:rPr>
              <a:t>D. Đáp án khác</a:t>
            </a:r>
          </a:p>
          <a:p>
            <a:r>
              <a:rPr lang="en-US" sz="2000" b="1">
                <a:latin typeface="Times New Roman" panose="02020603050405020304" pitchFamily="18" charset="0"/>
                <a:cs typeface="Times New Roman" panose="02020603050405020304" pitchFamily="18" charset="0"/>
              </a:rPr>
              <a:t>Câu 16:</a:t>
            </a:r>
            <a:r>
              <a:rPr lang="en-US" sz="2000">
                <a:latin typeface="Times New Roman" panose="02020603050405020304" pitchFamily="18" charset="0"/>
                <a:cs typeface="Times New Roman" panose="02020603050405020304" pitchFamily="18" charset="0"/>
              </a:rPr>
              <a:t> Bộ phận nào cách điện?</a:t>
            </a:r>
          </a:p>
          <a:p>
            <a:r>
              <a:rPr lang="en-US" sz="2000">
                <a:latin typeface="Times New Roman" panose="02020603050405020304" pitchFamily="18" charset="0"/>
                <a:cs typeface="Times New Roman" panose="02020603050405020304" pitchFamily="18" charset="0"/>
              </a:rPr>
              <a:t>A. Đầu tua vít			B. Vỏ dây điện</a:t>
            </a:r>
          </a:p>
          <a:p>
            <a:r>
              <a:rPr lang="en-US" sz="2000">
                <a:latin typeface="Times New Roman" panose="02020603050405020304" pitchFamily="18" charset="0"/>
                <a:cs typeface="Times New Roman" panose="02020603050405020304" pitchFamily="18" charset="0"/>
              </a:rPr>
              <a:t>C. Lõi dây điện			D. Cực phích cắm điện</a:t>
            </a:r>
          </a:p>
          <a:p>
            <a:endParaRPr lang="en-US" sz="20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45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wipe(down)">
                                      <p:cBhvr>
                                        <p:cTn id="10" dur="500"/>
                                        <p:tgtEl>
                                          <p:spTgt spid="4">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00"/>
                                        <p:tgtEl>
                                          <p:spTgt spid="4">
                                            <p:txEl>
                                              <p:pRg st="0" end="0"/>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ipe(down)">
                                      <p:cBhvr>
                                        <p:cTn id="18" dur="500"/>
                                        <p:tgtEl>
                                          <p:spTgt spid="4">
                                            <p:txEl>
                                              <p:pRg st="1" end="1"/>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wipe(down)">
                                      <p:cBhvr>
                                        <p:cTn id="21" dur="500"/>
                                        <p:tgtEl>
                                          <p:spTgt spid="4">
                                            <p:txEl>
                                              <p:pRg st="2" end="2"/>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wipe(down)">
                                      <p:cBhvr>
                                        <p:cTn id="24" dur="500"/>
                                        <p:tgtEl>
                                          <p:spTgt spid="4">
                                            <p:txEl>
                                              <p:pRg st="3" end="3"/>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wipe(down)">
                                      <p:cBhvr>
                                        <p:cTn id="30" dur="500"/>
                                        <p:tgtEl>
                                          <p:spTgt spid="4">
                                            <p:txEl>
                                              <p:pRg st="6" end="6"/>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wipe(down)">
                                      <p:cBhvr>
                                        <p:cTn id="33" dur="500"/>
                                        <p:tgtEl>
                                          <p:spTgt spid="4">
                                            <p:txEl>
                                              <p:pRg st="7" end="7"/>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wipe(down)">
                                      <p:cBhvr>
                                        <p:cTn id="36" dur="500"/>
                                        <p:tgtEl>
                                          <p:spTgt spid="4">
                                            <p:txEl>
                                              <p:pRg st="8" end="8"/>
                                            </p:txEl>
                                          </p:spTgt>
                                        </p:tgtEl>
                                      </p:cBhvr>
                                    </p:animEffect>
                                  </p:childTnLst>
                                </p:cTn>
                              </p:par>
                              <p:par>
                                <p:cTn id="37" presetID="22" presetClass="entr" presetSubtype="4"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wipe(down)">
                                      <p:cBhvr>
                                        <p:cTn id="39" dur="500"/>
                                        <p:tgtEl>
                                          <p:spTgt spid="4">
                                            <p:txEl>
                                              <p:pRg st="9" end="9"/>
                                            </p:txEl>
                                          </p:spTgt>
                                        </p:tgtEl>
                                      </p:cBhvr>
                                    </p:animEffect>
                                  </p:childTnLst>
                                </p:cTn>
                              </p:par>
                              <p:par>
                                <p:cTn id="40" presetID="22" presetClass="entr" presetSubtype="4"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wipe(down)">
                                      <p:cBhvr>
                                        <p:cTn id="42" dur="500"/>
                                        <p:tgtEl>
                                          <p:spTgt spid="4">
                                            <p:txEl>
                                              <p:pRg st="10" end="10"/>
                                            </p:txEl>
                                          </p:spTgt>
                                        </p:tgtEl>
                                      </p:cBhvr>
                                    </p:animEffect>
                                  </p:childTnLst>
                                </p:cTn>
                              </p:par>
                              <p:par>
                                <p:cTn id="43" presetID="22" presetClass="entr" presetSubtype="4" fill="hold" nodeType="withEffect">
                                  <p:stCondLst>
                                    <p:cond delay="0"/>
                                  </p:stCondLst>
                                  <p:childTnLst>
                                    <p:set>
                                      <p:cBhvr>
                                        <p:cTn id="44" dur="1" fill="hold">
                                          <p:stCondLst>
                                            <p:cond delay="0"/>
                                          </p:stCondLst>
                                        </p:cTn>
                                        <p:tgtEl>
                                          <p:spTgt spid="4">
                                            <p:txEl>
                                              <p:pRg st="11" end="11"/>
                                            </p:txEl>
                                          </p:spTgt>
                                        </p:tgtEl>
                                        <p:attrNameLst>
                                          <p:attrName>style.visibility</p:attrName>
                                        </p:attrNameLst>
                                      </p:cBhvr>
                                      <p:to>
                                        <p:strVal val="visible"/>
                                      </p:to>
                                    </p:set>
                                    <p:animEffect transition="in" filter="wipe(down)">
                                      <p:cBhvr>
                                        <p:cTn id="45" dur="500"/>
                                        <p:tgtEl>
                                          <p:spTgt spid="4">
                                            <p:txEl>
                                              <p:pRg st="11" end="11"/>
                                            </p:txEl>
                                          </p:spTgt>
                                        </p:tgtEl>
                                      </p:cBhvr>
                                    </p:animEffect>
                                  </p:childTnLst>
                                </p:cTn>
                              </p:par>
                              <p:par>
                                <p:cTn id="46" presetID="22" presetClass="entr" presetSubtype="4" fill="hold" nodeType="withEffect">
                                  <p:stCondLst>
                                    <p:cond delay="0"/>
                                  </p:stCondLst>
                                  <p:childTnLst>
                                    <p:set>
                                      <p:cBhvr>
                                        <p:cTn id="47" dur="1" fill="hold">
                                          <p:stCondLst>
                                            <p:cond delay="0"/>
                                          </p:stCondLst>
                                        </p:cTn>
                                        <p:tgtEl>
                                          <p:spTgt spid="4">
                                            <p:txEl>
                                              <p:pRg st="12" end="12"/>
                                            </p:txEl>
                                          </p:spTgt>
                                        </p:tgtEl>
                                        <p:attrNameLst>
                                          <p:attrName>style.visibility</p:attrName>
                                        </p:attrNameLst>
                                      </p:cBhvr>
                                      <p:to>
                                        <p:strVal val="visible"/>
                                      </p:to>
                                    </p:set>
                                    <p:animEffect transition="in" filter="wipe(down)">
                                      <p:cBhvr>
                                        <p:cTn id="48" dur="500"/>
                                        <p:tgtEl>
                                          <p:spTgt spid="4">
                                            <p:txEl>
                                              <p:pRg st="12" end="12"/>
                                            </p:txEl>
                                          </p:spTgt>
                                        </p:tgtEl>
                                      </p:cBhvr>
                                    </p:animEffect>
                                  </p:childTnLst>
                                </p:cTn>
                              </p:par>
                              <p:par>
                                <p:cTn id="49" presetID="22" presetClass="entr" presetSubtype="4"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wipe(down)">
                                      <p:cBhvr>
                                        <p:cTn id="51" dur="500"/>
                                        <p:tgtEl>
                                          <p:spTgt spid="4">
                                            <p:txEl>
                                              <p:pRg st="13" end="13"/>
                                            </p:txEl>
                                          </p:spTgt>
                                        </p:tgtEl>
                                      </p:cBhvr>
                                    </p:animEffect>
                                  </p:childTnLst>
                                </p:cTn>
                              </p:par>
                              <p:par>
                                <p:cTn id="52" presetID="22" presetClass="entr" presetSubtype="4" fill="hold" nodeType="withEffect">
                                  <p:stCondLst>
                                    <p:cond delay="0"/>
                                  </p:stCondLst>
                                  <p:childTnLst>
                                    <p:set>
                                      <p:cBhvr>
                                        <p:cTn id="53" dur="1" fill="hold">
                                          <p:stCondLst>
                                            <p:cond delay="0"/>
                                          </p:stCondLst>
                                        </p:cTn>
                                        <p:tgtEl>
                                          <p:spTgt spid="4">
                                            <p:txEl>
                                              <p:pRg st="14" end="14"/>
                                            </p:txEl>
                                          </p:spTgt>
                                        </p:tgtEl>
                                        <p:attrNameLst>
                                          <p:attrName>style.visibility</p:attrName>
                                        </p:attrNameLst>
                                      </p:cBhvr>
                                      <p:to>
                                        <p:strVal val="visible"/>
                                      </p:to>
                                    </p:set>
                                    <p:animEffect transition="in" filter="wipe(down)">
                                      <p:cBhvr>
                                        <p:cTn id="54" dur="500"/>
                                        <p:tgtEl>
                                          <p:spTgt spid="4">
                                            <p:txEl>
                                              <p:pRg st="14" end="14"/>
                                            </p:txEl>
                                          </p:spTgt>
                                        </p:tgtEl>
                                      </p:cBhvr>
                                    </p:animEffect>
                                  </p:childTnLst>
                                </p:cTn>
                              </p:par>
                              <p:par>
                                <p:cTn id="55" presetID="22" presetClass="entr" presetSubtype="4" fill="hold" nodeType="withEffect">
                                  <p:stCondLst>
                                    <p:cond delay="0"/>
                                  </p:stCondLst>
                                  <p:childTnLst>
                                    <p:set>
                                      <p:cBhvr>
                                        <p:cTn id="56" dur="1" fill="hold">
                                          <p:stCondLst>
                                            <p:cond delay="0"/>
                                          </p:stCondLst>
                                        </p:cTn>
                                        <p:tgtEl>
                                          <p:spTgt spid="4">
                                            <p:txEl>
                                              <p:pRg st="15" end="15"/>
                                            </p:txEl>
                                          </p:spTgt>
                                        </p:tgtEl>
                                        <p:attrNameLst>
                                          <p:attrName>style.visibility</p:attrName>
                                        </p:attrNameLst>
                                      </p:cBhvr>
                                      <p:to>
                                        <p:strVal val="visible"/>
                                      </p:to>
                                    </p:set>
                                    <p:animEffect transition="in" filter="wipe(down)">
                                      <p:cBhvr>
                                        <p:cTn id="57" dur="500"/>
                                        <p:tgtEl>
                                          <p:spTgt spid="4">
                                            <p:txEl>
                                              <p:pRg st="15" end="15"/>
                                            </p:txEl>
                                          </p:spTgt>
                                        </p:tgtEl>
                                      </p:cBhvr>
                                    </p:animEffect>
                                  </p:childTnLst>
                                </p:cTn>
                              </p:par>
                              <p:par>
                                <p:cTn id="58" presetID="22" presetClass="entr" presetSubtype="4" fill="hold" nodeType="withEffect">
                                  <p:stCondLst>
                                    <p:cond delay="0"/>
                                  </p:stCondLst>
                                  <p:childTnLst>
                                    <p:set>
                                      <p:cBhvr>
                                        <p:cTn id="59" dur="1" fill="hold">
                                          <p:stCondLst>
                                            <p:cond delay="0"/>
                                          </p:stCondLst>
                                        </p:cTn>
                                        <p:tgtEl>
                                          <p:spTgt spid="4">
                                            <p:txEl>
                                              <p:pRg st="16" end="16"/>
                                            </p:txEl>
                                          </p:spTgt>
                                        </p:tgtEl>
                                        <p:attrNameLst>
                                          <p:attrName>style.visibility</p:attrName>
                                        </p:attrNameLst>
                                      </p:cBhvr>
                                      <p:to>
                                        <p:strVal val="visible"/>
                                      </p:to>
                                    </p:set>
                                    <p:animEffect transition="in" filter="wipe(down)">
                                      <p:cBhvr>
                                        <p:cTn id="60" dur="500"/>
                                        <p:tgtEl>
                                          <p:spTgt spid="4">
                                            <p:txEl>
                                              <p:pRg st="16" end="16"/>
                                            </p:txEl>
                                          </p:spTgt>
                                        </p:tgtEl>
                                      </p:cBhvr>
                                    </p:animEffect>
                                  </p:childTnLst>
                                </p:cTn>
                              </p:par>
                              <p:par>
                                <p:cTn id="61" presetID="22" presetClass="entr" presetSubtype="4" fill="hold" nodeType="withEffect">
                                  <p:stCondLst>
                                    <p:cond delay="0"/>
                                  </p:stCondLst>
                                  <p:childTnLst>
                                    <p:set>
                                      <p:cBhvr>
                                        <p:cTn id="62" dur="1" fill="hold">
                                          <p:stCondLst>
                                            <p:cond delay="0"/>
                                          </p:stCondLst>
                                        </p:cTn>
                                        <p:tgtEl>
                                          <p:spTgt spid="4">
                                            <p:txEl>
                                              <p:pRg st="17" end="17"/>
                                            </p:txEl>
                                          </p:spTgt>
                                        </p:tgtEl>
                                        <p:attrNameLst>
                                          <p:attrName>style.visibility</p:attrName>
                                        </p:attrNameLst>
                                      </p:cBhvr>
                                      <p:to>
                                        <p:strVal val="visible"/>
                                      </p:to>
                                    </p:set>
                                    <p:animEffect transition="in" filter="wipe(down)">
                                      <p:cBhvr>
                                        <p:cTn id="63" dur="500"/>
                                        <p:tgtEl>
                                          <p:spTgt spid="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1231</TotalTime>
  <Words>635</Words>
  <PresentationFormat>Widescreen</PresentationFormat>
  <Paragraphs>104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2023-06-21T22:05:51Z</dcterms:created>
  <dcterms:modified xsi:type="dcterms:W3CDTF">2023-07-02T05:52:45Z</dcterms:modified>
</cp:coreProperties>
</file>