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wav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813" r:id="rId2"/>
    <p:sldId id="256" r:id="rId3"/>
    <p:sldId id="798" r:id="rId4"/>
    <p:sldId id="804" r:id="rId5"/>
    <p:sldId id="800" r:id="rId6"/>
    <p:sldId id="801" r:id="rId7"/>
    <p:sldId id="257" r:id="rId8"/>
    <p:sldId id="802" r:id="rId9"/>
    <p:sldId id="799" r:id="rId10"/>
    <p:sldId id="812" r:id="rId11"/>
    <p:sldId id="803" r:id="rId12"/>
    <p:sldId id="805" r:id="rId13"/>
    <p:sldId id="806" r:id="rId14"/>
    <p:sldId id="807" r:id="rId15"/>
    <p:sldId id="809" r:id="rId16"/>
    <p:sldId id="765" r:id="rId17"/>
    <p:sldId id="790" r:id="rId18"/>
    <p:sldId id="796" r:id="rId19"/>
    <p:sldId id="789" r:id="rId20"/>
    <p:sldId id="791" r:id="rId21"/>
    <p:sldId id="792" r:id="rId22"/>
    <p:sldId id="793" r:id="rId23"/>
    <p:sldId id="794" r:id="rId24"/>
    <p:sldId id="795" r:id="rId25"/>
    <p:sldId id="810" r:id="rId26"/>
    <p:sldId id="811" r:id="rId27"/>
    <p:sldId id="797" r:id="rId28"/>
    <p:sldId id="775" r:id="rId29"/>
    <p:sldId id="776" r:id="rId30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Windows User" initials="WU" lastIdx="7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browse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CC"/>
    <a:srgbClr val="33CC33"/>
    <a:srgbClr val="526ACE"/>
    <a:srgbClr val="C060B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 snapToGrid="0">
      <p:cViewPr varScale="1">
        <p:scale>
          <a:sx n="91" d="100"/>
          <a:sy n="91" d="100"/>
        </p:scale>
        <p:origin x="293" y="6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61EFDF-28D6-47FE-8F67-04F0F932C481}" type="datetimeFigureOut">
              <a:rPr lang="en-US" smtClean="0"/>
              <a:t>5/26/2021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B21B7B6-5A80-4196-8C29-1E1B861CB81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1652051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6F484935-623E-4566-AE87-5FBD1D72F22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8DDDE2B8-7129-4010-A05E-A24079E8EA9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F4FE39C-3210-4DC6-90A8-8002B0298CC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D1F10D10-86BB-4C22-A262-686D9AD927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CBE8A89E-97B9-41C1-9094-EEA5A4548F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49030660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49A40652-8441-49BD-A61B-4E9C011B45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04462240-712D-4AC0-A819-3F874E16535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F0ED39CC-2975-4766-8598-95A37685C7F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F262871-F703-420D-A518-C9DAB44BE9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ECAB3FBF-4239-4962-9502-DE44E011FB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85300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F580D035-32B2-43CF-8BC3-09BC4037DC03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53DD1571-80FD-43BC-B237-3B8C679AF7D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174D27E-6AE6-48EB-9938-6E838362530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AC37109D-9A18-4F68-A213-D42F2C15FC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4E372E1B-A348-465E-8509-87795109CE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3172991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7114CC-9588-4B64-BCE0-6C4BA722B6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1237FAE7-3705-41E6-98FD-493CE7E6525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B905BA45-AEE2-4550-B24C-E5EAE43156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F3E9981-D904-4471-9D3E-311066D165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30C7EE94-2EE9-406C-B1F5-E14B54C8FD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6669423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DA4749A-F8DF-49C5-BF03-E9E14EE2C81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4E4E33B1-570C-4DEC-8EC5-5FDE59C9D86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55BA3C6-902C-4AAC-A691-FBFE3D68E1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847079FC-969E-4D37-90A6-728E9C00547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4B19D-1812-4ECD-B691-9CD5615ED3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922805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E2A096C-EA42-46C4-A953-BBDF7F083B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10937F7-DDE0-4B76-89C1-89644A6D70E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C37F1E3A-1EA7-4C97-A123-C55B542CF2B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81FF3FF-1F69-4925-BF9A-8818AA4D3A8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B835AE1-9E74-4978-8023-0A20801F02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29603E15-8B21-4864-B2CF-EDDA1DE73D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9187061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AA7019B-A241-44D6-AE58-9D331337FF5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630093F7-820A-489A-8BAE-6CA709A4606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1BA25F4-D659-4818-B51E-F74959C79AE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4CAC2E72-6785-4237-BA94-CF33C162703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F35457CC-EEBA-4051-8432-51C0BBE2610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34AF753-84A2-4D69-AB24-989FBAC7CD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958FA319-9814-4941-B9D0-D58CAAE9B9A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E1102167-D5A1-4FBE-9695-02774D41441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096300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A5CC48A1-006C-4844-BFFF-A1D37A5224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4FA3E0AD-D30A-4575-8186-510E27A2490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113D2AFE-82FC-42F3-9419-BBC714D9A2C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E451725-4EC8-4B8A-B928-6C5FC8FB85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435253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52AFD028-60DB-49EB-9E1D-246FEA1EE45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515BE51A-9078-42D5-8CBF-EDE56B2D7ED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D512134F-87C1-47B1-AE31-117D38ADD46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05979972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B50F083F-5CBC-4531-99E9-560EBDB82D1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43556C62-0EA4-4689-B1F4-754D98FC43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3302C969-A565-4247-847E-8845729C43C6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2E184E30-C1F5-4E5B-B4ED-A52D2518AE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3E2580D6-EE97-49D4-9C23-C6B7C71AB2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85C233E9-E37D-49EA-9913-C8B7A04B0E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00362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16390CFF-C325-48F4-9D0E-D392F604367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DC132AD3-02A5-4F9D-B20A-878D967CD63C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6E0A0742-C36A-4AC9-976C-32CE482B87C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0F7F7A25-0E6C-4F1C-99A2-6BF300D2AB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B20C1333-32A5-45DE-B53A-C3A0F7E71C8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44D1D47D-7157-4973-A2C4-C0D628FB0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8246557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ECC02303-E879-4C0D-856C-023DBB00EC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vi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0054DF5C-B88E-45EA-AD48-9419C4D15E8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511D2F02-A6C2-4BBA-9DC2-FA290866012D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DADE743-382B-42E5-AA6E-FB8C9D08DE14}" type="datetimeFigureOut">
              <a:rPr lang="vi-VN" smtClean="0"/>
              <a:t>26/05/2021</a:t>
            </a:fld>
            <a:endParaRPr lang="vi-V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734AB2EF-27C1-4457-80C0-54E0622493E4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4C868D-E9CB-4F6D-B6A3-CD2685B02A26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5ACA366-9975-4146-96E3-1AE2AEA6DAD0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8850969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audio" Target="../media/audio2.wav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458597" y="132461"/>
            <a:ext cx="9144000" cy="857439"/>
          </a:xfrm>
        </p:spPr>
        <p:txBody>
          <a:bodyPr>
            <a:normAutofit/>
          </a:bodyPr>
          <a:lstStyle/>
          <a:p>
            <a:r>
              <a:rPr lang="en-US" sz="2800">
                <a:solidFill>
                  <a:schemeClr val="bg1"/>
                </a:solidFill>
              </a:rPr>
              <a:t>https://www.youtube.com/watch?v=suw4dldzUhg</a:t>
            </a:r>
          </a:p>
        </p:txBody>
      </p:sp>
    </p:spTree>
    <p:extLst>
      <p:ext uri="{BB962C8B-B14F-4D97-AF65-F5344CB8AC3E}">
        <p14:creationId xmlns:p14="http://schemas.microsoft.com/office/powerpoint/2010/main" val="11748626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 marL="0" indent="0">
              <a:lnSpc>
                <a:spcPct val="150000"/>
              </a:lnSpc>
              <a:buNone/>
            </a:pPr>
            <a:r>
              <a:rPr lang="en-US" sz="3200" smtClean="0"/>
              <a:t>Clip </a:t>
            </a:r>
            <a:r>
              <a:rPr lang="en-US" sz="3200"/>
              <a:t>về các hành tinh trong </a:t>
            </a:r>
            <a:r>
              <a:rPr lang="en-US" sz="3200" smtClean="0"/>
              <a:t>HMT</a:t>
            </a:r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https://youtu.be/LXgdx7V7KHQ</a:t>
            </a:r>
            <a:endParaRPr lang="en-US" sz="3200" smtClean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54959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graphicFrame>
        <p:nvGraphicFramePr>
          <p:cNvPr id="3" name="Table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2303292"/>
              </p:ext>
            </p:extLst>
          </p:nvPr>
        </p:nvGraphicFramePr>
        <p:xfrm>
          <a:off x="141891" y="1307459"/>
          <a:ext cx="11839903" cy="585216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3225189"/>
                <a:gridCol w="8614714"/>
              </a:tblGrid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en-US"/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3200" b="1" kern="1200" smtClean="0">
                          <a:solidFill>
                            <a:schemeClr val="lt1"/>
                          </a:solidFill>
                          <a:effectLst/>
                          <a:latin typeface="Times New Roman" panose="02020603050405020304" pitchFamily="18" charset="0"/>
                          <a:ea typeface="+mn-ea"/>
                          <a:cs typeface="Times New Roman" panose="02020603050405020304" pitchFamily="18" charset="0"/>
                        </a:rPr>
                        <a:t>Đặc trưng các hành tinh </a:t>
                      </a:r>
                      <a:endParaRPr lang="en-US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Thủy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nhỏ nhất,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gần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MT nhất, biến đổi nhiệt độ lớn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Kim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sáng nhất quan sát thấy trên bầu trời, nóng 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Trái Đất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hành tinh xanh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Hỏa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đỏ = nhiều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sắt, núi </a:t>
                      </a: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Olympus cao nhất (22km)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Mộc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kích thước và khối lượng lớn nhất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Thổ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màu nâu, nhẹ </a:t>
                      </a:r>
                      <a:r>
                        <a:rPr lang="en-US" sz="2800" smtClean="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nhất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Thiên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lạnh nhất, màu xanh 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  <a:tr h="0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Hải vương tinh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US" sz="2800"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xa nhất, nhiều bão</a:t>
                      </a:r>
                      <a:endParaRPr lang="en-US" sz="2800">
                        <a:effectLst/>
                        <a:latin typeface="Times New Roman" panose="02020603050405020304" pitchFamily="18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9426041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Đọc sách giáo khoa và tư liệu tham khảo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</a:t>
            </a:r>
            <a:r>
              <a:rPr lang="en-US" sz="3200"/>
              <a:t>phiếu </a:t>
            </a:r>
            <a:r>
              <a:rPr lang="en-US" sz="3200" smtClean="0"/>
              <a:t>3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5194846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ÁNH SÁNG CỦA CÁC THIÊN THỂ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723900" y="1981200"/>
            <a:ext cx="11163300" cy="428624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Trời và các sao là thiên thể phát sáng. (nhiệt độ bề mặt cao)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Mặt </a:t>
            </a:r>
            <a:r>
              <a:rPr lang="en-US" sz="3200"/>
              <a:t>Trăng, các hành tinh và sao chổi phản xạ ánh sáng Mặt Trời. (phản xạ ánh sáng) 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082903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2368909" y="2055506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Nghiên cứu sgk T198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Quan </a:t>
            </a:r>
            <a:r>
              <a:rPr lang="en-US" sz="3200"/>
              <a:t>sát dải Ngân Hà qua </a:t>
            </a:r>
            <a:r>
              <a:rPr lang="en-US" sz="3200" smtClean="0"/>
              <a:t>video</a:t>
            </a:r>
            <a:endParaRPr lang="en-US" sz="3200"/>
          </a:p>
          <a:p>
            <a:pPr marL="0" indent="0" algn="ctr">
              <a:lnSpc>
                <a:spcPct val="150000"/>
              </a:lnSpc>
              <a:buNone/>
            </a:pPr>
            <a:r>
              <a:rPr lang="en-US" sz="3200"/>
              <a:t>https://youtu.be/YMN-5XmgLyU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 </a:t>
            </a:r>
            <a:r>
              <a:rPr lang="en-US" sz="3200" smtClean="0"/>
              <a:t>Ghi </a:t>
            </a:r>
            <a:r>
              <a:rPr lang="en-US" sz="3200"/>
              <a:t>những lại những đặc điểm mà em quan sát được (tối thiểu 2 đặc điểm); 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9860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009650" y="376161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</a:rPr>
              <a:t>NGÂN HÀ VÀ VỊ TRÍ CỦA MẶT TRỜI TRONG NGÂN HÀ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1530709" y="2210353"/>
            <a:ext cx="9499241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Dải </a:t>
            </a:r>
            <a:r>
              <a:rPr lang="en-US" sz="3200"/>
              <a:t>Ngân Hà là một tập hợp gồm vô số các sao. </a:t>
            </a:r>
            <a:endParaRPr lang="en-US" sz="3200" smtClean="0"/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Hệ mặt trời </a:t>
            </a:r>
            <a:r>
              <a:rPr lang="en-US" sz="3200"/>
              <a:t>là một phần nhỏ của Ngân Hà. </a:t>
            </a:r>
          </a:p>
        </p:txBody>
      </p:sp>
    </p:spTree>
    <p:extLst>
      <p:ext uri="{BB962C8B-B14F-4D97-AF65-F5344CB8AC3E}">
        <p14:creationId xmlns:p14="http://schemas.microsoft.com/office/powerpoint/2010/main" val="3923565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 rot="20348133">
            <a:off x="4058887" y="267097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CHINH PHỤC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7096777" y="3426764"/>
            <a:ext cx="512445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8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 ĐIỂM 10</a:t>
            </a:r>
            <a:endParaRPr lang="en-US" sz="4800" b="1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6150" name="Picture 6" descr="Thẻ Trắc nghiệm - Nhà Sách Ngoại Văn Huy Lan | Faceboo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28106" y="3842263"/>
            <a:ext cx="2864131" cy="2145335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53722" y="394672"/>
            <a:ext cx="3010561" cy="27819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270452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781050" y="1331972"/>
            <a:ext cx="8915399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Ngân Hà là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Thiên Hà trong đó có chứa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một tập hợp nhiều Thiên Hà trong vũ trụ.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tên gọi khác của hệ Mặt Trời.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Dải sáng trong vũ trụ.</a:t>
            </a:r>
          </a:p>
        </p:txBody>
      </p:sp>
      <p:sp>
        <p:nvSpPr>
          <p:cNvPr id="5" name="Oval 4"/>
          <p:cNvSpPr/>
          <p:nvPr/>
        </p:nvSpPr>
        <p:spPr>
          <a:xfrm>
            <a:off x="1552301" y="21907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0756240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428476" y="1076354"/>
            <a:ext cx="8529912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trong hệ Mặt Trời xa Trái Đất nhất là………., nó cách Trái Đất ….. (AU)?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cách 39AU	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Hải Vương tinh, cách 29,06 AU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 Hải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Vương tinh, cách 30,06 AU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 Thiên Vương tinh, cách 19,19 AU</a:t>
            </a:r>
          </a:p>
        </p:txBody>
      </p:sp>
      <p:sp>
        <p:nvSpPr>
          <p:cNvPr id="5" name="Oval 4"/>
          <p:cNvSpPr/>
          <p:nvPr/>
        </p:nvSpPr>
        <p:spPr>
          <a:xfrm>
            <a:off x="2070029" y="343535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2517187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32527" y="1000631"/>
            <a:ext cx="9305348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tinh là hành tinh gần mặt trời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Thủy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Kim tinh là hành tinh gần trái nhất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Trái đất là hành tinh thứ 3 tính từ mặt trời</a:t>
            </a:r>
          </a:p>
        </p:txBody>
      </p:sp>
      <p:sp>
        <p:nvSpPr>
          <p:cNvPr id="5" name="Oval 4"/>
          <p:cNvSpPr/>
          <p:nvPr/>
        </p:nvSpPr>
        <p:spPr>
          <a:xfrm>
            <a:off x="2462415" y="2652712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1067712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ình ảnh nhóm người đứng cùng nhau cầm tay chống lại Dải Ngân hà ở vùng núi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1" y="21134"/>
            <a:ext cx="12190699" cy="68368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xmlns="" id="{6105C61F-9005-4F14-AAC5-86C48AA5DAAE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302" y="21134"/>
            <a:ext cx="12190698" cy="2615386"/>
          </a:xfrm>
          <a:noFill/>
          <a:ln>
            <a:noFill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>
              <a:lnSpc>
                <a:spcPct val="150000"/>
              </a:lnSpc>
            </a:pPr>
            <a:r>
              <a:rPr lang="en-US" sz="4400" b="1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KHTN6 – CHỦ ĐỀ </a:t>
            </a:r>
            <a:r>
              <a:rPr lang="en-US" sz="4400" b="1" smtClean="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11. </a:t>
            </a:r>
            <a: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/>
            </a:r>
            <a:br>
              <a:rPr lang="en-US" sz="4400">
                <a:solidFill>
                  <a:srgbClr val="FFFF00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</a:br>
            <a:r>
              <a:rPr lang="en-US" sz="4000" b="1">
                <a:solidFill>
                  <a:srgbClr val="FFFF00"/>
                </a:solidFill>
              </a:rPr>
              <a:t>BÀI 45. HỆ MẶT TRỜI VÀ NGÂN </a:t>
            </a:r>
            <a:r>
              <a:rPr lang="en-US" sz="4000" b="1" smtClean="0">
                <a:solidFill>
                  <a:srgbClr val="FFFF00"/>
                </a:solidFill>
              </a:rPr>
              <a:t>HÀ</a:t>
            </a:r>
            <a:endParaRPr lang="vi-VN" sz="4400" b="1" dirty="0">
              <a:solidFill>
                <a:srgbClr val="FFFF00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8894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627765" y="684272"/>
            <a:ext cx="910373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 hệ Mặt Trời, hành tinh có nhiệt độ trung bình bề mặt cao nhất? Thấp nhất? 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Kim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tinh, Thiên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tinh, Hải vương tinh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Thủy tinh,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Hỏa tinh, Thiên vương tinh</a:t>
            </a:r>
          </a:p>
        </p:txBody>
      </p:sp>
      <p:sp>
        <p:nvSpPr>
          <p:cNvPr id="5" name="Oval 4"/>
          <p:cNvSpPr/>
          <p:nvPr/>
        </p:nvSpPr>
        <p:spPr>
          <a:xfrm>
            <a:off x="2316365" y="2260629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40832833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146751" y="1499238"/>
            <a:ext cx="9551411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tự phát sáng?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950230" y="2410938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272343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054677" y="1370651"/>
            <a:ext cx="9016423" cy="37093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 thể thuộc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Sao Bắc Cực	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Sao Bắc Cực, Sao chổi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Sao Hỏa, Sao Mộc			</a:t>
            </a:r>
          </a:p>
          <a:p>
            <a:pPr indent="914400"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Sao Hỏa, Sao Mộc, Sao chổi</a:t>
            </a:r>
          </a:p>
        </p:txBody>
      </p:sp>
      <p:sp>
        <p:nvSpPr>
          <p:cNvPr id="5" name="Oval 4"/>
          <p:cNvSpPr/>
          <p:nvPr/>
        </p:nvSpPr>
        <p:spPr>
          <a:xfrm>
            <a:off x="1816880" y="43942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2795748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64970" y="1055077"/>
            <a:ext cx="10363430" cy="22320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nào lớn nhất trong hệ Mặt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Thủy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tinh		B. Trái 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Mộc tinh		D. Thổ tinh</a:t>
            </a:r>
          </a:p>
        </p:txBody>
      </p:sp>
      <p:sp>
        <p:nvSpPr>
          <p:cNvPr id="5" name="Oval 4"/>
          <p:cNvSpPr/>
          <p:nvPr/>
        </p:nvSpPr>
        <p:spPr>
          <a:xfrm>
            <a:off x="1803950" y="2638425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5224423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2232021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indent="914400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nhỏ nhất trong hệ Mật Trời?</a:t>
            </a: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Mặt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trăng		B. Các vệ tinh nhân tạo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indent="914400"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Kim tinh		D. Thủy tinh</a:t>
            </a:r>
          </a:p>
        </p:txBody>
      </p:sp>
      <p:sp>
        <p:nvSpPr>
          <p:cNvPr id="5" name="Oval 4"/>
          <p:cNvSpPr/>
          <p:nvPr/>
        </p:nvSpPr>
        <p:spPr>
          <a:xfrm>
            <a:off x="5486285" y="2741493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7211350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2262" y="472440"/>
            <a:ext cx="10277475" cy="59093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28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 xét nào không đúng? </a:t>
            </a:r>
            <a:endParaRPr lang="en-US" sz="2800" b="1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Thành 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ngữ “sao Hôm, sao Mai” trong văn học chỉ sự chia cách, nói lên sự xa xôi cách trở, khó có thể gặp mặt</a:t>
            </a: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28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Sao Hôm được nhìn ở hướng tây vào chiều tối, sao Mai được nhìn thấy ở phía Đông lặn rất muộn sau các sao khác.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“Sao Hôm”, “sao Mai”, sao Kim hay Vệ nữ đều là các cách gọi dân gian cho Kim tinh</a:t>
            </a:r>
          </a:p>
          <a:p>
            <a:pPr>
              <a:lnSpc>
                <a:spcPct val="150000"/>
              </a:lnSpc>
            </a:pPr>
            <a:r>
              <a:rPr lang="en-US" sz="28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D. “Sao Hôm” và “sao Mai” là hai ngôi sao khác nhau không bao giờ xuất hiện trên bầu trời cùng một thời gian.</a:t>
            </a:r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20" name="Oval 19"/>
          <p:cNvSpPr/>
          <p:nvPr/>
        </p:nvSpPr>
        <p:spPr>
          <a:xfrm>
            <a:off x="203199" y="4986337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638463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5" grpId="0" animBg="1"/>
      <p:bldP spid="20" grpId="0" animBg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990370" y="1199914"/>
            <a:ext cx="10075285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3200" b="1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hành tinh nào trong hệ Mặt Trời không được đặt tên theo tên các vị thần La Mã?</a:t>
            </a: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Trái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đất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Trái đất và Thiên vương tinh		</a:t>
            </a:r>
          </a:p>
          <a:p>
            <a:pPr>
              <a:lnSpc>
                <a:spcPct val="150000"/>
              </a:lnSpc>
            </a:pP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C. Thiên vương tinh và Hải vương tinh		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Không có.</a:t>
            </a:r>
          </a:p>
        </p:txBody>
      </p:sp>
      <p:sp>
        <p:nvSpPr>
          <p:cNvPr id="5" name="Oval 4"/>
          <p:cNvSpPr/>
          <p:nvPr/>
        </p:nvSpPr>
        <p:spPr>
          <a:xfrm>
            <a:off x="805413" y="3492500"/>
            <a:ext cx="762000" cy="685800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AutoShape 5"/>
          <p:cNvSpPr>
            <a:spLocks noChangeArrowheads="1"/>
          </p:cNvSpPr>
          <p:nvPr/>
        </p:nvSpPr>
        <p:spPr bwMode="auto">
          <a:xfrm>
            <a:off x="10185400" y="6172200"/>
            <a:ext cx="1143000" cy="381000"/>
          </a:xfrm>
          <a:prstGeom prst="roundRect">
            <a:avLst>
              <a:gd name="adj" fmla="val 16667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r>
              <a:rPr lang="en-US" b="1" dirty="0">
                <a:solidFill>
                  <a:srgbClr val="FF0000"/>
                </a:solidFill>
                <a:latin typeface="Times New Roman" pitchFamily="18" charset="0"/>
              </a:rPr>
              <a:t>BẮT ĐẦU</a:t>
            </a:r>
          </a:p>
        </p:txBody>
      </p:sp>
      <p:sp>
        <p:nvSpPr>
          <p:cNvPr id="7" name="Rectangle 6"/>
          <p:cNvSpPr>
            <a:spLocks noChangeArrowheads="1"/>
          </p:cNvSpPr>
          <p:nvPr/>
        </p:nvSpPr>
        <p:spPr bwMode="auto">
          <a:xfrm>
            <a:off x="10599737" y="3276600"/>
            <a:ext cx="119063" cy="2743200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 algn="ctr">
              <a:defRPr/>
            </a:pPr>
            <a:endParaRPr lang="en-US" sz="2000">
              <a:latin typeface="Times New Roman" pitchFamily="18" charset="0"/>
            </a:endParaRPr>
          </a:p>
        </p:txBody>
      </p:sp>
      <p:sp>
        <p:nvSpPr>
          <p:cNvPr id="8" name="AutoShape 7"/>
          <p:cNvSpPr>
            <a:spLocks noChangeArrowheads="1"/>
          </p:cNvSpPr>
          <p:nvPr/>
        </p:nvSpPr>
        <p:spPr bwMode="auto">
          <a:xfrm>
            <a:off x="10744200" y="59499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9" name="AutoShape 8"/>
          <p:cNvSpPr>
            <a:spLocks noChangeArrowheads="1"/>
          </p:cNvSpPr>
          <p:nvPr/>
        </p:nvSpPr>
        <p:spPr bwMode="auto">
          <a:xfrm>
            <a:off x="10744200" y="41084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0" name="AutoShape 9"/>
          <p:cNvSpPr>
            <a:spLocks noChangeArrowheads="1"/>
          </p:cNvSpPr>
          <p:nvPr/>
        </p:nvSpPr>
        <p:spPr bwMode="auto">
          <a:xfrm>
            <a:off x="10744200" y="3268662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1" name="AutoShape 10"/>
          <p:cNvSpPr>
            <a:spLocks noChangeArrowheads="1"/>
          </p:cNvSpPr>
          <p:nvPr/>
        </p:nvSpPr>
        <p:spPr bwMode="auto">
          <a:xfrm>
            <a:off x="10744200" y="5048250"/>
            <a:ext cx="184150" cy="69850"/>
          </a:xfrm>
          <a:prstGeom prst="homePlate">
            <a:avLst>
              <a:gd name="adj" fmla="val 108418"/>
            </a:avLst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wrap="none" anchor="ctr"/>
          <a:lstStyle/>
          <a:p>
            <a:pPr>
              <a:defRPr/>
            </a:pPr>
            <a:endParaRPr lang="en-US"/>
          </a:p>
        </p:txBody>
      </p:sp>
      <p:sp>
        <p:nvSpPr>
          <p:cNvPr id="12" name="WordArt 13"/>
          <p:cNvSpPr>
            <a:spLocks noChangeArrowheads="1" noChangeShapeType="1" noTextEdit="1"/>
          </p:cNvSpPr>
          <p:nvPr/>
        </p:nvSpPr>
        <p:spPr bwMode="auto">
          <a:xfrm>
            <a:off x="10945812" y="5792787"/>
            <a:ext cx="182563" cy="274638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>
                <a:ln w="38100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</a:t>
            </a:r>
          </a:p>
        </p:txBody>
      </p:sp>
      <p:sp>
        <p:nvSpPr>
          <p:cNvPr id="13" name="Rectangle 14" descr="Medium wood"/>
          <p:cNvSpPr>
            <a:spLocks noChangeArrowheads="1"/>
          </p:cNvSpPr>
          <p:nvPr/>
        </p:nvSpPr>
        <p:spPr bwMode="auto">
          <a:xfrm>
            <a:off x="10599737" y="3276600"/>
            <a:ext cx="98425" cy="2743200"/>
          </a:xfrm>
          <a:prstGeom prst="rect">
            <a:avLst/>
          </a:prstGeom>
          <a:blipFill dpi="0" rotWithShape="1">
            <a:blip r:embed="rId4" cstate="print"/>
            <a:srcRect/>
            <a:stretch>
              <a:fillRect/>
            </a:stretch>
          </a:blipFill>
          <a:ln w="127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endParaRPr lang="en-US" sz="2000">
              <a:latin typeface="Times New Roman" pitchFamily="18" charset="0"/>
            </a:endParaRPr>
          </a:p>
        </p:txBody>
      </p:sp>
      <p:sp>
        <p:nvSpPr>
          <p:cNvPr id="14" name="WordArt 15"/>
          <p:cNvSpPr>
            <a:spLocks noChangeArrowheads="1" noChangeShapeType="1" noTextEdit="1"/>
          </p:cNvSpPr>
          <p:nvPr/>
        </p:nvSpPr>
        <p:spPr bwMode="auto">
          <a:xfrm>
            <a:off x="10906125" y="318770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10071100" y="6091237"/>
            <a:ext cx="1257300" cy="461963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n-US" sz="2400" b="1" dirty="0" err="1">
                <a:solidFill>
                  <a:srgbClr val="FF0000"/>
                </a:solidFill>
              </a:rPr>
              <a:t>Hết</a:t>
            </a:r>
            <a:r>
              <a:rPr lang="en-US" sz="2400" b="1" dirty="0">
                <a:solidFill>
                  <a:srgbClr val="FF0000"/>
                </a:solidFill>
              </a:rPr>
              <a:t> </a:t>
            </a:r>
            <a:r>
              <a:rPr lang="en-US" sz="2400" b="1" dirty="0" err="1">
                <a:solidFill>
                  <a:srgbClr val="FF0000"/>
                </a:solidFill>
              </a:rPr>
              <a:t>giờ</a:t>
            </a:r>
            <a:endParaRPr lang="en-US" sz="2400" b="1" dirty="0">
              <a:solidFill>
                <a:srgbClr val="FF0000"/>
              </a:solidFill>
            </a:endParaRPr>
          </a:p>
        </p:txBody>
      </p:sp>
      <p:sp>
        <p:nvSpPr>
          <p:cNvPr id="16" name="WordArt 15"/>
          <p:cNvSpPr>
            <a:spLocks noChangeArrowheads="1" noChangeShapeType="1" noTextEdit="1"/>
          </p:cNvSpPr>
          <p:nvPr/>
        </p:nvSpPr>
        <p:spPr bwMode="auto">
          <a:xfrm>
            <a:off x="10906125" y="3994150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10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  <p:sp>
        <p:nvSpPr>
          <p:cNvPr id="17" name="WordArt 15"/>
          <p:cNvSpPr>
            <a:spLocks noChangeArrowheads="1" noChangeShapeType="1" noTextEdit="1"/>
          </p:cNvSpPr>
          <p:nvPr/>
        </p:nvSpPr>
        <p:spPr bwMode="auto">
          <a:xfrm>
            <a:off x="10907712" y="4935537"/>
            <a:ext cx="342900" cy="27305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en-US" sz="3600" kern="10" dirty="0" smtClean="0">
                <a:ln w="28575">
                  <a:noFill/>
                  <a:round/>
                  <a:headEnd/>
                  <a:tailEnd/>
                </a:ln>
                <a:solidFill>
                  <a:srgbClr val="FF0066"/>
                </a:solidFill>
                <a:latin typeface="Arial Black"/>
              </a:rPr>
              <a:t>05</a:t>
            </a:r>
            <a:endParaRPr lang="en-US" sz="3600" kern="10" dirty="0">
              <a:ln w="28575">
                <a:noFill/>
                <a:round/>
                <a:headEnd/>
                <a:tailEnd/>
              </a:ln>
              <a:solidFill>
                <a:srgbClr val="FF0066"/>
              </a:solidFill>
              <a:latin typeface="Arial Black"/>
            </a:endParaRPr>
          </a:p>
        </p:txBody>
      </p:sp>
    </p:spTree>
    <p:extLst>
      <p:ext uri="{BB962C8B-B14F-4D97-AF65-F5344CB8AC3E}">
        <p14:creationId xmlns:p14="http://schemas.microsoft.com/office/powerpoint/2010/main" val="33822910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15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82000">
                                        <p:cTn display="0" masterRel="sameClick">
                                          <p:stCondLst>
                                            <p:cond evt="begin" delay="0">
                                              <p:tn val="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ashreg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" presetID="3" presetClass="entr" presetSubtype="10" fill="hold" grpId="0" nodeType="withEffect">
                                  <p:stCondLst>
                                    <p:cond delay="140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drumroll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3" grpId="0" animBg="1"/>
      <p:bldP spid="15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38500" y="1060281"/>
            <a:ext cx="5657849" cy="410218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5011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476250" y="180423"/>
            <a:ext cx="1171574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b="1" dirty="0">
                <a:solidFill>
                  <a:srgbClr val="FF0000"/>
                </a:solidFill>
              </a:rPr>
              <a:t>NHIỆM VỤ HỌC TẬP TẠI NHÀ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911225"/>
            <a:ext cx="12192000" cy="45719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xmlns="" id="{86733C9C-CF0A-4D72-A288-5E22097B3198}"/>
              </a:ext>
            </a:extLst>
          </p:cNvPr>
          <p:cNvSpPr txBox="1"/>
          <p:nvPr/>
        </p:nvSpPr>
        <p:spPr>
          <a:xfrm>
            <a:off x="717869" y="1569436"/>
            <a:ext cx="10131833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Thiết kế mô hình hệ mặt trời</a:t>
            </a:r>
            <a:endParaRPr lang="en-US" sz="3200" dirty="0">
              <a:solidFill>
                <a:srgbClr val="0000CC"/>
              </a:solidFill>
              <a:latin typeface="Times New Roman" panose="02020603050405020304" pitchFamily="18" charset="0"/>
              <a:ea typeface="Arial" panose="020B0604020202020204" pitchFamily="34" charset="0"/>
            </a:endParaRP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Hãy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chụp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ảnh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, quay video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minh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chứng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cho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cách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giải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quyết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của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em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Có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thể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làm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cá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nhân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hoặc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nhóm</a:t>
            </a:r>
            <a:r>
              <a:rPr lang="en-US" sz="3200" dirty="0">
                <a:solidFill>
                  <a:srgbClr val="0000CC"/>
                </a:solidFill>
                <a:effectLst/>
                <a:latin typeface="Times New Roman" panose="02020603050405020304" pitchFamily="18" charset="0"/>
                <a:ea typeface="Arial" panose="020B0604020202020204" pitchFamily="34" charset="0"/>
              </a:rPr>
              <a:t> 2 -3 HS.</a:t>
            </a:r>
          </a:p>
          <a:p>
            <a:pPr marL="457200" indent="-457200" algn="just">
              <a:lnSpc>
                <a:spcPct val="105000"/>
              </a:lnSpc>
              <a:spcBef>
                <a:spcPts val="600"/>
              </a:spcBef>
              <a:spcAft>
                <a:spcPts val="600"/>
              </a:spcAft>
              <a:buFont typeface="Wingdings" panose="05000000000000000000" pitchFamily="2" charset="2"/>
              <a:buChar char="Ø"/>
            </a:pP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Hạn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báo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dirty="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cáo</a:t>
            </a:r>
            <a:r>
              <a:rPr lang="en-US" sz="3200" dirty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err="1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trước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 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ea typeface="Arial" panose="020B0604020202020204" pitchFamily="34" charset="0"/>
              </a:rPr>
              <a:t>lớp buổi học sau.</a:t>
            </a:r>
            <a:endParaRPr lang="en-US" sz="3200" dirty="0">
              <a:solidFill>
                <a:srgbClr val="0000CC"/>
              </a:solidFill>
              <a:effectLst/>
              <a:latin typeface="Times New Roman" panose="02020603050405020304" pitchFamily="18" charset="0"/>
              <a:ea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07536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19688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Thảo luận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viết </a:t>
            </a:r>
            <a:r>
              <a:rPr lang="en-US" sz="3200"/>
              <a:t>các câu ngắn </a:t>
            </a:r>
            <a:r>
              <a:rPr lang="en-US" sz="3200" smtClean="0"/>
              <a:t>không </a:t>
            </a:r>
            <a:r>
              <a:rPr lang="en-US" sz="3200"/>
              <a:t>quá 10 </a:t>
            </a:r>
            <a:r>
              <a:rPr lang="en-US" sz="3200" smtClean="0"/>
              <a:t>từ về Hệ mặt trời </a:t>
            </a:r>
            <a:r>
              <a:rPr lang="en-US" sz="3200"/>
              <a:t>và ngân hà.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21047"/>
          <a:stretch/>
        </p:blipFill>
        <p:spPr>
          <a:xfrm>
            <a:off x="419450" y="1302384"/>
            <a:ext cx="1793892" cy="1776376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“HIỂU BIẾT”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5162844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735927" y="2662625"/>
            <a:ext cx="9075247" cy="2613899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 Hoàn thành phiếu 1.1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Sử dụng một bộ cắt dán mô hình hệ mặt </a:t>
            </a:r>
            <a:r>
              <a:rPr lang="en-US" sz="3200" smtClean="0"/>
              <a:t>trời, dán </a:t>
            </a:r>
            <a:r>
              <a:rPr lang="en-US" sz="3200"/>
              <a:t>các hành tinh vào quỹ đạo của chúng.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240974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6326" y="1302799"/>
            <a:ext cx="11399347" cy="2252116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HMT </a:t>
            </a:r>
            <a:r>
              <a:rPr lang="en-US" smtClean="0">
                <a:solidFill>
                  <a:srgbClr val="0000CC"/>
                </a:solidFill>
              </a:rPr>
              <a:t>gồm: </a:t>
            </a: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 smtClean="0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 smtClean="0">
                <a:solidFill>
                  <a:srgbClr val="0000CC"/>
                </a:solidFill>
              </a:rPr>
              <a:t>+ </a:t>
            </a:r>
            <a:r>
              <a:rPr lang="en-US">
                <a:solidFill>
                  <a:srgbClr val="0000CC"/>
                </a:solidFill>
              </a:rPr>
              <a:t>Các thành viên của HMT theo thứ tự từ Mặt Trời ra ngoài lần lượt là</a:t>
            </a:r>
            <a:r>
              <a:rPr lang="en-US" smtClean="0">
                <a:solidFill>
                  <a:srgbClr val="0000CC"/>
                </a:solidFill>
              </a:rPr>
              <a:t>:</a:t>
            </a: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endParaRPr lang="en-US">
              <a:solidFill>
                <a:srgbClr val="0000CC"/>
              </a:solidFill>
            </a:endParaRPr>
          </a:p>
          <a:p>
            <a:pPr marL="0" indent="0">
              <a:buNone/>
            </a:pPr>
            <a:r>
              <a:rPr lang="en-US">
                <a:solidFill>
                  <a:srgbClr val="0000CC"/>
                </a:solidFill>
              </a:rPr>
              <a:t>+ Quỹ đạo của các hành </a:t>
            </a:r>
            <a:r>
              <a:rPr lang="en-US" smtClean="0">
                <a:solidFill>
                  <a:srgbClr val="0000CC"/>
                </a:solidFill>
              </a:rPr>
              <a:t>tinh</a:t>
            </a:r>
            <a:endParaRPr lang="en-US">
              <a:solidFill>
                <a:srgbClr val="0000CC"/>
              </a:solidFill>
            </a:endParaRPr>
          </a:p>
        </p:txBody>
      </p:sp>
      <p:sp>
        <p:nvSpPr>
          <p:cNvPr id="12" name="Rectangle 11"/>
          <p:cNvSpPr/>
          <p:nvPr/>
        </p:nvSpPr>
        <p:spPr>
          <a:xfrm>
            <a:off x="2727434" y="1386264"/>
            <a:ext cx="8560676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Mặt </a:t>
            </a:r>
            <a:r>
              <a:rPr lang="en-US" sz="2800">
                <a:solidFill>
                  <a:srgbClr val="C00000"/>
                </a:solidFill>
              </a:rPr>
              <a:t>Trời là trung tâm của hệ;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8 hành tinh và các vệ tinh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</a:t>
            </a:r>
            <a:r>
              <a:rPr lang="en-US" sz="2800">
                <a:solidFill>
                  <a:srgbClr val="C00000"/>
                </a:solidFill>
              </a:rPr>
              <a:t>các tiểu hành tinh, sao chổi, các khối bụi thiên thạch </a:t>
            </a:r>
          </a:p>
        </p:txBody>
      </p:sp>
      <p:sp>
        <p:nvSpPr>
          <p:cNvPr id="13" name="Rectangle 12"/>
          <p:cNvSpPr/>
          <p:nvPr/>
        </p:nvSpPr>
        <p:spPr>
          <a:xfrm>
            <a:off x="2869323" y="3318396"/>
            <a:ext cx="8560676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>
                <a:solidFill>
                  <a:srgbClr val="C00000"/>
                </a:solidFill>
              </a:rPr>
              <a:t>Sao Thủy, sao Kim, Trái Đất, sao Hỏa</a:t>
            </a:r>
            <a:r>
              <a:rPr lang="en-US" sz="2800" smtClean="0">
                <a:solidFill>
                  <a:srgbClr val="C00000"/>
                </a:solidFill>
              </a:rPr>
              <a:t>,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sao </a:t>
            </a:r>
            <a:r>
              <a:rPr lang="en-US" sz="2800">
                <a:solidFill>
                  <a:srgbClr val="C00000"/>
                </a:solidFill>
              </a:rPr>
              <a:t>Mộc, sao Thổ, sao Thiên vương, sao Hải Vương.</a:t>
            </a:r>
          </a:p>
        </p:txBody>
      </p:sp>
      <p:sp>
        <p:nvSpPr>
          <p:cNvPr id="14" name="Rectangle 13"/>
          <p:cNvSpPr/>
          <p:nvPr/>
        </p:nvSpPr>
        <p:spPr>
          <a:xfrm>
            <a:off x="2869322" y="4841206"/>
            <a:ext cx="932267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smtClean="0">
                <a:solidFill>
                  <a:srgbClr val="C00000"/>
                </a:solidFill>
              </a:rPr>
              <a:t>- là </a:t>
            </a:r>
            <a:r>
              <a:rPr lang="en-US" sz="2800">
                <a:solidFill>
                  <a:srgbClr val="C00000"/>
                </a:solidFill>
              </a:rPr>
              <a:t>quỹ đạo hình elip. </a:t>
            </a:r>
          </a:p>
          <a:p>
            <a:r>
              <a:rPr lang="en-US" sz="2800" smtClean="0">
                <a:solidFill>
                  <a:srgbClr val="C00000"/>
                </a:solidFill>
              </a:rPr>
              <a:t>- các </a:t>
            </a:r>
            <a:r>
              <a:rPr lang="en-US" sz="2800">
                <a:solidFill>
                  <a:srgbClr val="C00000"/>
                </a:solidFill>
              </a:rPr>
              <a:t>hành tinh chuyển động </a:t>
            </a:r>
            <a:r>
              <a:rPr lang="en-US" sz="2800" smtClean="0">
                <a:solidFill>
                  <a:srgbClr val="C00000"/>
                </a:solidFill>
              </a:rPr>
              <a:t>cùng </a:t>
            </a:r>
            <a:r>
              <a:rPr lang="en-US" sz="2800">
                <a:solidFill>
                  <a:srgbClr val="C00000"/>
                </a:solidFill>
              </a:rPr>
              <a:t>chiều xung quanh Mặt Trời. </a:t>
            </a:r>
          </a:p>
        </p:txBody>
      </p:sp>
    </p:spTree>
    <p:extLst>
      <p:ext uri="{BB962C8B-B14F-4D97-AF65-F5344CB8AC3E}">
        <p14:creationId xmlns:p14="http://schemas.microsoft.com/office/powerpoint/2010/main" val="632316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14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Khám phá các hành tinh ngoài hệ Mặt Trời | baotintuc.v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0429" y="1210257"/>
            <a:ext cx="10709444" cy="55689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926672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HỆ MẶT TRỜI</a:t>
            </a:r>
            <a:r>
              <a:rPr lang="en-US" sz="32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 txBox="1">
            <a:spLocks/>
          </p:cNvSpPr>
          <p:nvPr/>
        </p:nvSpPr>
        <p:spPr>
          <a:xfrm>
            <a:off x="847898" y="3300607"/>
            <a:ext cx="10913399" cy="2613899"/>
          </a:xfrm>
          <a:prstGeom prst="rect">
            <a:avLst/>
          </a:prstGeom>
        </p:spPr>
        <p:txBody>
          <a:bodyPr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Đ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ọc thông tin mục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vi-VN" sz="3200">
                <a:latin typeface="Times New Roman" panose="02020603050405020304" pitchFamily="18" charset="0"/>
                <a:cs typeface="Times New Roman" panose="02020603050405020304" pitchFamily="18" charset="0"/>
              </a:rPr>
              <a:t> trang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196 và “tư liệu tham khảo hoạt động 2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Thảo </a:t>
            </a:r>
            <a:r>
              <a:rPr lang="en-US" sz="3200">
                <a:latin typeface="Times New Roman" panose="02020603050405020304" pitchFamily="18" charset="0"/>
                <a:cs typeface="Times New Roman" panose="02020603050405020304" pitchFamily="18" charset="0"/>
              </a:rPr>
              <a:t>luận nhóm và hoàn thành </a:t>
            </a:r>
            <a:r>
              <a:rPr lang="en-US" sz="32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phiếu 1.2.1</a:t>
            </a:r>
            <a:endParaRPr lang="en-US" sz="32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2" name="Picture 2" descr="Making the most of study groups - Magazines - DAWN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1076" y="1607103"/>
            <a:ext cx="2137833" cy="1282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Rectangle 12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 NHỎ</a:t>
            </a:r>
            <a:endParaRPr lang="en-US" sz="2800">
              <a:solidFill>
                <a:srgbClr val="0000C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7818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>
                <a:solidFill>
                  <a:srgbClr val="FF0000"/>
                </a:solidFill>
              </a:rPr>
              <a:t>CẤU TRÚC </a:t>
            </a:r>
            <a:r>
              <a:rPr lang="en-US" sz="3200" b="1" smtClean="0">
                <a:solidFill>
                  <a:srgbClr val="FF0000"/>
                </a:solidFill>
              </a:rPr>
              <a:t>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914405" y="1773265"/>
            <a:ext cx="10594423" cy="343170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cách Mặt Trời các khoảng cách khác nhau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 hành tinh chuyển động nhanh chậm khác nhau. </a:t>
            </a: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Các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hành tinh cách Mặt Trời khoảng cách khác nhau </a:t>
            </a:r>
            <a:endParaRPr lang="en-US" sz="3200" smtClean="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>
              <a:lnSpc>
                <a:spcPct val="150000"/>
              </a:lnSpc>
              <a:spcBef>
                <a:spcPts val="1000"/>
              </a:spcBef>
              <a:spcAft>
                <a:spcPts val="0"/>
              </a:spcAft>
            </a:pP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					thì </a:t>
            </a:r>
            <a:r>
              <a:rPr lang="en-US" sz="320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 chu kỳ quay khác nhau</a:t>
            </a:r>
            <a:r>
              <a:rPr lang="en-US" sz="3200" smtClean="0">
                <a:solidFill>
                  <a:srgbClr val="0000CC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3200">
              <a:solidFill>
                <a:srgbClr val="0000CC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8289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38EA2EA6-16D1-4CFA-9A68-75206F605DC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0701" y="2662625"/>
            <a:ext cx="10020474" cy="3909625"/>
          </a:xfrm>
        </p:spPr>
        <p:txBody>
          <a:bodyPr>
            <a:noAutofit/>
          </a:bodyPr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Quan sát clip về các hành tinh trong </a:t>
            </a:r>
            <a:r>
              <a:rPr lang="en-US" sz="3200" smtClean="0"/>
              <a:t>HMT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 smtClean="0"/>
              <a:t>Hoạt </a:t>
            </a:r>
            <a:r>
              <a:rPr lang="en-US" sz="3200"/>
              <a:t>động cá nhân ghi một đặc điểm khác biệt nhất ứng với mỗi hành tinh vào </a:t>
            </a:r>
            <a:r>
              <a:rPr lang="en-US" sz="3200" smtClean="0"/>
              <a:t>cạnh </a:t>
            </a:r>
            <a:r>
              <a:rPr lang="en-US" sz="3200"/>
              <a:t>của khăn trải bàn</a:t>
            </a:r>
            <a:r>
              <a:rPr lang="en-US" sz="3200" smtClean="0"/>
              <a:t>.</a:t>
            </a:r>
          </a:p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3200"/>
              <a:t>Thảo luận nhóm, nhóm trưởng ghi nội dung thống nhất vào giữa khăn trải bàn. </a:t>
            </a:r>
            <a:endParaRPr lang="vi-VN" sz="3200" dirty="0">
              <a:solidFill>
                <a:srgbClr val="002060"/>
              </a:solidFill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D6B045E7-B682-4966-B948-C1D44796CEB8}"/>
              </a:ext>
            </a:extLst>
          </p:cNvPr>
          <p:cNvSpPr/>
          <p:nvPr/>
        </p:nvSpPr>
        <p:spPr>
          <a:xfrm>
            <a:off x="0" y="1095375"/>
            <a:ext cx="12192000" cy="45719"/>
          </a:xfrm>
          <a:prstGeom prst="rect">
            <a:avLst/>
          </a:prstGeom>
        </p:spPr>
        <p:style>
          <a:lnRef idx="2">
            <a:schemeClr val="accent3">
              <a:shade val="50000"/>
            </a:schemeClr>
          </a:lnRef>
          <a:fillRef idx="1">
            <a:schemeClr val="accent3"/>
          </a:fillRef>
          <a:effectRef idx="0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" name="Rectangle 7"/>
          <p:cNvSpPr/>
          <p:nvPr/>
        </p:nvSpPr>
        <p:spPr>
          <a:xfrm>
            <a:off x="2413578" y="1409972"/>
            <a:ext cx="516762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b="1" smtClean="0">
                <a:solidFill>
                  <a:srgbClr val="0000CC"/>
                </a:solidFill>
                <a:latin typeface="Times New Roman" panose="02020603050405020304" pitchFamily="18" charset="0"/>
              </a:rPr>
              <a:t>HOẠT ĐỘNG NHÓM</a:t>
            </a:r>
            <a:endParaRPr lang="en-US" sz="2800">
              <a:solidFill>
                <a:srgbClr val="0000CC"/>
              </a:solidFill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xmlns="" id="{24AE6793-EA05-44F5-86F2-EF3A1EA78258}"/>
              </a:ext>
            </a:extLst>
          </p:cNvPr>
          <p:cNvSpPr txBox="1"/>
          <p:nvPr/>
        </p:nvSpPr>
        <p:spPr>
          <a:xfrm>
            <a:off x="1581150" y="410865"/>
            <a:ext cx="938212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“</a:t>
            </a:r>
            <a:r>
              <a:rPr lang="en-US" sz="3200" b="1" smtClean="0">
                <a:solidFill>
                  <a:srgbClr val="FF0000"/>
                </a:solidFill>
              </a:rPr>
              <a:t>CẤU TRÚC HỆ </a:t>
            </a:r>
            <a:r>
              <a:rPr lang="en-US" sz="3200" b="1">
                <a:solidFill>
                  <a:srgbClr val="FF0000"/>
                </a:solidFill>
              </a:rPr>
              <a:t>MẶT TRỜI</a:t>
            </a:r>
            <a:r>
              <a:rPr lang="en-US" sz="3200" b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  <a:endParaRPr lang="vi-VN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" name="Picture 2" descr="Download Free png Child , Students, group of children studying illustration  ... - DLPNG.com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595" y="1332802"/>
            <a:ext cx="2439485" cy="1238039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641255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2009</TotalTime>
  <Words>1080</Words>
  <PresentationFormat>Widescreen</PresentationFormat>
  <Paragraphs>189</Paragraphs>
  <Slides>29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7" baseType="lpstr">
      <vt:lpstr>Arial</vt:lpstr>
      <vt:lpstr>Arial Black</vt:lpstr>
      <vt:lpstr>Calibri</vt:lpstr>
      <vt:lpstr>Calibri Light</vt:lpstr>
      <vt:lpstr>Tahoma</vt:lpstr>
      <vt:lpstr>Times New Roman</vt:lpstr>
      <vt:lpstr>Wingdings</vt:lpstr>
      <vt:lpstr>Office Theme</vt:lpstr>
      <vt:lpstr>https://www.youtube.com/watch?v=suw4dldzUhg</vt:lpstr>
      <vt:lpstr>KHTN6 – CHỦ ĐỀ 11.  BÀI 45. HỆ MẶT TRỜI VÀ NGÂN HÀ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>VnTeach.Com</dc:creator>
  <cp:keywords>VnTeach.Com</cp:keywords>
  <dcterms:created xsi:type="dcterms:W3CDTF">2021-02-06T13:24:47Z</dcterms:created>
  <dcterms:modified xsi:type="dcterms:W3CDTF">2021-05-26T09:13:58Z</dcterms:modified>
</cp:coreProperties>
</file>