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0" r:id="rId2"/>
    <p:sldId id="291" r:id="rId3"/>
    <p:sldId id="258" r:id="rId4"/>
    <p:sldId id="281" r:id="rId5"/>
    <p:sldId id="284" r:id="rId6"/>
    <p:sldId id="292" r:id="rId7"/>
    <p:sldId id="295" r:id="rId8"/>
    <p:sldId id="288" r:id="rId9"/>
    <p:sldId id="300" r:id="rId10"/>
    <p:sldId id="301" r:id="rId11"/>
    <p:sldId id="302" r:id="rId12"/>
    <p:sldId id="303" r:id="rId13"/>
    <p:sldId id="289" r:id="rId14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4AE"/>
    <a:srgbClr val="FFA034"/>
    <a:srgbClr val="2A9400"/>
    <a:srgbClr val="59001C"/>
    <a:srgbClr val="AABB58"/>
    <a:srgbClr val="AEC8FF"/>
    <a:srgbClr val="F1D070"/>
    <a:srgbClr val="006400"/>
    <a:srgbClr val="ED60D2"/>
    <a:srgbClr val="A4E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11"/>
    <p:restoredTop sz="94853"/>
  </p:normalViewPr>
  <p:slideViewPr>
    <p:cSldViewPr snapToGrid="0" snapToObjects="1" showGuides="1">
      <p:cViewPr varScale="1">
        <p:scale>
          <a:sx n="65" d="100"/>
          <a:sy n="65" d="100"/>
        </p:scale>
        <p:origin x="258" y="60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EF754-104E-A24A-BA53-D56F8E7F516E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AC5E7-5CBF-2347-9CEF-FEA707C0D7D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279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AC5E7-5CBF-2347-9CEF-FEA707C0D7D2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3684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EDB75-5240-A641-A749-D1DD286ED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083A9-E751-9246-A16E-CC2E44F1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9C5BE-150E-7E48-BC58-8214073A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C591B-784F-704A-8A7F-E998F003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BFF6-88E0-6541-A4A6-EBCB0A47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184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5A97-D782-1E41-92C4-50E61373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58E8D-BC10-2745-8F9D-881936D5B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931C-3A7B-B84B-B2A5-0FEC5F9A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D1C44-39F7-2D4A-8C08-2252EDDC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647F3-CF3D-1341-B616-6CB9D7F5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029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BBEBB-33A3-514D-936E-EF555F141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B99A4-C175-4A49-B7B0-1221E48BF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0B40-00D6-2E45-9265-B8A13740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479A-2903-6B4C-B90F-C32AFC52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667EF-A126-4945-A87A-74EDC40F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5252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3567F-795B-1947-AB92-72E2C71D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C927-4A25-104D-A12C-3B13346EB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7177-4E59-D74F-B596-6EA9F4B7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A44F5-3813-4442-BC57-945F9971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C4BE-94F8-3D47-908A-AD76CAEC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4431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341E-2D8F-FE42-96A6-C0DD82F1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BCD61-FFE8-B847-8BD4-6327BEBC6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0DC4E-E067-F14B-AEDE-035DE3FF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E5064-40CA-1748-B810-3CD08612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F565-FE36-B846-B522-0BABE015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5517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3988-9AD4-324C-95C6-D2937689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B6870-A792-C24B-A51B-C84F8248F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1C4D3-D8F4-A144-B99B-B8FE294DA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0FA5-4D07-3243-8D2F-454A0656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C1131-5449-2F42-89E0-286CF01A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2A7EF-C422-0C4B-BF38-5E70AF4F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1514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57F1-0A9D-414F-A1FC-46C2D19E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2E87E-A45E-624C-949A-D6D2B2E0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870C0-07D5-894C-98B3-B3421AB7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48A1D-5616-E941-98D2-9B02F60A1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BBADF-4CD0-644A-A5D6-0F13C9174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AE570-5744-BD44-A403-E79E3FC6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879B8-7EFC-F649-88BB-F2F013ED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75E4F-2944-A94A-833E-46D62638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9074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1E0D-F3C2-BB49-BFCB-CD401022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32D7B-4F76-7647-B083-9232E8D1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AC3AB-A62D-7847-BAC5-C9428B13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CD574-4FB3-7146-B992-C2A518B2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984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C8E83-FE39-B14A-A1E8-461B200C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E47A6-9AC4-FF4D-9996-E1A9185D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FE96-4296-6242-85B1-1D772FCA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439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524C-2EDB-A44D-9544-04A372D6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CABB-8883-804B-B366-6BA37985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5CCBC-E7C2-7B41-ABC7-ED068FAC5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35F00-2F3C-E04C-8DE6-15BCC635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1B9E2-EB8F-6340-8D28-5E1883CC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7A075-3626-D447-9EE0-6ED59C3B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36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D400-71A1-0949-AC13-EB5E6A31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7279D-0BBD-2848-AC3E-03B94A85A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02D0F-2395-2642-BD12-547F77E36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6A950-83F4-A04B-BEE9-015637C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4D465-39AA-1540-A129-F3F98507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FE3E2-0391-1F45-9884-F3DF3C5F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4730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F9B86-3C2C-7644-85CD-DA4B1A10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ECE16-817E-9244-9EE8-759570018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4D4CB-DEA7-504C-8C1F-94F84CD60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6872-DA58-D24E-B20F-AA27EC45B1D9}" type="datetimeFigureOut">
              <a:rPr lang="en-VN" smtClean="0"/>
              <a:t>05/31/2021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0761A-595C-2446-A8B3-C4F5F16EB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398C9-8B6A-3D44-8EA8-E8E6F4442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259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sv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n Cảnh Kính Hiển Vi">
            <a:extLst>
              <a:ext uri="{FF2B5EF4-FFF2-40B4-BE49-F238E27FC236}">
                <a16:creationId xmlns:a16="http://schemas.microsoft.com/office/drawing/2014/main" id="{E0C4FD44-223E-A74C-81B8-60D5E0F5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3787"/>
            <a:ext cx="12192000" cy="80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E60952-3753-964B-A66D-DC65CCB7FD5E}"/>
              </a:ext>
            </a:extLst>
          </p:cNvPr>
          <p:cNvSpPr txBox="1"/>
          <p:nvPr/>
        </p:nvSpPr>
        <p:spPr>
          <a:xfrm>
            <a:off x="6954034" y="2615607"/>
            <a:ext cx="49203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4300" b="1" dirty="0">
                <a:solidFill>
                  <a:schemeClr val="bg1"/>
                </a:solidFill>
                <a:latin typeface="Times New Roman" panose="02020603050405020304" pitchFamily="18" charset="0"/>
                <a:ea typeface="Ayuthaya" pitchFamily="2" charset="-34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55321-B7B2-C543-BC9B-240DE921CFB4}"/>
              </a:ext>
            </a:extLst>
          </p:cNvPr>
          <p:cNvSpPr txBox="1"/>
          <p:nvPr/>
        </p:nvSpPr>
        <p:spPr>
          <a:xfrm>
            <a:off x="5646322" y="3288323"/>
            <a:ext cx="6228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SỬ DỤNG</a:t>
            </a:r>
          </a:p>
          <a:p>
            <a:pPr algn="r"/>
            <a:r>
              <a:rPr lang="en-VN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 HIỂN VI QUANG HỌC</a:t>
            </a:r>
          </a:p>
        </p:txBody>
      </p:sp>
    </p:spTree>
    <p:extLst>
      <p:ext uri="{BB962C8B-B14F-4D97-AF65-F5344CB8AC3E}">
        <p14:creationId xmlns:p14="http://schemas.microsoft.com/office/powerpoint/2010/main" val="204519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73FD209-6F42-4F48-B820-1BECCA2F2B3E}"/>
              </a:ext>
            </a:extLst>
          </p:cNvPr>
          <p:cNvSpPr txBox="1"/>
          <p:nvPr/>
        </p:nvSpPr>
        <p:spPr>
          <a:xfrm flipH="1">
            <a:off x="12825" y="1669464"/>
            <a:ext cx="11950449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3</a:t>
            </a:r>
          </a:p>
          <a:p>
            <a:pPr algn="ctr">
              <a:lnSpc>
                <a:spcPct val="112000"/>
              </a:lnSpc>
            </a:pP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được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8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đặt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lên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nào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vi?</a:t>
            </a:r>
            <a:endParaRPr lang="en-VN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Thị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230610" y="4810030"/>
            <a:ext cx="760421" cy="7648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174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0D82FE4-8080-DA4A-8130-B9351BABBD2F}"/>
              </a:ext>
            </a:extLst>
          </p:cNvPr>
          <p:cNvSpPr txBox="1"/>
          <p:nvPr/>
        </p:nvSpPr>
        <p:spPr>
          <a:xfrm flipH="1">
            <a:off x="120775" y="1445274"/>
            <a:ext cx="11950449" cy="514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4</a:t>
            </a:r>
          </a:p>
          <a:p>
            <a:pPr algn="just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Chọn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từ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thích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hợp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điền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chỗ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chấm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sau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: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cấu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tạo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vi, …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mắt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nhìn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3200" b="1" i="1" dirty="0">
              <a:solidFill>
                <a:srgbClr val="0070C0"/>
              </a:solidFill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v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ật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hị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àn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hân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7290352" y="5136316"/>
            <a:ext cx="747516" cy="7040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765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47732952-594A-8540-9A1A-EB9BE6434B55}"/>
              </a:ext>
            </a:extLst>
          </p:cNvPr>
          <p:cNvSpPr txBox="1"/>
          <p:nvPr/>
        </p:nvSpPr>
        <p:spPr>
          <a:xfrm flipH="1">
            <a:off x="422540" y="1084670"/>
            <a:ext cx="11325178" cy="564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5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sử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dụng và bảo quản 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kính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hiển vi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, chúng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ta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cần lưu ý điều gì?</a:t>
            </a:r>
            <a:endParaRPr lang="en-VN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A. Khi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vặn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ốc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đến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gần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cẩn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thận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mặt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chạm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B. Khi di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chuyển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thì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phải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2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: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đỡ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chắc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C. Sau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lấy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sạch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lau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D.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Tất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các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phương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án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trên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360035" y="6209075"/>
            <a:ext cx="495369" cy="469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1318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ướng dẫn sử dụng kính hiển vi cho người mới bắt đầu">
            <a:extLst>
              <a:ext uri="{FF2B5EF4-FFF2-40B4-BE49-F238E27FC236}">
                <a16:creationId xmlns:a16="http://schemas.microsoft.com/office/drawing/2014/main" id="{2C061630-5E9A-8C47-8210-E5362B924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5523" r="17617" b="9297"/>
          <a:stretch/>
        </p:blipFill>
        <p:spPr bwMode="auto">
          <a:xfrm>
            <a:off x="7174977" y="402956"/>
            <a:ext cx="4882703" cy="62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2012952" y="877693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3F54AE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VẬN DỤNG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A9B48A-8D0B-604B-B7AC-F2100DEFC56C}"/>
              </a:ext>
            </a:extLst>
          </p:cNvPr>
          <p:cNvSpPr txBox="1"/>
          <p:nvPr/>
        </p:nvSpPr>
        <p:spPr>
          <a:xfrm flipH="1">
            <a:off x="642020" y="2204075"/>
            <a:ext cx="63711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Sử dụng kính hiển vi quang học để quan sát mẫu 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</a:t>
            </a:r>
            <a:r>
              <a:rPr lang="en-US" sz="440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thịt quả cà chua/ lá cây/ hạt cát/ cây nấm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hãy 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vẽ lại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và mô tả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hình ảnh quan sát được.</a:t>
            </a:r>
          </a:p>
        </p:txBody>
      </p:sp>
      <p:pic>
        <p:nvPicPr>
          <p:cNvPr id="25604" name="Picture 4" descr="phim hoạt hình logo - kính hiển vi png tải về - Miễn phí trong suốt Màu  Xanh png Tải về.">
            <a:extLst>
              <a:ext uri="{FF2B5EF4-FFF2-40B4-BE49-F238E27FC236}">
                <a16:creationId xmlns:a16="http://schemas.microsoft.com/office/drawing/2014/main" id="{C6569BF7-2214-5642-86BD-9CAF3AEE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3" b="97759" l="10000" r="90000">
                        <a14:foregroundMark x1="16667" y1="7759" x2="50333" y2="31724"/>
                        <a14:foregroundMark x1="13889" y1="4483" x2="21000" y2="12241"/>
                        <a14:foregroundMark x1="29111" y1="31034" x2="29111" y2="38276"/>
                        <a14:foregroundMark x1="29111" y1="38276" x2="33444" y2="53276"/>
                        <a14:foregroundMark x1="33444" y1="53276" x2="34778" y2="55345"/>
                        <a14:foregroundMark x1="25889" y1="25345" x2="29111" y2="28103"/>
                        <a14:foregroundMark x1="35889" y1="32241" x2="40667" y2="36897"/>
                        <a14:foregroundMark x1="54111" y1="93103" x2="56444" y2="90517"/>
                        <a14:foregroundMark x1="54000" y1="97759" x2="54000" y2="97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0349">
            <a:off x="121595" y="621222"/>
            <a:ext cx="2506015" cy="16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3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 trùng – Wikipedia tiếng Việt">
            <a:extLst>
              <a:ext uri="{FF2B5EF4-FFF2-40B4-BE49-F238E27FC236}">
                <a16:creationId xmlns:a16="http://schemas.microsoft.com/office/drawing/2014/main" id="{BA750A92-34F4-D841-B46E-E0B9324A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3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ấu trúc gân lá có thể giúp mở ra thời lượng pin lâu hơn">
            <a:extLst>
              <a:ext uri="{FF2B5EF4-FFF2-40B4-BE49-F238E27FC236}">
                <a16:creationId xmlns:a16="http://schemas.microsoft.com/office/drawing/2014/main" id="{ADF2BD75-B087-CB42-8ADF-5BAA71E7E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6365"/>
          <a:stretch/>
        </p:blipFill>
        <p:spPr bwMode="auto">
          <a:xfrm>
            <a:off x="2575992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ính hiển vi soi vi khuẩn - YouTube">
            <a:extLst>
              <a:ext uri="{FF2B5EF4-FFF2-40B4-BE49-F238E27FC236}">
                <a16:creationId xmlns:a16="http://schemas.microsoft.com/office/drawing/2014/main" id="{4D9079DC-4622-E64C-8297-88AD5AAB1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11733"/>
          <a:stretch/>
        </p:blipFill>
        <p:spPr bwMode="auto">
          <a:xfrm>
            <a:off x="4956545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à chua Rita Đà Lạt - 500 gram">
            <a:extLst>
              <a:ext uri="{FF2B5EF4-FFF2-40B4-BE49-F238E27FC236}">
                <a16:creationId xmlns:a16="http://schemas.microsoft.com/office/drawing/2014/main" id="{36B27FFF-0A8E-5348-B552-26981EA71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r="19031"/>
          <a:stretch/>
        </p:blipFill>
        <p:spPr bwMode="auto">
          <a:xfrm>
            <a:off x="7348582" y="2668250"/>
            <a:ext cx="2249945" cy="2205364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96352-208F-E14B-8C4F-6DC8F2CB7D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4" r="6586"/>
          <a:stretch/>
        </p:blipFill>
        <p:spPr>
          <a:xfrm>
            <a:off x="9746029" y="2668250"/>
            <a:ext cx="2249945" cy="2205364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1FF693-E54D-424B-AED2-F0FAFAE86460}"/>
              </a:ext>
            </a:extLst>
          </p:cNvPr>
          <p:cNvSpPr txBox="1"/>
          <p:nvPr/>
        </p:nvSpPr>
        <p:spPr>
          <a:xfrm>
            <a:off x="2575992" y="445506"/>
            <a:ext cx="865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Mẫu vật nào có thể quan sát trực tiếp bằng mắt hoặc dùng kính lúp?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352D61-2E5D-684C-9B06-82BE895B699B}"/>
              </a:ext>
            </a:extLst>
          </p:cNvPr>
          <p:cNvGrpSpPr/>
          <p:nvPr/>
        </p:nvGrpSpPr>
        <p:grpSpPr>
          <a:xfrm>
            <a:off x="488788" y="220259"/>
            <a:ext cx="1656333" cy="1425576"/>
            <a:chOff x="9729788" y="4324350"/>
            <a:chExt cx="806450" cy="758825"/>
          </a:xfrm>
          <a:solidFill>
            <a:schemeClr val="tx1"/>
          </a:solidFill>
        </p:grpSpPr>
        <p:sp>
          <p:nvSpPr>
            <p:cNvPr id="14" name="Freeform 210">
              <a:extLst>
                <a:ext uri="{FF2B5EF4-FFF2-40B4-BE49-F238E27FC236}">
                  <a16:creationId xmlns:a16="http://schemas.microsoft.com/office/drawing/2014/main" id="{FB7FA277-05C0-3548-8657-82E41CF4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id="{9899AA34-DC95-DA46-8F05-EF4ED00F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2">
              <a:extLst>
                <a:ext uri="{FF2B5EF4-FFF2-40B4-BE49-F238E27FC236}">
                  <a16:creationId xmlns:a16="http://schemas.microsoft.com/office/drawing/2014/main" id="{5FAC3055-D512-5A49-AE1B-5A6FC4B6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9163" y="4803775"/>
              <a:ext cx="128588" cy="134937"/>
            </a:xfrm>
            <a:custGeom>
              <a:avLst/>
              <a:gdLst>
                <a:gd name="T0" fmla="*/ 17 w 34"/>
                <a:gd name="T1" fmla="*/ 36 h 36"/>
                <a:gd name="T2" fmla="*/ 0 w 34"/>
                <a:gd name="T3" fmla="*/ 18 h 36"/>
                <a:gd name="T4" fmla="*/ 17 w 34"/>
                <a:gd name="T5" fmla="*/ 0 h 36"/>
                <a:gd name="T6" fmla="*/ 34 w 34"/>
                <a:gd name="T7" fmla="*/ 18 h 36"/>
                <a:gd name="T8" fmla="*/ 17 w 34"/>
                <a:gd name="T9" fmla="*/ 36 h 36"/>
                <a:gd name="T10" fmla="*/ 17 w 34"/>
                <a:gd name="T11" fmla="*/ 7 h 36"/>
                <a:gd name="T12" fmla="*/ 7 w 34"/>
                <a:gd name="T13" fmla="*/ 18 h 36"/>
                <a:gd name="T14" fmla="*/ 17 w 34"/>
                <a:gd name="T15" fmla="*/ 29 h 36"/>
                <a:gd name="T16" fmla="*/ 27 w 34"/>
                <a:gd name="T17" fmla="*/ 18 h 36"/>
                <a:gd name="T18" fmla="*/ 17 w 34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8"/>
                    <a:pt x="27" y="36"/>
                    <a:pt x="17" y="36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8"/>
                  </a:cubicBezTo>
                  <a:cubicBezTo>
                    <a:pt x="7" y="24"/>
                    <a:pt x="11" y="29"/>
                    <a:pt x="17" y="29"/>
                  </a:cubicBezTo>
                  <a:cubicBezTo>
                    <a:pt x="23" y="29"/>
                    <a:pt x="27" y="24"/>
                    <a:pt x="27" y="18"/>
                  </a:cubicBezTo>
                  <a:cubicBezTo>
                    <a:pt x="27" y="12"/>
                    <a:pt x="23" y="7"/>
                    <a:pt x="17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">
              <a:extLst>
                <a:ext uri="{FF2B5EF4-FFF2-40B4-BE49-F238E27FC236}">
                  <a16:creationId xmlns:a16="http://schemas.microsoft.com/office/drawing/2014/main" id="{17FEDC76-F00F-2C4A-88CA-3C710DB41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1" y="4943475"/>
              <a:ext cx="241300" cy="139700"/>
            </a:xfrm>
            <a:custGeom>
              <a:avLst/>
              <a:gdLst>
                <a:gd name="T0" fmla="*/ 61 w 64"/>
                <a:gd name="T1" fmla="*/ 37 h 37"/>
                <a:gd name="T2" fmla="*/ 3 w 64"/>
                <a:gd name="T3" fmla="*/ 37 h 37"/>
                <a:gd name="T4" fmla="*/ 0 w 64"/>
                <a:gd name="T5" fmla="*/ 33 h 37"/>
                <a:gd name="T6" fmla="*/ 0 w 64"/>
                <a:gd name="T7" fmla="*/ 16 h 37"/>
                <a:gd name="T8" fmla="*/ 16 w 64"/>
                <a:gd name="T9" fmla="*/ 0 h 37"/>
                <a:gd name="T10" fmla="*/ 48 w 64"/>
                <a:gd name="T11" fmla="*/ 0 h 37"/>
                <a:gd name="T12" fmla="*/ 64 w 64"/>
                <a:gd name="T13" fmla="*/ 16 h 37"/>
                <a:gd name="T14" fmla="*/ 64 w 64"/>
                <a:gd name="T15" fmla="*/ 33 h 37"/>
                <a:gd name="T16" fmla="*/ 61 w 64"/>
                <a:gd name="T17" fmla="*/ 37 h 37"/>
                <a:gd name="T18" fmla="*/ 7 w 64"/>
                <a:gd name="T19" fmla="*/ 30 h 37"/>
                <a:gd name="T20" fmla="*/ 57 w 64"/>
                <a:gd name="T21" fmla="*/ 30 h 37"/>
                <a:gd name="T22" fmla="*/ 57 w 64"/>
                <a:gd name="T23" fmla="*/ 16 h 37"/>
                <a:gd name="T24" fmla="*/ 48 w 64"/>
                <a:gd name="T25" fmla="*/ 7 h 37"/>
                <a:gd name="T26" fmla="*/ 16 w 64"/>
                <a:gd name="T27" fmla="*/ 7 h 37"/>
                <a:gd name="T28" fmla="*/ 7 w 64"/>
                <a:gd name="T29" fmla="*/ 16 h 37"/>
                <a:gd name="T30" fmla="*/ 7 w 64"/>
                <a:gd name="T3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37">
                  <a:moveTo>
                    <a:pt x="61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5"/>
                    <a:pt x="63" y="37"/>
                    <a:pt x="61" y="37"/>
                  </a:cubicBezTo>
                  <a:close/>
                  <a:moveTo>
                    <a:pt x="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1"/>
                    <a:pt x="53" y="7"/>
                    <a:pt x="4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7" y="11"/>
                    <a:pt x="7" y="16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4">
              <a:extLst>
                <a:ext uri="{FF2B5EF4-FFF2-40B4-BE49-F238E27FC236}">
                  <a16:creationId xmlns:a16="http://schemas.microsoft.com/office/drawing/2014/main" id="{C6E26E5C-C653-8B42-9559-37102E6D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056188"/>
              <a:ext cx="392113" cy="26987"/>
            </a:xfrm>
            <a:custGeom>
              <a:avLst/>
              <a:gdLst>
                <a:gd name="T0" fmla="*/ 100 w 104"/>
                <a:gd name="T1" fmla="*/ 7 h 7"/>
                <a:gd name="T2" fmla="*/ 3 w 104"/>
                <a:gd name="T3" fmla="*/ 7 h 7"/>
                <a:gd name="T4" fmla="*/ 0 w 104"/>
                <a:gd name="T5" fmla="*/ 3 h 7"/>
                <a:gd name="T6" fmla="*/ 3 w 104"/>
                <a:gd name="T7" fmla="*/ 0 h 7"/>
                <a:gd name="T8" fmla="*/ 100 w 104"/>
                <a:gd name="T9" fmla="*/ 0 h 7"/>
                <a:gd name="T10" fmla="*/ 104 w 104"/>
                <a:gd name="T11" fmla="*/ 3 h 7"/>
                <a:gd name="T12" fmla="*/ 100 w 10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3"/>
                  </a:cubicBezTo>
                  <a:cubicBezTo>
                    <a:pt x="104" y="5"/>
                    <a:pt x="102" y="7"/>
                    <a:pt x="100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5">
              <a:extLst>
                <a:ext uri="{FF2B5EF4-FFF2-40B4-BE49-F238E27FC236}">
                  <a16:creationId xmlns:a16="http://schemas.microsoft.com/office/drawing/2014/main" id="{20A23F4D-84B1-8342-8B30-DF6F6346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4324350"/>
              <a:ext cx="612775" cy="614362"/>
            </a:xfrm>
            <a:custGeom>
              <a:avLst/>
              <a:gdLst>
                <a:gd name="T0" fmla="*/ 82 w 163"/>
                <a:gd name="T1" fmla="*/ 163 h 163"/>
                <a:gd name="T2" fmla="*/ 27 w 163"/>
                <a:gd name="T3" fmla="*/ 142 h 163"/>
                <a:gd name="T4" fmla="*/ 9 w 163"/>
                <a:gd name="T5" fmla="*/ 139 h 163"/>
                <a:gd name="T6" fmla="*/ 6 w 163"/>
                <a:gd name="T7" fmla="*/ 137 h 163"/>
                <a:gd name="T8" fmla="*/ 7 w 163"/>
                <a:gd name="T9" fmla="*/ 133 h 163"/>
                <a:gd name="T10" fmla="*/ 14 w 163"/>
                <a:gd name="T11" fmla="*/ 127 h 163"/>
                <a:gd name="T12" fmla="*/ 0 w 163"/>
                <a:gd name="T13" fmla="*/ 82 h 163"/>
                <a:gd name="T14" fmla="*/ 82 w 163"/>
                <a:gd name="T15" fmla="*/ 0 h 163"/>
                <a:gd name="T16" fmla="*/ 163 w 163"/>
                <a:gd name="T17" fmla="*/ 82 h 163"/>
                <a:gd name="T18" fmla="*/ 139 w 163"/>
                <a:gd name="T19" fmla="*/ 139 h 163"/>
                <a:gd name="T20" fmla="*/ 134 w 163"/>
                <a:gd name="T21" fmla="*/ 139 h 163"/>
                <a:gd name="T22" fmla="*/ 134 w 163"/>
                <a:gd name="T23" fmla="*/ 134 h 163"/>
                <a:gd name="T24" fmla="*/ 156 w 163"/>
                <a:gd name="T25" fmla="*/ 82 h 163"/>
                <a:gd name="T26" fmla="*/ 82 w 163"/>
                <a:gd name="T27" fmla="*/ 8 h 163"/>
                <a:gd name="T28" fmla="*/ 8 w 163"/>
                <a:gd name="T29" fmla="*/ 82 h 163"/>
                <a:gd name="T30" fmla="*/ 21 w 163"/>
                <a:gd name="T31" fmla="*/ 125 h 163"/>
                <a:gd name="T32" fmla="*/ 21 w 163"/>
                <a:gd name="T33" fmla="*/ 129 h 163"/>
                <a:gd name="T34" fmla="*/ 17 w 163"/>
                <a:gd name="T35" fmla="*/ 133 h 163"/>
                <a:gd name="T36" fmla="*/ 29 w 163"/>
                <a:gd name="T37" fmla="*/ 135 h 163"/>
                <a:gd name="T38" fmla="*/ 31 w 163"/>
                <a:gd name="T39" fmla="*/ 136 h 163"/>
                <a:gd name="T40" fmla="*/ 82 w 163"/>
                <a:gd name="T41" fmla="*/ 156 h 163"/>
                <a:gd name="T42" fmla="*/ 88 w 163"/>
                <a:gd name="T43" fmla="*/ 156 h 163"/>
                <a:gd name="T44" fmla="*/ 92 w 163"/>
                <a:gd name="T45" fmla="*/ 159 h 163"/>
                <a:gd name="T46" fmla="*/ 89 w 163"/>
                <a:gd name="T47" fmla="*/ 163 h 163"/>
                <a:gd name="T48" fmla="*/ 82 w 163"/>
                <a:gd name="T4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82" y="163"/>
                  </a:moveTo>
                  <a:cubicBezTo>
                    <a:pt x="61" y="163"/>
                    <a:pt x="42" y="156"/>
                    <a:pt x="27" y="142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39"/>
                    <a:pt x="7" y="138"/>
                    <a:pt x="6" y="137"/>
                  </a:cubicBezTo>
                  <a:cubicBezTo>
                    <a:pt x="6" y="136"/>
                    <a:pt x="6" y="134"/>
                    <a:pt x="7" y="13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" y="113"/>
                    <a:pt x="0" y="9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03"/>
                    <a:pt x="155" y="124"/>
                    <a:pt x="139" y="139"/>
                  </a:cubicBezTo>
                  <a:cubicBezTo>
                    <a:pt x="138" y="140"/>
                    <a:pt x="136" y="140"/>
                    <a:pt x="134" y="139"/>
                  </a:cubicBezTo>
                  <a:cubicBezTo>
                    <a:pt x="133" y="138"/>
                    <a:pt x="133" y="135"/>
                    <a:pt x="134" y="134"/>
                  </a:cubicBezTo>
                  <a:cubicBezTo>
                    <a:pt x="148" y="120"/>
                    <a:pt x="156" y="101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ubicBezTo>
                    <a:pt x="41" y="8"/>
                    <a:pt x="8" y="41"/>
                    <a:pt x="8" y="82"/>
                  </a:cubicBezTo>
                  <a:cubicBezTo>
                    <a:pt x="8" y="97"/>
                    <a:pt x="12" y="112"/>
                    <a:pt x="21" y="125"/>
                  </a:cubicBezTo>
                  <a:cubicBezTo>
                    <a:pt x="23" y="126"/>
                    <a:pt x="22" y="128"/>
                    <a:pt x="21" y="129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1" y="136"/>
                  </a:cubicBezTo>
                  <a:cubicBezTo>
                    <a:pt x="45" y="149"/>
                    <a:pt x="63" y="156"/>
                    <a:pt x="82" y="156"/>
                  </a:cubicBezTo>
                  <a:cubicBezTo>
                    <a:pt x="84" y="156"/>
                    <a:pt x="86" y="156"/>
                    <a:pt x="88" y="156"/>
                  </a:cubicBezTo>
                  <a:cubicBezTo>
                    <a:pt x="90" y="155"/>
                    <a:pt x="92" y="157"/>
                    <a:pt x="92" y="159"/>
                  </a:cubicBezTo>
                  <a:cubicBezTo>
                    <a:pt x="93" y="161"/>
                    <a:pt x="91" y="163"/>
                    <a:pt x="89" y="163"/>
                  </a:cubicBezTo>
                  <a:cubicBezTo>
                    <a:pt x="87" y="163"/>
                    <a:pt x="84" y="163"/>
                    <a:pt x="82" y="16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id="{BC3CBBE2-AF70-4447-8B83-8951FCA5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1" y="4905375"/>
              <a:ext cx="52388" cy="33337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5 h 9"/>
                <a:gd name="T4" fmla="*/ 3 w 14"/>
                <a:gd name="T5" fmla="*/ 2 h 9"/>
                <a:gd name="T6" fmla="*/ 9 w 14"/>
                <a:gd name="T7" fmla="*/ 1 h 9"/>
                <a:gd name="T8" fmla="*/ 13 w 14"/>
                <a:gd name="T9" fmla="*/ 4 h 9"/>
                <a:gd name="T10" fmla="*/ 10 w 14"/>
                <a:gd name="T11" fmla="*/ 8 h 9"/>
                <a:gd name="T12" fmla="*/ 4 w 14"/>
                <a:gd name="T13" fmla="*/ 9 h 9"/>
                <a:gd name="T14" fmla="*/ 4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4" y="6"/>
                    <a:pt x="12" y="8"/>
                    <a:pt x="10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id="{C57546C9-45EA-6A44-90B8-1A2D38CC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101" y="4875213"/>
              <a:ext cx="60325" cy="41275"/>
            </a:xfrm>
            <a:custGeom>
              <a:avLst/>
              <a:gdLst>
                <a:gd name="T0" fmla="*/ 4 w 16"/>
                <a:gd name="T1" fmla="*/ 11 h 11"/>
                <a:gd name="T2" fmla="*/ 1 w 16"/>
                <a:gd name="T3" fmla="*/ 9 h 11"/>
                <a:gd name="T4" fmla="*/ 3 w 16"/>
                <a:gd name="T5" fmla="*/ 4 h 11"/>
                <a:gd name="T6" fmla="*/ 10 w 16"/>
                <a:gd name="T7" fmla="*/ 1 h 11"/>
                <a:gd name="T8" fmla="*/ 15 w 16"/>
                <a:gd name="T9" fmla="*/ 2 h 11"/>
                <a:gd name="T10" fmla="*/ 13 w 16"/>
                <a:gd name="T11" fmla="*/ 7 h 11"/>
                <a:gd name="T12" fmla="*/ 5 w 16"/>
                <a:gd name="T13" fmla="*/ 11 h 11"/>
                <a:gd name="T14" fmla="*/ 4 w 1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3" y="11"/>
                    <a:pt x="1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9"/>
                    <a:pt x="8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8">
              <a:extLst>
                <a:ext uri="{FF2B5EF4-FFF2-40B4-BE49-F238E27FC236}">
                  <a16:creationId xmlns:a16="http://schemas.microsoft.com/office/drawing/2014/main" id="{ED253C1E-DE14-2A46-9616-C427DF1F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4822825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1 h 12"/>
                <a:gd name="T4" fmla="*/ 1 w 12"/>
                <a:gd name="T5" fmla="*/ 6 h 12"/>
                <a:gd name="T6" fmla="*/ 5 w 12"/>
                <a:gd name="T7" fmla="*/ 2 h 12"/>
                <a:gd name="T8" fmla="*/ 10 w 12"/>
                <a:gd name="T9" fmla="*/ 2 h 12"/>
                <a:gd name="T10" fmla="*/ 10 w 12"/>
                <a:gd name="T11" fmla="*/ 7 h 12"/>
                <a:gd name="T12" fmla="*/ 6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9" y="8"/>
                    <a:pt x="8" y="10"/>
                    <a:pt x="6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id="{F5E87F14-D416-824C-9477-A6659706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814888"/>
              <a:ext cx="60325" cy="57150"/>
            </a:xfrm>
            <a:custGeom>
              <a:avLst/>
              <a:gdLst>
                <a:gd name="T0" fmla="*/ 12 w 16"/>
                <a:gd name="T1" fmla="*/ 15 h 15"/>
                <a:gd name="T2" fmla="*/ 9 w 16"/>
                <a:gd name="T3" fmla="*/ 14 h 15"/>
                <a:gd name="T4" fmla="*/ 2 w 16"/>
                <a:gd name="T5" fmla="*/ 6 h 15"/>
                <a:gd name="T6" fmla="*/ 2 w 16"/>
                <a:gd name="T7" fmla="*/ 1 h 15"/>
                <a:gd name="T8" fmla="*/ 7 w 16"/>
                <a:gd name="T9" fmla="*/ 2 h 15"/>
                <a:gd name="T10" fmla="*/ 14 w 16"/>
                <a:gd name="T11" fmla="*/ 8 h 15"/>
                <a:gd name="T12" fmla="*/ 15 w 16"/>
                <a:gd name="T13" fmla="*/ 14 h 15"/>
                <a:gd name="T14" fmla="*/ 12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0" y="15"/>
                    <a:pt x="9" y="14"/>
                  </a:cubicBezTo>
                  <a:cubicBezTo>
                    <a:pt x="7" y="12"/>
                    <a:pt x="4" y="9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4"/>
                    <a:pt x="12" y="6"/>
                    <a:pt x="14" y="8"/>
                  </a:cubicBezTo>
                  <a:cubicBezTo>
                    <a:pt x="16" y="10"/>
                    <a:pt x="16" y="12"/>
                    <a:pt x="15" y="14"/>
                  </a:cubicBezTo>
                  <a:cubicBezTo>
                    <a:pt x="14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0">
              <a:extLst>
                <a:ext uri="{FF2B5EF4-FFF2-40B4-BE49-F238E27FC236}">
                  <a16:creationId xmlns:a16="http://schemas.microsoft.com/office/drawing/2014/main" id="{4ACAC03C-FA6C-684E-BFB4-FE48423F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4441825"/>
              <a:ext cx="200025" cy="293687"/>
            </a:xfrm>
            <a:custGeom>
              <a:avLst/>
              <a:gdLst>
                <a:gd name="T0" fmla="*/ 27 w 53"/>
                <a:gd name="T1" fmla="*/ 78 h 78"/>
                <a:gd name="T2" fmla="*/ 23 w 53"/>
                <a:gd name="T3" fmla="*/ 74 h 78"/>
                <a:gd name="T4" fmla="*/ 23 w 53"/>
                <a:gd name="T5" fmla="*/ 74 h 78"/>
                <a:gd name="T6" fmla="*/ 39 w 53"/>
                <a:gd name="T7" fmla="*/ 41 h 78"/>
                <a:gd name="T8" fmla="*/ 46 w 53"/>
                <a:gd name="T9" fmla="*/ 26 h 78"/>
                <a:gd name="T10" fmla="*/ 27 w 53"/>
                <a:gd name="T11" fmla="*/ 7 h 78"/>
                <a:gd name="T12" fmla="*/ 13 w 53"/>
                <a:gd name="T13" fmla="*/ 13 h 78"/>
                <a:gd name="T14" fmla="*/ 8 w 53"/>
                <a:gd name="T15" fmla="*/ 26 h 78"/>
                <a:gd name="T16" fmla="*/ 4 w 53"/>
                <a:gd name="T17" fmla="*/ 30 h 78"/>
                <a:gd name="T18" fmla="*/ 0 w 53"/>
                <a:gd name="T19" fmla="*/ 26 h 78"/>
                <a:gd name="T20" fmla="*/ 8 w 53"/>
                <a:gd name="T21" fmla="*/ 7 h 78"/>
                <a:gd name="T22" fmla="*/ 28 w 53"/>
                <a:gd name="T23" fmla="*/ 0 h 78"/>
                <a:gd name="T24" fmla="*/ 53 w 53"/>
                <a:gd name="T25" fmla="*/ 25 h 78"/>
                <a:gd name="T26" fmla="*/ 44 w 53"/>
                <a:gd name="T27" fmla="*/ 46 h 78"/>
                <a:gd name="T28" fmla="*/ 30 w 53"/>
                <a:gd name="T29" fmla="*/ 74 h 78"/>
                <a:gd name="T30" fmla="*/ 30 w 53"/>
                <a:gd name="T31" fmla="*/ 74 h 78"/>
                <a:gd name="T32" fmla="*/ 27 w 53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78">
                  <a:moveTo>
                    <a:pt x="27" y="78"/>
                  </a:moveTo>
                  <a:cubicBezTo>
                    <a:pt x="25" y="78"/>
                    <a:pt x="23" y="76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2"/>
                    <a:pt x="29" y="49"/>
                    <a:pt x="39" y="41"/>
                  </a:cubicBezTo>
                  <a:cubicBezTo>
                    <a:pt x="44" y="37"/>
                    <a:pt x="46" y="32"/>
                    <a:pt x="46" y="26"/>
                  </a:cubicBezTo>
                  <a:cubicBezTo>
                    <a:pt x="45" y="16"/>
                    <a:pt x="37" y="8"/>
                    <a:pt x="27" y="7"/>
                  </a:cubicBezTo>
                  <a:cubicBezTo>
                    <a:pt x="22" y="7"/>
                    <a:pt x="17" y="9"/>
                    <a:pt x="13" y="13"/>
                  </a:cubicBezTo>
                  <a:cubicBezTo>
                    <a:pt x="10" y="16"/>
                    <a:pt x="8" y="21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41" y="1"/>
                    <a:pt x="53" y="12"/>
                    <a:pt x="53" y="25"/>
                  </a:cubicBezTo>
                  <a:cubicBezTo>
                    <a:pt x="53" y="34"/>
                    <a:pt x="50" y="41"/>
                    <a:pt x="44" y="46"/>
                  </a:cubicBezTo>
                  <a:cubicBezTo>
                    <a:pt x="35" y="54"/>
                    <a:pt x="30" y="6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6"/>
                    <a:pt x="29" y="78"/>
                    <a:pt x="27" y="7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1">
              <a:extLst>
                <a:ext uri="{FF2B5EF4-FFF2-40B4-BE49-F238E27FC236}">
                  <a16:creationId xmlns:a16="http://schemas.microsoft.com/office/drawing/2014/main" id="{03408E46-DFB6-0046-82A8-F62F5A93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4743450"/>
              <a:ext cx="79375" cy="82550"/>
            </a:xfrm>
            <a:custGeom>
              <a:avLst/>
              <a:gdLst>
                <a:gd name="T0" fmla="*/ 11 w 21"/>
                <a:gd name="T1" fmla="*/ 22 h 22"/>
                <a:gd name="T2" fmla="*/ 0 w 21"/>
                <a:gd name="T3" fmla="*/ 11 h 22"/>
                <a:gd name="T4" fmla="*/ 11 w 21"/>
                <a:gd name="T5" fmla="*/ 0 h 22"/>
                <a:gd name="T6" fmla="*/ 21 w 21"/>
                <a:gd name="T7" fmla="*/ 11 h 22"/>
                <a:gd name="T8" fmla="*/ 11 w 21"/>
                <a:gd name="T9" fmla="*/ 22 h 22"/>
                <a:gd name="T10" fmla="*/ 11 w 21"/>
                <a:gd name="T11" fmla="*/ 7 h 22"/>
                <a:gd name="T12" fmla="*/ 7 w 21"/>
                <a:gd name="T13" fmla="*/ 11 h 22"/>
                <a:gd name="T14" fmla="*/ 11 w 21"/>
                <a:gd name="T15" fmla="*/ 14 h 22"/>
                <a:gd name="T16" fmla="*/ 14 w 21"/>
                <a:gd name="T17" fmla="*/ 11 h 22"/>
                <a:gd name="T18" fmla="*/ 11 w 21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7"/>
                    <a:pt x="17" y="22"/>
                    <a:pt x="1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3" y="14"/>
                    <a:pt x="14" y="13"/>
                    <a:pt x="14" y="11"/>
                  </a:cubicBezTo>
                  <a:cubicBezTo>
                    <a:pt x="14" y="9"/>
                    <a:pt x="13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DD0641-778D-6246-8189-3871EA421F7F}"/>
              </a:ext>
            </a:extLst>
          </p:cNvPr>
          <p:cNvSpPr txBox="1"/>
          <p:nvPr/>
        </p:nvSpPr>
        <p:spPr>
          <a:xfrm>
            <a:off x="35928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Côn trùng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26FA18-AAE6-7348-9397-BA9E15397215}"/>
              </a:ext>
            </a:extLst>
          </p:cNvPr>
          <p:cNvSpPr txBox="1"/>
          <p:nvPr/>
        </p:nvSpPr>
        <p:spPr>
          <a:xfrm>
            <a:off x="2743292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Gân của chiếc lá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1EA1F5-A7E8-5A46-9048-768549506376}"/>
              </a:ext>
            </a:extLst>
          </p:cNvPr>
          <p:cNvSpPr txBox="1"/>
          <p:nvPr/>
        </p:nvSpPr>
        <p:spPr>
          <a:xfrm>
            <a:off x="5127301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Vi </a:t>
            </a:r>
          </a:p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khuẩn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F1ABAB-EA83-7E4F-819A-C3FE8C292EE9}"/>
              </a:ext>
            </a:extLst>
          </p:cNvPr>
          <p:cNvSpPr txBox="1"/>
          <p:nvPr/>
        </p:nvSpPr>
        <p:spPr>
          <a:xfrm>
            <a:off x="751009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Quả </a:t>
            </a:r>
          </a:p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cà chua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CE7B6A-C66B-5048-ACB1-2856A5AB224A}"/>
              </a:ext>
            </a:extLst>
          </p:cNvPr>
          <p:cNvSpPr txBox="1"/>
          <p:nvPr/>
        </p:nvSpPr>
        <p:spPr>
          <a:xfrm>
            <a:off x="9935150" y="5032888"/>
            <a:ext cx="1915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</a:t>
            </a:r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ế bào thịt quả cà chua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224B7D-A2E8-E24D-9ABF-21CCF84C22AA}"/>
              </a:ext>
            </a:extLst>
          </p:cNvPr>
          <p:cNvSpPr/>
          <p:nvPr/>
        </p:nvSpPr>
        <p:spPr>
          <a:xfrm>
            <a:off x="1649527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BB1EBC-81A5-F841-BF24-77B590EA7CD9}"/>
              </a:ext>
            </a:extLst>
          </p:cNvPr>
          <p:cNvSpPr/>
          <p:nvPr/>
        </p:nvSpPr>
        <p:spPr>
          <a:xfrm>
            <a:off x="4042500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D6A8A28-ADBB-764F-9AAA-10D61E7E0B96}"/>
              </a:ext>
            </a:extLst>
          </p:cNvPr>
          <p:cNvSpPr/>
          <p:nvPr/>
        </p:nvSpPr>
        <p:spPr>
          <a:xfrm>
            <a:off x="6439946" y="1987610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039130-A0C3-D64B-8C15-ABCCA2316D2F}"/>
              </a:ext>
            </a:extLst>
          </p:cNvPr>
          <p:cNvSpPr/>
          <p:nvPr/>
        </p:nvSpPr>
        <p:spPr>
          <a:xfrm>
            <a:off x="8837392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36C67FB-DEEA-A04E-B1BE-AAAB0056DD93}"/>
              </a:ext>
            </a:extLst>
          </p:cNvPr>
          <p:cNvSpPr/>
          <p:nvPr/>
        </p:nvSpPr>
        <p:spPr>
          <a:xfrm>
            <a:off x="11234838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0274B417-B73A-EA4D-9FB3-41628D77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6128" y="2001859"/>
            <a:ext cx="768168" cy="768168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3A88B26-4AB5-E64B-AE2F-DF8A3DC99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7165" y="2059444"/>
            <a:ext cx="616135" cy="61613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C42A2BBD-93A2-3648-A9C0-F59EEDC5CD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1257" y="2077875"/>
            <a:ext cx="616135" cy="61613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FEBF77A-A299-8446-BF02-2F84A2709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5473" y="1984926"/>
            <a:ext cx="848815" cy="84881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C662A9E2-5471-744C-B1CE-9C9380E71C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34838" y="1975050"/>
            <a:ext cx="848815" cy="8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ính hiển vi 1 mắt có đèn XSP-13A Trung Quốc">
            <a:extLst>
              <a:ext uri="{FF2B5EF4-FFF2-40B4-BE49-F238E27FC236}">
                <a16:creationId xmlns:a16="http://schemas.microsoft.com/office/drawing/2014/main" id="{CAF17C82-97BA-C447-AEB1-B43AF320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32" y="1777998"/>
            <a:ext cx="5080001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1EDA06A-98F3-8844-8D51-C53075778AF8}"/>
              </a:ext>
            </a:extLst>
          </p:cNvPr>
          <p:cNvSpPr txBox="1"/>
          <p:nvPr/>
        </p:nvSpPr>
        <p:spPr>
          <a:xfrm>
            <a:off x="2392164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B958246-98E4-6044-A256-7407F8197C59}"/>
              </a:ext>
            </a:extLst>
          </p:cNvPr>
          <p:cNvSpPr txBox="1"/>
          <p:nvPr/>
        </p:nvSpPr>
        <p:spPr>
          <a:xfrm>
            <a:off x="2392164" y="1136269"/>
            <a:ext cx="878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A586537-F102-E845-BFFA-5FA8BE533020}"/>
              </a:ext>
            </a:extLst>
          </p:cNvPr>
          <p:cNvSpPr txBox="1"/>
          <p:nvPr/>
        </p:nvSpPr>
        <p:spPr>
          <a:xfrm flipH="1">
            <a:off x="387386" y="2566105"/>
            <a:ext cx="79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Tham </a:t>
            </a:r>
            <a:r>
              <a:rPr lang="en-VN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khảo SGK</a:t>
            </a:r>
            <a:r>
              <a:rPr lang="en-US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trang 17</a:t>
            </a:r>
            <a:r>
              <a:rPr lang="en-VN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và thảo luận </a:t>
            </a:r>
            <a:r>
              <a:rPr lang="en-VN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nhóm  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3 phút, hoàn thành </a:t>
            </a:r>
            <a:r>
              <a:rPr lang="en-VN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1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1" name="Group 1170">
            <a:extLst>
              <a:ext uri="{FF2B5EF4-FFF2-40B4-BE49-F238E27FC236}">
                <a16:creationId xmlns:a16="http://schemas.microsoft.com/office/drawing/2014/main" id="{D1209901-D066-5D44-BBBB-AEDF8CAAD289}"/>
              </a:ext>
            </a:extLst>
          </p:cNvPr>
          <p:cNvGrpSpPr/>
          <p:nvPr/>
        </p:nvGrpSpPr>
        <p:grpSpPr>
          <a:xfrm>
            <a:off x="593133" y="362309"/>
            <a:ext cx="1583282" cy="1586416"/>
            <a:chOff x="7534276" y="5373688"/>
            <a:chExt cx="801688" cy="803275"/>
          </a:xfrm>
          <a:solidFill>
            <a:srgbClr val="C00000"/>
          </a:solidFill>
        </p:grpSpPr>
        <p:sp>
          <p:nvSpPr>
            <p:cNvPr id="1172" name="Freeform 430">
              <a:extLst>
                <a:ext uri="{FF2B5EF4-FFF2-40B4-BE49-F238E27FC236}">
                  <a16:creationId xmlns:a16="http://schemas.microsoft.com/office/drawing/2014/main" id="{A0EDA486-D5FC-6345-A799-E13EADE16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431">
              <a:extLst>
                <a:ext uri="{FF2B5EF4-FFF2-40B4-BE49-F238E27FC236}">
                  <a16:creationId xmlns:a16="http://schemas.microsoft.com/office/drawing/2014/main" id="{483A0805-CF0E-1243-9123-790ACA16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432">
              <a:extLst>
                <a:ext uri="{FF2B5EF4-FFF2-40B4-BE49-F238E27FC236}">
                  <a16:creationId xmlns:a16="http://schemas.microsoft.com/office/drawing/2014/main" id="{8CC0150A-C475-6E4B-AA37-462A88C4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433">
              <a:extLst>
                <a:ext uri="{FF2B5EF4-FFF2-40B4-BE49-F238E27FC236}">
                  <a16:creationId xmlns:a16="http://schemas.microsoft.com/office/drawing/2014/main" id="{529CC822-037A-6C41-8A93-1C90143C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434">
              <a:extLst>
                <a:ext uri="{FF2B5EF4-FFF2-40B4-BE49-F238E27FC236}">
                  <a16:creationId xmlns:a16="http://schemas.microsoft.com/office/drawing/2014/main" id="{18382BA3-D47B-3A47-9978-62D6F94EC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435">
              <a:extLst>
                <a:ext uri="{FF2B5EF4-FFF2-40B4-BE49-F238E27FC236}">
                  <a16:creationId xmlns:a16="http://schemas.microsoft.com/office/drawing/2014/main" id="{47ECE79F-649C-B849-AD17-87432464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436">
              <a:extLst>
                <a:ext uri="{FF2B5EF4-FFF2-40B4-BE49-F238E27FC236}">
                  <a16:creationId xmlns:a16="http://schemas.microsoft.com/office/drawing/2014/main" id="{9168304F-B11D-2946-A0AA-6DDDB1E7E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437">
              <a:extLst>
                <a:ext uri="{FF2B5EF4-FFF2-40B4-BE49-F238E27FC236}">
                  <a16:creationId xmlns:a16="http://schemas.microsoft.com/office/drawing/2014/main" id="{A26E5CBE-0055-5B41-87F7-B617FA4F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438">
              <a:extLst>
                <a:ext uri="{FF2B5EF4-FFF2-40B4-BE49-F238E27FC236}">
                  <a16:creationId xmlns:a16="http://schemas.microsoft.com/office/drawing/2014/main" id="{E01DA784-B038-CB43-AC23-B9F9D37A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439">
              <a:extLst>
                <a:ext uri="{FF2B5EF4-FFF2-40B4-BE49-F238E27FC236}">
                  <a16:creationId xmlns:a16="http://schemas.microsoft.com/office/drawing/2014/main" id="{D929C826-6091-6649-8DA1-DA7A9A129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440">
              <a:extLst>
                <a:ext uri="{FF2B5EF4-FFF2-40B4-BE49-F238E27FC236}">
                  <a16:creationId xmlns:a16="http://schemas.microsoft.com/office/drawing/2014/main" id="{7A9DFBDA-13AD-3849-9FF8-89575DEF5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441">
              <a:extLst>
                <a:ext uri="{FF2B5EF4-FFF2-40B4-BE49-F238E27FC236}">
                  <a16:creationId xmlns:a16="http://schemas.microsoft.com/office/drawing/2014/main" id="{F23B12E1-63CD-114A-B946-B9A52E83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442">
              <a:extLst>
                <a:ext uri="{FF2B5EF4-FFF2-40B4-BE49-F238E27FC236}">
                  <a16:creationId xmlns:a16="http://schemas.microsoft.com/office/drawing/2014/main" id="{D0E0B3F5-79DC-AD46-81A5-9FDC5899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443">
              <a:extLst>
                <a:ext uri="{FF2B5EF4-FFF2-40B4-BE49-F238E27FC236}">
                  <a16:creationId xmlns:a16="http://schemas.microsoft.com/office/drawing/2014/main" id="{7EDC0D38-211C-1C43-B0A2-6E37F965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444">
              <a:extLst>
                <a:ext uri="{FF2B5EF4-FFF2-40B4-BE49-F238E27FC236}">
                  <a16:creationId xmlns:a16="http://schemas.microsoft.com/office/drawing/2014/main" id="{2271AABA-8C4C-DF41-8332-9188206C4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445">
              <a:extLst>
                <a:ext uri="{FF2B5EF4-FFF2-40B4-BE49-F238E27FC236}">
                  <a16:creationId xmlns:a16="http://schemas.microsoft.com/office/drawing/2014/main" id="{8FB5EA53-FF1D-FF4B-91CA-74EE42B3B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446">
              <a:extLst>
                <a:ext uri="{FF2B5EF4-FFF2-40B4-BE49-F238E27FC236}">
                  <a16:creationId xmlns:a16="http://schemas.microsoft.com/office/drawing/2014/main" id="{F324A72A-85C5-334A-BEC8-34915B2A3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447">
              <a:extLst>
                <a:ext uri="{FF2B5EF4-FFF2-40B4-BE49-F238E27FC236}">
                  <a16:creationId xmlns:a16="http://schemas.microsoft.com/office/drawing/2014/main" id="{5FF05AC6-7C7F-E640-AB19-C6D2041FD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448">
              <a:extLst>
                <a:ext uri="{FF2B5EF4-FFF2-40B4-BE49-F238E27FC236}">
                  <a16:creationId xmlns:a16="http://schemas.microsoft.com/office/drawing/2014/main" id="{79282F54-EF22-D846-89B7-C3A4BCA3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449">
              <a:extLst>
                <a:ext uri="{FF2B5EF4-FFF2-40B4-BE49-F238E27FC236}">
                  <a16:creationId xmlns:a16="http://schemas.microsoft.com/office/drawing/2014/main" id="{C950EB43-7161-B84D-B4B4-74B09948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450">
              <a:extLst>
                <a:ext uri="{FF2B5EF4-FFF2-40B4-BE49-F238E27FC236}">
                  <a16:creationId xmlns:a16="http://schemas.microsoft.com/office/drawing/2014/main" id="{CAD14826-F92D-8C4F-B4F0-E1496AEB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451">
              <a:extLst>
                <a:ext uri="{FF2B5EF4-FFF2-40B4-BE49-F238E27FC236}">
                  <a16:creationId xmlns:a16="http://schemas.microsoft.com/office/drawing/2014/main" id="{0C6CEDDD-3304-FD44-A8CD-A10A570B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452">
              <a:extLst>
                <a:ext uri="{FF2B5EF4-FFF2-40B4-BE49-F238E27FC236}">
                  <a16:creationId xmlns:a16="http://schemas.microsoft.com/office/drawing/2014/main" id="{BE9B0318-86DD-6244-8C68-6D13BAFE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453">
              <a:extLst>
                <a:ext uri="{FF2B5EF4-FFF2-40B4-BE49-F238E27FC236}">
                  <a16:creationId xmlns:a16="http://schemas.microsoft.com/office/drawing/2014/main" id="{E9CCFC77-05DC-074E-8D55-2A338970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454">
              <a:extLst>
                <a:ext uri="{FF2B5EF4-FFF2-40B4-BE49-F238E27FC236}">
                  <a16:creationId xmlns:a16="http://schemas.microsoft.com/office/drawing/2014/main" id="{215121B1-B25A-B149-9592-3DFAB010F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455">
              <a:extLst>
                <a:ext uri="{FF2B5EF4-FFF2-40B4-BE49-F238E27FC236}">
                  <a16:creationId xmlns:a16="http://schemas.microsoft.com/office/drawing/2014/main" id="{1546E05F-0998-474E-BC27-BA212182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3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ấu tạo và nguyên lý sử dụng của kính hiển vi - bacsytom">
            <a:extLst>
              <a:ext uri="{FF2B5EF4-FFF2-40B4-BE49-F238E27FC236}">
                <a16:creationId xmlns:a16="http://schemas.microsoft.com/office/drawing/2014/main" id="{DE5BD990-2DB2-3246-872C-45C5ECEB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29" y="838620"/>
            <a:ext cx="5282341" cy="61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4F0AF3-EA58-0E40-A803-FFD35797D9E6}"/>
              </a:ext>
            </a:extLst>
          </p:cNvPr>
          <p:cNvGrpSpPr/>
          <p:nvPr/>
        </p:nvGrpSpPr>
        <p:grpSpPr>
          <a:xfrm>
            <a:off x="443769" y="294077"/>
            <a:ext cx="1418357" cy="1229264"/>
            <a:chOff x="10807701" y="4343400"/>
            <a:chExt cx="847725" cy="720725"/>
          </a:xfrm>
          <a:solidFill>
            <a:srgbClr val="C00000"/>
          </a:solidFill>
        </p:grpSpPr>
        <p:sp>
          <p:nvSpPr>
            <p:cNvPr id="4" name="Freeform 467">
              <a:extLst>
                <a:ext uri="{FF2B5EF4-FFF2-40B4-BE49-F238E27FC236}">
                  <a16:creationId xmlns:a16="http://schemas.microsoft.com/office/drawing/2014/main" id="{B0238C0A-A76D-BC44-A5F5-1FB45E1A0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68">
              <a:extLst>
                <a:ext uri="{FF2B5EF4-FFF2-40B4-BE49-F238E27FC236}">
                  <a16:creationId xmlns:a16="http://schemas.microsoft.com/office/drawing/2014/main" id="{0F03936C-4844-FC41-8E3E-1D9B6383F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9">
              <a:extLst>
                <a:ext uri="{FF2B5EF4-FFF2-40B4-BE49-F238E27FC236}">
                  <a16:creationId xmlns:a16="http://schemas.microsoft.com/office/drawing/2014/main" id="{B3702951-47A4-5441-BBA9-B0BBFEE0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70">
              <a:extLst>
                <a:ext uri="{FF2B5EF4-FFF2-40B4-BE49-F238E27FC236}">
                  <a16:creationId xmlns:a16="http://schemas.microsoft.com/office/drawing/2014/main" id="{EBEA9FF3-3D15-204C-BA0B-FA5883823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1">
              <a:extLst>
                <a:ext uri="{FF2B5EF4-FFF2-40B4-BE49-F238E27FC236}">
                  <a16:creationId xmlns:a16="http://schemas.microsoft.com/office/drawing/2014/main" id="{DB4F8F35-DA3A-BF41-8513-35BD524D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2">
              <a:extLst>
                <a:ext uri="{FF2B5EF4-FFF2-40B4-BE49-F238E27FC236}">
                  <a16:creationId xmlns:a16="http://schemas.microsoft.com/office/drawing/2014/main" id="{6F4AFAEC-950A-8F41-921A-CDB408185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3">
              <a:extLst>
                <a:ext uri="{FF2B5EF4-FFF2-40B4-BE49-F238E27FC236}">
                  <a16:creationId xmlns:a16="http://schemas.microsoft.com/office/drawing/2014/main" id="{6205B74B-881B-C948-80B2-E7A8DB030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4">
              <a:extLst>
                <a:ext uri="{FF2B5EF4-FFF2-40B4-BE49-F238E27FC236}">
                  <a16:creationId xmlns:a16="http://schemas.microsoft.com/office/drawing/2014/main" id="{9A4D748F-0C65-6E41-A7E2-10AC17ADC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5">
              <a:extLst>
                <a:ext uri="{FF2B5EF4-FFF2-40B4-BE49-F238E27FC236}">
                  <a16:creationId xmlns:a16="http://schemas.microsoft.com/office/drawing/2014/main" id="{54C91410-1AD4-B841-8DB1-D2A25C7A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6">
              <a:extLst>
                <a:ext uri="{FF2B5EF4-FFF2-40B4-BE49-F238E27FC236}">
                  <a16:creationId xmlns:a16="http://schemas.microsoft.com/office/drawing/2014/main" id="{4AE94C62-A62D-634A-AA62-4ADCF750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D2F6EB5-29CC-504E-AD90-BA83B526120C}"/>
              </a:ext>
            </a:extLst>
          </p:cNvPr>
          <p:cNvSpPr txBox="1"/>
          <p:nvPr/>
        </p:nvSpPr>
        <p:spPr>
          <a:xfrm>
            <a:off x="1939154" y="488789"/>
            <a:ext cx="9746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B6E31-AF3A-0145-BD9D-0634244D664C}"/>
              </a:ext>
            </a:extLst>
          </p:cNvPr>
          <p:cNvSpPr txBox="1"/>
          <p:nvPr/>
        </p:nvSpPr>
        <p:spPr>
          <a:xfrm>
            <a:off x="1973906" y="1238716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 kính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5F3FE-011D-A546-AEFE-AE7912C958E8}"/>
              </a:ext>
            </a:extLst>
          </p:cNvPr>
          <p:cNvSpPr txBox="1"/>
          <p:nvPr/>
        </p:nvSpPr>
        <p:spPr>
          <a:xfrm>
            <a:off x="6677820" y="1480517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kính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2B2B54-42D3-E44F-89FE-4D82891089E4}"/>
              </a:ext>
            </a:extLst>
          </p:cNvPr>
          <p:cNvSpPr txBox="1"/>
          <p:nvPr/>
        </p:nvSpPr>
        <p:spPr>
          <a:xfrm>
            <a:off x="8890648" y="2502498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Thân kính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FD9CB4-CE5D-2249-9591-5A3D8D68FC96}"/>
              </a:ext>
            </a:extLst>
          </p:cNvPr>
          <p:cNvSpPr txBox="1"/>
          <p:nvPr/>
        </p:nvSpPr>
        <p:spPr>
          <a:xfrm>
            <a:off x="8593163" y="390949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thô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587C5A-B62F-5D4D-88A1-A64A64B15008}"/>
              </a:ext>
            </a:extLst>
          </p:cNvPr>
          <p:cNvSpPr txBox="1"/>
          <p:nvPr/>
        </p:nvSpPr>
        <p:spPr>
          <a:xfrm>
            <a:off x="8551770" y="5205386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tinh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E85479-FB0D-3341-A14C-1D498114AFE1}"/>
              </a:ext>
            </a:extLst>
          </p:cNvPr>
          <p:cNvSpPr txBox="1"/>
          <p:nvPr/>
        </p:nvSpPr>
        <p:spPr>
          <a:xfrm>
            <a:off x="1641670" y="610760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Chân kính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DA7049-64F9-6B4B-BCD9-301CF2EE0C4D}"/>
              </a:ext>
            </a:extLst>
          </p:cNvPr>
          <p:cNvSpPr txBox="1"/>
          <p:nvPr/>
        </p:nvSpPr>
        <p:spPr>
          <a:xfrm>
            <a:off x="314224" y="4794076"/>
            <a:ext cx="357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Gương phản chiếu ánh sáng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4FAE6A-B623-D54F-B667-DBCF16BCE740}"/>
              </a:ext>
            </a:extLst>
          </p:cNvPr>
          <p:cNvSpPr txBox="1"/>
          <p:nvPr/>
        </p:nvSpPr>
        <p:spPr>
          <a:xfrm>
            <a:off x="741252" y="3748283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Bàn kính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46FB2E-F446-0C47-842D-D8159F6049DD}"/>
              </a:ext>
            </a:extLst>
          </p:cNvPr>
          <p:cNvSpPr txBox="1"/>
          <p:nvPr/>
        </p:nvSpPr>
        <p:spPr>
          <a:xfrm>
            <a:off x="831897" y="2502498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Kẹp giữ mẫu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41E564-2F74-3B44-ABE6-E1B352740CA1}"/>
              </a:ext>
            </a:extLst>
          </p:cNvPr>
          <p:cNvCxnSpPr>
            <a:cxnSpLocks/>
          </p:cNvCxnSpPr>
          <p:nvPr/>
        </p:nvCxnSpPr>
        <p:spPr>
          <a:xfrm>
            <a:off x="3595300" y="1728389"/>
            <a:ext cx="293949" cy="303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C30F86-8329-5B40-A163-6A1A96CDD14B}"/>
              </a:ext>
            </a:extLst>
          </p:cNvPr>
          <p:cNvCxnSpPr>
            <a:cxnSpLocks/>
          </p:cNvCxnSpPr>
          <p:nvPr/>
        </p:nvCxnSpPr>
        <p:spPr>
          <a:xfrm>
            <a:off x="3595300" y="1719248"/>
            <a:ext cx="1088146" cy="513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26822C-CDC3-6E4D-95E8-2C7D859AB2FF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812443" y="2003737"/>
            <a:ext cx="823049" cy="1512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7375AA5-AC73-1D43-A3A8-B8275918914D}"/>
              </a:ext>
            </a:extLst>
          </p:cNvPr>
          <p:cNvCxnSpPr>
            <a:cxnSpLocks/>
          </p:cNvCxnSpPr>
          <p:nvPr/>
        </p:nvCxnSpPr>
        <p:spPr>
          <a:xfrm flipV="1">
            <a:off x="4285883" y="6107601"/>
            <a:ext cx="1223738" cy="261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B20C86E-686F-D341-B6E2-472B0C312AD7}"/>
              </a:ext>
            </a:extLst>
          </p:cNvPr>
          <p:cNvCxnSpPr>
            <a:cxnSpLocks/>
          </p:cNvCxnSpPr>
          <p:nvPr/>
        </p:nvCxnSpPr>
        <p:spPr>
          <a:xfrm flipV="1">
            <a:off x="3301351" y="4068532"/>
            <a:ext cx="195644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15DFA8D-D59F-EA44-8650-A518D67C655A}"/>
              </a:ext>
            </a:extLst>
          </p:cNvPr>
          <p:cNvCxnSpPr>
            <a:cxnSpLocks/>
          </p:cNvCxnSpPr>
          <p:nvPr/>
        </p:nvCxnSpPr>
        <p:spPr>
          <a:xfrm>
            <a:off x="3789934" y="2815813"/>
            <a:ext cx="1920831" cy="893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482F022-C2B1-2047-915C-803E5717C8FC}"/>
              </a:ext>
            </a:extLst>
          </p:cNvPr>
          <p:cNvCxnSpPr>
            <a:cxnSpLocks/>
          </p:cNvCxnSpPr>
          <p:nvPr/>
        </p:nvCxnSpPr>
        <p:spPr>
          <a:xfrm flipH="1">
            <a:off x="7971377" y="2808311"/>
            <a:ext cx="829558" cy="328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7EF12DB-EB36-5A47-B52F-598FCE38D51F}"/>
              </a:ext>
            </a:extLst>
          </p:cNvPr>
          <p:cNvCxnSpPr>
            <a:cxnSpLocks/>
          </p:cNvCxnSpPr>
          <p:nvPr/>
        </p:nvCxnSpPr>
        <p:spPr>
          <a:xfrm flipV="1">
            <a:off x="3595300" y="5343447"/>
            <a:ext cx="2323317" cy="34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7E9F8B5-9E30-774D-A5EB-DC6C213D0D72}"/>
              </a:ext>
            </a:extLst>
          </p:cNvPr>
          <p:cNvCxnSpPr>
            <a:cxnSpLocks/>
          </p:cNvCxnSpPr>
          <p:nvPr/>
        </p:nvCxnSpPr>
        <p:spPr>
          <a:xfrm flipH="1">
            <a:off x="7971377" y="4145743"/>
            <a:ext cx="898012" cy="3647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41906DC-2182-E641-82C4-EFC4B34718A5}"/>
              </a:ext>
            </a:extLst>
          </p:cNvPr>
          <p:cNvCxnSpPr>
            <a:cxnSpLocks/>
          </p:cNvCxnSpPr>
          <p:nvPr/>
        </p:nvCxnSpPr>
        <p:spPr>
          <a:xfrm flipH="1" flipV="1">
            <a:off x="8238392" y="4898303"/>
            <a:ext cx="530661" cy="553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3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Kính hiển vi học sinh XSP-13A độ phóng đại 1600x | Shopee Việt Nam">
            <a:extLst>
              <a:ext uri="{FF2B5EF4-FFF2-40B4-BE49-F238E27FC236}">
                <a16:creationId xmlns:a16="http://schemas.microsoft.com/office/drawing/2014/main" id="{D82F3A8F-6F25-A041-A56A-B053323E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313" y="1798234"/>
            <a:ext cx="5147430" cy="51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16E06-D8AB-A64B-8570-52ED0C5098E8}"/>
              </a:ext>
            </a:extLst>
          </p:cNvPr>
          <p:cNvSpPr txBox="1"/>
          <p:nvPr/>
        </p:nvSpPr>
        <p:spPr>
          <a:xfrm>
            <a:off x="2251580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347FC-590D-CE49-B3B8-DA750B502E28}"/>
              </a:ext>
            </a:extLst>
          </p:cNvPr>
          <p:cNvSpPr txBox="1"/>
          <p:nvPr/>
        </p:nvSpPr>
        <p:spPr>
          <a:xfrm>
            <a:off x="2251580" y="1097241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A86D60-B10B-B245-B16F-F43BC4074CD4}"/>
              </a:ext>
            </a:extLst>
          </p:cNvPr>
          <p:cNvGrpSpPr/>
          <p:nvPr/>
        </p:nvGrpSpPr>
        <p:grpSpPr>
          <a:xfrm>
            <a:off x="452549" y="362309"/>
            <a:ext cx="1583282" cy="1586416"/>
            <a:chOff x="7534276" y="5373688"/>
            <a:chExt cx="801688" cy="803275"/>
          </a:xfrm>
          <a:solidFill>
            <a:srgbClr val="FFA034"/>
          </a:solidFill>
        </p:grpSpPr>
        <p:sp>
          <p:nvSpPr>
            <p:cNvPr id="5" name="Freeform 430">
              <a:extLst>
                <a:ext uri="{FF2B5EF4-FFF2-40B4-BE49-F238E27FC236}">
                  <a16:creationId xmlns:a16="http://schemas.microsoft.com/office/drawing/2014/main" id="{21F558A5-6803-F74D-A555-29B9A74E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31">
              <a:extLst>
                <a:ext uri="{FF2B5EF4-FFF2-40B4-BE49-F238E27FC236}">
                  <a16:creationId xmlns:a16="http://schemas.microsoft.com/office/drawing/2014/main" id="{2046278C-C593-A14E-BAB2-ABFFE67E5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32">
              <a:extLst>
                <a:ext uri="{FF2B5EF4-FFF2-40B4-BE49-F238E27FC236}">
                  <a16:creationId xmlns:a16="http://schemas.microsoft.com/office/drawing/2014/main" id="{919CC3C4-64B3-DB4B-AEDE-8A803E3D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33">
              <a:extLst>
                <a:ext uri="{FF2B5EF4-FFF2-40B4-BE49-F238E27FC236}">
                  <a16:creationId xmlns:a16="http://schemas.microsoft.com/office/drawing/2014/main" id="{1A76ED74-B0C4-C64C-A524-C1592E178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34">
              <a:extLst>
                <a:ext uri="{FF2B5EF4-FFF2-40B4-BE49-F238E27FC236}">
                  <a16:creationId xmlns:a16="http://schemas.microsoft.com/office/drawing/2014/main" id="{75A37BF2-1B25-5B46-A505-BCE84174F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35">
              <a:extLst>
                <a:ext uri="{FF2B5EF4-FFF2-40B4-BE49-F238E27FC236}">
                  <a16:creationId xmlns:a16="http://schemas.microsoft.com/office/drawing/2014/main" id="{889F2842-EB79-BB4B-9708-F751EF9AE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36">
              <a:extLst>
                <a:ext uri="{FF2B5EF4-FFF2-40B4-BE49-F238E27FC236}">
                  <a16:creationId xmlns:a16="http://schemas.microsoft.com/office/drawing/2014/main" id="{6B2E8CF6-FBD7-E540-A777-6D720DD65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7">
              <a:extLst>
                <a:ext uri="{FF2B5EF4-FFF2-40B4-BE49-F238E27FC236}">
                  <a16:creationId xmlns:a16="http://schemas.microsoft.com/office/drawing/2014/main" id="{59C05186-791D-E347-AB73-7C30F366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8">
              <a:extLst>
                <a:ext uri="{FF2B5EF4-FFF2-40B4-BE49-F238E27FC236}">
                  <a16:creationId xmlns:a16="http://schemas.microsoft.com/office/drawing/2014/main" id="{E8147E9C-680B-2E48-9D6B-C41B77FCE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39">
              <a:extLst>
                <a:ext uri="{FF2B5EF4-FFF2-40B4-BE49-F238E27FC236}">
                  <a16:creationId xmlns:a16="http://schemas.microsoft.com/office/drawing/2014/main" id="{50AB8A43-371B-2F46-AE24-2EA7B6CFD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40">
              <a:extLst>
                <a:ext uri="{FF2B5EF4-FFF2-40B4-BE49-F238E27FC236}">
                  <a16:creationId xmlns:a16="http://schemas.microsoft.com/office/drawing/2014/main" id="{B2FF512A-0637-6E4C-B35F-2CDD5C9A0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41">
              <a:extLst>
                <a:ext uri="{FF2B5EF4-FFF2-40B4-BE49-F238E27FC236}">
                  <a16:creationId xmlns:a16="http://schemas.microsoft.com/office/drawing/2014/main" id="{CF3AFFF5-F3B8-8C41-B174-0422F04B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42">
              <a:extLst>
                <a:ext uri="{FF2B5EF4-FFF2-40B4-BE49-F238E27FC236}">
                  <a16:creationId xmlns:a16="http://schemas.microsoft.com/office/drawing/2014/main" id="{B7D91CE7-7581-4042-8D4F-65AB17DA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43">
              <a:extLst>
                <a:ext uri="{FF2B5EF4-FFF2-40B4-BE49-F238E27FC236}">
                  <a16:creationId xmlns:a16="http://schemas.microsoft.com/office/drawing/2014/main" id="{EA127D74-C700-B946-8CA6-5E38B7AA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44">
              <a:extLst>
                <a:ext uri="{FF2B5EF4-FFF2-40B4-BE49-F238E27FC236}">
                  <a16:creationId xmlns:a16="http://schemas.microsoft.com/office/drawing/2014/main" id="{536A9E1A-55DA-4749-897D-9A16F0DD7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45">
              <a:extLst>
                <a:ext uri="{FF2B5EF4-FFF2-40B4-BE49-F238E27FC236}">
                  <a16:creationId xmlns:a16="http://schemas.microsoft.com/office/drawing/2014/main" id="{7C8F7CCC-6BB1-EB43-A5D7-47E0AD8BE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46">
              <a:extLst>
                <a:ext uri="{FF2B5EF4-FFF2-40B4-BE49-F238E27FC236}">
                  <a16:creationId xmlns:a16="http://schemas.microsoft.com/office/drawing/2014/main" id="{34BB02F3-AFE7-A349-BBEA-1BD45921D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47">
              <a:extLst>
                <a:ext uri="{FF2B5EF4-FFF2-40B4-BE49-F238E27FC236}">
                  <a16:creationId xmlns:a16="http://schemas.microsoft.com/office/drawing/2014/main" id="{1259F17C-213B-F240-AE3D-4C0590806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48">
              <a:extLst>
                <a:ext uri="{FF2B5EF4-FFF2-40B4-BE49-F238E27FC236}">
                  <a16:creationId xmlns:a16="http://schemas.microsoft.com/office/drawing/2014/main" id="{9A5155E1-6806-2B4C-9FEA-41E61693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49">
              <a:extLst>
                <a:ext uri="{FF2B5EF4-FFF2-40B4-BE49-F238E27FC236}">
                  <a16:creationId xmlns:a16="http://schemas.microsoft.com/office/drawing/2014/main" id="{C20C3CDA-8542-8E4B-BA72-D53A6A487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0">
              <a:extLst>
                <a:ext uri="{FF2B5EF4-FFF2-40B4-BE49-F238E27FC236}">
                  <a16:creationId xmlns:a16="http://schemas.microsoft.com/office/drawing/2014/main" id="{87E7BC5E-CA99-8044-AC0C-B18330183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1">
              <a:extLst>
                <a:ext uri="{FF2B5EF4-FFF2-40B4-BE49-F238E27FC236}">
                  <a16:creationId xmlns:a16="http://schemas.microsoft.com/office/drawing/2014/main" id="{D633C9C1-C1BF-0349-B9B4-D245C9DD1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2">
              <a:extLst>
                <a:ext uri="{FF2B5EF4-FFF2-40B4-BE49-F238E27FC236}">
                  <a16:creationId xmlns:a16="http://schemas.microsoft.com/office/drawing/2014/main" id="{A2238A56-FE24-184C-977F-3F69C62D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3">
              <a:extLst>
                <a:ext uri="{FF2B5EF4-FFF2-40B4-BE49-F238E27FC236}">
                  <a16:creationId xmlns:a16="http://schemas.microsoft.com/office/drawing/2014/main" id="{0901E3D8-B5EB-6946-83CC-3BF768B27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4">
              <a:extLst>
                <a:ext uri="{FF2B5EF4-FFF2-40B4-BE49-F238E27FC236}">
                  <a16:creationId xmlns:a16="http://schemas.microsoft.com/office/drawing/2014/main" id="{AEE4D5E3-A493-D844-84E8-D926A36AC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5">
              <a:extLst>
                <a:ext uri="{FF2B5EF4-FFF2-40B4-BE49-F238E27FC236}">
                  <a16:creationId xmlns:a16="http://schemas.microsoft.com/office/drawing/2014/main" id="{9A25D21C-1993-294A-905B-CAA25484F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A4242A1-119A-2745-9446-276EC44077E1}"/>
              </a:ext>
            </a:extLst>
          </p:cNvPr>
          <p:cNvSpPr txBox="1"/>
          <p:nvPr/>
        </p:nvSpPr>
        <p:spPr>
          <a:xfrm flipH="1">
            <a:off x="5727383" y="2590660"/>
            <a:ext cx="5933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</a:t>
            </a:r>
            <a:r>
              <a:rPr lang="en-VN" sz="40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động nhóm 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10 phút, thực hiện nhiệm vụ và hoàn thành </a:t>
            </a:r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2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pic>
        <p:nvPicPr>
          <p:cNvPr id="4102" name="Picture 6" descr="Trị yếu sinh lý bằng hành tây">
            <a:extLst>
              <a:ext uri="{FF2B5EF4-FFF2-40B4-BE49-F238E27FC236}">
                <a16:creationId xmlns:a16="http://schemas.microsoft.com/office/drawing/2014/main" id="{584C390A-5CC8-F244-BC18-CED7B4FD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9" b="89328" l="857" r="90000">
                        <a14:foregroundMark x1="11143" y1="9486" x2="11143" y2="9486"/>
                        <a14:foregroundMark x1="14571" y1="9486" x2="33143" y2="19368"/>
                        <a14:foregroundMark x1="857" y1="12253" x2="16286" y2="5929"/>
                        <a14:foregroundMark x1="80571" y1="44269" x2="84000" y2="42292"/>
                        <a14:foregroundMark x1="83143" y1="43083" x2="85143" y2="40711"/>
                        <a14:foregroundMark x1="85143" y1="41107" x2="86571" y2="37945"/>
                        <a14:backgroundMark x1="53143" y1="54941" x2="52286" y2="648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767"/>
            <a:ext cx="4445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7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475B2-087A-DB4A-8571-F99727B15096}"/>
              </a:ext>
            </a:extLst>
          </p:cNvPr>
          <p:cNvSpPr txBox="1"/>
          <p:nvPr/>
        </p:nvSpPr>
        <p:spPr>
          <a:xfrm>
            <a:off x="2251580" y="412637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31340-E796-2847-81ED-8D22B88216BF}"/>
              </a:ext>
            </a:extLst>
          </p:cNvPr>
          <p:cNvSpPr txBox="1"/>
          <p:nvPr/>
        </p:nvSpPr>
        <p:spPr>
          <a:xfrm>
            <a:off x="2251580" y="961777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0B4573-5C50-3847-9535-377E90422FAD}"/>
              </a:ext>
            </a:extLst>
          </p:cNvPr>
          <p:cNvGrpSpPr/>
          <p:nvPr/>
        </p:nvGrpSpPr>
        <p:grpSpPr>
          <a:xfrm>
            <a:off x="597128" y="412637"/>
            <a:ext cx="1418357" cy="1229264"/>
            <a:chOff x="10807701" y="4343400"/>
            <a:chExt cx="847725" cy="720725"/>
          </a:xfrm>
          <a:solidFill>
            <a:srgbClr val="FFA034"/>
          </a:solidFill>
        </p:grpSpPr>
        <p:sp>
          <p:nvSpPr>
            <p:cNvPr id="5" name="Freeform 467">
              <a:extLst>
                <a:ext uri="{FF2B5EF4-FFF2-40B4-BE49-F238E27FC236}">
                  <a16:creationId xmlns:a16="http://schemas.microsoft.com/office/drawing/2014/main" id="{284DA1D0-286B-5E44-82FC-EDA81F005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8">
              <a:extLst>
                <a:ext uri="{FF2B5EF4-FFF2-40B4-BE49-F238E27FC236}">
                  <a16:creationId xmlns:a16="http://schemas.microsoft.com/office/drawing/2014/main" id="{7C9B203D-E3F7-CF4A-BCA2-AC988683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69">
              <a:extLst>
                <a:ext uri="{FF2B5EF4-FFF2-40B4-BE49-F238E27FC236}">
                  <a16:creationId xmlns:a16="http://schemas.microsoft.com/office/drawing/2014/main" id="{89FCDD52-60CD-4440-BDEF-214EB4842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0">
              <a:extLst>
                <a:ext uri="{FF2B5EF4-FFF2-40B4-BE49-F238E27FC236}">
                  <a16:creationId xmlns:a16="http://schemas.microsoft.com/office/drawing/2014/main" id="{A10A3EF9-D8BD-CF43-9D08-CB67B3B3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1">
              <a:extLst>
                <a:ext uri="{FF2B5EF4-FFF2-40B4-BE49-F238E27FC236}">
                  <a16:creationId xmlns:a16="http://schemas.microsoft.com/office/drawing/2014/main" id="{004157AB-2C07-654B-B542-55D6CB27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2">
              <a:extLst>
                <a:ext uri="{FF2B5EF4-FFF2-40B4-BE49-F238E27FC236}">
                  <a16:creationId xmlns:a16="http://schemas.microsoft.com/office/drawing/2014/main" id="{BEDF7338-F058-2847-A2F1-3A356E60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3">
              <a:extLst>
                <a:ext uri="{FF2B5EF4-FFF2-40B4-BE49-F238E27FC236}">
                  <a16:creationId xmlns:a16="http://schemas.microsoft.com/office/drawing/2014/main" id="{3DF0D755-8EA3-E14D-AE72-46968A074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4">
              <a:extLst>
                <a:ext uri="{FF2B5EF4-FFF2-40B4-BE49-F238E27FC236}">
                  <a16:creationId xmlns:a16="http://schemas.microsoft.com/office/drawing/2014/main" id="{C6886777-7925-814F-A204-197EBF3A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5">
              <a:extLst>
                <a:ext uri="{FF2B5EF4-FFF2-40B4-BE49-F238E27FC236}">
                  <a16:creationId xmlns:a16="http://schemas.microsoft.com/office/drawing/2014/main" id="{280ED107-7FC2-E447-AF67-A5EDE842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76">
              <a:extLst>
                <a:ext uri="{FF2B5EF4-FFF2-40B4-BE49-F238E27FC236}">
                  <a16:creationId xmlns:a16="http://schemas.microsoft.com/office/drawing/2014/main" id="{80D25033-055A-BF43-BB06-51D56242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A0C19E6-4567-EC49-8286-1F816F432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95233"/>
              </p:ext>
            </p:extLst>
          </p:nvPr>
        </p:nvGraphicFramePr>
        <p:xfrm>
          <a:off x="597128" y="1842914"/>
          <a:ext cx="11002205" cy="47227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7563">
                  <a:extLst>
                    <a:ext uri="{9D8B030D-6E8A-4147-A177-3AD203B41FA5}">
                      <a16:colId xmlns:a16="http://schemas.microsoft.com/office/drawing/2014/main" val="3641065048"/>
                    </a:ext>
                  </a:extLst>
                </a:gridCol>
                <a:gridCol w="9104642">
                  <a:extLst>
                    <a:ext uri="{9D8B030D-6E8A-4147-A177-3AD203B41FA5}">
                      <a16:colId xmlns:a16="http://schemas.microsoft.com/office/drawing/2014/main" val="1049352431"/>
                    </a:ext>
                  </a:extLst>
                </a:gridCol>
              </a:tblGrid>
              <a:tr h="511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 sử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22736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902022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001118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980541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(10x, 40x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100x)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197402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35909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814CA72-9C33-1748-8345-227770FA573C}"/>
              </a:ext>
            </a:extLst>
          </p:cNvPr>
          <p:cNvSpPr txBox="1"/>
          <p:nvPr/>
        </p:nvSpPr>
        <p:spPr>
          <a:xfrm>
            <a:off x="887581" y="260252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9D8335-F700-6440-B72E-C70FE359AE8B}"/>
              </a:ext>
            </a:extLst>
          </p:cNvPr>
          <p:cNvSpPr txBox="1"/>
          <p:nvPr/>
        </p:nvSpPr>
        <p:spPr>
          <a:xfrm>
            <a:off x="887581" y="3388316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24DAE6-DE16-6F41-BD09-FDF647D37E4D}"/>
              </a:ext>
            </a:extLst>
          </p:cNvPr>
          <p:cNvSpPr txBox="1"/>
          <p:nvPr/>
        </p:nvSpPr>
        <p:spPr>
          <a:xfrm>
            <a:off x="870648" y="389880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A7078-6B59-6747-ABE9-1266C8157CA6}"/>
              </a:ext>
            </a:extLst>
          </p:cNvPr>
          <p:cNvSpPr txBox="1"/>
          <p:nvPr/>
        </p:nvSpPr>
        <p:spPr>
          <a:xfrm>
            <a:off x="852807" y="464744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6B56CF-E54A-114D-81B7-924CB658C5CF}"/>
              </a:ext>
            </a:extLst>
          </p:cNvPr>
          <p:cNvSpPr txBox="1"/>
          <p:nvPr/>
        </p:nvSpPr>
        <p:spPr>
          <a:xfrm>
            <a:off x="837260" y="575228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</a:t>
            </a:r>
          </a:p>
        </p:txBody>
      </p:sp>
    </p:spTree>
    <p:extLst>
      <p:ext uri="{BB962C8B-B14F-4D97-AF65-F5344CB8AC3E}">
        <p14:creationId xmlns:p14="http://schemas.microsoft.com/office/powerpoint/2010/main" val="24509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70182A8-6A98-AB4E-BE29-DF3C46DCF789}"/>
              </a:ext>
            </a:extLst>
          </p:cNvPr>
          <p:cNvSpPr txBox="1"/>
          <p:nvPr/>
        </p:nvSpPr>
        <p:spPr>
          <a:xfrm>
            <a:off x="2117026" y="497301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 đôi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48A67B0D-61EC-B940-8D97-3A33747D5A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34" y="338667"/>
            <a:ext cx="1524000" cy="1524000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330B28F4-AF24-FE4D-9823-F2BB9B8834FF}"/>
              </a:ext>
            </a:extLst>
          </p:cNvPr>
          <p:cNvSpPr txBox="1"/>
          <p:nvPr/>
        </p:nvSpPr>
        <p:spPr>
          <a:xfrm>
            <a:off x="2099733" y="1067967"/>
            <a:ext cx="1100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BẢO QUẢN KÍNH HIỂN VI QUANG HỌC</a:t>
            </a:r>
          </a:p>
        </p:txBody>
      </p:sp>
      <p:pic>
        <p:nvPicPr>
          <p:cNvPr id="193" name="Picture 2" descr="Hướng dẫn bảo quản và vệ sinh kính hiển vi tại nhà">
            <a:extLst>
              <a:ext uri="{FF2B5EF4-FFF2-40B4-BE49-F238E27FC236}">
                <a16:creationId xmlns:a16="http://schemas.microsoft.com/office/drawing/2014/main" id="{C52B29DD-2C65-6B49-8A01-BF84D6E7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6" y="2040392"/>
            <a:ext cx="4656323" cy="45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id="{2A98567D-433D-F249-AC15-EA2EC59AD26A}"/>
              </a:ext>
            </a:extLst>
          </p:cNvPr>
          <p:cNvSpPr txBox="1"/>
          <p:nvPr/>
        </p:nvSpPr>
        <p:spPr>
          <a:xfrm flipH="1">
            <a:off x="5795116" y="1939319"/>
            <a:ext cx="5933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Thảo luận nhóm đôi trong thời gian 3 phút</a:t>
            </a:r>
            <a:r>
              <a:rPr lang="en-VN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nêu những điều cần chú ý trong cách</a:t>
            </a:r>
            <a:r>
              <a:rPr lang="en-VN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bảo quản (khi di chuyển, sử dụng, vệ sinh, cất giữ) kính hiển vi quang học.</a:t>
            </a:r>
          </a:p>
        </p:txBody>
      </p:sp>
    </p:spTree>
    <p:extLst>
      <p:ext uri="{BB962C8B-B14F-4D97-AF65-F5344CB8AC3E}">
        <p14:creationId xmlns:p14="http://schemas.microsoft.com/office/powerpoint/2010/main" val="32569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AAF90E-A30C-7A41-9CD4-D0FA5FD00B2B}"/>
              </a:ext>
            </a:extLst>
          </p:cNvPr>
          <p:cNvSpPr txBox="1"/>
          <p:nvPr/>
        </p:nvSpPr>
        <p:spPr>
          <a:xfrm flipH="1">
            <a:off x="12825" y="1742242"/>
            <a:ext cx="11950449" cy="383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1</a:t>
            </a:r>
            <a:endParaRPr lang="en-US" sz="44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Khả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năng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ảnh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bằng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en-VN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3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10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20 – 100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40 – 3000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7194138" y="4801431"/>
            <a:ext cx="769989" cy="7439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707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4EF7AAE-1D46-7148-AAAA-6E38CAAAFE48}"/>
              </a:ext>
            </a:extLst>
          </p:cNvPr>
          <p:cNvSpPr txBox="1"/>
          <p:nvPr/>
        </p:nvSpPr>
        <p:spPr>
          <a:xfrm flipH="1">
            <a:off x="0" y="1654743"/>
            <a:ext cx="12074907" cy="493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2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Hệ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trọng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nhất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en-VN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hệ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đại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</a:t>
            </a: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vi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vi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giá đỡ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chiếu sáng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điều chỉnh độ dịch chuyển của ống kính.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500410" y="3069859"/>
            <a:ext cx="765645" cy="7647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2978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1851</Words>
  <PresentationFormat>Widescreen</PresentationFormat>
  <Paragraphs>505</Paragraphs>
  <Slides>13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Lucida Grande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2021-04-13T15:15:30Z</dcterms:created>
  <dcterms:modified xsi:type="dcterms:W3CDTF">2021-05-31T14:40:26Z</dcterms:modified>
</cp:coreProperties>
</file>