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5" r:id="rId2"/>
  </p:sldMasterIdLst>
  <p:notesMasterIdLst>
    <p:notesMasterId r:id="rId25"/>
  </p:notesMasterIdLst>
  <p:sldIdLst>
    <p:sldId id="343" r:id="rId3"/>
    <p:sldId id="342" r:id="rId4"/>
    <p:sldId id="306" r:id="rId5"/>
    <p:sldId id="311" r:id="rId6"/>
    <p:sldId id="337" r:id="rId7"/>
    <p:sldId id="341" r:id="rId8"/>
    <p:sldId id="314" r:id="rId9"/>
    <p:sldId id="334" r:id="rId10"/>
    <p:sldId id="321" r:id="rId11"/>
    <p:sldId id="323" r:id="rId12"/>
    <p:sldId id="322" r:id="rId13"/>
    <p:sldId id="326" r:id="rId14"/>
    <p:sldId id="325" r:id="rId15"/>
    <p:sldId id="327" r:id="rId16"/>
    <p:sldId id="302" r:id="rId17"/>
    <p:sldId id="303" r:id="rId18"/>
    <p:sldId id="315" r:id="rId19"/>
    <p:sldId id="316" r:id="rId20"/>
    <p:sldId id="319" r:id="rId21"/>
    <p:sldId id="317" r:id="rId22"/>
    <p:sldId id="340" r:id="rId23"/>
    <p:sldId id="33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178" autoAdjust="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5A9DB-DC84-4EB2-8DA8-B240083B4CBE}"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604F7E-7C19-470A-B028-C09E769081DE}" type="slidenum">
              <a:rPr lang="en-US" smtClean="0"/>
              <a:t>‹#›</a:t>
            </a:fld>
            <a:endParaRPr lang="en-US"/>
          </a:p>
        </p:txBody>
      </p:sp>
    </p:spTree>
    <p:extLst>
      <p:ext uri="{BB962C8B-B14F-4D97-AF65-F5344CB8AC3E}">
        <p14:creationId xmlns:p14="http://schemas.microsoft.com/office/powerpoint/2010/main" val="258705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80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84769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963137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35545B-71CE-4828-919B-78E27BDBBEE4}"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808096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5216DB-FE85-482D-9BB3-62212EDF7485}"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832348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6B680B-2569-4C12-AE56-25101A2B216C}"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520005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C6DC99-CA04-4591-841F-100CC7A09F62}"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722728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CC4E50E-3897-4543-B2AF-E97E00FB7E53}"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628839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D49315F-50F0-49E4-A128-8099B1F0ED31}"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431681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3F778CF-D0F6-4FA4-AE31-6FC5511DDA13}"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4273377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65D611-2037-41FA-82FA-1EF4B7E9FE40}"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6662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A8FA8-2D2F-404D-8AF5-61B60C9FBF7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1131513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408150B-B73B-4BBE-AEF5-D4B064E7EBE9}"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16517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9A076D-62AD-4398-ACD5-A18DB6AE039D}"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046633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0AA1E3-BE13-4923-9609-DA3E14151B8F}"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2175195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DF1AE6E-5B8F-452B-8D41-FECC06D680F9}" type="slidenum">
              <a:rPr lang="en-US" altLang="vi-VN">
                <a:solidFill>
                  <a:srgbClr val="000000"/>
                </a:solidFill>
              </a:rPr>
              <a:pPr/>
              <a:t>‹#›</a:t>
            </a:fld>
            <a:endParaRPr lang="en-US" altLang="vi-VN">
              <a:solidFill>
                <a:srgbClr val="000000"/>
              </a:solidFill>
            </a:endParaRPr>
          </a:p>
        </p:txBody>
      </p:sp>
    </p:spTree>
    <p:extLst>
      <p:ext uri="{BB962C8B-B14F-4D97-AF65-F5344CB8AC3E}">
        <p14:creationId xmlns:p14="http://schemas.microsoft.com/office/powerpoint/2010/main" val="397444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1A8FA8-2D2F-404D-8AF5-61B60C9FBF7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C4CAD-82DC-413B-A91E-FA52F6FE266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90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1A8FA8-2D2F-404D-8AF5-61B60C9FBF7C}"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402906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1A8FA8-2D2F-404D-8AF5-61B60C9FBF7C}"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80732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1A8FA8-2D2F-404D-8AF5-61B60C9FBF7C}"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291979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1A8FA8-2D2F-404D-8AF5-61B60C9FBF7C}" type="datetimeFigureOut">
              <a:rPr lang="en-US" smtClean="0"/>
              <a:t>10/28/2021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424432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91A8FA8-2D2F-404D-8AF5-61B60C9FBF7C}" type="datetimeFigureOut">
              <a:rPr lang="en-US" smtClean="0"/>
              <a:t>10/28/2021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42C4CAD-82DC-413B-A91E-FA52F6FE266A}" type="slidenum">
              <a:rPr lang="en-US" smtClean="0"/>
              <a:t>‹#›</a:t>
            </a:fld>
            <a:endParaRPr lang="en-US"/>
          </a:p>
        </p:txBody>
      </p:sp>
    </p:spTree>
    <p:extLst>
      <p:ext uri="{BB962C8B-B14F-4D97-AF65-F5344CB8AC3E}">
        <p14:creationId xmlns:p14="http://schemas.microsoft.com/office/powerpoint/2010/main" val="2249064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91A8FA8-2D2F-404D-8AF5-61B60C9FBF7C}"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C4CAD-82DC-413B-A91E-FA52F6FE266A}" type="slidenum">
              <a:rPr lang="en-US" smtClean="0"/>
              <a:t>‹#›</a:t>
            </a:fld>
            <a:endParaRPr lang="en-US"/>
          </a:p>
        </p:txBody>
      </p:sp>
    </p:spTree>
    <p:extLst>
      <p:ext uri="{BB962C8B-B14F-4D97-AF65-F5344CB8AC3E}">
        <p14:creationId xmlns:p14="http://schemas.microsoft.com/office/powerpoint/2010/main" val="36769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91A8FA8-2D2F-404D-8AF5-61B60C9FBF7C}" type="datetimeFigureOut">
              <a:rPr lang="en-US" smtClean="0"/>
              <a:t>10/28/2021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42C4CAD-82DC-413B-A91E-FA52F6FE266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74623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35844"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35845"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eaLnBrk="1" hangingPunct="1">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35846"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Arial" panose="020B0604020202020204" pitchFamily="34" charset="0"/>
              </a:defRPr>
            </a:lvl1pPr>
          </a:lstStyle>
          <a:p>
            <a:pPr fontAlgn="base">
              <a:spcBef>
                <a:spcPct val="0"/>
              </a:spcBef>
              <a:spcAft>
                <a:spcPct val="0"/>
              </a:spcAft>
            </a:pPr>
            <a:fld id="{E9F411A4-69D5-4C2E-92E3-CE8E0DC87665}" type="slidenum">
              <a:rPr lang="en-US" altLang="vi-VN" smtClean="0">
                <a:solidFill>
                  <a:srgbClr val="000000"/>
                </a:solidFill>
              </a:rPr>
              <a:pPr fontAlgn="base">
                <a:spcBef>
                  <a:spcPct val="0"/>
                </a:spcBef>
                <a:spcAft>
                  <a:spcPct val="0"/>
                </a:spcAft>
              </a:pPr>
              <a:t>‹#›</a:t>
            </a:fld>
            <a:endParaRPr lang="en-US" altLang="vi-VN">
              <a:solidFill>
                <a:srgbClr val="000000"/>
              </a:solidFill>
            </a:endParaRPr>
          </a:p>
        </p:txBody>
      </p:sp>
    </p:spTree>
    <p:extLst>
      <p:ext uri="{BB962C8B-B14F-4D97-AF65-F5344CB8AC3E}">
        <p14:creationId xmlns:p14="http://schemas.microsoft.com/office/powerpoint/2010/main" val="26596832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5" Type="http://schemas.openxmlformats.org/officeDocument/2006/relationships/image" Target="../media/image5.jfi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9259" y="238999"/>
            <a:ext cx="7228710" cy="1123384"/>
          </a:xfrm>
          <a:prstGeom prst="rect">
            <a:avLst/>
          </a:prstGeom>
        </p:spPr>
        <p:txBody>
          <a:bodyPr wrap="none">
            <a:spAutoFit/>
          </a:bodyPr>
          <a:lstStyle/>
          <a:p>
            <a:r>
              <a:rPr lang="en-US" sz="3200" b="1" smtClean="0">
                <a:solidFill>
                  <a:srgbClr val="FF0000"/>
                </a:solidFill>
                <a:latin typeface="Times New Roman" panose="02020603050405020304" pitchFamily="18" charset="0"/>
                <a:ea typeface="MS Mincho"/>
              </a:rPr>
              <a:t>   BÀI 4:QUÊ HƯƠNG YÊU DẤU</a:t>
            </a:r>
          </a:p>
          <a:p>
            <a:r>
              <a:rPr lang="en-US" sz="3200" b="1" smtClean="0">
                <a:solidFill>
                  <a:srgbClr val="FF0000"/>
                </a:solidFill>
                <a:latin typeface="Times New Roman" panose="02020603050405020304" pitchFamily="18" charset="0"/>
                <a:ea typeface="MS Mincho"/>
              </a:rPr>
              <a:t>TIẾT 48:THỰC </a:t>
            </a:r>
            <a:r>
              <a:rPr lang="en-US" sz="3500" b="1" dirty="0">
                <a:solidFill>
                  <a:srgbClr val="FF0000"/>
                </a:solidFill>
                <a:latin typeface="Times New Roman" panose="02020603050405020304" pitchFamily="18" charset="0"/>
                <a:ea typeface="MS Mincho"/>
              </a:rPr>
              <a:t>HÀNH TIẾNG VIỆT</a:t>
            </a:r>
            <a:endParaRPr lang="en-US" sz="3500" dirty="0">
              <a:solidFill>
                <a:srgbClr val="000000"/>
              </a:solidFill>
            </a:endParaRPr>
          </a:p>
        </p:txBody>
      </p:sp>
      <p:pic>
        <p:nvPicPr>
          <p:cNvPr id="11" name="Picture 10"/>
          <p:cNvPicPr>
            <a:picLocks noChangeAspect="1"/>
          </p:cNvPicPr>
          <p:nvPr/>
        </p:nvPicPr>
        <p:blipFill>
          <a:blip r:embed="rId2"/>
          <a:stretch>
            <a:fillRect/>
          </a:stretch>
        </p:blipFill>
        <p:spPr>
          <a:xfrm>
            <a:off x="4462933" y="3425368"/>
            <a:ext cx="6408268" cy="2801258"/>
          </a:xfrm>
          <a:prstGeom prst="rect">
            <a:avLst/>
          </a:prstGeom>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834264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089" y="5689602"/>
            <a:ext cx="12170911" cy="1015663"/>
          </a:xfrm>
          <a:prstGeom prst="rect">
            <a:avLst/>
          </a:prstGeom>
          <a:noFill/>
          <a:ln>
            <a:solidFill>
              <a:srgbClr val="C00000"/>
            </a:solidFill>
          </a:ln>
        </p:spPr>
        <p:txBody>
          <a:bodyPr wrap="square" rtlCol="0">
            <a:spAutoFit/>
          </a:bodyPr>
          <a:lstStyle/>
          <a:p>
            <a:pPr lvl="0"/>
            <a:r>
              <a:rPr lang="en-US" sz="3000" b="1">
                <a:solidFill>
                  <a:srgbClr val="000000"/>
                </a:solidFill>
                <a:latin typeface="Times New Roman" panose="02020603050405020304" pitchFamily="18" charset="0"/>
                <a:cs typeface="Times New Roman" panose="02020603050405020304" pitchFamily="18" charset="0"/>
              </a:rPr>
              <a:t>-Hiện tượng từ đồng âm là ví dụ: a/ </a:t>
            </a:r>
            <a:r>
              <a:rPr lang="en-US" sz="3000" b="1" smtClean="0">
                <a:solidFill>
                  <a:srgbClr val="000000"/>
                </a:solidFill>
                <a:latin typeface="Times New Roman" panose="02020603050405020304" pitchFamily="18" charset="0"/>
                <a:cs typeface="Times New Roman" panose="02020603050405020304" pitchFamily="18" charset="0"/>
              </a:rPr>
              <a:t>b/với </a:t>
            </a:r>
            <a:r>
              <a:rPr lang="en-US" sz="3000" b="1">
                <a:solidFill>
                  <a:srgbClr val="000000"/>
                </a:solidFill>
                <a:latin typeface="Times New Roman" panose="02020603050405020304" pitchFamily="18" charset="0"/>
                <a:cs typeface="Times New Roman" panose="02020603050405020304" pitchFamily="18" charset="0"/>
              </a:rPr>
              <a:t>c/</a:t>
            </a:r>
          </a:p>
          <a:p>
            <a:r>
              <a:rPr lang="en-US" sz="3000" b="1">
                <a:solidFill>
                  <a:srgbClr val="000000"/>
                </a:solidFill>
                <a:latin typeface="Times New Roman" panose="02020603050405020304" pitchFamily="18" charset="0"/>
                <a:cs typeface="Times New Roman" panose="02020603050405020304" pitchFamily="18" charset="0"/>
              </a:rPr>
              <a:t>-Hiện tượng từ nhiều nghĩa( đa nghĩa) là ví dụ: a/ </a:t>
            </a:r>
            <a:r>
              <a:rPr lang="en-US" sz="3000" b="1" smtClean="0">
                <a:solidFill>
                  <a:srgbClr val="000000"/>
                </a:solidFill>
                <a:latin typeface="Times New Roman" panose="02020603050405020304" pitchFamily="18" charset="0"/>
                <a:cs typeface="Times New Roman" panose="02020603050405020304" pitchFamily="18" charset="0"/>
              </a:rPr>
              <a:t>với </a:t>
            </a:r>
            <a:r>
              <a:rPr lang="en-US" sz="3000" b="1">
                <a:solidFill>
                  <a:srgbClr val="000000"/>
                </a:solidFill>
                <a:latin typeface="Times New Roman" panose="02020603050405020304" pitchFamily="18" charset="0"/>
                <a:cs typeface="Times New Roman" panose="02020603050405020304" pitchFamily="18" charset="0"/>
              </a:rPr>
              <a:t>b/</a:t>
            </a:r>
          </a:p>
        </p:txBody>
      </p:sp>
      <p:graphicFrame>
        <p:nvGraphicFramePr>
          <p:cNvPr id="7" name="Table 6"/>
          <p:cNvGraphicFramePr>
            <a:graphicFrameLocks noGrp="1"/>
          </p:cNvGraphicFramePr>
          <p:nvPr>
            <p:extLst>
              <p:ext uri="{D42A27DB-BD31-4B8C-83A1-F6EECF244321}">
                <p14:modId xmlns:p14="http://schemas.microsoft.com/office/powerpoint/2010/main" val="320292479"/>
              </p:ext>
            </p:extLst>
          </p:nvPr>
        </p:nvGraphicFramePr>
        <p:xfrm>
          <a:off x="1364343" y="487460"/>
          <a:ext cx="10682513" cy="5144082"/>
        </p:xfrm>
        <a:graphic>
          <a:graphicData uri="http://schemas.openxmlformats.org/drawingml/2006/table">
            <a:tbl>
              <a:tblPr firstRow="1" bandRow="1">
                <a:tableStyleId>{5C22544A-7EE6-4342-B048-85BDC9FD1C3A}</a:tableStyleId>
              </a:tblPr>
              <a:tblGrid>
                <a:gridCol w="4145251">
                  <a:extLst>
                    <a:ext uri="{9D8B030D-6E8A-4147-A177-3AD203B41FA5}">
                      <a16:colId xmlns="" xmlns:a16="http://schemas.microsoft.com/office/drawing/2014/main" val="20000"/>
                    </a:ext>
                  </a:extLst>
                </a:gridCol>
                <a:gridCol w="6537262">
                  <a:extLst>
                    <a:ext uri="{9D8B030D-6E8A-4147-A177-3AD203B41FA5}">
                      <a16:colId xmlns="" xmlns:a16="http://schemas.microsoft.com/office/drawing/2014/main" val="20001"/>
                    </a:ext>
                  </a:extLst>
                </a:gridCol>
              </a:tblGrid>
              <a:tr h="624701">
                <a:tc>
                  <a:txBody>
                    <a:bodyPr/>
                    <a:lstStyle/>
                    <a:p>
                      <a:pPr algn="ctr"/>
                      <a:r>
                        <a:rPr lang="en-US" sz="2800">
                          <a:solidFill>
                            <a:schemeClr val="tx1"/>
                          </a:solidFill>
                          <a:latin typeface="Times New Roman" panose="02020603050405020304" pitchFamily="18" charset="0"/>
                          <a:cs typeface="Times New Roman" panose="02020603050405020304" pitchFamily="18" charset="0"/>
                        </a:rPr>
                        <a:t>Ví</a:t>
                      </a:r>
                      <a:r>
                        <a:rPr lang="en-US" sz="2800" baseline="0">
                          <a:solidFill>
                            <a:schemeClr val="tx1"/>
                          </a:solidFill>
                          <a:latin typeface="Times New Roman" panose="02020603050405020304" pitchFamily="18" charset="0"/>
                          <a:cs typeface="Times New Roman" panose="02020603050405020304" pitchFamily="18" charset="0"/>
                        </a:rPr>
                        <a:t> dụ</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       Nghĩa</a:t>
                      </a:r>
                      <a:r>
                        <a:rPr lang="en-US" sz="2800" baseline="0">
                          <a:solidFill>
                            <a:schemeClr val="tx1"/>
                          </a:solidFill>
                          <a:latin typeface="Times New Roman" panose="02020603050405020304" pitchFamily="18" charset="0"/>
                          <a:cs typeface="Times New Roman" panose="02020603050405020304" pitchFamily="18" charset="0"/>
                        </a:rPr>
                        <a:t> của từ </a:t>
                      </a:r>
                      <a:endParaRPr lang="en-US" sz="2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12126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a/Con cò có cái </a:t>
                      </a:r>
                      <a:r>
                        <a:rPr kumimoji="0" lang="en-US" sz="30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cổ </a:t>
                      </a:r>
                      <a:r>
                        <a:rPr kumimoji="0" lang="en-US" sz="30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cao.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rPr>
                        <a:t>a. cổ: </a:t>
                      </a:r>
                      <a:r>
                        <a:rPr kumimoji="0" lang="en-US" sz="30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là bộ phận cơ thể, nối  đầu với thân.</a:t>
                      </a:r>
                      <a:endParaRPr kumimoji="0" lang="en-US" sz="3000" b="1" i="0" u="none" strike="noStrike" kern="1200" cap="none" spc="0" normalizeH="0" baseline="0" noProof="0">
                        <a:ln>
                          <a:noFill/>
                        </a:ln>
                        <a:solidFill>
                          <a:srgbClr val="000000"/>
                        </a:solidFill>
                        <a:effectLst/>
                        <a:uLnTx/>
                        <a:uFillTx/>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176386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b/Con quạ tìm cách uống nước trong một chiếc bình cao </a:t>
                      </a:r>
                      <a:r>
                        <a:rPr kumimoji="0" lang="en-US" sz="30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cổ</a:t>
                      </a:r>
                      <a:r>
                        <a:rPr kumimoji="0" lang="en-US" sz="30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rPr>
                        <a:t>b. c</a:t>
                      </a: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rPr>
                        <a:t>ổ</a:t>
                      </a:r>
                      <a:r>
                        <a:rPr kumimoji="0" lang="en-US" sz="30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 là chỗ eo lại ở gần phần đầu của một đồ vật, giống như hình dạng cái cổ.</a:t>
                      </a:r>
                      <a:endParaRPr kumimoji="0" lang="en-US" sz="3000" b="1" i="0" u="none" strike="noStrike" kern="1200" cap="none" spc="0" normalizeH="0" baseline="0" noProof="0">
                        <a:ln>
                          <a:noFill/>
                        </a:ln>
                        <a:solidFill>
                          <a:srgbClr val="000000"/>
                        </a:solidFill>
                        <a:effectLst/>
                        <a:uLnTx/>
                        <a:uFillTx/>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154286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c/Phố </a:t>
                      </a:r>
                      <a:r>
                        <a:rPr kumimoji="0" lang="en-US" sz="30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cổ</a:t>
                      </a:r>
                      <a:r>
                        <a:rPr kumimoji="0" lang="en-US" sz="30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 tạo nên một vẻ đẹp riêng của Hà Nội.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rPr>
                        <a:t>c. c</a:t>
                      </a: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rPr>
                        <a:t>ổ</a:t>
                      </a:r>
                      <a:r>
                        <a:rPr kumimoji="0" lang="en-US" sz="30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 có nghĩa là cổ kính</a:t>
                      </a:r>
                      <a:endParaRPr kumimoji="0" lang="en-US" sz="3000" b="1" i="0" u="none" strike="noStrike" kern="1200" cap="none" spc="0" normalizeH="0" baseline="0" noProof="0">
                        <a:ln>
                          <a:noFill/>
                        </a:ln>
                        <a:solidFill>
                          <a:srgbClr val="000000"/>
                        </a:solidFill>
                        <a:effectLst/>
                        <a:uLnTx/>
                        <a:uFillTx/>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8" name="TextBox 7"/>
          <p:cNvSpPr txBox="1"/>
          <p:nvPr/>
        </p:nvSpPr>
        <p:spPr>
          <a:xfrm>
            <a:off x="3686628" y="29035"/>
            <a:ext cx="6357257" cy="507831"/>
          </a:xfrm>
          <a:prstGeom prst="rect">
            <a:avLst/>
          </a:prstGeom>
          <a:noFill/>
        </p:spPr>
        <p:txBody>
          <a:bodyPr wrap="square" rtlCol="0">
            <a:spAutoFit/>
          </a:bodyPr>
          <a:lstStyle/>
          <a:p>
            <a:pPr algn="ctr"/>
            <a:r>
              <a:rPr lang="en-US" sz="2700" b="1">
                <a:solidFill>
                  <a:srgbClr val="000000"/>
                </a:solidFill>
                <a:latin typeface="Times New Roman" panose="02020603050405020304" pitchFamily="18" charset="0"/>
                <a:cs typeface="Times New Roman" panose="02020603050405020304" pitchFamily="18" charset="0"/>
              </a:rPr>
              <a:t>PHIẾU HỌC TẬP SỐ </a:t>
            </a:r>
            <a:r>
              <a:rPr lang="en-US" sz="2700" b="1" smtClean="0">
                <a:solidFill>
                  <a:srgbClr val="000000"/>
                </a:solidFill>
                <a:latin typeface="Times New Roman" panose="02020603050405020304" pitchFamily="18" charset="0"/>
                <a:cs typeface="Times New Roman" panose="02020603050405020304" pitchFamily="18" charset="0"/>
              </a:rPr>
              <a:t>2 (Nhóm bàn)</a:t>
            </a:r>
            <a:endParaRPr lang="en-US" sz="2700" b="1">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575" y="536867"/>
            <a:ext cx="1328737" cy="1466108"/>
          </a:xfrm>
          <a:prstGeom prst="rect">
            <a:avLst/>
          </a:prstGeom>
        </p:spPr>
      </p:pic>
      <p:pic>
        <p:nvPicPr>
          <p:cNvPr id="3" name="Picture 2"/>
          <p:cNvPicPr>
            <a:picLocks noChangeAspect="1"/>
          </p:cNvPicPr>
          <p:nvPr/>
        </p:nvPicPr>
        <p:blipFill>
          <a:blip r:embed="rId3"/>
          <a:stretch>
            <a:fillRect/>
          </a:stretch>
        </p:blipFill>
        <p:spPr>
          <a:xfrm>
            <a:off x="21089" y="2104573"/>
            <a:ext cx="1343251" cy="2162626"/>
          </a:xfrm>
          <a:prstGeom prst="rect">
            <a:avLst/>
          </a:prstGeom>
        </p:spPr>
      </p:pic>
      <p:pic>
        <p:nvPicPr>
          <p:cNvPr id="4" name="Picture 3"/>
          <p:cNvPicPr>
            <a:picLocks noChangeAspect="1"/>
          </p:cNvPicPr>
          <p:nvPr/>
        </p:nvPicPr>
        <p:blipFill>
          <a:blip r:embed="rId4"/>
          <a:stretch>
            <a:fillRect/>
          </a:stretch>
        </p:blipFill>
        <p:spPr>
          <a:xfrm>
            <a:off x="31691" y="4412339"/>
            <a:ext cx="1361681" cy="1219202"/>
          </a:xfrm>
          <a:prstGeom prst="rect">
            <a:avLst/>
          </a:prstGeom>
        </p:spPr>
      </p:pic>
      <p:sp>
        <p:nvSpPr>
          <p:cNvPr id="6" name="TextBox 5"/>
          <p:cNvSpPr txBox="1"/>
          <p:nvPr/>
        </p:nvSpPr>
        <p:spPr>
          <a:xfrm>
            <a:off x="7416800" y="5718632"/>
            <a:ext cx="47752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=&gt;Nghĩa  không liên quan</a:t>
            </a:r>
          </a:p>
        </p:txBody>
      </p:sp>
      <p:sp>
        <p:nvSpPr>
          <p:cNvPr id="10" name="TextBox 9"/>
          <p:cNvSpPr txBox="1"/>
          <p:nvPr/>
        </p:nvSpPr>
        <p:spPr>
          <a:xfrm>
            <a:off x="9122228" y="6228211"/>
            <a:ext cx="4775200" cy="477054"/>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=&gt;Nghĩa có liên quan</a:t>
            </a:r>
          </a:p>
        </p:txBody>
      </p:sp>
    </p:spTree>
    <p:extLst>
      <p:ext uri="{BB962C8B-B14F-4D97-AF65-F5344CB8AC3E}">
        <p14:creationId xmlns:p14="http://schemas.microsoft.com/office/powerpoint/2010/main" val="371226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72367" y="400510"/>
            <a:ext cx="4223658" cy="969496"/>
          </a:xfrm>
          <a:prstGeom prst="rect">
            <a:avLst/>
          </a:prstGeom>
          <a:noFill/>
          <a:ln>
            <a:noFill/>
          </a:ln>
        </p:spPr>
        <p:txBody>
          <a:bodyPr wrap="square" rtlCol="0">
            <a:spAutoFit/>
          </a:bodyPr>
          <a:lstStyle/>
          <a:p>
            <a:pPr algn="ctr"/>
            <a:r>
              <a:rPr lang="en-US" sz="2700" b="1">
                <a:solidFill>
                  <a:srgbClr val="000000"/>
                </a:solidFill>
                <a:latin typeface="Times New Roman" panose="02020603050405020304" pitchFamily="18" charset="0"/>
                <a:cs typeface="Times New Roman" panose="02020603050405020304" pitchFamily="18" charset="0"/>
              </a:rPr>
              <a:t>PHIẾU HỌC TẬP SỐ 3</a:t>
            </a:r>
          </a:p>
          <a:p>
            <a:pPr lvl="0" algn="just"/>
            <a:r>
              <a:rPr lang="en-US" sz="3000" b="1">
                <a:solidFill>
                  <a:srgbClr val="000000"/>
                </a:solidFill>
                <a:latin typeface="Times New Roman" panose="02020603050405020304" pitchFamily="18" charset="0"/>
                <a:ea typeface="Calibri" panose="020F0502020204030204" pitchFamily="34" charset="0"/>
              </a:rPr>
              <a:t>   ( Bài 5 SGK trang 93)</a:t>
            </a:r>
          </a:p>
        </p:txBody>
      </p:sp>
      <p:sp>
        <p:nvSpPr>
          <p:cNvPr id="7" name="Rectangle 6"/>
          <p:cNvSpPr/>
          <p:nvPr/>
        </p:nvSpPr>
        <p:spPr>
          <a:xfrm>
            <a:off x="585788" y="1559468"/>
            <a:ext cx="11087100" cy="4031873"/>
          </a:xfrm>
          <a:prstGeom prst="rect">
            <a:avLst/>
          </a:prstGeom>
          <a:noFill/>
          <a:ln>
            <a:solidFill>
              <a:srgbClr val="C00000"/>
            </a:solidFill>
          </a:ln>
        </p:spPr>
        <p:txBody>
          <a:bodyPr wrap="square">
            <a:spAutoFit/>
          </a:bodyPr>
          <a:lstStyle/>
          <a:p>
            <a:pPr algn="just"/>
            <a:r>
              <a:rPr lang="en-US" sz="3200" i="1">
                <a:solidFill>
                  <a:srgbClr val="000000"/>
                </a:solidFill>
                <a:latin typeface="Times New Roman" panose="02020603050405020304" pitchFamily="18" charset="0"/>
                <a:ea typeface="Calibri" panose="020F0502020204030204" pitchFamily="34" charset="0"/>
              </a:rPr>
              <a:t>		Đò từ Đông Ba, đò qua Đập Đá</a:t>
            </a:r>
          </a:p>
          <a:p>
            <a:pPr algn="just"/>
            <a:r>
              <a:rPr lang="en-US" sz="3200" i="1">
                <a:solidFill>
                  <a:srgbClr val="000000"/>
                </a:solidFill>
                <a:latin typeface="Times New Roman" panose="02020603050405020304" pitchFamily="18" charset="0"/>
                <a:ea typeface="Calibri" panose="020F0502020204030204" pitchFamily="34" charset="0"/>
              </a:rPr>
              <a:t>		Đò về Vĩ Dạ, thẳng ngã ba Sình</a:t>
            </a:r>
          </a:p>
          <a:p>
            <a:pPr algn="just"/>
            <a:r>
              <a:rPr lang="en-US" sz="3200" i="1">
                <a:solidFill>
                  <a:srgbClr val="000000"/>
                </a:solidFill>
                <a:latin typeface="Times New Roman" panose="02020603050405020304" pitchFamily="18" charset="0"/>
                <a:ea typeface="Calibri" panose="020F0502020204030204" pitchFamily="34" charset="0"/>
              </a:rPr>
              <a:t>		Lờ đờ bóng ngả trăng chênh</a:t>
            </a:r>
          </a:p>
          <a:p>
            <a:pPr algn="just"/>
            <a:r>
              <a:rPr lang="en-US" sz="3200" i="1">
                <a:solidFill>
                  <a:srgbClr val="000000"/>
                </a:solidFill>
                <a:latin typeface="Times New Roman" panose="02020603050405020304" pitchFamily="18" charset="0"/>
                <a:ea typeface="Times New Roman" panose="02020603050405020304" pitchFamily="18" charset="0"/>
              </a:rPr>
              <a:t>		Tiếng hò xa vọng, </a:t>
            </a:r>
            <a:r>
              <a:rPr lang="en-US"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sz="3200" i="1">
                <a:solidFill>
                  <a:srgbClr val="000000"/>
                </a:solidFill>
                <a:latin typeface="Times New Roman" panose="02020603050405020304" pitchFamily="18" charset="0"/>
                <a:ea typeface="Times New Roman" panose="02020603050405020304" pitchFamily="18" charset="0"/>
              </a:rPr>
              <a:t> tình nước non</a:t>
            </a:r>
          </a:p>
          <a:p>
            <a:pPr algn="just"/>
            <a:r>
              <a:rPr lang="en-US" sz="3200" i="1">
                <a:solidFill>
                  <a:srgbClr val="000000"/>
                </a:solidFill>
                <a:latin typeface="Times New Roman" panose="02020603050405020304" pitchFamily="18" charset="0"/>
                <a:ea typeface="Times New Roman" panose="02020603050405020304" pitchFamily="18" charset="0"/>
              </a:rPr>
              <a:t>                                              (Ca dao)</a:t>
            </a:r>
          </a:p>
          <a:p>
            <a:pPr algn="just"/>
            <a:r>
              <a:rPr lang="en-US" sz="3200">
                <a:solidFill>
                  <a:srgbClr val="000000"/>
                </a:solidFill>
                <a:latin typeface="Times New Roman" panose="02020603050405020304" pitchFamily="18" charset="0"/>
                <a:ea typeface="Calibri" panose="020F0502020204030204" pitchFamily="34" charset="0"/>
              </a:rPr>
              <a:t>a. Hãy giải thích nghĩa của từ </a:t>
            </a:r>
            <a:r>
              <a:rPr lang="en-US" sz="3200" b="1">
                <a:solidFill>
                  <a:srgbClr val="000000"/>
                </a:solidFill>
                <a:latin typeface="Times New Roman" panose="02020603050405020304" pitchFamily="18" charset="0"/>
                <a:ea typeface="Calibri" panose="020F0502020204030204" pitchFamily="34" charset="0"/>
              </a:rPr>
              <a:t>nặng</a:t>
            </a:r>
            <a:r>
              <a:rPr lang="en-US" sz="3200">
                <a:solidFill>
                  <a:srgbClr val="000000"/>
                </a:solidFill>
                <a:latin typeface="Times New Roman" panose="02020603050405020304" pitchFamily="18" charset="0"/>
                <a:ea typeface="Calibri" panose="020F0502020204030204" pitchFamily="34" charset="0"/>
              </a:rPr>
              <a:t> trong câu ca dao:</a:t>
            </a:r>
            <a:r>
              <a:rPr lang="en-US" sz="3200" i="1">
                <a:solidFill>
                  <a:srgbClr val="000000"/>
                </a:solidFill>
                <a:latin typeface="Times New Roman" panose="02020603050405020304" pitchFamily="18" charset="0"/>
                <a:ea typeface="Times New Roman" panose="02020603050405020304" pitchFamily="18" charset="0"/>
              </a:rPr>
              <a:t> Tiếng hò xa vọng, </a:t>
            </a:r>
            <a:r>
              <a:rPr lang="en-US"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sz="3200" i="1">
                <a:solidFill>
                  <a:srgbClr val="000000"/>
                </a:solidFill>
                <a:latin typeface="Times New Roman" panose="02020603050405020304" pitchFamily="18" charset="0"/>
                <a:ea typeface="Times New Roman" panose="02020603050405020304" pitchFamily="18" charset="0"/>
              </a:rPr>
              <a:t> tình nước non</a:t>
            </a:r>
            <a:r>
              <a:rPr lang="en-US" sz="3200">
                <a:solidFill>
                  <a:srgbClr val="000000"/>
                </a:solidFill>
                <a:latin typeface="Times New Roman" panose="02020603050405020304" pitchFamily="18" charset="0"/>
                <a:ea typeface="Calibri" panose="020F0502020204030204" pitchFamily="34" charset="0"/>
              </a:rPr>
              <a:t>?</a:t>
            </a:r>
          </a:p>
          <a:p>
            <a:pPr algn="just"/>
            <a:r>
              <a:rPr lang="en-US" sz="3200">
                <a:solidFill>
                  <a:srgbClr val="000000"/>
                </a:solidFill>
                <a:latin typeface="Times New Roman" panose="02020603050405020304" pitchFamily="18" charset="0"/>
                <a:ea typeface="Times New Roman" panose="02020603050405020304" pitchFamily="18" charset="0"/>
              </a:rPr>
              <a:t>b. Tìm một số ví dụ có từ </a:t>
            </a:r>
            <a:r>
              <a:rPr lang="en-US" sz="3200" b="1" i="1">
                <a:solidFill>
                  <a:srgbClr val="000000"/>
                </a:solidFill>
                <a:latin typeface="Times New Roman" panose="02020603050405020304" pitchFamily="18" charset="0"/>
                <a:ea typeface="Times New Roman" panose="02020603050405020304" pitchFamily="18" charset="0"/>
              </a:rPr>
              <a:t>nặng</a:t>
            </a:r>
            <a:r>
              <a:rPr lang="en-US" sz="3200">
                <a:solidFill>
                  <a:srgbClr val="000000"/>
                </a:solidFill>
                <a:latin typeface="Times New Roman" panose="02020603050405020304" pitchFamily="18" charset="0"/>
                <a:ea typeface="Times New Roman" panose="02020603050405020304" pitchFamily="18" charset="0"/>
              </a:rPr>
              <a:t> được dùng với nghĩa khác?</a:t>
            </a:r>
            <a:endParaRPr lang="en-US"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03118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86629" y="29035"/>
            <a:ext cx="4223658" cy="507831"/>
          </a:xfrm>
          <a:prstGeom prst="rect">
            <a:avLst/>
          </a:prstGeom>
          <a:noFill/>
          <a:ln>
            <a:solidFill>
              <a:srgbClr val="C00000"/>
            </a:solidFill>
          </a:ln>
        </p:spPr>
        <p:txBody>
          <a:bodyPr wrap="square" rtlCol="0">
            <a:spAutoFit/>
          </a:bodyPr>
          <a:lstStyle/>
          <a:p>
            <a:pPr algn="ctr"/>
            <a:r>
              <a:rPr lang="en-US" sz="2700" b="1">
                <a:solidFill>
                  <a:srgbClr val="000000"/>
                </a:solidFill>
                <a:latin typeface="Times New Roman" panose="02020603050405020304" pitchFamily="18" charset="0"/>
                <a:cs typeface="Times New Roman" panose="02020603050405020304" pitchFamily="18" charset="0"/>
              </a:rPr>
              <a:t>PHIẾU HỌC TẬP SỐ 3</a:t>
            </a:r>
          </a:p>
        </p:txBody>
      </p:sp>
      <p:sp>
        <p:nvSpPr>
          <p:cNvPr id="7" name="Rectangle 6"/>
          <p:cNvSpPr/>
          <p:nvPr/>
        </p:nvSpPr>
        <p:spPr>
          <a:xfrm>
            <a:off x="937623" y="630554"/>
            <a:ext cx="10427063" cy="4832092"/>
          </a:xfrm>
          <a:prstGeom prst="rect">
            <a:avLst/>
          </a:prstGeom>
        </p:spPr>
        <p:txBody>
          <a:bodyPr wrap="square">
            <a:spAutoFit/>
          </a:bodyPr>
          <a:lstStyle/>
          <a:p>
            <a:pPr algn="just"/>
            <a:r>
              <a:rPr lang="en-US" sz="2800" b="1">
                <a:solidFill>
                  <a:srgbClr val="000000"/>
                </a:solidFill>
                <a:latin typeface="Times New Roman" panose="02020603050405020304" pitchFamily="18" charset="0"/>
                <a:ea typeface="Calibri" panose="020F0502020204030204" pitchFamily="34" charset="0"/>
              </a:rPr>
              <a:t> Bài </a:t>
            </a:r>
            <a:r>
              <a:rPr lang="en-US" sz="2800" b="1" dirty="0">
                <a:solidFill>
                  <a:srgbClr val="000000"/>
                </a:solidFill>
                <a:latin typeface="Times New Roman" panose="02020603050405020304" pitchFamily="18" charset="0"/>
                <a:ea typeface="Calibri" panose="020F0502020204030204" pitchFamily="34" charset="0"/>
              </a:rPr>
              <a:t>5 SGK </a:t>
            </a:r>
            <a:r>
              <a:rPr lang="en-US" sz="2800" b="1" dirty="0" err="1">
                <a:solidFill>
                  <a:srgbClr val="000000"/>
                </a:solidFill>
                <a:latin typeface="Times New Roman" panose="02020603050405020304" pitchFamily="18" charset="0"/>
                <a:ea typeface="Calibri" panose="020F0502020204030204" pitchFamily="34" charset="0"/>
              </a:rPr>
              <a:t>trang</a:t>
            </a:r>
            <a:r>
              <a:rPr lang="en-US" sz="2800" b="1" dirty="0">
                <a:solidFill>
                  <a:srgbClr val="000000"/>
                </a:solidFill>
                <a:latin typeface="Times New Roman" panose="02020603050405020304" pitchFamily="18" charset="0"/>
                <a:ea typeface="Calibri" panose="020F0502020204030204" pitchFamily="34" charset="0"/>
              </a:rPr>
              <a:t> 93</a:t>
            </a:r>
            <a:r>
              <a:rPr lang="en-US" sz="2800" b="1">
                <a:solidFill>
                  <a:srgbClr val="000000"/>
                </a:solidFill>
                <a:latin typeface="Times New Roman" panose="02020603050405020304" pitchFamily="18" charset="0"/>
                <a:ea typeface="Calibri" panose="020F0502020204030204" pitchFamily="34" charset="0"/>
              </a:rPr>
              <a:t>: </a:t>
            </a:r>
          </a:p>
          <a:p>
            <a:pPr algn="just"/>
            <a:r>
              <a:rPr lang="en-US" sz="2800" b="1">
                <a:solidFill>
                  <a:srgbClr val="000000"/>
                </a:solidFill>
                <a:latin typeface="Times New Roman" panose="02020603050405020304" pitchFamily="18" charset="0"/>
                <a:ea typeface="Calibri" panose="020F0502020204030204" pitchFamily="34" charset="0"/>
              </a:rPr>
              <a:t>                  	</a:t>
            </a:r>
            <a:r>
              <a:rPr lang="en-US" sz="2800">
                <a:solidFill>
                  <a:srgbClr val="000000"/>
                </a:solidFill>
                <a:latin typeface="Times New Roman" panose="02020603050405020304" pitchFamily="18" charset="0"/>
                <a:ea typeface="Calibri" panose="020F0502020204030204" pitchFamily="34" charset="0"/>
              </a:rPr>
              <a:t>Đò từ Đông Ba, đò qua Đập Đá</a:t>
            </a:r>
          </a:p>
          <a:p>
            <a:pPr algn="just"/>
            <a:r>
              <a:rPr lang="en-US" sz="2800">
                <a:solidFill>
                  <a:srgbClr val="000000"/>
                </a:solidFill>
                <a:latin typeface="Times New Roman" panose="02020603050405020304" pitchFamily="18" charset="0"/>
                <a:ea typeface="Calibri" panose="020F0502020204030204" pitchFamily="34" charset="0"/>
              </a:rPr>
              <a:t>                   	Đò về Vĩ Dạ, thẳng ngã ba Sình</a:t>
            </a:r>
          </a:p>
          <a:p>
            <a:pPr algn="just"/>
            <a:r>
              <a:rPr lang="en-US" sz="2800">
                <a:solidFill>
                  <a:srgbClr val="000000"/>
                </a:solidFill>
                <a:latin typeface="Times New Roman" panose="02020603050405020304" pitchFamily="18" charset="0"/>
                <a:ea typeface="Calibri" panose="020F0502020204030204" pitchFamily="34" charset="0"/>
              </a:rPr>
              <a:t>		Lờ đờ bóng ngả trăng chênh</a:t>
            </a:r>
          </a:p>
          <a:p>
            <a:pPr algn="just"/>
            <a:r>
              <a:rPr lang="en-US" sz="2800">
                <a:solidFill>
                  <a:srgbClr val="000000"/>
                </a:solidFill>
                <a:latin typeface="Times New Roman" panose="02020603050405020304" pitchFamily="18" charset="0"/>
                <a:ea typeface="Times New Roman" panose="02020603050405020304" pitchFamily="18" charset="0"/>
              </a:rPr>
              <a:t>             	Tiếng hò xa vọng, </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sz="2800">
                <a:solidFill>
                  <a:srgbClr val="000000"/>
                </a:solidFill>
                <a:latin typeface="Times New Roman" panose="02020603050405020304" pitchFamily="18" charset="0"/>
                <a:ea typeface="Times New Roman" panose="02020603050405020304" pitchFamily="18" charset="0"/>
              </a:rPr>
              <a:t> tình nước non</a:t>
            </a:r>
          </a:p>
          <a:p>
            <a:pPr algn="just"/>
            <a:r>
              <a:rPr lang="en-US" sz="2800">
                <a:solidFill>
                  <a:srgbClr val="000000"/>
                </a:solidFill>
                <a:latin typeface="Times New Roman" panose="02020603050405020304" pitchFamily="18" charset="0"/>
                <a:ea typeface="Calibri" panose="020F0502020204030204" pitchFamily="34" charset="0"/>
              </a:rPr>
              <a:t>                                                      (Ca dao)</a:t>
            </a:r>
            <a:endParaRPr lang="en-US" sz="2800" dirty="0">
              <a:solidFill>
                <a:srgbClr val="000000"/>
              </a:solidFill>
              <a:latin typeface="Times New Roman" panose="02020603050405020304" pitchFamily="18" charset="0"/>
              <a:ea typeface="Calibri" panose="020F0502020204030204" pitchFamily="34" charset="0"/>
            </a:endParaRPr>
          </a:p>
          <a:p>
            <a:pPr algn="just"/>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ca </a:t>
            </a:r>
            <a:r>
              <a:rPr lang="en-US" sz="2800" dirty="0" err="1">
                <a:solidFill>
                  <a:srgbClr val="000000"/>
                </a:solidFill>
                <a:latin typeface="Times New Roman" panose="02020603050405020304" pitchFamily="18" charset="0"/>
                <a:ea typeface="Times New Roman" panose="02020603050405020304" pitchFamily="18" charset="0"/>
              </a:rPr>
              <a:t>dao</a:t>
            </a:r>
            <a:r>
              <a:rPr lang="en-US" sz="2800">
                <a:solidFill>
                  <a:srgbClr val="000000"/>
                </a:solidFill>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rPr>
              <a:t>tính chất, mức độ </a:t>
            </a:r>
            <a:r>
              <a:rPr lang="vi-VN" sz="2800" b="1" u="sng">
                <a:solidFill>
                  <a:srgbClr val="FF0000"/>
                </a:solidFill>
                <a:latin typeface="Times New Roman" panose="02020603050405020304" pitchFamily="18" charset="0"/>
                <a:ea typeface="Times New Roman" panose="02020603050405020304" pitchFamily="18" charset="0"/>
              </a:rPr>
              <a:t>nhiều</a:t>
            </a:r>
            <a:r>
              <a:rPr lang="vi-VN" sz="2800" b="1">
                <a:solidFill>
                  <a:srgbClr val="FF0000"/>
                </a:solidFill>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rPr>
              <a:t>tình cảm.</a:t>
            </a:r>
            <a:r>
              <a:rPr lang="en-US" sz="2800">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tình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err="1">
                <a:solidFill>
                  <a:srgbClr val="000000"/>
                </a:solidFill>
                <a:latin typeface="Times New Roman" panose="02020603050405020304" pitchFamily="18" charset="0"/>
                <a:ea typeface="Times New Roman" panose="02020603050405020304" pitchFamily="18" charset="0"/>
              </a:rPr>
              <a:t>yêu</a:t>
            </a:r>
            <a:r>
              <a:rPr lang="en-US" sz="2800">
                <a:solidFill>
                  <a:srgbClr val="000000"/>
                </a:solidFill>
                <a:latin typeface="Times New Roman" panose="02020603050405020304" pitchFamily="18" charset="0"/>
                <a:ea typeface="Times New Roman" panose="02020603050405020304" pitchFamily="18" charset="0"/>
              </a:rPr>
              <a:t> thương, gắn bó </a:t>
            </a:r>
            <a:r>
              <a:rPr lang="en-US" sz="2800" dirty="0" err="1">
                <a:solidFill>
                  <a:srgbClr val="000000"/>
                </a:solidFill>
                <a:latin typeface="Times New Roman" panose="02020603050405020304" pitchFamily="18" charset="0"/>
                <a:ea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err="1">
                <a:solidFill>
                  <a:srgbClr val="000000"/>
                </a:solidFill>
                <a:latin typeface="Times New Roman" panose="02020603050405020304" pitchFamily="18" charset="0"/>
                <a:ea typeface="Times New Roman" panose="02020603050405020304" pitchFamily="18" charset="0"/>
              </a:rPr>
              <a:t>lâu</a:t>
            </a:r>
            <a:r>
              <a:rPr lang="en-US" sz="2800">
                <a:solidFill>
                  <a:srgbClr val="000000"/>
                </a:solidFill>
                <a:latin typeface="Times New Roman" panose="02020603050405020304" pitchFamily="18" charset="0"/>
                <a:ea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endParaRPr>
          </a:p>
          <a:p>
            <a:pPr algn="just">
              <a:tabLst>
                <a:tab pos="90170" algn="l"/>
                <a:tab pos="180340" algn="l"/>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nặng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a:t>
            </a:r>
          </a:p>
          <a:p>
            <a:pPr algn="just">
              <a:tabLst>
                <a:tab pos="90170" algn="l"/>
                <a:tab pos="180340" algn="l"/>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Túi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rPr>
              <a:t> </a:t>
            </a:r>
            <a:r>
              <a:rPr lang="en-US" sz="2800" err="1">
                <a:solidFill>
                  <a:srgbClr val="000000"/>
                </a:solidFill>
                <a:latin typeface="Times New Roman" panose="02020603050405020304" pitchFamily="18" charset="0"/>
                <a:ea typeface="Times New Roman" panose="02020603050405020304" pitchFamily="18" charset="0"/>
              </a:rPr>
              <a:t>này</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nặng (1)</a:t>
            </a:r>
            <a:r>
              <a:rPr lang="en-US" sz="2800">
                <a:solidFill>
                  <a:srgbClr val="000000"/>
                </a:solidFill>
                <a:latin typeface="Times New Roman" panose="02020603050405020304" pitchFamily="18" charset="0"/>
                <a:ea typeface="Times New Roman" panose="02020603050405020304" pitchFamily="18" charset="0"/>
              </a:rPr>
              <a:t> quá! </a:t>
            </a:r>
            <a:endParaRPr lang="en-US" sz="2800" dirty="0">
              <a:solidFill>
                <a:srgbClr val="000000"/>
              </a:solidFill>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err="1">
                <a:solidFill>
                  <a:srgbClr val="000000"/>
                </a:solidFill>
                <a:latin typeface="Times New Roman" panose="02020603050405020304" pitchFamily="18" charset="0"/>
                <a:ea typeface="Times New Roman" panose="02020603050405020304" pitchFamily="18" charset="0"/>
              </a:rPr>
              <a:t>ốm</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nặng (2)</a:t>
            </a:r>
            <a:r>
              <a:rPr lang="en-US" sz="2800">
                <a:solidFill>
                  <a:srgbClr val="000000"/>
                </a:solidFill>
                <a:latin typeface="Times New Roman" panose="02020603050405020304" pitchFamily="18" charset="0"/>
                <a:ea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endParaRPr>
          </a:p>
        </p:txBody>
      </p:sp>
      <p:sp>
        <p:nvSpPr>
          <p:cNvPr id="2" name="TextBox 1"/>
          <p:cNvSpPr txBox="1"/>
          <p:nvPr/>
        </p:nvSpPr>
        <p:spPr>
          <a:xfrm>
            <a:off x="1524005" y="5471887"/>
            <a:ext cx="8040914"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nặng (1): </a:t>
            </a:r>
            <a:r>
              <a:rPr lang="en-US" sz="2800">
                <a:latin typeface="Times New Roman" panose="02020603050405020304" pitchFamily="18" charset="0"/>
                <a:cs typeface="Times New Roman" panose="02020603050405020304" pitchFamily="18" charset="0"/>
              </a:rPr>
              <a:t>trọng lượng </a:t>
            </a:r>
            <a:r>
              <a:rPr lang="en-US" sz="2800" b="1" u="sng">
                <a:solidFill>
                  <a:srgbClr val="FF0000"/>
                </a:solidFill>
                <a:latin typeface="Times New Roman" panose="02020603050405020304" pitchFamily="18" charset="0"/>
                <a:cs typeface="Times New Roman" panose="02020603050405020304" pitchFamily="18" charset="0"/>
              </a:rPr>
              <a:t>lớn</a:t>
            </a:r>
            <a:r>
              <a:rPr lang="en-US" sz="2800">
                <a:latin typeface="Times New Roman" panose="02020603050405020304" pitchFamily="18" charset="0"/>
                <a:cs typeface="Times New Roman" panose="02020603050405020304" pitchFamily="18" charset="0"/>
              </a:rPr>
              <a:t> hơn mức bình thường.</a:t>
            </a:r>
          </a:p>
        </p:txBody>
      </p:sp>
      <p:sp>
        <p:nvSpPr>
          <p:cNvPr id="3" name="TextBox 2"/>
          <p:cNvSpPr txBox="1"/>
          <p:nvPr/>
        </p:nvSpPr>
        <p:spPr>
          <a:xfrm>
            <a:off x="1489165" y="5907314"/>
            <a:ext cx="10427063" cy="800219"/>
          </a:xfrm>
          <a:prstGeom prst="rect">
            <a:avLst/>
          </a:prstGeom>
          <a:noFill/>
        </p:spPr>
        <p:txBody>
          <a:bodyPr wrap="square" rtlCol="0">
            <a:spAutoFit/>
          </a:bodyPr>
          <a:lstStyle/>
          <a:p>
            <a:pPr lvl="0" algn="just"/>
            <a:r>
              <a:rPr lang="en-US" sz="2800" b="1">
                <a:solidFill>
                  <a:srgbClr val="000000"/>
                </a:solidFill>
                <a:latin typeface="Times New Roman" panose="02020603050405020304" pitchFamily="18" charset="0"/>
                <a:ea typeface="Times New Roman" panose="02020603050405020304" pitchFamily="18" charset="0"/>
              </a:rPr>
              <a:t>nặng (2): </a:t>
            </a:r>
            <a:r>
              <a:rPr lang="en-US" sz="2800">
                <a:solidFill>
                  <a:srgbClr val="000000"/>
                </a:solidFill>
                <a:latin typeface="Times New Roman" panose="02020603050405020304" pitchFamily="18" charset="0"/>
                <a:ea typeface="Times New Roman" panose="02020603050405020304" pitchFamily="18" charset="0"/>
              </a:rPr>
              <a:t>ở mức độ </a:t>
            </a:r>
            <a:r>
              <a:rPr lang="en-US" sz="2800" b="1" u="sng">
                <a:solidFill>
                  <a:srgbClr val="FF0000"/>
                </a:solidFill>
                <a:latin typeface="Times New Roman" panose="02020603050405020304" pitchFamily="18" charset="0"/>
                <a:ea typeface="Times New Roman" panose="02020603050405020304" pitchFamily="18" charset="0"/>
              </a:rPr>
              <a:t>cao</a:t>
            </a:r>
            <a:r>
              <a:rPr lang="en-US" sz="2800">
                <a:solidFill>
                  <a:srgbClr val="000000"/>
                </a:solidFill>
                <a:latin typeface="Times New Roman" panose="02020603050405020304" pitchFamily="18" charset="0"/>
                <a:ea typeface="Times New Roman" panose="02020603050405020304" pitchFamily="18" charset="0"/>
              </a:rPr>
              <a:t>, có thể gây hậu quả (phải chịu đau đớn).</a:t>
            </a:r>
          </a:p>
          <a:p>
            <a:endParaRPr lang="en-US"/>
          </a:p>
        </p:txBody>
      </p:sp>
    </p:spTree>
    <p:extLst>
      <p:ext uri="{BB962C8B-B14F-4D97-AF65-F5344CB8AC3E}">
        <p14:creationId xmlns:p14="http://schemas.microsoft.com/office/powerpoint/2010/main" val="313910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animEffect transition="in" filter="fade">
                                      <p:cBhvr>
                                        <p:cTn id="7" dur="1000"/>
                                        <p:tgtEl>
                                          <p:spTgt spid="7">
                                            <p:txEl>
                                              <p:pRg st="7" end="7"/>
                                            </p:txEl>
                                          </p:spTgt>
                                        </p:tgtEl>
                                      </p:cBhvr>
                                    </p:animEffect>
                                    <p:anim calcmode="lin" valueType="num">
                                      <p:cBhvr>
                                        <p:cTn id="8"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8" end="8"/>
                                            </p:txEl>
                                          </p:spTgt>
                                        </p:tgtEl>
                                        <p:attrNameLst>
                                          <p:attrName>style.visibility</p:attrName>
                                        </p:attrNameLst>
                                      </p:cBhvr>
                                      <p:to>
                                        <p:strVal val="visible"/>
                                      </p:to>
                                    </p:set>
                                    <p:animEffect transition="in" filter="fade">
                                      <p:cBhvr>
                                        <p:cTn id="14" dur="1000"/>
                                        <p:tgtEl>
                                          <p:spTgt spid="7">
                                            <p:txEl>
                                              <p:pRg st="8" end="8"/>
                                            </p:txEl>
                                          </p:spTgt>
                                        </p:tgtEl>
                                      </p:cBhvr>
                                    </p:animEffect>
                                    <p:anim calcmode="lin" valueType="num">
                                      <p:cBhvr>
                                        <p:cTn id="15"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animEffect transition="in" filter="fade">
                                      <p:cBhvr>
                                        <p:cTn id="21" dur="1000"/>
                                        <p:tgtEl>
                                          <p:spTgt spid="7">
                                            <p:txEl>
                                              <p:pRg st="9" end="9"/>
                                            </p:txEl>
                                          </p:spTgt>
                                        </p:tgtEl>
                                      </p:cBhvr>
                                    </p:animEffect>
                                    <p:anim calcmode="lin" valueType="num">
                                      <p:cBhvr>
                                        <p:cTn id="22"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71" y="303350"/>
            <a:ext cx="8374743" cy="1938992"/>
          </a:xfrm>
          <a:prstGeom prst="rect">
            <a:avLst/>
          </a:prstGeom>
        </p:spPr>
        <p:txBody>
          <a:bodyPr wrap="square">
            <a:spAutoFit/>
          </a:bodyPr>
          <a:lstStyle/>
          <a:p>
            <a:r>
              <a:rPr lang="en-US" sz="3000">
                <a:solidFill>
                  <a:srgbClr val="5A5A5A"/>
                </a:solidFill>
                <a:latin typeface="Times New Roman" panose="02020603050405020304" pitchFamily="18" charset="0"/>
                <a:cs typeface="Times New Roman" panose="02020603050405020304" pitchFamily="18" charset="0"/>
              </a:rPr>
              <a:t>           </a:t>
            </a:r>
            <a:r>
              <a:rPr lang="vi-VN" sz="3000">
                <a:solidFill>
                  <a:srgbClr val="5A5A5A"/>
                </a:solidFill>
                <a:latin typeface="Times New Roman" panose="02020603050405020304" pitchFamily="18" charset="0"/>
                <a:cs typeface="Times New Roman" panose="02020603050405020304" pitchFamily="18" charset="0"/>
              </a:rPr>
              <a:t>Bà già đi chợ cầu Đông</a:t>
            </a:r>
            <a:r>
              <a:rPr lang="vi-VN" sz="3000">
                <a:latin typeface="Times New Roman" panose="02020603050405020304" pitchFamily="18" charset="0"/>
                <a:cs typeface="Times New Roman" panose="02020603050405020304" pitchFamily="18" charset="0"/>
              </a:rPr>
              <a:t/>
            </a:r>
            <a:br>
              <a:rPr lang="vi-VN" sz="3000">
                <a:latin typeface="Times New Roman" panose="02020603050405020304" pitchFamily="18" charset="0"/>
                <a:cs typeface="Times New Roman" panose="02020603050405020304" pitchFamily="18" charset="0"/>
              </a:rPr>
            </a:br>
            <a:r>
              <a:rPr lang="vi-VN" sz="3000">
                <a:solidFill>
                  <a:srgbClr val="5A5A5A"/>
                </a:solidFill>
                <a:latin typeface="Times New Roman" panose="02020603050405020304" pitchFamily="18" charset="0"/>
                <a:cs typeface="Times New Roman" panose="02020603050405020304" pitchFamily="18" charset="0"/>
              </a:rPr>
              <a:t>Bói xem một quẻ lấy chồng </a:t>
            </a:r>
            <a:r>
              <a:rPr lang="vi-VN" sz="3000" b="1">
                <a:solidFill>
                  <a:srgbClr val="5A5A5A"/>
                </a:solidFill>
                <a:latin typeface="Times New Roman" panose="02020603050405020304" pitchFamily="18" charset="0"/>
                <a:cs typeface="Times New Roman" panose="02020603050405020304" pitchFamily="18" charset="0"/>
              </a:rPr>
              <a:t>lợi</a:t>
            </a:r>
            <a:r>
              <a:rPr lang="en-US" sz="3000" b="1">
                <a:solidFill>
                  <a:srgbClr val="5A5A5A"/>
                </a:solidFill>
                <a:latin typeface="Times New Roman" panose="02020603050405020304" pitchFamily="18" charset="0"/>
                <a:cs typeface="Times New Roman" panose="02020603050405020304" pitchFamily="18" charset="0"/>
              </a:rPr>
              <a:t> (1)</a:t>
            </a:r>
            <a:r>
              <a:rPr lang="vi-VN" sz="3000">
                <a:solidFill>
                  <a:srgbClr val="5A5A5A"/>
                </a:solidFill>
                <a:latin typeface="Times New Roman" panose="02020603050405020304" pitchFamily="18" charset="0"/>
                <a:cs typeface="Times New Roman" panose="02020603050405020304" pitchFamily="18" charset="0"/>
              </a:rPr>
              <a:t> chăng?</a:t>
            </a:r>
            <a:r>
              <a:rPr lang="vi-VN" sz="3000">
                <a:latin typeface="Times New Roman" panose="02020603050405020304" pitchFamily="18" charset="0"/>
                <a:cs typeface="Times New Roman" panose="02020603050405020304" pitchFamily="18" charset="0"/>
              </a:rPr>
              <a:t/>
            </a:r>
            <a:br>
              <a:rPr lang="vi-VN" sz="3000">
                <a:latin typeface="Times New Roman" panose="02020603050405020304" pitchFamily="18" charset="0"/>
                <a:cs typeface="Times New Roman" panose="02020603050405020304" pitchFamily="18" charset="0"/>
              </a:rPr>
            </a:br>
            <a:r>
              <a:rPr lang="en-US" sz="3000">
                <a:latin typeface="Times New Roman" panose="02020603050405020304" pitchFamily="18" charset="0"/>
                <a:cs typeface="Times New Roman" panose="02020603050405020304" pitchFamily="18" charset="0"/>
              </a:rPr>
              <a:t>            </a:t>
            </a:r>
            <a:r>
              <a:rPr lang="vi-VN" sz="3000">
                <a:solidFill>
                  <a:srgbClr val="5A5A5A"/>
                </a:solidFill>
                <a:latin typeface="Times New Roman" panose="02020603050405020304" pitchFamily="18" charset="0"/>
                <a:cs typeface="Times New Roman" panose="02020603050405020304" pitchFamily="18" charset="0"/>
              </a:rPr>
              <a:t>Thầy bói </a:t>
            </a:r>
            <a:r>
              <a:rPr lang="en-US" sz="3000">
                <a:solidFill>
                  <a:srgbClr val="5A5A5A"/>
                </a:solidFill>
                <a:latin typeface="Times New Roman" panose="02020603050405020304" pitchFamily="18" charset="0"/>
                <a:cs typeface="Times New Roman" panose="02020603050405020304" pitchFamily="18" charset="0"/>
              </a:rPr>
              <a:t>xem</a:t>
            </a:r>
            <a:r>
              <a:rPr lang="vi-VN" sz="3000">
                <a:solidFill>
                  <a:srgbClr val="5A5A5A"/>
                </a:solidFill>
                <a:latin typeface="Times New Roman" panose="02020603050405020304" pitchFamily="18" charset="0"/>
                <a:cs typeface="Times New Roman" panose="02020603050405020304" pitchFamily="18" charset="0"/>
              </a:rPr>
              <a:t> quẻ nói rằng,</a:t>
            </a:r>
            <a:r>
              <a:rPr lang="vi-VN" sz="3000">
                <a:latin typeface="Times New Roman" panose="02020603050405020304" pitchFamily="18" charset="0"/>
                <a:cs typeface="Times New Roman" panose="02020603050405020304" pitchFamily="18" charset="0"/>
              </a:rPr>
              <a:t/>
            </a:r>
            <a:br>
              <a:rPr lang="vi-VN" sz="3000">
                <a:latin typeface="Times New Roman" panose="02020603050405020304" pitchFamily="18" charset="0"/>
                <a:cs typeface="Times New Roman" panose="02020603050405020304" pitchFamily="18" charset="0"/>
              </a:rPr>
            </a:br>
            <a:r>
              <a:rPr lang="vi-VN" sz="3000" b="1">
                <a:solidFill>
                  <a:srgbClr val="5A5A5A"/>
                </a:solidFill>
                <a:latin typeface="Times New Roman" panose="02020603050405020304" pitchFamily="18" charset="0"/>
                <a:cs typeface="Times New Roman" panose="02020603050405020304" pitchFamily="18" charset="0"/>
              </a:rPr>
              <a:t>Lợi</a:t>
            </a:r>
            <a:r>
              <a:rPr lang="en-US" sz="3000" b="1">
                <a:solidFill>
                  <a:srgbClr val="5A5A5A"/>
                </a:solidFill>
                <a:latin typeface="Times New Roman" panose="02020603050405020304" pitchFamily="18" charset="0"/>
                <a:cs typeface="Times New Roman" panose="02020603050405020304" pitchFamily="18" charset="0"/>
              </a:rPr>
              <a:t> (2)</a:t>
            </a:r>
            <a:r>
              <a:rPr lang="vi-VN" sz="3000">
                <a:solidFill>
                  <a:srgbClr val="5A5A5A"/>
                </a:solidFill>
                <a:latin typeface="Times New Roman" panose="02020603050405020304" pitchFamily="18" charset="0"/>
                <a:cs typeface="Times New Roman" panose="02020603050405020304" pitchFamily="18" charset="0"/>
              </a:rPr>
              <a:t> thì có </a:t>
            </a:r>
            <a:r>
              <a:rPr lang="vi-VN" sz="3000" b="1">
                <a:solidFill>
                  <a:srgbClr val="5A5A5A"/>
                </a:solidFill>
                <a:latin typeface="Times New Roman" panose="02020603050405020304" pitchFamily="18" charset="0"/>
                <a:cs typeface="Times New Roman" panose="02020603050405020304" pitchFamily="18" charset="0"/>
              </a:rPr>
              <a:t>lợi</a:t>
            </a:r>
            <a:r>
              <a:rPr lang="en-US" sz="3000" b="1">
                <a:solidFill>
                  <a:srgbClr val="5A5A5A"/>
                </a:solidFill>
                <a:latin typeface="Times New Roman" panose="02020603050405020304" pitchFamily="18" charset="0"/>
                <a:cs typeface="Times New Roman" panose="02020603050405020304" pitchFamily="18" charset="0"/>
              </a:rPr>
              <a:t> (3)</a:t>
            </a:r>
            <a:r>
              <a:rPr lang="vi-VN" sz="3000">
                <a:solidFill>
                  <a:srgbClr val="5A5A5A"/>
                </a:solidFill>
                <a:latin typeface="Times New Roman" panose="02020603050405020304" pitchFamily="18" charset="0"/>
                <a:cs typeface="Times New Roman" panose="02020603050405020304" pitchFamily="18" charset="0"/>
              </a:rPr>
              <a:t>, nhưng răng không còn.</a:t>
            </a:r>
            <a:endParaRPr lang="en-US" sz="3000">
              <a:latin typeface="Times New Roman" panose="02020603050405020304" pitchFamily="18" charset="0"/>
              <a:cs typeface="Times New Roman" panose="02020603050405020304" pitchFamily="18" charset="0"/>
            </a:endParaRPr>
          </a:p>
        </p:txBody>
      </p:sp>
      <p:sp>
        <p:nvSpPr>
          <p:cNvPr id="3" name="Rectangle 2"/>
          <p:cNvSpPr/>
          <p:nvPr/>
        </p:nvSpPr>
        <p:spPr>
          <a:xfrm>
            <a:off x="798287" y="2313578"/>
            <a:ext cx="11001828" cy="3508653"/>
          </a:xfrm>
          <a:prstGeom prst="rect">
            <a:avLst/>
          </a:prstGeom>
          <a:noFill/>
        </p:spPr>
        <p:txBody>
          <a:bodyPr wrap="square">
            <a:spAutoFit/>
          </a:bodyPr>
          <a:lstStyle/>
          <a:p>
            <a:r>
              <a:rPr lang="vi-VN" sz="3000" b="1">
                <a:solidFill>
                  <a:srgbClr val="5A5A5A"/>
                </a:solidFill>
                <a:latin typeface="Times New Roman" panose="02020603050405020304" pitchFamily="18" charset="0"/>
                <a:cs typeface="Times New Roman" panose="02020603050405020304" pitchFamily="18" charset="0"/>
              </a:rPr>
              <a:t>- L</a:t>
            </a:r>
            <a:r>
              <a:rPr lang="vi-VN" sz="3200" b="1">
                <a:solidFill>
                  <a:srgbClr val="5A5A5A"/>
                </a:solidFill>
                <a:latin typeface="Times New Roman" panose="02020603050405020304" pitchFamily="18" charset="0"/>
                <a:cs typeface="Times New Roman" panose="02020603050405020304" pitchFamily="18" charset="0"/>
              </a:rPr>
              <a:t>ợi</a:t>
            </a:r>
            <a:r>
              <a:rPr lang="en-US" sz="3200" b="1">
                <a:solidFill>
                  <a:srgbClr val="5A5A5A"/>
                </a:solidFill>
                <a:latin typeface="Times New Roman" panose="02020603050405020304" pitchFamily="18" charset="0"/>
                <a:cs typeface="Times New Roman" panose="02020603050405020304" pitchFamily="18" charset="0"/>
              </a:rPr>
              <a:t> (1)</a:t>
            </a:r>
            <a:r>
              <a:rPr lang="en-US" sz="3200">
                <a:solidFill>
                  <a:srgbClr val="5A5A5A"/>
                </a:solidFill>
                <a:latin typeface="Times New Roman" panose="02020603050405020304" pitchFamily="18" charset="0"/>
                <a:cs typeface="Times New Roman" panose="02020603050405020304" pitchFamily="18" charset="0"/>
              </a:rPr>
              <a:t>: lợi ích, lợi lộc, thuận lợi</a:t>
            </a:r>
            <a:r>
              <a:rPr lang="vi-VN" sz="3200">
                <a:latin typeface="Times New Roman" panose="02020603050405020304" pitchFamily="18" charset="0"/>
                <a:cs typeface="Times New Roman" panose="02020603050405020304" pitchFamily="18" charset="0"/>
              </a:rPr>
              <a:t/>
            </a:r>
            <a:br>
              <a:rPr lang="vi-VN" sz="3200">
                <a:latin typeface="Times New Roman" panose="02020603050405020304" pitchFamily="18" charset="0"/>
                <a:cs typeface="Times New Roman" panose="02020603050405020304" pitchFamily="18" charset="0"/>
              </a:rPr>
            </a:br>
            <a:r>
              <a:rPr lang="vi-VN" sz="3200">
                <a:latin typeface="Times New Roman" panose="02020603050405020304" pitchFamily="18" charset="0"/>
                <a:cs typeface="Times New Roman" panose="02020603050405020304" pitchFamily="18" charset="0"/>
              </a:rPr>
              <a:t>- </a:t>
            </a:r>
            <a:r>
              <a:rPr lang="vi-VN" sz="3200" b="1">
                <a:solidFill>
                  <a:srgbClr val="5A5A5A"/>
                </a:solidFill>
                <a:latin typeface="Times New Roman" panose="02020603050405020304" pitchFamily="18" charset="0"/>
                <a:cs typeface="Times New Roman" panose="02020603050405020304" pitchFamily="18" charset="0"/>
              </a:rPr>
              <a:t>Lợi</a:t>
            </a:r>
            <a:r>
              <a:rPr lang="en-US" sz="3200" b="1">
                <a:solidFill>
                  <a:srgbClr val="5A5A5A"/>
                </a:solidFill>
                <a:latin typeface="Times New Roman" panose="02020603050405020304" pitchFamily="18" charset="0"/>
                <a:cs typeface="Times New Roman" panose="02020603050405020304" pitchFamily="18" charset="0"/>
              </a:rPr>
              <a:t> (2)</a:t>
            </a:r>
            <a:r>
              <a:rPr lang="en-US" sz="3200">
                <a:solidFill>
                  <a:srgbClr val="5A5A5A"/>
                </a:solidFill>
                <a:latin typeface="Times New Roman" panose="02020603050405020304" pitchFamily="18" charset="0"/>
                <a:cs typeface="Times New Roman" panose="02020603050405020304" pitchFamily="18" charset="0"/>
              </a:rPr>
              <a:t>,</a:t>
            </a:r>
            <a:r>
              <a:rPr lang="vi-VN" sz="3200">
                <a:solidFill>
                  <a:srgbClr val="5A5A5A"/>
                </a:solidFill>
                <a:latin typeface="Times New Roman" panose="02020603050405020304" pitchFamily="18" charset="0"/>
                <a:cs typeface="Times New Roman" panose="02020603050405020304" pitchFamily="18" charset="0"/>
              </a:rPr>
              <a:t> </a:t>
            </a:r>
            <a:r>
              <a:rPr lang="vi-VN" sz="3200" b="1">
                <a:solidFill>
                  <a:srgbClr val="5A5A5A"/>
                </a:solidFill>
                <a:latin typeface="Times New Roman" panose="02020603050405020304" pitchFamily="18" charset="0"/>
                <a:cs typeface="Times New Roman" panose="02020603050405020304" pitchFamily="18" charset="0"/>
              </a:rPr>
              <a:t>lợi</a:t>
            </a:r>
            <a:r>
              <a:rPr lang="en-US" sz="3200" b="1">
                <a:solidFill>
                  <a:srgbClr val="5A5A5A"/>
                </a:solidFill>
                <a:latin typeface="Times New Roman" panose="02020603050405020304" pitchFamily="18" charset="0"/>
                <a:cs typeface="Times New Roman" panose="02020603050405020304" pitchFamily="18" charset="0"/>
              </a:rPr>
              <a:t> (3)</a:t>
            </a:r>
            <a:r>
              <a:rPr lang="en-US" sz="3200">
                <a:solidFill>
                  <a:srgbClr val="5A5A5A"/>
                </a:solidFill>
                <a:latin typeface="Times New Roman" panose="02020603050405020304" pitchFamily="18" charset="0"/>
                <a:cs typeface="Times New Roman" panose="02020603050405020304" pitchFamily="18" charset="0"/>
              </a:rPr>
              <a:t>: phần thịt cho răng bám vào</a:t>
            </a:r>
          </a:p>
          <a:p>
            <a:r>
              <a:rPr lang="en-US" sz="3000">
                <a:solidFill>
                  <a:srgbClr val="5A5A5A"/>
                </a:solidFill>
                <a:latin typeface="Times New Roman" panose="02020603050405020304" pitchFamily="18" charset="0"/>
                <a:cs typeface="Times New Roman" panose="02020603050405020304" pitchFamily="18" charset="0"/>
              </a:rPr>
              <a:t>=&gt;</a:t>
            </a:r>
            <a:r>
              <a:rPr lang="vi-VN" sz="3200">
                <a:solidFill>
                  <a:srgbClr val="5A5A5A"/>
                </a:solidFill>
                <a:latin typeface="Times New Roman" panose="02020603050405020304" pitchFamily="18" charset="0"/>
                <a:cs typeface="Times New Roman" panose="02020603050405020304" pitchFamily="18" charset="0"/>
              </a:rPr>
              <a:t>Việc sử dụng từ </a:t>
            </a:r>
            <a:r>
              <a:rPr lang="vi-VN" sz="3200" i="1">
                <a:solidFill>
                  <a:srgbClr val="5A5A5A"/>
                </a:solidFill>
                <a:latin typeface="Times New Roman" panose="02020603050405020304" pitchFamily="18" charset="0"/>
                <a:cs typeface="Times New Roman" panose="02020603050405020304" pitchFamily="18" charset="0"/>
              </a:rPr>
              <a:t>lợi</a:t>
            </a:r>
            <a:r>
              <a:rPr lang="vi-VN" sz="3200">
                <a:solidFill>
                  <a:srgbClr val="5A5A5A"/>
                </a:solidFill>
                <a:latin typeface="Times New Roman" panose="02020603050405020304" pitchFamily="18" charset="0"/>
                <a:cs typeface="Times New Roman" panose="02020603050405020304" pitchFamily="18" charset="0"/>
              </a:rPr>
              <a:t> ở câu cuối của bài ca dao là hiện tượng đồng âm khác nghĩa.</a:t>
            </a:r>
          </a:p>
          <a:p>
            <a:r>
              <a:rPr lang="vi-VN" sz="3200">
                <a:solidFill>
                  <a:srgbClr val="5A5A5A"/>
                </a:solidFill>
                <a:latin typeface="Times New Roman" panose="02020603050405020304" pitchFamily="18" charset="0"/>
                <a:cs typeface="Times New Roman" panose="02020603050405020304" pitchFamily="18" charset="0"/>
              </a:rPr>
              <a:t>   Tác dụng: Thầy bói nhắc khéo "bà già": bà đã già quá rồi (răng không còn) thì lấy chồng làm gì nữa ⇒ sự bất ngờ, thú vị, dí dỏm.</a:t>
            </a:r>
          </a:p>
          <a:p>
            <a:endParaRPr lang="en-US" sz="3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0984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2656114" y="145149"/>
            <a:ext cx="905691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vi-VN" sz="2800" b="1" i="1">
                <a:solidFill>
                  <a:srgbClr val="000000"/>
                </a:solidFill>
                <a:latin typeface="Times New Roman" panose="02020603050405020304" pitchFamily="18" charset="0"/>
              </a:rPr>
              <a:t>a/ Cánh </a:t>
            </a:r>
            <a:r>
              <a:rPr lang="en-US" altLang="vi-VN" sz="2800" b="1" i="1">
                <a:solidFill>
                  <a:srgbClr val="FF3300"/>
                </a:solidFill>
                <a:latin typeface="Times New Roman" panose="02020603050405020304" pitchFamily="18" charset="0"/>
              </a:rPr>
              <a:t>đồng</a:t>
            </a:r>
            <a:r>
              <a:rPr lang="en-US" altLang="vi-VN" sz="2800">
                <a:solidFill>
                  <a:srgbClr val="000000"/>
                </a:solidFill>
                <a:latin typeface="Times New Roman" panose="02020603050405020304" pitchFamily="18" charset="0"/>
              </a:rPr>
              <a:t>:</a:t>
            </a:r>
            <a:r>
              <a:rPr lang="en-US" altLang="vi-VN" sz="2800" b="1">
                <a:solidFill>
                  <a:srgbClr val="6600FF"/>
                </a:solidFill>
                <a:latin typeface="Times New Roman" panose="02020603050405020304" pitchFamily="18" charset="0"/>
              </a:rPr>
              <a:t>là khoảng đất rộng và bằng phẳng, dùng </a:t>
            </a:r>
          </a:p>
          <a:p>
            <a:pPr fontAlgn="base">
              <a:spcBef>
                <a:spcPct val="50000"/>
              </a:spcBef>
              <a:spcAft>
                <a:spcPct val="0"/>
              </a:spcAft>
              <a:buFontTx/>
              <a:buNone/>
            </a:pPr>
            <a:r>
              <a:rPr lang="en-US" altLang="vi-VN" sz="2800" b="1">
                <a:solidFill>
                  <a:srgbClr val="6600FF"/>
                </a:solidFill>
                <a:latin typeface="Times New Roman" panose="02020603050405020304" pitchFamily="18" charset="0"/>
              </a:rPr>
              <a:t>để cày cấy, trồng trọt.</a:t>
            </a:r>
          </a:p>
          <a:p>
            <a:pPr fontAlgn="base">
              <a:spcBef>
                <a:spcPct val="50000"/>
              </a:spcBef>
              <a:spcAft>
                <a:spcPct val="0"/>
              </a:spcAft>
              <a:buFontTx/>
              <a:buNone/>
            </a:pPr>
            <a:endParaRPr lang="en-US" altLang="vi-VN" sz="2800" b="1">
              <a:solidFill>
                <a:srgbClr val="6600FF"/>
              </a:solidFill>
              <a:latin typeface="Times New Roman" panose="02020603050405020304" pitchFamily="18" charset="0"/>
            </a:endParaRPr>
          </a:p>
        </p:txBody>
      </p:sp>
      <p:pic>
        <p:nvPicPr>
          <p:cNvPr id="102408" name="Picture 8" descr="small_1396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99571"/>
            <a:ext cx="2365829" cy="9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74172" y="1197625"/>
            <a:ext cx="2365828" cy="1177955"/>
          </a:xfrm>
          <a:prstGeom prst="rect">
            <a:avLst/>
          </a:prstGeom>
        </p:spPr>
      </p:pic>
      <p:sp>
        <p:nvSpPr>
          <p:cNvPr id="3" name="Rectangle 2"/>
          <p:cNvSpPr/>
          <p:nvPr/>
        </p:nvSpPr>
        <p:spPr>
          <a:xfrm>
            <a:off x="2714173" y="1445960"/>
            <a:ext cx="8563429" cy="523220"/>
          </a:xfrm>
          <a:prstGeom prst="rect">
            <a:avLst/>
          </a:prstGeom>
        </p:spPr>
        <p:txBody>
          <a:bodyPr wrap="square">
            <a:spAutoFit/>
          </a:bodyPr>
          <a:lstStyle/>
          <a:p>
            <a:pPr fontAlgn="base">
              <a:spcBef>
                <a:spcPct val="0"/>
              </a:spcBef>
              <a:spcAft>
                <a:spcPct val="0"/>
              </a:spcAft>
            </a:pPr>
            <a:r>
              <a:rPr lang="en-US" altLang="vi-VN" sz="2800" b="1" i="1">
                <a:solidFill>
                  <a:srgbClr val="000000"/>
                </a:solidFill>
                <a:latin typeface="Times New Roman" panose="02020603050405020304" pitchFamily="18" charset="0"/>
              </a:rPr>
              <a:t>b/ Một nghìn </a:t>
            </a:r>
            <a:r>
              <a:rPr lang="en-US" altLang="vi-VN" sz="2800" b="1" i="1">
                <a:solidFill>
                  <a:srgbClr val="FF3300"/>
                </a:solidFill>
                <a:latin typeface="Times New Roman" panose="02020603050405020304" pitchFamily="18" charset="0"/>
              </a:rPr>
              <a:t>đồng:đồng</a:t>
            </a:r>
            <a:r>
              <a:rPr lang="en-US" altLang="vi-VN" sz="2800" b="1">
                <a:solidFill>
                  <a:srgbClr val="6600FF"/>
                </a:solidFill>
                <a:latin typeface="Times New Roman" panose="02020603050405020304" pitchFamily="18" charset="0"/>
              </a:rPr>
              <a:t> là đơn vị tiền tệ Việt Nam.</a:t>
            </a:r>
          </a:p>
        </p:txBody>
      </p:sp>
      <p:pic>
        <p:nvPicPr>
          <p:cNvPr id="4" name="Picture 3"/>
          <p:cNvPicPr>
            <a:picLocks noChangeAspect="1"/>
          </p:cNvPicPr>
          <p:nvPr/>
        </p:nvPicPr>
        <p:blipFill>
          <a:blip r:embed="rId4"/>
          <a:stretch>
            <a:fillRect/>
          </a:stretch>
        </p:blipFill>
        <p:spPr>
          <a:xfrm>
            <a:off x="198871" y="2637184"/>
            <a:ext cx="2341129" cy="962365"/>
          </a:xfrm>
          <a:prstGeom prst="rect">
            <a:avLst/>
          </a:prstGeom>
        </p:spPr>
      </p:pic>
      <p:sp>
        <p:nvSpPr>
          <p:cNvPr id="9" name="Rectangle 8"/>
          <p:cNvSpPr/>
          <p:nvPr/>
        </p:nvSpPr>
        <p:spPr>
          <a:xfrm>
            <a:off x="2728685" y="2295044"/>
            <a:ext cx="9274629" cy="1384995"/>
          </a:xfrm>
          <a:prstGeom prst="rect">
            <a:avLst/>
          </a:prstGeom>
        </p:spPr>
        <p:txBody>
          <a:bodyPr wrap="square">
            <a:spAutoFit/>
          </a:bodyPr>
          <a:lstStyle/>
          <a:p>
            <a:pPr fontAlgn="base">
              <a:spcBef>
                <a:spcPct val="0"/>
              </a:spcBef>
              <a:spcAft>
                <a:spcPct val="0"/>
              </a:spcAft>
            </a:pPr>
            <a:r>
              <a:rPr lang="en-US" altLang="vi-VN" sz="2800" b="1" i="1">
                <a:solidFill>
                  <a:srgbClr val="000000"/>
                </a:solidFill>
                <a:latin typeface="Times New Roman" panose="02020603050405020304" pitchFamily="18" charset="0"/>
              </a:rPr>
              <a:t>c/ Răng: </a:t>
            </a:r>
            <a:r>
              <a:rPr lang="en-US" altLang="vi-VN" sz="2800" b="1" i="1">
                <a:solidFill>
                  <a:srgbClr val="2D2D8A">
                    <a:lumMod val="60000"/>
                    <a:lumOff val="40000"/>
                  </a:srgbClr>
                </a:solidFill>
                <a:latin typeface="Times New Roman" panose="02020603050405020304" pitchFamily="18" charset="0"/>
              </a:rPr>
              <a:t>là phần xương cứng, màu trắng, mọc trên hàm, dùng để cắn, giữ và nhai thức ăn.(</a:t>
            </a:r>
            <a:r>
              <a:rPr lang="en-US" altLang="en-US" sz="2800" b="1">
                <a:solidFill>
                  <a:srgbClr val="2D2D8A">
                    <a:lumMod val="60000"/>
                    <a:lumOff val="40000"/>
                  </a:srgb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chỉ vật sắc, nhọn sắp </a:t>
            </a:r>
          </a:p>
          <a:p>
            <a:pPr fontAlgn="base">
              <a:spcBef>
                <a:spcPct val="0"/>
              </a:spcBef>
              <a:spcAft>
                <a:spcPct val="0"/>
              </a:spcAft>
            </a:pPr>
            <a:r>
              <a:rPr lang="en-US" altLang="en-US" sz="2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đều nhau thành hàng.)</a:t>
            </a:r>
            <a:endParaRPr lang="en-US" altLang="vi-VN" sz="2800" b="1">
              <a:solidFill>
                <a:srgbClr val="FF0000"/>
              </a:solidFill>
              <a:latin typeface="Times New Roman" panose="02020603050405020304" pitchFamily="18" charset="0"/>
            </a:endParaRPr>
          </a:p>
        </p:txBody>
      </p:sp>
      <p:sp>
        <p:nvSpPr>
          <p:cNvPr id="11" name="Text Box 9"/>
          <p:cNvSpPr txBox="1">
            <a:spLocks noChangeArrowheads="1"/>
          </p:cNvSpPr>
          <p:nvPr/>
        </p:nvSpPr>
        <p:spPr bwMode="auto">
          <a:xfrm>
            <a:off x="2627089" y="3710891"/>
            <a:ext cx="9332681"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indent="53975"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marL="0" indent="0" algn="just" eaLnBrk="1" fontAlgn="base" hangingPunct="1">
              <a:spcBef>
                <a:spcPct val="0"/>
              </a:spcBef>
              <a:spcAft>
                <a:spcPct val="0"/>
              </a:spcAft>
            </a:pPr>
            <a:r>
              <a:rPr lang="en-US" altLang="en-US" sz="2800" b="1" i="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d/ Răng </a:t>
            </a:r>
            <a:r>
              <a:rPr lang="en-US" altLang="en-US" sz="2800" b="1" i="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2800" b="1" i="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i="1"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chiếc</a:t>
            </a:r>
            <a:r>
              <a:rPr lang="en-US" altLang="en-US" sz="2800" b="1" i="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lược</a:t>
            </a:r>
            <a:r>
              <a:rPr lang="en-US" altLang="en-US" sz="2800" b="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a:solidFill>
                  <a:srgbClr val="0070C0"/>
                </a:solidFill>
                <a:latin typeface="Times New Roman" panose="02020603050405020304" pitchFamily="18" charset="0"/>
                <a:cs typeface="Times New Roman" panose="02020603050405020304" pitchFamily="18" charset="0"/>
              </a:rPr>
              <a:t>dùng để chải tóc, không dùng để nhai</a:t>
            </a:r>
            <a:r>
              <a:rPr lang="en-US" altLang="en-US" sz="28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như răng người</a:t>
            </a:r>
            <a:r>
              <a:rPr lang="en-US" altLang="vi-VN" sz="2800" b="1" i="1">
                <a:solidFill>
                  <a:srgbClr val="0070C0"/>
                </a:solidFill>
                <a:latin typeface="Times New Roman" panose="02020603050405020304" pitchFamily="18" charset="0"/>
              </a:rPr>
              <a:t>.(</a:t>
            </a:r>
            <a:r>
              <a:rPr lang="en-US" altLang="en-US" sz="2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chỉ vật sắc, nhọn sắp đều nhau thành hàng</a:t>
            </a:r>
            <a:r>
              <a:rPr lang="en-US" altLang="en-US" sz="28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vi-VN" sz="2800" b="1">
              <a:solidFill>
                <a:srgbClr val="0070C0"/>
              </a:solidFill>
              <a:latin typeface="Times New Roman" panose="02020603050405020304" pitchFamily="18" charset="0"/>
            </a:endParaRPr>
          </a:p>
          <a:p>
            <a:pPr marL="0" lvl="3" indent="0" eaLnBrk="1" hangingPunct="1">
              <a:spcBef>
                <a:spcPts val="1800"/>
              </a:spcBef>
              <a:defRPr/>
            </a:pPr>
            <a:endParaRPr lang="en-US" altLang="en-US" sz="28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798285" y="5341260"/>
            <a:ext cx="10232571" cy="1384995"/>
          </a:xfrm>
          <a:prstGeom prst="rect">
            <a:avLst/>
          </a:prstGeom>
          <a:solidFill>
            <a:srgbClr val="FFFF00"/>
          </a:solidFill>
        </p:spPr>
        <p:txBody>
          <a:bodyPr wrap="square" rtlCol="0">
            <a:spAutoFit/>
          </a:bodyPr>
          <a:lstStyle/>
          <a:p>
            <a:r>
              <a:rPr lang="en-US" sz="2800" b="1">
                <a:solidFill>
                  <a:srgbClr val="000000"/>
                </a:solidFill>
                <a:latin typeface="Times New Roman" panose="02020603050405020304" pitchFamily="18" charset="0"/>
                <a:cs typeface="Times New Roman" panose="02020603050405020304" pitchFamily="18" charset="0"/>
              </a:rPr>
              <a:t>Điền vào chỗ chấm đáp án đúng</a:t>
            </a:r>
          </a:p>
          <a:p>
            <a:r>
              <a:rPr lang="en-US" sz="2800" b="1">
                <a:solidFill>
                  <a:srgbClr val="000000"/>
                </a:solidFill>
                <a:latin typeface="Times New Roman" panose="02020603050405020304" pitchFamily="18" charset="0"/>
                <a:cs typeface="Times New Roman" panose="02020603050405020304" pitchFamily="18" charset="0"/>
              </a:rPr>
              <a:t>-Hiện tượng từ đồng âm là:………………</a:t>
            </a:r>
          </a:p>
          <a:p>
            <a:r>
              <a:rPr lang="en-US" sz="2800" b="1">
                <a:solidFill>
                  <a:srgbClr val="000000"/>
                </a:solidFill>
                <a:latin typeface="Times New Roman" panose="02020603050405020304" pitchFamily="18" charset="0"/>
                <a:cs typeface="Times New Roman" panose="02020603050405020304" pitchFamily="18" charset="0"/>
              </a:rPr>
              <a:t>-Hiện tượng từ nhiều nghĩa( đa nghĩa) là:………..</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43" y="3710890"/>
            <a:ext cx="2293257" cy="1383623"/>
          </a:xfrm>
          <a:prstGeom prst="rect">
            <a:avLst/>
          </a:prstGeom>
          <a:ln w="28575">
            <a:solidFill>
              <a:srgbClr val="FFFF00"/>
            </a:solidFill>
          </a:ln>
        </p:spPr>
      </p:pic>
    </p:spTree>
    <p:extLst>
      <p:ext uri="{BB962C8B-B14F-4D97-AF65-F5344CB8AC3E}">
        <p14:creationId xmlns:p14="http://schemas.microsoft.com/office/powerpoint/2010/main" val="43041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 name="Rectangle 1"/>
          <p:cNvSpPr/>
          <p:nvPr/>
        </p:nvSpPr>
        <p:spPr>
          <a:xfrm>
            <a:off x="1715257" y="1357085"/>
            <a:ext cx="3196709"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2 SGK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trang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92</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5" name="Rectangle 4"/>
          <p:cNvSpPr/>
          <p:nvPr/>
        </p:nvSpPr>
        <p:spPr>
          <a:xfrm>
            <a:off x="1502229" y="1912349"/>
            <a:ext cx="9627325" cy="3108543"/>
          </a:xfrm>
          <a:prstGeom prst="rect">
            <a:avLst/>
          </a:prstGeom>
        </p:spPr>
        <p:txBody>
          <a:bodyPr wrap="squar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b.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Đứng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tê</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mênh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ngát</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mua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bút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này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mươi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nghìn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tệ</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từ</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đồng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âm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953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0"/>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HOẠT ĐỘNG 3: LUYỆN TẬP, VẬN DỤNG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ectangle 8"/>
          <p:cNvSpPr/>
          <p:nvPr/>
        </p:nvSpPr>
        <p:spPr>
          <a:xfrm>
            <a:off x="1883833" y="923798"/>
            <a:ext cx="228479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IV.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Luyện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tập</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8" name="Rectangle 7"/>
          <p:cNvSpPr/>
          <p:nvPr/>
        </p:nvSpPr>
        <p:spPr>
          <a:xfrm>
            <a:off x="1732871" y="1554295"/>
            <a:ext cx="9514250" cy="3108543"/>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Bài 3. SGK trang 93</a:t>
            </a:r>
          </a:p>
          <a:p>
            <a:pPr marL="457200" indent="-457200">
              <a:buFont typeface="Wingdings" panose="05000000000000000000" pitchFamily="2" charset="2"/>
              <a:buChar char="v"/>
            </a:pPr>
            <a:r>
              <a:rPr lang="vi-VN" sz="2800" dirty="0">
                <a:latin typeface="Times New Roman" panose="02020603050405020304" pitchFamily="18" charset="0"/>
                <a:cs typeface="Times New Roman" panose="02020603050405020304" pitchFamily="18" charset="0"/>
              </a:rPr>
              <a:t>Nghĩa của từ trái trong ba trường hợp: “Cây xoài trước sân nhà em có rất nhiều trái”, “Bố vừa mua cho em một trái bóng”, “Cách một trái núi với ba quãng đồng” có liên quan đến nhau vì đều biểu thị sự vật có dạng hình cầu.</a:t>
            </a:r>
          </a:p>
          <a:p>
            <a:pPr marL="457200" indent="-457200">
              <a:buFont typeface="Wingdings" panose="05000000000000000000" pitchFamily="2" charset="2"/>
              <a:buChar char="v"/>
            </a:pPr>
            <a:r>
              <a:rPr lang="vi-VN" sz="2800" dirty="0">
                <a:latin typeface="Times New Roman" panose="02020603050405020304" pitchFamily="18" charset="0"/>
                <a:cs typeface="Times New Roman" panose="02020603050405020304" pitchFamily="18" charset="0"/>
              </a:rPr>
              <a:t>Từ trái trong ba trường hợp trên là từ đa nghĩa (một từ có nhiều nghĩa khác nhau, các nghĩa có liên quan đến nhau)</a:t>
            </a:r>
          </a:p>
        </p:txBody>
      </p:sp>
    </p:spTree>
    <p:extLst>
      <p:ext uri="{BB962C8B-B14F-4D97-AF65-F5344CB8AC3E}">
        <p14:creationId xmlns:p14="http://schemas.microsoft.com/office/powerpoint/2010/main" val="227191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4119259" y="93859"/>
            <a:ext cx="4613635" cy="523220"/>
          </a:xfrm>
          <a:prstGeom prst="rect">
            <a:avLst/>
          </a:prstGeom>
        </p:spPr>
        <p:txBody>
          <a:bodyPr wrap="none">
            <a:spAutoFit/>
          </a:bodyPr>
          <a:lstStyle/>
          <a:p>
            <a:pPr>
              <a:defRPr/>
            </a:pPr>
            <a:r>
              <a:rPr lang="en-US" sz="2800" b="1" dirty="0">
                <a:solidFill>
                  <a:srgbClr val="FF0000"/>
                </a:solidFill>
                <a:latin typeface="Times New Roman" panose="02020603050405020304" pitchFamily="18" charset="0"/>
                <a:ea typeface="MS Mincho"/>
              </a:rPr>
              <a:t>THỰC HÀNH TIẾNG VIỆT</a:t>
            </a:r>
            <a:endParaRPr lang="en-US" sz="2800" dirty="0">
              <a:solidFill>
                <a:prstClr val="black"/>
              </a:solidFill>
            </a:endParaRPr>
          </a:p>
        </p:txBody>
      </p:sp>
      <p:sp>
        <p:nvSpPr>
          <p:cNvPr id="2" name="Rectangle 1"/>
          <p:cNvSpPr/>
          <p:nvPr/>
        </p:nvSpPr>
        <p:spPr>
          <a:xfrm>
            <a:off x="1801824" y="1064457"/>
            <a:ext cx="9248503" cy="3539430"/>
          </a:xfrm>
          <a:prstGeom prst="rect">
            <a:avLst/>
          </a:prstGeom>
        </p:spPr>
        <p:txBody>
          <a:bodyPr wrap="square">
            <a:spAutoFit/>
          </a:bodyPr>
          <a:lstStyle/>
          <a:p>
            <a:pPr>
              <a:tabLst>
                <a:tab pos="1386840" algn="l"/>
              </a:tabLst>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b:</a:t>
            </a:r>
            <a:endParaRPr lang="en-US" sz="2800" dirty="0">
              <a:solidFill>
                <a:srgbClr val="000000"/>
              </a:solidFill>
              <a:latin typeface="Times New Roman" panose="02020603050405020304" pitchFamily="18" charset="0"/>
              <a:ea typeface="Times New Roman" panose="02020603050405020304" pitchFamily="18" charset="0"/>
            </a:endParaRPr>
          </a:p>
          <a:p>
            <a:pPr>
              <a:tabLst>
                <a:tab pos="1386840" algn="l"/>
              </a:tabLs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chín</a:t>
            </a:r>
            <a:r>
              <a:rPr lang="en-US" sz="2800" dirty="0">
                <a:solidFill>
                  <a:srgbClr val="000000"/>
                </a:solidFill>
                <a:latin typeface="Times New Roman" panose="02020603050405020304" pitchFamily="18" charset="0"/>
                <a:ea typeface="Times New Roman" panose="02020603050405020304" pitchFamily="18" charset="0"/>
              </a:rPr>
              <a:t>(1) : </a:t>
            </a:r>
            <a:r>
              <a:rPr lang="en-US" sz="2800" dirty="0" err="1">
                <a:solidFill>
                  <a:srgbClr val="000000"/>
                </a:solidFill>
                <a:latin typeface="Times New Roman" panose="02020603050405020304" pitchFamily="18" charset="0"/>
                <a:ea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mọi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a:t>
            </a:r>
          </a:p>
          <a:p>
            <a:pPr>
              <a:tabLst>
                <a:tab pos="1386840" algn="l"/>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chín</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2) : (</a:t>
            </a:r>
            <a:r>
              <a:rPr lang="en-US" sz="2800" dirty="0" err="1">
                <a:solidFill>
                  <a:srgbClr val="000000"/>
                </a:solidFill>
                <a:latin typeface="Times New Roman" panose="02020603050405020304" pitchFamily="18" charset="0"/>
                <a:ea typeface="Times New Roman" panose="02020603050405020304" pitchFamily="18" charset="0"/>
              </a:rPr>
              <a:t>nấu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rPr>
              <a:t> sang </a:t>
            </a:r>
            <a:r>
              <a:rPr lang="en-US" sz="2800" dirty="0" err="1">
                <a:solidFill>
                  <a:srgbClr val="000000"/>
                </a:solidFill>
                <a:latin typeface="Times New Roman" panose="02020603050405020304" pitchFamily="18" charset="0"/>
                <a:ea typeface="Times New Roman" panose="02020603050405020304" pitchFamily="18" charset="0"/>
              </a:rPr>
              <a:t>chín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a:t>
            </a:r>
          </a:p>
          <a:p>
            <a:pPr>
              <a:tabLst>
                <a:tab pos="1386840" algn="l"/>
              </a:tabLst>
            </a:pP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chín</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p>
          <a:p>
            <a:pPr>
              <a:tabLst>
                <a:tab pos="1386840" algn="l"/>
              </a:tabLst>
            </a:pPr>
            <a:r>
              <a:rPr lang="en-US" sz="2800" dirty="0" err="1">
                <a:solidFill>
                  <a:srgbClr val="FF0000"/>
                </a:solidFill>
                <a:latin typeface="Times New Roman" panose="02020603050405020304" pitchFamily="18" charset="0"/>
                <a:ea typeface="Times New Roman" panose="02020603050405020304" pitchFamily="18" charset="0"/>
              </a:rPr>
              <a:t>Kết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luận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Đây</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từ</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nghĩa</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827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5" name="Rectangle 4"/>
          <p:cNvSpPr/>
          <p:nvPr/>
        </p:nvSpPr>
        <p:spPr>
          <a:xfrm>
            <a:off x="4119259" y="93859"/>
            <a:ext cx="4613635"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MS Mincho"/>
              </a:rPr>
              <a:t>THỰC HÀNH TIẾNG VIỆT</a:t>
            </a:r>
            <a:endParaRPr lang="en-US" sz="2800" dirty="0">
              <a:solidFill>
                <a:srgbClr val="000000"/>
              </a:solidFill>
            </a:endParaRPr>
          </a:p>
        </p:txBody>
      </p:sp>
      <p:sp>
        <p:nvSpPr>
          <p:cNvPr id="6" name="Rectangle 5"/>
          <p:cNvSpPr/>
          <p:nvPr/>
        </p:nvSpPr>
        <p:spPr>
          <a:xfrm>
            <a:off x="1706030" y="1374747"/>
            <a:ext cx="9440091" cy="3539430"/>
          </a:xfrm>
          <a:prstGeom prst="rect">
            <a:avLst/>
          </a:prstGeom>
        </p:spPr>
        <p:txBody>
          <a:bodyPr wrap="square">
            <a:spAutoFit/>
          </a:bodyPr>
          <a:lstStyle/>
          <a:p>
            <a:pPr>
              <a:tabLst>
                <a:tab pos="1386840" algn="l"/>
              </a:tabLst>
            </a:pPr>
            <a:r>
              <a:rPr lang="en-US" sz="2800" b="1" dirty="0" err="1">
                <a:solidFill>
                  <a:srgbClr val="000000"/>
                </a:solidFill>
                <a:latin typeface="Times New Roman" panose="02020603050405020304" pitchFamily="18" charset="0"/>
                <a:ea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rPr>
              <a:t> a:</a:t>
            </a:r>
            <a:endParaRPr lang="en-US" sz="2800" dirty="0">
              <a:solidFill>
                <a:srgbClr val="000000"/>
              </a:solidFill>
              <a:latin typeface="Times New Roman" panose="02020603050405020304" pitchFamily="18" charset="0"/>
              <a:ea typeface="Times New Roman" panose="02020603050405020304" pitchFamily="18" charset="0"/>
            </a:endParaRPr>
          </a:p>
          <a:p>
            <a:pPr>
              <a:tabLst>
                <a:tab pos="1386840" algn="l"/>
              </a:tabLst>
            </a:pP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đỗ</a:t>
            </a:r>
            <a:r>
              <a:rPr lang="en-US" sz="2800" dirty="0">
                <a:solidFill>
                  <a:srgbClr val="000000"/>
                </a:solidFill>
                <a:latin typeface="Times New Roman" panose="02020603050405020304" pitchFamily="18" charset="0"/>
                <a:ea typeface="Times New Roman" panose="02020603050405020304" pitchFamily="18" charset="0"/>
              </a:rPr>
              <a:t> (1) : </a:t>
            </a:r>
            <a:r>
              <a:rPr lang="en-US" sz="2800" dirty="0" err="1">
                <a:solidFill>
                  <a:srgbClr val="000000"/>
                </a:solidFill>
                <a:latin typeface="Times New Roman" panose="02020603050405020304" pitchFamily="18" charset="0"/>
                <a:ea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đỗ</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đỗ</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đỗ</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đen</a:t>
            </a:r>
            <a:r>
              <a:rPr lang="en-US" sz="2800" dirty="0">
                <a:solidFill>
                  <a:srgbClr val="000000"/>
                </a:solidFill>
                <a:latin typeface="Times New Roman" panose="02020603050405020304" pitchFamily="18" charset="0"/>
                <a:ea typeface="Times New Roman" panose="02020603050405020304" pitchFamily="18" charset="0"/>
              </a:rPr>
              <a:t>.</a:t>
            </a:r>
          </a:p>
          <a:p>
            <a:pPr>
              <a:tabLst>
                <a:tab pos="1386840" algn="l"/>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đỗ</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2) :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endParaRPr lang="en-US" sz="2800" dirty="0">
              <a:solidFill>
                <a:srgbClr val="000000"/>
              </a:solidFill>
              <a:latin typeface="Times New Roman" panose="02020603050405020304" pitchFamily="18" charset="0"/>
              <a:ea typeface="Times New Roman" panose="02020603050405020304" pitchFamily="18" charset="0"/>
            </a:endParaRPr>
          </a:p>
          <a:p>
            <a:pPr>
              <a:tabLst>
                <a:tab pos="1386840" algn="l"/>
              </a:tabLst>
            </a:pP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đỗ</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p>
          <a:p>
            <a:pPr>
              <a:tabLst>
                <a:tab pos="1386840" algn="l"/>
              </a:tabLst>
            </a:pPr>
            <a:r>
              <a:rPr lang="en-US" sz="2800" dirty="0" err="1">
                <a:solidFill>
                  <a:srgbClr val="FF0000"/>
                </a:solidFill>
                <a:latin typeface="Times New Roman" panose="02020603050405020304" pitchFamily="18" charset="0"/>
                <a:ea typeface="Times New Roman" panose="02020603050405020304" pitchFamily="18" charset="0"/>
              </a:rPr>
              <a:t>Kết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luận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Đây</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từ</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đồng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âm</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53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18587"/>
            <a:ext cx="12193057" cy="6895174"/>
          </a:xfrm>
          <a:prstGeom prst="rect">
            <a:avLst/>
          </a:prstGeom>
        </p:spPr>
      </p:pic>
      <p:sp>
        <p:nvSpPr>
          <p:cNvPr id="6" name="Rectangle 5"/>
          <p:cNvSpPr/>
          <p:nvPr/>
        </p:nvSpPr>
        <p:spPr>
          <a:xfrm>
            <a:off x="3203993" y="126964"/>
            <a:ext cx="7050841" cy="523220"/>
          </a:xfrm>
          <a:prstGeom prst="rect">
            <a:avLst/>
          </a:prstGeom>
        </p:spPr>
        <p:txBody>
          <a:bodyPr wrap="none">
            <a:spAutoFit/>
          </a:bodyPr>
          <a:lstStyle/>
          <a:p>
            <a:pPr>
              <a:defRPr/>
            </a:pPr>
            <a:r>
              <a:rPr lang="en-US" sz="1400" b="1" dirty="0">
                <a:solidFill>
                  <a:srgbClr val="0000FF"/>
                </a:solidFill>
                <a:latin typeface="Times New Roman" panose="02020603050405020304" pitchFamily="18" charset="0"/>
                <a:ea typeface="Times New Roman" panose="02020603050405020304" pitchFamily="18" charset="0"/>
              </a:rPr>
              <a:t> </a:t>
            </a:r>
            <a:r>
              <a:rPr lang="pt-BR" sz="2800" b="1" dirty="0">
                <a:solidFill>
                  <a:srgbClr val="0000FF"/>
                </a:solidFill>
                <a:latin typeface="Times New Roman" panose="02020603050405020304" pitchFamily="18" charset="0"/>
                <a:ea typeface="MS Mincho"/>
              </a:rPr>
              <a:t>HOẠT ĐỘNG 3: LUYỆN TẬP, VẬN DỤNG</a:t>
            </a:r>
            <a:endParaRPr lang="en-US" sz="2800" dirty="0">
              <a:solidFill>
                <a:srgbClr val="000000"/>
              </a:solidFill>
            </a:endParaRPr>
          </a:p>
        </p:txBody>
      </p:sp>
      <p:sp>
        <p:nvSpPr>
          <p:cNvPr id="9" name="Rectangle 8"/>
          <p:cNvSpPr/>
          <p:nvPr/>
        </p:nvSpPr>
        <p:spPr>
          <a:xfrm>
            <a:off x="1883833" y="923798"/>
            <a:ext cx="2284793" cy="523220"/>
          </a:xfrm>
          <a:prstGeom prst="rect">
            <a:avLst/>
          </a:prstGeom>
        </p:spPr>
        <p:txBody>
          <a:bodyPr wrap="none">
            <a:spAutoFit/>
          </a:bodyPr>
          <a:lstStyle/>
          <a:p>
            <a:pPr algn="just">
              <a:defRPr/>
            </a:pPr>
            <a:r>
              <a:rPr lang="en-US" sz="2800" b="1" dirty="0">
                <a:solidFill>
                  <a:srgbClr val="000000"/>
                </a:solidFill>
                <a:latin typeface="Times New Roman" panose="02020603050405020304" pitchFamily="18" charset="0"/>
                <a:ea typeface="Calibri" panose="020F0502020204030204" pitchFamily="34" charset="0"/>
              </a:rPr>
              <a:t>IV. </a:t>
            </a:r>
            <a:r>
              <a:rPr lang="en-US" sz="2800" b="1" dirty="0" err="1">
                <a:solidFill>
                  <a:srgbClr val="000000"/>
                </a:solidFill>
                <a:latin typeface="Times New Roman" panose="02020603050405020304" pitchFamily="18" charset="0"/>
                <a:ea typeface="Calibri" panose="020F0502020204030204" pitchFamily="34" charset="0"/>
              </a:rPr>
              <a:t>Luyện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tập</a:t>
            </a:r>
            <a:endParaRPr lang="en-US" sz="2800" dirty="0">
              <a:solidFill>
                <a:srgbClr val="000000"/>
              </a:solidFill>
              <a:latin typeface="Times New Roman" panose="02020603050405020304" pitchFamily="18" charset="0"/>
              <a:ea typeface="Calibri" panose="020F0502020204030204" pitchFamily="34" charset="0"/>
            </a:endParaRPr>
          </a:p>
        </p:txBody>
      </p:sp>
      <p:sp>
        <p:nvSpPr>
          <p:cNvPr id="2" name="Rectangle 1"/>
          <p:cNvSpPr/>
          <p:nvPr/>
        </p:nvSpPr>
        <p:spPr>
          <a:xfrm>
            <a:off x="1715257" y="1357085"/>
            <a:ext cx="3196709" cy="523220"/>
          </a:xfrm>
          <a:prstGeom prst="rect">
            <a:avLst/>
          </a:prstGeom>
        </p:spPr>
        <p:txBody>
          <a:bodyPr wrap="none">
            <a:spAutoFit/>
          </a:bodyPr>
          <a:lstStyle/>
          <a:p>
            <a:pPr algn="just"/>
            <a:r>
              <a:rPr lang="en-US" sz="2800" b="1" dirty="0" err="1">
                <a:solidFill>
                  <a:srgbClr val="000000"/>
                </a:solidFill>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 2 SGK </a:t>
            </a:r>
            <a:r>
              <a:rPr lang="en-US" sz="2800" b="1" dirty="0" err="1">
                <a:solidFill>
                  <a:srgbClr val="000000"/>
                </a:solidFill>
                <a:latin typeface="Times New Roman" panose="02020603050405020304" pitchFamily="18" charset="0"/>
                <a:ea typeface="Calibri" panose="020F0502020204030204" pitchFamily="34" charset="0"/>
              </a:rPr>
              <a:t>trang</a:t>
            </a:r>
            <a:r>
              <a:rPr lang="en-US" sz="2800" b="1" dirty="0">
                <a:solidFill>
                  <a:srgbClr val="000000"/>
                </a:solidFill>
                <a:latin typeface="Times New Roman" panose="02020603050405020304" pitchFamily="18" charset="0"/>
                <a:ea typeface="Calibri" panose="020F0502020204030204" pitchFamily="34" charset="0"/>
              </a:rPr>
              <a:t> 92</a:t>
            </a:r>
            <a:endParaRPr lang="en-US" sz="2800" dirty="0">
              <a:solidFill>
                <a:srgbClr val="000000"/>
              </a:solidFill>
              <a:latin typeface="Times New Roman" panose="02020603050405020304" pitchFamily="18" charset="0"/>
              <a:ea typeface="Calibri" panose="020F0502020204030204" pitchFamily="34" charset="0"/>
            </a:endParaRPr>
          </a:p>
        </p:txBody>
      </p:sp>
      <p:sp>
        <p:nvSpPr>
          <p:cNvPr id="3" name="Rectangle 2"/>
          <p:cNvSpPr/>
          <p:nvPr/>
        </p:nvSpPr>
        <p:spPr>
          <a:xfrm>
            <a:off x="1554480" y="2025856"/>
            <a:ext cx="9784080" cy="3108543"/>
          </a:xfrm>
          <a:prstGeom prst="rect">
            <a:avLst/>
          </a:prstGeom>
        </p:spPr>
        <p:txBody>
          <a:bodyPr wrap="square">
            <a:spAutoFit/>
          </a:bodyPr>
          <a:lstStyle/>
          <a:p>
            <a:pPr algn="just"/>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Phân biệt nghĩa của các từ in đậm trong các câu được cho:</a:t>
            </a:r>
            <a:endParaRPr lang="en-US" sz="2800" dirty="0">
              <a:solidFill>
                <a:srgbClr val="000000"/>
              </a:solidFill>
              <a:latin typeface="Times New Roman" panose="02020603050405020304" pitchFamily="18" charset="0"/>
              <a:ea typeface="Calibri" panose="020F0502020204030204" pitchFamily="34"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Đường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xứ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bao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xa</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vượt</a:t>
            </a:r>
            <a:r>
              <a:rPr lang="en-US" sz="2800" dirty="0">
                <a:solidFill>
                  <a:srgbClr val="000000"/>
                </a:solidFill>
                <a:latin typeface="Times New Roman" panose="02020603050405020304" pitchFamily="18" charset="0"/>
                <a:ea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a:t>
            </a: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mía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óng</a:t>
            </a:r>
            <a:r>
              <a:rPr lang="en-US" sz="2800" i="1" dirty="0">
                <a:solidFill>
                  <a:srgbClr val="000000"/>
                </a:solidFill>
                <a:latin typeface="Times New Roman" panose="02020603050405020304" pitchFamily="18" charset="0"/>
                <a:ea typeface="Times New Roman" panose="02020603050405020304" pitchFamily="18" charset="0"/>
              </a:rPr>
              <a:t> ả </a:t>
            </a:r>
            <a:r>
              <a:rPr lang="en-US" sz="2800" i="1" dirty="0" err="1">
                <a:solidFill>
                  <a:srgbClr val="000000"/>
                </a:solidFill>
                <a:latin typeface="Times New Roman" panose="02020603050405020304" pitchFamily="18" charset="0"/>
                <a:ea typeface="Times New Roman" panose="02020603050405020304" pitchFamily="18" charset="0"/>
              </a:rPr>
              <a:t>này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chính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nguyên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liệu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để</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làm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đường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ngọt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93357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9259" y="238999"/>
            <a:ext cx="5997026" cy="630942"/>
          </a:xfrm>
          <a:prstGeom prst="rect">
            <a:avLst/>
          </a:prstGeom>
        </p:spPr>
        <p:txBody>
          <a:bodyPr wrap="none">
            <a:spAutoFit/>
          </a:bodyPr>
          <a:lstStyle/>
          <a:p>
            <a:r>
              <a:rPr lang="en-US" sz="2800" b="1" smtClean="0">
                <a:solidFill>
                  <a:srgbClr val="FF0000"/>
                </a:solidFill>
                <a:latin typeface="Times New Roman" panose="02020603050405020304" pitchFamily="18" charset="0"/>
                <a:ea typeface="MS Mincho"/>
              </a:rPr>
              <a:t>   </a:t>
            </a:r>
            <a:r>
              <a:rPr lang="en-US" sz="3500" b="1" smtClean="0">
                <a:solidFill>
                  <a:srgbClr val="FF0000"/>
                </a:solidFill>
                <a:latin typeface="Times New Roman" panose="02020603050405020304" pitchFamily="18" charset="0"/>
                <a:ea typeface="MS Mincho"/>
              </a:rPr>
              <a:t>THỰC </a:t>
            </a:r>
            <a:r>
              <a:rPr lang="en-US" sz="3500" b="1" dirty="0">
                <a:solidFill>
                  <a:srgbClr val="FF0000"/>
                </a:solidFill>
                <a:latin typeface="Times New Roman" panose="02020603050405020304" pitchFamily="18" charset="0"/>
                <a:ea typeface="MS Mincho"/>
              </a:rPr>
              <a:t>HÀNH TIẾNG VIỆT</a:t>
            </a:r>
            <a:endParaRPr lang="en-US" sz="3500" dirty="0">
              <a:solidFill>
                <a:srgbClr val="000000"/>
              </a:solidFill>
            </a:endParaRPr>
          </a:p>
        </p:txBody>
      </p:sp>
      <p:pic>
        <p:nvPicPr>
          <p:cNvPr id="11" name="Picture 10"/>
          <p:cNvPicPr>
            <a:picLocks noChangeAspect="1"/>
          </p:cNvPicPr>
          <p:nvPr/>
        </p:nvPicPr>
        <p:blipFill>
          <a:blip r:embed="rId4"/>
          <a:stretch>
            <a:fillRect/>
          </a:stretch>
        </p:blipFill>
        <p:spPr>
          <a:xfrm>
            <a:off x="4462933" y="3425368"/>
            <a:ext cx="6408268" cy="2801258"/>
          </a:xfrm>
          <a:prstGeom prst="rect">
            <a:avLst/>
          </a:prstGeom>
        </p:spPr>
      </p:pic>
      <p:sp>
        <p:nvSpPr>
          <p:cNvPr id="14" name="TextBox 13"/>
          <p:cNvSpPr txBox="1"/>
          <p:nvPr/>
        </p:nvSpPr>
        <p:spPr>
          <a:xfrm>
            <a:off x="727166" y="1250236"/>
            <a:ext cx="11261634" cy="3108543"/>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KHỞI ĐỘNG: CHƠI TRÒ CHƠI</a:t>
            </a:r>
          </a:p>
          <a:p>
            <a:r>
              <a:rPr lang="en-US" sz="2800" b="1" smtClean="0">
                <a:solidFill>
                  <a:srgbClr val="FF0000"/>
                </a:solidFill>
                <a:latin typeface="Times New Roman" panose="02020603050405020304" pitchFamily="18" charset="0"/>
                <a:cs typeface="Times New Roman" panose="02020603050405020304" pitchFamily="18" charset="0"/>
              </a:rPr>
              <a:t>Nhìn  hành động đoán từ ngữ chỉ: bộ phận cơ thể người, đồ vật, hoạt động</a:t>
            </a:r>
          </a:p>
          <a:p>
            <a:r>
              <a:rPr lang="en-US" sz="2800" b="1" smtClean="0">
                <a:solidFill>
                  <a:srgbClr val="000000"/>
                </a:solidFill>
                <a:latin typeface="Times New Roman" panose="02020603050405020304" pitchFamily="18" charset="0"/>
                <a:cs typeface="Times New Roman" panose="02020603050405020304" pitchFamily="18" charset="0"/>
              </a:rPr>
              <a:t>Gợi ý:</a:t>
            </a:r>
          </a:p>
          <a:p>
            <a:r>
              <a:rPr lang="en-US" sz="2800" b="1" smtClean="0">
                <a:solidFill>
                  <a:srgbClr val="000000"/>
                </a:solidFill>
                <a:latin typeface="Times New Roman" panose="02020603050405020304" pitchFamily="18" charset="0"/>
                <a:cs typeface="Times New Roman" panose="02020603050405020304" pitchFamily="18" charset="0"/>
              </a:rPr>
              <a:t>Cách chơi:nhìn hành động-ghi từ (không ghi lại từ đã có của bạn trước)</a:t>
            </a:r>
          </a:p>
          <a:p>
            <a:r>
              <a:rPr lang="en-US" sz="2800" b="1" smtClean="0">
                <a:solidFill>
                  <a:srgbClr val="000000"/>
                </a:solidFill>
                <a:latin typeface="Times New Roman" panose="02020603050405020304" pitchFamily="18" charset="0"/>
                <a:cs typeface="Times New Roman" panose="02020603050405020304" pitchFamily="18" charset="0"/>
              </a:rPr>
              <a:t>Số người chơi mỗi đội: 3 bạn</a:t>
            </a:r>
          </a:p>
          <a:p>
            <a:r>
              <a:rPr lang="en-US" sz="2800" b="1" smtClean="0">
                <a:solidFill>
                  <a:srgbClr val="000000"/>
                </a:solidFill>
                <a:latin typeface="Times New Roman" panose="02020603050405020304" pitchFamily="18" charset="0"/>
                <a:cs typeface="Times New Roman" panose="02020603050405020304" pitchFamily="18" charset="0"/>
              </a:rPr>
              <a:t>Thời gian: 2 phút</a:t>
            </a:r>
            <a:endParaRPr lang="en-US" sz="2800" b="1" dirty="0">
              <a:solidFill>
                <a:srgbClr val="000000"/>
              </a:solidFill>
              <a:latin typeface="Times New Roman" panose="02020603050405020304" pitchFamily="18" charset="0"/>
              <a:cs typeface="Times New Roman" panose="02020603050405020304" pitchFamily="18" charset="0"/>
            </a:endParaRPr>
          </a:p>
        </p:txBody>
      </p:sp>
      <p:pic>
        <p:nvPicPr>
          <p:cNvPr id="5" name="Đồng hồ đếm ngược 2 phút - 2 Minutes countdown (1)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7084" y="4572000"/>
            <a:ext cx="3381829" cy="1683657"/>
          </a:xfrm>
        </p:spPr>
      </p:pic>
    </p:spTree>
    <p:extLst>
      <p:ext uri="{BB962C8B-B14F-4D97-AF65-F5344CB8AC3E}">
        <p14:creationId xmlns:p14="http://schemas.microsoft.com/office/powerpoint/2010/main" val="3452392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19259" y="93859"/>
            <a:ext cx="4613635" cy="523220"/>
          </a:xfrm>
          <a:prstGeom prst="rect">
            <a:avLst/>
          </a:prstGeom>
        </p:spPr>
        <p:txBody>
          <a:bodyPr wrap="none">
            <a:spAutoFit/>
          </a:bodyPr>
          <a:lstStyle/>
          <a:p>
            <a:r>
              <a:rPr lang="en-US" sz="2800" b="1" dirty="0">
                <a:solidFill>
                  <a:srgbClr val="FF0000"/>
                </a:solidFill>
                <a:latin typeface="Times New Roman" panose="02020603050405020304" pitchFamily="18" charset="0"/>
                <a:ea typeface="MS Mincho"/>
              </a:rPr>
              <a:t>THỰC HÀNH TIẾNG VIỆT</a:t>
            </a:r>
            <a:endParaRPr lang="en-US" sz="2800" dirty="0">
              <a:solidFill>
                <a:srgbClr val="000000"/>
              </a:solidFill>
            </a:endParaRPr>
          </a:p>
        </p:txBody>
      </p:sp>
      <p:sp>
        <p:nvSpPr>
          <p:cNvPr id="6" name="Rounded Rectangle 5"/>
          <p:cNvSpPr/>
          <p:nvPr/>
        </p:nvSpPr>
        <p:spPr>
          <a:xfrm>
            <a:off x="2743356" y="1080139"/>
            <a:ext cx="2952047" cy="813974"/>
          </a:xfrm>
          <a:prstGeom prst="roundRect">
            <a:avLst/>
          </a:prstGeom>
          <a:solidFill>
            <a:schemeClr val="accent6">
              <a:lumMod val="75000"/>
            </a:schemeClr>
          </a:solidFill>
          <a:effectLst>
            <a:outerShdw blurRad="76200" dir="18900000" sy="23000" kx="-1200000" algn="bl" rotWithShape="0">
              <a:prstClr val="black">
                <a:alpha val="20000"/>
              </a:prst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anose="02020603050405020304" pitchFamily="18" charset="0"/>
                <a:cs typeface="Times New Roman" panose="02020603050405020304" pitchFamily="18" charset="0"/>
              </a:rPr>
              <a:t>Dãy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trong</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7276012" y="1087453"/>
            <a:ext cx="2926027" cy="813974"/>
          </a:xfrm>
          <a:prstGeom prst="roundRect">
            <a:avLst/>
          </a:prstGeom>
          <a:solidFill>
            <a:schemeClr val="accent6">
              <a:lumMod val="75000"/>
            </a:schemeClr>
          </a:solidFill>
          <a:effectLst>
            <a:outerShdw blurRad="76200" dir="18900000" sy="23000" kx="-1200000" algn="bl" rotWithShape="0">
              <a:prstClr val="black">
                <a:alpha val="20000"/>
              </a:prstClr>
            </a:outerShdw>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anose="02020603050405020304" pitchFamily="18" charset="0"/>
                <a:cs typeface="Times New Roman" panose="02020603050405020304" pitchFamily="18" charset="0"/>
              </a:rPr>
              <a:t>Dãy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ngoài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1933303" y="2237767"/>
            <a:ext cx="4162696" cy="2323403"/>
          </a:xfrm>
          <a:prstGeom prst="flowChartAlternateProcess">
            <a:avLst/>
          </a:prstGeom>
          <a:solidFill>
            <a:schemeClr val="accent6">
              <a:lumMod val="75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lphaLcPeriod"/>
              <a:tabLst>
                <a:tab pos="457200" algn="l"/>
                <a:tab pos="1386840" algn="l"/>
              </a:tabLst>
            </a:pP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Mẹ</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tôi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ngâm</a:t>
            </a:r>
            <a:r>
              <a:rPr lang="en-US" sz="2800" dirty="0">
                <a:solidFill>
                  <a:prstClr val="white"/>
                </a:solidFill>
                <a:latin typeface="Times New Roman" panose="02020603050405020304" pitchFamily="18" charset="0"/>
                <a:ea typeface="Times New Roman" panose="02020603050405020304" pitchFamily="18" charset="0"/>
              </a:rPr>
              <a:t> </a:t>
            </a:r>
            <a:r>
              <a:rPr lang="en-US" sz="2800" b="1" i="1" u="sng" dirty="0" err="1">
                <a:solidFill>
                  <a:prstClr val="white"/>
                </a:solidFill>
                <a:latin typeface="Times New Roman" panose="02020603050405020304" pitchFamily="18" charset="0"/>
                <a:ea typeface="Times New Roman" panose="02020603050405020304" pitchFamily="18" charset="0"/>
              </a:rPr>
              <a:t>đỗ</a:t>
            </a:r>
            <a:r>
              <a:rPr lang="en-US" sz="2800" dirty="0">
                <a:solidFill>
                  <a:prstClr val="white"/>
                </a:solidFill>
                <a:latin typeface="Times New Roman" panose="02020603050405020304" pitchFamily="18" charset="0"/>
                <a:ea typeface="Times New Roman" panose="02020603050405020304" pitchFamily="18" charset="0"/>
              </a:rPr>
              <a:t> (1) </a:t>
            </a:r>
            <a:r>
              <a:rPr lang="en-US" sz="2800" dirty="0" err="1">
                <a:solidFill>
                  <a:prstClr val="white"/>
                </a:solidFill>
                <a:latin typeface="Times New Roman" panose="02020603050405020304" pitchFamily="18" charset="0"/>
                <a:ea typeface="Times New Roman" panose="02020603050405020304" pitchFamily="18" charset="0"/>
              </a:rPr>
              <a:t>để</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nấu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chè</a:t>
            </a:r>
            <a:r>
              <a:rPr lang="en-US" sz="2800" dirty="0">
                <a:solidFill>
                  <a:prstClr val="white"/>
                </a:solidFill>
                <a:latin typeface="Times New Roman" panose="02020603050405020304" pitchFamily="18" charset="0"/>
                <a:ea typeface="Times New Roman" panose="02020603050405020304" pitchFamily="18" charset="0"/>
              </a:rPr>
              <a:t>.</a:t>
            </a:r>
          </a:p>
          <a:p>
            <a:pPr>
              <a:tabLst>
                <a:tab pos="457200" algn="l"/>
                <a:tab pos="1386840" algn="l"/>
              </a:tabLst>
            </a:pPr>
            <a:r>
              <a:rPr lang="en-US" sz="2800" dirty="0">
                <a:solidFill>
                  <a:prstClr val="white"/>
                </a:solidFill>
                <a:latin typeface="Times New Roman" panose="02020603050405020304" pitchFamily="18" charset="0"/>
                <a:ea typeface="Times New Roman" panose="02020603050405020304" pitchFamily="18" charset="0"/>
              </a:rPr>
              <a:t>   - </a:t>
            </a:r>
            <a:r>
              <a:rPr lang="en-US" sz="2800" dirty="0" err="1">
                <a:solidFill>
                  <a:prstClr val="white"/>
                </a:solidFill>
                <a:latin typeface="Times New Roman" panose="02020603050405020304" pitchFamily="18" charset="0"/>
                <a:ea typeface="Times New Roman" panose="02020603050405020304" pitchFamily="18" charset="0"/>
              </a:rPr>
              <a:t>Tôi</a:t>
            </a:r>
            <a:r>
              <a:rPr lang="en-US" sz="2800" dirty="0">
                <a:solidFill>
                  <a:prstClr val="white"/>
                </a:solidFill>
                <a:latin typeface="Times New Roman" panose="02020603050405020304" pitchFamily="18" charset="0"/>
                <a:ea typeface="Times New Roman" panose="02020603050405020304" pitchFamily="18" charset="0"/>
              </a:rPr>
              <a:t> sung </a:t>
            </a:r>
            <a:r>
              <a:rPr lang="en-US" sz="2800" dirty="0" err="1">
                <a:solidFill>
                  <a:prstClr val="white"/>
                </a:solidFill>
                <a:latin typeface="Times New Roman" panose="02020603050405020304" pitchFamily="18" charset="0"/>
                <a:ea typeface="Times New Roman" panose="02020603050405020304" pitchFamily="18" charset="0"/>
              </a:rPr>
              <a:t>sướng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vì</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đã</a:t>
            </a:r>
            <a:r>
              <a:rPr lang="en-US" sz="2800" dirty="0">
                <a:solidFill>
                  <a:prstClr val="white"/>
                </a:solidFill>
                <a:latin typeface="Times New Roman" panose="02020603050405020304" pitchFamily="18" charset="0"/>
                <a:ea typeface="Times New Roman" panose="02020603050405020304" pitchFamily="18" charset="0"/>
              </a:rPr>
              <a:t> </a:t>
            </a:r>
            <a:r>
              <a:rPr lang="en-US" sz="2800" b="1" i="1" u="sng" dirty="0" err="1">
                <a:solidFill>
                  <a:prstClr val="white"/>
                </a:solidFill>
                <a:latin typeface="Times New Roman" panose="02020603050405020304" pitchFamily="18" charset="0"/>
                <a:ea typeface="Times New Roman" panose="02020603050405020304" pitchFamily="18" charset="0"/>
              </a:rPr>
              <a:t>đỗ</a:t>
            </a:r>
            <a:r>
              <a:rPr lang="en-US" sz="2800" b="1" i="1" u="sng" dirty="0">
                <a:solidFill>
                  <a:prstClr val="white"/>
                </a:solidFill>
                <a:latin typeface="Times New Roman" panose="02020603050405020304" pitchFamily="18" charset="0"/>
                <a:ea typeface="Times New Roman" panose="02020603050405020304" pitchFamily="18" charset="0"/>
              </a:rPr>
              <a:t>(</a:t>
            </a:r>
            <a:r>
              <a:rPr lang="en-US" sz="2800" dirty="0">
                <a:solidFill>
                  <a:prstClr val="white"/>
                </a:solidFill>
                <a:latin typeface="Times New Roman" panose="02020603050405020304" pitchFamily="18" charset="0"/>
                <a:ea typeface="Times New Roman" panose="02020603050405020304" pitchFamily="18" charset="0"/>
              </a:rPr>
              <a:t>2) </a:t>
            </a:r>
            <a:r>
              <a:rPr lang="en-US" sz="2800" dirty="0" err="1">
                <a:solidFill>
                  <a:prstClr val="white"/>
                </a:solidFill>
                <a:latin typeface="Times New Roman" panose="02020603050405020304" pitchFamily="18" charset="0"/>
                <a:ea typeface="Times New Roman" panose="02020603050405020304" pitchFamily="18" charset="0"/>
              </a:rPr>
              <a:t>đầu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kì</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học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sinh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giỏi</a:t>
            </a:r>
            <a:r>
              <a:rPr lang="en-US" sz="2800" dirty="0">
                <a:solidFill>
                  <a:prstClr val="white"/>
                </a:solidFill>
                <a:latin typeface="Times New Roman" panose="02020603050405020304" pitchFamily="18" charset="0"/>
                <a:ea typeface="Times New Roman" panose="02020603050405020304" pitchFamily="18" charset="0"/>
              </a:rPr>
              <a:t>.</a:t>
            </a:r>
          </a:p>
        </p:txBody>
      </p:sp>
      <p:sp>
        <p:nvSpPr>
          <p:cNvPr id="10" name="Flowchart: Alternate Process 9"/>
          <p:cNvSpPr/>
          <p:nvPr/>
        </p:nvSpPr>
        <p:spPr>
          <a:xfrm>
            <a:off x="6754026" y="2225596"/>
            <a:ext cx="4362994" cy="2347743"/>
          </a:xfrm>
          <a:prstGeom prst="flowChartAlternateProcess">
            <a:avLst/>
          </a:prstGeom>
          <a:solidFill>
            <a:schemeClr val="accent6">
              <a:lumMod val="75000"/>
            </a:schemeClr>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800" dirty="0">
                <a:solidFill>
                  <a:prstClr val="white"/>
                </a:solidFill>
                <a:latin typeface="Times New Roman" panose="02020603050405020304" pitchFamily="18" charset="0"/>
                <a:ea typeface="Times New Roman" panose="02020603050405020304" pitchFamily="18" charset="0"/>
              </a:rPr>
              <a:t>b. - </a:t>
            </a:r>
            <a:r>
              <a:rPr lang="en-US" sz="2800" dirty="0" err="1">
                <a:solidFill>
                  <a:prstClr val="white"/>
                </a:solidFill>
                <a:latin typeface="Times New Roman" panose="02020603050405020304" pitchFamily="18" charset="0"/>
                <a:ea typeface="Times New Roman" panose="02020603050405020304" pitchFamily="18" charset="0"/>
              </a:rPr>
              <a:t>Bạn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hãy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suy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nghĩ</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cho</a:t>
            </a:r>
            <a:r>
              <a:rPr lang="en-US" sz="2800" dirty="0">
                <a:solidFill>
                  <a:prstClr val="white"/>
                </a:solidFill>
                <a:latin typeface="Times New Roman" panose="02020603050405020304" pitchFamily="18" charset="0"/>
                <a:ea typeface="Times New Roman" panose="02020603050405020304" pitchFamily="18" charset="0"/>
              </a:rPr>
              <a:t> </a:t>
            </a:r>
            <a:r>
              <a:rPr lang="en-US" sz="2800" b="1" i="1" u="sng" dirty="0" err="1">
                <a:solidFill>
                  <a:prstClr val="white"/>
                </a:solidFill>
                <a:latin typeface="Times New Roman" panose="02020603050405020304" pitchFamily="18" charset="0"/>
                <a:ea typeface="Times New Roman" panose="02020603050405020304" pitchFamily="18" charset="0"/>
              </a:rPr>
              <a:t>chín</a:t>
            </a:r>
            <a:r>
              <a:rPr lang="en-US" sz="2800" u="sng" dirty="0">
                <a:solidFill>
                  <a:prstClr val="white"/>
                </a:solidFill>
                <a:latin typeface="Times New Roman" panose="02020603050405020304" pitchFamily="18" charset="0"/>
                <a:ea typeface="Times New Roman" panose="02020603050405020304" pitchFamily="18" charset="0"/>
              </a:rPr>
              <a:t>(</a:t>
            </a:r>
            <a:r>
              <a:rPr lang="en-US" sz="2800" dirty="0">
                <a:solidFill>
                  <a:prstClr val="white"/>
                </a:solidFill>
                <a:latin typeface="Times New Roman" panose="02020603050405020304" pitchFamily="18" charset="0"/>
                <a:ea typeface="Times New Roman" panose="02020603050405020304" pitchFamily="18" charset="0"/>
              </a:rPr>
              <a:t>1) </a:t>
            </a:r>
            <a:r>
              <a:rPr lang="en-US" sz="2800" dirty="0" err="1">
                <a:solidFill>
                  <a:prstClr val="white"/>
                </a:solidFill>
                <a:latin typeface="Times New Roman" panose="02020603050405020304" pitchFamily="18" charset="0"/>
                <a:ea typeface="Times New Roman" panose="02020603050405020304" pitchFamily="18" charset="0"/>
              </a:rPr>
              <a:t>rồi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hãy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quyết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a:t>
            </a:r>
          </a:p>
          <a:p>
            <a:pPr>
              <a:tabLst>
                <a:tab pos="1386840" algn="l"/>
              </a:tabLst>
            </a:pPr>
            <a:r>
              <a:rPr lang="en-US" sz="2800" dirty="0">
                <a:solidFill>
                  <a:prstClr val="white"/>
                </a:solidFill>
                <a:latin typeface="Times New Roman" panose="02020603050405020304" pitchFamily="18" charset="0"/>
                <a:ea typeface="Times New Roman" panose="02020603050405020304" pitchFamily="18" charset="0"/>
              </a:rPr>
              <a:t>   - Con </a:t>
            </a:r>
            <a:r>
              <a:rPr lang="en-US" sz="2800" dirty="0" err="1">
                <a:solidFill>
                  <a:prstClr val="white"/>
                </a:solidFill>
                <a:latin typeface="Times New Roman" panose="02020603050405020304" pitchFamily="18" charset="0"/>
                <a:ea typeface="Times New Roman" panose="02020603050405020304" pitchFamily="18" charset="0"/>
              </a:rPr>
              <a:t>chờ</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cơm</a:t>
            </a:r>
            <a:r>
              <a:rPr lang="en-US" sz="2800" b="1" i="1" dirty="0">
                <a:solidFill>
                  <a:prstClr val="white"/>
                </a:solidFill>
                <a:latin typeface="Times New Roman" panose="02020603050405020304" pitchFamily="18" charset="0"/>
                <a:ea typeface="Times New Roman" panose="02020603050405020304" pitchFamily="18" charset="0"/>
              </a:rPr>
              <a:t> </a:t>
            </a:r>
            <a:r>
              <a:rPr lang="en-US" sz="2800" b="1" i="1" u="sng" dirty="0" err="1">
                <a:solidFill>
                  <a:prstClr val="white"/>
                </a:solidFill>
                <a:latin typeface="Times New Roman" panose="02020603050405020304" pitchFamily="18" charset="0"/>
                <a:ea typeface="Times New Roman" panose="02020603050405020304" pitchFamily="18" charset="0"/>
              </a:rPr>
              <a:t>chín</a:t>
            </a:r>
            <a:r>
              <a:rPr lang="en-US" sz="2800" dirty="0">
                <a:solidFill>
                  <a:prstClr val="white"/>
                </a:solidFill>
                <a:latin typeface="Times New Roman" panose="02020603050405020304" pitchFamily="18" charset="0"/>
                <a:ea typeface="Times New Roman" panose="02020603050405020304" pitchFamily="18" charset="0"/>
              </a:rPr>
              <a:t>(2), </a:t>
            </a:r>
            <a:r>
              <a:rPr lang="en-US" sz="2800" dirty="0" err="1">
                <a:solidFill>
                  <a:prstClr val="white"/>
                </a:solidFill>
                <a:latin typeface="Times New Roman" panose="02020603050405020304" pitchFamily="18" charset="0"/>
                <a:ea typeface="Times New Roman" panose="02020603050405020304" pitchFamily="18" charset="0"/>
              </a:rPr>
              <a:t>rồi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được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chơi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đấy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nhé</a:t>
            </a:r>
            <a:r>
              <a:rPr lang="en-US" sz="2800" dirty="0">
                <a:solidFill>
                  <a:prstClr val="white"/>
                </a:solidFill>
                <a:latin typeface="Times New Roman" panose="02020603050405020304" pitchFamily="18" charset="0"/>
                <a:ea typeface="Times New Roman" panose="02020603050405020304" pitchFamily="18" charset="0"/>
              </a:rPr>
              <a:t>!</a:t>
            </a:r>
          </a:p>
        </p:txBody>
      </p:sp>
      <p:pic>
        <p:nvPicPr>
          <p:cNvPr id="11" name="Picture 10"/>
          <p:cNvPicPr>
            <a:picLocks noChangeAspect="1"/>
          </p:cNvPicPr>
          <p:nvPr/>
        </p:nvPicPr>
        <p:blipFill>
          <a:blip r:embed="rId2"/>
          <a:stretch>
            <a:fillRect/>
          </a:stretch>
        </p:blipFill>
        <p:spPr>
          <a:xfrm>
            <a:off x="5430737" y="791000"/>
            <a:ext cx="2206262" cy="1338246"/>
          </a:xfrm>
          <a:prstGeom prst="rect">
            <a:avLst/>
          </a:prstGeom>
        </p:spPr>
      </p:pic>
      <p:sp>
        <p:nvSpPr>
          <p:cNvPr id="12" name="Oval 11"/>
          <p:cNvSpPr/>
          <p:nvPr/>
        </p:nvSpPr>
        <p:spPr>
          <a:xfrm>
            <a:off x="1512529" y="4939991"/>
            <a:ext cx="4913547" cy="1397726"/>
          </a:xfrm>
          <a:prstGeom prst="ellipse">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000" dirty="0" err="1">
                <a:solidFill>
                  <a:prstClr val="white"/>
                </a:solidFill>
                <a:latin typeface="Times New Roman" panose="02020603050405020304" pitchFamily="18" charset="0"/>
                <a:ea typeface="Times New Roman" panose="02020603050405020304" pitchFamily="18" charset="0"/>
              </a:rPr>
              <a:t>Em</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hãy</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cho</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biết</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nghĩa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của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từ</a:t>
            </a:r>
            <a:r>
              <a:rPr lang="en-US" sz="2000" dirty="0">
                <a:solidFill>
                  <a:prstClr val="white"/>
                </a:solidFill>
                <a:latin typeface="Times New Roman" panose="02020603050405020304" pitchFamily="18" charset="0"/>
                <a:ea typeface="Times New Roman" panose="02020603050405020304" pitchFamily="18" charset="0"/>
              </a:rPr>
              <a:t> </a:t>
            </a:r>
            <a:r>
              <a:rPr lang="en-US" sz="2000" b="1" i="1" dirty="0" err="1">
                <a:solidFill>
                  <a:prstClr val="white"/>
                </a:solidFill>
                <a:latin typeface="Times New Roman" panose="02020603050405020304" pitchFamily="18" charset="0"/>
                <a:ea typeface="Times New Roman" panose="02020603050405020304" pitchFamily="18" charset="0"/>
              </a:rPr>
              <a:t>đỗ</a:t>
            </a:r>
            <a:r>
              <a:rPr lang="en-US" sz="2000" dirty="0">
                <a:solidFill>
                  <a:prstClr val="white"/>
                </a:solidFill>
                <a:latin typeface="Times New Roman" panose="02020603050405020304" pitchFamily="18" charset="0"/>
                <a:ea typeface="Times New Roman" panose="02020603050405020304" pitchFamily="18" charset="0"/>
              </a:rPr>
              <a:t> (1) </a:t>
            </a:r>
            <a:r>
              <a:rPr lang="en-US" sz="2000" dirty="0" err="1">
                <a:solidFill>
                  <a:prstClr val="white"/>
                </a:solidFill>
                <a:latin typeface="Times New Roman" panose="02020603050405020304" pitchFamily="18" charset="0"/>
                <a:ea typeface="Times New Roman" panose="02020603050405020304" pitchFamily="18" charset="0"/>
              </a:rPr>
              <a:t>và</a:t>
            </a:r>
            <a:r>
              <a:rPr lang="en-US" sz="2000" dirty="0">
                <a:solidFill>
                  <a:prstClr val="white"/>
                </a:solidFill>
                <a:latin typeface="Times New Roman" panose="02020603050405020304" pitchFamily="18" charset="0"/>
                <a:ea typeface="Times New Roman" panose="02020603050405020304" pitchFamily="18" charset="0"/>
              </a:rPr>
              <a:t>   </a:t>
            </a:r>
            <a:r>
              <a:rPr lang="en-US" sz="2000" b="1" i="1" dirty="0" err="1">
                <a:solidFill>
                  <a:prstClr val="white"/>
                </a:solidFill>
                <a:latin typeface="Times New Roman" panose="02020603050405020304" pitchFamily="18" charset="0"/>
                <a:ea typeface="Times New Roman" panose="02020603050405020304" pitchFamily="18" charset="0"/>
              </a:rPr>
              <a:t>đỗ</a:t>
            </a:r>
            <a:r>
              <a:rPr lang="en-US" sz="2000" b="1" i="1" dirty="0">
                <a:solidFill>
                  <a:prstClr val="white"/>
                </a:solidFill>
                <a:latin typeface="Times New Roman" panose="02020603050405020304" pitchFamily="18" charset="0"/>
                <a:ea typeface="Times New Roman" panose="02020603050405020304" pitchFamily="18" charset="0"/>
              </a:rPr>
              <a:t>(</a:t>
            </a:r>
            <a:r>
              <a:rPr lang="en-US" sz="2000" dirty="0">
                <a:solidFill>
                  <a:prstClr val="white"/>
                </a:solidFill>
                <a:latin typeface="Times New Roman" panose="02020603050405020304" pitchFamily="18" charset="0"/>
                <a:ea typeface="Times New Roman" panose="02020603050405020304" pitchFamily="18" charset="0"/>
              </a:rPr>
              <a:t>2) . </a:t>
            </a:r>
            <a:r>
              <a:rPr lang="en-US" sz="2000" dirty="0" err="1">
                <a:solidFill>
                  <a:prstClr val="white"/>
                </a:solidFill>
                <a:latin typeface="Times New Roman" panose="02020603050405020304" pitchFamily="18" charset="0"/>
                <a:ea typeface="Times New Roman" panose="02020603050405020304" pitchFamily="18" charset="0"/>
              </a:rPr>
              <a:t>Các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nghĩa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đó</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có</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liên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quan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với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nhau</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không</a:t>
            </a:r>
            <a:r>
              <a:rPr lang="en-US" sz="2000" dirty="0">
                <a:solidFill>
                  <a:prstClr val="white"/>
                </a:solidFill>
                <a:latin typeface="Times New Roman" panose="02020603050405020304" pitchFamily="18" charset="0"/>
                <a:ea typeface="Times New Roman" panose="02020603050405020304" pitchFamily="18" charset="0"/>
              </a:rPr>
              <a:t>?</a:t>
            </a:r>
          </a:p>
        </p:txBody>
      </p:sp>
      <p:sp>
        <p:nvSpPr>
          <p:cNvPr id="13" name="Oval 12"/>
          <p:cNvSpPr/>
          <p:nvPr/>
        </p:nvSpPr>
        <p:spPr>
          <a:xfrm>
            <a:off x="6625308" y="4946240"/>
            <a:ext cx="4846849" cy="1397726"/>
          </a:xfrm>
          <a:prstGeom prst="ellipse">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386840" algn="l"/>
              </a:tabLst>
            </a:pPr>
            <a:r>
              <a:rPr lang="en-US" sz="2000" dirty="0" err="1">
                <a:solidFill>
                  <a:prstClr val="white"/>
                </a:solidFill>
                <a:latin typeface="Times New Roman" panose="02020603050405020304" pitchFamily="18" charset="0"/>
                <a:ea typeface="Times New Roman" panose="02020603050405020304" pitchFamily="18" charset="0"/>
              </a:rPr>
              <a:t>Em</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hãy</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giải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thích</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của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từ</a:t>
            </a:r>
            <a:r>
              <a:rPr lang="en-US" sz="2000" dirty="0">
                <a:solidFill>
                  <a:prstClr val="white"/>
                </a:solidFill>
                <a:latin typeface="Times New Roman" panose="02020603050405020304" pitchFamily="18" charset="0"/>
                <a:ea typeface="Times New Roman" panose="02020603050405020304" pitchFamily="18" charset="0"/>
              </a:rPr>
              <a:t> </a:t>
            </a:r>
            <a:r>
              <a:rPr lang="en-US" sz="2000" b="1" i="1" dirty="0" err="1">
                <a:solidFill>
                  <a:prstClr val="white"/>
                </a:solidFill>
                <a:latin typeface="Times New Roman" panose="02020603050405020304" pitchFamily="18" charset="0"/>
                <a:ea typeface="Times New Roman" panose="02020603050405020304" pitchFamily="18" charset="0"/>
              </a:rPr>
              <a:t>chín</a:t>
            </a:r>
            <a:r>
              <a:rPr lang="en-US" sz="2000" dirty="0">
                <a:solidFill>
                  <a:prstClr val="white"/>
                </a:solidFill>
                <a:latin typeface="Times New Roman" panose="02020603050405020304" pitchFamily="18" charset="0"/>
                <a:ea typeface="Times New Roman" panose="02020603050405020304" pitchFamily="18" charset="0"/>
              </a:rPr>
              <a:t> (1) </a:t>
            </a:r>
            <a:r>
              <a:rPr lang="en-US" sz="2000" dirty="0" err="1">
                <a:solidFill>
                  <a:prstClr val="white"/>
                </a:solidFill>
                <a:latin typeface="Times New Roman" panose="02020603050405020304" pitchFamily="18" charset="0"/>
                <a:ea typeface="Times New Roman" panose="02020603050405020304" pitchFamily="18" charset="0"/>
              </a:rPr>
              <a:t>và</a:t>
            </a:r>
            <a:r>
              <a:rPr lang="en-US" sz="2000" dirty="0">
                <a:solidFill>
                  <a:prstClr val="white"/>
                </a:solidFill>
                <a:latin typeface="Times New Roman" panose="02020603050405020304" pitchFamily="18" charset="0"/>
                <a:ea typeface="Times New Roman" panose="02020603050405020304" pitchFamily="18" charset="0"/>
              </a:rPr>
              <a:t>  </a:t>
            </a:r>
            <a:r>
              <a:rPr lang="en-US" sz="2000" b="1" i="1" dirty="0" err="1">
                <a:solidFill>
                  <a:prstClr val="white"/>
                </a:solidFill>
                <a:latin typeface="Times New Roman" panose="02020603050405020304" pitchFamily="18" charset="0"/>
                <a:ea typeface="Times New Roman" panose="02020603050405020304" pitchFamily="18" charset="0"/>
              </a:rPr>
              <a:t>chín</a:t>
            </a:r>
            <a:r>
              <a:rPr lang="en-US" sz="2000" b="1" i="1" dirty="0">
                <a:solidFill>
                  <a:prstClr val="white"/>
                </a:solidFill>
                <a:latin typeface="Times New Roman" panose="02020603050405020304" pitchFamily="18" charset="0"/>
                <a:ea typeface="Times New Roman" panose="02020603050405020304" pitchFamily="18" charset="0"/>
              </a:rPr>
              <a:t>(</a:t>
            </a:r>
            <a:r>
              <a:rPr lang="en-US" sz="2000" dirty="0">
                <a:solidFill>
                  <a:prstClr val="white"/>
                </a:solidFill>
                <a:latin typeface="Times New Roman" panose="02020603050405020304" pitchFamily="18" charset="0"/>
                <a:ea typeface="Times New Roman" panose="02020603050405020304" pitchFamily="18" charset="0"/>
              </a:rPr>
              <a:t>2) . </a:t>
            </a:r>
            <a:r>
              <a:rPr lang="en-US" sz="2000" dirty="0" err="1">
                <a:solidFill>
                  <a:prstClr val="white"/>
                </a:solidFill>
                <a:latin typeface="Times New Roman" panose="02020603050405020304" pitchFamily="18" charset="0"/>
                <a:ea typeface="Times New Roman" panose="02020603050405020304" pitchFamily="18" charset="0"/>
              </a:rPr>
              <a:t>Các</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nghĩa</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đó</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có</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liên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quan</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với</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nhau</a:t>
            </a:r>
            <a:r>
              <a:rPr lang="en-US" sz="2000" dirty="0">
                <a:solidFill>
                  <a:prstClr val="white"/>
                </a:solidFill>
                <a:latin typeface="Times New Roman" panose="02020603050405020304" pitchFamily="18" charset="0"/>
                <a:ea typeface="Times New Roman" panose="02020603050405020304" pitchFamily="18" charset="0"/>
              </a:rPr>
              <a:t> </a:t>
            </a:r>
            <a:r>
              <a:rPr lang="en-US" sz="2000" dirty="0" err="1">
                <a:solidFill>
                  <a:prstClr val="white"/>
                </a:solidFill>
                <a:latin typeface="Times New Roman" panose="02020603050405020304" pitchFamily="18" charset="0"/>
                <a:ea typeface="Times New Roman" panose="02020603050405020304" pitchFamily="18" charset="0"/>
              </a:rPr>
              <a:t>không</a:t>
            </a:r>
            <a:r>
              <a:rPr lang="en-US" sz="2000" dirty="0">
                <a:solidFill>
                  <a:prstClr val="white"/>
                </a:solidFill>
                <a:latin typeface="Times New Roman" panose="02020603050405020304" pitchFamily="18" charset="0"/>
                <a:ea typeface="Times New Roman" panose="02020603050405020304" pitchFamily="18" charset="0"/>
              </a:rPr>
              <a:t>?</a:t>
            </a:r>
          </a:p>
        </p:txBody>
      </p:sp>
      <p:sp>
        <p:nvSpPr>
          <p:cNvPr id="14" name="TextBox 13"/>
          <p:cNvSpPr txBox="1"/>
          <p:nvPr/>
        </p:nvSpPr>
        <p:spPr>
          <a:xfrm>
            <a:off x="901337" y="564233"/>
            <a:ext cx="2327881"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410119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2656114" y="145149"/>
            <a:ext cx="90569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3000" b="1" i="1">
                <a:solidFill>
                  <a:srgbClr val="000000"/>
                </a:solidFill>
                <a:latin typeface="Times New Roman" panose="02020603050405020304" pitchFamily="18" charset="0"/>
                <a:cs typeface="Times New Roman" panose="02020603050405020304" pitchFamily="18" charset="0"/>
              </a:rPr>
              <a:t>1</a:t>
            </a:r>
            <a:r>
              <a:rPr lang="en-US" sz="3000" b="1" i="1" smtClean="0">
                <a:solidFill>
                  <a:srgbClr val="000000"/>
                </a:solidFill>
                <a:latin typeface="Times New Roman" panose="02020603050405020304" pitchFamily="18" charset="0"/>
                <a:cs typeface="Times New Roman" panose="02020603050405020304" pitchFamily="18" charset="0"/>
              </a:rPr>
              <a:t>/ </a:t>
            </a:r>
            <a:r>
              <a:rPr lang="en-US" sz="3000" b="1" i="1">
                <a:solidFill>
                  <a:srgbClr val="000000"/>
                </a:solidFill>
                <a:latin typeface="Times New Roman" panose="02020603050405020304" pitchFamily="18" charset="0"/>
                <a:cs typeface="Times New Roman" panose="02020603050405020304" pitchFamily="18" charset="0"/>
              </a:rPr>
              <a:t>Chín: </a:t>
            </a:r>
            <a:r>
              <a:rPr lang="vi-VN" sz="3000" b="1" i="1">
                <a:solidFill>
                  <a:srgbClr val="000000"/>
                </a:solidFill>
                <a:latin typeface="Times New Roman" panose="02020603050405020304" pitchFamily="18" charset="0"/>
                <a:cs typeface="Times New Roman" panose="02020603050405020304" pitchFamily="18" charset="0"/>
              </a:rPr>
              <a:t>Thức ăn đã </a:t>
            </a:r>
            <a:r>
              <a:rPr lang="en-US" sz="3000" b="1" i="1" smtClean="0">
                <a:solidFill>
                  <a:srgbClr val="000000"/>
                </a:solidFill>
                <a:latin typeface="Times New Roman" panose="02020603050405020304" pitchFamily="18" charset="0"/>
                <a:cs typeface="Times New Roman" panose="02020603050405020304" pitchFamily="18" charset="0"/>
              </a:rPr>
              <a:t>được </a:t>
            </a:r>
            <a:r>
              <a:rPr lang="vi-VN" sz="3000" b="1" i="1" smtClean="0">
                <a:solidFill>
                  <a:srgbClr val="000000"/>
                </a:solidFill>
                <a:latin typeface="Times New Roman" panose="02020603050405020304" pitchFamily="18" charset="0"/>
                <a:cs typeface="Times New Roman" panose="02020603050405020304" pitchFamily="18" charset="0"/>
              </a:rPr>
              <a:t>nấu </a:t>
            </a:r>
            <a:r>
              <a:rPr lang="en-US" sz="3000" b="1" i="1" smtClean="0">
                <a:solidFill>
                  <a:srgbClr val="000000"/>
                </a:solidFill>
                <a:latin typeface="Times New Roman" panose="02020603050405020304" pitchFamily="18" charset="0"/>
                <a:cs typeface="Times New Roman" panose="02020603050405020304" pitchFamily="18" charset="0"/>
              </a:rPr>
              <a:t>chín.</a:t>
            </a:r>
            <a:endParaRPr lang="en-US" altLang="vi-VN" sz="3000" b="1">
              <a:solidFill>
                <a:srgbClr val="66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2714173" y="1489502"/>
            <a:ext cx="8563429" cy="553998"/>
          </a:xfrm>
          <a:prstGeom prst="rect">
            <a:avLst/>
          </a:prstGeom>
        </p:spPr>
        <p:txBody>
          <a:bodyPr wrap="square">
            <a:spAutoFit/>
          </a:bodyPr>
          <a:lstStyle/>
          <a:p>
            <a:pPr fontAlgn="base">
              <a:spcBef>
                <a:spcPct val="0"/>
              </a:spcBef>
              <a:spcAft>
                <a:spcPct val="0"/>
              </a:spcAft>
            </a:pPr>
            <a:r>
              <a:rPr lang="en-US" altLang="vi-VN" sz="3000" b="1" i="1">
                <a:solidFill>
                  <a:srgbClr val="000000"/>
                </a:solidFill>
                <a:latin typeface="Times New Roman" panose="02020603050405020304" pitchFamily="18" charset="0"/>
                <a:cs typeface="Times New Roman" panose="02020603050405020304" pitchFamily="18" charset="0"/>
              </a:rPr>
              <a:t>2</a:t>
            </a:r>
            <a:r>
              <a:rPr lang="en-US" altLang="vi-VN" sz="3000" b="1" i="1" smtClean="0">
                <a:solidFill>
                  <a:srgbClr val="000000"/>
                </a:solidFill>
                <a:latin typeface="Times New Roman" panose="02020603050405020304" pitchFamily="18" charset="0"/>
                <a:cs typeface="Times New Roman" panose="02020603050405020304" pitchFamily="18" charset="0"/>
              </a:rPr>
              <a:t>/</a:t>
            </a:r>
            <a:r>
              <a:rPr lang="en-US" sz="3000" b="1" i="1" smtClean="0">
                <a:solidFill>
                  <a:srgbClr val="000000"/>
                </a:solidFill>
                <a:latin typeface="Times New Roman" panose="02020603050405020304" pitchFamily="18" charset="0"/>
                <a:cs typeface="Times New Roman" panose="02020603050405020304" pitchFamily="18" charset="0"/>
              </a:rPr>
              <a:t> Chín:Điểm 9.</a:t>
            </a:r>
            <a:endParaRPr lang="en-US" altLang="vi-VN" sz="3000" b="1">
              <a:solidFill>
                <a:srgbClr val="66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8871" y="2637184"/>
            <a:ext cx="2341129" cy="1073707"/>
          </a:xfrm>
          <a:prstGeom prst="rect">
            <a:avLst/>
          </a:prstGeom>
        </p:spPr>
      </p:pic>
      <p:sp>
        <p:nvSpPr>
          <p:cNvPr id="9" name="Rectangle 8"/>
          <p:cNvSpPr/>
          <p:nvPr/>
        </p:nvSpPr>
        <p:spPr>
          <a:xfrm>
            <a:off x="2728685" y="2295044"/>
            <a:ext cx="9463315" cy="523220"/>
          </a:xfrm>
          <a:prstGeom prst="rect">
            <a:avLst/>
          </a:prstGeom>
        </p:spPr>
        <p:txBody>
          <a:bodyPr wrap="square">
            <a:spAutoFit/>
          </a:bodyPr>
          <a:lstStyle/>
          <a:p>
            <a:pPr fontAlgn="base">
              <a:spcBef>
                <a:spcPct val="0"/>
              </a:spcBef>
              <a:spcAft>
                <a:spcPct val="0"/>
              </a:spcAft>
            </a:pPr>
            <a:r>
              <a:rPr lang="en-US" altLang="vi-VN" sz="2800" b="1" i="1">
                <a:solidFill>
                  <a:srgbClr val="000000"/>
                </a:solidFill>
                <a:latin typeface="Times New Roman" panose="02020603050405020304" pitchFamily="18" charset="0"/>
              </a:rPr>
              <a:t>3</a:t>
            </a:r>
            <a:r>
              <a:rPr lang="en-US" altLang="vi-VN" sz="2800" b="1" i="1" smtClean="0">
                <a:solidFill>
                  <a:srgbClr val="000000"/>
                </a:solidFill>
                <a:latin typeface="Times New Roman" panose="02020603050405020304" pitchFamily="18" charset="0"/>
              </a:rPr>
              <a:t>/ </a:t>
            </a:r>
            <a:r>
              <a:rPr lang="en-US" altLang="vi-VN" sz="2800" b="1" i="1">
                <a:solidFill>
                  <a:srgbClr val="000000"/>
                </a:solidFill>
                <a:latin typeface="Times New Roman" panose="02020603050405020304" pitchFamily="18" charset="0"/>
              </a:rPr>
              <a:t>Răng: </a:t>
            </a:r>
            <a:r>
              <a:rPr lang="en-US" altLang="vi-VN" sz="2800" b="1" i="1" smtClean="0">
                <a:solidFill>
                  <a:srgbClr val="000000"/>
                </a:solidFill>
                <a:latin typeface="Times New Roman" panose="02020603050405020304" pitchFamily="18" charset="0"/>
              </a:rPr>
              <a:t> Buổi sáng đánh răng .</a:t>
            </a:r>
            <a:endParaRPr lang="en-US" altLang="vi-VN" sz="2800" b="1">
              <a:solidFill>
                <a:srgbClr val="000000"/>
              </a:solidFill>
              <a:latin typeface="Times New Roman" panose="02020603050405020304" pitchFamily="18" charset="0"/>
            </a:endParaRPr>
          </a:p>
        </p:txBody>
      </p:sp>
      <p:sp>
        <p:nvSpPr>
          <p:cNvPr id="11" name="Text Box 9"/>
          <p:cNvSpPr txBox="1">
            <a:spLocks noChangeArrowheads="1"/>
          </p:cNvSpPr>
          <p:nvPr/>
        </p:nvSpPr>
        <p:spPr bwMode="auto">
          <a:xfrm>
            <a:off x="2627089" y="3710891"/>
            <a:ext cx="93326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indent="53975"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marL="0" indent="0" algn="just" eaLnBrk="1" fontAlgn="base" hangingPunct="1">
              <a:spcBef>
                <a:spcPct val="0"/>
              </a:spcBef>
              <a:spcAft>
                <a:spcPct val="0"/>
              </a:spcAft>
            </a:pPr>
            <a:r>
              <a:rPr lang="en-US" altLang="en-US" sz="2800" b="1" i="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altLang="en-US" sz="2800" b="1" i="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Răng: Răng </a:t>
            </a:r>
            <a:r>
              <a:rPr lang="en-US" altLang="en-US" sz="2800" b="1" i="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2800" b="1" i="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i="1"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chiếc</a:t>
            </a:r>
            <a:r>
              <a:rPr lang="en-US" altLang="en-US" sz="2800" b="1" i="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i="1" smtClean="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lược</a:t>
            </a:r>
            <a:r>
              <a:rPr lang="en-US" altLang="en-US" sz="2800" b="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en-US" sz="28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798285" y="5341260"/>
            <a:ext cx="10232571" cy="1384995"/>
          </a:xfrm>
          <a:prstGeom prst="rect">
            <a:avLst/>
          </a:prstGeom>
          <a:noFill/>
          <a:ln>
            <a:solidFill>
              <a:srgbClr val="FF0000"/>
            </a:solidFill>
          </a:ln>
        </p:spPr>
        <p:txBody>
          <a:bodyPr wrap="square" rtlCol="0">
            <a:spAutoFit/>
          </a:bodyPr>
          <a:lstStyle/>
          <a:p>
            <a:r>
              <a:rPr lang="en-US" sz="2800" b="1">
                <a:solidFill>
                  <a:srgbClr val="000000"/>
                </a:solidFill>
                <a:latin typeface="Times New Roman" panose="02020603050405020304" pitchFamily="18" charset="0"/>
                <a:cs typeface="Times New Roman" panose="02020603050405020304" pitchFamily="18" charset="0"/>
              </a:rPr>
              <a:t>Điền vào chỗ chấm đáp án đúng</a:t>
            </a:r>
          </a:p>
          <a:p>
            <a:r>
              <a:rPr lang="en-US" sz="2800" b="1">
                <a:solidFill>
                  <a:srgbClr val="000000"/>
                </a:solidFill>
                <a:latin typeface="Times New Roman" panose="02020603050405020304" pitchFamily="18" charset="0"/>
                <a:cs typeface="Times New Roman" panose="02020603050405020304" pitchFamily="18" charset="0"/>
              </a:rPr>
              <a:t>- Hiện tượng từ đồng âm là</a:t>
            </a:r>
            <a:r>
              <a:rPr lang="en-US" sz="2800" b="1" smtClean="0">
                <a:solidFill>
                  <a:srgbClr val="000000"/>
                </a:solidFill>
                <a:latin typeface="Times New Roman" panose="02020603050405020304" pitchFamily="18" charset="0"/>
                <a:cs typeface="Times New Roman" panose="02020603050405020304" pitchFamily="18" charset="0"/>
              </a:rPr>
              <a:t>: 1/2</a:t>
            </a:r>
            <a:endParaRPr lang="en-US" sz="2800" b="1">
              <a:solidFill>
                <a:srgbClr val="000000"/>
              </a:solidFill>
              <a:latin typeface="Times New Roman" panose="02020603050405020304" pitchFamily="18" charset="0"/>
              <a:cs typeface="Times New Roman" panose="02020603050405020304" pitchFamily="18" charset="0"/>
            </a:endParaRPr>
          </a:p>
          <a:p>
            <a:r>
              <a:rPr lang="en-US" sz="2800" b="1">
                <a:solidFill>
                  <a:srgbClr val="000000"/>
                </a:solidFill>
                <a:latin typeface="Times New Roman" panose="02020603050405020304" pitchFamily="18" charset="0"/>
                <a:cs typeface="Times New Roman" panose="02020603050405020304" pitchFamily="18" charset="0"/>
              </a:rPr>
              <a:t>- Hiện tượng từ nhiều nghĩa (đa nghĩa) là</a:t>
            </a:r>
            <a:r>
              <a:rPr lang="en-US" sz="2800" b="1" smtClean="0">
                <a:solidFill>
                  <a:srgbClr val="000000"/>
                </a:solidFill>
                <a:latin typeface="Times New Roman" panose="02020603050405020304" pitchFamily="18" charset="0"/>
                <a:cs typeface="Times New Roman" panose="02020603050405020304" pitchFamily="18" charset="0"/>
              </a:rPr>
              <a:t>: 3/4</a:t>
            </a:r>
            <a:endParaRPr lang="en-US" sz="2800" b="1">
              <a:solidFill>
                <a:srgbClr val="00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43" y="3870546"/>
            <a:ext cx="2293257" cy="1383623"/>
          </a:xfrm>
          <a:prstGeom prst="rect">
            <a:avLst/>
          </a:prstGeom>
          <a:ln w="28575">
            <a:solidFill>
              <a:srgbClr val="FFFF00"/>
            </a:solidFill>
          </a:ln>
        </p:spPr>
      </p:pic>
      <p:pic>
        <p:nvPicPr>
          <p:cNvPr id="1026" name="Picture 2" descr="Chín Số Chữ Nét - Ảnh miễn phí trên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7" y="914400"/>
            <a:ext cx="2573110" cy="15375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708570" y="58057"/>
            <a:ext cx="2264229" cy="2267857"/>
          </a:xfrm>
          <a:prstGeom prst="rect">
            <a:avLst/>
          </a:prstGeom>
        </p:spPr>
      </p:pic>
    </p:spTree>
    <p:extLst>
      <p:ext uri="{BB962C8B-B14F-4D97-AF65-F5344CB8AC3E}">
        <p14:creationId xmlns:p14="http://schemas.microsoft.com/office/powerpoint/2010/main" val="7647431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2656114" y="145149"/>
            <a:ext cx="90569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sz="3000" b="1" i="1">
                <a:solidFill>
                  <a:srgbClr val="000000"/>
                </a:solidFill>
                <a:latin typeface="Times New Roman" panose="02020603050405020304" pitchFamily="18" charset="0"/>
                <a:cs typeface="Times New Roman" panose="02020603050405020304" pitchFamily="18" charset="0"/>
              </a:rPr>
              <a:t>a/Chín: </a:t>
            </a:r>
            <a:r>
              <a:rPr lang="vi-VN" sz="3000" b="1" i="1">
                <a:solidFill>
                  <a:srgbClr val="000000"/>
                </a:solidFill>
                <a:latin typeface="Times New Roman" panose="02020603050405020304" pitchFamily="18" charset="0"/>
                <a:cs typeface="Times New Roman" panose="02020603050405020304" pitchFamily="18" charset="0"/>
              </a:rPr>
              <a:t>Thức ăn đã nấu nướng, có thể ăn được</a:t>
            </a:r>
            <a:r>
              <a:rPr lang="vi-VN" sz="3000" b="1">
                <a:solidFill>
                  <a:srgbClr val="262626"/>
                </a:solidFill>
                <a:latin typeface="Times New Roman" panose="02020603050405020304" pitchFamily="18" charset="0"/>
                <a:cs typeface="Times New Roman" panose="02020603050405020304" pitchFamily="18" charset="0"/>
              </a:rPr>
              <a:t>, </a:t>
            </a:r>
            <a:r>
              <a:rPr lang="en-US" sz="3000" b="1">
                <a:solidFill>
                  <a:srgbClr val="262626"/>
                </a:solidFill>
                <a:latin typeface="Times New Roman" panose="02020603050405020304" pitchFamily="18" charset="0"/>
                <a:cs typeface="Times New Roman" panose="02020603050405020304" pitchFamily="18" charset="0"/>
              </a:rPr>
              <a:t>…</a:t>
            </a:r>
            <a:endParaRPr lang="en-US" altLang="vi-VN" sz="3000" b="1">
              <a:solidFill>
                <a:srgbClr val="66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2714173" y="1489502"/>
            <a:ext cx="8563429" cy="553998"/>
          </a:xfrm>
          <a:prstGeom prst="rect">
            <a:avLst/>
          </a:prstGeom>
        </p:spPr>
        <p:txBody>
          <a:bodyPr wrap="square">
            <a:spAutoFit/>
          </a:bodyPr>
          <a:lstStyle/>
          <a:p>
            <a:pPr fontAlgn="base">
              <a:spcBef>
                <a:spcPct val="0"/>
              </a:spcBef>
              <a:spcAft>
                <a:spcPct val="0"/>
              </a:spcAft>
            </a:pPr>
            <a:r>
              <a:rPr lang="en-US" altLang="vi-VN" sz="3000" b="1" i="1">
                <a:solidFill>
                  <a:srgbClr val="000000"/>
                </a:solidFill>
                <a:latin typeface="Times New Roman" panose="02020603050405020304" pitchFamily="18" charset="0"/>
                <a:cs typeface="Times New Roman" panose="02020603050405020304" pitchFamily="18" charset="0"/>
              </a:rPr>
              <a:t>b/</a:t>
            </a:r>
            <a:r>
              <a:rPr lang="en-US" sz="3000" b="1" i="1">
                <a:solidFill>
                  <a:srgbClr val="000000"/>
                </a:solidFill>
                <a:latin typeface="Times New Roman" panose="02020603050405020304" pitchFamily="18" charset="0"/>
                <a:cs typeface="Times New Roman" panose="02020603050405020304" pitchFamily="18" charset="0"/>
              </a:rPr>
              <a:t> Chín: Số tự nhiên tiếp theo số tám</a:t>
            </a:r>
            <a:endParaRPr lang="en-US" altLang="vi-VN" sz="3000" b="1">
              <a:solidFill>
                <a:srgbClr val="66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8871" y="2637184"/>
            <a:ext cx="2341129" cy="1073707"/>
          </a:xfrm>
          <a:prstGeom prst="rect">
            <a:avLst/>
          </a:prstGeom>
        </p:spPr>
      </p:pic>
      <p:sp>
        <p:nvSpPr>
          <p:cNvPr id="9" name="Rectangle 8"/>
          <p:cNvSpPr/>
          <p:nvPr/>
        </p:nvSpPr>
        <p:spPr>
          <a:xfrm>
            <a:off x="2728685" y="2295044"/>
            <a:ext cx="9463315" cy="1384995"/>
          </a:xfrm>
          <a:prstGeom prst="rect">
            <a:avLst/>
          </a:prstGeom>
        </p:spPr>
        <p:txBody>
          <a:bodyPr wrap="square">
            <a:spAutoFit/>
          </a:bodyPr>
          <a:lstStyle/>
          <a:p>
            <a:pPr fontAlgn="base">
              <a:spcBef>
                <a:spcPct val="0"/>
              </a:spcBef>
              <a:spcAft>
                <a:spcPct val="0"/>
              </a:spcAft>
            </a:pPr>
            <a:r>
              <a:rPr lang="en-US" altLang="vi-VN" sz="2800" b="1" i="1">
                <a:solidFill>
                  <a:srgbClr val="000000"/>
                </a:solidFill>
                <a:latin typeface="Times New Roman" panose="02020603050405020304" pitchFamily="18" charset="0"/>
              </a:rPr>
              <a:t>c/ Răng: </a:t>
            </a:r>
            <a:r>
              <a:rPr lang="en-US" altLang="vi-VN" sz="2800" b="1" i="1">
                <a:solidFill>
                  <a:srgbClr val="2D2D8A">
                    <a:lumMod val="60000"/>
                    <a:lumOff val="40000"/>
                  </a:srgbClr>
                </a:solidFill>
                <a:latin typeface="Times New Roman" panose="02020603050405020304" pitchFamily="18" charset="0"/>
              </a:rPr>
              <a:t>là phần xương cứng, màu trắng, mọc trên hàm, dùng để cắn, giữ và nhai thức ăn.(</a:t>
            </a:r>
            <a:r>
              <a:rPr lang="en-US" altLang="en-US" sz="2800" b="1">
                <a:solidFill>
                  <a:srgbClr val="FF0000"/>
                </a:solidFill>
                <a:latin typeface="Times New Roman" pitchFamily="18" charset="0"/>
                <a:cs typeface="Times New Roman" pitchFamily="18" charset="0"/>
              </a:rPr>
              <a:t>chỉ vật sắc, nhọn sắp đều nhau thành hàng.)</a:t>
            </a:r>
            <a:endParaRPr lang="en-US" altLang="vi-VN" sz="2800" b="1">
              <a:solidFill>
                <a:srgbClr val="FF0000"/>
              </a:solidFill>
              <a:latin typeface="Times New Roman" panose="02020603050405020304" pitchFamily="18" charset="0"/>
            </a:endParaRPr>
          </a:p>
        </p:txBody>
      </p:sp>
      <p:sp>
        <p:nvSpPr>
          <p:cNvPr id="11" name="Text Box 9"/>
          <p:cNvSpPr txBox="1">
            <a:spLocks noChangeArrowheads="1"/>
          </p:cNvSpPr>
          <p:nvPr/>
        </p:nvSpPr>
        <p:spPr bwMode="auto">
          <a:xfrm>
            <a:off x="2627089" y="3710891"/>
            <a:ext cx="9332681"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indent="53975"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marL="0" indent="0" algn="just" eaLnBrk="1" fontAlgn="base" hangingPunct="1">
              <a:spcBef>
                <a:spcPct val="0"/>
              </a:spcBef>
              <a:spcAft>
                <a:spcPct val="0"/>
              </a:spcAft>
            </a:pPr>
            <a:r>
              <a:rPr lang="en-US" altLang="en-US" sz="2800" b="1" i="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d/ Răng </a:t>
            </a:r>
            <a:r>
              <a:rPr lang="en-US" altLang="en-US" sz="2800" b="1" i="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2800" b="1" i="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2800" b="1" i="1"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chiếc</a:t>
            </a:r>
            <a:r>
              <a:rPr lang="en-US" altLang="en-US" sz="2800" b="1" i="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lược</a:t>
            </a:r>
            <a:r>
              <a:rPr lang="en-US" altLang="en-US" sz="2800" b="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a:solidFill>
                  <a:srgbClr val="0070C0"/>
                </a:solidFill>
                <a:latin typeface="Times New Roman" panose="02020603050405020304" pitchFamily="18" charset="0"/>
                <a:cs typeface="Times New Roman" panose="02020603050405020304" pitchFamily="18" charset="0"/>
              </a:rPr>
              <a:t>dùng để chải tóc, không dùng để nhai</a:t>
            </a:r>
            <a:r>
              <a:rPr lang="en-US" altLang="en-US" sz="2800" b="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như răng người</a:t>
            </a:r>
            <a:r>
              <a:rPr lang="en-US" altLang="vi-VN" sz="2800" b="1" i="1">
                <a:solidFill>
                  <a:srgbClr val="0070C0"/>
                </a:solidFill>
                <a:latin typeface="Times New Roman" panose="02020603050405020304" pitchFamily="18" charset="0"/>
              </a:rPr>
              <a:t>.(</a:t>
            </a:r>
            <a:r>
              <a:rPr lang="en-US" altLang="en-US" sz="2800" b="1">
                <a:solidFill>
                  <a:srgbClr val="FF0000"/>
                </a:solidFill>
                <a:latin typeface="Times New Roman" pitchFamily="18" charset="0"/>
                <a:cs typeface="Times New Roman" pitchFamily="18" charset="0"/>
              </a:rPr>
              <a:t>chỉ vật sắc, nhọn sắp đều nhau thành hàng</a:t>
            </a:r>
            <a:r>
              <a:rPr lang="en-US" altLang="en-US" sz="2800" b="1">
                <a:solidFill>
                  <a:srgbClr val="0070C0"/>
                </a:solidFill>
                <a:latin typeface="Times New Roman" pitchFamily="18" charset="0"/>
                <a:cs typeface="Times New Roman" pitchFamily="18" charset="0"/>
              </a:rPr>
              <a:t>.)</a:t>
            </a:r>
            <a:endParaRPr lang="en-US" altLang="vi-VN" sz="2800" b="1">
              <a:solidFill>
                <a:srgbClr val="0070C0"/>
              </a:solidFill>
              <a:latin typeface="Times New Roman" panose="02020603050405020304" pitchFamily="18" charset="0"/>
            </a:endParaRPr>
          </a:p>
          <a:p>
            <a:pPr marL="0" lvl="3" indent="0" eaLnBrk="1" hangingPunct="1">
              <a:spcBef>
                <a:spcPts val="1800"/>
              </a:spcBef>
              <a:defRPr/>
            </a:pPr>
            <a:endParaRPr lang="en-US" altLang="en-US" sz="28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798285" y="5341260"/>
            <a:ext cx="10232571" cy="1384995"/>
          </a:xfrm>
          <a:prstGeom prst="rect">
            <a:avLst/>
          </a:prstGeom>
          <a:noFill/>
          <a:ln>
            <a:solidFill>
              <a:srgbClr val="FF0000"/>
            </a:solidFill>
          </a:ln>
        </p:spPr>
        <p:txBody>
          <a:bodyPr wrap="square" rtlCol="0">
            <a:spAutoFit/>
          </a:bodyPr>
          <a:lstStyle/>
          <a:p>
            <a:r>
              <a:rPr lang="en-US" sz="2800" b="1">
                <a:solidFill>
                  <a:srgbClr val="000000"/>
                </a:solidFill>
                <a:latin typeface="Times New Roman" panose="02020603050405020304" pitchFamily="18" charset="0"/>
                <a:cs typeface="Times New Roman" panose="02020603050405020304" pitchFamily="18" charset="0"/>
              </a:rPr>
              <a:t>Điền vào chỗ chấm đáp án đúng</a:t>
            </a:r>
          </a:p>
          <a:p>
            <a:r>
              <a:rPr lang="en-US" sz="2800" b="1">
                <a:solidFill>
                  <a:srgbClr val="000000"/>
                </a:solidFill>
                <a:latin typeface="Times New Roman" panose="02020603050405020304" pitchFamily="18" charset="0"/>
                <a:cs typeface="Times New Roman" panose="02020603050405020304" pitchFamily="18" charset="0"/>
              </a:rPr>
              <a:t>- Hiện tượng từ đồng âm là: VD a/ và b/</a:t>
            </a:r>
          </a:p>
          <a:p>
            <a:r>
              <a:rPr lang="en-US" sz="2800" b="1">
                <a:solidFill>
                  <a:srgbClr val="000000"/>
                </a:solidFill>
                <a:latin typeface="Times New Roman" panose="02020603050405020304" pitchFamily="18" charset="0"/>
                <a:cs typeface="Times New Roman" panose="02020603050405020304" pitchFamily="18" charset="0"/>
              </a:rPr>
              <a:t>- Hiện tượng từ nhiều nghĩa (đa nghĩa) là: VD c/ và 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43" y="3870546"/>
            <a:ext cx="2293257" cy="1383623"/>
          </a:xfrm>
          <a:prstGeom prst="rect">
            <a:avLst/>
          </a:prstGeom>
          <a:ln w="28575">
            <a:solidFill>
              <a:srgbClr val="FFFF00"/>
            </a:solidFill>
          </a:ln>
        </p:spPr>
      </p:pic>
      <p:pic>
        <p:nvPicPr>
          <p:cNvPr id="13" name="Picture 12"/>
          <p:cNvPicPr>
            <a:picLocks noChangeAspect="1"/>
          </p:cNvPicPr>
          <p:nvPr/>
        </p:nvPicPr>
        <p:blipFill>
          <a:blip r:embed="rId4"/>
          <a:stretch>
            <a:fillRect/>
          </a:stretch>
        </p:blipFill>
        <p:spPr>
          <a:xfrm>
            <a:off x="246744" y="63049"/>
            <a:ext cx="2260596" cy="1388382"/>
          </a:xfrm>
          <a:prstGeom prst="rect">
            <a:avLst/>
          </a:prstGeom>
        </p:spPr>
      </p:pic>
      <p:pic>
        <p:nvPicPr>
          <p:cNvPr id="1026" name="Picture 2" descr="Chín Số Chữ Nét - Ảnh miễn phí trê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537" y="1204686"/>
            <a:ext cx="2573110" cy="153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238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2656114" y="145149"/>
            <a:ext cx="90569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fontAlgn="base">
              <a:spcBef>
                <a:spcPct val="50000"/>
              </a:spcBef>
              <a:spcAft>
                <a:spcPct val="0"/>
              </a:spcAft>
              <a:buNone/>
            </a:pPr>
            <a:r>
              <a:rPr lang="en-US" sz="3000" b="1" i="1">
                <a:solidFill>
                  <a:srgbClr val="000000"/>
                </a:solidFill>
                <a:latin typeface="Times New Roman" panose="02020603050405020304" pitchFamily="18" charset="0"/>
                <a:cs typeface="Times New Roman" panose="02020603050405020304" pitchFamily="18" charset="0"/>
              </a:rPr>
              <a:t>1</a:t>
            </a:r>
            <a:r>
              <a:rPr lang="en-US" sz="3000" b="1" i="1" smtClean="0">
                <a:solidFill>
                  <a:srgbClr val="000000"/>
                </a:solidFill>
                <a:latin typeface="Times New Roman" panose="02020603050405020304" pitchFamily="18" charset="0"/>
                <a:cs typeface="Times New Roman" panose="02020603050405020304" pitchFamily="18" charset="0"/>
              </a:rPr>
              <a:t>/ </a:t>
            </a:r>
            <a:r>
              <a:rPr lang="en-US" sz="3000" b="1" i="1">
                <a:solidFill>
                  <a:srgbClr val="000000"/>
                </a:solidFill>
                <a:latin typeface="Times New Roman" panose="02020603050405020304" pitchFamily="18" charset="0"/>
                <a:cs typeface="Times New Roman" panose="02020603050405020304" pitchFamily="18" charset="0"/>
              </a:rPr>
              <a:t>Chín: </a:t>
            </a:r>
            <a:r>
              <a:rPr lang="en-US" sz="3000" b="1" i="1" smtClean="0">
                <a:solidFill>
                  <a:srgbClr val="000000"/>
                </a:solidFill>
                <a:latin typeface="Times New Roman" panose="02020603050405020304" pitchFamily="18" charset="0"/>
                <a:cs typeface="Times New Roman" panose="02020603050405020304" pitchFamily="18" charset="0"/>
              </a:rPr>
              <a:t> </a:t>
            </a:r>
            <a:r>
              <a:rPr lang="vi-VN" sz="3000" b="1" i="1" smtClean="0">
                <a:solidFill>
                  <a:srgbClr val="000000"/>
                </a:solidFill>
                <a:latin typeface="Times New Roman" panose="02020603050405020304" pitchFamily="18" charset="0"/>
                <a:cs typeface="Times New Roman" panose="02020603050405020304" pitchFamily="18" charset="0"/>
              </a:rPr>
              <a:t>nấu </a:t>
            </a:r>
            <a:r>
              <a:rPr lang="en-US" sz="3000" b="1" i="1" smtClean="0">
                <a:solidFill>
                  <a:srgbClr val="000000"/>
                </a:solidFill>
                <a:latin typeface="Times New Roman" panose="02020603050405020304" pitchFamily="18" charset="0"/>
                <a:cs typeface="Times New Roman" panose="02020603050405020304" pitchFamily="18" charset="0"/>
              </a:rPr>
              <a:t>chín</a:t>
            </a:r>
            <a:endParaRPr lang="en-US" altLang="vi-VN" sz="3000" b="1">
              <a:solidFill>
                <a:srgbClr val="66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2714173" y="1504017"/>
            <a:ext cx="8563429" cy="553998"/>
          </a:xfrm>
          <a:prstGeom prst="rect">
            <a:avLst/>
          </a:prstGeom>
        </p:spPr>
        <p:txBody>
          <a:bodyPr wrap="square">
            <a:spAutoFit/>
          </a:bodyPr>
          <a:lstStyle/>
          <a:p>
            <a:pPr lvl="0" fontAlgn="base">
              <a:spcBef>
                <a:spcPct val="0"/>
              </a:spcBef>
              <a:spcAft>
                <a:spcPct val="0"/>
              </a:spcAft>
            </a:pPr>
            <a:r>
              <a:rPr lang="en-US" altLang="vi-VN" sz="3000" b="1" i="1">
                <a:latin typeface="Times New Roman" panose="02020603050405020304" pitchFamily="18" charset="0"/>
                <a:cs typeface="Times New Roman" panose="02020603050405020304" pitchFamily="18" charset="0"/>
              </a:rPr>
              <a:t>2</a:t>
            </a:r>
            <a:r>
              <a:rPr lang="en-US" altLang="vi-VN" sz="3000" b="1" i="1" smtClean="0">
                <a:latin typeface="Times New Roman" panose="02020603050405020304" pitchFamily="18" charset="0"/>
                <a:cs typeface="Times New Roman" panose="02020603050405020304" pitchFamily="18" charset="0"/>
              </a:rPr>
              <a:t>/</a:t>
            </a:r>
            <a:r>
              <a:rPr lang="en-US" sz="3000" b="1" i="1" smtClean="0">
                <a:solidFill>
                  <a:srgbClr val="000000"/>
                </a:solidFill>
                <a:latin typeface="Times New Roman" panose="02020603050405020304" pitchFamily="18" charset="0"/>
                <a:cs typeface="Times New Roman" panose="02020603050405020304" pitchFamily="18" charset="0"/>
              </a:rPr>
              <a:t> Chín:điểm 9</a:t>
            </a:r>
            <a:endParaRPr lang="en-US" altLang="vi-VN" sz="3000" b="1">
              <a:solidFill>
                <a:srgbClr val="66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8871" y="2637184"/>
            <a:ext cx="2341129" cy="1073707"/>
          </a:xfrm>
          <a:prstGeom prst="rect">
            <a:avLst/>
          </a:prstGeom>
        </p:spPr>
      </p:pic>
      <p:sp>
        <p:nvSpPr>
          <p:cNvPr id="9" name="Rectangle 8"/>
          <p:cNvSpPr/>
          <p:nvPr/>
        </p:nvSpPr>
        <p:spPr>
          <a:xfrm>
            <a:off x="2728685" y="3006242"/>
            <a:ext cx="9463315" cy="523220"/>
          </a:xfrm>
          <a:prstGeom prst="rect">
            <a:avLst/>
          </a:prstGeom>
        </p:spPr>
        <p:txBody>
          <a:bodyPr wrap="square">
            <a:spAutoFit/>
          </a:bodyPr>
          <a:lstStyle/>
          <a:p>
            <a:pPr lvl="0" fontAlgn="base">
              <a:spcBef>
                <a:spcPct val="0"/>
              </a:spcBef>
              <a:spcAft>
                <a:spcPct val="0"/>
              </a:spcAft>
            </a:pPr>
            <a:r>
              <a:rPr lang="en-US" altLang="vi-VN" sz="2800" b="1" i="1">
                <a:latin typeface="Times New Roman" panose="02020603050405020304" pitchFamily="18" charset="0"/>
              </a:rPr>
              <a:t>3</a:t>
            </a:r>
            <a:r>
              <a:rPr lang="en-US" altLang="vi-VN" sz="2800" b="1" i="1" smtClean="0">
                <a:latin typeface="Times New Roman" panose="02020603050405020304" pitchFamily="18" charset="0"/>
              </a:rPr>
              <a:t>/ </a:t>
            </a:r>
            <a:r>
              <a:rPr lang="en-US" altLang="vi-VN" sz="2800" b="1" i="1">
                <a:latin typeface="Times New Roman" panose="02020603050405020304" pitchFamily="18" charset="0"/>
              </a:rPr>
              <a:t>Răng: </a:t>
            </a:r>
            <a:r>
              <a:rPr lang="en-US" altLang="vi-VN" sz="2800" b="1" i="1" smtClean="0">
                <a:latin typeface="Times New Roman" panose="02020603050405020304" pitchFamily="18" charset="0"/>
              </a:rPr>
              <a:t> đánh răng </a:t>
            </a:r>
            <a:endParaRPr lang="en-US" altLang="vi-VN" sz="2800" b="1">
              <a:latin typeface="Times New Roman" panose="02020603050405020304" pitchFamily="18" charset="0"/>
            </a:endParaRPr>
          </a:p>
        </p:txBody>
      </p:sp>
      <p:sp>
        <p:nvSpPr>
          <p:cNvPr id="11" name="Text Box 9"/>
          <p:cNvSpPr txBox="1">
            <a:spLocks noChangeArrowheads="1"/>
          </p:cNvSpPr>
          <p:nvPr/>
        </p:nvSpPr>
        <p:spPr bwMode="auto">
          <a:xfrm>
            <a:off x="2627089" y="4509177"/>
            <a:ext cx="93326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VnTime" pitchFamily="34" charset="0"/>
              </a:defRPr>
            </a:lvl1pPr>
            <a:lvl2pPr marL="742950" indent="-285750" eaLnBrk="0" hangingPunct="0">
              <a:defRPr sz="2000">
                <a:solidFill>
                  <a:schemeClr val="tx1"/>
                </a:solidFill>
                <a:latin typeface=".VnTime" pitchFamily="34" charset="0"/>
              </a:defRPr>
            </a:lvl2pPr>
            <a:lvl3pPr marL="1143000" indent="-228600" eaLnBrk="0" hangingPunct="0">
              <a:defRPr sz="2000">
                <a:solidFill>
                  <a:schemeClr val="tx1"/>
                </a:solidFill>
                <a:latin typeface=".VnTime" pitchFamily="34" charset="0"/>
              </a:defRPr>
            </a:lvl3pPr>
            <a:lvl4pPr indent="53975" eaLnBrk="0" hangingPunct="0">
              <a:defRPr sz="2000">
                <a:solidFill>
                  <a:schemeClr val="tx1"/>
                </a:solidFill>
                <a:latin typeface=".VnTime" pitchFamily="34" charset="0"/>
              </a:defRPr>
            </a:lvl4pPr>
            <a:lvl5pPr marL="2057400" indent="-228600" eaLnBrk="0" hangingPunct="0">
              <a:defRPr sz="2000">
                <a:solidFill>
                  <a:schemeClr val="tx1"/>
                </a:solidFill>
                <a:latin typeface=".VnTime" pitchFamily="34" charset="0"/>
              </a:defRPr>
            </a:lvl5pPr>
            <a:lvl6pPr marL="2514600" indent="-228600" eaLnBrk="0" fontAlgn="base" hangingPunct="0">
              <a:spcBef>
                <a:spcPct val="0"/>
              </a:spcBef>
              <a:spcAft>
                <a:spcPct val="0"/>
              </a:spcAft>
              <a:defRPr sz="2000">
                <a:solidFill>
                  <a:schemeClr val="tx1"/>
                </a:solidFill>
                <a:latin typeface=".VnTime" pitchFamily="34" charset="0"/>
              </a:defRPr>
            </a:lvl6pPr>
            <a:lvl7pPr marL="2971800" indent="-228600" eaLnBrk="0" fontAlgn="base" hangingPunct="0">
              <a:spcBef>
                <a:spcPct val="0"/>
              </a:spcBef>
              <a:spcAft>
                <a:spcPct val="0"/>
              </a:spcAft>
              <a:defRPr sz="2000">
                <a:solidFill>
                  <a:schemeClr val="tx1"/>
                </a:solidFill>
                <a:latin typeface=".VnTime" pitchFamily="34" charset="0"/>
              </a:defRPr>
            </a:lvl7pPr>
            <a:lvl8pPr marL="3429000" indent="-228600" eaLnBrk="0" fontAlgn="base" hangingPunct="0">
              <a:spcBef>
                <a:spcPct val="0"/>
              </a:spcBef>
              <a:spcAft>
                <a:spcPct val="0"/>
              </a:spcAft>
              <a:defRPr sz="2000">
                <a:solidFill>
                  <a:schemeClr val="tx1"/>
                </a:solidFill>
                <a:latin typeface=".VnTime" pitchFamily="34" charset="0"/>
              </a:defRPr>
            </a:lvl8pPr>
            <a:lvl9pPr marL="3886200" indent="-228600" eaLnBrk="0" fontAlgn="base" hangingPunct="0">
              <a:spcBef>
                <a:spcPct val="0"/>
              </a:spcBef>
              <a:spcAft>
                <a:spcPct val="0"/>
              </a:spcAft>
              <a:defRPr sz="2000">
                <a:solidFill>
                  <a:schemeClr val="tx1"/>
                </a:solidFill>
                <a:latin typeface=".VnTime" pitchFamily="34" charset="0"/>
              </a:defRPr>
            </a:lvl9pPr>
          </a:lstStyle>
          <a:p>
            <a:pPr marL="0" lvl="0" indent="0" algn="just" eaLnBrk="1" fontAlgn="base" hangingPunct="1">
              <a:spcBef>
                <a:spcPct val="0"/>
              </a:spcBef>
              <a:spcAft>
                <a:spcPct val="0"/>
              </a:spcAft>
            </a:pPr>
            <a:r>
              <a:rPr lang="en-US" altLang="en-US" sz="2800" b="1" i="1">
                <a:effectLst>
                  <a:outerShdw blurRad="38100" dist="38100" dir="2700000" algn="tl">
                    <a:srgbClr val="000000">
                      <a:alpha val="43137"/>
                    </a:srgbClr>
                  </a:outerShdw>
                </a:effectLst>
                <a:latin typeface="Times New Roman" pitchFamily="18" charset="0"/>
                <a:cs typeface="Times New Roman" pitchFamily="18" charset="0"/>
              </a:rPr>
              <a:t>4</a:t>
            </a:r>
            <a:r>
              <a:rPr lang="en-US" altLang="en-US" sz="2800" b="1" i="1" smtClean="0">
                <a:effectLst>
                  <a:outerShdw blurRad="38100" dist="38100" dir="2700000" algn="tl">
                    <a:srgbClr val="000000">
                      <a:alpha val="43137"/>
                    </a:srgbClr>
                  </a:outerShdw>
                </a:effectLst>
                <a:latin typeface="Times New Roman" pitchFamily="18" charset="0"/>
                <a:cs typeface="Times New Roman" pitchFamily="18" charset="0"/>
              </a:rPr>
              <a:t>/ Răng: răng lược</a:t>
            </a:r>
            <a:endParaRPr lang="en-US" altLang="en-US"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43" y="3870546"/>
            <a:ext cx="2293257" cy="1383623"/>
          </a:xfrm>
          <a:prstGeom prst="rect">
            <a:avLst/>
          </a:prstGeom>
          <a:ln w="28575">
            <a:solidFill>
              <a:srgbClr val="FFFF00"/>
            </a:solidFill>
          </a:ln>
        </p:spPr>
      </p:pic>
      <p:pic>
        <p:nvPicPr>
          <p:cNvPr id="1026" name="Picture 2" descr="Chín Số Chữ Nét - Ảnh miễn phí trên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7" y="914400"/>
            <a:ext cx="2573110" cy="15375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708570" y="58057"/>
            <a:ext cx="2264229" cy="2267857"/>
          </a:xfrm>
          <a:prstGeom prst="rect">
            <a:avLst/>
          </a:prstGeom>
        </p:spPr>
      </p:pic>
    </p:spTree>
    <p:extLst>
      <p:ext uri="{BB962C8B-B14F-4D97-AF65-F5344CB8AC3E}">
        <p14:creationId xmlns:p14="http://schemas.microsoft.com/office/powerpoint/2010/main" val="1810783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8686" y="5903893"/>
            <a:ext cx="11698514" cy="954107"/>
          </a:xfrm>
          <a:prstGeom prst="rect">
            <a:avLst/>
          </a:prstGeom>
          <a:noFill/>
          <a:ln>
            <a:solidFill>
              <a:srgbClr val="FF0000"/>
            </a:solidFill>
          </a:ln>
        </p:spPr>
        <p:txBody>
          <a:bodyPr wrap="square" rtlCol="0">
            <a:spAutoFit/>
          </a:bodyPr>
          <a:lstStyle/>
          <a:p>
            <a:pPr lvl="0">
              <a:tabLst>
                <a:tab pos="1386840" algn="l"/>
              </a:tabLst>
            </a:pPr>
            <a:r>
              <a:rPr lang="en-US" sz="2800">
                <a:solidFill>
                  <a:srgbClr val="000000"/>
                </a:solidFill>
                <a:latin typeface="Times New Roman" panose="02020603050405020304" pitchFamily="18" charset="0"/>
                <a:ea typeface="Times New Roman" panose="02020603050405020304" pitchFamily="18" charset="0"/>
              </a:rPr>
              <a:t>Hãy cho biết nghĩa của từ </a:t>
            </a:r>
            <a:r>
              <a:rPr lang="en-US" sz="2800" b="1" i="1">
                <a:solidFill>
                  <a:srgbClr val="000000"/>
                </a:solidFill>
                <a:latin typeface="Times New Roman" panose="02020603050405020304" pitchFamily="18" charset="0"/>
                <a:ea typeface="Times New Roman" panose="02020603050405020304" pitchFamily="18" charset="0"/>
              </a:rPr>
              <a:t>chín </a:t>
            </a:r>
            <a:r>
              <a:rPr lang="en-US" sz="2800">
                <a:solidFill>
                  <a:srgbClr val="000000"/>
                </a:solidFill>
                <a:latin typeface="Times New Roman" panose="02020603050405020304" pitchFamily="18" charset="0"/>
                <a:ea typeface="Times New Roman" panose="02020603050405020304" pitchFamily="18" charset="0"/>
              </a:rPr>
              <a:t>(1)  và </a:t>
            </a:r>
            <a:r>
              <a:rPr lang="en-US" sz="2800" b="1" i="1">
                <a:solidFill>
                  <a:srgbClr val="000000"/>
                </a:solidFill>
                <a:latin typeface="Times New Roman" panose="02020603050405020304" pitchFamily="18" charset="0"/>
                <a:ea typeface="Times New Roman" panose="02020603050405020304" pitchFamily="18" charset="0"/>
              </a:rPr>
              <a:t>chín (</a:t>
            </a:r>
            <a:r>
              <a:rPr lang="en-US" sz="2800">
                <a:solidFill>
                  <a:srgbClr val="000000"/>
                </a:solidFill>
                <a:latin typeface="Times New Roman" panose="02020603050405020304" pitchFamily="18" charset="0"/>
                <a:ea typeface="Times New Roman" panose="02020603050405020304" pitchFamily="18" charset="0"/>
              </a:rPr>
              <a:t>2);</a:t>
            </a:r>
            <a:r>
              <a:rPr lang="en-US" sz="2800" b="1" i="1">
                <a:solidFill>
                  <a:srgbClr val="000000"/>
                </a:solidFill>
                <a:latin typeface="Times New Roman" panose="02020603050405020304" pitchFamily="18" charset="0"/>
                <a:ea typeface="Times New Roman" panose="02020603050405020304" pitchFamily="18" charset="0"/>
              </a:rPr>
              <a:t> ăn </a:t>
            </a:r>
            <a:r>
              <a:rPr lang="en-US" sz="2800">
                <a:solidFill>
                  <a:srgbClr val="000000"/>
                </a:solidFill>
                <a:latin typeface="Times New Roman" panose="02020603050405020304" pitchFamily="18" charset="0"/>
                <a:ea typeface="Times New Roman" panose="02020603050405020304" pitchFamily="18" charset="0"/>
              </a:rPr>
              <a:t>(1)  và </a:t>
            </a:r>
            <a:r>
              <a:rPr lang="en-US" sz="2800" b="1" i="1">
                <a:solidFill>
                  <a:srgbClr val="000000"/>
                </a:solidFill>
                <a:latin typeface="Times New Roman" panose="02020603050405020304" pitchFamily="18" charset="0"/>
                <a:ea typeface="Times New Roman" panose="02020603050405020304" pitchFamily="18" charset="0"/>
              </a:rPr>
              <a:t>ăn (</a:t>
            </a:r>
            <a:r>
              <a:rPr lang="en-US" sz="2800">
                <a:solidFill>
                  <a:srgbClr val="000000"/>
                </a:solidFill>
                <a:latin typeface="Times New Roman" panose="02020603050405020304" pitchFamily="18" charset="0"/>
                <a:ea typeface="Times New Roman" panose="02020603050405020304" pitchFamily="18" charset="0"/>
              </a:rPr>
              <a:t>2) trong từng ví dụ. Các nghĩa đó có liên quan với nhau không?</a:t>
            </a:r>
            <a:endParaRPr lang="en-US" sz="2800" dirty="0">
              <a:solidFill>
                <a:srgbClr val="0000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1204686" y="29035"/>
            <a:ext cx="6168571"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PHIẾU HỌC TẬP SỐ </a:t>
            </a:r>
            <a:r>
              <a:rPr lang="en-US" sz="2800" b="1" smtClean="0">
                <a:solidFill>
                  <a:srgbClr val="FF0000"/>
                </a:solidFill>
                <a:latin typeface="Times New Roman" panose="02020603050405020304" pitchFamily="18" charset="0"/>
                <a:cs typeface="Times New Roman" panose="02020603050405020304" pitchFamily="18" charset="0"/>
              </a:rPr>
              <a:t>1 (CẶP ĐÔI-2p)</a:t>
            </a:r>
            <a:endParaRPr lang="en-US" sz="2800" b="1">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 xmlns:a16="http://schemas.microsoft.com/office/drawing/2014/main" id="{55D6D4CE-B10C-4105-8792-9E07B04E5E0A}"/>
              </a:ext>
            </a:extLst>
          </p:cNvPr>
          <p:cNvGraphicFramePr>
            <a:graphicFrameLocks noGrp="1"/>
          </p:cNvGraphicFramePr>
          <p:nvPr>
            <p:extLst>
              <p:ext uri="{D42A27DB-BD31-4B8C-83A1-F6EECF244321}">
                <p14:modId xmlns:p14="http://schemas.microsoft.com/office/powerpoint/2010/main" val="3618164060"/>
              </p:ext>
            </p:extLst>
          </p:nvPr>
        </p:nvGraphicFramePr>
        <p:xfrm>
          <a:off x="304800" y="552255"/>
          <a:ext cx="11582401" cy="5362770"/>
        </p:xfrm>
        <a:graphic>
          <a:graphicData uri="http://schemas.openxmlformats.org/drawingml/2006/table">
            <a:tbl>
              <a:tblPr firstRow="1" firstCol="1" bandRow="1">
                <a:tableStyleId>{5C22544A-7EE6-4342-B048-85BDC9FD1C3A}</a:tableStyleId>
              </a:tblPr>
              <a:tblGrid>
                <a:gridCol w="1843464">
                  <a:extLst>
                    <a:ext uri="{9D8B030D-6E8A-4147-A177-3AD203B41FA5}">
                      <a16:colId xmlns="" xmlns:a16="http://schemas.microsoft.com/office/drawing/2014/main" val="944078473"/>
                    </a:ext>
                  </a:extLst>
                </a:gridCol>
                <a:gridCol w="4036652">
                  <a:extLst>
                    <a:ext uri="{9D8B030D-6E8A-4147-A177-3AD203B41FA5}">
                      <a16:colId xmlns="" xmlns:a16="http://schemas.microsoft.com/office/drawing/2014/main" val="1549699413"/>
                    </a:ext>
                  </a:extLst>
                </a:gridCol>
                <a:gridCol w="5702285">
                  <a:extLst>
                    <a:ext uri="{9D8B030D-6E8A-4147-A177-3AD203B41FA5}">
                      <a16:colId xmlns="" xmlns:a16="http://schemas.microsoft.com/office/drawing/2014/main" val="1553898806"/>
                    </a:ext>
                  </a:extLst>
                </a:gridCol>
              </a:tblGrid>
              <a:tr h="1695749">
                <a:tc>
                  <a:txBody>
                    <a:bodyPr/>
                    <a:lstStyle/>
                    <a:p>
                      <a:pPr algn="ctr">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Ví dụ</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 Một nghề cho </a:t>
                      </a:r>
                      <a:r>
                        <a:rPr lang="en-US" sz="2800" u="sng" kern="1200">
                          <a:solidFill>
                            <a:schemeClr val="tx1"/>
                          </a:solidFill>
                          <a:effectLst/>
                          <a:latin typeface="Times New Roman" panose="02020603050405020304" pitchFamily="18" charset="0"/>
                          <a:cs typeface="Times New Roman" panose="02020603050405020304" pitchFamily="18" charset="0"/>
                        </a:rPr>
                        <a:t>chín (1</a:t>
                      </a:r>
                      <a:r>
                        <a:rPr lang="en-US" sz="2800" kern="1200">
                          <a:solidFill>
                            <a:schemeClr val="tx1"/>
                          </a:solidFill>
                          <a:effectLst/>
                          <a:latin typeface="Times New Roman" panose="02020603050405020304" pitchFamily="18" charset="0"/>
                          <a:cs typeface="Times New Roman" panose="02020603050405020304" pitchFamily="18" charset="0"/>
                        </a:rPr>
                        <a:t>) còn hơn </a:t>
                      </a:r>
                      <a:r>
                        <a:rPr lang="en-US" sz="2800" u="sng" kern="1200">
                          <a:solidFill>
                            <a:schemeClr val="tx1"/>
                          </a:solidFill>
                          <a:effectLst/>
                          <a:latin typeface="Times New Roman" panose="02020603050405020304" pitchFamily="18" charset="0"/>
                          <a:cs typeface="Times New Roman" panose="02020603050405020304" pitchFamily="18" charset="0"/>
                        </a:rPr>
                        <a:t>chín (2)</a:t>
                      </a:r>
                      <a:r>
                        <a:rPr lang="en-US" sz="2800" kern="1200">
                          <a:solidFill>
                            <a:schemeClr val="tx1"/>
                          </a:solidFill>
                          <a:effectLst/>
                          <a:latin typeface="Times New Roman" panose="02020603050405020304" pitchFamily="18" charset="0"/>
                          <a:cs typeface="Times New Roman" panose="02020603050405020304" pitchFamily="18" charset="0"/>
                        </a:rPr>
                        <a:t> nghề.</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 </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b. - Sao không </a:t>
                      </a:r>
                      <a:r>
                        <a:rPr lang="en-US" sz="2800" u="sng" kern="1200">
                          <a:solidFill>
                            <a:schemeClr val="tx1"/>
                          </a:solidFill>
                          <a:effectLst/>
                          <a:latin typeface="Times New Roman" panose="02020603050405020304" pitchFamily="18" charset="0"/>
                          <a:cs typeface="Times New Roman" panose="02020603050405020304" pitchFamily="18" charset="0"/>
                        </a:rPr>
                        <a:t>ăn (1</a:t>
                      </a:r>
                      <a:r>
                        <a:rPr lang="en-US" sz="2800" kern="1200">
                          <a:solidFill>
                            <a:schemeClr val="tx1"/>
                          </a:solidFill>
                          <a:effectLst/>
                          <a:latin typeface="Times New Roman" panose="02020603050405020304" pitchFamily="18" charset="0"/>
                          <a:cs typeface="Times New Roman" panose="02020603050405020304" pitchFamily="18" charset="0"/>
                        </a:rPr>
                        <a:t>) mù tạt</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Đối diện thử thách đi?</a:t>
                      </a:r>
                      <a:endParaRPr lang="vi-VN" sz="2800">
                        <a:solidFill>
                          <a:schemeClr val="tx1"/>
                        </a:solidFill>
                        <a:effectLst/>
                        <a:latin typeface="Times New Roman" panose="02020603050405020304" pitchFamily="18" charset="0"/>
                        <a:cs typeface="Times New Roman" panose="02020603050405020304" pitchFamily="18" charset="0"/>
                      </a:endParaRPr>
                    </a:p>
                    <a:p>
                      <a:pPr algn="r">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(Bắt nạt)</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     - Xe này </a:t>
                      </a:r>
                      <a:r>
                        <a:rPr lang="en-US" sz="2800" u="sng" kern="1200">
                          <a:solidFill>
                            <a:schemeClr val="tx1"/>
                          </a:solidFill>
                          <a:effectLst/>
                          <a:latin typeface="Times New Roman" panose="02020603050405020304" pitchFamily="18" charset="0"/>
                          <a:cs typeface="Times New Roman" panose="02020603050405020304" pitchFamily="18" charset="0"/>
                        </a:rPr>
                        <a:t>ăn (2)</a:t>
                      </a:r>
                      <a:r>
                        <a:rPr lang="en-US" sz="2800" kern="1200">
                          <a:solidFill>
                            <a:schemeClr val="tx1"/>
                          </a:solidFill>
                          <a:effectLst/>
                          <a:latin typeface="Times New Roman" panose="02020603050405020304" pitchFamily="18" charset="0"/>
                          <a:cs typeface="Times New Roman" panose="02020603050405020304" pitchFamily="18" charset="0"/>
                        </a:rPr>
                        <a:t> xăng nhiều.</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149286238"/>
                  </a:ext>
                </a:extLst>
              </a:tr>
              <a:tr h="1777817">
                <a:tc>
                  <a:txBody>
                    <a:bodyPr/>
                    <a:lstStyle/>
                    <a:p>
                      <a:pPr algn="ctr">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Nghĩa của từ</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chín (1): ………………</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chín (2): ………………</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t>
                      </a:r>
                      <a:endParaRPr lang="vi-VN" sz="2800">
                        <a:solidFill>
                          <a:schemeClr val="tx1"/>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ăn (1): …………………………</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t>
                      </a:r>
                      <a:endParaRPr lang="vi-VN" sz="2800">
                        <a:solidFill>
                          <a:schemeClr val="tx1"/>
                        </a:solidFill>
                        <a:effectLst/>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ăn (2): …………………………</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t>
                      </a:r>
                      <a:endParaRPr lang="vi-VN" sz="2800">
                        <a:solidFill>
                          <a:schemeClr val="tx1"/>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8191840"/>
                  </a:ext>
                </a:extLst>
              </a:tr>
              <a:tr h="1878073">
                <a:tc>
                  <a:txBody>
                    <a:bodyPr/>
                    <a:lstStyle/>
                    <a:p>
                      <a:pPr algn="ctr">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Kết luận</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Về âm: ………………</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Về nghĩa: ……………</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t>
                      </a:r>
                      <a:endParaRPr lang="vi-VN" sz="2800">
                        <a:solidFill>
                          <a:schemeClr val="tx1"/>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Về âm: …………………………</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t>
                      </a:r>
                      <a:endParaRPr lang="vi-VN" sz="2800">
                        <a:solidFill>
                          <a:schemeClr val="tx1"/>
                        </a:solidFill>
                        <a:effectLst/>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Về nghĩa: ………………………</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t>
                      </a:r>
                      <a:endParaRPr lang="vi-VN" sz="2800">
                        <a:solidFill>
                          <a:schemeClr val="tx1"/>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122931124"/>
                  </a:ext>
                </a:extLst>
              </a:tr>
            </a:tbl>
          </a:graphicData>
        </a:graphic>
      </p:graphicFrame>
      <p:pic>
        <p:nvPicPr>
          <p:cNvPr id="2" name="y2mate.com - Đồng Hồ Đếm Ngược 2 Phút Có Âm Thanh Cực Chuẩn  2 Minutes Countdown Timer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24803" y="-9978"/>
            <a:ext cx="2452914" cy="562233"/>
          </a:xfrm>
          <a:prstGeom prst="rect">
            <a:avLst/>
          </a:prstGeom>
        </p:spPr>
      </p:pic>
    </p:spTree>
    <p:extLst>
      <p:ext uri="{BB962C8B-B14F-4D97-AF65-F5344CB8AC3E}">
        <p14:creationId xmlns:p14="http://schemas.microsoft.com/office/powerpoint/2010/main" val="350280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86629" y="29035"/>
            <a:ext cx="4223658"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PHIẾU HỌC TẬP SỐ 1</a:t>
            </a:r>
          </a:p>
        </p:txBody>
      </p:sp>
      <p:graphicFrame>
        <p:nvGraphicFramePr>
          <p:cNvPr id="4" name="Table 3">
            <a:extLst>
              <a:ext uri="{FF2B5EF4-FFF2-40B4-BE49-F238E27FC236}">
                <a16:creationId xmlns="" xmlns:a16="http://schemas.microsoft.com/office/drawing/2014/main" id="{55D6D4CE-B10C-4105-8792-9E07B04E5E0A}"/>
              </a:ext>
            </a:extLst>
          </p:cNvPr>
          <p:cNvGraphicFramePr>
            <a:graphicFrameLocks noGrp="1"/>
          </p:cNvGraphicFramePr>
          <p:nvPr>
            <p:extLst>
              <p:ext uri="{D42A27DB-BD31-4B8C-83A1-F6EECF244321}">
                <p14:modId xmlns:p14="http://schemas.microsoft.com/office/powerpoint/2010/main" val="3505253891"/>
              </p:ext>
            </p:extLst>
          </p:nvPr>
        </p:nvGraphicFramePr>
        <p:xfrm>
          <a:off x="304800" y="552255"/>
          <a:ext cx="11582401" cy="5618297"/>
        </p:xfrm>
        <a:graphic>
          <a:graphicData uri="http://schemas.openxmlformats.org/drawingml/2006/table">
            <a:tbl>
              <a:tblPr firstRow="1" firstCol="1" bandRow="1">
                <a:tableStyleId>{5C22544A-7EE6-4342-B048-85BDC9FD1C3A}</a:tableStyleId>
              </a:tblPr>
              <a:tblGrid>
                <a:gridCol w="1524000">
                  <a:extLst>
                    <a:ext uri="{9D8B030D-6E8A-4147-A177-3AD203B41FA5}">
                      <a16:colId xmlns="" xmlns:a16="http://schemas.microsoft.com/office/drawing/2014/main" val="944078473"/>
                    </a:ext>
                  </a:extLst>
                </a:gridCol>
                <a:gridCol w="4356116">
                  <a:extLst>
                    <a:ext uri="{9D8B030D-6E8A-4147-A177-3AD203B41FA5}">
                      <a16:colId xmlns="" xmlns:a16="http://schemas.microsoft.com/office/drawing/2014/main" val="1549699413"/>
                    </a:ext>
                  </a:extLst>
                </a:gridCol>
                <a:gridCol w="5702285">
                  <a:extLst>
                    <a:ext uri="{9D8B030D-6E8A-4147-A177-3AD203B41FA5}">
                      <a16:colId xmlns="" xmlns:a16="http://schemas.microsoft.com/office/drawing/2014/main" val="1553898806"/>
                    </a:ext>
                  </a:extLst>
                </a:gridCol>
              </a:tblGrid>
              <a:tr h="1695749">
                <a:tc>
                  <a:txBody>
                    <a:bodyPr/>
                    <a:lstStyle/>
                    <a:p>
                      <a:pPr algn="ctr">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Ví dụ</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 Một nghề cho </a:t>
                      </a:r>
                      <a:r>
                        <a:rPr lang="en-US" sz="2800" u="sng" kern="1200">
                          <a:solidFill>
                            <a:schemeClr val="tx1"/>
                          </a:solidFill>
                          <a:effectLst/>
                          <a:latin typeface="Times New Roman" panose="02020603050405020304" pitchFamily="18" charset="0"/>
                          <a:cs typeface="Times New Roman" panose="02020603050405020304" pitchFamily="18" charset="0"/>
                        </a:rPr>
                        <a:t>chín (1)</a:t>
                      </a:r>
                      <a:r>
                        <a:rPr lang="en-US" sz="2800" kern="1200">
                          <a:solidFill>
                            <a:schemeClr val="tx1"/>
                          </a:solidFill>
                          <a:effectLst/>
                          <a:latin typeface="Times New Roman" panose="02020603050405020304" pitchFamily="18" charset="0"/>
                          <a:cs typeface="Times New Roman" panose="02020603050405020304" pitchFamily="18" charset="0"/>
                        </a:rPr>
                        <a:t> còn hơn </a:t>
                      </a:r>
                      <a:r>
                        <a:rPr lang="en-US" sz="2800" u="sng" kern="1200">
                          <a:solidFill>
                            <a:schemeClr val="tx1"/>
                          </a:solidFill>
                          <a:effectLst/>
                          <a:latin typeface="Times New Roman" panose="02020603050405020304" pitchFamily="18" charset="0"/>
                          <a:cs typeface="Times New Roman" panose="02020603050405020304" pitchFamily="18" charset="0"/>
                        </a:rPr>
                        <a:t>chín (2) </a:t>
                      </a:r>
                      <a:r>
                        <a:rPr lang="en-US" sz="2800" kern="1200">
                          <a:solidFill>
                            <a:schemeClr val="tx1"/>
                          </a:solidFill>
                          <a:effectLst/>
                          <a:latin typeface="Times New Roman" panose="02020603050405020304" pitchFamily="18" charset="0"/>
                          <a:cs typeface="Times New Roman" panose="02020603050405020304" pitchFamily="18" charset="0"/>
                        </a:rPr>
                        <a:t>nghề.</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 </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b. - Sao không </a:t>
                      </a:r>
                      <a:r>
                        <a:rPr lang="en-US" sz="2800" u="sng" kern="1200">
                          <a:solidFill>
                            <a:schemeClr val="tx1"/>
                          </a:solidFill>
                          <a:effectLst/>
                          <a:latin typeface="Times New Roman" panose="02020603050405020304" pitchFamily="18" charset="0"/>
                          <a:cs typeface="Times New Roman" panose="02020603050405020304" pitchFamily="18" charset="0"/>
                        </a:rPr>
                        <a:t>ăn (1) </a:t>
                      </a:r>
                      <a:r>
                        <a:rPr lang="en-US" sz="2800" kern="1200">
                          <a:solidFill>
                            <a:schemeClr val="tx1"/>
                          </a:solidFill>
                          <a:effectLst/>
                          <a:latin typeface="Times New Roman" panose="02020603050405020304" pitchFamily="18" charset="0"/>
                          <a:cs typeface="Times New Roman" panose="02020603050405020304" pitchFamily="18" charset="0"/>
                        </a:rPr>
                        <a:t>mù tạt</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Đối diện thử thách đi?</a:t>
                      </a:r>
                      <a:endParaRPr lang="vi-VN" sz="2800">
                        <a:solidFill>
                          <a:schemeClr val="tx1"/>
                        </a:solidFill>
                        <a:effectLst/>
                        <a:latin typeface="Times New Roman" panose="02020603050405020304" pitchFamily="18" charset="0"/>
                        <a:cs typeface="Times New Roman" panose="02020603050405020304" pitchFamily="18" charset="0"/>
                      </a:endParaRPr>
                    </a:p>
                    <a:p>
                      <a:pPr algn="r">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(Bắt nạt)</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     - Xe này </a:t>
                      </a:r>
                      <a:r>
                        <a:rPr lang="en-US" sz="2800" u="sng" kern="1200">
                          <a:solidFill>
                            <a:schemeClr val="tx1"/>
                          </a:solidFill>
                          <a:effectLst/>
                          <a:latin typeface="Times New Roman" panose="02020603050405020304" pitchFamily="18" charset="0"/>
                          <a:cs typeface="Times New Roman" panose="02020603050405020304" pitchFamily="18" charset="0"/>
                        </a:rPr>
                        <a:t>ăn (2) </a:t>
                      </a:r>
                      <a:r>
                        <a:rPr lang="en-US" sz="2800" kern="1200">
                          <a:solidFill>
                            <a:schemeClr val="tx1"/>
                          </a:solidFill>
                          <a:effectLst/>
                          <a:latin typeface="Times New Roman" panose="02020603050405020304" pitchFamily="18" charset="0"/>
                          <a:cs typeface="Times New Roman" panose="02020603050405020304" pitchFamily="18" charset="0"/>
                        </a:rPr>
                        <a:t>xăng nhiều.</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149286238"/>
                  </a:ext>
                </a:extLst>
              </a:tr>
              <a:tr h="1777817">
                <a:tc>
                  <a:txBody>
                    <a:bodyPr/>
                    <a:lstStyle/>
                    <a:p>
                      <a:pPr algn="ctr">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Nghĩa của từ</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a:t>
                      </a:r>
                      <a:r>
                        <a:rPr lang="en-US" sz="2800" b="1" kern="1200">
                          <a:solidFill>
                            <a:schemeClr val="tx1"/>
                          </a:solidFill>
                          <a:effectLst/>
                          <a:latin typeface="Times New Roman" panose="02020603050405020304" pitchFamily="18" charset="0"/>
                          <a:cs typeface="Times New Roman" panose="02020603050405020304" pitchFamily="18" charset="0"/>
                        </a:rPr>
                        <a:t>chín (1): </a:t>
                      </a:r>
                      <a:r>
                        <a:rPr lang="en-US" sz="2800" kern="1200">
                          <a:solidFill>
                            <a:schemeClr val="tx1"/>
                          </a:solidFill>
                          <a:effectLst/>
                          <a:latin typeface="Times New Roman" panose="02020603050405020304" pitchFamily="18" charset="0"/>
                          <a:cs typeface="Times New Roman" panose="02020603050405020304" pitchFamily="18" charset="0"/>
                        </a:rPr>
                        <a:t>chỉ tính chất (giỏi, hoặc thành thạo)</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a:t>
                      </a:r>
                      <a:r>
                        <a:rPr lang="en-US" sz="2800" b="1" kern="1200">
                          <a:solidFill>
                            <a:schemeClr val="tx1"/>
                          </a:solidFill>
                          <a:effectLst/>
                          <a:latin typeface="Times New Roman" panose="02020603050405020304" pitchFamily="18" charset="0"/>
                          <a:cs typeface="Times New Roman" panose="02020603050405020304" pitchFamily="18" charset="0"/>
                        </a:rPr>
                        <a:t>chín (2): </a:t>
                      </a:r>
                      <a:r>
                        <a:rPr lang="vi-VN" sz="2800" kern="1200">
                          <a:solidFill>
                            <a:schemeClr val="tx1"/>
                          </a:solidFill>
                          <a:effectLst/>
                          <a:latin typeface="Times New Roman" panose="02020603050405020304" pitchFamily="18" charset="0"/>
                          <a:cs typeface="Times New Roman" panose="02020603050405020304" pitchFamily="18" charset="0"/>
                        </a:rPr>
                        <a:t>chỉ số lượng (1, 2, 3, 4 …)</a:t>
                      </a:r>
                      <a:endParaRPr lang="vi-VN" sz="2800">
                        <a:solidFill>
                          <a:schemeClr val="tx1"/>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a:t>
                      </a:r>
                      <a:r>
                        <a:rPr lang="en-US" sz="2800" b="1" kern="1200">
                          <a:solidFill>
                            <a:schemeClr val="tx1"/>
                          </a:solidFill>
                          <a:effectLst/>
                          <a:latin typeface="Times New Roman" panose="02020603050405020304" pitchFamily="18" charset="0"/>
                          <a:cs typeface="Times New Roman" panose="02020603050405020304" pitchFamily="18" charset="0"/>
                        </a:rPr>
                        <a:t>ăn (1):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tự cho vào cơ thể thức nuôi sống, thức ăn</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a:t>
                      </a:r>
                      <a:r>
                        <a:rPr lang="en-US" sz="2800" b="1" kern="1200">
                          <a:solidFill>
                            <a:schemeClr val="tx1"/>
                          </a:solidFill>
                          <a:effectLst/>
                          <a:latin typeface="Times New Roman" panose="02020603050405020304" pitchFamily="18" charset="0"/>
                          <a:cs typeface="Times New Roman" panose="02020603050405020304" pitchFamily="18" charset="0"/>
                        </a:rPr>
                        <a:t>ăn (2):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tiếp nhận cái cần thiết cho hoạt động</a:t>
                      </a:r>
                      <a:endParaRPr lang="vi-VN" sz="2800">
                        <a:solidFill>
                          <a:schemeClr val="tx1"/>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8191840"/>
                  </a:ext>
                </a:extLst>
              </a:tr>
              <a:tr h="1878073">
                <a:tc>
                  <a:txBody>
                    <a:bodyPr/>
                    <a:lstStyle/>
                    <a:p>
                      <a:pPr algn="ctr">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Kết luận</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 </a:t>
                      </a:r>
                      <a:r>
                        <a:rPr lang="en-US" sz="2800" b="1" kern="1200">
                          <a:solidFill>
                            <a:schemeClr val="tx1"/>
                          </a:solidFill>
                          <a:effectLst/>
                          <a:latin typeface="Times New Roman" panose="02020603050405020304" pitchFamily="18" charset="0"/>
                          <a:cs typeface="Times New Roman" panose="02020603050405020304" pitchFamily="18" charset="0"/>
                        </a:rPr>
                        <a:t>Về âm: </a:t>
                      </a:r>
                      <a:r>
                        <a:rPr lang="en-US" sz="2800" kern="1200">
                          <a:solidFill>
                            <a:schemeClr val="tx1"/>
                          </a:solidFill>
                          <a:effectLst/>
                          <a:latin typeface="Times New Roman" panose="02020603050405020304" pitchFamily="18" charset="0"/>
                          <a:cs typeface="Times New Roman" panose="02020603050405020304" pitchFamily="18" charset="0"/>
                        </a:rPr>
                        <a:t>giống nhau</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 </a:t>
                      </a:r>
                      <a:r>
                        <a:rPr lang="en-US" sz="2800" b="1" kern="1200">
                          <a:solidFill>
                            <a:schemeClr val="tx1"/>
                          </a:solidFill>
                          <a:effectLst/>
                          <a:latin typeface="Times New Roman" panose="02020603050405020304" pitchFamily="18" charset="0"/>
                          <a:cs typeface="Times New Roman" panose="02020603050405020304" pitchFamily="18" charset="0"/>
                        </a:rPr>
                        <a:t>Về nghĩa: </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nhiều nghĩa (đa nghĩa)</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không liên quan, không có mối liên hệ nào với nhau.</a:t>
                      </a: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 </a:t>
                      </a:r>
                      <a:r>
                        <a:rPr lang="en-US" sz="2800" b="1" kern="1200">
                          <a:solidFill>
                            <a:schemeClr val="tx1"/>
                          </a:solidFill>
                          <a:effectLst/>
                          <a:latin typeface="Times New Roman" panose="02020603050405020304" pitchFamily="18" charset="0"/>
                          <a:cs typeface="Times New Roman" panose="02020603050405020304" pitchFamily="18" charset="0"/>
                        </a:rPr>
                        <a:t>Về âm: </a:t>
                      </a:r>
                      <a:r>
                        <a:rPr lang="en-US" sz="2800" kern="1200">
                          <a:solidFill>
                            <a:schemeClr val="tx1"/>
                          </a:solidFill>
                          <a:effectLst/>
                          <a:latin typeface="Times New Roman" panose="02020603050405020304" pitchFamily="18" charset="0"/>
                          <a:cs typeface="Times New Roman" panose="02020603050405020304" pitchFamily="18" charset="0"/>
                        </a:rPr>
                        <a:t>giống nhau</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 </a:t>
                      </a:r>
                      <a:r>
                        <a:rPr lang="en-US" sz="2800" b="1" kern="1200">
                          <a:solidFill>
                            <a:schemeClr val="tx1"/>
                          </a:solidFill>
                          <a:effectLst/>
                          <a:latin typeface="Times New Roman" panose="02020603050405020304" pitchFamily="18" charset="0"/>
                          <a:cs typeface="Times New Roman" panose="02020603050405020304" pitchFamily="18" charset="0"/>
                        </a:rPr>
                        <a:t>Về nghĩa: </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nhiều nghĩa (đa nghĩa)</a:t>
                      </a:r>
                    </a:p>
                    <a:p>
                      <a:pPr algn="just">
                        <a:lnSpc>
                          <a:spcPct val="100000"/>
                        </a:lnSpc>
                        <a:spcBef>
                          <a:spcPts val="0"/>
                        </a:spcBef>
                        <a:spcAft>
                          <a:spcPts val="0"/>
                        </a:spcAft>
                      </a:pPr>
                      <a:r>
                        <a:rPr lang="en-US" sz="2800" kern="1200" smtClean="0">
                          <a:solidFill>
                            <a:schemeClr val="tx1"/>
                          </a:solidFill>
                          <a:effectLst/>
                          <a:latin typeface="Times New Roman" panose="02020603050405020304" pitchFamily="18" charset="0"/>
                          <a:cs typeface="Times New Roman" panose="02020603050405020304" pitchFamily="18" charset="0"/>
                        </a:rPr>
                        <a:t>+ có </a:t>
                      </a:r>
                      <a:r>
                        <a:rPr lang="en-US" sz="2800" kern="1200">
                          <a:solidFill>
                            <a:schemeClr val="tx1"/>
                          </a:solidFill>
                          <a:effectLst/>
                          <a:latin typeface="Times New Roman" panose="02020603050405020304" pitchFamily="18" charset="0"/>
                          <a:cs typeface="Times New Roman" panose="02020603050405020304" pitchFamily="18" charset="0"/>
                        </a:rPr>
                        <a:t>liên quan</a:t>
                      </a:r>
                      <a:r>
                        <a:rPr lang="en-US" sz="2800" kern="1200" smtClean="0">
                          <a:solidFill>
                            <a:schemeClr val="tx1"/>
                          </a:solidFill>
                          <a:effectLst/>
                          <a:latin typeface="Times New Roman" panose="02020603050405020304" pitchFamily="18" charset="0"/>
                          <a:cs typeface="Times New Roman" panose="02020603050405020304" pitchFamily="18" charset="0"/>
                        </a:rPr>
                        <a:t>, </a:t>
                      </a:r>
                      <a:r>
                        <a:rPr lang="en-US" sz="2800" kern="1200">
                          <a:solidFill>
                            <a:schemeClr val="tx1"/>
                          </a:solidFill>
                          <a:effectLst/>
                          <a:latin typeface="Times New Roman" panose="02020603050405020304" pitchFamily="18" charset="0"/>
                          <a:cs typeface="Times New Roman" panose="02020603050405020304" pitchFamily="18" charset="0"/>
                        </a:rPr>
                        <a:t>có mối liên </a:t>
                      </a:r>
                      <a:r>
                        <a:rPr lang="en-US" sz="2800" kern="1200" smtClean="0">
                          <a:solidFill>
                            <a:schemeClr val="tx1"/>
                          </a:solidFill>
                          <a:effectLst/>
                          <a:latin typeface="Times New Roman" panose="02020603050405020304" pitchFamily="18" charset="0"/>
                          <a:cs typeface="Times New Roman" panose="02020603050405020304" pitchFamily="18" charset="0"/>
                        </a:rPr>
                        <a:t>hệ </a:t>
                      </a:r>
                      <a:r>
                        <a:rPr lang="en-US" sz="2800" kern="1200">
                          <a:solidFill>
                            <a:schemeClr val="tx1"/>
                          </a:solidFill>
                          <a:effectLst/>
                          <a:latin typeface="Times New Roman" panose="02020603050405020304" pitchFamily="18" charset="0"/>
                          <a:cs typeface="Times New Roman" panose="02020603050405020304" pitchFamily="18" charset="0"/>
                        </a:rPr>
                        <a:t>với nhau.</a:t>
                      </a: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122931124"/>
                  </a:ext>
                </a:extLst>
              </a:tr>
            </a:tbl>
          </a:graphicData>
        </a:graphic>
      </p:graphicFrame>
    </p:spTree>
    <p:extLst>
      <p:ext uri="{BB962C8B-B14F-4D97-AF65-F5344CB8AC3E}">
        <p14:creationId xmlns:p14="http://schemas.microsoft.com/office/powerpoint/2010/main" val="2788067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86629" y="29035"/>
            <a:ext cx="4223658"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PHIẾU HỌC TẬP SỐ 1</a:t>
            </a:r>
          </a:p>
        </p:txBody>
      </p:sp>
      <p:graphicFrame>
        <p:nvGraphicFramePr>
          <p:cNvPr id="4" name="Table 3">
            <a:extLst>
              <a:ext uri="{FF2B5EF4-FFF2-40B4-BE49-F238E27FC236}">
                <a16:creationId xmlns="" xmlns:a16="http://schemas.microsoft.com/office/drawing/2014/main" id="{55D6D4CE-B10C-4105-8792-9E07B04E5E0A}"/>
              </a:ext>
            </a:extLst>
          </p:cNvPr>
          <p:cNvGraphicFramePr>
            <a:graphicFrameLocks noGrp="1"/>
          </p:cNvGraphicFramePr>
          <p:nvPr>
            <p:extLst>
              <p:ext uri="{D42A27DB-BD31-4B8C-83A1-F6EECF244321}">
                <p14:modId xmlns:p14="http://schemas.microsoft.com/office/powerpoint/2010/main" val="4034786831"/>
              </p:ext>
            </p:extLst>
          </p:nvPr>
        </p:nvGraphicFramePr>
        <p:xfrm>
          <a:off x="304800" y="552255"/>
          <a:ext cx="11582401" cy="6045017"/>
        </p:xfrm>
        <a:graphic>
          <a:graphicData uri="http://schemas.openxmlformats.org/drawingml/2006/table">
            <a:tbl>
              <a:tblPr firstRow="1" firstCol="1" bandRow="1">
                <a:tableStyleId>{5C22544A-7EE6-4342-B048-85BDC9FD1C3A}</a:tableStyleId>
              </a:tblPr>
              <a:tblGrid>
                <a:gridCol w="1524000">
                  <a:extLst>
                    <a:ext uri="{9D8B030D-6E8A-4147-A177-3AD203B41FA5}">
                      <a16:colId xmlns="" xmlns:a16="http://schemas.microsoft.com/office/drawing/2014/main" val="944078473"/>
                    </a:ext>
                  </a:extLst>
                </a:gridCol>
                <a:gridCol w="4356116">
                  <a:extLst>
                    <a:ext uri="{9D8B030D-6E8A-4147-A177-3AD203B41FA5}">
                      <a16:colId xmlns="" xmlns:a16="http://schemas.microsoft.com/office/drawing/2014/main" val="1549699413"/>
                    </a:ext>
                  </a:extLst>
                </a:gridCol>
                <a:gridCol w="5702285">
                  <a:extLst>
                    <a:ext uri="{9D8B030D-6E8A-4147-A177-3AD203B41FA5}">
                      <a16:colId xmlns="" xmlns:a16="http://schemas.microsoft.com/office/drawing/2014/main" val="1553898806"/>
                    </a:ext>
                  </a:extLst>
                </a:gridCol>
              </a:tblGrid>
              <a:tr h="1695749">
                <a:tc>
                  <a:txBody>
                    <a:bodyPr/>
                    <a:lstStyle/>
                    <a:p>
                      <a:pPr algn="ctr">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Ví dụ</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a. Một nghề cho </a:t>
                      </a:r>
                      <a:r>
                        <a:rPr lang="en-US" sz="2800" u="sng" kern="1200">
                          <a:solidFill>
                            <a:schemeClr val="tx1"/>
                          </a:solidFill>
                          <a:effectLst/>
                          <a:latin typeface="Times New Roman" panose="02020603050405020304" pitchFamily="18" charset="0"/>
                          <a:cs typeface="Times New Roman" panose="02020603050405020304" pitchFamily="18" charset="0"/>
                        </a:rPr>
                        <a:t>chín (1)</a:t>
                      </a:r>
                      <a:r>
                        <a:rPr lang="en-US" sz="2800" kern="1200">
                          <a:solidFill>
                            <a:schemeClr val="tx1"/>
                          </a:solidFill>
                          <a:effectLst/>
                          <a:latin typeface="Times New Roman" panose="02020603050405020304" pitchFamily="18" charset="0"/>
                          <a:cs typeface="Times New Roman" panose="02020603050405020304" pitchFamily="18" charset="0"/>
                        </a:rPr>
                        <a:t> còn hơn </a:t>
                      </a:r>
                      <a:r>
                        <a:rPr lang="en-US" sz="2800" u="sng" kern="1200">
                          <a:solidFill>
                            <a:schemeClr val="tx1"/>
                          </a:solidFill>
                          <a:effectLst/>
                          <a:latin typeface="Times New Roman" panose="02020603050405020304" pitchFamily="18" charset="0"/>
                          <a:cs typeface="Times New Roman" panose="02020603050405020304" pitchFamily="18" charset="0"/>
                        </a:rPr>
                        <a:t>chín (2) </a:t>
                      </a:r>
                      <a:r>
                        <a:rPr lang="en-US" sz="2800" kern="1200">
                          <a:solidFill>
                            <a:schemeClr val="tx1"/>
                          </a:solidFill>
                          <a:effectLst/>
                          <a:latin typeface="Times New Roman" panose="02020603050405020304" pitchFamily="18" charset="0"/>
                          <a:cs typeface="Times New Roman" panose="02020603050405020304" pitchFamily="18" charset="0"/>
                        </a:rPr>
                        <a:t>nghề.</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 </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b. - Sao không </a:t>
                      </a:r>
                      <a:r>
                        <a:rPr lang="en-US" sz="2800" u="sng" kern="1200">
                          <a:solidFill>
                            <a:schemeClr val="tx1"/>
                          </a:solidFill>
                          <a:effectLst/>
                          <a:latin typeface="Times New Roman" panose="02020603050405020304" pitchFamily="18" charset="0"/>
                          <a:cs typeface="Times New Roman" panose="02020603050405020304" pitchFamily="18" charset="0"/>
                        </a:rPr>
                        <a:t>ăn (1) </a:t>
                      </a:r>
                      <a:r>
                        <a:rPr lang="en-US" sz="2800" kern="1200">
                          <a:solidFill>
                            <a:schemeClr val="tx1"/>
                          </a:solidFill>
                          <a:effectLst/>
                          <a:latin typeface="Times New Roman" panose="02020603050405020304" pitchFamily="18" charset="0"/>
                          <a:cs typeface="Times New Roman" panose="02020603050405020304" pitchFamily="18" charset="0"/>
                        </a:rPr>
                        <a:t>mù tạt</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Đối diện thử thách đi?</a:t>
                      </a:r>
                      <a:endParaRPr lang="vi-VN" sz="2800">
                        <a:solidFill>
                          <a:schemeClr val="tx1"/>
                        </a:solidFill>
                        <a:effectLst/>
                        <a:latin typeface="Times New Roman" panose="02020603050405020304" pitchFamily="18" charset="0"/>
                        <a:cs typeface="Times New Roman" panose="02020603050405020304" pitchFamily="18" charset="0"/>
                      </a:endParaRPr>
                    </a:p>
                    <a:p>
                      <a:pPr algn="r">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(Bắt nạt)</a:t>
                      </a:r>
                      <a:endParaRPr lang="vi-VN" sz="2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     - Xe này </a:t>
                      </a:r>
                      <a:r>
                        <a:rPr lang="en-US" sz="2800" u="sng" kern="1200">
                          <a:solidFill>
                            <a:schemeClr val="tx1"/>
                          </a:solidFill>
                          <a:effectLst/>
                          <a:latin typeface="Times New Roman" panose="02020603050405020304" pitchFamily="18" charset="0"/>
                          <a:cs typeface="Times New Roman" panose="02020603050405020304" pitchFamily="18" charset="0"/>
                        </a:rPr>
                        <a:t>ăn (2) </a:t>
                      </a:r>
                      <a:r>
                        <a:rPr lang="en-US" sz="2800" kern="1200">
                          <a:solidFill>
                            <a:schemeClr val="tx1"/>
                          </a:solidFill>
                          <a:effectLst/>
                          <a:latin typeface="Times New Roman" panose="02020603050405020304" pitchFamily="18" charset="0"/>
                          <a:cs typeface="Times New Roman" panose="02020603050405020304" pitchFamily="18" charset="0"/>
                        </a:rPr>
                        <a:t>xăng nhiều.</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149286238"/>
                  </a:ext>
                </a:extLst>
              </a:tr>
              <a:tr h="1777817">
                <a:tc>
                  <a:txBody>
                    <a:bodyPr/>
                    <a:lstStyle/>
                    <a:p>
                      <a:pPr algn="ctr">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Nghĩa của từ</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a:t>
                      </a:r>
                      <a:r>
                        <a:rPr lang="en-US" sz="2800" b="1" kern="1200">
                          <a:solidFill>
                            <a:schemeClr val="tx1"/>
                          </a:solidFill>
                          <a:effectLst/>
                          <a:latin typeface="Times New Roman" panose="02020603050405020304" pitchFamily="18" charset="0"/>
                          <a:cs typeface="Times New Roman" panose="02020603050405020304" pitchFamily="18" charset="0"/>
                        </a:rPr>
                        <a:t>chín (1): </a:t>
                      </a:r>
                      <a:r>
                        <a:rPr lang="en-US" sz="2800" kern="1200">
                          <a:solidFill>
                            <a:schemeClr val="tx1"/>
                          </a:solidFill>
                          <a:effectLst/>
                          <a:latin typeface="Times New Roman" panose="02020603050405020304" pitchFamily="18" charset="0"/>
                          <a:cs typeface="Times New Roman" panose="02020603050405020304" pitchFamily="18" charset="0"/>
                        </a:rPr>
                        <a:t>chỉ tính chất (giỏi, hoặc thành thạo)</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a:t>
                      </a:r>
                      <a:r>
                        <a:rPr lang="en-US" sz="2800" b="1" kern="1200">
                          <a:solidFill>
                            <a:schemeClr val="tx1"/>
                          </a:solidFill>
                          <a:effectLst/>
                          <a:latin typeface="Times New Roman" panose="02020603050405020304" pitchFamily="18" charset="0"/>
                          <a:cs typeface="Times New Roman" panose="02020603050405020304" pitchFamily="18" charset="0"/>
                        </a:rPr>
                        <a:t>chín (2): </a:t>
                      </a:r>
                      <a:r>
                        <a:rPr lang="vi-VN" sz="2800" kern="1200">
                          <a:solidFill>
                            <a:schemeClr val="tx1"/>
                          </a:solidFill>
                          <a:effectLst/>
                          <a:latin typeface="Times New Roman" panose="02020603050405020304" pitchFamily="18" charset="0"/>
                          <a:cs typeface="Times New Roman" panose="02020603050405020304" pitchFamily="18" charset="0"/>
                        </a:rPr>
                        <a:t>chỉ số lượng (1, 2, 3, 4 …)</a:t>
                      </a:r>
                      <a:endParaRPr lang="vi-VN" sz="2800">
                        <a:solidFill>
                          <a:schemeClr val="tx1"/>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a:t>
                      </a:r>
                      <a:r>
                        <a:rPr lang="en-US" sz="2800" b="1" kern="1200">
                          <a:solidFill>
                            <a:schemeClr val="tx1"/>
                          </a:solidFill>
                          <a:effectLst/>
                          <a:latin typeface="Times New Roman" panose="02020603050405020304" pitchFamily="18" charset="0"/>
                          <a:cs typeface="Times New Roman" panose="02020603050405020304" pitchFamily="18" charset="0"/>
                        </a:rPr>
                        <a:t>ăn (1):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tự </a:t>
                      </a:r>
                      <a:r>
                        <a:rPr kumimoji="0" lang="en-US" sz="2800" b="0" i="0" u="sng"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cho vào cơ thể </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thức nuôi sống, thức ăn</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a:t>
                      </a:r>
                      <a:r>
                        <a:rPr lang="en-US" sz="2800" b="1" kern="1200">
                          <a:solidFill>
                            <a:schemeClr val="tx1"/>
                          </a:solidFill>
                          <a:effectLst/>
                          <a:latin typeface="Times New Roman" panose="02020603050405020304" pitchFamily="18" charset="0"/>
                          <a:cs typeface="Times New Roman" panose="02020603050405020304" pitchFamily="18" charset="0"/>
                        </a:rPr>
                        <a:t>ăn (2): </a:t>
                      </a:r>
                      <a:r>
                        <a:rPr kumimoji="0" lang="en-US" sz="2800" b="0" i="0" u="sng"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tiếp nhận</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 cái cần thiết cho hoạt động</a:t>
                      </a:r>
                      <a:endParaRPr lang="vi-VN" sz="2800">
                        <a:solidFill>
                          <a:schemeClr val="tx1"/>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8191840"/>
                  </a:ext>
                </a:extLst>
              </a:tr>
              <a:tr h="1878073">
                <a:tc>
                  <a:txBody>
                    <a:bodyPr/>
                    <a:lstStyle/>
                    <a:p>
                      <a:pPr algn="ctr">
                        <a:lnSpc>
                          <a:spcPct val="100000"/>
                        </a:lnSpc>
                        <a:spcBef>
                          <a:spcPts val="0"/>
                        </a:spcBef>
                        <a:spcAft>
                          <a:spcPts val="0"/>
                        </a:spcAft>
                        <a:tabLst>
                          <a:tab pos="1386840" algn="l"/>
                        </a:tabLst>
                      </a:pPr>
                      <a:r>
                        <a:rPr lang="en-US" sz="2800" kern="1200">
                          <a:solidFill>
                            <a:schemeClr val="tx1"/>
                          </a:solidFill>
                          <a:effectLst/>
                          <a:latin typeface="Times New Roman" panose="02020603050405020304" pitchFamily="18" charset="0"/>
                          <a:cs typeface="Times New Roman" panose="02020603050405020304" pitchFamily="18" charset="0"/>
                        </a:rPr>
                        <a:t>Kết luận</a:t>
                      </a:r>
                      <a:endPar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159" marR="221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 </a:t>
                      </a:r>
                      <a:r>
                        <a:rPr lang="en-US" sz="2800" b="1" kern="1200">
                          <a:solidFill>
                            <a:schemeClr val="tx1"/>
                          </a:solidFill>
                          <a:effectLst/>
                          <a:latin typeface="Times New Roman" panose="02020603050405020304" pitchFamily="18" charset="0"/>
                          <a:cs typeface="Times New Roman" panose="02020603050405020304" pitchFamily="18" charset="0"/>
                        </a:rPr>
                        <a:t>Về âm: </a:t>
                      </a:r>
                      <a:r>
                        <a:rPr lang="en-US" sz="2800" kern="1200">
                          <a:solidFill>
                            <a:schemeClr val="tx1"/>
                          </a:solidFill>
                          <a:effectLst/>
                          <a:latin typeface="Times New Roman" panose="02020603050405020304" pitchFamily="18" charset="0"/>
                          <a:cs typeface="Times New Roman" panose="02020603050405020304" pitchFamily="18" charset="0"/>
                        </a:rPr>
                        <a:t>giống nhau</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 </a:t>
                      </a:r>
                      <a:r>
                        <a:rPr lang="en-US" sz="2800" b="1" kern="1200">
                          <a:solidFill>
                            <a:schemeClr val="tx1"/>
                          </a:solidFill>
                          <a:effectLst/>
                          <a:latin typeface="Times New Roman" panose="02020603050405020304" pitchFamily="18" charset="0"/>
                          <a:cs typeface="Times New Roman" panose="02020603050405020304" pitchFamily="18" charset="0"/>
                        </a:rPr>
                        <a:t>Về nghĩa: </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nhiều nghĩa (đa nghĩa)</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không liên quan, không có mối liên hệ nào với nhau</a:t>
                      </a:r>
                      <a:r>
                        <a:rPr lang="en-US" sz="2800" kern="1200" smtClean="0">
                          <a:solidFill>
                            <a:schemeClr val="tx1"/>
                          </a:solidFill>
                          <a:effectLst/>
                          <a:latin typeface="Times New Roman" panose="02020603050405020304" pitchFamily="18" charset="0"/>
                          <a:cs typeface="Times New Roman" panose="02020603050405020304" pitchFamily="18" charset="0"/>
                        </a:rPr>
                        <a:t>.</a:t>
                      </a:r>
                    </a:p>
                    <a:p>
                      <a:pPr algn="just">
                        <a:lnSpc>
                          <a:spcPct val="100000"/>
                        </a:lnSpc>
                        <a:spcBef>
                          <a:spcPts val="0"/>
                        </a:spcBef>
                        <a:spcAft>
                          <a:spcPts val="0"/>
                        </a:spcAft>
                      </a:pPr>
                      <a:r>
                        <a:rPr lang="en-US" sz="2800" b="1" kern="1200" smtClean="0">
                          <a:solidFill>
                            <a:srgbClr val="FF0000"/>
                          </a:solidFill>
                          <a:effectLst/>
                          <a:latin typeface="Times New Roman" panose="02020603050405020304" pitchFamily="18" charset="0"/>
                          <a:cs typeface="Times New Roman" panose="02020603050405020304" pitchFamily="18" charset="0"/>
                        </a:rPr>
                        <a:t>=&gt;Từ</a:t>
                      </a:r>
                      <a:r>
                        <a:rPr lang="en-US" sz="2800" b="1" kern="1200" baseline="0" smtClean="0">
                          <a:solidFill>
                            <a:srgbClr val="FF0000"/>
                          </a:solidFill>
                          <a:effectLst/>
                          <a:latin typeface="Times New Roman" panose="02020603050405020304" pitchFamily="18" charset="0"/>
                          <a:cs typeface="Times New Roman" panose="02020603050405020304" pitchFamily="18" charset="0"/>
                        </a:rPr>
                        <a:t> đồng âm</a:t>
                      </a:r>
                      <a:endParaRPr lang="en-US" sz="2800" b="1" kern="1200">
                        <a:solidFill>
                          <a:srgbClr val="FF0000"/>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 </a:t>
                      </a:r>
                      <a:r>
                        <a:rPr lang="en-US" sz="2800" b="1" kern="1200">
                          <a:solidFill>
                            <a:schemeClr val="tx1"/>
                          </a:solidFill>
                          <a:effectLst/>
                          <a:latin typeface="Times New Roman" panose="02020603050405020304" pitchFamily="18" charset="0"/>
                          <a:cs typeface="Times New Roman" panose="02020603050405020304" pitchFamily="18" charset="0"/>
                        </a:rPr>
                        <a:t>Về âm: </a:t>
                      </a:r>
                      <a:r>
                        <a:rPr lang="en-US" sz="2800" kern="1200">
                          <a:solidFill>
                            <a:schemeClr val="tx1"/>
                          </a:solidFill>
                          <a:effectLst/>
                          <a:latin typeface="Times New Roman" panose="02020603050405020304" pitchFamily="18" charset="0"/>
                          <a:cs typeface="Times New Roman" panose="02020603050405020304" pitchFamily="18" charset="0"/>
                        </a:rPr>
                        <a:t>giống nhau</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 </a:t>
                      </a:r>
                      <a:r>
                        <a:rPr lang="en-US" sz="2800" b="1" kern="1200">
                          <a:solidFill>
                            <a:schemeClr val="tx1"/>
                          </a:solidFill>
                          <a:effectLst/>
                          <a:latin typeface="Times New Roman" panose="02020603050405020304" pitchFamily="18" charset="0"/>
                          <a:cs typeface="Times New Roman" panose="02020603050405020304" pitchFamily="18" charset="0"/>
                        </a:rPr>
                        <a:t>Về nghĩa: </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nhiều nghĩa (đa nghĩa)</a:t>
                      </a:r>
                    </a:p>
                    <a:p>
                      <a:pPr algn="just">
                        <a:lnSpc>
                          <a:spcPct val="100000"/>
                        </a:lnSpc>
                        <a:spcBef>
                          <a:spcPts val="0"/>
                        </a:spcBef>
                        <a:spcAft>
                          <a:spcPts val="0"/>
                        </a:spcAft>
                      </a:pPr>
                      <a:r>
                        <a:rPr lang="en-US" sz="2800" kern="1200">
                          <a:solidFill>
                            <a:schemeClr val="tx1"/>
                          </a:solidFill>
                          <a:effectLst/>
                          <a:latin typeface="Times New Roman" panose="02020603050405020304" pitchFamily="18" charset="0"/>
                          <a:cs typeface="Times New Roman" panose="02020603050405020304" pitchFamily="18" charset="0"/>
                        </a:rPr>
                        <a:t>+ </a:t>
                      </a:r>
                      <a:r>
                        <a:rPr lang="en-US" sz="2800" kern="1200" smtClean="0">
                          <a:solidFill>
                            <a:schemeClr val="tx1"/>
                          </a:solidFill>
                          <a:effectLst/>
                          <a:latin typeface="Times New Roman" panose="02020603050405020304" pitchFamily="18" charset="0"/>
                          <a:cs typeface="Times New Roman" panose="02020603050405020304" pitchFamily="18" charset="0"/>
                        </a:rPr>
                        <a:t>có </a:t>
                      </a:r>
                      <a:r>
                        <a:rPr lang="en-US" sz="2800" kern="1200">
                          <a:solidFill>
                            <a:schemeClr val="tx1"/>
                          </a:solidFill>
                          <a:effectLst/>
                          <a:latin typeface="Times New Roman" panose="02020603050405020304" pitchFamily="18" charset="0"/>
                          <a:cs typeface="Times New Roman" panose="02020603050405020304" pitchFamily="18" charset="0"/>
                        </a:rPr>
                        <a:t>liên quan, </a:t>
                      </a:r>
                      <a:r>
                        <a:rPr lang="en-US" sz="2800" kern="1200" smtClean="0">
                          <a:solidFill>
                            <a:schemeClr val="tx1"/>
                          </a:solidFill>
                          <a:effectLst/>
                          <a:latin typeface="Times New Roman" panose="02020603050405020304" pitchFamily="18" charset="0"/>
                          <a:cs typeface="Times New Roman" panose="02020603050405020304" pitchFamily="18" charset="0"/>
                        </a:rPr>
                        <a:t>có </a:t>
                      </a:r>
                      <a:r>
                        <a:rPr lang="en-US" sz="2800" kern="1200">
                          <a:solidFill>
                            <a:schemeClr val="tx1"/>
                          </a:solidFill>
                          <a:effectLst/>
                          <a:latin typeface="Times New Roman" panose="02020603050405020304" pitchFamily="18" charset="0"/>
                          <a:cs typeface="Times New Roman" panose="02020603050405020304" pitchFamily="18" charset="0"/>
                        </a:rPr>
                        <a:t>mối liên hệ </a:t>
                      </a:r>
                      <a:r>
                        <a:rPr lang="en-US" sz="2800" kern="1200" smtClean="0">
                          <a:solidFill>
                            <a:schemeClr val="tx1"/>
                          </a:solidFill>
                          <a:effectLst/>
                          <a:latin typeface="Times New Roman" panose="02020603050405020304" pitchFamily="18" charset="0"/>
                          <a:cs typeface="Times New Roman" panose="02020603050405020304" pitchFamily="18" charset="0"/>
                        </a:rPr>
                        <a:t>với </a:t>
                      </a:r>
                      <a:r>
                        <a:rPr lang="en-US" sz="2800" kern="1200">
                          <a:solidFill>
                            <a:schemeClr val="tx1"/>
                          </a:solidFill>
                          <a:effectLst/>
                          <a:latin typeface="Times New Roman" panose="02020603050405020304" pitchFamily="18" charset="0"/>
                          <a:cs typeface="Times New Roman" panose="02020603050405020304" pitchFamily="18" charset="0"/>
                        </a:rPr>
                        <a:t>nhau</a:t>
                      </a:r>
                      <a:r>
                        <a:rPr lang="en-US" sz="2800" kern="1200" smtClean="0">
                          <a:solidFill>
                            <a:schemeClr val="tx1"/>
                          </a:solidFill>
                          <a:effectLst/>
                          <a:latin typeface="Times New Roman" panose="02020603050405020304" pitchFamily="18" charset="0"/>
                          <a:cs typeface="Times New Roman" panose="02020603050405020304" pitchFamily="18" charset="0"/>
                        </a:rPr>
                        <a:t>.</a:t>
                      </a:r>
                    </a:p>
                    <a:p>
                      <a:pPr algn="just">
                        <a:lnSpc>
                          <a:spcPct val="100000"/>
                        </a:lnSpc>
                        <a:spcBef>
                          <a:spcPts val="0"/>
                        </a:spcBef>
                        <a:spcAft>
                          <a:spcPts val="0"/>
                        </a:spcAft>
                      </a:pPr>
                      <a:endParaRPr lang="en-US" sz="2800" b="1" kern="1200" smtClean="0">
                        <a:solidFill>
                          <a:srgbClr val="FF0000"/>
                        </a:solidFill>
                        <a:effectLst/>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en-US" sz="2800" b="1" kern="1200" smtClean="0">
                          <a:solidFill>
                            <a:srgbClr val="FF0000"/>
                          </a:solidFill>
                          <a:effectLst/>
                          <a:latin typeface="Times New Roman" panose="02020603050405020304" pitchFamily="18" charset="0"/>
                          <a:cs typeface="Times New Roman" panose="02020603050405020304" pitchFamily="18" charset="0"/>
                        </a:rPr>
                        <a:t>=&gt;Từ</a:t>
                      </a:r>
                      <a:r>
                        <a:rPr lang="en-US" sz="2800" b="1" kern="1200" baseline="0" smtClean="0">
                          <a:solidFill>
                            <a:srgbClr val="FF0000"/>
                          </a:solidFill>
                          <a:effectLst/>
                          <a:latin typeface="Times New Roman" panose="02020603050405020304" pitchFamily="18" charset="0"/>
                          <a:cs typeface="Times New Roman" panose="02020603050405020304" pitchFamily="18" charset="0"/>
                        </a:rPr>
                        <a:t> đa nghĩa</a:t>
                      </a:r>
                      <a:endParaRPr lang="en-US" sz="2800" b="1" kern="1200">
                        <a:solidFill>
                          <a:srgbClr val="FF0000"/>
                        </a:solidFill>
                        <a:effectLst/>
                        <a:latin typeface="Times New Roman" panose="02020603050405020304" pitchFamily="18" charset="0"/>
                        <a:cs typeface="Times New Roman" panose="02020603050405020304" pitchFamily="18" charset="0"/>
                      </a:endParaRPr>
                    </a:p>
                  </a:txBody>
                  <a:tcPr marL="22159" marR="221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122931124"/>
                  </a:ext>
                </a:extLst>
              </a:tr>
            </a:tbl>
          </a:graphicData>
        </a:graphic>
      </p:graphicFrame>
    </p:spTree>
    <p:extLst>
      <p:ext uri="{BB962C8B-B14F-4D97-AF65-F5344CB8AC3E}">
        <p14:creationId xmlns:p14="http://schemas.microsoft.com/office/powerpoint/2010/main" val="1832739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241170964"/>
              </p:ext>
            </p:extLst>
          </p:nvPr>
        </p:nvGraphicFramePr>
        <p:xfrm>
          <a:off x="188684" y="1117603"/>
          <a:ext cx="11713032" cy="4994326"/>
        </p:xfrm>
        <a:graphic>
          <a:graphicData uri="http://schemas.openxmlformats.org/drawingml/2006/table">
            <a:tbl>
              <a:tblPr firstRow="1" bandRow="1">
                <a:tableStyleId>{5C22544A-7EE6-4342-B048-85BDC9FD1C3A}</a:tableStyleId>
              </a:tblPr>
              <a:tblGrid>
                <a:gridCol w="2322287">
                  <a:extLst>
                    <a:ext uri="{9D8B030D-6E8A-4147-A177-3AD203B41FA5}">
                      <a16:colId xmlns="" xmlns:a16="http://schemas.microsoft.com/office/drawing/2014/main" val="20000"/>
                    </a:ext>
                  </a:extLst>
                </a:gridCol>
                <a:gridCol w="4659086">
                  <a:extLst>
                    <a:ext uri="{9D8B030D-6E8A-4147-A177-3AD203B41FA5}">
                      <a16:colId xmlns="" xmlns:a16="http://schemas.microsoft.com/office/drawing/2014/main" val="20001"/>
                    </a:ext>
                  </a:extLst>
                </a:gridCol>
                <a:gridCol w="4731659">
                  <a:extLst>
                    <a:ext uri="{9D8B030D-6E8A-4147-A177-3AD203B41FA5}">
                      <a16:colId xmlns="" xmlns:a16="http://schemas.microsoft.com/office/drawing/2014/main" val="20002"/>
                    </a:ext>
                  </a:extLst>
                </a:gridCol>
              </a:tblGrid>
              <a:tr h="377711">
                <a:tc>
                  <a:txBody>
                    <a:bodyPr/>
                    <a:lstStyle/>
                    <a:p>
                      <a:pPr algn="ct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       Từ</a:t>
                      </a:r>
                      <a:r>
                        <a:rPr lang="en-US" sz="3200" baseline="0">
                          <a:solidFill>
                            <a:schemeClr val="tx1"/>
                          </a:solidFill>
                          <a:latin typeface="Times New Roman" panose="02020603050405020304" pitchFamily="18" charset="0"/>
                          <a:cs typeface="Times New Roman" panose="02020603050405020304" pitchFamily="18" charset="0"/>
                        </a:rPr>
                        <a:t> đồng âm</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    Từ</a:t>
                      </a:r>
                      <a:r>
                        <a:rPr lang="en-US" sz="3200" baseline="0">
                          <a:solidFill>
                            <a:schemeClr val="tx1"/>
                          </a:solidFill>
                          <a:latin typeface="Times New Roman" panose="02020603050405020304" pitchFamily="18" charset="0"/>
                          <a:cs typeface="Times New Roman" panose="02020603050405020304" pitchFamily="18" charset="0"/>
                        </a:rPr>
                        <a:t> đa nghĩa</a:t>
                      </a:r>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15608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atin typeface="Times New Roman" panose="02020603050405020304" pitchFamily="18" charset="0"/>
                          <a:cs typeface="Times New Roman" panose="02020603050405020304" pitchFamily="18" charset="0"/>
                        </a:rPr>
                        <a:t>Giống</a:t>
                      </a:r>
                      <a:r>
                        <a:rPr lang="en-US" sz="3200" b="1" baseline="0">
                          <a:latin typeface="Times New Roman" panose="02020603050405020304" pitchFamily="18" charset="0"/>
                          <a:cs typeface="Times New Roman" panose="02020603050405020304" pitchFamily="18" charset="0"/>
                        </a:rPr>
                        <a:t> nhau</a:t>
                      </a:r>
                      <a:endParaRPr lang="en-US" sz="32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endParaRPr lang="en-US" sz="32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 xmlns:a16="http://schemas.microsoft.com/office/drawing/2014/main" val="10001"/>
                  </a:ext>
                </a:extLst>
              </a:tr>
              <a:tr h="28543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latin typeface="Times New Roman" panose="02020603050405020304" pitchFamily="18" charset="0"/>
                          <a:cs typeface="Times New Roman" panose="02020603050405020304" pitchFamily="18" charset="0"/>
                        </a:rPr>
                        <a:t>Khác</a:t>
                      </a:r>
                      <a:r>
                        <a:rPr lang="en-US" sz="3200" b="1" baseline="0">
                          <a:latin typeface="Times New Roman" panose="02020603050405020304" pitchFamily="18" charset="0"/>
                          <a:cs typeface="Times New Roman" panose="02020603050405020304" pitchFamily="18" charset="0"/>
                        </a:rPr>
                        <a:t> nhau</a:t>
                      </a:r>
                      <a:endParaRPr lang="en-US" sz="3200" b="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32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bl>
          </a:graphicData>
        </a:graphic>
      </p:graphicFrame>
      <p:sp>
        <p:nvSpPr>
          <p:cNvPr id="8" name="TextBox 7"/>
          <p:cNvSpPr txBox="1"/>
          <p:nvPr/>
        </p:nvSpPr>
        <p:spPr>
          <a:xfrm>
            <a:off x="3686629" y="275778"/>
            <a:ext cx="4223658" cy="553998"/>
          </a:xfrm>
          <a:prstGeom prst="rect">
            <a:avLst/>
          </a:prstGeom>
          <a:noFill/>
          <a:ln>
            <a:solidFill>
              <a:srgbClr val="FF0000"/>
            </a:solidFill>
          </a:ln>
        </p:spPr>
        <p:txBody>
          <a:bodyPr wrap="square" rtlCol="0">
            <a:spAutoFit/>
          </a:bodyPr>
          <a:lstStyle/>
          <a:p>
            <a:pPr algn="ctr"/>
            <a:r>
              <a:rPr lang="en-US" sz="3000" b="1">
                <a:solidFill>
                  <a:srgbClr val="000000"/>
                </a:solidFill>
                <a:latin typeface="Times New Roman" panose="02020603050405020304" pitchFamily="18" charset="0"/>
                <a:cs typeface="Times New Roman" panose="02020603050405020304" pitchFamily="18" charset="0"/>
              </a:rPr>
              <a:t>CÁCH NHẬN BIẾT</a:t>
            </a:r>
          </a:p>
        </p:txBody>
      </p:sp>
      <p:sp>
        <p:nvSpPr>
          <p:cNvPr id="2" name="TextBox 1"/>
          <p:cNvSpPr txBox="1"/>
          <p:nvPr/>
        </p:nvSpPr>
        <p:spPr>
          <a:xfrm>
            <a:off x="8461829" y="1973943"/>
            <a:ext cx="2394857" cy="653143"/>
          </a:xfrm>
          <a:prstGeom prst="rect">
            <a:avLst/>
          </a:prstGeom>
          <a:noFill/>
        </p:spPr>
        <p:txBody>
          <a:bodyPr wrap="square" rtlCol="0">
            <a:spAutoFit/>
          </a:bodyPr>
          <a:lstStyle/>
          <a:p>
            <a:endParaRPr lang="en-US"/>
          </a:p>
        </p:txBody>
      </p:sp>
      <p:sp>
        <p:nvSpPr>
          <p:cNvPr id="3" name="TextBox 2"/>
          <p:cNvSpPr txBox="1"/>
          <p:nvPr/>
        </p:nvSpPr>
        <p:spPr>
          <a:xfrm>
            <a:off x="2496457" y="1625601"/>
            <a:ext cx="8824686" cy="2062103"/>
          </a:xfrm>
          <a:prstGeom prst="rect">
            <a:avLst/>
          </a:prstGeom>
          <a:noFill/>
        </p:spPr>
        <p:txBody>
          <a:bodyPr wrap="square" rtlCol="0">
            <a:spAutoFit/>
          </a:bodyPr>
          <a:lstStyle/>
          <a:p>
            <a:pPr lvl="0" algn="just">
              <a:lnSpc>
                <a:spcPct val="150000"/>
              </a:lnSpc>
              <a:defRPr/>
            </a:pPr>
            <a:r>
              <a:rPr lang="en-US" sz="3200">
                <a:solidFill>
                  <a:srgbClr val="000000"/>
                </a:solidFill>
                <a:latin typeface="Times New Roman" panose="02020603050405020304" pitchFamily="18" charset="0"/>
                <a:cs typeface="Times New Roman" panose="02020603050405020304" pitchFamily="18" charset="0"/>
              </a:rPr>
              <a:t>- </a:t>
            </a:r>
            <a:r>
              <a:rPr lang="en-US" sz="3200" b="1">
                <a:solidFill>
                  <a:srgbClr val="000000"/>
                </a:solidFill>
                <a:latin typeface="Times New Roman" panose="02020603050405020304" pitchFamily="18" charset="0"/>
                <a:cs typeface="Times New Roman" panose="02020603050405020304" pitchFamily="18" charset="0"/>
              </a:rPr>
              <a:t>Về  âm: </a:t>
            </a:r>
            <a:r>
              <a:rPr lang="en-US" sz="3200">
                <a:solidFill>
                  <a:srgbClr val="000000"/>
                </a:solidFill>
                <a:latin typeface="Times New Roman" panose="02020603050405020304" pitchFamily="18" charset="0"/>
                <a:cs typeface="Times New Roman" panose="02020603050405020304" pitchFamily="18" charset="0"/>
              </a:rPr>
              <a:t>giống nhau</a:t>
            </a:r>
          </a:p>
          <a:p>
            <a:pPr lvl="0" algn="just">
              <a:lnSpc>
                <a:spcPct val="150000"/>
              </a:lnSpc>
              <a:defRPr/>
            </a:pPr>
            <a:r>
              <a:rPr lang="en-US" sz="3200">
                <a:solidFill>
                  <a:srgbClr val="000000"/>
                </a:solidFill>
                <a:latin typeface="Times New Roman" panose="02020603050405020304" pitchFamily="18" charset="0"/>
                <a:cs typeface="Times New Roman" panose="02020603050405020304" pitchFamily="18" charset="0"/>
              </a:rPr>
              <a:t>- </a:t>
            </a:r>
            <a:r>
              <a:rPr lang="en-US" sz="3200" b="1">
                <a:solidFill>
                  <a:srgbClr val="000000"/>
                </a:solidFill>
                <a:latin typeface="Times New Roman" panose="02020603050405020304" pitchFamily="18" charset="0"/>
                <a:cs typeface="Times New Roman" panose="02020603050405020304" pitchFamily="18" charset="0"/>
              </a:rPr>
              <a:t>Về nghĩa: </a:t>
            </a:r>
            <a:r>
              <a:rPr lang="en-US" sz="3200">
                <a:solidFill>
                  <a:srgbClr val="000000"/>
                </a:solidFill>
                <a:latin typeface="Times New Roman" panose="02020603050405020304" pitchFamily="18" charset="0"/>
                <a:cs typeface="Times New Roman" panose="02020603050405020304" pitchFamily="18" charset="0"/>
              </a:rPr>
              <a:t>nhiều nghĩa (đa nghĩa)</a:t>
            </a:r>
          </a:p>
          <a:p>
            <a:endParaRPr lang="en-US" sz="3200"/>
          </a:p>
        </p:txBody>
      </p:sp>
      <p:sp>
        <p:nvSpPr>
          <p:cNvPr id="4" name="TextBox 3"/>
          <p:cNvSpPr txBox="1"/>
          <p:nvPr/>
        </p:nvSpPr>
        <p:spPr>
          <a:xfrm>
            <a:off x="2584680" y="3425822"/>
            <a:ext cx="4528453" cy="2800767"/>
          </a:xfrm>
          <a:prstGeom prst="rect">
            <a:avLst/>
          </a:prstGeom>
          <a:noFill/>
        </p:spPr>
        <p:txBody>
          <a:bodyPr wrap="square" rtlCol="0">
            <a:spAutoFit/>
          </a:bodyPr>
          <a:lstStyle/>
          <a:p>
            <a:pPr lvl="0" algn="just">
              <a:lnSpc>
                <a:spcPct val="150000"/>
              </a:lnSpc>
              <a:defRPr/>
            </a:pPr>
            <a:r>
              <a:rPr lang="en-US" sz="3200">
                <a:solidFill>
                  <a:srgbClr val="000000"/>
                </a:solidFill>
                <a:latin typeface="Times New Roman" panose="02020603050405020304" pitchFamily="18" charset="0"/>
                <a:cs typeface="Times New Roman" panose="02020603050405020304" pitchFamily="18" charset="0"/>
              </a:rPr>
              <a:t>Nghĩa của các từ không liên quan, không có mối liên hệ gì với nhau.</a:t>
            </a:r>
          </a:p>
          <a:p>
            <a:endParaRPr lang="en-US" sz="3200"/>
          </a:p>
        </p:txBody>
      </p:sp>
      <p:sp>
        <p:nvSpPr>
          <p:cNvPr id="5" name="TextBox 4"/>
          <p:cNvSpPr txBox="1"/>
          <p:nvPr/>
        </p:nvSpPr>
        <p:spPr>
          <a:xfrm>
            <a:off x="7201356" y="3365494"/>
            <a:ext cx="4528453" cy="2800767"/>
          </a:xfrm>
          <a:prstGeom prst="rect">
            <a:avLst/>
          </a:prstGeom>
          <a:noFill/>
        </p:spPr>
        <p:txBody>
          <a:bodyPr wrap="square" rtlCol="0">
            <a:spAutoFit/>
          </a:bodyPr>
          <a:lstStyle/>
          <a:p>
            <a:pPr lvl="0" algn="just">
              <a:lnSpc>
                <a:spcPct val="150000"/>
              </a:lnSpc>
              <a:defRPr/>
            </a:pPr>
            <a:r>
              <a:rPr lang="en-US" sz="3200">
                <a:solidFill>
                  <a:srgbClr val="000000"/>
                </a:solidFill>
                <a:latin typeface="Times New Roman" panose="02020603050405020304" pitchFamily="18" charset="0"/>
                <a:cs typeface="Times New Roman" panose="02020603050405020304" pitchFamily="18" charset="0"/>
              </a:rPr>
              <a:t>Nghĩa của các từ có liên quan, có mối liên hệ với nhau.</a:t>
            </a:r>
          </a:p>
          <a:p>
            <a:endParaRPr lang="en-US" sz="3200"/>
          </a:p>
        </p:txBody>
      </p:sp>
    </p:spTree>
    <p:extLst>
      <p:ext uri="{BB962C8B-B14F-4D97-AF65-F5344CB8AC3E}">
        <p14:creationId xmlns:p14="http://schemas.microsoft.com/office/powerpoint/2010/main" val="423255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080308780"/>
              </p:ext>
            </p:extLst>
          </p:nvPr>
        </p:nvGraphicFramePr>
        <p:xfrm>
          <a:off x="230981" y="658259"/>
          <a:ext cx="11730037" cy="5809032"/>
        </p:xfrm>
        <a:graphic>
          <a:graphicData uri="http://schemas.openxmlformats.org/drawingml/2006/table">
            <a:tbl>
              <a:tblPr firstRow="1" bandRow="1">
                <a:tableStyleId>{5C22544A-7EE6-4342-B048-85BDC9FD1C3A}</a:tableStyleId>
              </a:tblPr>
              <a:tblGrid>
                <a:gridCol w="5843328">
                  <a:extLst>
                    <a:ext uri="{9D8B030D-6E8A-4147-A177-3AD203B41FA5}">
                      <a16:colId xmlns="" xmlns:a16="http://schemas.microsoft.com/office/drawing/2014/main" val="20000"/>
                    </a:ext>
                  </a:extLst>
                </a:gridCol>
                <a:gridCol w="1233406">
                  <a:extLst>
                    <a:ext uri="{9D8B030D-6E8A-4147-A177-3AD203B41FA5}">
                      <a16:colId xmlns="" xmlns:a16="http://schemas.microsoft.com/office/drawing/2014/main" val="20001"/>
                    </a:ext>
                  </a:extLst>
                </a:gridCol>
                <a:gridCol w="4653303">
                  <a:extLst>
                    <a:ext uri="{9D8B030D-6E8A-4147-A177-3AD203B41FA5}">
                      <a16:colId xmlns="" xmlns:a16="http://schemas.microsoft.com/office/drawing/2014/main" val="20002"/>
                    </a:ext>
                  </a:extLst>
                </a:gridCol>
              </a:tblGrid>
              <a:tr h="941598">
                <a:tc>
                  <a:txBody>
                    <a:bodyPr/>
                    <a:lstStyle/>
                    <a:p>
                      <a:pPr algn="ct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Cột A</a:t>
                      </a:r>
                    </a:p>
                    <a:p>
                      <a:pPr algn="ct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(Ví dụ)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aseline="0">
                          <a:solidFill>
                            <a:schemeClr val="tx1"/>
                          </a:solidFill>
                          <a:latin typeface="Times New Roman" panose="02020603050405020304" pitchFamily="18" charset="0"/>
                          <a:cs typeface="Times New Roman" panose="02020603050405020304" pitchFamily="18" charset="0"/>
                        </a:rPr>
                        <a:t>Ghép</a:t>
                      </a:r>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chemeClr val="tx1"/>
                          </a:solidFill>
                          <a:latin typeface="Times New Roman" panose="02020603050405020304" pitchFamily="18" charset="0"/>
                          <a:cs typeface="Times New Roman" panose="02020603050405020304" pitchFamily="18" charset="0"/>
                        </a:rPr>
                        <a:t>Cột</a:t>
                      </a:r>
                      <a:r>
                        <a:rPr lang="en-US" sz="2800" baseline="0">
                          <a:solidFill>
                            <a:schemeClr val="tx1"/>
                          </a:solidFill>
                          <a:latin typeface="Times New Roman" panose="02020603050405020304" pitchFamily="18" charset="0"/>
                          <a:cs typeface="Times New Roman" panose="02020603050405020304" pitchFamily="18" charset="0"/>
                        </a:rPr>
                        <a:t> B</a:t>
                      </a:r>
                      <a:r>
                        <a:rPr lang="en-US" sz="2800">
                          <a:solidFill>
                            <a:schemeClr val="tx1"/>
                          </a:solidFill>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(Nghĩa của</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 các từ </a:t>
                      </a: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"bóng"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a:t>
                      </a: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1366836">
                <a:tc>
                  <a:txBody>
                    <a:bodyPr/>
                    <a:lstStyle/>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Lờ đờ </a:t>
                      </a: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bóng</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 ngả trăng chênh</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Tiếng hò xa vọng, nặng tình nước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                                   (Ca dao)</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latin typeface="Times New Roman" panose="02020603050405020304" pitchFamily="18" charset="0"/>
                          <a:cs typeface="Times New Roman" panose="02020603050405020304" pitchFamily="18" charset="0"/>
                        </a:rPr>
                        <a:t>a -</a:t>
                      </a:r>
                      <a:r>
                        <a:rPr lang="en-US" sz="2800" b="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i="0">
                          <a:latin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bóng: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 là quả cầu rỗng bằng cao su, da hoặc nhựa, dễ nẩy, dùng làm đồ chơi thể thao.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97197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b. </a:t>
                      </a: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Bóng</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 đã lăn ra khỏi đường biên dọc.</a:t>
                      </a:r>
                      <a:endParaRPr lang="en-US"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latin typeface="Times New Roman" panose="02020603050405020304" pitchFamily="18" charset="0"/>
                          <a:cs typeface="Times New Roman" panose="02020603050405020304" pitchFamily="18" charset="0"/>
                        </a:rPr>
                        <a:t>b -</a:t>
                      </a:r>
                      <a:r>
                        <a:rPr lang="en-US" sz="2800" b="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0" i="0">
                          <a:latin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là hình ảnh của vật do phản chiếu mà có.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136683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c. </a:t>
                      </a:r>
                      <a:r>
                        <a:rPr kumimoji="0" lang="en-US" sz="28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Mặt bàn được đánh véc-ni thật </a:t>
                      </a: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bóng. </a:t>
                      </a:r>
                      <a:endParaRPr lang="en-US"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latin typeface="Times New Roman" panose="02020603050405020304" pitchFamily="18" charset="0"/>
                          <a:cs typeface="Times New Roman" panose="02020603050405020304" pitchFamily="18" charset="0"/>
                        </a:rPr>
                        <a:t>c -</a:t>
                      </a:r>
                      <a:r>
                        <a:rPr lang="en-US" sz="2800" b="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3</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 bóng: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 là nhẵn đến mức phản chiếu được ánh sáng gần như mặt gương.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114559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latin typeface="Times New Roman" panose="02020603050405020304" pitchFamily="18" charset="0"/>
                          <a:cs typeface="Times New Roman" panose="02020603050405020304" pitchFamily="18" charset="0"/>
                        </a:rPr>
                        <a:t>d -</a:t>
                      </a:r>
                      <a:r>
                        <a:rPr lang="en-US" sz="2800" b="0">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4.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bóng: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 là hình người (Tìm mãi chả thấy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bóng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 nó đâu.)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bl>
          </a:graphicData>
        </a:graphic>
      </p:graphicFrame>
      <p:sp>
        <p:nvSpPr>
          <p:cNvPr id="8" name="TextBox 7"/>
          <p:cNvSpPr txBox="1"/>
          <p:nvPr/>
        </p:nvSpPr>
        <p:spPr>
          <a:xfrm>
            <a:off x="0" y="-14504"/>
            <a:ext cx="12192000" cy="523220"/>
          </a:xfrm>
          <a:prstGeom prst="rect">
            <a:avLst/>
          </a:prstGeom>
          <a:noFill/>
          <a:ln>
            <a:solidFill>
              <a:srgbClr val="FF0000"/>
            </a:solidFill>
          </a:ln>
        </p:spPr>
        <p:txBody>
          <a:bodyPr wrap="square" rtlCol="0">
            <a:spAutoFit/>
          </a:bodyPr>
          <a:lstStyle/>
          <a:p>
            <a:pPr algn="ctr"/>
            <a:r>
              <a:rPr lang="en-US" sz="2800" b="1" smtClean="0">
                <a:solidFill>
                  <a:srgbClr val="000000"/>
                </a:solidFill>
                <a:latin typeface="Times New Roman" panose="02020603050405020304" pitchFamily="18" charset="0"/>
                <a:cs typeface="Times New Roman" panose="02020603050405020304" pitchFamily="18" charset="0"/>
              </a:rPr>
              <a:t>Bài tập 1 SGK/92. Hãy </a:t>
            </a:r>
            <a:r>
              <a:rPr lang="en-US" sz="2800" b="1">
                <a:solidFill>
                  <a:srgbClr val="000000"/>
                </a:solidFill>
                <a:latin typeface="Times New Roman" panose="02020603050405020304" pitchFamily="18" charset="0"/>
                <a:cs typeface="Times New Roman" panose="02020603050405020304" pitchFamily="18" charset="0"/>
              </a:rPr>
              <a:t>ghép ví dụ ở cột A với nghĩa của từ ở cột B cho đúng</a:t>
            </a:r>
          </a:p>
        </p:txBody>
      </p:sp>
      <p:pic>
        <p:nvPicPr>
          <p:cNvPr id="4" name="Đồng hồ đếm ngược 2 phút - 2 Minutes countdown (1) (1)">
            <a:hlinkClick r:id="" action="ppaction://media"/>
            <a:extLst>
              <a:ext uri="{FF2B5EF4-FFF2-40B4-BE49-F238E27FC236}">
                <a16:creationId xmlns="" xmlns:a16="http://schemas.microsoft.com/office/drawing/2014/main" id="{02ECB368-D610-4E6D-B714-A872119D6F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981" y="4778319"/>
            <a:ext cx="3114675" cy="1688972"/>
          </a:xfrm>
          <a:prstGeom prst="rect">
            <a:avLst/>
          </a:prstGeom>
          <a:ln>
            <a:solidFill>
              <a:srgbClr val="FF0000"/>
            </a:solidFill>
          </a:ln>
        </p:spPr>
      </p:pic>
      <p:sp>
        <p:nvSpPr>
          <p:cNvPr id="2" name="Rectangle 1">
            <a:extLst>
              <a:ext uri="{FF2B5EF4-FFF2-40B4-BE49-F238E27FC236}">
                <a16:creationId xmlns="" xmlns:a16="http://schemas.microsoft.com/office/drawing/2014/main" id="{7F2E8166-1034-4C8B-AA06-573BD3E0375C}"/>
              </a:ext>
            </a:extLst>
          </p:cNvPr>
          <p:cNvSpPr/>
          <p:nvPr/>
        </p:nvSpPr>
        <p:spPr bwMode="auto">
          <a:xfrm>
            <a:off x="6592490" y="2022199"/>
            <a:ext cx="671513" cy="500062"/>
          </a:xfrm>
          <a:prstGeom prst="rect">
            <a:avLst/>
          </a:prstGeom>
          <a:solidFill>
            <a:schemeClr val="bg1"/>
          </a:solidFill>
          <a:ln w="12700" cap="sq" cmpd="sng" algn="ctr">
            <a:no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lang="en-US" sz="2800" b="1">
                <a:solidFill>
                  <a:srgbClr val="006600"/>
                </a:solidFill>
                <a:latin typeface="Times New Roman" panose="02020603050405020304" pitchFamily="18" charset="0"/>
              </a:rPr>
              <a:t>2</a:t>
            </a:r>
            <a:endParaRPr kumimoji="0" lang="vi-VN" sz="2800" b="1" i="0" u="none" strike="noStrike" cap="none" normalizeH="0" baseline="0">
              <a:ln>
                <a:noFill/>
              </a:ln>
              <a:solidFill>
                <a:srgbClr val="006600"/>
              </a:solidFill>
              <a:effectLst/>
              <a:latin typeface="Times New Roman" panose="02020603050405020304" pitchFamily="18" charset="0"/>
            </a:endParaRPr>
          </a:p>
        </p:txBody>
      </p:sp>
      <p:sp>
        <p:nvSpPr>
          <p:cNvPr id="6" name="Rectangle 5">
            <a:extLst>
              <a:ext uri="{FF2B5EF4-FFF2-40B4-BE49-F238E27FC236}">
                <a16:creationId xmlns="" xmlns:a16="http://schemas.microsoft.com/office/drawing/2014/main" id="{36D59BC0-E7B6-499D-BB7F-663154F20707}"/>
              </a:ext>
            </a:extLst>
          </p:cNvPr>
          <p:cNvSpPr/>
          <p:nvPr/>
        </p:nvSpPr>
        <p:spPr bwMode="auto">
          <a:xfrm>
            <a:off x="6628208" y="3204231"/>
            <a:ext cx="671513" cy="500062"/>
          </a:xfrm>
          <a:prstGeom prst="rect">
            <a:avLst/>
          </a:prstGeom>
          <a:solidFill>
            <a:schemeClr val="bg1"/>
          </a:solidFill>
          <a:ln w="12700" cap="sq" cmpd="sng" algn="ctr">
            <a:no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sz="2800" b="1" i="0" u="none" strike="noStrike" cap="none" normalizeH="0" baseline="0">
                <a:ln>
                  <a:noFill/>
                </a:ln>
                <a:solidFill>
                  <a:srgbClr val="006600"/>
                </a:solidFill>
                <a:effectLst/>
                <a:latin typeface="Times New Roman" panose="02020603050405020304" pitchFamily="18" charset="0"/>
              </a:rPr>
              <a:t>1</a:t>
            </a:r>
            <a:endParaRPr kumimoji="0" lang="vi-VN" sz="2800" b="1" i="0" u="none" strike="noStrike" cap="none" normalizeH="0" baseline="0">
              <a:ln>
                <a:noFill/>
              </a:ln>
              <a:solidFill>
                <a:srgbClr val="006600"/>
              </a:solidFill>
              <a:effectLst/>
              <a:latin typeface="Times New Roman" panose="02020603050405020304" pitchFamily="18" charset="0"/>
            </a:endParaRPr>
          </a:p>
        </p:txBody>
      </p:sp>
      <p:sp>
        <p:nvSpPr>
          <p:cNvPr id="9" name="Rectangle 8">
            <a:extLst>
              <a:ext uri="{FF2B5EF4-FFF2-40B4-BE49-F238E27FC236}">
                <a16:creationId xmlns="" xmlns:a16="http://schemas.microsoft.com/office/drawing/2014/main" id="{D7F6F412-4FD6-427D-BCEB-4888E812A189}"/>
              </a:ext>
            </a:extLst>
          </p:cNvPr>
          <p:cNvSpPr/>
          <p:nvPr/>
        </p:nvSpPr>
        <p:spPr bwMode="auto">
          <a:xfrm>
            <a:off x="6592489" y="4386263"/>
            <a:ext cx="671513" cy="500062"/>
          </a:xfrm>
          <a:prstGeom prst="rect">
            <a:avLst/>
          </a:prstGeom>
          <a:solidFill>
            <a:schemeClr val="bg1"/>
          </a:solidFill>
          <a:ln w="12700" cap="sq" cmpd="sng" algn="ctr">
            <a:no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sz="2800" b="1" i="0" u="none" strike="noStrike" cap="none" normalizeH="0" baseline="0">
                <a:ln>
                  <a:noFill/>
                </a:ln>
                <a:solidFill>
                  <a:srgbClr val="006600"/>
                </a:solidFill>
                <a:effectLst/>
                <a:latin typeface="Times New Roman" panose="02020603050405020304" pitchFamily="18" charset="0"/>
              </a:rPr>
              <a:t>3</a:t>
            </a:r>
            <a:endParaRPr kumimoji="0" lang="vi-VN" sz="2800" b="1" i="0" u="none" strike="noStrike" cap="none" normalizeH="0" baseline="0">
              <a:ln>
                <a:noFill/>
              </a:ln>
              <a:solidFill>
                <a:srgbClr val="006600"/>
              </a:solidFill>
              <a:effectLst/>
              <a:latin typeface="Times New Roman" panose="02020603050405020304" pitchFamily="18" charset="0"/>
            </a:endParaRPr>
          </a:p>
        </p:txBody>
      </p:sp>
      <p:sp>
        <p:nvSpPr>
          <p:cNvPr id="10" name="TextBox 9">
            <a:extLst>
              <a:ext uri="{FF2B5EF4-FFF2-40B4-BE49-F238E27FC236}">
                <a16:creationId xmlns="" xmlns:a16="http://schemas.microsoft.com/office/drawing/2014/main" id="{F0B4F090-84BB-4803-809C-63E4BCD46CE9}"/>
              </a:ext>
            </a:extLst>
          </p:cNvPr>
          <p:cNvSpPr txBox="1"/>
          <p:nvPr/>
        </p:nvSpPr>
        <p:spPr>
          <a:xfrm>
            <a:off x="3327814" y="6194982"/>
            <a:ext cx="5396462" cy="630942"/>
          </a:xfrm>
          <a:prstGeom prst="rect">
            <a:avLst/>
          </a:prstGeom>
          <a:solidFill>
            <a:schemeClr val="bg1"/>
          </a:solidFill>
        </p:spPr>
        <p:txBody>
          <a:bodyPr wrap="square" rtlCol="0">
            <a:spAutoFit/>
          </a:bodyPr>
          <a:lstStyle/>
          <a:p>
            <a:r>
              <a:rPr lang="en-US" sz="3500" b="1">
                <a:solidFill>
                  <a:srgbClr val="FF0000"/>
                </a:solidFill>
                <a:latin typeface="Times New Roman" panose="02020603050405020304" pitchFamily="18" charset="0"/>
                <a:cs typeface="Times New Roman" panose="02020603050405020304" pitchFamily="18" charset="0"/>
              </a:rPr>
              <a:t>=&gt;Hiện tượng đồng âm</a:t>
            </a:r>
          </a:p>
        </p:txBody>
      </p:sp>
      <p:sp>
        <p:nvSpPr>
          <p:cNvPr id="3" name="Rectangle 2">
            <a:extLst>
              <a:ext uri="{FF2B5EF4-FFF2-40B4-BE49-F238E27FC236}">
                <a16:creationId xmlns="" xmlns:a16="http://schemas.microsoft.com/office/drawing/2014/main" id="{FD7C1D6A-A900-4089-B080-8DC63768FADB}"/>
              </a:ext>
            </a:extLst>
          </p:cNvPr>
          <p:cNvSpPr/>
          <p:nvPr/>
        </p:nvSpPr>
        <p:spPr bwMode="auto">
          <a:xfrm>
            <a:off x="6095999" y="5622805"/>
            <a:ext cx="1019176" cy="500062"/>
          </a:xfrm>
          <a:prstGeom prst="rect">
            <a:avLst/>
          </a:prstGeom>
          <a:solidFill>
            <a:schemeClr val="bg1"/>
          </a:solidFill>
          <a:ln w="12700" cap="sq" cmpd="sng" algn="ctr">
            <a:noFill/>
            <a:prstDash val="solid"/>
            <a:round/>
            <a:headEnd type="none" w="sm" len="sm"/>
            <a:tailEnd type="none" w="sm" len="sm"/>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vi-VN" sz="2400" b="1" i="0" u="none" strike="noStrike" cap="none" normalizeH="0" baseline="0">
              <a:ln>
                <a:noFill/>
              </a:ln>
              <a:solidFill>
                <a:srgbClr val="006600"/>
              </a:solidFill>
              <a:effectLst/>
              <a:latin typeface="Times New Roman" panose="02020603050405020304" pitchFamily="18" charset="0"/>
            </a:endParaRPr>
          </a:p>
        </p:txBody>
      </p:sp>
    </p:spTree>
    <p:extLst>
      <p:ext uri="{BB962C8B-B14F-4D97-AF65-F5344CB8AC3E}">
        <p14:creationId xmlns:p14="http://schemas.microsoft.com/office/powerpoint/2010/main" val="15030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p:cMediaNode vol="80000">
                <p:cTn id="28" fill="hold" display="0">
                  <p:stCondLst>
                    <p:cond delay="indefinite"/>
                  </p:stCondLst>
                </p:cTn>
                <p:tgtEl>
                  <p:spTgt spid="4"/>
                </p:tgtEl>
              </p:cMediaNode>
            </p:video>
          </p:childTnLst>
        </p:cTn>
      </p:par>
    </p:tnLst>
    <p:bldLst>
      <p:bldP spid="2" grpId="0" animBg="1"/>
      <p:bldP spid="6" grpId="0" animBg="1"/>
      <p:bldP spid="9" grpId="0" animBg="1"/>
      <p:bldP spid="1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8685" y="5065490"/>
            <a:ext cx="11858171" cy="1692771"/>
          </a:xfrm>
          <a:prstGeom prst="rect">
            <a:avLst/>
          </a:prstGeom>
          <a:noFill/>
          <a:ln>
            <a:solidFill>
              <a:srgbClr val="C00000"/>
            </a:solidFill>
          </a:ln>
        </p:spPr>
        <p:txBody>
          <a:bodyPr wrap="square" rtlCol="0">
            <a:spAutoFit/>
          </a:bodyPr>
          <a:lstStyle/>
          <a:p>
            <a:pPr>
              <a:tabLst>
                <a:tab pos="1386840" algn="l"/>
              </a:tabLst>
            </a:pPr>
            <a:r>
              <a:rPr lang="en-US" sz="2600" b="1">
                <a:solidFill>
                  <a:srgbClr val="000000"/>
                </a:solidFill>
                <a:latin typeface="Times New Roman" panose="02020603050405020304" pitchFamily="18" charset="0"/>
                <a:ea typeface="Times New Roman" panose="02020603050405020304" pitchFamily="18" charset="0"/>
              </a:rPr>
              <a:t>Trả lời câu hỏi bằng cách điền đáp án vào bảng:</a:t>
            </a:r>
          </a:p>
          <a:p>
            <a:pPr>
              <a:tabLst>
                <a:tab pos="1386840" algn="l"/>
              </a:tabLst>
            </a:pPr>
            <a:r>
              <a:rPr lang="en-US" sz="2600">
                <a:solidFill>
                  <a:srgbClr val="000000"/>
                </a:solidFill>
                <a:latin typeface="Times New Roman" panose="02020603050405020304" pitchFamily="18" charset="0"/>
                <a:ea typeface="Times New Roman" panose="02020603050405020304" pitchFamily="18" charset="0"/>
              </a:rPr>
              <a:t>Hãy cho biết nghĩa của từ </a:t>
            </a:r>
            <a:r>
              <a:rPr lang="en-US" sz="2600" b="1" i="1">
                <a:solidFill>
                  <a:srgbClr val="000000"/>
                </a:solidFill>
                <a:latin typeface="Times New Roman" panose="02020603050405020304" pitchFamily="18" charset="0"/>
                <a:ea typeface="Times New Roman" panose="02020603050405020304" pitchFamily="18" charset="0"/>
              </a:rPr>
              <a:t>cổ </a:t>
            </a:r>
            <a:r>
              <a:rPr lang="en-US" sz="2600">
                <a:solidFill>
                  <a:srgbClr val="000000"/>
                </a:solidFill>
                <a:latin typeface="Times New Roman" panose="02020603050405020304" pitchFamily="18" charset="0"/>
                <a:ea typeface="Times New Roman" panose="02020603050405020304" pitchFamily="18" charset="0"/>
              </a:rPr>
              <a:t>trong từng câu?</a:t>
            </a:r>
          </a:p>
          <a:p>
            <a:pPr lvl="0"/>
            <a:r>
              <a:rPr lang="en-US" sz="2600" b="1">
                <a:solidFill>
                  <a:srgbClr val="000000"/>
                </a:solidFill>
                <a:latin typeface="Times New Roman" panose="02020603050405020304" pitchFamily="18" charset="0"/>
                <a:cs typeface="Times New Roman" panose="02020603050405020304" pitchFamily="18" charset="0"/>
              </a:rPr>
              <a:t>-Hiện tượng từ đồng âm là:………………</a:t>
            </a:r>
          </a:p>
          <a:p>
            <a:pPr lvl="0"/>
            <a:r>
              <a:rPr lang="en-US" sz="2600" b="1">
                <a:solidFill>
                  <a:srgbClr val="000000"/>
                </a:solidFill>
                <a:latin typeface="Times New Roman" panose="02020603050405020304" pitchFamily="18" charset="0"/>
                <a:cs typeface="Times New Roman" panose="02020603050405020304" pitchFamily="18" charset="0"/>
              </a:rPr>
              <a:t>-Hiện tượng từ nhiều nghĩa (đa nghĩa) là:………</a:t>
            </a:r>
          </a:p>
        </p:txBody>
      </p:sp>
      <p:graphicFrame>
        <p:nvGraphicFramePr>
          <p:cNvPr id="7" name="Table 6"/>
          <p:cNvGraphicFramePr>
            <a:graphicFrameLocks noGrp="1"/>
          </p:cNvGraphicFramePr>
          <p:nvPr>
            <p:extLst>
              <p:ext uri="{D42A27DB-BD31-4B8C-83A1-F6EECF244321}">
                <p14:modId xmlns:p14="http://schemas.microsoft.com/office/powerpoint/2010/main" val="1221129160"/>
              </p:ext>
            </p:extLst>
          </p:nvPr>
        </p:nvGraphicFramePr>
        <p:xfrm>
          <a:off x="188683" y="487459"/>
          <a:ext cx="11858173" cy="4531303"/>
        </p:xfrm>
        <a:graphic>
          <a:graphicData uri="http://schemas.openxmlformats.org/drawingml/2006/table">
            <a:tbl>
              <a:tblPr firstRow="1" bandRow="1">
                <a:tableStyleId>{5C22544A-7EE6-4342-B048-85BDC9FD1C3A}</a:tableStyleId>
              </a:tblPr>
              <a:tblGrid>
                <a:gridCol w="4601455">
                  <a:extLst>
                    <a:ext uri="{9D8B030D-6E8A-4147-A177-3AD203B41FA5}">
                      <a16:colId xmlns="" xmlns:a16="http://schemas.microsoft.com/office/drawing/2014/main" val="20000"/>
                    </a:ext>
                  </a:extLst>
                </a:gridCol>
                <a:gridCol w="7256718">
                  <a:extLst>
                    <a:ext uri="{9D8B030D-6E8A-4147-A177-3AD203B41FA5}">
                      <a16:colId xmlns="" xmlns:a16="http://schemas.microsoft.com/office/drawing/2014/main" val="20001"/>
                    </a:ext>
                  </a:extLst>
                </a:gridCol>
              </a:tblGrid>
              <a:tr h="456526">
                <a:tc>
                  <a:txBody>
                    <a:bodyPr/>
                    <a:lstStyle/>
                    <a:p>
                      <a:pPr algn="ctr"/>
                      <a:r>
                        <a:rPr lang="en-US" sz="2600">
                          <a:solidFill>
                            <a:schemeClr val="tx1"/>
                          </a:solidFill>
                          <a:latin typeface="Times New Roman" panose="02020603050405020304" pitchFamily="18" charset="0"/>
                          <a:cs typeface="Times New Roman" panose="02020603050405020304" pitchFamily="18" charset="0"/>
                        </a:rPr>
                        <a:t>Ví</a:t>
                      </a:r>
                      <a:r>
                        <a:rPr lang="en-US" sz="2600" baseline="0">
                          <a:solidFill>
                            <a:schemeClr val="tx1"/>
                          </a:solidFill>
                          <a:latin typeface="Times New Roman" panose="02020603050405020304" pitchFamily="18" charset="0"/>
                          <a:cs typeface="Times New Roman" panose="02020603050405020304" pitchFamily="18" charset="0"/>
                        </a:rPr>
                        <a:t> dụ</a:t>
                      </a:r>
                      <a:endParaRPr lang="en-US" sz="2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600">
                          <a:solidFill>
                            <a:schemeClr val="tx1"/>
                          </a:solidFill>
                          <a:latin typeface="Times New Roman" panose="02020603050405020304" pitchFamily="18" charset="0"/>
                          <a:cs typeface="Times New Roman" panose="02020603050405020304" pitchFamily="18" charset="0"/>
                        </a:rPr>
                        <a:t>       Nghĩa</a:t>
                      </a:r>
                      <a:r>
                        <a:rPr lang="en-US" sz="2600" baseline="0">
                          <a:solidFill>
                            <a:schemeClr val="tx1"/>
                          </a:solidFill>
                          <a:latin typeface="Times New Roman" panose="02020603050405020304" pitchFamily="18" charset="0"/>
                          <a:cs typeface="Times New Roman" panose="02020603050405020304" pitchFamily="18" charset="0"/>
                        </a:rPr>
                        <a:t> của từ </a:t>
                      </a:r>
                      <a:endParaRPr lang="en-US" sz="2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119838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a/Con cò có cái </a:t>
                      </a:r>
                      <a:r>
                        <a:rPr kumimoji="0" lang="en-US" sz="26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cổ </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cao.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0" lang="en-US" sz="26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a/cổ</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a:t>
                      </a:r>
                    </a:p>
                    <a:p>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rPr>
                        <a:t>…………………………………………………….</a:t>
                      </a:r>
                    </a:p>
                    <a:p>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132622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b/Con quạ tìm cách uống nước trong một chiếc bình cao </a:t>
                      </a:r>
                      <a:r>
                        <a:rPr kumimoji="0" lang="en-US" sz="26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cổ</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rPr>
                        <a:t>b/</a:t>
                      </a:r>
                      <a:r>
                        <a:rPr kumimoji="0" lang="en-US" sz="2600" b="0" i="1" u="none" strike="noStrike" kern="1200" cap="none" spc="0" normalizeH="0" baseline="0" noProof="0">
                          <a:ln>
                            <a:noFill/>
                          </a:ln>
                          <a:solidFill>
                            <a:srgbClr val="000000"/>
                          </a:solidFill>
                          <a:effectLst/>
                          <a:uLnTx/>
                          <a:uFillTx/>
                          <a:latin typeface="Times New Roman" panose="02020603050405020304" pitchFamily="18" charset="0"/>
                        </a:rPr>
                        <a:t>c</a:t>
                      </a:r>
                      <a:r>
                        <a:rPr kumimoji="0" lang="en-US" sz="26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ổ</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143723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c/Phố </a:t>
                      </a:r>
                      <a:r>
                        <a:rPr kumimoji="0" lang="en-US" sz="26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cổ</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 tạo nên một vẻ đẹp riêng của Hà Nội.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rPr>
                        <a:t>c/c</a:t>
                      </a:r>
                      <a:r>
                        <a:rPr kumimoji="0" lang="en-US" sz="26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ổ</a:t>
                      </a: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8" name="TextBox 7"/>
          <p:cNvSpPr txBox="1"/>
          <p:nvPr/>
        </p:nvSpPr>
        <p:spPr>
          <a:xfrm>
            <a:off x="2438400" y="29035"/>
            <a:ext cx="7097485" cy="507831"/>
          </a:xfrm>
          <a:prstGeom prst="rect">
            <a:avLst/>
          </a:prstGeom>
          <a:noFill/>
        </p:spPr>
        <p:txBody>
          <a:bodyPr wrap="square" rtlCol="0">
            <a:spAutoFit/>
          </a:bodyPr>
          <a:lstStyle/>
          <a:p>
            <a:pPr algn="ctr"/>
            <a:r>
              <a:rPr lang="en-US" sz="2700" b="1">
                <a:solidFill>
                  <a:srgbClr val="000000"/>
                </a:solidFill>
                <a:latin typeface="Times New Roman" panose="02020603050405020304" pitchFamily="18" charset="0"/>
                <a:cs typeface="Times New Roman" panose="02020603050405020304" pitchFamily="18" charset="0"/>
              </a:rPr>
              <a:t>PHIẾU HỌC TẬP SỐ </a:t>
            </a:r>
            <a:r>
              <a:rPr lang="en-US" sz="2700" b="1" smtClean="0">
                <a:solidFill>
                  <a:srgbClr val="000000"/>
                </a:solidFill>
                <a:latin typeface="Times New Roman" panose="02020603050405020304" pitchFamily="18" charset="0"/>
                <a:cs typeface="Times New Roman" panose="02020603050405020304" pitchFamily="18" charset="0"/>
              </a:rPr>
              <a:t>2 (Nhóm bàn)</a:t>
            </a:r>
            <a:endParaRPr lang="en-US" sz="2700" b="1">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9698205" y="3077029"/>
            <a:ext cx="2200847" cy="1938022"/>
          </a:xfrm>
          <a:prstGeom prst="rect">
            <a:avLst/>
          </a:prstGeom>
          <a:solidFill>
            <a:srgbClr val="FFFFFF">
              <a:shade val="85000"/>
            </a:srgbClr>
          </a:solidFill>
          <a:ln w="31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stretch>
            <a:fillRect/>
          </a:stretch>
        </p:blipFill>
        <p:spPr>
          <a:xfrm>
            <a:off x="5846690" y="1698171"/>
            <a:ext cx="2281310" cy="2699659"/>
          </a:xfrm>
          <a:prstGeom prst="rect">
            <a:avLst/>
          </a:prstGeom>
          <a:solidFill>
            <a:srgbClr val="FFFFFF">
              <a:shade val="85000"/>
            </a:srgbClr>
          </a:solidFill>
          <a:ln w="31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6"/>
          <a:stretch>
            <a:fillRect/>
          </a:stretch>
        </p:blipFill>
        <p:spPr>
          <a:xfrm>
            <a:off x="8505371" y="986772"/>
            <a:ext cx="2278743" cy="2039818"/>
          </a:xfrm>
          <a:prstGeom prst="rect">
            <a:avLst/>
          </a:prstGeom>
          <a:solidFill>
            <a:srgbClr val="FFFFFF">
              <a:shade val="85000"/>
            </a:srgbClr>
          </a:solidFill>
          <a:ln w="31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Đồng hồ đếm ngược 2 phút - 2 Minutes countdown (1)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72539" y="5065490"/>
            <a:ext cx="3174318" cy="1692771"/>
          </a:xfrm>
          <a:prstGeom prst="rect">
            <a:avLst/>
          </a:prstGeom>
        </p:spPr>
      </p:pic>
    </p:spTree>
    <p:extLst>
      <p:ext uri="{BB962C8B-B14F-4D97-AF65-F5344CB8AC3E}">
        <p14:creationId xmlns:p14="http://schemas.microsoft.com/office/powerpoint/2010/main" val="3721955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1" i="0" u="none" strike="noStrike" cap="none" normalizeH="0" baseline="0" smtClean="0">
            <a:ln>
              <a:noFill/>
            </a:ln>
            <a:solidFill>
              <a:srgbClr val="006600"/>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1" i="0" u="none" strike="noStrike" cap="none" normalizeH="0" baseline="0" smtClean="0">
            <a:ln>
              <a:noFill/>
            </a:ln>
            <a:solidFill>
              <a:srgbClr val="006600"/>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4037</TotalTime>
  <Words>2053</Words>
  <PresentationFormat>Widescreen</PresentationFormat>
  <Paragraphs>239</Paragraphs>
  <Slides>22</Slides>
  <Notes>0</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MS Mincho</vt:lpstr>
      <vt:lpstr>Times New Roman</vt:lpstr>
      <vt:lpstr>Wingdings</vt:lpstr>
      <vt:lpstr>Retrospect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dcterms:created xsi:type="dcterms:W3CDTF">2021-07-17T02:44:31Z</dcterms:created>
  <dcterms:modified xsi:type="dcterms:W3CDTF">2021-10-28T01:02:59Z</dcterms:modified>
</cp:coreProperties>
</file>