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4" r:id="rId2"/>
    <p:sldId id="257" r:id="rId3"/>
    <p:sldId id="256" r:id="rId4"/>
    <p:sldId id="258" r:id="rId5"/>
    <p:sldId id="259" r:id="rId6"/>
    <p:sldId id="263" r:id="rId7"/>
    <p:sldId id="276" r:id="rId8"/>
    <p:sldId id="277" r:id="rId9"/>
    <p:sldId id="264" r:id="rId10"/>
    <p:sldId id="272" r:id="rId11"/>
    <p:sldId id="280" r:id="rId12"/>
    <p:sldId id="281" r:id="rId13"/>
    <p:sldId id="282" r:id="rId14"/>
    <p:sldId id="283" r:id="rId15"/>
    <p:sldId id="284" r:id="rId16"/>
    <p:sldId id="285" r:id="rId17"/>
    <p:sldId id="286" r:id="rId18"/>
    <p:sldId id="287" r:id="rId19"/>
    <p:sldId id="288" r:id="rId20"/>
    <p:sldId id="289" r:id="rId21"/>
    <p:sldId id="269" r:id="rId22"/>
    <p:sldId id="261" r:id="rId23"/>
    <p:sldId id="290" r:id="rId24"/>
    <p:sldId id="278" r:id="rId25"/>
    <p:sldId id="291" r:id="rId26"/>
    <p:sldId id="292" r:id="rId27"/>
    <p:sldId id="262" r:id="rId28"/>
    <p:sldId id="275" r:id="rId29"/>
  </p:sldIdLst>
  <p:sldSz cx="18288000" cy="10287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95" autoAdjust="0"/>
  </p:normalViewPr>
  <p:slideViewPr>
    <p:cSldViewPr>
      <p:cViewPr varScale="1">
        <p:scale>
          <a:sx n="54" d="100"/>
          <a:sy n="54" d="100"/>
        </p:scale>
        <p:origin x="4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1.svg"/><Relationship Id="rId18" Type="http://schemas.openxmlformats.org/officeDocument/2006/relationships/image" Target="../media/image279.svg"/><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image" Target="../media/image4.png"/><Relationship Id="rId17"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277.svg"/><Relationship Id="rId20" Type="http://schemas.openxmlformats.org/officeDocument/2006/relationships/image" Target="../media/image281.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6.png"/><Relationship Id="rId24" Type="http://schemas.openxmlformats.org/officeDocument/2006/relationships/image" Target="../media/image285.svg"/><Relationship Id="rId5" Type="http://schemas.openxmlformats.org/officeDocument/2006/relationships/image" Target="../media/image3.png"/><Relationship Id="rId15" Type="http://schemas.openxmlformats.org/officeDocument/2006/relationships/image" Target="../media/image7.png"/><Relationship Id="rId23" Type="http://schemas.openxmlformats.org/officeDocument/2006/relationships/image" Target="../media/image11.png"/><Relationship Id="rId10" Type="http://schemas.openxmlformats.org/officeDocument/2006/relationships/image" Target="../media/image273.svg"/><Relationship Id="rId19" Type="http://schemas.openxmlformats.org/officeDocument/2006/relationships/image" Target="../media/image9.png"/><Relationship Id="rId4" Type="http://schemas.openxmlformats.org/officeDocument/2006/relationships/image" Target="../media/image269.svg"/><Relationship Id="rId9" Type="http://schemas.openxmlformats.org/officeDocument/2006/relationships/image" Target="../media/image5.png"/><Relationship Id="rId14" Type="http://schemas.openxmlformats.org/officeDocument/2006/relationships/image" Target="../media/image27.svg"/><Relationship Id="rId22" Type="http://schemas.openxmlformats.org/officeDocument/2006/relationships/image" Target="../media/image283.svg"/></Relationships>
</file>

<file path=ppt/slides/_rels/slide10.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260.svg"/><Relationship Id="rId3" Type="http://schemas.openxmlformats.org/officeDocument/2006/relationships/image" Target="../media/image73.png"/><Relationship Id="rId12" Type="http://schemas.openxmlformats.org/officeDocument/2006/relationships/image" Target="../media/image256.sv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74.png"/><Relationship Id="rId15" Type="http://schemas.openxmlformats.org/officeDocument/2006/relationships/image" Target="../media/image76.png"/><Relationship Id="rId19" Type="http://schemas.openxmlformats.org/officeDocument/2006/relationships/image" Target="../media/image77.png"/><Relationship Id="rId4" Type="http://schemas.openxmlformats.org/officeDocument/2006/relationships/image" Target="../media/image250.svg"/><Relationship Id="rId14" Type="http://schemas.openxmlformats.org/officeDocument/2006/relationships/image" Target="../media/image184.svg"/></Relationships>
</file>

<file path=ppt/slides/_rels/slide11.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20" Type="http://schemas.openxmlformats.org/officeDocument/2006/relationships/image" Target="../media/image79.jpg"/><Relationship Id="rId1" Type="http://schemas.openxmlformats.org/officeDocument/2006/relationships/slideLayout" Target="../slideLayouts/slideLayout7.xml"/><Relationship Id="rId19" Type="http://schemas.openxmlformats.org/officeDocument/2006/relationships/image" Target="../media/image78.png"/></Relationships>
</file>

<file path=ppt/slides/_rels/slide14.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 Id="rId19" Type="http://schemas.openxmlformats.org/officeDocument/2006/relationships/image" Target="../media/image80.png"/></Relationships>
</file>

<file path=ppt/slides/_rels/slide15.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 Id="rId19" Type="http://schemas.openxmlformats.org/officeDocument/2006/relationships/image" Target="../media/image81.png"/></Relationships>
</file>

<file path=ppt/slides/_rels/slide16.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260.svg"/><Relationship Id="rId3" Type="http://schemas.openxmlformats.org/officeDocument/2006/relationships/image" Target="../media/image73.png"/><Relationship Id="rId12" Type="http://schemas.openxmlformats.org/officeDocument/2006/relationships/image" Target="../media/image256.sv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74.png"/><Relationship Id="rId15" Type="http://schemas.openxmlformats.org/officeDocument/2006/relationships/image" Target="../media/image76.png"/><Relationship Id="rId4" Type="http://schemas.openxmlformats.org/officeDocument/2006/relationships/image" Target="../media/image250.svg"/><Relationship Id="rId14" Type="http://schemas.openxmlformats.org/officeDocument/2006/relationships/image" Target="../media/image184.svg"/></Relationships>
</file>

<file path=ppt/slides/_rels/slide17.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7.svg"/><Relationship Id="rId18" Type="http://schemas.openxmlformats.org/officeDocument/2006/relationships/image" Target="../media/image19.png"/><Relationship Id="rId3" Type="http://schemas.openxmlformats.org/officeDocument/2006/relationships/slideLayout" Target="../slideLayouts/slideLayout7.xml"/><Relationship Id="rId21" Type="http://schemas.openxmlformats.org/officeDocument/2006/relationships/image" Target="../media/image37.svg"/><Relationship Id="rId7" Type="http://schemas.openxmlformats.org/officeDocument/2006/relationships/image" Target="../media/image14.png"/><Relationship Id="rId12" Type="http://schemas.openxmlformats.org/officeDocument/2006/relationships/image" Target="../media/image6.png"/><Relationship Id="rId17" Type="http://schemas.openxmlformats.org/officeDocument/2006/relationships/image" Target="../media/image31.svg"/><Relationship Id="rId25"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22.sv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image" Target="../media/image29.svg"/><Relationship Id="rId23" Type="http://schemas.openxmlformats.org/officeDocument/2006/relationships/image" Target="../media/image39.svg"/><Relationship Id="rId10" Type="http://schemas.openxmlformats.org/officeDocument/2006/relationships/image" Target="../media/image16.png"/><Relationship Id="rId19" Type="http://schemas.openxmlformats.org/officeDocument/2006/relationships/image" Target="../media/image33.svg"/><Relationship Id="rId4" Type="http://schemas.openxmlformats.org/officeDocument/2006/relationships/image" Target="../media/image12.jpeg"/><Relationship Id="rId9" Type="http://schemas.openxmlformats.org/officeDocument/2006/relationships/image" Target="../media/image25.svg"/><Relationship Id="rId14" Type="http://schemas.openxmlformats.org/officeDocument/2006/relationships/image" Target="../media/image17.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18" Type="http://schemas.openxmlformats.org/officeDocument/2006/relationships/image" Target="../media/image260.svg"/><Relationship Id="rId3" Type="http://schemas.openxmlformats.org/officeDocument/2006/relationships/image" Target="../media/image7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87.png"/><Relationship Id="rId18" Type="http://schemas.openxmlformats.org/officeDocument/2006/relationships/image" Target="../media/image211.svg"/><Relationship Id="rId3" Type="http://schemas.openxmlformats.org/officeDocument/2006/relationships/image" Target="../media/image83.png"/><Relationship Id="rId21" Type="http://schemas.openxmlformats.org/officeDocument/2006/relationships/image" Target="../media/image91.png"/><Relationship Id="rId7" Type="http://schemas.openxmlformats.org/officeDocument/2006/relationships/image" Target="../media/image84.png"/><Relationship Id="rId12" Type="http://schemas.openxmlformats.org/officeDocument/2006/relationships/image" Target="../media/image205.svg"/><Relationship Id="rId17" Type="http://schemas.openxmlformats.org/officeDocument/2006/relationships/image" Target="../media/image89.png"/><Relationship Id="rId2" Type="http://schemas.openxmlformats.org/officeDocument/2006/relationships/image" Target="../media/image82.jpeg"/><Relationship Id="rId16" Type="http://schemas.openxmlformats.org/officeDocument/2006/relationships/image" Target="../media/image209.svg"/><Relationship Id="rId20" Type="http://schemas.openxmlformats.org/officeDocument/2006/relationships/image" Target="../media/image213.sv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86.png"/><Relationship Id="rId5" Type="http://schemas.openxmlformats.org/officeDocument/2006/relationships/image" Target="../media/image62.png"/><Relationship Id="rId15" Type="http://schemas.openxmlformats.org/officeDocument/2006/relationships/image" Target="../media/image88.png"/><Relationship Id="rId10" Type="http://schemas.openxmlformats.org/officeDocument/2006/relationships/image" Target="../media/image203.svg"/><Relationship Id="rId19" Type="http://schemas.openxmlformats.org/officeDocument/2006/relationships/image" Target="../media/image90.png"/><Relationship Id="rId4" Type="http://schemas.openxmlformats.org/officeDocument/2006/relationships/image" Target="../media/image199.svg"/><Relationship Id="rId9" Type="http://schemas.openxmlformats.org/officeDocument/2006/relationships/image" Target="../media/image85.png"/><Relationship Id="rId14" Type="http://schemas.openxmlformats.org/officeDocument/2006/relationships/image" Target="../media/image207.svg"/><Relationship Id="rId22" Type="http://schemas.openxmlformats.org/officeDocument/2006/relationships/image" Target="../media/image215.sv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3.png"/><Relationship Id="rId7" Type="http://schemas.openxmlformats.org/officeDocument/2006/relationships/image" Target="../media/image94.svg"/><Relationship Id="rId2" Type="http://schemas.openxmlformats.org/officeDocument/2006/relationships/image" Target="../media/image92.jpeg"/><Relationship Id="rId1" Type="http://schemas.openxmlformats.org/officeDocument/2006/relationships/slideLayout" Target="../slideLayouts/slideLayout7.xml"/><Relationship Id="rId11" Type="http://schemas.openxmlformats.org/officeDocument/2006/relationships/image" Target="../media/image47.svg"/><Relationship Id="rId10" Type="http://schemas.openxmlformats.org/officeDocument/2006/relationships/image" Target="../media/image33.png"/><Relationship Id="rId4" Type="http://schemas.openxmlformats.org/officeDocument/2006/relationships/image" Target="../media/image94.png"/><Relationship Id="rId9" Type="http://schemas.openxmlformats.org/officeDocument/2006/relationships/image" Target="../media/image96.svg"/></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3.png"/><Relationship Id="rId7" Type="http://schemas.openxmlformats.org/officeDocument/2006/relationships/image" Target="../media/image94.svg"/><Relationship Id="rId2" Type="http://schemas.openxmlformats.org/officeDocument/2006/relationships/image" Target="../media/image92.jpeg"/><Relationship Id="rId1" Type="http://schemas.openxmlformats.org/officeDocument/2006/relationships/slideLayout" Target="../slideLayouts/slideLayout7.xml"/><Relationship Id="rId11" Type="http://schemas.openxmlformats.org/officeDocument/2006/relationships/image" Target="../media/image47.svg"/><Relationship Id="rId10" Type="http://schemas.openxmlformats.org/officeDocument/2006/relationships/image" Target="../media/image33.png"/><Relationship Id="rId4" Type="http://schemas.openxmlformats.org/officeDocument/2006/relationships/image" Target="../media/image94.png"/><Relationship Id="rId9" Type="http://schemas.openxmlformats.org/officeDocument/2006/relationships/image" Target="../media/image96.svg"/></Relationships>
</file>

<file path=ppt/slides/_rels/slide24.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260.svg"/><Relationship Id="rId3" Type="http://schemas.openxmlformats.org/officeDocument/2006/relationships/image" Target="../media/image73.png"/><Relationship Id="rId12" Type="http://schemas.openxmlformats.org/officeDocument/2006/relationships/image" Target="../media/image256.sv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74.png"/><Relationship Id="rId15" Type="http://schemas.openxmlformats.org/officeDocument/2006/relationships/image" Target="../media/image76.png"/><Relationship Id="rId19" Type="http://schemas.openxmlformats.org/officeDocument/2006/relationships/image" Target="../media/image96.png"/><Relationship Id="rId4" Type="http://schemas.openxmlformats.org/officeDocument/2006/relationships/image" Target="../media/image250.svg"/><Relationship Id="rId14" Type="http://schemas.openxmlformats.org/officeDocument/2006/relationships/image" Target="../media/image184.svg"/><Relationship Id="rId22" Type="http://schemas.openxmlformats.org/officeDocument/2006/relationships/image" Target="../media/image264.svg"/></Relationships>
</file>

<file path=ppt/slides/_rels/slide25.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260.svg"/><Relationship Id="rId3" Type="http://schemas.openxmlformats.org/officeDocument/2006/relationships/image" Target="../media/image73.png"/><Relationship Id="rId12" Type="http://schemas.openxmlformats.org/officeDocument/2006/relationships/image" Target="../media/image256.sv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74.png"/><Relationship Id="rId15" Type="http://schemas.openxmlformats.org/officeDocument/2006/relationships/image" Target="../media/image76.png"/><Relationship Id="rId19" Type="http://schemas.openxmlformats.org/officeDocument/2006/relationships/image" Target="../media/image96.png"/><Relationship Id="rId4" Type="http://schemas.openxmlformats.org/officeDocument/2006/relationships/image" Target="../media/image250.svg"/><Relationship Id="rId14" Type="http://schemas.openxmlformats.org/officeDocument/2006/relationships/image" Target="../media/image184.svg"/><Relationship Id="rId22" Type="http://schemas.openxmlformats.org/officeDocument/2006/relationships/image" Target="../media/image264.svg"/></Relationships>
</file>

<file path=ppt/slides/_rels/slide26.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260.svg"/><Relationship Id="rId3" Type="http://schemas.openxmlformats.org/officeDocument/2006/relationships/image" Target="../media/image73.png"/><Relationship Id="rId12" Type="http://schemas.openxmlformats.org/officeDocument/2006/relationships/image" Target="../media/image256.sv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74.png"/><Relationship Id="rId15" Type="http://schemas.openxmlformats.org/officeDocument/2006/relationships/image" Target="../media/image76.png"/><Relationship Id="rId23" Type="http://schemas.openxmlformats.org/officeDocument/2006/relationships/image" Target="../media/image97.png"/><Relationship Id="rId19" Type="http://schemas.openxmlformats.org/officeDocument/2006/relationships/image" Target="../media/image96.png"/><Relationship Id="rId4" Type="http://schemas.openxmlformats.org/officeDocument/2006/relationships/image" Target="../media/image250.svg"/><Relationship Id="rId14" Type="http://schemas.openxmlformats.org/officeDocument/2006/relationships/image" Target="../media/image184.svg"/><Relationship Id="rId22" Type="http://schemas.openxmlformats.org/officeDocument/2006/relationships/image" Target="../media/image264.svg"/></Relationships>
</file>

<file path=ppt/slides/_rels/slide27.xml.rels><?xml version="1.0" encoding="UTF-8" standalone="yes"?>
<Relationships xmlns="http://schemas.openxmlformats.org/package/2006/relationships"><Relationship Id="rId13" Type="http://schemas.openxmlformats.org/officeDocument/2006/relationships/image" Target="../media/image107.svg"/><Relationship Id="rId18" Type="http://schemas.openxmlformats.org/officeDocument/2006/relationships/image" Target="../media/image100.png"/><Relationship Id="rId3" Type="http://schemas.openxmlformats.org/officeDocument/2006/relationships/image" Target="../media/image93.png"/><Relationship Id="rId21" Type="http://schemas.openxmlformats.org/officeDocument/2006/relationships/image" Target="../media/image113.svg"/><Relationship Id="rId17" Type="http://schemas.openxmlformats.org/officeDocument/2006/relationships/image" Target="../media/image9.svg"/><Relationship Id="rId2" Type="http://schemas.openxmlformats.org/officeDocument/2006/relationships/image" Target="../media/image51.jpe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01.svg"/><Relationship Id="rId23" Type="http://schemas.openxmlformats.org/officeDocument/2006/relationships/image" Target="../media/image115.svg"/><Relationship Id="rId19" Type="http://schemas.openxmlformats.org/officeDocument/2006/relationships/image" Target="../media/image111.svg"/><Relationship Id="rId4" Type="http://schemas.openxmlformats.org/officeDocument/2006/relationships/image" Target="../media/image98.png"/><Relationship Id="rId14" Type="http://schemas.openxmlformats.org/officeDocument/2006/relationships/image" Target="../media/image16.png"/><Relationship Id="rId22"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271.svg"/><Relationship Id="rId18" Type="http://schemas.openxmlformats.org/officeDocument/2006/relationships/image" Target="../media/image279.svg"/><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image" Target="../media/image4.png"/><Relationship Id="rId17"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277.svg"/><Relationship Id="rId20" Type="http://schemas.openxmlformats.org/officeDocument/2006/relationships/image" Target="../media/image281.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6.png"/><Relationship Id="rId24" Type="http://schemas.openxmlformats.org/officeDocument/2006/relationships/image" Target="../media/image285.svg"/><Relationship Id="rId5" Type="http://schemas.openxmlformats.org/officeDocument/2006/relationships/image" Target="../media/image3.png"/><Relationship Id="rId15" Type="http://schemas.openxmlformats.org/officeDocument/2006/relationships/image" Target="../media/image7.png"/><Relationship Id="rId23" Type="http://schemas.openxmlformats.org/officeDocument/2006/relationships/image" Target="../media/image11.png"/><Relationship Id="rId10" Type="http://schemas.openxmlformats.org/officeDocument/2006/relationships/image" Target="../media/image273.svg"/><Relationship Id="rId19" Type="http://schemas.openxmlformats.org/officeDocument/2006/relationships/image" Target="../media/image9.png"/><Relationship Id="rId4" Type="http://schemas.openxmlformats.org/officeDocument/2006/relationships/image" Target="../media/image269.svg"/><Relationship Id="rId9" Type="http://schemas.openxmlformats.org/officeDocument/2006/relationships/image" Target="../media/image5.png"/><Relationship Id="rId14" Type="http://schemas.openxmlformats.org/officeDocument/2006/relationships/image" Target="../media/image27.svg"/><Relationship Id="rId22" Type="http://schemas.openxmlformats.org/officeDocument/2006/relationships/image" Target="../media/image283.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9.png"/><Relationship Id="rId3" Type="http://schemas.openxmlformats.org/officeDocument/2006/relationships/image" Target="../media/image25.png"/><Relationship Id="rId21" Type="http://schemas.openxmlformats.org/officeDocument/2006/relationships/image" Target="../media/image6.png"/><Relationship Id="rId12" Type="http://schemas.openxmlformats.org/officeDocument/2006/relationships/image" Target="../media/image11.svg"/><Relationship Id="rId25" Type="http://schemas.openxmlformats.org/officeDocument/2006/relationships/image" Target="../media/image19.png"/><Relationship Id="rId17" Type="http://schemas.openxmlformats.org/officeDocument/2006/relationships/image" Target="../media/image33.svg"/><Relationship Id="rId2" Type="http://schemas.openxmlformats.org/officeDocument/2006/relationships/image" Target="../media/image24.jpeg"/><Relationship Id="rId20" Type="http://schemas.openxmlformats.org/officeDocument/2006/relationships/image" Target="../media/image19.svg"/><Relationship Id="rId1" Type="http://schemas.openxmlformats.org/officeDocument/2006/relationships/slideLayout" Target="../slideLayouts/slideLayout7.xml"/><Relationship Id="rId11" Type="http://schemas.openxmlformats.org/officeDocument/2006/relationships/image" Target="../media/image28.png"/><Relationship Id="rId24" Type="http://schemas.openxmlformats.org/officeDocument/2006/relationships/image" Target="../media/image29.svg"/><Relationship Id="rId5" Type="http://schemas.openxmlformats.org/officeDocument/2006/relationships/image" Target="../media/image27.png"/><Relationship Id="rId15" Type="http://schemas.openxmlformats.org/officeDocument/2006/relationships/image" Target="../media/image30.png"/><Relationship Id="rId23"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26.png"/><Relationship Id="rId9" Type="http://schemas.openxmlformats.org/officeDocument/2006/relationships/image" Target="../media/image16.png"/><Relationship Id="rId14" Type="http://schemas.openxmlformats.org/officeDocument/2006/relationships/image" Target="../media/image13.svg"/><Relationship Id="rId22"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5.png"/><Relationship Id="rId18" Type="http://schemas.openxmlformats.org/officeDocument/2006/relationships/image" Target="../media/image55.sv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49.svg"/><Relationship Id="rId17" Type="http://schemas.openxmlformats.org/officeDocument/2006/relationships/image" Target="../media/image37.png"/><Relationship Id="rId2" Type="http://schemas.openxmlformats.org/officeDocument/2006/relationships/image" Target="../media/image24.jpeg"/><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24" Type="http://schemas.openxmlformats.org/officeDocument/2006/relationships/image" Target="../media/image61.svg"/><Relationship Id="rId15" Type="http://schemas.openxmlformats.org/officeDocument/2006/relationships/image" Target="../media/image36.png"/><Relationship Id="rId23" Type="http://schemas.openxmlformats.org/officeDocument/2006/relationships/image" Target="../media/image39.png"/><Relationship Id="rId10" Type="http://schemas.openxmlformats.org/officeDocument/2006/relationships/image" Target="../media/image47.svg"/><Relationship Id="rId19" Type="http://schemas.openxmlformats.org/officeDocument/2006/relationships/image" Target="../media/image38.png"/><Relationship Id="rId9" Type="http://schemas.openxmlformats.org/officeDocument/2006/relationships/image" Target="../media/image33.png"/><Relationship Id="rId14" Type="http://schemas.openxmlformats.org/officeDocument/2006/relationships/image" Target="../media/image51.svg"/><Relationship Id="rId22" Type="http://schemas.openxmlformats.org/officeDocument/2006/relationships/image" Target="../media/image59.svg"/></Relationships>
</file>

<file path=ppt/slides/_rels/slide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45.png"/><Relationship Id="rId18" Type="http://schemas.openxmlformats.org/officeDocument/2006/relationships/image" Target="../media/image76.svg"/><Relationship Id="rId3" Type="http://schemas.openxmlformats.org/officeDocument/2006/relationships/image" Target="../media/image41.png"/><Relationship Id="rId21" Type="http://schemas.openxmlformats.org/officeDocument/2006/relationships/image" Target="../media/image49.png"/><Relationship Id="rId7" Type="http://schemas.openxmlformats.org/officeDocument/2006/relationships/image" Target="../media/image43.png"/><Relationship Id="rId12" Type="http://schemas.openxmlformats.org/officeDocument/2006/relationships/image" Target="../media/image51.svg"/><Relationship Id="rId17" Type="http://schemas.openxmlformats.org/officeDocument/2006/relationships/image" Target="../media/image47.png"/><Relationship Id="rId2" Type="http://schemas.openxmlformats.org/officeDocument/2006/relationships/image" Target="../media/image40.jpeg"/><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35.png"/><Relationship Id="rId24" Type="http://schemas.openxmlformats.org/officeDocument/2006/relationships/image" Target="../media/image82.svg"/><Relationship Id="rId5" Type="http://schemas.openxmlformats.org/officeDocument/2006/relationships/image" Target="../media/image42.png"/><Relationship Id="rId15" Type="http://schemas.openxmlformats.org/officeDocument/2006/relationships/image" Target="../media/image46.png"/><Relationship Id="rId23" Type="http://schemas.openxmlformats.org/officeDocument/2006/relationships/image" Target="../media/image50.png"/><Relationship Id="rId10" Type="http://schemas.openxmlformats.org/officeDocument/2006/relationships/image" Target="../media/image70.svg"/><Relationship Id="rId19" Type="http://schemas.openxmlformats.org/officeDocument/2006/relationships/image" Target="../media/image48.png"/><Relationship Id="rId4" Type="http://schemas.openxmlformats.org/officeDocument/2006/relationships/image" Target="../media/image64.svg"/><Relationship Id="rId9" Type="http://schemas.openxmlformats.org/officeDocument/2006/relationships/image" Target="../media/image44.png"/><Relationship Id="rId14" Type="http://schemas.openxmlformats.org/officeDocument/2006/relationships/image" Target="../media/image72.svg"/><Relationship Id="rId22" Type="http://schemas.openxmlformats.org/officeDocument/2006/relationships/image" Target="../media/image80.sv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26" Type="http://schemas.openxmlformats.org/officeDocument/2006/relationships/image" Target="../media/image59.jpeg"/><Relationship Id="rId3" Type="http://schemas.openxmlformats.org/officeDocument/2006/relationships/image" Target="../media/image52.png"/><Relationship Id="rId7" Type="http://schemas.openxmlformats.org/officeDocument/2006/relationships/image" Target="../media/image54.png"/><Relationship Id="rId25" Type="http://schemas.openxmlformats.org/officeDocument/2006/relationships/image" Target="../media/image115.svg"/><Relationship Id="rId2" Type="http://schemas.openxmlformats.org/officeDocument/2006/relationships/image" Target="../media/image51.jpeg"/><Relationship Id="rId16" Type="http://schemas.openxmlformats.org/officeDocument/2006/relationships/image" Target="../media/image56.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19.svg"/><Relationship Id="rId24"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122.svg"/><Relationship Id="rId23" Type="http://schemas.openxmlformats.org/officeDocument/2006/relationships/image" Target="../media/image130.svg"/><Relationship Id="rId19" Type="http://schemas.openxmlformats.org/officeDocument/2006/relationships/image" Target="../media/image126.svg"/><Relationship Id="rId4" Type="http://schemas.openxmlformats.org/officeDocument/2006/relationships/image" Target="../media/image117.sv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26" Type="http://schemas.openxmlformats.org/officeDocument/2006/relationships/image" Target="../media/image60.jpg"/><Relationship Id="rId3" Type="http://schemas.openxmlformats.org/officeDocument/2006/relationships/image" Target="../media/image52.png"/><Relationship Id="rId7" Type="http://schemas.openxmlformats.org/officeDocument/2006/relationships/image" Target="../media/image54.png"/><Relationship Id="rId25" Type="http://schemas.openxmlformats.org/officeDocument/2006/relationships/image" Target="../media/image115.svg"/><Relationship Id="rId2" Type="http://schemas.openxmlformats.org/officeDocument/2006/relationships/image" Target="../media/image51.jpeg"/><Relationship Id="rId16" Type="http://schemas.openxmlformats.org/officeDocument/2006/relationships/image" Target="../media/image56.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19.svg"/><Relationship Id="rId24"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122.svg"/><Relationship Id="rId23" Type="http://schemas.openxmlformats.org/officeDocument/2006/relationships/image" Target="../media/image130.svg"/><Relationship Id="rId19" Type="http://schemas.openxmlformats.org/officeDocument/2006/relationships/image" Target="../media/image126.svg"/><Relationship Id="rId4" Type="http://schemas.openxmlformats.org/officeDocument/2006/relationships/image" Target="../media/image117.sv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26"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25" Type="http://schemas.openxmlformats.org/officeDocument/2006/relationships/image" Target="../media/image115.svg"/><Relationship Id="rId2" Type="http://schemas.openxmlformats.org/officeDocument/2006/relationships/image" Target="../media/image51.jpe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19.svg"/><Relationship Id="rId5" Type="http://schemas.openxmlformats.org/officeDocument/2006/relationships/image" Target="../media/image53.png"/><Relationship Id="rId15" Type="http://schemas.openxmlformats.org/officeDocument/2006/relationships/image" Target="../media/image122.svg"/><Relationship Id="rId23" Type="http://schemas.openxmlformats.org/officeDocument/2006/relationships/image" Target="../media/image130.svg"/><Relationship Id="rId4" Type="http://schemas.openxmlformats.org/officeDocument/2006/relationships/image" Target="../media/image117.svg"/></Relationships>
</file>

<file path=ppt/slides/_rels/slide9.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66.png"/><Relationship Id="rId18" Type="http://schemas.openxmlformats.org/officeDocument/2006/relationships/image" Target="../media/image146.svg"/><Relationship Id="rId26" Type="http://schemas.openxmlformats.org/officeDocument/2006/relationships/image" Target="../media/image154.svg"/><Relationship Id="rId3" Type="http://schemas.openxmlformats.org/officeDocument/2006/relationships/image" Target="../media/image61.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image" Target="../media/image140.svg"/><Relationship Id="rId17" Type="http://schemas.openxmlformats.org/officeDocument/2006/relationships/image" Target="../media/image68.png"/><Relationship Id="rId25" Type="http://schemas.openxmlformats.org/officeDocument/2006/relationships/image" Target="../media/image72.png"/><Relationship Id="rId2" Type="http://schemas.openxmlformats.org/officeDocument/2006/relationships/image" Target="../media/image51.jpeg"/><Relationship Id="rId16" Type="http://schemas.openxmlformats.org/officeDocument/2006/relationships/image" Target="../media/image144.svg"/><Relationship Id="rId20" Type="http://schemas.openxmlformats.org/officeDocument/2006/relationships/image" Target="../media/image148.svg"/><Relationship Id="rId1" Type="http://schemas.openxmlformats.org/officeDocument/2006/relationships/slideLayout" Target="../slideLayouts/slideLayout7.xml"/><Relationship Id="rId6" Type="http://schemas.openxmlformats.org/officeDocument/2006/relationships/image" Target="../media/image134.svg"/><Relationship Id="rId11" Type="http://schemas.openxmlformats.org/officeDocument/2006/relationships/image" Target="../media/image65.png"/><Relationship Id="rId24" Type="http://schemas.openxmlformats.org/officeDocument/2006/relationships/image" Target="../media/image152.svg"/><Relationship Id="rId5" Type="http://schemas.openxmlformats.org/officeDocument/2006/relationships/image" Target="../media/image62.png"/><Relationship Id="rId15" Type="http://schemas.openxmlformats.org/officeDocument/2006/relationships/image" Target="../media/image67.png"/><Relationship Id="rId23" Type="http://schemas.openxmlformats.org/officeDocument/2006/relationships/image" Target="../media/image71.png"/><Relationship Id="rId10" Type="http://schemas.openxmlformats.org/officeDocument/2006/relationships/image" Target="../media/image138.svg"/><Relationship Id="rId19" Type="http://schemas.openxmlformats.org/officeDocument/2006/relationships/image" Target="../media/image69.png"/><Relationship Id="rId4" Type="http://schemas.openxmlformats.org/officeDocument/2006/relationships/image" Target="../media/image132.svg"/><Relationship Id="rId9" Type="http://schemas.openxmlformats.org/officeDocument/2006/relationships/image" Target="../media/image64.png"/><Relationship Id="rId14" Type="http://schemas.openxmlformats.org/officeDocument/2006/relationships/image" Target="../media/image142.svg"/><Relationship Id="rId22" Type="http://schemas.openxmlformats.org/officeDocument/2006/relationships/image" Target="../media/image1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7649">
            <a:off x="16428178" y="1892639"/>
            <a:ext cx="5233506" cy="585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5369"/>
          <a:stretch>
            <a:fillRect/>
          </a:stretch>
        </p:blipFill>
        <p:spPr>
          <a:xfrm>
            <a:off x="1635768" y="1242215"/>
            <a:ext cx="15016463" cy="600842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044815" y="1672352"/>
            <a:ext cx="365674" cy="3364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81137" y="1576297"/>
            <a:ext cx="365674" cy="3364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258" b="3258"/>
          <a:stretch>
            <a:fillRect/>
          </a:stretch>
        </p:blipFill>
        <p:spPr>
          <a:xfrm rot="-5400000">
            <a:off x="3010655" y="-336833"/>
            <a:ext cx="4017081" cy="230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11339"/>
          <a:stretch>
            <a:fillRect/>
          </a:stretch>
        </p:blipFill>
        <p:spPr>
          <a:xfrm rot="-5209166">
            <a:off x="11505646" y="-15167"/>
            <a:ext cx="3561565" cy="230982"/>
          </a:xfrm>
          <a:prstGeom prst="rect">
            <a:avLst/>
          </a:prstGeom>
        </p:spPr>
      </p:pic>
      <p:sp>
        <p:nvSpPr>
          <p:cNvPr id="9" name="TextBox 9"/>
          <p:cNvSpPr txBox="1"/>
          <p:nvPr/>
        </p:nvSpPr>
        <p:spPr>
          <a:xfrm>
            <a:off x="1603852" y="2738088"/>
            <a:ext cx="15080293" cy="2667397"/>
          </a:xfrm>
          <a:prstGeom prst="rect">
            <a:avLst/>
          </a:prstGeom>
        </p:spPr>
        <p:txBody>
          <a:bodyPr wrap="square" lIns="0" tIns="0" rIns="0" bIns="0" rtlCol="0" anchor="t">
            <a:spAutoFit/>
          </a:bodyPr>
          <a:lstStyle/>
          <a:p>
            <a:pPr algn="ctr">
              <a:lnSpc>
                <a:spcPts val="10439"/>
              </a:lnSpc>
            </a:pPr>
            <a:r>
              <a:rPr lang="vi-VN" sz="7200" b="1" spc="434" dirty="0" smtClean="0">
                <a:solidFill>
                  <a:srgbClr val="4E898E"/>
                </a:solidFill>
              </a:rPr>
              <a:t>CHÀO MỪNG CÁC EM ĐẾN VỚI BÀI HỌC NGÀY HÔM NAY!</a:t>
            </a:r>
            <a:endParaRPr lang="en-US" sz="7200" b="1" spc="434" dirty="0">
              <a:solidFill>
                <a:srgbClr val="4E898E"/>
              </a:solidFill>
            </a:endParaRP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48437">
            <a:off x="7341323" y="7722245"/>
            <a:ext cx="3540957" cy="303637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614319" y="8268907"/>
            <a:ext cx="7342307" cy="4093336"/>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flipV="1">
            <a:off x="-1179561" y="8194217"/>
            <a:ext cx="6846924" cy="3817160"/>
          </a:xfrm>
          <a:prstGeom prst="rect">
            <a:avLst/>
          </a:prstGeom>
        </p:spPr>
      </p:pic>
      <p:pic>
        <p:nvPicPr>
          <p:cNvPr id="14" name="Picture 14"/>
          <p:cNvPicPr>
            <a:picLocks noChangeAspect="1"/>
          </p:cNvPicPr>
          <p:nvPr/>
        </p:nvPicPr>
        <p:blipFill>
          <a:blip r:embed="rId3">
            <a:alphaModFix amt="8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82775" y="-1997681"/>
            <a:ext cx="4822950" cy="5391509"/>
          </a:xfrm>
          <a:prstGeom prst="rect">
            <a:avLst/>
          </a:prstGeom>
        </p:spPr>
      </p:pic>
      <p:pic>
        <p:nvPicPr>
          <p:cNvPr id="15" name="Picture 15"/>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17668">
            <a:off x="17418599" y="190303"/>
            <a:ext cx="1829801" cy="1765757"/>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034043">
            <a:off x="-588051" y="5128668"/>
            <a:ext cx="1590726" cy="1453526"/>
          </a:xfrm>
          <a:prstGeom prst="rect">
            <a:avLst/>
          </a:prstGeom>
        </p:spPr>
      </p:pic>
      <p:pic>
        <p:nvPicPr>
          <p:cNvPr id="19" name="Picture 19"/>
          <p:cNvPicPr>
            <a:picLocks noChangeAspect="1"/>
          </p:cNvPicPr>
          <p:nvPr/>
        </p:nvPicPr>
        <p:blipFill>
          <a:blip r:embed="rId21">
            <a:alphaModFix amt="94000"/>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328888" flipH="1">
            <a:off x="13258855" y="6538039"/>
            <a:ext cx="1036649" cy="1171355"/>
          </a:xfrm>
          <a:prstGeom prst="rect">
            <a:avLst/>
          </a:prstGeom>
        </p:spPr>
      </p:pic>
      <p:pic>
        <p:nvPicPr>
          <p:cNvPr id="20" name="Picture 20"/>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71927">
            <a:off x="3934732" y="6538039"/>
            <a:ext cx="1036649" cy="117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15369"/>
          <a:stretch>
            <a:fillRect/>
          </a:stretch>
        </p:blipFill>
        <p:spPr>
          <a:xfrm>
            <a:off x="2443251" y="586776"/>
            <a:ext cx="13401497" cy="2998283"/>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20" name="Picture 20"/>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71" name="TextBox 9"/>
          <p:cNvSpPr txBox="1"/>
          <p:nvPr/>
        </p:nvSpPr>
        <p:spPr>
          <a:xfrm>
            <a:off x="2933699" y="1276446"/>
            <a:ext cx="12420600" cy="1755930"/>
          </a:xfrm>
          <a:prstGeom prst="rect">
            <a:avLst/>
          </a:prstGeom>
        </p:spPr>
        <p:txBody>
          <a:bodyPr wrap="square" lIns="0" tIns="0" rIns="0" bIns="0" rtlCol="0" anchor="t">
            <a:spAutoFit/>
          </a:bodyPr>
          <a:lstStyle/>
          <a:p>
            <a:pPr algn="just">
              <a:lnSpc>
                <a:spcPct val="125000"/>
              </a:lnSpc>
            </a:pPr>
            <a:r>
              <a:rPr lang="vi-VN" sz="4800" b="1" spc="173" dirty="0">
                <a:solidFill>
                  <a:srgbClr val="9B6D55"/>
                </a:solidFill>
              </a:rPr>
              <a:t>1. Con lớn lên trong yêu thương của cha mẹ, sự </a:t>
            </a:r>
            <a:r>
              <a:rPr lang="vi-VN" sz="4800" b="1" spc="173" dirty="0" smtClean="0">
                <a:solidFill>
                  <a:srgbClr val="9B6D55"/>
                </a:solidFill>
              </a:rPr>
              <a:t>đùm </a:t>
            </a:r>
            <a:r>
              <a:rPr lang="vi-VN" sz="4800" b="1" spc="173" dirty="0">
                <a:solidFill>
                  <a:srgbClr val="9B6D55"/>
                </a:solidFill>
              </a:rPr>
              <a:t>bọc của quê </a:t>
            </a:r>
            <a:r>
              <a:rPr lang="vi-VN" sz="4800" b="1" spc="173" dirty="0" smtClean="0">
                <a:solidFill>
                  <a:srgbClr val="9B6D55"/>
                </a:solidFill>
              </a:rPr>
              <a:t>hương</a:t>
            </a:r>
            <a:endParaRPr lang="vi-VN" sz="4800" b="1" spc="173" dirty="0">
              <a:solidFill>
                <a:srgbClr val="9B6D55"/>
              </a:solidFill>
            </a:endParaRPr>
          </a:p>
        </p:txBody>
      </p:sp>
      <p:pic>
        <p:nvPicPr>
          <p:cNvPr id="72" name="Picture 7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7882" y="6057900"/>
            <a:ext cx="4642157" cy="3847325"/>
          </a:xfrm>
          <a:prstGeom prst="rect">
            <a:avLst/>
          </a:prstGeom>
        </p:spPr>
      </p:pic>
      <p:sp>
        <p:nvSpPr>
          <p:cNvPr id="73" name="Cloud Callout 72"/>
          <p:cNvSpPr/>
          <p:nvPr/>
        </p:nvSpPr>
        <p:spPr>
          <a:xfrm>
            <a:off x="5791200" y="3720340"/>
            <a:ext cx="10744200" cy="4090160"/>
          </a:xfrm>
          <a:prstGeom prst="cloudCallout">
            <a:avLst>
              <a:gd name="adj1" fmla="val -44205"/>
              <a:gd name="adj2" fmla="val 52631"/>
            </a:avLst>
          </a:prstGeom>
          <a:solidFill>
            <a:schemeClr val="accent3">
              <a:lumMod val="40000"/>
              <a:lumOff val="6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i="1" dirty="0" smtClean="0">
                <a:solidFill>
                  <a:srgbClr val="FF0000"/>
                </a:solidFill>
              </a:rPr>
              <a:t>Con được lớn lên trong tình yêu thương của cha mẹ, trong sự đùm bọc của quê hương. Hãy tìm và phân tích các câu nói lên điều ấy.</a:t>
            </a:r>
            <a:endParaRPr lang="en-US" sz="320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randombar(horizontal)">
                                      <p:cBhvr>
                                        <p:cTn id="7" dur="500"/>
                                        <p:tgtEl>
                                          <p:spTgt spid="7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randombar(horizontal)">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4" name="TextBox 3"/>
          <p:cNvSpPr txBox="1"/>
          <p:nvPr/>
        </p:nvSpPr>
        <p:spPr>
          <a:xfrm>
            <a:off x="1235550" y="723900"/>
            <a:ext cx="7043916" cy="4939814"/>
          </a:xfrm>
          <a:prstGeom prst="rect">
            <a:avLst/>
          </a:prstGeom>
          <a:noFill/>
        </p:spPr>
        <p:txBody>
          <a:bodyPr wrap="none" rtlCol="0">
            <a:spAutoFit/>
          </a:bodyPr>
          <a:lstStyle/>
          <a:p>
            <a:pPr marL="571500" indent="-571500">
              <a:lnSpc>
                <a:spcPct val="150000"/>
              </a:lnSpc>
              <a:buFontTx/>
              <a:buChar char="-"/>
            </a:pPr>
            <a:r>
              <a:rPr lang="vi-VN" sz="4200" b="1" dirty="0" smtClean="0">
                <a:solidFill>
                  <a:srgbClr val="FF0000"/>
                </a:solidFill>
              </a:rPr>
              <a:t>Tình cảm gia đình:</a:t>
            </a:r>
          </a:p>
          <a:p>
            <a:pPr>
              <a:lnSpc>
                <a:spcPct val="150000"/>
              </a:lnSpc>
            </a:pPr>
            <a:r>
              <a:rPr lang="vi-VN" sz="4200" dirty="0"/>
              <a:t>	</a:t>
            </a:r>
            <a:r>
              <a:rPr lang="vi-VN" sz="4200" i="1" dirty="0" smtClean="0"/>
              <a:t>Chân phải bước tới cha</a:t>
            </a:r>
          </a:p>
          <a:p>
            <a:pPr>
              <a:lnSpc>
                <a:spcPct val="150000"/>
              </a:lnSpc>
            </a:pPr>
            <a:r>
              <a:rPr lang="vi-VN" sz="4200" i="1" dirty="0"/>
              <a:t>	</a:t>
            </a:r>
            <a:r>
              <a:rPr lang="vi-VN" sz="4200" i="1" dirty="0" smtClean="0"/>
              <a:t>Chân trái bước tới mẹ</a:t>
            </a:r>
          </a:p>
          <a:p>
            <a:pPr>
              <a:lnSpc>
                <a:spcPct val="150000"/>
              </a:lnSpc>
            </a:pPr>
            <a:r>
              <a:rPr lang="vi-VN" sz="4200" i="1" dirty="0"/>
              <a:t>	</a:t>
            </a:r>
            <a:r>
              <a:rPr lang="vi-VN" sz="4200" i="1" dirty="0" smtClean="0"/>
              <a:t>Một bước chạm tiếng nói</a:t>
            </a:r>
          </a:p>
          <a:p>
            <a:pPr>
              <a:lnSpc>
                <a:spcPct val="150000"/>
              </a:lnSpc>
            </a:pPr>
            <a:r>
              <a:rPr lang="vi-VN" sz="4200" i="1" dirty="0"/>
              <a:t>	</a:t>
            </a:r>
            <a:r>
              <a:rPr lang="vi-VN" sz="4200" i="1" dirty="0" smtClean="0"/>
              <a:t>Hai bước tới tiếng cười</a:t>
            </a:r>
            <a:endParaRPr lang="en-US" sz="4200" i="1" dirty="0"/>
          </a:p>
        </p:txBody>
      </p:sp>
      <p:sp>
        <p:nvSpPr>
          <p:cNvPr id="5" name="Right Brace 4"/>
          <p:cNvSpPr/>
          <p:nvPr/>
        </p:nvSpPr>
        <p:spPr>
          <a:xfrm>
            <a:off x="8763259" y="1866900"/>
            <a:ext cx="685800" cy="356821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 name="TextBox 5"/>
          <p:cNvSpPr txBox="1"/>
          <p:nvPr/>
        </p:nvSpPr>
        <p:spPr>
          <a:xfrm>
            <a:off x="9932852" y="2178144"/>
            <a:ext cx="7669348" cy="3000821"/>
          </a:xfrm>
          <a:prstGeom prst="rect">
            <a:avLst/>
          </a:prstGeom>
          <a:noFill/>
        </p:spPr>
        <p:txBody>
          <a:bodyPr wrap="square" rtlCol="0">
            <a:spAutoFit/>
          </a:bodyPr>
          <a:lstStyle/>
          <a:p>
            <a:pPr marL="285750" indent="-285750">
              <a:lnSpc>
                <a:spcPct val="150000"/>
              </a:lnSpc>
              <a:buFontTx/>
              <a:buChar char="-"/>
            </a:pPr>
            <a:r>
              <a:rPr lang="vi-VN" sz="4200" b="1" dirty="0" smtClean="0">
                <a:solidFill>
                  <a:srgbClr val="002060"/>
                </a:solidFill>
              </a:rPr>
              <a:t>Hình ảnh thơ giản dị, cụ thể</a:t>
            </a:r>
            <a:endParaRPr lang="vi-VN" b="1" dirty="0" smtClean="0">
              <a:solidFill>
                <a:srgbClr val="002060"/>
              </a:solidFill>
            </a:endParaRPr>
          </a:p>
          <a:p>
            <a:pPr marL="285750" indent="-285750">
              <a:lnSpc>
                <a:spcPct val="150000"/>
              </a:lnSpc>
              <a:buFontTx/>
              <a:buChar char="-"/>
            </a:pPr>
            <a:r>
              <a:rPr lang="vi-VN" sz="4200" b="1" dirty="0" smtClean="0">
                <a:solidFill>
                  <a:srgbClr val="002060"/>
                </a:solidFill>
              </a:rPr>
              <a:t>Nghệ thuật: ẩn dụ, điệp từ, điệp cấu trúc</a:t>
            </a:r>
          </a:p>
        </p:txBody>
      </p:sp>
      <p:cxnSp>
        <p:nvCxnSpPr>
          <p:cNvPr id="8" name="Straight Connector 7"/>
          <p:cNvCxnSpPr/>
          <p:nvPr/>
        </p:nvCxnSpPr>
        <p:spPr>
          <a:xfrm>
            <a:off x="2362200" y="2552700"/>
            <a:ext cx="2286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2133600" y="3543300"/>
            <a:ext cx="2286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5791200" y="4533900"/>
            <a:ext cx="2286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5334000" y="5423908"/>
            <a:ext cx="2286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6858000" y="2552700"/>
            <a:ext cx="1066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6553200" y="3543300"/>
            <a:ext cx="1066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2133600" y="5798468"/>
            <a:ext cx="15325299" cy="3970318"/>
          </a:xfrm>
          <a:prstGeom prst="rect">
            <a:avLst/>
          </a:prstGeom>
          <a:noFill/>
        </p:spPr>
        <p:txBody>
          <a:bodyPr wrap="square" rtlCol="0">
            <a:spAutoFit/>
          </a:bodyPr>
          <a:lstStyle/>
          <a:p>
            <a:pPr marL="285750" indent="-285750">
              <a:lnSpc>
                <a:spcPct val="150000"/>
              </a:lnSpc>
              <a:buFont typeface="Symbol" panose="05050102010706020507" pitchFamily="18" charset="2"/>
              <a:buChar char="Þ"/>
            </a:pPr>
            <a:r>
              <a:rPr lang="vi-VN" sz="4200" b="1" i="1" dirty="0" smtClean="0"/>
              <a:t>Khung cảnh gia đình đầm ấm: </a:t>
            </a:r>
            <a:r>
              <a:rPr lang="vi-VN" sz="4200" dirty="0"/>
              <a:t>Không khí gia đình đầm ấm, quấn quýt. Con lớn lên từng ngày trong sự yêu thương, nâng đỡ và mong chờ của cha mẹ</a:t>
            </a:r>
          </a:p>
          <a:p>
            <a:pPr marL="285750" indent="-285750">
              <a:lnSpc>
                <a:spcPct val="150000"/>
              </a:lnSpc>
              <a:buFont typeface="Symbol" panose="05050102010706020507" pitchFamily="18" charset="2"/>
              <a:buChar char="Þ"/>
            </a:pPr>
            <a:r>
              <a:rPr lang="vi-VN" sz="4200" b="1" i="1" dirty="0" smtClean="0"/>
              <a:t>Gia đình là tổ ấm để con sống, lớn khôn và trưởng thành.</a:t>
            </a:r>
            <a:endParaRPr lang="en-US" sz="4200" b="1" i="1" dirty="0"/>
          </a:p>
        </p:txBody>
      </p:sp>
    </p:spTree>
    <p:extLst>
      <p:ext uri="{BB962C8B-B14F-4D97-AF65-F5344CB8AC3E}">
        <p14:creationId xmlns:p14="http://schemas.microsoft.com/office/powerpoint/2010/main" val="41889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3" dur="500"/>
                                        <p:tgtEl>
                                          <p:spTgt spid="4">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6" dur="500"/>
                                        <p:tgtEl>
                                          <p:spTgt spid="4">
                                            <p:txEl>
                                              <p:pRg st="2" end="2"/>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9" dur="500"/>
                                        <p:tgtEl>
                                          <p:spTgt spid="4">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par>
                                <p:cTn id="37" presetID="14"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par>
                                <p:cTn id="40" presetID="14"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 calcmode="lin" valueType="num">
                                      <p:cBhvr additive="base">
                                        <p:cTn id="5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 calcmode="lin" valueType="num">
                                      <p:cBhvr additive="base">
                                        <p:cTn id="6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4" name="TextBox 3"/>
          <p:cNvSpPr txBox="1"/>
          <p:nvPr/>
        </p:nvSpPr>
        <p:spPr>
          <a:xfrm>
            <a:off x="1235550" y="723900"/>
            <a:ext cx="10221068" cy="2031325"/>
          </a:xfrm>
          <a:prstGeom prst="rect">
            <a:avLst/>
          </a:prstGeom>
          <a:noFill/>
        </p:spPr>
        <p:txBody>
          <a:bodyPr wrap="none" rtlCol="0">
            <a:spAutoFit/>
          </a:bodyPr>
          <a:lstStyle/>
          <a:p>
            <a:pPr marL="571500" indent="-571500">
              <a:lnSpc>
                <a:spcPct val="150000"/>
              </a:lnSpc>
              <a:buFontTx/>
              <a:buChar char="-"/>
            </a:pPr>
            <a:r>
              <a:rPr lang="vi-VN" sz="4200" b="1" dirty="0" smtClean="0">
                <a:solidFill>
                  <a:srgbClr val="FF0000"/>
                </a:solidFill>
              </a:rPr>
              <a:t>Tình cảm quê hương:</a:t>
            </a:r>
          </a:p>
          <a:p>
            <a:pPr>
              <a:lnSpc>
                <a:spcPct val="150000"/>
              </a:lnSpc>
            </a:pPr>
            <a:r>
              <a:rPr lang="vi-VN" sz="4200" dirty="0"/>
              <a:t>	</a:t>
            </a:r>
            <a:r>
              <a:rPr lang="vi-VN" sz="4200" dirty="0" smtClean="0"/>
              <a:t>	“</a:t>
            </a:r>
            <a:r>
              <a:rPr lang="vi-VN" sz="4200" i="1" dirty="0" smtClean="0"/>
              <a:t>Người đồng mình yêu lắm con ơi”</a:t>
            </a:r>
            <a:endParaRPr lang="en-US" sz="4200" i="1" dirty="0"/>
          </a:p>
        </p:txBody>
      </p:sp>
      <p:sp>
        <p:nvSpPr>
          <p:cNvPr id="12" name="TextBox 11"/>
          <p:cNvSpPr txBox="1"/>
          <p:nvPr/>
        </p:nvSpPr>
        <p:spPr>
          <a:xfrm>
            <a:off x="1828800" y="2784226"/>
            <a:ext cx="15325299" cy="3000821"/>
          </a:xfrm>
          <a:prstGeom prst="rect">
            <a:avLst/>
          </a:prstGeom>
          <a:noFill/>
        </p:spPr>
        <p:txBody>
          <a:bodyPr wrap="square" rtlCol="0">
            <a:spAutoFit/>
          </a:bodyPr>
          <a:lstStyle/>
          <a:p>
            <a:pPr marL="285750" indent="-285750">
              <a:lnSpc>
                <a:spcPct val="150000"/>
              </a:lnSpc>
              <a:buFont typeface="Symbol" panose="05050102010706020507" pitchFamily="18" charset="2"/>
              <a:buChar char="Þ"/>
            </a:pPr>
            <a:r>
              <a:rPr lang="vi-VN" sz="4200" dirty="0" smtClean="0"/>
              <a:t>Cách nói mộc mạc, mang tính địa phương.</a:t>
            </a:r>
            <a:endParaRPr lang="vi-VN" sz="4200" dirty="0"/>
          </a:p>
          <a:p>
            <a:pPr marL="285750" indent="-285750">
              <a:lnSpc>
                <a:spcPct val="150000"/>
              </a:lnSpc>
              <a:buFont typeface="Symbol" panose="05050102010706020507" pitchFamily="18" charset="2"/>
              <a:buChar char="Þ"/>
            </a:pPr>
            <a:r>
              <a:rPr lang="vi-VN" sz="4200" dirty="0" smtClean="0"/>
              <a:t>Câu cảm thán </a:t>
            </a:r>
            <a:r>
              <a:rPr lang="vi-VN" sz="4200" dirty="0" smtClean="0">
                <a:sym typeface="Wingdings" panose="05000000000000000000" pitchFamily="2" charset="2"/>
              </a:rPr>
              <a:t> </a:t>
            </a:r>
            <a:r>
              <a:rPr lang="vi-VN" sz="4200" b="1" i="1" dirty="0" smtClean="0">
                <a:sym typeface="Wingdings" panose="05000000000000000000" pitchFamily="2" charset="2"/>
              </a:rPr>
              <a:t>thể hiện tình yêu với người đồng mình, với mảnh đất quê mình</a:t>
            </a:r>
            <a:r>
              <a:rPr lang="vi-VN" sz="4200" b="1" i="1" dirty="0" smtClean="0"/>
              <a:t>.</a:t>
            </a:r>
            <a:endParaRPr lang="en-US" sz="4200" b="1" i="1" dirty="0"/>
          </a:p>
        </p:txBody>
      </p:sp>
    </p:spTree>
    <p:extLst>
      <p:ext uri="{BB962C8B-B14F-4D97-AF65-F5344CB8AC3E}">
        <p14:creationId xmlns:p14="http://schemas.microsoft.com/office/powerpoint/2010/main" val="140232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4" name="TextBox 3"/>
          <p:cNvSpPr txBox="1"/>
          <p:nvPr/>
        </p:nvSpPr>
        <p:spPr>
          <a:xfrm>
            <a:off x="1235550" y="723900"/>
            <a:ext cx="7420621" cy="3000821"/>
          </a:xfrm>
          <a:prstGeom prst="rect">
            <a:avLst/>
          </a:prstGeom>
          <a:noFill/>
        </p:spPr>
        <p:txBody>
          <a:bodyPr wrap="none" rtlCol="0">
            <a:spAutoFit/>
          </a:bodyPr>
          <a:lstStyle/>
          <a:p>
            <a:pPr marL="571500" indent="-571500">
              <a:lnSpc>
                <a:spcPct val="150000"/>
              </a:lnSpc>
              <a:buFontTx/>
              <a:buChar char="-"/>
            </a:pPr>
            <a:r>
              <a:rPr lang="vi-VN" sz="4200" b="1" dirty="0" smtClean="0">
                <a:solidFill>
                  <a:srgbClr val="FF0000"/>
                </a:solidFill>
              </a:rPr>
              <a:t>Tình cảm quê hương:</a:t>
            </a:r>
          </a:p>
          <a:p>
            <a:pPr>
              <a:lnSpc>
                <a:spcPct val="150000"/>
              </a:lnSpc>
            </a:pPr>
            <a:r>
              <a:rPr lang="vi-VN" sz="4200" dirty="0"/>
              <a:t>	</a:t>
            </a:r>
            <a:r>
              <a:rPr lang="vi-VN" sz="4200" dirty="0" smtClean="0"/>
              <a:t>	“</a:t>
            </a:r>
            <a:r>
              <a:rPr lang="vi-VN" sz="4200" i="1" dirty="0" smtClean="0"/>
              <a:t>Đan lờ cài nan hoa</a:t>
            </a:r>
          </a:p>
          <a:p>
            <a:pPr>
              <a:lnSpc>
                <a:spcPct val="150000"/>
              </a:lnSpc>
            </a:pPr>
            <a:r>
              <a:rPr lang="vi-VN" sz="4200" i="1" dirty="0"/>
              <a:t>	</a:t>
            </a:r>
            <a:r>
              <a:rPr lang="vi-VN" sz="4200" i="1" dirty="0" smtClean="0"/>
              <a:t>	Vách nhà ken câu hát”</a:t>
            </a:r>
            <a:endParaRPr lang="en-US" sz="4200" i="1" dirty="0"/>
          </a:p>
        </p:txBody>
      </p:sp>
      <p:sp>
        <p:nvSpPr>
          <p:cNvPr id="12" name="TextBox 11"/>
          <p:cNvSpPr txBox="1"/>
          <p:nvPr/>
        </p:nvSpPr>
        <p:spPr>
          <a:xfrm>
            <a:off x="1671385" y="4005039"/>
            <a:ext cx="11358815" cy="3970318"/>
          </a:xfrm>
          <a:prstGeom prst="rect">
            <a:avLst/>
          </a:prstGeom>
          <a:noFill/>
        </p:spPr>
        <p:txBody>
          <a:bodyPr wrap="square" rtlCol="0">
            <a:spAutoFit/>
          </a:bodyPr>
          <a:lstStyle/>
          <a:p>
            <a:pPr marL="285750" indent="-285750" algn="just">
              <a:lnSpc>
                <a:spcPct val="150000"/>
              </a:lnSpc>
              <a:buFont typeface="Symbol" panose="05050102010706020507" pitchFamily="18" charset="2"/>
              <a:buChar char="Þ"/>
            </a:pPr>
            <a:r>
              <a:rPr lang="vi-VN" sz="4200" dirty="0" smtClean="0"/>
              <a:t>Vừa miêu tả vừa thể hiện sự gắn bó, quấn quýt trong lao động của người đồng mình.</a:t>
            </a:r>
            <a:endParaRPr lang="vi-VN" sz="4200" dirty="0"/>
          </a:p>
          <a:p>
            <a:pPr marL="285750" indent="-285750" algn="just">
              <a:lnSpc>
                <a:spcPct val="150000"/>
              </a:lnSpc>
              <a:buFont typeface="Symbol" panose="05050102010706020507" pitchFamily="18" charset="2"/>
              <a:buChar char="Þ"/>
            </a:pPr>
            <a:r>
              <a:rPr lang="vi-VN" sz="4200" b="1" i="1" dirty="0" smtClean="0"/>
              <a:t>Cuộc sống lao động cần cù, tài hoa và tươi vui của người đồng mình.</a:t>
            </a:r>
            <a:endParaRPr lang="en-US" sz="4200" b="1" i="1" dirty="0"/>
          </a:p>
        </p:txBody>
      </p:sp>
      <p:sp>
        <p:nvSpPr>
          <p:cNvPr id="7" name="Right Brace 6"/>
          <p:cNvSpPr/>
          <p:nvPr/>
        </p:nvSpPr>
        <p:spPr>
          <a:xfrm>
            <a:off x="8656171" y="1852930"/>
            <a:ext cx="456941" cy="185782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TextBox 7"/>
          <p:cNvSpPr txBox="1"/>
          <p:nvPr/>
        </p:nvSpPr>
        <p:spPr>
          <a:xfrm>
            <a:off x="9637411" y="1578812"/>
            <a:ext cx="6212189" cy="2031325"/>
          </a:xfrm>
          <a:prstGeom prst="rect">
            <a:avLst/>
          </a:prstGeom>
          <a:noFill/>
        </p:spPr>
        <p:txBody>
          <a:bodyPr wrap="square" rtlCol="0">
            <a:spAutoFit/>
          </a:bodyPr>
          <a:lstStyle/>
          <a:p>
            <a:pPr marL="285750" indent="-285750">
              <a:lnSpc>
                <a:spcPct val="150000"/>
              </a:lnSpc>
              <a:buFontTx/>
              <a:buChar char="-"/>
            </a:pPr>
            <a:r>
              <a:rPr lang="vi-VN" sz="4200" b="1" dirty="0" smtClean="0">
                <a:solidFill>
                  <a:srgbClr val="002060"/>
                </a:solidFill>
              </a:rPr>
              <a:t>Nghệ thuật: ẩn dụ, động từ gợi tả.</a:t>
            </a:r>
          </a:p>
        </p:txBody>
      </p:sp>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437022" y="4573040"/>
            <a:ext cx="3760654" cy="2412002"/>
          </a:xfrm>
          <a:prstGeom prst="rect">
            <a:avLst/>
          </a:prstGeom>
        </p:spPr>
      </p:pic>
      <p:pic>
        <p:nvPicPr>
          <p:cNvPr id="5" name="Pictur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744200" y="7429500"/>
            <a:ext cx="3775502" cy="2498964"/>
          </a:xfrm>
          <a:prstGeom prst="rect">
            <a:avLst/>
          </a:prstGeom>
        </p:spPr>
      </p:pic>
    </p:spTree>
    <p:extLst>
      <p:ext uri="{BB962C8B-B14F-4D97-AF65-F5344CB8AC3E}">
        <p14:creationId xmlns:p14="http://schemas.microsoft.com/office/powerpoint/2010/main" val="373827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4" name="TextBox 3"/>
          <p:cNvSpPr txBox="1"/>
          <p:nvPr/>
        </p:nvSpPr>
        <p:spPr>
          <a:xfrm>
            <a:off x="832296" y="756539"/>
            <a:ext cx="10028707" cy="3000821"/>
          </a:xfrm>
          <a:prstGeom prst="rect">
            <a:avLst/>
          </a:prstGeom>
          <a:noFill/>
        </p:spPr>
        <p:txBody>
          <a:bodyPr wrap="none" rtlCol="0">
            <a:spAutoFit/>
          </a:bodyPr>
          <a:lstStyle/>
          <a:p>
            <a:pPr marL="571500" indent="-571500">
              <a:lnSpc>
                <a:spcPct val="150000"/>
              </a:lnSpc>
              <a:buFontTx/>
              <a:buChar char="-"/>
            </a:pPr>
            <a:r>
              <a:rPr lang="vi-VN" sz="4200" b="1" dirty="0" smtClean="0">
                <a:solidFill>
                  <a:srgbClr val="FF0000"/>
                </a:solidFill>
              </a:rPr>
              <a:t>Tình cảm quê hương:</a:t>
            </a:r>
          </a:p>
          <a:p>
            <a:pPr>
              <a:lnSpc>
                <a:spcPct val="150000"/>
              </a:lnSpc>
            </a:pPr>
            <a:r>
              <a:rPr lang="vi-VN" sz="4200" dirty="0"/>
              <a:t>	</a:t>
            </a:r>
            <a:r>
              <a:rPr lang="vi-VN" sz="4200" dirty="0" smtClean="0"/>
              <a:t>	“</a:t>
            </a:r>
            <a:r>
              <a:rPr lang="vi-VN" sz="4200" i="1" dirty="0" smtClean="0"/>
              <a:t>Rừng cho hoa</a:t>
            </a:r>
          </a:p>
          <a:p>
            <a:pPr>
              <a:lnSpc>
                <a:spcPct val="150000"/>
              </a:lnSpc>
            </a:pPr>
            <a:r>
              <a:rPr lang="vi-VN" sz="4200" i="1" dirty="0"/>
              <a:t>	</a:t>
            </a:r>
            <a:r>
              <a:rPr lang="vi-VN" sz="4200" i="1" dirty="0" smtClean="0"/>
              <a:t>	Con đường cho những tấm lòng”</a:t>
            </a:r>
            <a:endParaRPr lang="en-US" sz="4200" i="1" dirty="0"/>
          </a:p>
        </p:txBody>
      </p:sp>
      <p:sp>
        <p:nvSpPr>
          <p:cNvPr id="12" name="TextBox 11"/>
          <p:cNvSpPr txBox="1"/>
          <p:nvPr/>
        </p:nvSpPr>
        <p:spPr>
          <a:xfrm>
            <a:off x="1671385" y="4005039"/>
            <a:ext cx="15325299" cy="3000821"/>
          </a:xfrm>
          <a:prstGeom prst="rect">
            <a:avLst/>
          </a:prstGeom>
          <a:noFill/>
        </p:spPr>
        <p:txBody>
          <a:bodyPr wrap="square" rtlCol="0">
            <a:spAutoFit/>
          </a:bodyPr>
          <a:lstStyle/>
          <a:p>
            <a:pPr marL="285750" indent="-285750">
              <a:lnSpc>
                <a:spcPct val="150000"/>
              </a:lnSpc>
              <a:buFont typeface="Symbol" panose="05050102010706020507" pitchFamily="18" charset="2"/>
              <a:buChar char="Þ"/>
            </a:pPr>
            <a:r>
              <a:rPr lang="vi-VN" sz="4200" dirty="0" smtClean="0"/>
              <a:t>Sự tự nguyện, ban tặng của thiên nhiên cho vùng đất này.</a:t>
            </a:r>
            <a:endParaRPr lang="vi-VN" sz="4200" dirty="0"/>
          </a:p>
          <a:p>
            <a:pPr marL="285750" indent="-285750">
              <a:lnSpc>
                <a:spcPct val="150000"/>
              </a:lnSpc>
              <a:buFont typeface="Symbol" panose="05050102010706020507" pitchFamily="18" charset="2"/>
              <a:buChar char="Þ"/>
            </a:pPr>
            <a:r>
              <a:rPr lang="vi-VN" sz="4200" b="1" i="1" dirty="0" smtClean="0"/>
              <a:t>Thiên nhiên đã chở che nuôi dưỡng con người cả về tâm hồn lẫn lối sống.</a:t>
            </a:r>
            <a:endParaRPr lang="en-US" sz="4200" b="1" i="1" dirty="0"/>
          </a:p>
        </p:txBody>
      </p:sp>
      <p:sp>
        <p:nvSpPr>
          <p:cNvPr id="7" name="Right Brace 6"/>
          <p:cNvSpPr/>
          <p:nvPr/>
        </p:nvSpPr>
        <p:spPr>
          <a:xfrm>
            <a:off x="10550253" y="1693396"/>
            <a:ext cx="456941" cy="185782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TextBox 7"/>
          <p:cNvSpPr txBox="1"/>
          <p:nvPr/>
        </p:nvSpPr>
        <p:spPr>
          <a:xfrm>
            <a:off x="11038570" y="1606643"/>
            <a:ext cx="6212189" cy="2031325"/>
          </a:xfrm>
          <a:prstGeom prst="rect">
            <a:avLst/>
          </a:prstGeom>
          <a:noFill/>
        </p:spPr>
        <p:txBody>
          <a:bodyPr wrap="square" rtlCol="0">
            <a:spAutoFit/>
          </a:bodyPr>
          <a:lstStyle/>
          <a:p>
            <a:pPr marL="285750" indent="-285750">
              <a:lnSpc>
                <a:spcPct val="150000"/>
              </a:lnSpc>
              <a:buFontTx/>
              <a:buChar char="-"/>
            </a:pPr>
            <a:r>
              <a:rPr lang="vi-VN" sz="4200" b="1" dirty="0" smtClean="0">
                <a:solidFill>
                  <a:srgbClr val="002060"/>
                </a:solidFill>
              </a:rPr>
              <a:t>Nghệ thuật: điệp từ, nhân hóa, ẩn dụ.</a:t>
            </a:r>
          </a:p>
        </p:txBody>
      </p:sp>
      <p:cxnSp>
        <p:nvCxnSpPr>
          <p:cNvPr id="5" name="Straight Connector 4"/>
          <p:cNvCxnSpPr/>
          <p:nvPr/>
        </p:nvCxnSpPr>
        <p:spPr>
          <a:xfrm>
            <a:off x="5410200" y="2622306"/>
            <a:ext cx="1066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8153400" y="3637968"/>
            <a:ext cx="2209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804793"/>
            <a:ext cx="18288000" cy="6529640"/>
          </a:xfrm>
          <a:prstGeom prst="rect">
            <a:avLst/>
          </a:prstGeom>
        </p:spPr>
      </p:pic>
    </p:spTree>
    <p:extLst>
      <p:ext uri="{BB962C8B-B14F-4D97-AF65-F5344CB8AC3E}">
        <p14:creationId xmlns:p14="http://schemas.microsoft.com/office/powerpoint/2010/main" val="401778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4" name="TextBox 3"/>
          <p:cNvSpPr txBox="1"/>
          <p:nvPr/>
        </p:nvSpPr>
        <p:spPr>
          <a:xfrm>
            <a:off x="832296" y="756539"/>
            <a:ext cx="9752991" cy="3000821"/>
          </a:xfrm>
          <a:prstGeom prst="rect">
            <a:avLst/>
          </a:prstGeom>
          <a:noFill/>
        </p:spPr>
        <p:txBody>
          <a:bodyPr wrap="none" rtlCol="0">
            <a:spAutoFit/>
          </a:bodyPr>
          <a:lstStyle/>
          <a:p>
            <a:pPr marL="571500" indent="-571500">
              <a:lnSpc>
                <a:spcPct val="150000"/>
              </a:lnSpc>
              <a:buFontTx/>
              <a:buChar char="-"/>
            </a:pPr>
            <a:r>
              <a:rPr lang="vi-VN" sz="4200" b="1" dirty="0" smtClean="0">
                <a:solidFill>
                  <a:srgbClr val="FF0000"/>
                </a:solidFill>
              </a:rPr>
              <a:t>Tình cảm quê hương:</a:t>
            </a:r>
          </a:p>
          <a:p>
            <a:pPr>
              <a:lnSpc>
                <a:spcPct val="150000"/>
              </a:lnSpc>
            </a:pPr>
            <a:r>
              <a:rPr lang="vi-VN" sz="4200" dirty="0"/>
              <a:t>	</a:t>
            </a:r>
            <a:r>
              <a:rPr lang="vi-VN" sz="4200" dirty="0" smtClean="0"/>
              <a:t>	“</a:t>
            </a:r>
            <a:r>
              <a:rPr lang="vi-VN" sz="4200" i="1" dirty="0" smtClean="0"/>
              <a:t>Cha mẹ mãi nhớ về ngày cưới</a:t>
            </a:r>
          </a:p>
          <a:p>
            <a:pPr>
              <a:lnSpc>
                <a:spcPct val="150000"/>
              </a:lnSpc>
            </a:pPr>
            <a:r>
              <a:rPr lang="vi-VN" sz="4200" i="1" dirty="0"/>
              <a:t>	</a:t>
            </a:r>
            <a:r>
              <a:rPr lang="vi-VN" sz="4200" i="1" dirty="0" smtClean="0"/>
              <a:t>	Ngày đầu tiên đẹp nhất trên đời”</a:t>
            </a:r>
            <a:endParaRPr lang="en-US" sz="4200" i="1" dirty="0"/>
          </a:p>
        </p:txBody>
      </p:sp>
      <p:sp>
        <p:nvSpPr>
          <p:cNvPr id="12" name="TextBox 11"/>
          <p:cNvSpPr txBox="1"/>
          <p:nvPr/>
        </p:nvSpPr>
        <p:spPr>
          <a:xfrm>
            <a:off x="1671385" y="4005039"/>
            <a:ext cx="13721015" cy="3970318"/>
          </a:xfrm>
          <a:prstGeom prst="rect">
            <a:avLst/>
          </a:prstGeom>
          <a:noFill/>
        </p:spPr>
        <p:txBody>
          <a:bodyPr wrap="square" rtlCol="0">
            <a:spAutoFit/>
          </a:bodyPr>
          <a:lstStyle/>
          <a:p>
            <a:pPr marL="285750" indent="-285750" algn="just">
              <a:lnSpc>
                <a:spcPct val="150000"/>
              </a:lnSpc>
              <a:buFont typeface="Symbol" panose="05050102010706020507" pitchFamily="18" charset="2"/>
              <a:buChar char="Þ"/>
            </a:pPr>
            <a:r>
              <a:rPr lang="vi-VN" sz="4200" dirty="0" smtClean="0"/>
              <a:t>Con lớn lên trong cuộc sống lao động, trong thiên nhiên thơ mộng và nghĩa tình sâu nặng của quê hương.</a:t>
            </a:r>
            <a:endParaRPr lang="vi-VN" sz="4200" dirty="0"/>
          </a:p>
          <a:p>
            <a:pPr marL="285750" indent="-285750" algn="just">
              <a:lnSpc>
                <a:spcPct val="150000"/>
              </a:lnSpc>
              <a:buFont typeface="Symbol" panose="05050102010706020507" pitchFamily="18" charset="2"/>
              <a:buChar char="Þ"/>
            </a:pPr>
            <a:r>
              <a:rPr lang="vi-VN" sz="4200" b="1" i="1" dirty="0" smtClean="0"/>
              <a:t>Cội nguồn sinh dưỡng của mỗi con người là gia đình yêu thương, là quê hương gắn bó.</a:t>
            </a:r>
            <a:endParaRPr lang="en-US" sz="4200" b="1" i="1" dirty="0"/>
          </a:p>
        </p:txBody>
      </p:sp>
      <p:sp>
        <p:nvSpPr>
          <p:cNvPr id="7" name="Right Brace 6"/>
          <p:cNvSpPr/>
          <p:nvPr/>
        </p:nvSpPr>
        <p:spPr>
          <a:xfrm>
            <a:off x="10550253" y="1693396"/>
            <a:ext cx="456941" cy="185782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TextBox 7"/>
          <p:cNvSpPr txBox="1"/>
          <p:nvPr/>
        </p:nvSpPr>
        <p:spPr>
          <a:xfrm>
            <a:off x="11038570" y="1606643"/>
            <a:ext cx="6944630" cy="2031325"/>
          </a:xfrm>
          <a:prstGeom prst="rect">
            <a:avLst/>
          </a:prstGeom>
          <a:noFill/>
        </p:spPr>
        <p:txBody>
          <a:bodyPr wrap="square" rtlCol="0">
            <a:spAutoFit/>
          </a:bodyPr>
          <a:lstStyle/>
          <a:p>
            <a:pPr marL="285750" indent="-285750">
              <a:lnSpc>
                <a:spcPct val="150000"/>
              </a:lnSpc>
              <a:buFontTx/>
              <a:buChar char="-"/>
            </a:pPr>
            <a:r>
              <a:rPr lang="vi-VN" sz="4200" b="1" dirty="0" smtClean="0">
                <a:solidFill>
                  <a:srgbClr val="002060"/>
                </a:solidFill>
              </a:rPr>
              <a:t>Con người yêu thương nhau, trân trọng kỉ niệm</a:t>
            </a:r>
          </a:p>
        </p:txBody>
      </p:sp>
      <p:cxnSp>
        <p:nvCxnSpPr>
          <p:cNvPr id="5" name="Straight Connector 4"/>
          <p:cNvCxnSpPr/>
          <p:nvPr/>
        </p:nvCxnSpPr>
        <p:spPr>
          <a:xfrm>
            <a:off x="5410200" y="2622306"/>
            <a:ext cx="1066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8153400" y="3637968"/>
            <a:ext cx="2209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19">
            <a:extLst>
              <a:ext uri="{28A0092B-C50C-407E-A947-70E740481C1C}">
                <a14:useLocalDpi xmlns:a14="http://schemas.microsoft.com/office/drawing/2010/main" val="0"/>
              </a:ext>
            </a:extLst>
          </a:blip>
          <a:srcRect t="17230" b="19162"/>
          <a:stretch/>
        </p:blipFill>
        <p:spPr>
          <a:xfrm>
            <a:off x="13099420" y="6980037"/>
            <a:ext cx="5188580" cy="3306963"/>
          </a:xfrm>
          <a:prstGeom prst="rect">
            <a:avLst/>
          </a:prstGeom>
        </p:spPr>
      </p:pic>
    </p:spTree>
    <p:extLst>
      <p:ext uri="{BB962C8B-B14F-4D97-AF65-F5344CB8AC3E}">
        <p14:creationId xmlns:p14="http://schemas.microsoft.com/office/powerpoint/2010/main" val="372935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15369"/>
          <a:stretch>
            <a:fillRect/>
          </a:stretch>
        </p:blipFill>
        <p:spPr>
          <a:xfrm>
            <a:off x="2425303" y="260231"/>
            <a:ext cx="13401497" cy="2292469"/>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333345" y="501718"/>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258" b="3258"/>
          <a:stretch>
            <a:fillRect/>
          </a:stretch>
        </p:blipFill>
        <p:spPr>
          <a:xfrm rot="-5400000">
            <a:off x="3643887" y="-1181127"/>
            <a:ext cx="3585058" cy="20614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638692" y="578178"/>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1339"/>
          <a:stretch>
            <a:fillRect/>
          </a:stretch>
        </p:blipFill>
        <p:spPr>
          <a:xfrm rot="-5209166">
            <a:off x="11240516" y="-898613"/>
            <a:ext cx="3178531" cy="206141"/>
          </a:xfrm>
          <a:prstGeom prst="rect">
            <a:avLst/>
          </a:prstGeom>
        </p:spPr>
      </p:pic>
      <p:pic>
        <p:nvPicPr>
          <p:cNvPr id="20" name="Picture 20"/>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71" name="TextBox 9"/>
          <p:cNvSpPr txBox="1"/>
          <p:nvPr/>
        </p:nvSpPr>
        <p:spPr>
          <a:xfrm>
            <a:off x="2933695" y="624940"/>
            <a:ext cx="12420600" cy="1755930"/>
          </a:xfrm>
          <a:prstGeom prst="rect">
            <a:avLst/>
          </a:prstGeom>
        </p:spPr>
        <p:txBody>
          <a:bodyPr wrap="square" lIns="0" tIns="0" rIns="0" bIns="0" rtlCol="0" anchor="t">
            <a:spAutoFit/>
          </a:bodyPr>
          <a:lstStyle/>
          <a:p>
            <a:pPr algn="just">
              <a:lnSpc>
                <a:spcPct val="125000"/>
              </a:lnSpc>
            </a:pPr>
            <a:r>
              <a:rPr lang="vi-VN" sz="4800" b="1" spc="173" dirty="0">
                <a:solidFill>
                  <a:srgbClr val="9B6D55"/>
                </a:solidFill>
              </a:rPr>
              <a:t>2. Những đức tính của người đồng mình và mơ </a:t>
            </a:r>
            <a:r>
              <a:rPr lang="vi-VN" sz="4800" b="1" spc="173" dirty="0" smtClean="0">
                <a:solidFill>
                  <a:srgbClr val="9B6D55"/>
                </a:solidFill>
              </a:rPr>
              <a:t>ước </a:t>
            </a:r>
            <a:r>
              <a:rPr lang="vi-VN" sz="4800" b="1" spc="173" dirty="0">
                <a:solidFill>
                  <a:srgbClr val="9B6D55"/>
                </a:solidFill>
              </a:rPr>
              <a:t>của người cha về con.</a:t>
            </a:r>
          </a:p>
        </p:txBody>
      </p:sp>
      <p:sp>
        <p:nvSpPr>
          <p:cNvPr id="4" name="TextBox 3"/>
          <p:cNvSpPr txBox="1"/>
          <p:nvPr/>
        </p:nvSpPr>
        <p:spPr>
          <a:xfrm>
            <a:off x="6510656" y="2745579"/>
            <a:ext cx="5230791" cy="738664"/>
          </a:xfrm>
          <a:prstGeom prst="rect">
            <a:avLst/>
          </a:prstGeom>
          <a:noFill/>
        </p:spPr>
        <p:txBody>
          <a:bodyPr wrap="none" rtlCol="0">
            <a:spAutoFit/>
          </a:bodyPr>
          <a:lstStyle/>
          <a:p>
            <a:r>
              <a:rPr lang="vi-VN" sz="4200" b="1" dirty="0" smtClean="0">
                <a:solidFill>
                  <a:srgbClr val="FF0000"/>
                </a:solidFill>
              </a:rPr>
              <a:t>HOẠT ĐỘNG NHÓM</a:t>
            </a:r>
            <a:endParaRPr lang="en-US" sz="4200" b="1" dirty="0">
              <a:solidFill>
                <a:srgbClr val="FF0000"/>
              </a:solidFill>
            </a:endParaRPr>
          </a:p>
        </p:txBody>
      </p:sp>
      <p:sp>
        <p:nvSpPr>
          <p:cNvPr id="5" name="Rectangle 4"/>
          <p:cNvSpPr/>
          <p:nvPr/>
        </p:nvSpPr>
        <p:spPr>
          <a:xfrm>
            <a:off x="1582251" y="3479933"/>
            <a:ext cx="15087600" cy="6309420"/>
          </a:xfrm>
          <a:prstGeom prst="rect">
            <a:avLst/>
          </a:prstGeom>
        </p:spPr>
        <p:txBody>
          <a:bodyPr wrap="square">
            <a:spAutoFit/>
          </a:bodyPr>
          <a:lstStyle/>
          <a:p>
            <a:pPr marL="457200" indent="-457200" algn="just">
              <a:lnSpc>
                <a:spcPct val="150000"/>
              </a:lnSpc>
              <a:spcBef>
                <a:spcPts val="600"/>
              </a:spcBef>
              <a:spcAft>
                <a:spcPts val="600"/>
              </a:spcAft>
              <a:buFont typeface="Wingdings" panose="05000000000000000000" pitchFamily="2" charset="2"/>
              <a:buChar char="§"/>
            </a:pPr>
            <a:r>
              <a:rPr lang="it-IT" sz="3200" dirty="0">
                <a:latin typeface="Arial" panose="020B0604020202020204" pitchFamily="34" charset="0"/>
                <a:ea typeface="Times New Roman" panose="02020603050405020304" pitchFamily="18" charset="0"/>
                <a:cs typeface="Arial" panose="020B0604020202020204" pitchFamily="34" charset="0"/>
              </a:rPr>
              <a:t>Chú ý đoạn </a:t>
            </a:r>
            <a:r>
              <a:rPr lang="it-IT" sz="3200" dirty="0" smtClean="0">
                <a:latin typeface="Arial" panose="020B0604020202020204" pitchFamily="34" charset="0"/>
                <a:ea typeface="Times New Roman" panose="02020603050405020304" pitchFamily="18" charset="0"/>
                <a:cs typeface="Arial" panose="020B0604020202020204" pitchFamily="34" charset="0"/>
              </a:rPr>
              <a:t>thơ</a:t>
            </a:r>
            <a:r>
              <a:rPr lang="vi-VN" sz="3200" dirty="0" smtClean="0">
                <a:latin typeface="Arial" panose="020B0604020202020204" pitchFamily="34" charset="0"/>
                <a:ea typeface="Times New Roman" panose="02020603050405020304" pitchFamily="18" charset="0"/>
                <a:cs typeface="Arial" panose="020B0604020202020204" pitchFamily="34" charset="0"/>
              </a:rPr>
              <a:t> </a:t>
            </a:r>
            <a:r>
              <a:rPr lang="vi-VN" sz="3200" i="1" dirty="0" smtClean="0">
                <a:latin typeface="Arial" panose="020B0604020202020204" pitchFamily="34" charset="0"/>
                <a:ea typeface="Times New Roman" panose="02020603050405020304" pitchFamily="18" charset="0"/>
                <a:cs typeface="Arial" panose="020B0604020202020204" pitchFamily="34" charset="0"/>
              </a:rPr>
              <a:t>“</a:t>
            </a:r>
            <a:r>
              <a:rPr lang="it-IT" sz="3200" i="1" dirty="0" smtClean="0">
                <a:latin typeface="Arial" panose="020B0604020202020204" pitchFamily="34" charset="0"/>
                <a:ea typeface="Times New Roman" panose="02020603050405020304" pitchFamily="18" charset="0"/>
                <a:cs typeface="Arial" panose="020B0604020202020204" pitchFamily="34" charset="0"/>
              </a:rPr>
              <a:t>Người </a:t>
            </a:r>
            <a:r>
              <a:rPr lang="it-IT" sz="3200" i="1" dirty="0">
                <a:latin typeface="Arial" panose="020B0604020202020204" pitchFamily="34" charset="0"/>
                <a:ea typeface="Times New Roman" panose="02020603050405020304" pitchFamily="18" charset="0"/>
                <a:cs typeface="Arial" panose="020B0604020202020204" pitchFamily="34" charset="0"/>
              </a:rPr>
              <a:t>đồng mình...cực </a:t>
            </a:r>
            <a:r>
              <a:rPr lang="it-IT" sz="3200" i="1" dirty="0" smtClean="0">
                <a:latin typeface="Arial" panose="020B0604020202020204" pitchFamily="34" charset="0"/>
                <a:ea typeface="Times New Roman" panose="02020603050405020304" pitchFamily="18" charset="0"/>
                <a:cs typeface="Arial" panose="020B0604020202020204" pitchFamily="34" charset="0"/>
              </a:rPr>
              <a:t>nhọc</a:t>
            </a:r>
            <a:r>
              <a:rPr lang="vi-VN" sz="3200" i="1" dirty="0" smtClean="0">
                <a:latin typeface="Arial" panose="020B0604020202020204" pitchFamily="34" charset="0"/>
                <a:ea typeface="Times New Roman" panose="02020603050405020304" pitchFamily="18" charset="0"/>
                <a:cs typeface="Arial" panose="020B0604020202020204" pitchFamily="34" charset="0"/>
              </a:rPr>
              <a:t>”, </a:t>
            </a:r>
            <a:r>
              <a:rPr lang="it-IT" sz="3200" dirty="0" smtClean="0">
                <a:latin typeface="Arial" panose="020B0604020202020204" pitchFamily="34" charset="0"/>
                <a:ea typeface="Times New Roman" panose="02020603050405020304" pitchFamily="18" charset="0"/>
                <a:cs typeface="Arial" panose="020B0604020202020204" pitchFamily="34" charset="0"/>
              </a:rPr>
              <a:t>em </a:t>
            </a:r>
            <a:r>
              <a:rPr lang="it-IT" sz="3200" dirty="0">
                <a:latin typeface="Arial" panose="020B0604020202020204" pitchFamily="34" charset="0"/>
                <a:ea typeface="Times New Roman" panose="02020603050405020304" pitchFamily="18" charset="0"/>
                <a:cs typeface="Arial" panose="020B0604020202020204" pitchFamily="34" charset="0"/>
              </a:rPr>
              <a:t>thấy người cha đã nói với con về những đức </a:t>
            </a:r>
            <a:r>
              <a:rPr lang="it-IT" sz="3200" dirty="0" smtClean="0">
                <a:latin typeface="Arial" panose="020B0604020202020204" pitchFamily="34" charset="0"/>
                <a:ea typeface="Times New Roman" panose="02020603050405020304" pitchFamily="18" charset="0"/>
                <a:cs typeface="Arial" panose="020B0604020202020204" pitchFamily="34" charset="0"/>
              </a:rPr>
              <a:t>tính gì </a:t>
            </a:r>
            <a:r>
              <a:rPr lang="it-IT" sz="3200" dirty="0">
                <a:latin typeface="Arial" panose="020B0604020202020204" pitchFamily="34" charset="0"/>
                <a:ea typeface="Times New Roman" panose="02020603050405020304" pitchFamily="18" charset="0"/>
                <a:cs typeface="Arial" panose="020B0604020202020204" pitchFamily="34" charset="0"/>
              </a:rPr>
              <a:t>của người đồng mình</a:t>
            </a:r>
            <a:r>
              <a:rPr lang="it-IT" sz="3200" dirty="0" smtClean="0">
                <a:latin typeface="Arial" panose="020B0604020202020204" pitchFamily="34" charset="0"/>
                <a:ea typeface="Times New Roman" panose="02020603050405020304" pitchFamily="18" charset="0"/>
                <a:cs typeface="Arial" panose="020B0604020202020204" pitchFamily="34" charset="0"/>
              </a:rPr>
              <a:t>?</a:t>
            </a:r>
            <a:endParaRPr lang="vi-VN" sz="3200" dirty="0" smtClean="0">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Bef>
                <a:spcPts val="600"/>
              </a:spcBef>
              <a:spcAft>
                <a:spcPts val="600"/>
              </a:spcAft>
              <a:buFont typeface="Wingdings" panose="05000000000000000000" pitchFamily="2" charset="2"/>
              <a:buChar char="§"/>
            </a:pPr>
            <a:r>
              <a:rPr lang="vi-VN" sz="3200" dirty="0">
                <a:ea typeface="Times New Roman" panose="02020603050405020304" pitchFamily="18" charset="0"/>
                <a:cs typeface="Arial" panose="020B0604020202020204" pitchFamily="34" charset="0"/>
              </a:rPr>
              <a:t>Em có nhận xét gì về cách nói của người dân miền núi? Qua cách nói ấy ta thấy người cha nói cho con biết những đức tính của người đồng mình, người cha muốn nói với con điều gì</a:t>
            </a:r>
            <a:r>
              <a:rPr lang="vi-VN" sz="3200" dirty="0" smtClean="0">
                <a:ea typeface="Times New Roman" panose="02020603050405020304" pitchFamily="18" charset="0"/>
                <a:cs typeface="Arial" panose="020B0604020202020204" pitchFamily="34" charset="0"/>
              </a:rPr>
              <a:t>?</a:t>
            </a:r>
          </a:p>
          <a:p>
            <a:pPr marL="457200" indent="-457200" algn="just">
              <a:lnSpc>
                <a:spcPct val="150000"/>
              </a:lnSpc>
              <a:spcBef>
                <a:spcPts val="600"/>
              </a:spcBef>
              <a:spcAft>
                <a:spcPts val="600"/>
              </a:spcAft>
              <a:buFont typeface="Wingdings" panose="05000000000000000000" pitchFamily="2" charset="2"/>
              <a:buChar char="§"/>
            </a:pPr>
            <a:r>
              <a:rPr lang="vi-VN" sz="3200" dirty="0">
                <a:ea typeface="Times New Roman" panose="02020603050405020304" pitchFamily="18" charset="0"/>
                <a:cs typeface="Arial" panose="020B0604020202020204" pitchFamily="34" charset="0"/>
              </a:rPr>
              <a:t>Đoạn thơ tiếp tác giả tiếp tục nói tới vẻ đẹp nào của người đồng mình? Điều ấy thể hiện tập trung qua những câu thơ nào? Từ đó người cha muốn gợi cho con tình cảm gì đối với quê hương?</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142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6" name="TextBox 5"/>
          <p:cNvSpPr txBox="1"/>
          <p:nvPr/>
        </p:nvSpPr>
        <p:spPr>
          <a:xfrm>
            <a:off x="435793" y="47193"/>
            <a:ext cx="9389459" cy="9787295"/>
          </a:xfrm>
          <a:prstGeom prst="rect">
            <a:avLst/>
          </a:prstGeom>
          <a:noFill/>
        </p:spPr>
        <p:txBody>
          <a:bodyPr wrap="square" rtlCol="0">
            <a:spAutoFit/>
          </a:bodyPr>
          <a:lstStyle/>
          <a:p>
            <a:pPr>
              <a:lnSpc>
                <a:spcPct val="200000"/>
              </a:lnSpc>
            </a:pPr>
            <a:r>
              <a:rPr lang="vi-VN" sz="3500" i="1" dirty="0" smtClean="0"/>
              <a:t>Người đồng mình thương lắm con ơi</a:t>
            </a:r>
          </a:p>
          <a:p>
            <a:pPr>
              <a:lnSpc>
                <a:spcPct val="200000"/>
              </a:lnSpc>
            </a:pPr>
            <a:r>
              <a:rPr lang="vi-VN" sz="3500" i="1" dirty="0" smtClean="0"/>
              <a:t>Cao đo nỗi buồn</a:t>
            </a:r>
          </a:p>
          <a:p>
            <a:pPr>
              <a:lnSpc>
                <a:spcPct val="200000"/>
              </a:lnSpc>
            </a:pPr>
            <a:r>
              <a:rPr lang="vi-VN" sz="3500" i="1" dirty="0" smtClean="0"/>
              <a:t>Xa nuôi chí lớn</a:t>
            </a:r>
          </a:p>
          <a:p>
            <a:pPr>
              <a:lnSpc>
                <a:spcPct val="200000"/>
              </a:lnSpc>
            </a:pPr>
            <a:r>
              <a:rPr lang="vi-VN" sz="3500" i="1" dirty="0" smtClean="0"/>
              <a:t>Dẫu làm sao thì cha vẫn muốn</a:t>
            </a:r>
          </a:p>
          <a:p>
            <a:pPr>
              <a:lnSpc>
                <a:spcPct val="200000"/>
              </a:lnSpc>
            </a:pPr>
            <a:r>
              <a:rPr lang="vi-VN" sz="3500" i="1" dirty="0" smtClean="0"/>
              <a:t>Sống trên đá không chê đá gập ghềnh</a:t>
            </a:r>
          </a:p>
          <a:p>
            <a:pPr>
              <a:lnSpc>
                <a:spcPct val="200000"/>
              </a:lnSpc>
            </a:pPr>
            <a:r>
              <a:rPr lang="vi-VN" sz="3500" i="1" dirty="0" smtClean="0"/>
              <a:t>Sống tring thung không chê thung nghèo đói</a:t>
            </a:r>
          </a:p>
          <a:p>
            <a:pPr>
              <a:lnSpc>
                <a:spcPct val="200000"/>
              </a:lnSpc>
            </a:pPr>
            <a:r>
              <a:rPr lang="vi-VN" sz="3500" i="1" dirty="0" smtClean="0"/>
              <a:t>Sống như sông như suối</a:t>
            </a:r>
          </a:p>
          <a:p>
            <a:pPr>
              <a:lnSpc>
                <a:spcPct val="200000"/>
              </a:lnSpc>
            </a:pPr>
            <a:r>
              <a:rPr lang="vi-VN" sz="3500" i="1" dirty="0" smtClean="0"/>
              <a:t>Lên thác xuống ghềnh</a:t>
            </a:r>
          </a:p>
          <a:p>
            <a:pPr>
              <a:lnSpc>
                <a:spcPct val="200000"/>
              </a:lnSpc>
            </a:pPr>
            <a:r>
              <a:rPr lang="vi-VN" sz="3500" i="1" dirty="0" smtClean="0"/>
              <a:t>Không lo cực nhọc</a:t>
            </a:r>
            <a:endParaRPr lang="en-US" sz="3500" i="1" dirty="0"/>
          </a:p>
        </p:txBody>
      </p:sp>
      <p:sp>
        <p:nvSpPr>
          <p:cNvPr id="13" name="Rectangle 12"/>
          <p:cNvSpPr/>
          <p:nvPr/>
        </p:nvSpPr>
        <p:spPr>
          <a:xfrm>
            <a:off x="10196033" y="723900"/>
            <a:ext cx="7645955" cy="5663089"/>
          </a:xfrm>
          <a:prstGeom prst="rect">
            <a:avLst/>
          </a:prstGeom>
        </p:spPr>
        <p:txBody>
          <a:bodyPr wrap="square">
            <a:spAutoFit/>
          </a:bodyPr>
          <a:lstStyle/>
          <a:p>
            <a:pPr marL="571500" indent="-571500">
              <a:lnSpc>
                <a:spcPct val="150000"/>
              </a:lnSpc>
              <a:spcBef>
                <a:spcPts val="600"/>
              </a:spcBef>
              <a:spcAft>
                <a:spcPts val="600"/>
              </a:spcAft>
              <a:buFont typeface="Wingdings" panose="05000000000000000000" pitchFamily="2" charset="2"/>
              <a:buChar char="Ø"/>
            </a:pPr>
            <a:r>
              <a:rPr lang="pt-BR" sz="3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Đức </a:t>
            </a:r>
            <a:r>
              <a:rPr lang="pt-BR" sz="3800" b="1" dirty="0">
                <a:solidFill>
                  <a:srgbClr val="002060"/>
                </a:solidFill>
                <a:latin typeface="Arial" panose="020B0604020202020204" pitchFamily="34" charset="0"/>
                <a:ea typeface="Times New Roman" panose="02020603050405020304" pitchFamily="18" charset="0"/>
                <a:cs typeface="Arial" panose="020B0604020202020204" pitchFamily="34" charset="0"/>
              </a:rPr>
              <a:t>tính: </a:t>
            </a:r>
            <a:r>
              <a:rPr lang="pt-BR" sz="3800" dirty="0">
                <a:solidFill>
                  <a:srgbClr val="002060"/>
                </a:solidFill>
                <a:latin typeface="Arial" panose="020B0604020202020204" pitchFamily="34" charset="0"/>
                <a:ea typeface="Times New Roman" panose="02020603050405020304" pitchFamily="18" charset="0"/>
                <a:cs typeface="Arial" panose="020B0604020202020204" pitchFamily="34" charset="0"/>
              </a:rPr>
              <a:t>Bền gan, vững chí </a:t>
            </a:r>
            <a:r>
              <a:rPr lang="pt-BR" sz="3800" i="1" dirty="0">
                <a:solidFill>
                  <a:srgbClr val="002060"/>
                </a:solidFill>
                <a:latin typeface="Arial" panose="020B0604020202020204" pitchFamily="34" charset="0"/>
                <a:ea typeface="Times New Roman" panose="02020603050405020304" pitchFamily="18" charset="0"/>
                <a:cs typeface="Arial" panose="020B0604020202020204" pitchFamily="34" charset="0"/>
              </a:rPr>
              <a:t>“Cao... lớn</a:t>
            </a:r>
            <a:r>
              <a:rPr lang="pt-BR" sz="3800" i="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vi-VN" sz="3800" i="1"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Bef>
                <a:spcPts val="600"/>
              </a:spcBef>
              <a:spcAft>
                <a:spcPts val="600"/>
              </a:spcAft>
              <a:buFont typeface="Wingdings" panose="05000000000000000000" pitchFamily="2" charset="2"/>
              <a:buChar char="Ø"/>
            </a:pPr>
            <a:r>
              <a:rPr lang="pt-BR" sz="3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Yêu </a:t>
            </a:r>
            <a:r>
              <a:rPr lang="pt-BR" sz="3800" b="1" dirty="0">
                <a:solidFill>
                  <a:srgbClr val="002060"/>
                </a:solidFill>
                <a:latin typeface="Arial" panose="020B0604020202020204" pitchFamily="34" charset="0"/>
                <a:ea typeface="Times New Roman" panose="02020603050405020304" pitchFamily="18" charset="0"/>
                <a:cs typeface="Arial" panose="020B0604020202020204" pitchFamily="34" charset="0"/>
              </a:rPr>
              <a:t>tha thiết </a:t>
            </a:r>
            <a:r>
              <a:rPr lang="pt-BR" sz="3800" dirty="0">
                <a:solidFill>
                  <a:srgbClr val="002060"/>
                </a:solidFill>
                <a:latin typeface="Arial" panose="020B0604020202020204" pitchFamily="34" charset="0"/>
                <a:ea typeface="Times New Roman" panose="02020603050405020304" pitchFamily="18" charset="0"/>
                <a:cs typeface="Arial" panose="020B0604020202020204" pitchFamily="34" charset="0"/>
              </a:rPr>
              <a:t>quê hương </a:t>
            </a:r>
            <a:r>
              <a:rPr lang="pt-BR" sz="3800" i="1" dirty="0">
                <a:solidFill>
                  <a:srgbClr val="002060"/>
                </a:solidFill>
                <a:latin typeface="Arial" panose="020B0604020202020204" pitchFamily="34" charset="0"/>
                <a:ea typeface="Times New Roman" panose="02020603050405020304" pitchFamily="18" charset="0"/>
                <a:cs typeface="Arial" panose="020B0604020202020204" pitchFamily="34" charset="0"/>
              </a:rPr>
              <a:t>“sống trên... nghèo đói”.</a:t>
            </a:r>
            <a:endParaRPr lang="en-US" sz="3800" i="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Wingdings" panose="05000000000000000000" pitchFamily="2" charset="2"/>
              <a:buChar char="Ø"/>
            </a:pPr>
            <a:r>
              <a:rPr lang="pt-BR" sz="38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Mộc </a:t>
            </a:r>
            <a:r>
              <a:rPr lang="pt-BR" sz="3800" b="1" dirty="0">
                <a:solidFill>
                  <a:srgbClr val="002060"/>
                </a:solidFill>
                <a:latin typeface="Arial" panose="020B0604020202020204" pitchFamily="34" charset="0"/>
                <a:ea typeface="Times New Roman" panose="02020603050405020304" pitchFamily="18" charset="0"/>
                <a:cs typeface="Arial" panose="020B0604020202020204" pitchFamily="34" charset="0"/>
              </a:rPr>
              <a:t>mạc, hồn nhiên, khoáng đạt </a:t>
            </a:r>
            <a:r>
              <a:rPr lang="pt-BR" sz="3800" i="1" dirty="0">
                <a:solidFill>
                  <a:srgbClr val="002060"/>
                </a:solidFill>
                <a:latin typeface="Arial" panose="020B0604020202020204" pitchFamily="34" charset="0"/>
                <a:ea typeface="Times New Roman" panose="02020603050405020304" pitchFamily="18" charset="0"/>
                <a:cs typeface="Arial" panose="020B0604020202020204" pitchFamily="34" charset="0"/>
              </a:rPr>
              <a:t>“Sống ...”.</a:t>
            </a:r>
            <a:endParaRPr lang="en-US" sz="3800" i="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ight Brace 15"/>
          <p:cNvSpPr/>
          <p:nvPr/>
        </p:nvSpPr>
        <p:spPr>
          <a:xfrm>
            <a:off x="9525000" y="571500"/>
            <a:ext cx="457200" cy="9144000"/>
          </a:xfrm>
          <a:prstGeom prst="rightBrace">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1181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599737" y="2500011"/>
            <a:ext cx="1757526" cy="2800839"/>
          </a:xfrm>
          <a:prstGeom prst="rect">
            <a:avLst/>
          </a:prstGeom>
        </p:spPr>
      </p:pic>
      <p:sp>
        <p:nvSpPr>
          <p:cNvPr id="6" name="TextBox 5"/>
          <p:cNvSpPr txBox="1"/>
          <p:nvPr/>
        </p:nvSpPr>
        <p:spPr>
          <a:xfrm>
            <a:off x="435793" y="47193"/>
            <a:ext cx="9382734" cy="9787295"/>
          </a:xfrm>
          <a:prstGeom prst="rect">
            <a:avLst/>
          </a:prstGeom>
          <a:noFill/>
        </p:spPr>
        <p:txBody>
          <a:bodyPr wrap="square" rtlCol="0">
            <a:spAutoFit/>
          </a:bodyPr>
          <a:lstStyle/>
          <a:p>
            <a:pPr>
              <a:lnSpc>
                <a:spcPct val="200000"/>
              </a:lnSpc>
            </a:pPr>
            <a:r>
              <a:rPr lang="vi-VN" sz="3500" i="1" dirty="0" smtClean="0"/>
              <a:t>NgườI đồng mình thương lắm con ơi</a:t>
            </a:r>
          </a:p>
          <a:p>
            <a:pPr>
              <a:lnSpc>
                <a:spcPct val="200000"/>
              </a:lnSpc>
            </a:pPr>
            <a:r>
              <a:rPr lang="vi-VN" sz="3500" i="1" dirty="0" smtClean="0"/>
              <a:t>Cao đo nỗi buồn</a:t>
            </a:r>
          </a:p>
          <a:p>
            <a:pPr>
              <a:lnSpc>
                <a:spcPct val="200000"/>
              </a:lnSpc>
            </a:pPr>
            <a:r>
              <a:rPr lang="vi-VN" sz="3500" i="1" dirty="0" smtClean="0"/>
              <a:t>Xa nuôi chí lớn</a:t>
            </a:r>
          </a:p>
          <a:p>
            <a:pPr>
              <a:lnSpc>
                <a:spcPct val="200000"/>
              </a:lnSpc>
            </a:pPr>
            <a:r>
              <a:rPr lang="vi-VN" sz="3500" i="1" dirty="0" smtClean="0"/>
              <a:t>Dẫu làm sao thì cha vẫn muốn</a:t>
            </a:r>
          </a:p>
          <a:p>
            <a:pPr>
              <a:lnSpc>
                <a:spcPct val="200000"/>
              </a:lnSpc>
            </a:pPr>
            <a:r>
              <a:rPr lang="vi-VN" sz="3500" i="1" dirty="0" smtClean="0"/>
              <a:t>Sống trên đá không chê đá gập ghềnh</a:t>
            </a:r>
          </a:p>
          <a:p>
            <a:pPr>
              <a:lnSpc>
                <a:spcPct val="200000"/>
              </a:lnSpc>
            </a:pPr>
            <a:r>
              <a:rPr lang="vi-VN" sz="3500" i="1" dirty="0" smtClean="0"/>
              <a:t>Sống tring thung không chê thung nghèo đói</a:t>
            </a:r>
          </a:p>
          <a:p>
            <a:pPr>
              <a:lnSpc>
                <a:spcPct val="200000"/>
              </a:lnSpc>
            </a:pPr>
            <a:r>
              <a:rPr lang="vi-VN" sz="3500" i="1" dirty="0" smtClean="0"/>
              <a:t>Sống như sông như suối</a:t>
            </a:r>
          </a:p>
          <a:p>
            <a:pPr>
              <a:lnSpc>
                <a:spcPct val="200000"/>
              </a:lnSpc>
            </a:pPr>
            <a:r>
              <a:rPr lang="vi-VN" sz="3500" i="1" dirty="0" smtClean="0"/>
              <a:t>Lên thác xuống ghềnh</a:t>
            </a:r>
          </a:p>
          <a:p>
            <a:pPr>
              <a:lnSpc>
                <a:spcPct val="200000"/>
              </a:lnSpc>
            </a:pPr>
            <a:r>
              <a:rPr lang="vi-VN" sz="3500" i="1" dirty="0" smtClean="0"/>
              <a:t>Không lo cực nhọc</a:t>
            </a:r>
            <a:endParaRPr lang="en-US" sz="3500" i="1" dirty="0"/>
          </a:p>
        </p:txBody>
      </p:sp>
      <p:sp>
        <p:nvSpPr>
          <p:cNvPr id="13" name="Rectangle 12"/>
          <p:cNvSpPr/>
          <p:nvPr/>
        </p:nvSpPr>
        <p:spPr>
          <a:xfrm>
            <a:off x="10254320" y="353631"/>
            <a:ext cx="7201065" cy="9133269"/>
          </a:xfrm>
          <a:prstGeom prst="rect">
            <a:avLst/>
          </a:prstGeom>
        </p:spPr>
        <p:txBody>
          <a:bodyPr wrap="square">
            <a:spAutoFit/>
          </a:bodyPr>
          <a:lstStyle/>
          <a:p>
            <a:pPr marL="571500" indent="-571500" algn="just">
              <a:lnSpc>
                <a:spcPct val="150000"/>
              </a:lnSpc>
              <a:spcBef>
                <a:spcPts val="600"/>
              </a:spcBef>
              <a:spcAft>
                <a:spcPts val="600"/>
              </a:spcAft>
              <a:buFont typeface="Symbol" panose="05050102010706020507" pitchFamily="18" charset="2"/>
              <a:buChar char="Þ"/>
            </a:pPr>
            <a:r>
              <a:rPr lang="vi-VN" sz="3500" dirty="0" smtClean="0">
                <a:solidFill>
                  <a:srgbClr val="002060"/>
                </a:solidFill>
                <a:ea typeface="Times New Roman" panose="02020603050405020304" pitchFamily="18" charset="0"/>
                <a:cs typeface="Arial" panose="020B0604020202020204" pitchFamily="34" charset="0"/>
              </a:rPr>
              <a:t>Cách </a:t>
            </a:r>
            <a:r>
              <a:rPr lang="vi-VN" sz="3500" dirty="0">
                <a:solidFill>
                  <a:srgbClr val="002060"/>
                </a:solidFill>
                <a:ea typeface="Times New Roman" panose="02020603050405020304" pitchFamily="18" charset="0"/>
                <a:cs typeface="Arial" panose="020B0604020202020204" pitchFamily="34" charset="0"/>
              </a:rPr>
              <a:t>nói của người dân miền núi </a:t>
            </a:r>
            <a:r>
              <a:rPr lang="vi-VN" sz="3500" b="1" dirty="0">
                <a:solidFill>
                  <a:srgbClr val="002060"/>
                </a:solidFill>
                <a:ea typeface="Times New Roman" panose="02020603050405020304" pitchFamily="18" charset="0"/>
                <a:cs typeface="Arial" panose="020B0604020202020204" pitchFamily="34" charset="0"/>
              </a:rPr>
              <a:t>vừa cụ thể vừa mơ </a:t>
            </a:r>
            <a:r>
              <a:rPr lang="vi-VN" sz="3500" b="1" dirty="0" smtClean="0">
                <a:solidFill>
                  <a:srgbClr val="002060"/>
                </a:solidFill>
                <a:ea typeface="Times New Roman" panose="02020603050405020304" pitchFamily="18" charset="0"/>
                <a:cs typeface="Arial" panose="020B0604020202020204" pitchFamily="34" charset="0"/>
              </a:rPr>
              <a:t>hồ</a:t>
            </a:r>
            <a:r>
              <a:rPr lang="vi-VN" sz="3500" dirty="0" smtClean="0">
                <a:solidFill>
                  <a:srgbClr val="002060"/>
                </a:solidFill>
                <a:ea typeface="Times New Roman" panose="02020603050405020304" pitchFamily="18" charset="0"/>
                <a:cs typeface="Arial" panose="020B0604020202020204" pitchFamily="34" charset="0"/>
              </a:rPr>
              <a:t>, sống </a:t>
            </a:r>
            <a:r>
              <a:rPr lang="vi-VN" sz="3500" dirty="0">
                <a:solidFill>
                  <a:srgbClr val="002060"/>
                </a:solidFill>
                <a:ea typeface="Times New Roman" panose="02020603050405020304" pitchFamily="18" charset="0"/>
                <a:cs typeface="Arial" panose="020B0604020202020204" pitchFamily="34" charset="0"/>
              </a:rPr>
              <a:t>vất vả mà mạnh mẽ khoáng đạt, bền bỉ gắn bó với quê hương dẫu còn cực nhọc đói nghèo. </a:t>
            </a:r>
            <a:endParaRPr lang="vi-VN" sz="3500" dirty="0" smtClean="0">
              <a:solidFill>
                <a:srgbClr val="002060"/>
              </a:solidFill>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Symbol" panose="05050102010706020507" pitchFamily="18" charset="2"/>
              <a:buChar char="Þ"/>
            </a:pPr>
            <a:r>
              <a:rPr lang="vi-VN" sz="3500" dirty="0" smtClean="0">
                <a:solidFill>
                  <a:srgbClr val="002060"/>
                </a:solidFill>
                <a:ea typeface="Times New Roman" panose="02020603050405020304" pitchFamily="18" charset="0"/>
                <a:cs typeface="Arial" panose="020B0604020202020204" pitchFamily="34" charset="0"/>
              </a:rPr>
              <a:t>Mong </a:t>
            </a:r>
            <a:r>
              <a:rPr lang="vi-VN" sz="3500" dirty="0">
                <a:solidFill>
                  <a:srgbClr val="002060"/>
                </a:solidFill>
                <a:ea typeface="Times New Roman" panose="02020603050405020304" pitchFamily="18" charset="0"/>
                <a:cs typeface="Arial" panose="020B0604020202020204" pitchFamily="34" charset="0"/>
              </a:rPr>
              <a:t>con phải có nghĩa tình chung thủy với quê hương, biết chấp nhận và vượt qua gian nan thử thách bằng ý chí niềm tin của </a:t>
            </a:r>
            <a:r>
              <a:rPr lang="vi-VN" sz="3500" dirty="0" smtClean="0">
                <a:solidFill>
                  <a:srgbClr val="002060"/>
                </a:solidFill>
                <a:ea typeface="Times New Roman" panose="02020603050405020304" pitchFamily="18" charset="0"/>
                <a:cs typeface="Arial" panose="020B0604020202020204" pitchFamily="34" charset="0"/>
              </a:rPr>
              <a:t>mình.</a:t>
            </a:r>
          </a:p>
        </p:txBody>
      </p:sp>
      <p:sp>
        <p:nvSpPr>
          <p:cNvPr id="3" name="Right Brace 2"/>
          <p:cNvSpPr/>
          <p:nvPr/>
        </p:nvSpPr>
        <p:spPr>
          <a:xfrm>
            <a:off x="9525000" y="571500"/>
            <a:ext cx="457200" cy="9144000"/>
          </a:xfrm>
          <a:prstGeom prst="rightBrace">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557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599737" y="2500011"/>
            <a:ext cx="1757526" cy="2800839"/>
          </a:xfrm>
          <a:prstGeom prst="rect">
            <a:avLst/>
          </a:prstGeom>
        </p:spPr>
      </p:pic>
      <p:sp>
        <p:nvSpPr>
          <p:cNvPr id="6" name="TextBox 5"/>
          <p:cNvSpPr txBox="1"/>
          <p:nvPr/>
        </p:nvSpPr>
        <p:spPr>
          <a:xfrm>
            <a:off x="1247167" y="740391"/>
            <a:ext cx="9621136" cy="4401205"/>
          </a:xfrm>
          <a:prstGeom prst="rect">
            <a:avLst/>
          </a:prstGeom>
          <a:noFill/>
        </p:spPr>
        <p:txBody>
          <a:bodyPr wrap="square" rtlCol="0">
            <a:spAutoFit/>
          </a:bodyPr>
          <a:lstStyle/>
          <a:p>
            <a:pPr>
              <a:lnSpc>
                <a:spcPct val="200000"/>
              </a:lnSpc>
            </a:pPr>
            <a:r>
              <a:rPr lang="vi-VN" sz="3500" i="1" dirty="0" smtClean="0"/>
              <a:t>Người đồng mình thô sơ da thịt</a:t>
            </a:r>
          </a:p>
          <a:p>
            <a:pPr>
              <a:lnSpc>
                <a:spcPct val="200000"/>
              </a:lnSpc>
            </a:pPr>
            <a:r>
              <a:rPr lang="vi-VN" sz="3500" i="1" dirty="0" smtClean="0"/>
              <a:t>Chẳng mấy ai nhỏ bé đâu con</a:t>
            </a:r>
          </a:p>
          <a:p>
            <a:pPr>
              <a:lnSpc>
                <a:spcPct val="200000"/>
              </a:lnSpc>
            </a:pPr>
            <a:r>
              <a:rPr lang="vi-VN" sz="3500" i="1" dirty="0" smtClean="0"/>
              <a:t>Người đồng mình tự đúc đá kê cao quê hương</a:t>
            </a:r>
          </a:p>
          <a:p>
            <a:pPr>
              <a:lnSpc>
                <a:spcPct val="200000"/>
              </a:lnSpc>
            </a:pPr>
            <a:r>
              <a:rPr lang="vi-VN" sz="3500" i="1" dirty="0" smtClean="0"/>
              <a:t>Còn quê hương thì làm phong tục</a:t>
            </a:r>
            <a:endParaRPr lang="en-US" sz="3500" i="1" dirty="0"/>
          </a:p>
        </p:txBody>
      </p:sp>
      <p:sp>
        <p:nvSpPr>
          <p:cNvPr id="3" name="Right Brace 2"/>
          <p:cNvSpPr/>
          <p:nvPr/>
        </p:nvSpPr>
        <p:spPr>
          <a:xfrm>
            <a:off x="10858067" y="968990"/>
            <a:ext cx="437265" cy="4172606"/>
          </a:xfrm>
          <a:prstGeom prst="rightBrace">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 name="TextBox 8"/>
          <p:cNvSpPr txBox="1"/>
          <p:nvPr/>
        </p:nvSpPr>
        <p:spPr>
          <a:xfrm>
            <a:off x="11658600" y="1650386"/>
            <a:ext cx="6212189" cy="2031325"/>
          </a:xfrm>
          <a:prstGeom prst="rect">
            <a:avLst/>
          </a:prstGeom>
          <a:noFill/>
        </p:spPr>
        <p:txBody>
          <a:bodyPr wrap="square" rtlCol="0">
            <a:spAutoFit/>
          </a:bodyPr>
          <a:lstStyle/>
          <a:p>
            <a:pPr marL="285750" indent="-285750">
              <a:lnSpc>
                <a:spcPct val="150000"/>
              </a:lnSpc>
              <a:buFontTx/>
              <a:buChar char="-"/>
            </a:pPr>
            <a:r>
              <a:rPr lang="vi-VN" sz="4200" b="1" dirty="0" smtClean="0">
                <a:solidFill>
                  <a:srgbClr val="002060"/>
                </a:solidFill>
              </a:rPr>
              <a:t>Nghệ thuật: đối lập, điệp từ.</a:t>
            </a:r>
          </a:p>
        </p:txBody>
      </p:sp>
      <p:sp>
        <p:nvSpPr>
          <p:cNvPr id="10" name="TextBox 9"/>
          <p:cNvSpPr txBox="1"/>
          <p:nvPr/>
        </p:nvSpPr>
        <p:spPr>
          <a:xfrm>
            <a:off x="752032" y="5443419"/>
            <a:ext cx="16783935" cy="3000821"/>
          </a:xfrm>
          <a:prstGeom prst="rect">
            <a:avLst/>
          </a:prstGeom>
          <a:noFill/>
        </p:spPr>
        <p:txBody>
          <a:bodyPr wrap="square" rtlCol="0">
            <a:spAutoFit/>
          </a:bodyPr>
          <a:lstStyle/>
          <a:p>
            <a:pPr marL="285750" indent="-285750" algn="just">
              <a:lnSpc>
                <a:spcPct val="150000"/>
              </a:lnSpc>
              <a:buFont typeface="Symbol" panose="05050102010706020507" pitchFamily="18" charset="2"/>
              <a:buChar char="Þ"/>
            </a:pPr>
            <a:r>
              <a:rPr lang="vi-VN" sz="4200" dirty="0" smtClean="0"/>
              <a:t>Sống mộc mạc, chân chất nhưng tâm hồn cao đẹp, giàu bản sắc văn hóa.</a:t>
            </a:r>
          </a:p>
          <a:p>
            <a:pPr marL="285750" indent="-285750" algn="just">
              <a:lnSpc>
                <a:spcPct val="150000"/>
              </a:lnSpc>
              <a:buFont typeface="Symbol" panose="05050102010706020507" pitchFamily="18" charset="2"/>
              <a:buChar char="Þ"/>
            </a:pPr>
            <a:r>
              <a:rPr lang="vi-VN" sz="4200" b="1" i="1" dirty="0" smtClean="0"/>
              <a:t>Cha mong con luôn tự hào và giữ gìn truyền thống quê hương.</a:t>
            </a:r>
            <a:endParaRPr lang="en-US" sz="4200" b="1" i="1" dirty="0"/>
          </a:p>
        </p:txBody>
      </p:sp>
    </p:spTree>
    <p:extLst>
      <p:ext uri="{BB962C8B-B14F-4D97-AF65-F5344CB8AC3E}">
        <p14:creationId xmlns:p14="http://schemas.microsoft.com/office/powerpoint/2010/main" val="354922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 calcmode="lin" valueType="num">
                                      <p:cBhvr additive="base">
                                        <p:cTn id="2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595" t="1522" r="676" b="15279"/>
          <a:stretch>
            <a:fillRect/>
          </a:stretch>
        </p:blipFill>
        <p:spPr>
          <a:xfrm>
            <a:off x="-16766" y="-4300"/>
            <a:ext cx="18288000" cy="102870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7"/>
          <a:srcRect/>
          <a:stretch>
            <a:fillRect/>
          </a:stretch>
        </p:blipFill>
        <p:spPr>
          <a:xfrm>
            <a:off x="13612836" y="-1945541"/>
            <a:ext cx="17761608" cy="1435510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64726">
            <a:off x="14362684" y="7585443"/>
            <a:ext cx="2078182" cy="1782041"/>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37844"/>
          <a:stretch>
            <a:fillRect/>
          </a:stretch>
        </p:blipFill>
        <p:spPr>
          <a:xfrm rot="4636369" flipV="1">
            <a:off x="15400195" y="6199529"/>
            <a:ext cx="1725568" cy="2037052"/>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400000">
            <a:off x="3432113" y="-650810"/>
            <a:ext cx="7518074" cy="13467900"/>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871556">
            <a:off x="13956368" y="5548829"/>
            <a:ext cx="2150812" cy="3013397"/>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880367" flipH="1">
            <a:off x="14021540" y="5964696"/>
            <a:ext cx="758372" cy="597218"/>
          </a:xfrm>
          <a:prstGeom prst="rect">
            <a:avLst/>
          </a:prstGeom>
        </p:spPr>
      </p:pic>
      <p:sp>
        <p:nvSpPr>
          <p:cNvPr id="15" name="TextBox 15"/>
          <p:cNvSpPr txBox="1"/>
          <p:nvPr/>
        </p:nvSpPr>
        <p:spPr>
          <a:xfrm>
            <a:off x="793442" y="319936"/>
            <a:ext cx="5142203" cy="1320874"/>
          </a:xfrm>
          <a:prstGeom prst="rect">
            <a:avLst/>
          </a:prstGeom>
        </p:spPr>
        <p:txBody>
          <a:bodyPr wrap="square" lIns="0" tIns="0" rIns="0" bIns="0" rtlCol="0" anchor="t">
            <a:spAutoFit/>
          </a:bodyPr>
          <a:lstStyle/>
          <a:p>
            <a:pPr>
              <a:lnSpc>
                <a:spcPts val="10319"/>
              </a:lnSpc>
            </a:pPr>
            <a:r>
              <a:rPr lang="vi-VN" sz="6400" b="1" dirty="0" smtClean="0">
                <a:solidFill>
                  <a:srgbClr val="FFD350"/>
                </a:solidFill>
              </a:rPr>
              <a:t>KHỞI ĐỘNG</a:t>
            </a:r>
            <a:endParaRPr lang="en-US" sz="6400" b="1" dirty="0">
              <a:solidFill>
                <a:srgbClr val="FFD350"/>
              </a:solidFill>
            </a:endParaRPr>
          </a:p>
        </p:txBody>
      </p:sp>
      <p:sp>
        <p:nvSpPr>
          <p:cNvPr id="22" name="TextBox 22"/>
          <p:cNvSpPr txBox="1"/>
          <p:nvPr/>
        </p:nvSpPr>
        <p:spPr>
          <a:xfrm>
            <a:off x="1313641" y="3121950"/>
            <a:ext cx="11755017" cy="1938992"/>
          </a:xfrm>
          <a:prstGeom prst="rect">
            <a:avLst/>
          </a:prstGeom>
        </p:spPr>
        <p:txBody>
          <a:bodyPr wrap="square" lIns="0" tIns="0" rIns="0" bIns="0" rtlCol="0" anchor="t">
            <a:spAutoFit/>
          </a:bodyPr>
          <a:lstStyle/>
          <a:p>
            <a:pPr algn="ctr">
              <a:lnSpc>
                <a:spcPct val="150000"/>
              </a:lnSpc>
            </a:pPr>
            <a:r>
              <a:rPr lang="vi-VN" sz="4200" b="1" i="1" dirty="0">
                <a:solidFill>
                  <a:srgbClr val="7F7F36"/>
                </a:solidFill>
              </a:rPr>
              <a:t>Cả lớp cùng lắng nghe bài hát: “Cảm ơn cha”. Em cảm nhận được điều gì sau lời bài hát?</a:t>
            </a:r>
            <a:endParaRPr lang="en-US" sz="4200" b="1" i="1" dirty="0">
              <a:solidFill>
                <a:srgbClr val="7F7F36"/>
              </a:solidFill>
            </a:endParaRPr>
          </a:p>
        </p:txBody>
      </p:sp>
      <p:grpSp>
        <p:nvGrpSpPr>
          <p:cNvPr id="23" name="Group 23"/>
          <p:cNvGrpSpPr/>
          <p:nvPr/>
        </p:nvGrpSpPr>
        <p:grpSpPr>
          <a:xfrm>
            <a:off x="822017" y="1683028"/>
            <a:ext cx="5113628" cy="273672"/>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34955"/>
            <a:stretch>
              <a:fillRect/>
            </a:stretch>
          </p:blipFill>
          <p:spPr>
            <a:xfrm>
              <a:off x="9667339" y="0"/>
              <a:ext cx="3300365" cy="164904"/>
            </a:xfrm>
            <a:prstGeom prst="rect">
              <a:avLst/>
            </a:prstGeom>
          </p:spPr>
        </p:pic>
      </p:grpSp>
      <p:pic>
        <p:nvPicPr>
          <p:cNvPr id="27" name="Picture 2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36983" y="5116727"/>
            <a:ext cx="4282923" cy="4282923"/>
          </a:xfrm>
          <a:prstGeom prst="rect">
            <a:avLst/>
          </a:prstGeom>
        </p:spPr>
      </p:pic>
      <p:pic>
        <p:nvPicPr>
          <p:cNvPr id="28" name="Cam-On-Cha-Thao-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822442" y="7258188"/>
            <a:ext cx="1387475" cy="1387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576"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20" name="Picture 20"/>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599737" y="2500011"/>
            <a:ext cx="1757526" cy="2800839"/>
          </a:xfrm>
          <a:prstGeom prst="rect">
            <a:avLst/>
          </a:prstGeom>
        </p:spPr>
      </p:pic>
      <p:sp>
        <p:nvSpPr>
          <p:cNvPr id="6" name="TextBox 5"/>
          <p:cNvSpPr txBox="1"/>
          <p:nvPr/>
        </p:nvSpPr>
        <p:spPr>
          <a:xfrm>
            <a:off x="1142485" y="742295"/>
            <a:ext cx="6496935" cy="4401205"/>
          </a:xfrm>
          <a:prstGeom prst="rect">
            <a:avLst/>
          </a:prstGeom>
          <a:noFill/>
        </p:spPr>
        <p:txBody>
          <a:bodyPr wrap="square" rtlCol="0">
            <a:spAutoFit/>
          </a:bodyPr>
          <a:lstStyle/>
          <a:p>
            <a:pPr>
              <a:lnSpc>
                <a:spcPct val="200000"/>
              </a:lnSpc>
            </a:pPr>
            <a:r>
              <a:rPr lang="vi-VN" sz="3500" i="1" dirty="0" smtClean="0"/>
              <a:t>Con ơi tuy thô sơ da thịt</a:t>
            </a:r>
          </a:p>
          <a:p>
            <a:pPr>
              <a:lnSpc>
                <a:spcPct val="200000"/>
              </a:lnSpc>
            </a:pPr>
            <a:r>
              <a:rPr lang="vi-VN" sz="3500" i="1" dirty="0" smtClean="0"/>
              <a:t>Lên đường</a:t>
            </a:r>
          </a:p>
          <a:p>
            <a:pPr>
              <a:lnSpc>
                <a:spcPct val="200000"/>
              </a:lnSpc>
            </a:pPr>
            <a:r>
              <a:rPr lang="vi-VN" sz="3500" i="1" dirty="0" smtClean="0"/>
              <a:t>Không bao giờ nhỏ bé được</a:t>
            </a:r>
          </a:p>
          <a:p>
            <a:pPr>
              <a:lnSpc>
                <a:spcPct val="200000"/>
              </a:lnSpc>
            </a:pPr>
            <a:r>
              <a:rPr lang="vi-VN" sz="3500" i="1" dirty="0" smtClean="0"/>
              <a:t>Nghe con.</a:t>
            </a:r>
            <a:endParaRPr lang="en-US" sz="3500" i="1" dirty="0"/>
          </a:p>
        </p:txBody>
      </p:sp>
      <p:sp>
        <p:nvSpPr>
          <p:cNvPr id="3" name="Right Brace 2"/>
          <p:cNvSpPr/>
          <p:nvPr/>
        </p:nvSpPr>
        <p:spPr>
          <a:xfrm>
            <a:off x="7791992" y="952499"/>
            <a:ext cx="437265" cy="4172606"/>
          </a:xfrm>
          <a:prstGeom prst="rightBrace">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 name="TextBox 8"/>
          <p:cNvSpPr txBox="1"/>
          <p:nvPr/>
        </p:nvSpPr>
        <p:spPr>
          <a:xfrm>
            <a:off x="8534400" y="1645847"/>
            <a:ext cx="9229825" cy="2031325"/>
          </a:xfrm>
          <a:prstGeom prst="rect">
            <a:avLst/>
          </a:prstGeom>
          <a:noFill/>
        </p:spPr>
        <p:txBody>
          <a:bodyPr wrap="square" rtlCol="0">
            <a:spAutoFit/>
          </a:bodyPr>
          <a:lstStyle/>
          <a:p>
            <a:pPr marL="285750" indent="-285750">
              <a:lnSpc>
                <a:spcPct val="150000"/>
              </a:lnSpc>
              <a:buFontTx/>
              <a:buChar char="-"/>
            </a:pPr>
            <a:r>
              <a:rPr lang="vi-VN" sz="4200" b="1" dirty="0" smtClean="0">
                <a:solidFill>
                  <a:srgbClr val="002060"/>
                </a:solidFill>
              </a:rPr>
              <a:t>Giọng điệu: vừa thiết tha. Trìu mến, vừa nghiêm nghị, rắng rỏi.</a:t>
            </a:r>
          </a:p>
        </p:txBody>
      </p:sp>
      <p:sp>
        <p:nvSpPr>
          <p:cNvPr id="10" name="TextBox 9"/>
          <p:cNvSpPr txBox="1"/>
          <p:nvPr/>
        </p:nvSpPr>
        <p:spPr>
          <a:xfrm>
            <a:off x="752032" y="5387845"/>
            <a:ext cx="16783935" cy="3970318"/>
          </a:xfrm>
          <a:prstGeom prst="rect">
            <a:avLst/>
          </a:prstGeom>
          <a:noFill/>
        </p:spPr>
        <p:txBody>
          <a:bodyPr wrap="square" rtlCol="0">
            <a:spAutoFit/>
          </a:bodyPr>
          <a:lstStyle/>
          <a:p>
            <a:pPr marL="285750" indent="-285750" algn="just">
              <a:lnSpc>
                <a:spcPct val="150000"/>
              </a:lnSpc>
              <a:buFont typeface="Symbol" panose="05050102010706020507" pitchFamily="18" charset="2"/>
              <a:buChar char="Þ"/>
            </a:pPr>
            <a:r>
              <a:rPr lang="vi-VN" sz="4200" dirty="0" smtClean="0"/>
              <a:t>Con hãy lấy bản lĩnh, nghị lực, niềm tin của người đồng mình để vững bước trên đường đời.</a:t>
            </a:r>
          </a:p>
          <a:p>
            <a:pPr marL="285750" indent="-285750" algn="just">
              <a:lnSpc>
                <a:spcPct val="150000"/>
              </a:lnSpc>
              <a:buFont typeface="Symbol" panose="05050102010706020507" pitchFamily="18" charset="2"/>
              <a:buChar char="Þ"/>
            </a:pPr>
            <a:r>
              <a:rPr lang="vi-VN" sz="4200" b="1" i="1" dirty="0" smtClean="0"/>
              <a:t>Tình cảm cha con thắm thiết, sâu nặng. Cha đã bồi dưỡng, rèn luyện cho con tình cảm, nghị lực trước cuộc sống.</a:t>
            </a:r>
            <a:endParaRPr lang="en-US" sz="4200" b="1" i="1" dirty="0"/>
          </a:p>
        </p:txBody>
      </p:sp>
    </p:spTree>
    <p:extLst>
      <p:ext uri="{BB962C8B-B14F-4D97-AF65-F5344CB8AC3E}">
        <p14:creationId xmlns:p14="http://schemas.microsoft.com/office/powerpoint/2010/main" val="6689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3216"/>
          <a:stretch>
            <a:fillRect/>
          </a:stretch>
        </p:blipFill>
        <p:spPr>
          <a:xfrm rot="5400000">
            <a:off x="5634780" y="-1575399"/>
            <a:ext cx="6649058"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10440" flipH="1" flipV="1">
            <a:off x="-3199084" y="547136"/>
            <a:ext cx="4856458" cy="5428968"/>
          </a:xfrm>
          <a:prstGeom prst="rect">
            <a:avLst/>
          </a:prstGeom>
        </p:spPr>
      </p:pic>
      <p:sp>
        <p:nvSpPr>
          <p:cNvPr id="14" name="TextBox 14"/>
          <p:cNvSpPr txBox="1"/>
          <p:nvPr/>
        </p:nvSpPr>
        <p:spPr>
          <a:xfrm>
            <a:off x="2826190" y="3854093"/>
            <a:ext cx="12635620" cy="1590628"/>
          </a:xfrm>
          <a:prstGeom prst="rect">
            <a:avLst/>
          </a:prstGeom>
        </p:spPr>
        <p:txBody>
          <a:bodyPr lIns="0" tIns="0" rIns="0" bIns="0" rtlCol="0" anchor="t">
            <a:spAutoFit/>
          </a:bodyPr>
          <a:lstStyle/>
          <a:p>
            <a:pPr algn="ctr">
              <a:lnSpc>
                <a:spcPts val="13639"/>
              </a:lnSpc>
            </a:pPr>
            <a:r>
              <a:rPr lang="vi-VN" sz="8600" b="1" dirty="0" smtClean="0">
                <a:solidFill>
                  <a:srgbClr val="8B4645"/>
                </a:solidFill>
              </a:rPr>
              <a:t>III. TỔNG KẾT</a:t>
            </a:r>
            <a:endParaRPr lang="en-US" sz="8600" b="1" dirty="0">
              <a:solidFill>
                <a:srgbClr val="8B4645"/>
              </a:solidFill>
            </a:endParaRP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1964747" y="1417510"/>
            <a:ext cx="2283306" cy="66215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640822">
            <a:off x="14530377" y="6212489"/>
            <a:ext cx="1498629" cy="227065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24000" y="-7701259"/>
            <a:ext cx="20622818" cy="157506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2399"/>
          <a:stretch>
            <a:fillRect/>
          </a:stretch>
        </p:blipFill>
        <p:spPr>
          <a:xfrm rot="5400000">
            <a:off x="4934490" y="-3503298"/>
            <a:ext cx="8419020" cy="16916400"/>
          </a:xfrm>
          <a:prstGeom prst="rect">
            <a:avLst/>
          </a:prstGeom>
        </p:spPr>
      </p:pic>
      <p:pic>
        <p:nvPicPr>
          <p:cNvPr id="6" name="Picture 6"/>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24837">
            <a:off x="16819117" y="8248869"/>
            <a:ext cx="1453636" cy="2202479"/>
          </a:xfrm>
          <a:prstGeom prst="rect">
            <a:avLst/>
          </a:prstGeom>
        </p:spPr>
      </p:pic>
      <p:pic>
        <p:nvPicPr>
          <p:cNvPr id="7" name="Picture 7"/>
          <p:cNvPicPr>
            <a:picLocks noChangeAspect="1"/>
          </p:cNvPicPr>
          <p:nvPr/>
        </p:nvPicPr>
        <p:blipFill>
          <a:blip r:embed="rId10">
            <a:alphaModFix amt="8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2440" flipH="1">
            <a:off x="-3025354" y="4882060"/>
            <a:ext cx="4822950" cy="5391509"/>
          </a:xfrm>
          <a:prstGeom prst="rect">
            <a:avLst/>
          </a:prstGeom>
        </p:spPr>
      </p:pic>
      <p:sp>
        <p:nvSpPr>
          <p:cNvPr id="12" name="TextBox 12"/>
          <p:cNvSpPr txBox="1"/>
          <p:nvPr/>
        </p:nvSpPr>
        <p:spPr>
          <a:xfrm>
            <a:off x="6168898" y="1508230"/>
            <a:ext cx="6331204" cy="965905"/>
          </a:xfrm>
          <a:prstGeom prst="rect">
            <a:avLst/>
          </a:prstGeom>
        </p:spPr>
        <p:txBody>
          <a:bodyPr wrap="square" lIns="0" tIns="0" rIns="0" bIns="0" rtlCol="0" anchor="t">
            <a:spAutoFit/>
          </a:bodyPr>
          <a:lstStyle/>
          <a:p>
            <a:pPr algn="ctr">
              <a:lnSpc>
                <a:spcPts val="8119"/>
              </a:lnSpc>
            </a:pPr>
            <a:r>
              <a:rPr lang="en-US" sz="6400" b="1" spc="231" dirty="0" smtClean="0">
                <a:solidFill>
                  <a:srgbClr val="002060"/>
                </a:solidFill>
                <a:latin typeface="Arial" panose="020B0604020202020204" pitchFamily="34" charset="0"/>
                <a:cs typeface="Arial" panose="020B0604020202020204" pitchFamily="34" charset="0"/>
              </a:rPr>
              <a:t>NỘI DUNG</a:t>
            </a:r>
            <a:endParaRPr lang="en-US" sz="6400" b="1" spc="231" dirty="0">
              <a:solidFill>
                <a:srgbClr val="002060"/>
              </a:solidFill>
              <a:latin typeface="Arial" panose="020B0604020202020204" pitchFamily="34" charset="0"/>
              <a:cs typeface="Arial" panose="020B0604020202020204" pitchFamily="34" charset="0"/>
            </a:endParaRPr>
          </a:p>
        </p:txBody>
      </p:sp>
      <p:sp>
        <p:nvSpPr>
          <p:cNvPr id="14" name="TextBox 13"/>
          <p:cNvSpPr txBox="1"/>
          <p:nvPr/>
        </p:nvSpPr>
        <p:spPr>
          <a:xfrm>
            <a:off x="1219200" y="2597481"/>
            <a:ext cx="16230600" cy="4939814"/>
          </a:xfrm>
          <a:prstGeom prst="rect">
            <a:avLst/>
          </a:prstGeom>
          <a:noFill/>
        </p:spPr>
        <p:txBody>
          <a:bodyPr wrap="square" rtlCol="0">
            <a:spAutoFit/>
          </a:bodyPr>
          <a:lstStyle/>
          <a:p>
            <a:pPr marL="571500" indent="-571500" algn="just">
              <a:lnSpc>
                <a:spcPct val="150000"/>
              </a:lnSpc>
              <a:buFontTx/>
              <a:buChar char="-"/>
            </a:pPr>
            <a:r>
              <a:rPr lang="en-US" sz="4200" dirty="0" smtClean="0">
                <a:latin typeface="Arial" panose="020B0604020202020204" pitchFamily="34" charset="0"/>
                <a:cs typeface="Arial" panose="020B0604020202020204" pitchFamily="34" charset="0"/>
              </a:rPr>
              <a:t>Bài </a:t>
            </a:r>
            <a:r>
              <a:rPr lang="en-US" sz="4200" dirty="0" err="1" smtClean="0">
                <a:latin typeface="Arial" panose="020B0604020202020204" pitchFamily="34" charset="0"/>
                <a:cs typeface="Arial" panose="020B0604020202020204" pitchFamily="34" charset="0"/>
              </a:rPr>
              <a:t>thơ</a:t>
            </a:r>
            <a:r>
              <a:rPr lang="en-US" sz="4200" dirty="0" smtClean="0">
                <a:latin typeface="Arial" panose="020B0604020202020204" pitchFamily="34" charset="0"/>
                <a:cs typeface="Arial" panose="020B0604020202020204" pitchFamily="34" charset="0"/>
              </a:rPr>
              <a:t> thể </a:t>
            </a:r>
            <a:r>
              <a:rPr lang="en-US" sz="4200" dirty="0" err="1" smtClean="0">
                <a:latin typeface="Arial" panose="020B0604020202020204" pitchFamily="34" charset="0"/>
                <a:cs typeface="Arial" panose="020B0604020202020204" pitchFamily="34" charset="0"/>
              </a:rPr>
              <a:t>hiện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tình</a:t>
            </a:r>
            <a:r>
              <a:rPr lang="en-US" sz="4200" dirty="0" smtClean="0">
                <a:latin typeface="Arial" panose="020B0604020202020204" pitchFamily="34" charset="0"/>
                <a:cs typeface="Arial" panose="020B0604020202020204" pitchFamily="34" charset="0"/>
              </a:rPr>
              <a:t> cảm </a:t>
            </a:r>
            <a:r>
              <a:rPr lang="en-US" sz="4200" dirty="0" err="1" smtClean="0">
                <a:latin typeface="Arial" panose="020B0604020202020204" pitchFamily="34" charset="0"/>
                <a:cs typeface="Arial" panose="020B0604020202020204" pitchFamily="34" charset="0"/>
              </a:rPr>
              <a:t>gia</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đình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ấm</a:t>
            </a:r>
            <a:r>
              <a:rPr lang="en-US" sz="4200" dirty="0" smtClean="0">
                <a:latin typeface="Arial" panose="020B0604020202020204" pitchFamily="34" charset="0"/>
                <a:cs typeface="Arial" panose="020B0604020202020204" pitchFamily="34" charset="0"/>
              </a:rPr>
              <a:t> cũng, ca </a:t>
            </a:r>
            <a:r>
              <a:rPr lang="en-US" sz="4200" dirty="0" err="1" smtClean="0">
                <a:latin typeface="Arial" panose="020B0604020202020204" pitchFamily="34" charset="0"/>
                <a:cs typeface="Arial" panose="020B0604020202020204" pitchFamily="34" charset="0"/>
              </a:rPr>
              <a:t>ngợi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truyền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thống</a:t>
            </a:r>
            <a:r>
              <a:rPr lang="en-US" sz="4200" dirty="0" smtClean="0">
                <a:latin typeface="Arial" panose="020B0604020202020204" pitchFamily="34" charset="0"/>
                <a:cs typeface="Arial" panose="020B0604020202020204" pitchFamily="34" charset="0"/>
              </a:rPr>
              <a:t> cần </a:t>
            </a:r>
            <a:r>
              <a:rPr lang="en-US" sz="4200" dirty="0" err="1" smtClean="0">
                <a:latin typeface="Arial" panose="020B0604020202020204" pitchFamily="34" charset="0"/>
                <a:cs typeface="Arial" panose="020B0604020202020204" pitchFamily="34" charset="0"/>
              </a:rPr>
              <a:t>cù</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sức</a:t>
            </a:r>
            <a:r>
              <a:rPr lang="en-US" sz="4200" dirty="0" smtClean="0">
                <a:latin typeface="Arial" panose="020B0604020202020204" pitchFamily="34" charset="0"/>
                <a:cs typeface="Arial" panose="020B0604020202020204" pitchFamily="34" charset="0"/>
              </a:rPr>
              <a:t> sống </a:t>
            </a:r>
            <a:r>
              <a:rPr lang="en-US" sz="4200" dirty="0" err="1" smtClean="0">
                <a:latin typeface="Arial" panose="020B0604020202020204" pitchFamily="34" charset="0"/>
                <a:cs typeface="Arial" panose="020B0604020202020204" pitchFamily="34" charset="0"/>
              </a:rPr>
              <a:t>mạnh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mẽ</a:t>
            </a:r>
            <a:r>
              <a:rPr lang="en-US" sz="4200" dirty="0" smtClean="0">
                <a:latin typeface="Arial" panose="020B0604020202020204" pitchFamily="34" charset="0"/>
                <a:cs typeface="Arial" panose="020B0604020202020204" pitchFamily="34" charset="0"/>
              </a:rPr>
              <a:t> của </a:t>
            </a:r>
            <a:r>
              <a:rPr lang="en-US" sz="4200" dirty="0" err="1" smtClean="0">
                <a:latin typeface="Arial" panose="020B0604020202020204" pitchFamily="34" charset="0"/>
                <a:cs typeface="Arial" panose="020B0604020202020204" pitchFamily="34" charset="0"/>
              </a:rPr>
              <a:t>quê</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hương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và</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dân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tộc</a:t>
            </a:r>
            <a:r>
              <a:rPr lang="en-US" sz="4200" dirty="0" smtClean="0">
                <a:latin typeface="Arial" panose="020B0604020202020204" pitchFamily="34" charset="0"/>
                <a:cs typeface="Arial" panose="020B0604020202020204" pitchFamily="34" charset="0"/>
              </a:rPr>
              <a:t> mình.</a:t>
            </a:r>
          </a:p>
          <a:p>
            <a:pPr marL="571500" indent="-571500" algn="just">
              <a:lnSpc>
                <a:spcPct val="150000"/>
              </a:lnSpc>
              <a:buFontTx/>
              <a:buChar char="-"/>
            </a:pPr>
            <a:r>
              <a:rPr lang="en-US" sz="4200" dirty="0" smtClean="0">
                <a:latin typeface="Arial" panose="020B0604020202020204" pitchFamily="34" charset="0"/>
                <a:cs typeface="Arial" panose="020B0604020202020204" pitchFamily="34" charset="0"/>
              </a:rPr>
              <a:t>Bài </a:t>
            </a:r>
            <a:r>
              <a:rPr lang="en-US" sz="4200" dirty="0" err="1" smtClean="0">
                <a:latin typeface="Arial" panose="020B0604020202020204" pitchFamily="34" charset="0"/>
                <a:cs typeface="Arial" panose="020B0604020202020204" pitchFamily="34" charset="0"/>
              </a:rPr>
              <a:t>thơ</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giúp</a:t>
            </a:r>
            <a:r>
              <a:rPr lang="en-US" sz="4200" dirty="0" smtClean="0">
                <a:latin typeface="Arial" panose="020B0604020202020204" pitchFamily="34" charset="0"/>
                <a:cs typeface="Arial" panose="020B0604020202020204" pitchFamily="34" charset="0"/>
              </a:rPr>
              <a:t> ta hiểu thêm về </a:t>
            </a:r>
            <a:r>
              <a:rPr lang="en-US" sz="4200" dirty="0" err="1" smtClean="0">
                <a:latin typeface="Arial" panose="020B0604020202020204" pitchFamily="34" charset="0"/>
                <a:cs typeface="Arial" panose="020B0604020202020204" pitchFamily="34" charset="0"/>
              </a:rPr>
              <a:t>sức</a:t>
            </a:r>
            <a:r>
              <a:rPr lang="en-US" sz="4200" dirty="0" smtClean="0">
                <a:latin typeface="Arial" panose="020B0604020202020204" pitchFamily="34" charset="0"/>
                <a:cs typeface="Arial" panose="020B0604020202020204" pitchFamily="34" charset="0"/>
              </a:rPr>
              <a:t> sống </a:t>
            </a:r>
            <a:r>
              <a:rPr lang="en-US" sz="4200" dirty="0" err="1" smtClean="0">
                <a:latin typeface="Arial" panose="020B0604020202020204" pitchFamily="34" charset="0"/>
                <a:cs typeface="Arial" panose="020B0604020202020204" pitchFamily="34" charset="0"/>
              </a:rPr>
              <a:t>và</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vẻ</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đẹp</a:t>
            </a:r>
            <a:r>
              <a:rPr lang="en-US" sz="4200" dirty="0" smtClean="0">
                <a:latin typeface="Arial" panose="020B0604020202020204" pitchFamily="34" charset="0"/>
                <a:cs typeface="Arial" panose="020B0604020202020204" pitchFamily="34" charset="0"/>
              </a:rPr>
              <a:t> tâm </a:t>
            </a:r>
            <a:r>
              <a:rPr lang="en-US" sz="4200" dirty="0" err="1" smtClean="0">
                <a:latin typeface="Arial" panose="020B0604020202020204" pitchFamily="34" charset="0"/>
                <a:cs typeface="Arial" panose="020B0604020202020204" pitchFamily="34" charset="0"/>
              </a:rPr>
              <a:t>hồn</a:t>
            </a:r>
            <a:r>
              <a:rPr lang="en-US" sz="4200" dirty="0" smtClean="0">
                <a:latin typeface="Arial" panose="020B0604020202020204" pitchFamily="34" charset="0"/>
                <a:cs typeface="Arial" panose="020B0604020202020204" pitchFamily="34" charset="0"/>
              </a:rPr>
              <a:t> của một </a:t>
            </a:r>
            <a:r>
              <a:rPr lang="en-US" sz="4200" dirty="0" err="1" smtClean="0">
                <a:latin typeface="Arial" panose="020B0604020202020204" pitchFamily="34" charset="0"/>
                <a:cs typeface="Arial" panose="020B0604020202020204" pitchFamily="34" charset="0"/>
              </a:rPr>
              <a:t>dân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tộc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miền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núi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gợi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nhắc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tình</a:t>
            </a:r>
            <a:r>
              <a:rPr lang="en-US" sz="4200" dirty="0" smtClean="0">
                <a:latin typeface="Arial" panose="020B0604020202020204" pitchFamily="34" charset="0"/>
                <a:cs typeface="Arial" panose="020B0604020202020204" pitchFamily="34" charset="0"/>
              </a:rPr>
              <a:t> cảm </a:t>
            </a:r>
            <a:r>
              <a:rPr lang="en-US" sz="4200" dirty="0" err="1" smtClean="0">
                <a:latin typeface="Arial" panose="020B0604020202020204" pitchFamily="34" charset="0"/>
                <a:cs typeface="Arial" panose="020B0604020202020204" pitchFamily="34" charset="0"/>
              </a:rPr>
              <a:t>gắn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bó</a:t>
            </a:r>
            <a:r>
              <a:rPr lang="en-US" sz="4200" dirty="0" smtClean="0">
                <a:latin typeface="Arial" panose="020B0604020202020204" pitchFamily="34" charset="0"/>
                <a:cs typeface="Arial" panose="020B0604020202020204" pitchFamily="34" charset="0"/>
              </a:rPr>
              <a:t> với </a:t>
            </a:r>
            <a:r>
              <a:rPr lang="en-US" sz="4200" dirty="0" err="1" smtClean="0">
                <a:latin typeface="Arial" panose="020B0604020202020204" pitchFamily="34" charset="0"/>
                <a:cs typeface="Arial" panose="020B0604020202020204" pitchFamily="34" charset="0"/>
              </a:rPr>
              <a:t>truyền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thống</a:t>
            </a:r>
            <a:r>
              <a:rPr lang="en-US" sz="4200" dirty="0" smtClean="0">
                <a:latin typeface="Arial" panose="020B0604020202020204" pitchFamily="34" charset="0"/>
                <a:cs typeface="Arial" panose="020B0604020202020204" pitchFamily="34" charset="0"/>
              </a:rPr>
              <a:t> với </a:t>
            </a:r>
            <a:r>
              <a:rPr lang="en-US" sz="4200" dirty="0" err="1" smtClean="0">
                <a:latin typeface="Arial" panose="020B0604020202020204" pitchFamily="34" charset="0"/>
                <a:cs typeface="Arial" panose="020B0604020202020204" pitchFamily="34" charset="0"/>
              </a:rPr>
              <a:t>quê</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hương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và</a:t>
            </a:r>
            <a:r>
              <a:rPr lang="en-US" sz="4200" dirty="0" smtClean="0">
                <a:latin typeface="Arial" panose="020B0604020202020204" pitchFamily="34" charset="0"/>
                <a:cs typeface="Arial" panose="020B0604020202020204" pitchFamily="34" charset="0"/>
              </a:rPr>
              <a:t> ý </a:t>
            </a:r>
            <a:r>
              <a:rPr lang="en-US" sz="4200" dirty="0" err="1" smtClean="0">
                <a:latin typeface="Arial" panose="020B0604020202020204" pitchFamily="34" charset="0"/>
                <a:cs typeface="Arial" panose="020B0604020202020204" pitchFamily="34" charset="0"/>
              </a:rPr>
              <a:t>chí</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vươn</a:t>
            </a:r>
            <a:r>
              <a:rPr lang="en-US" sz="4200" dirty="0" smtClean="0">
                <a:latin typeface="Arial" panose="020B0604020202020204" pitchFamily="34" charset="0"/>
                <a:cs typeface="Arial" panose="020B0604020202020204" pitchFamily="34" charset="0"/>
              </a:rPr>
              <a:t> lên trong </a:t>
            </a:r>
            <a:r>
              <a:rPr lang="en-US" sz="4200" dirty="0" err="1" smtClean="0">
                <a:latin typeface="Arial" panose="020B0604020202020204" pitchFamily="34" charset="0"/>
                <a:cs typeface="Arial" panose="020B0604020202020204" pitchFamily="34" charset="0"/>
              </a:rPr>
              <a:t>cuộc</a:t>
            </a:r>
            <a:r>
              <a:rPr lang="en-US" sz="4200" dirty="0" smtClean="0">
                <a:latin typeface="Arial" panose="020B0604020202020204" pitchFamily="34" charset="0"/>
                <a:cs typeface="Arial" panose="020B0604020202020204" pitchFamily="34" charset="0"/>
              </a:rPr>
              <a:t> sống.</a:t>
            </a:r>
            <a:endParaRPr lang="en-US" sz="4200"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24000" y="-7701259"/>
            <a:ext cx="20622818" cy="157506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2399"/>
          <a:stretch>
            <a:fillRect/>
          </a:stretch>
        </p:blipFill>
        <p:spPr>
          <a:xfrm rot="5400000">
            <a:off x="4934490" y="-3503298"/>
            <a:ext cx="8419020" cy="16916400"/>
          </a:xfrm>
          <a:prstGeom prst="rect">
            <a:avLst/>
          </a:prstGeom>
        </p:spPr>
      </p:pic>
      <p:pic>
        <p:nvPicPr>
          <p:cNvPr id="6" name="Picture 6"/>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24837">
            <a:off x="16819117" y="8248869"/>
            <a:ext cx="1453636" cy="2202479"/>
          </a:xfrm>
          <a:prstGeom prst="rect">
            <a:avLst/>
          </a:prstGeom>
        </p:spPr>
      </p:pic>
      <p:pic>
        <p:nvPicPr>
          <p:cNvPr id="7" name="Picture 7"/>
          <p:cNvPicPr>
            <a:picLocks noChangeAspect="1"/>
          </p:cNvPicPr>
          <p:nvPr/>
        </p:nvPicPr>
        <p:blipFill>
          <a:blip r:embed="rId10">
            <a:alphaModFix amt="80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2440" flipH="1">
            <a:off x="-3025354" y="4882060"/>
            <a:ext cx="4822950" cy="5391509"/>
          </a:xfrm>
          <a:prstGeom prst="rect">
            <a:avLst/>
          </a:prstGeom>
        </p:spPr>
      </p:pic>
      <p:sp>
        <p:nvSpPr>
          <p:cNvPr id="12" name="TextBox 12"/>
          <p:cNvSpPr txBox="1"/>
          <p:nvPr/>
        </p:nvSpPr>
        <p:spPr>
          <a:xfrm>
            <a:off x="6168898" y="1482487"/>
            <a:ext cx="6331204" cy="965905"/>
          </a:xfrm>
          <a:prstGeom prst="rect">
            <a:avLst/>
          </a:prstGeom>
        </p:spPr>
        <p:txBody>
          <a:bodyPr wrap="square" lIns="0" tIns="0" rIns="0" bIns="0" rtlCol="0" anchor="t">
            <a:spAutoFit/>
          </a:bodyPr>
          <a:lstStyle/>
          <a:p>
            <a:pPr algn="ctr">
              <a:lnSpc>
                <a:spcPts val="8119"/>
              </a:lnSpc>
            </a:pPr>
            <a:r>
              <a:rPr lang="en-US" sz="6400" b="1" spc="231" dirty="0" smtClean="0">
                <a:solidFill>
                  <a:srgbClr val="002060"/>
                </a:solidFill>
                <a:latin typeface="Arial" panose="020B0604020202020204" pitchFamily="34" charset="0"/>
                <a:cs typeface="Arial" panose="020B0604020202020204" pitchFamily="34" charset="0"/>
              </a:rPr>
              <a:t>NGHỆ THUẬT</a:t>
            </a:r>
            <a:endParaRPr lang="en-US" sz="6400" b="1" spc="231" dirty="0">
              <a:solidFill>
                <a:srgbClr val="002060"/>
              </a:solidFill>
              <a:latin typeface="Arial" panose="020B0604020202020204" pitchFamily="34" charset="0"/>
              <a:cs typeface="Arial" panose="020B0604020202020204" pitchFamily="34" charset="0"/>
            </a:endParaRPr>
          </a:p>
        </p:txBody>
      </p:sp>
      <p:sp>
        <p:nvSpPr>
          <p:cNvPr id="14" name="TextBox 13"/>
          <p:cNvSpPr txBox="1"/>
          <p:nvPr/>
        </p:nvSpPr>
        <p:spPr>
          <a:xfrm>
            <a:off x="1725508" y="2609541"/>
            <a:ext cx="15217983" cy="4939814"/>
          </a:xfrm>
          <a:prstGeom prst="rect">
            <a:avLst/>
          </a:prstGeom>
          <a:noFill/>
        </p:spPr>
        <p:txBody>
          <a:bodyPr wrap="square" rtlCol="0">
            <a:spAutoFit/>
          </a:bodyPr>
          <a:lstStyle/>
          <a:p>
            <a:pPr marL="571500" indent="-571500" algn="just">
              <a:lnSpc>
                <a:spcPct val="150000"/>
              </a:lnSpc>
              <a:buFontTx/>
              <a:buChar char="-"/>
            </a:pPr>
            <a:r>
              <a:rPr lang="vi-VN" sz="4200" dirty="0" smtClean="0">
                <a:cs typeface="Arial" panose="020B0604020202020204" pitchFamily="34" charset="0"/>
              </a:rPr>
              <a:t>Hình </a:t>
            </a:r>
            <a:r>
              <a:rPr lang="vi-VN" sz="4200" dirty="0">
                <a:cs typeface="Arial" panose="020B0604020202020204" pitchFamily="34" charset="0"/>
              </a:rPr>
              <a:t>ảnh thơ vừa cụ thể vừa có sức gợi cảm khái quát, cách nói mộc mạc, so sánh cụ thể thể hiện các nói đặc trưng của đồng bào miền núi.</a:t>
            </a:r>
          </a:p>
          <a:p>
            <a:pPr marL="571500" indent="-571500" algn="just">
              <a:lnSpc>
                <a:spcPct val="150000"/>
              </a:lnSpc>
              <a:buFontTx/>
              <a:buChar char="-"/>
            </a:pPr>
            <a:r>
              <a:rPr lang="vi-VN" sz="4200" dirty="0" smtClean="0">
                <a:cs typeface="Arial" panose="020B0604020202020204" pitchFamily="34" charset="0"/>
              </a:rPr>
              <a:t>Lời </a:t>
            </a:r>
            <a:r>
              <a:rPr lang="vi-VN" sz="4200" dirty="0">
                <a:cs typeface="Arial" panose="020B0604020202020204" pitchFamily="34" charset="0"/>
              </a:rPr>
              <a:t>thơ trìu mến tha thiết, điệp từ như điểm - nhấn lời dặn dò ân cần, tha thiết của người cha.</a:t>
            </a:r>
          </a:p>
        </p:txBody>
      </p:sp>
    </p:spTree>
    <p:extLst>
      <p:ext uri="{BB962C8B-B14F-4D97-AF65-F5344CB8AC3E}">
        <p14:creationId xmlns:p14="http://schemas.microsoft.com/office/powerpoint/2010/main" val="3451028572"/>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15369"/>
          <a:stretch>
            <a:fillRect/>
          </a:stretch>
        </p:blipFill>
        <p:spPr>
          <a:xfrm>
            <a:off x="2441634" y="868803"/>
            <a:ext cx="13401497" cy="2751382"/>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20" name="Picture 20"/>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22" name="TextBox 22"/>
          <p:cNvSpPr txBox="1"/>
          <p:nvPr/>
        </p:nvSpPr>
        <p:spPr>
          <a:xfrm>
            <a:off x="4345837" y="2000348"/>
            <a:ext cx="9596326" cy="744691"/>
          </a:xfrm>
          <a:prstGeom prst="rect">
            <a:avLst/>
          </a:prstGeom>
        </p:spPr>
        <p:txBody>
          <a:bodyPr lIns="0" tIns="0" rIns="0" bIns="0" rtlCol="0" anchor="t">
            <a:spAutoFit/>
          </a:bodyPr>
          <a:lstStyle/>
          <a:p>
            <a:pPr algn="ctr">
              <a:lnSpc>
                <a:spcPts val="5760"/>
              </a:lnSpc>
            </a:pPr>
            <a:r>
              <a:rPr lang="en-US" sz="6400" b="1" spc="144" dirty="0" smtClean="0">
                <a:solidFill>
                  <a:srgbClr val="9B6D55"/>
                </a:solidFill>
                <a:latin typeface="Arial" panose="020B0604020202020204" pitchFamily="34" charset="0"/>
                <a:cs typeface="Arial" panose="020B0604020202020204" pitchFamily="34" charset="0"/>
              </a:rPr>
              <a:t>LUYỆN TẬP</a:t>
            </a:r>
            <a:endParaRPr lang="en-US" sz="6400" b="1" spc="144" dirty="0">
              <a:solidFill>
                <a:srgbClr val="9B6D55"/>
              </a:solidFill>
              <a:latin typeface="Arial" panose="020B0604020202020204" pitchFamily="34" charset="0"/>
              <a:cs typeface="Arial" panose="020B0604020202020204" pitchFamily="34" charset="0"/>
            </a:endParaRPr>
          </a:p>
        </p:txBody>
      </p:sp>
      <p:grpSp>
        <p:nvGrpSpPr>
          <p:cNvPr id="58" name="Group 58"/>
          <p:cNvGrpSpPr/>
          <p:nvPr/>
        </p:nvGrpSpPr>
        <p:grpSpPr>
          <a:xfrm>
            <a:off x="4407835" y="1608422"/>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l="26292" r="47442"/>
            <a:stretch>
              <a:fillRect/>
            </a:stretch>
          </p:blipFill>
          <p:spPr>
            <a:xfrm>
              <a:off x="10080965" y="0"/>
              <a:ext cx="2616411" cy="99617"/>
            </a:xfrm>
            <a:prstGeom prst="rect">
              <a:avLst/>
            </a:prstGeom>
          </p:spPr>
        </p:pic>
      </p:grpSp>
      <p:sp>
        <p:nvSpPr>
          <p:cNvPr id="71" name="Rectangle 70"/>
          <p:cNvSpPr/>
          <p:nvPr/>
        </p:nvSpPr>
        <p:spPr>
          <a:xfrm>
            <a:off x="2093882" y="3687501"/>
            <a:ext cx="14097000" cy="3416320"/>
          </a:xfrm>
          <a:prstGeom prst="rect">
            <a:avLst/>
          </a:prstGeom>
        </p:spPr>
        <p:txBody>
          <a:bodyPr wrap="square">
            <a:spAutoFit/>
          </a:bodyPr>
          <a:lstStyle/>
          <a:p>
            <a:pPr algn="just">
              <a:lnSpc>
                <a:spcPct val="150000"/>
              </a:lnSpc>
              <a:spcBef>
                <a:spcPts val="600"/>
              </a:spcBef>
              <a:spcAft>
                <a:spcPts val="600"/>
              </a:spcAft>
            </a:pPr>
            <a:r>
              <a:rPr lang="vi-VN" sz="4800" b="1" i="1" dirty="0" smtClean="0">
                <a:ea typeface="Times New Roman" panose="02020603050405020304" pitchFamily="18" charset="0"/>
              </a:rPr>
              <a:t>	Điều </a:t>
            </a:r>
            <a:r>
              <a:rPr lang="vi-VN" sz="4800" b="1" i="1" dirty="0">
                <a:ea typeface="Times New Roman" panose="02020603050405020304" pitchFamily="18" charset="0"/>
              </a:rPr>
              <a:t>lớn lao nhất mà nhà thơ muốn truyền cho con là </a:t>
            </a:r>
            <a:r>
              <a:rPr lang="vi-VN" sz="4800" b="1" i="1" dirty="0" smtClean="0">
                <a:ea typeface="Times New Roman" panose="02020603050405020304" pitchFamily="18" charset="0"/>
              </a:rPr>
              <a:t>gì? Đặt </a:t>
            </a:r>
            <a:r>
              <a:rPr lang="vi-VN" sz="4800" b="1" i="1" dirty="0">
                <a:ea typeface="Times New Roman" panose="02020603050405020304" pitchFamily="18" charset="0"/>
              </a:rPr>
              <a:t>mình là người con trong bài thơ em có suy nghĩ </a:t>
            </a:r>
            <a:r>
              <a:rPr lang="vi-VN" sz="4800" b="1" i="1" dirty="0" smtClean="0">
                <a:ea typeface="Times New Roman" panose="02020603050405020304" pitchFamily="18" charset="0"/>
              </a:rPr>
              <a:t>gì</a:t>
            </a:r>
            <a:r>
              <a:rPr lang="vi-VN" sz="4800" b="1" i="1" dirty="0">
                <a:ea typeface="Times New Roman" panose="02020603050405020304" pitchFamily="18" charset="0"/>
              </a:rPr>
              <a:t>?</a:t>
            </a:r>
            <a:endParaRPr lang="en-US" sz="4800" b="1" i="1" dirty="0">
              <a:ea typeface="Times New Roman" panose="02020603050405020304" pitchFamily="18" charset="0"/>
            </a:endParaRPr>
          </a:p>
        </p:txBody>
      </p:sp>
    </p:spTree>
    <p:extLst>
      <p:ext uri="{BB962C8B-B14F-4D97-AF65-F5344CB8AC3E}">
        <p14:creationId xmlns:p14="http://schemas.microsoft.com/office/powerpoint/2010/main" val="228989343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15369"/>
          <a:stretch>
            <a:fillRect/>
          </a:stretch>
        </p:blipFill>
        <p:spPr>
          <a:xfrm>
            <a:off x="2441634" y="868803"/>
            <a:ext cx="13401497" cy="2751382"/>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20" name="Picture 20"/>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22" name="TextBox 22"/>
          <p:cNvSpPr txBox="1"/>
          <p:nvPr/>
        </p:nvSpPr>
        <p:spPr>
          <a:xfrm>
            <a:off x="4345837" y="2000348"/>
            <a:ext cx="9596326" cy="744691"/>
          </a:xfrm>
          <a:prstGeom prst="rect">
            <a:avLst/>
          </a:prstGeom>
        </p:spPr>
        <p:txBody>
          <a:bodyPr lIns="0" tIns="0" rIns="0" bIns="0" rtlCol="0" anchor="t">
            <a:spAutoFit/>
          </a:bodyPr>
          <a:lstStyle/>
          <a:p>
            <a:pPr algn="ctr">
              <a:lnSpc>
                <a:spcPts val="5760"/>
              </a:lnSpc>
            </a:pPr>
            <a:r>
              <a:rPr lang="en-US" sz="6400" b="1" spc="144" dirty="0" smtClean="0">
                <a:solidFill>
                  <a:srgbClr val="9B6D55"/>
                </a:solidFill>
                <a:latin typeface="Arial" panose="020B0604020202020204" pitchFamily="34" charset="0"/>
                <a:cs typeface="Arial" panose="020B0604020202020204" pitchFamily="34" charset="0"/>
              </a:rPr>
              <a:t>LUYỆN TẬP</a:t>
            </a:r>
            <a:endParaRPr lang="en-US" sz="6400" b="1" spc="144" dirty="0">
              <a:solidFill>
                <a:srgbClr val="9B6D55"/>
              </a:solidFill>
              <a:latin typeface="Arial" panose="020B0604020202020204" pitchFamily="34" charset="0"/>
              <a:cs typeface="Arial" panose="020B0604020202020204" pitchFamily="34" charset="0"/>
            </a:endParaRPr>
          </a:p>
        </p:txBody>
      </p:sp>
      <p:grpSp>
        <p:nvGrpSpPr>
          <p:cNvPr id="58" name="Group 58"/>
          <p:cNvGrpSpPr/>
          <p:nvPr/>
        </p:nvGrpSpPr>
        <p:grpSpPr>
          <a:xfrm>
            <a:off x="4407835" y="1608422"/>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l="26292" r="47442"/>
            <a:stretch>
              <a:fillRect/>
            </a:stretch>
          </p:blipFill>
          <p:spPr>
            <a:xfrm>
              <a:off x="10080965" y="0"/>
              <a:ext cx="2616411" cy="99617"/>
            </a:xfrm>
            <a:prstGeom prst="rect">
              <a:avLst/>
            </a:prstGeom>
          </p:spPr>
        </p:pic>
      </p:grpSp>
      <p:sp>
        <p:nvSpPr>
          <p:cNvPr id="4" name="TextBox 3"/>
          <p:cNvSpPr txBox="1"/>
          <p:nvPr/>
        </p:nvSpPr>
        <p:spPr>
          <a:xfrm>
            <a:off x="703516" y="4116493"/>
            <a:ext cx="1899879" cy="738664"/>
          </a:xfrm>
          <a:prstGeom prst="rect">
            <a:avLst/>
          </a:prstGeom>
          <a:noFill/>
        </p:spPr>
        <p:txBody>
          <a:bodyPr wrap="none" rtlCol="0">
            <a:spAutoFit/>
          </a:bodyPr>
          <a:lstStyle/>
          <a:p>
            <a:r>
              <a:rPr lang="vi-VN" sz="4200" b="1" dirty="0" smtClean="0">
                <a:solidFill>
                  <a:srgbClr val="FF0000"/>
                </a:solidFill>
              </a:rPr>
              <a:t>GỢI Ý:</a:t>
            </a:r>
            <a:endParaRPr lang="en-US" sz="4200" b="1" dirty="0">
              <a:solidFill>
                <a:srgbClr val="FF0000"/>
              </a:solidFill>
            </a:endParaRPr>
          </a:p>
        </p:txBody>
      </p:sp>
      <p:sp>
        <p:nvSpPr>
          <p:cNvPr id="5" name="Rectangle 4"/>
          <p:cNvSpPr/>
          <p:nvPr/>
        </p:nvSpPr>
        <p:spPr>
          <a:xfrm>
            <a:off x="2693252" y="3913018"/>
            <a:ext cx="13821028" cy="5509200"/>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vi-VN" sz="3800" dirty="0" smtClean="0">
                <a:ea typeface="Times New Roman" panose="02020603050405020304" pitchFamily="18" charset="0"/>
              </a:rPr>
              <a:t>Điều </a:t>
            </a:r>
            <a:r>
              <a:rPr lang="vi-VN" sz="3800" dirty="0">
                <a:ea typeface="Times New Roman" panose="02020603050405020304" pitchFamily="18" charset="0"/>
              </a:rPr>
              <a:t>lớn lao nhất mà nhà thơ muốn truyền cho con là lòng tự hào về sức sống bền bỉ của quê hương và niềm tự tin để con bước vào </a:t>
            </a:r>
            <a:r>
              <a:rPr lang="vi-VN" sz="3800" dirty="0" smtClean="0">
                <a:ea typeface="Times New Roman" panose="02020603050405020304" pitchFamily="18" charset="0"/>
              </a:rPr>
              <a:t>đời.</a:t>
            </a:r>
          </a:p>
          <a:p>
            <a:pPr marL="571500" indent="-571500" algn="just">
              <a:lnSpc>
                <a:spcPct val="150000"/>
              </a:lnSpc>
              <a:spcBef>
                <a:spcPts val="600"/>
              </a:spcBef>
              <a:spcAft>
                <a:spcPts val="600"/>
              </a:spcAft>
              <a:buFontTx/>
              <a:buChar char="-"/>
            </a:pPr>
            <a:r>
              <a:rPr lang="vi-VN" sz="3800" dirty="0" smtClean="0">
                <a:ea typeface="Times New Roman" panose="02020603050405020304" pitchFamily="18" charset="0"/>
              </a:rPr>
              <a:t>Bài </a:t>
            </a:r>
            <a:r>
              <a:rPr lang="vi-VN" sz="3800" dirty="0">
                <a:ea typeface="Times New Roman" panose="02020603050405020304" pitchFamily="18" charset="0"/>
              </a:rPr>
              <a:t>thơ giúp ta hiểu thêm sức sống và vẻ đẹp tâm hồn của một dân tộc miền núi. Bài học luôn tự hào, gắn bó với quê hương, gia đình và ý chí vươn lên trong cuộc sống.</a:t>
            </a:r>
            <a:endParaRPr lang="en-US" sz="3800" dirty="0">
              <a:ea typeface="Times New Roman" panose="02020603050405020304" pitchFamily="18" charset="0"/>
            </a:endParaRPr>
          </a:p>
        </p:txBody>
      </p:sp>
    </p:spTree>
    <p:extLst>
      <p:ext uri="{BB962C8B-B14F-4D97-AF65-F5344CB8AC3E}">
        <p14:creationId xmlns:p14="http://schemas.microsoft.com/office/powerpoint/2010/main" val="10473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15369"/>
          <a:stretch>
            <a:fillRect/>
          </a:stretch>
        </p:blipFill>
        <p:spPr>
          <a:xfrm>
            <a:off x="2441634" y="868803"/>
            <a:ext cx="13401497" cy="2751382"/>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20" name="Picture 20"/>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5">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sp>
        <p:nvSpPr>
          <p:cNvPr id="22" name="TextBox 22"/>
          <p:cNvSpPr txBox="1"/>
          <p:nvPr/>
        </p:nvSpPr>
        <p:spPr>
          <a:xfrm>
            <a:off x="4345837" y="2000348"/>
            <a:ext cx="9596326" cy="744691"/>
          </a:xfrm>
          <a:prstGeom prst="rect">
            <a:avLst/>
          </a:prstGeom>
        </p:spPr>
        <p:txBody>
          <a:bodyPr lIns="0" tIns="0" rIns="0" bIns="0" rtlCol="0" anchor="t">
            <a:spAutoFit/>
          </a:bodyPr>
          <a:lstStyle/>
          <a:p>
            <a:pPr algn="ctr">
              <a:lnSpc>
                <a:spcPts val="5760"/>
              </a:lnSpc>
            </a:pPr>
            <a:r>
              <a:rPr lang="vi-VN" sz="6400" b="1" spc="144" dirty="0" smtClean="0">
                <a:solidFill>
                  <a:srgbClr val="9B6D55"/>
                </a:solidFill>
                <a:latin typeface="Arial" panose="020B0604020202020204" pitchFamily="34" charset="0"/>
                <a:cs typeface="Arial" panose="020B0604020202020204" pitchFamily="34" charset="0"/>
              </a:rPr>
              <a:t>VẬN DỤNG</a:t>
            </a:r>
            <a:endParaRPr lang="en-US" sz="6400" b="1" spc="144" dirty="0">
              <a:solidFill>
                <a:srgbClr val="9B6D55"/>
              </a:solidFill>
              <a:latin typeface="Arial" panose="020B0604020202020204" pitchFamily="34" charset="0"/>
              <a:cs typeface="Arial" panose="020B0604020202020204" pitchFamily="34" charset="0"/>
            </a:endParaRPr>
          </a:p>
        </p:txBody>
      </p:sp>
      <p:grpSp>
        <p:nvGrpSpPr>
          <p:cNvPr id="58" name="Group 58"/>
          <p:cNvGrpSpPr/>
          <p:nvPr/>
        </p:nvGrpSpPr>
        <p:grpSpPr>
          <a:xfrm>
            <a:off x="4407835" y="1608422"/>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l="26292" r="47442"/>
            <a:stretch>
              <a:fillRect/>
            </a:stretch>
          </p:blipFill>
          <p:spPr>
            <a:xfrm>
              <a:off x="10080965" y="0"/>
              <a:ext cx="2616411" cy="99617"/>
            </a:xfrm>
            <a:prstGeom prst="rect">
              <a:avLst/>
            </a:prstGeom>
          </p:spPr>
        </p:pic>
      </p:grpSp>
      <p:sp>
        <p:nvSpPr>
          <p:cNvPr id="71" name="Rectangle 70"/>
          <p:cNvSpPr/>
          <p:nvPr/>
        </p:nvSpPr>
        <p:spPr>
          <a:xfrm>
            <a:off x="2093882" y="3687501"/>
            <a:ext cx="14097000" cy="2188997"/>
          </a:xfrm>
          <a:prstGeom prst="rect">
            <a:avLst/>
          </a:prstGeom>
        </p:spPr>
        <p:txBody>
          <a:bodyPr wrap="square">
            <a:spAutoFit/>
          </a:bodyPr>
          <a:lstStyle/>
          <a:p>
            <a:pPr algn="just">
              <a:lnSpc>
                <a:spcPct val="150000"/>
              </a:lnSpc>
              <a:spcBef>
                <a:spcPts val="600"/>
              </a:spcBef>
              <a:spcAft>
                <a:spcPts val="600"/>
              </a:spcAft>
            </a:pPr>
            <a:r>
              <a:rPr lang="vi-VN" sz="4800" b="1" i="1" dirty="0">
                <a:ea typeface="Times New Roman" panose="02020603050405020304" pitchFamily="18" charset="0"/>
              </a:rPr>
              <a:t>	</a:t>
            </a:r>
            <a:r>
              <a:rPr lang="vi-VN" sz="4800" b="1" i="1" dirty="0" smtClean="0">
                <a:ea typeface="Times New Roman" panose="02020603050405020304" pitchFamily="18" charset="0"/>
              </a:rPr>
              <a:t>Em hãy nêu suy </a:t>
            </a:r>
            <a:r>
              <a:rPr lang="vi-VN" sz="4800" b="1" i="1" dirty="0">
                <a:ea typeface="Times New Roman" panose="02020603050405020304" pitchFamily="18" charset="0"/>
              </a:rPr>
              <a:t>nghĩ của em về tình cảm cha mẹ dành cho </a:t>
            </a:r>
            <a:r>
              <a:rPr lang="vi-VN" sz="4800" b="1" i="1" dirty="0" smtClean="0">
                <a:ea typeface="Times New Roman" panose="02020603050405020304" pitchFamily="18" charset="0"/>
              </a:rPr>
              <a:t>mình?</a:t>
            </a:r>
            <a:endParaRPr lang="en-US" sz="4800" b="1" i="1" dirty="0">
              <a:ea typeface="Times New Roman" panose="02020603050405020304" pitchFamily="18" charset="0"/>
            </a:endParaRPr>
          </a:p>
        </p:txBody>
      </p:sp>
      <p:pic>
        <p:nvPicPr>
          <p:cNvPr id="4" name="Picture 3"/>
          <p:cNvPicPr>
            <a:picLocks noChangeAspect="1"/>
          </p:cNvPicPr>
          <p:nvPr/>
        </p:nvPicPr>
        <p:blipFill rotWithShape="1">
          <a:blip r:embed="rId23" cstate="print">
            <a:extLst>
              <a:ext uri="{28A0092B-C50C-407E-A947-70E740481C1C}">
                <a14:useLocalDpi xmlns:a14="http://schemas.microsoft.com/office/drawing/2010/main" val="0"/>
              </a:ext>
            </a:extLst>
          </a:blip>
          <a:srcRect t="21041" b="13959"/>
          <a:stretch/>
        </p:blipFill>
        <p:spPr>
          <a:xfrm>
            <a:off x="5721802" y="5835138"/>
            <a:ext cx="6841159" cy="4446744"/>
          </a:xfrm>
          <a:prstGeom prst="rect">
            <a:avLst/>
          </a:prstGeom>
        </p:spPr>
      </p:pic>
    </p:spTree>
    <p:extLst>
      <p:ext uri="{BB962C8B-B14F-4D97-AF65-F5344CB8AC3E}">
        <p14:creationId xmlns:p14="http://schemas.microsoft.com/office/powerpoint/2010/main" val="2027400680"/>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338058" y="-2171418"/>
            <a:ext cx="21816058"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9905" r="11342"/>
          <a:stretch>
            <a:fillRect/>
          </a:stretch>
        </p:blipFill>
        <p:spPr>
          <a:xfrm>
            <a:off x="1981200" y="1301585"/>
            <a:ext cx="10211569" cy="1746010"/>
          </a:xfrm>
          <a:prstGeom prst="rect">
            <a:avLst/>
          </a:prstGeom>
        </p:spPr>
      </p:pic>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5358602" y="-1092116"/>
            <a:ext cx="5619318" cy="10147753"/>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777898" y="7665371"/>
            <a:ext cx="1781139" cy="1573879"/>
          </a:xfrm>
          <a:prstGeom prst="rect">
            <a:avLst/>
          </a:prstGeom>
        </p:spPr>
      </p:pic>
      <p:sp>
        <p:nvSpPr>
          <p:cNvPr id="16" name="TextBox 16"/>
          <p:cNvSpPr txBox="1"/>
          <p:nvPr/>
        </p:nvSpPr>
        <p:spPr>
          <a:xfrm>
            <a:off x="2365328" y="2131781"/>
            <a:ext cx="9443311" cy="585417"/>
          </a:xfrm>
          <a:prstGeom prst="rect">
            <a:avLst/>
          </a:prstGeom>
        </p:spPr>
        <p:txBody>
          <a:bodyPr wrap="square" lIns="0" tIns="0" rIns="0" bIns="0" rtlCol="0" anchor="t">
            <a:spAutoFit/>
          </a:bodyPr>
          <a:lstStyle/>
          <a:p>
            <a:pPr algn="ctr">
              <a:lnSpc>
                <a:spcPts val="3894"/>
              </a:lnSpc>
            </a:pPr>
            <a:r>
              <a:rPr lang="vi-VN" sz="6400" b="1" spc="165" dirty="0" smtClean="0">
                <a:solidFill>
                  <a:srgbClr val="F4E1C9"/>
                </a:solidFill>
              </a:rPr>
              <a:t>HƯỚNG DẪN VỀ NHÀ</a:t>
            </a:r>
            <a:endParaRPr lang="en-US" sz="6400" b="1" spc="165" dirty="0">
              <a:solidFill>
                <a:srgbClr val="F4E1C9"/>
              </a:solidFill>
            </a:endParaRPr>
          </a:p>
        </p:txBody>
      </p:sp>
      <p:pic>
        <p:nvPicPr>
          <p:cNvPr id="20" name="Picture 20"/>
          <p:cNvPicPr>
            <a:picLocks noChangeAspect="1"/>
          </p:cNvPicPr>
          <p:nvPr/>
        </p:nvPicPr>
        <p:blipFill>
          <a:blip r:embed="rId20">
            <a:alphaModFix amt="3000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20">
              <a:alphaModFix amt="3000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20">
              <a:alphaModFix amt="3000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20">
              <a:alphaModFix amt="3000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20">
              <a:alphaModFix amt="3000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0317549" flipH="1">
              <a:off x="1959646" y="2377015"/>
              <a:ext cx="2345113" cy="1612265"/>
            </a:xfrm>
            <a:prstGeom prst="rect">
              <a:avLst/>
            </a:prstGeom>
          </p:spPr>
        </p:pic>
      </p:grpSp>
      <p:pic>
        <p:nvPicPr>
          <p:cNvPr id="27" name="Picture 27"/>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1167794" flipV="1">
            <a:off x="1643587" y="2956252"/>
            <a:ext cx="1443482" cy="1313569"/>
          </a:xfrm>
          <a:prstGeom prst="rect">
            <a:avLst/>
          </a:prstGeom>
        </p:spPr>
      </p:pic>
      <p:sp>
        <p:nvSpPr>
          <p:cNvPr id="28" name="Rectangle 27"/>
          <p:cNvSpPr/>
          <p:nvPr/>
        </p:nvSpPr>
        <p:spPr>
          <a:xfrm>
            <a:off x="3125629" y="3597479"/>
            <a:ext cx="10690622" cy="4832092"/>
          </a:xfrm>
          <a:prstGeom prst="rect">
            <a:avLst/>
          </a:prstGeom>
        </p:spPr>
        <p:txBody>
          <a:bodyPr wrap="square">
            <a:spAutoFit/>
          </a:bodyPr>
          <a:lstStyle/>
          <a:p>
            <a:pPr marL="571500" indent="-571500" algn="just">
              <a:lnSpc>
                <a:spcPct val="200000"/>
              </a:lnSpc>
              <a:spcBef>
                <a:spcPts val="600"/>
              </a:spcBef>
              <a:spcAft>
                <a:spcPts val="600"/>
              </a:spcAft>
              <a:buFont typeface="Wingdings" panose="05000000000000000000" pitchFamily="2" charset="2"/>
              <a:buChar char="§"/>
            </a:pP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Học </a:t>
            </a: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bài cũ, trả lời câu hỏi SGK. </a:t>
            </a:r>
            <a:endParaRPr lang="en-US" sz="4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Bef>
                <a:spcPts val="600"/>
              </a:spcBef>
              <a:spcAft>
                <a:spcPts val="600"/>
              </a:spcAft>
              <a:buFont typeface="Wingdings" panose="05000000000000000000" pitchFamily="2" charset="2"/>
              <a:buChar char="§"/>
            </a:pP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 </a:t>
            </a:r>
            <a:r>
              <a:rPr lang="pt-BR"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thành câu hỏi phần vận </a:t>
            </a:r>
            <a:r>
              <a:rPr lang="pt-BR"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Bef>
                <a:spcPts val="600"/>
              </a:spcBef>
              <a:spcAft>
                <a:spcPts val="600"/>
              </a:spcAft>
              <a:buFont typeface="Wingdings" panose="05000000000000000000" pitchFamily="2" charset="2"/>
              <a:buChar char="§"/>
            </a:pP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Chuẩn</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bị bài </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8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7649">
            <a:off x="16428178" y="1892639"/>
            <a:ext cx="5233506" cy="585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5369"/>
          <a:stretch>
            <a:fillRect/>
          </a:stretch>
        </p:blipFill>
        <p:spPr>
          <a:xfrm>
            <a:off x="1635768" y="1242215"/>
            <a:ext cx="15016463" cy="600842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044815" y="1672352"/>
            <a:ext cx="365674" cy="3364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81137" y="1576297"/>
            <a:ext cx="365674" cy="3364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258" b="3258"/>
          <a:stretch>
            <a:fillRect/>
          </a:stretch>
        </p:blipFill>
        <p:spPr>
          <a:xfrm rot="-5400000">
            <a:off x="3010655" y="-336833"/>
            <a:ext cx="4017081" cy="230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11339"/>
          <a:stretch>
            <a:fillRect/>
          </a:stretch>
        </p:blipFill>
        <p:spPr>
          <a:xfrm rot="-5209166">
            <a:off x="11505646" y="-15167"/>
            <a:ext cx="3561565" cy="230982"/>
          </a:xfrm>
          <a:prstGeom prst="rect">
            <a:avLst/>
          </a:prstGeom>
        </p:spPr>
      </p:pic>
      <p:sp>
        <p:nvSpPr>
          <p:cNvPr id="9" name="TextBox 9"/>
          <p:cNvSpPr txBox="1"/>
          <p:nvPr/>
        </p:nvSpPr>
        <p:spPr>
          <a:xfrm>
            <a:off x="1603852" y="2738088"/>
            <a:ext cx="15080293" cy="2667397"/>
          </a:xfrm>
          <a:prstGeom prst="rect">
            <a:avLst/>
          </a:prstGeom>
        </p:spPr>
        <p:txBody>
          <a:bodyPr wrap="square" lIns="0" tIns="0" rIns="0" bIns="0" rtlCol="0" anchor="t">
            <a:spAutoFit/>
          </a:bodyPr>
          <a:lstStyle/>
          <a:p>
            <a:pPr algn="ctr">
              <a:lnSpc>
                <a:spcPts val="10439"/>
              </a:lnSpc>
            </a:pPr>
            <a:r>
              <a:rPr lang="vi-VN" sz="7200" b="1" spc="434" dirty="0" smtClean="0">
                <a:solidFill>
                  <a:srgbClr val="4E898E"/>
                </a:solidFill>
              </a:rPr>
              <a:t>CẢM ƠN CÁC EM ĐÃ </a:t>
            </a:r>
          </a:p>
          <a:p>
            <a:pPr algn="ctr">
              <a:lnSpc>
                <a:spcPts val="10439"/>
              </a:lnSpc>
            </a:pPr>
            <a:r>
              <a:rPr lang="vi-VN" sz="7200" b="1" spc="434" dirty="0" smtClean="0">
                <a:solidFill>
                  <a:srgbClr val="4E898E"/>
                </a:solidFill>
              </a:rPr>
              <a:t>LẮNG NGHE BÀI GIẢNG!</a:t>
            </a:r>
            <a:endParaRPr lang="en-US" sz="7200" b="1" spc="434" dirty="0">
              <a:solidFill>
                <a:srgbClr val="4E898E"/>
              </a:solidFill>
            </a:endParaRP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48437">
            <a:off x="7341323" y="7722245"/>
            <a:ext cx="3540957" cy="303637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614319" y="8268907"/>
            <a:ext cx="7342307" cy="4093336"/>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flipV="1">
            <a:off x="-1179561" y="8194217"/>
            <a:ext cx="6846924" cy="3817160"/>
          </a:xfrm>
          <a:prstGeom prst="rect">
            <a:avLst/>
          </a:prstGeom>
        </p:spPr>
      </p:pic>
      <p:pic>
        <p:nvPicPr>
          <p:cNvPr id="14" name="Picture 14"/>
          <p:cNvPicPr>
            <a:picLocks noChangeAspect="1"/>
          </p:cNvPicPr>
          <p:nvPr/>
        </p:nvPicPr>
        <p:blipFill>
          <a:blip r:embed="rId3">
            <a:alphaModFix amt="8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82775" y="-1997681"/>
            <a:ext cx="4822950" cy="5391509"/>
          </a:xfrm>
          <a:prstGeom prst="rect">
            <a:avLst/>
          </a:prstGeom>
        </p:spPr>
      </p:pic>
      <p:pic>
        <p:nvPicPr>
          <p:cNvPr id="15" name="Picture 15"/>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17668">
            <a:off x="17418599" y="190303"/>
            <a:ext cx="1829801" cy="1765757"/>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034043">
            <a:off x="-588051" y="5128668"/>
            <a:ext cx="1590726" cy="1453526"/>
          </a:xfrm>
          <a:prstGeom prst="rect">
            <a:avLst/>
          </a:prstGeom>
        </p:spPr>
      </p:pic>
      <p:pic>
        <p:nvPicPr>
          <p:cNvPr id="19" name="Picture 19"/>
          <p:cNvPicPr>
            <a:picLocks noChangeAspect="1"/>
          </p:cNvPicPr>
          <p:nvPr/>
        </p:nvPicPr>
        <p:blipFill>
          <a:blip r:embed="rId21">
            <a:alphaModFix amt="94000"/>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328888" flipH="1">
            <a:off x="13258855" y="6538039"/>
            <a:ext cx="1036649" cy="1171355"/>
          </a:xfrm>
          <a:prstGeom prst="rect">
            <a:avLst/>
          </a:prstGeom>
        </p:spPr>
      </p:pic>
      <p:pic>
        <p:nvPicPr>
          <p:cNvPr id="20" name="Picture 20"/>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371927">
            <a:off x="3934732" y="6538039"/>
            <a:ext cx="1036649" cy="1171355"/>
          </a:xfrm>
          <a:prstGeom prst="rect">
            <a:avLst/>
          </a:prstGeom>
        </p:spPr>
      </p:pic>
    </p:spTree>
    <p:extLst>
      <p:ext uri="{BB962C8B-B14F-4D97-AF65-F5344CB8AC3E}">
        <p14:creationId xmlns:p14="http://schemas.microsoft.com/office/powerpoint/2010/main" val="22903542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326312" y="-4175168"/>
            <a:ext cx="14564973" cy="699725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388089">
            <a:off x="11498353" y="8811826"/>
            <a:ext cx="1265282" cy="495042"/>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6453175">
            <a:off x="15708797" y="2542618"/>
            <a:ext cx="646676" cy="1277384"/>
          </a:xfrm>
          <a:prstGeom prst="rect">
            <a:avLst/>
          </a:prstGeom>
        </p:spPr>
      </p:pic>
      <p:sp>
        <p:nvSpPr>
          <p:cNvPr id="16" name="TextBox 16"/>
          <p:cNvSpPr txBox="1"/>
          <p:nvPr/>
        </p:nvSpPr>
        <p:spPr>
          <a:xfrm>
            <a:off x="4340555" y="3538573"/>
            <a:ext cx="10162153" cy="2257413"/>
          </a:xfrm>
          <a:prstGeom prst="rect">
            <a:avLst/>
          </a:prstGeom>
        </p:spPr>
        <p:txBody>
          <a:bodyPr lIns="0" tIns="0" rIns="0" bIns="0" rtlCol="0" anchor="t">
            <a:spAutoFit/>
          </a:bodyPr>
          <a:lstStyle/>
          <a:p>
            <a:pPr algn="ctr">
              <a:lnSpc>
                <a:spcPts val="19199"/>
              </a:lnSpc>
            </a:pPr>
            <a:r>
              <a:rPr lang="vi-VN" sz="12500" b="1" dirty="0" smtClean="0">
                <a:solidFill>
                  <a:srgbClr val="646B3C"/>
                </a:solidFill>
              </a:rPr>
              <a:t>NÓI VỚI CON</a:t>
            </a:r>
            <a:endParaRPr lang="en-US" sz="12500" b="1" dirty="0">
              <a:solidFill>
                <a:srgbClr val="646B3C"/>
              </a:solidFill>
            </a:endParaRPr>
          </a:p>
        </p:txBody>
      </p:sp>
      <p:sp>
        <p:nvSpPr>
          <p:cNvPr id="17" name="TextBox 17"/>
          <p:cNvSpPr txBox="1"/>
          <p:nvPr/>
        </p:nvSpPr>
        <p:spPr>
          <a:xfrm>
            <a:off x="7663625" y="2758117"/>
            <a:ext cx="2960750" cy="423193"/>
          </a:xfrm>
          <a:prstGeom prst="rect">
            <a:avLst/>
          </a:prstGeom>
        </p:spPr>
        <p:txBody>
          <a:bodyPr wrap="square" lIns="0" tIns="0" rIns="0" bIns="0" rtlCol="0" anchor="t">
            <a:spAutoFit/>
          </a:bodyPr>
          <a:lstStyle/>
          <a:p>
            <a:pPr algn="ctr">
              <a:lnSpc>
                <a:spcPts val="3330"/>
              </a:lnSpc>
            </a:pPr>
            <a:r>
              <a:rPr lang="vi-VN" sz="7200" spc="74" dirty="0" smtClean="0">
                <a:solidFill>
                  <a:srgbClr val="646B3C"/>
                </a:solidFill>
              </a:rPr>
              <a:t>Tiết ...</a:t>
            </a:r>
            <a:endParaRPr lang="en-US" sz="7200" spc="74" dirty="0">
              <a:solidFill>
                <a:srgbClr val="646B3C"/>
              </a:solidFill>
            </a:endParaRPr>
          </a:p>
        </p:txBody>
      </p:sp>
      <p:pic>
        <p:nvPicPr>
          <p:cNvPr id="19"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564726">
            <a:off x="1210991" y="7812320"/>
            <a:ext cx="2078182" cy="1782041"/>
          </a:xfrm>
          <a:prstGeom prst="rect">
            <a:avLst/>
          </a:prstGeom>
        </p:spPr>
      </p:pic>
      <p:pic>
        <p:nvPicPr>
          <p:cNvPr id="20" name="Picture 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r="37844"/>
          <a:stretch>
            <a:fillRect/>
          </a:stretch>
        </p:blipFill>
        <p:spPr>
          <a:xfrm rot="4636369" flipV="1">
            <a:off x="2248502" y="6426406"/>
            <a:ext cx="1725568" cy="2037052"/>
          </a:xfrm>
          <a:prstGeom prst="rect">
            <a:avLst/>
          </a:prstGeom>
        </p:spPr>
      </p:pic>
      <p:pic>
        <p:nvPicPr>
          <p:cNvPr id="21" name="Picture 10"/>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71556">
            <a:off x="804675" y="5775706"/>
            <a:ext cx="2150812" cy="3013397"/>
          </a:xfrm>
          <a:prstGeom prst="rect">
            <a:avLst/>
          </a:prstGeom>
        </p:spPr>
      </p:pic>
      <p:sp>
        <p:nvSpPr>
          <p:cNvPr id="22" name="TextBox 17"/>
          <p:cNvSpPr txBox="1"/>
          <p:nvPr/>
        </p:nvSpPr>
        <p:spPr>
          <a:xfrm>
            <a:off x="11159017" y="6707084"/>
            <a:ext cx="4980984" cy="423193"/>
          </a:xfrm>
          <a:prstGeom prst="rect">
            <a:avLst/>
          </a:prstGeom>
        </p:spPr>
        <p:txBody>
          <a:bodyPr wrap="square" lIns="0" tIns="0" rIns="0" bIns="0" rtlCol="0" anchor="t">
            <a:spAutoFit/>
          </a:bodyPr>
          <a:lstStyle/>
          <a:p>
            <a:pPr algn="ctr">
              <a:lnSpc>
                <a:spcPts val="3330"/>
              </a:lnSpc>
            </a:pPr>
            <a:r>
              <a:rPr lang="vi-VN" sz="6400" b="1" i="1" spc="74" dirty="0" smtClean="0">
                <a:solidFill>
                  <a:srgbClr val="646B3C"/>
                </a:solidFill>
              </a:rPr>
              <a:t>(Y Phương)</a:t>
            </a:r>
            <a:endParaRPr lang="en-US" sz="6400" b="1" i="1" spc="74" dirty="0">
              <a:solidFill>
                <a:srgbClr val="646B3C"/>
              </a:solidFill>
            </a:endParaRP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grpSp>
        <p:nvGrpSpPr>
          <p:cNvPr id="7" name="Group 7"/>
          <p:cNvGrpSpPr/>
          <p:nvPr/>
        </p:nvGrpSpPr>
        <p:grpSpPr>
          <a:xfrm rot="-5465193">
            <a:off x="5721890" y="-1177285"/>
            <a:ext cx="7535992" cy="14425960"/>
            <a:chOff x="0" y="0"/>
            <a:chExt cx="6512060" cy="6411202"/>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1535860" y="6902434"/>
            <a:ext cx="3703625" cy="4140232"/>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31567" y="7985779"/>
            <a:ext cx="850435" cy="877868"/>
          </a:xfrm>
          <a:prstGeom prst="rect">
            <a:avLst/>
          </a:prstGeom>
        </p:spPr>
      </p:pic>
      <p:sp>
        <p:nvSpPr>
          <p:cNvPr id="18" name="TextBox 18"/>
          <p:cNvSpPr txBox="1"/>
          <p:nvPr/>
        </p:nvSpPr>
        <p:spPr>
          <a:xfrm>
            <a:off x="5225742" y="295015"/>
            <a:ext cx="8598516" cy="1384995"/>
          </a:xfrm>
          <a:prstGeom prst="rect">
            <a:avLst/>
          </a:prstGeom>
        </p:spPr>
        <p:txBody>
          <a:bodyPr wrap="square" lIns="0" tIns="0" rIns="0" bIns="0" rtlCol="0" anchor="t">
            <a:spAutoFit/>
          </a:bodyPr>
          <a:lstStyle/>
          <a:p>
            <a:pPr algn="ctr">
              <a:lnSpc>
                <a:spcPts val="10799"/>
              </a:lnSpc>
            </a:pPr>
            <a:r>
              <a:rPr lang="vi-VN" sz="6400" b="1" dirty="0" smtClean="0">
                <a:solidFill>
                  <a:srgbClr val="946446"/>
                </a:solidFill>
              </a:rPr>
              <a:t>NỘI DUNG BÀI HỌC</a:t>
            </a:r>
            <a:endParaRPr lang="en-US" sz="6400" b="1" dirty="0">
              <a:solidFill>
                <a:srgbClr val="946446"/>
              </a:solidFill>
            </a:endParaRPr>
          </a:p>
        </p:txBody>
      </p:sp>
      <p:grpSp>
        <p:nvGrpSpPr>
          <p:cNvPr id="25" name="Group 25"/>
          <p:cNvGrpSpPr/>
          <p:nvPr/>
        </p:nvGrpSpPr>
        <p:grpSpPr>
          <a:xfrm>
            <a:off x="4222916" y="1723634"/>
            <a:ext cx="10604168" cy="148110"/>
            <a:chOff x="0" y="0"/>
            <a:chExt cx="14138891" cy="197480"/>
          </a:xfrm>
        </p:grpSpPr>
        <p:pic>
          <p:nvPicPr>
            <p:cNvPr id="26" name="Picture 2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0" y="17682"/>
              <a:ext cx="5532236" cy="179798"/>
            </a:xfrm>
            <a:prstGeom prst="rect">
              <a:avLst/>
            </a:prstGeom>
          </p:spPr>
        </p:pic>
        <p:pic>
          <p:nvPicPr>
            <p:cNvPr id="27" name="Picture 2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16200"/>
            <a:stretch>
              <a:fillRect/>
            </a:stretch>
          </p:blipFill>
          <p:spPr>
            <a:xfrm>
              <a:off x="5701512" y="0"/>
              <a:ext cx="4636000" cy="179798"/>
            </a:xfrm>
            <a:prstGeom prst="rect">
              <a:avLst/>
            </a:prstGeom>
          </p:spPr>
        </p:pic>
        <p:pic>
          <p:nvPicPr>
            <p:cNvPr id="28" name="Picture 28"/>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1996603" y="2073478"/>
            <a:ext cx="1196242" cy="1274292"/>
          </a:xfrm>
          <a:prstGeom prst="rect">
            <a:avLst/>
          </a:prstGeom>
        </p:spPr>
      </p:pic>
      <p:pic>
        <p:nvPicPr>
          <p:cNvPr id="32" name="Picture 3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444829">
            <a:off x="16297643" y="7747241"/>
            <a:ext cx="1222633" cy="1852475"/>
          </a:xfrm>
          <a:prstGeom prst="rect">
            <a:avLst/>
          </a:prstGeom>
        </p:spPr>
      </p:pic>
      <p:pic>
        <p:nvPicPr>
          <p:cNvPr id="33" name="Picture 3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9924727">
            <a:off x="-533963" y="-244223"/>
            <a:ext cx="2193745" cy="2202002"/>
          </a:xfrm>
          <a:prstGeom prst="rect">
            <a:avLst/>
          </a:prstGeom>
        </p:spPr>
      </p:pic>
      <p:sp>
        <p:nvSpPr>
          <p:cNvPr id="34" name="TextBox 33"/>
          <p:cNvSpPr txBox="1"/>
          <p:nvPr/>
        </p:nvSpPr>
        <p:spPr>
          <a:xfrm>
            <a:off x="4772023" y="2714166"/>
            <a:ext cx="10969770" cy="6266908"/>
          </a:xfrm>
          <a:prstGeom prst="rect">
            <a:avLst/>
          </a:prstGeom>
          <a:noFill/>
        </p:spPr>
        <p:txBody>
          <a:bodyPr wrap="square" rtlCol="0">
            <a:spAutoFit/>
          </a:bodyPr>
          <a:lstStyle/>
          <a:p>
            <a:pPr marL="400050" indent="-400050">
              <a:lnSpc>
                <a:spcPct val="125000"/>
              </a:lnSpc>
              <a:buAutoNum type="romanUcPeriod"/>
            </a:pPr>
            <a:r>
              <a:rPr lang="vi-VN" sz="3800" b="1" dirty="0" smtClean="0"/>
              <a:t>TÌM HIỂU CHUNG</a:t>
            </a:r>
          </a:p>
          <a:p>
            <a:pPr>
              <a:lnSpc>
                <a:spcPct val="125000"/>
              </a:lnSpc>
            </a:pPr>
            <a:r>
              <a:rPr lang="vi-VN" sz="3800" dirty="0"/>
              <a:t>	</a:t>
            </a:r>
            <a:r>
              <a:rPr lang="vi-VN" sz="3800" dirty="0" smtClean="0"/>
              <a:t>1. Tác giả</a:t>
            </a:r>
          </a:p>
          <a:p>
            <a:pPr>
              <a:lnSpc>
                <a:spcPct val="125000"/>
              </a:lnSpc>
            </a:pPr>
            <a:r>
              <a:rPr lang="vi-VN" sz="3800" dirty="0"/>
              <a:t>	</a:t>
            </a:r>
            <a:r>
              <a:rPr lang="vi-VN" sz="3800" dirty="0" smtClean="0"/>
              <a:t>2. Tác phẩm</a:t>
            </a:r>
          </a:p>
          <a:p>
            <a:pPr>
              <a:lnSpc>
                <a:spcPct val="125000"/>
              </a:lnSpc>
            </a:pPr>
            <a:r>
              <a:rPr lang="vi-VN" sz="3800" b="1" dirty="0" smtClean="0"/>
              <a:t>II. ĐỌC HIỂU VĂN BẢN</a:t>
            </a:r>
          </a:p>
          <a:p>
            <a:pPr algn="just">
              <a:lnSpc>
                <a:spcPct val="125000"/>
              </a:lnSpc>
            </a:pPr>
            <a:r>
              <a:rPr lang="vi-VN" sz="3800" b="1" dirty="0"/>
              <a:t>	</a:t>
            </a:r>
            <a:r>
              <a:rPr lang="vi-VN" sz="3200" dirty="0" smtClean="0"/>
              <a:t>1</a:t>
            </a:r>
            <a:r>
              <a:rPr lang="vi-VN" sz="3200" dirty="0"/>
              <a:t>. Con lớn lên trong yêu thương của cha </a:t>
            </a:r>
            <a:r>
              <a:rPr lang="vi-VN" sz="3200" dirty="0" smtClean="0"/>
              <a:t>mẹ, </a:t>
            </a:r>
            <a:r>
              <a:rPr lang="vi-VN" sz="3200" dirty="0"/>
              <a:t>sự </a:t>
            </a:r>
            <a:r>
              <a:rPr lang="vi-VN" sz="3200" dirty="0" smtClean="0"/>
              <a:t>	đùm </a:t>
            </a:r>
            <a:r>
              <a:rPr lang="vi-VN" sz="3200" dirty="0"/>
              <a:t>bọc của quê </a:t>
            </a:r>
            <a:r>
              <a:rPr lang="vi-VN" sz="3200" dirty="0" smtClean="0"/>
              <a:t>hương</a:t>
            </a:r>
          </a:p>
          <a:p>
            <a:pPr algn="just">
              <a:lnSpc>
                <a:spcPct val="125000"/>
              </a:lnSpc>
            </a:pPr>
            <a:r>
              <a:rPr lang="vi-VN" sz="3200" dirty="0"/>
              <a:t>	2. Những đức tính của người đồng mình </a:t>
            </a:r>
            <a:r>
              <a:rPr lang="vi-VN" sz="3200" dirty="0" smtClean="0"/>
              <a:t>và </a:t>
            </a:r>
            <a:r>
              <a:rPr lang="vi-VN" sz="3200" dirty="0"/>
              <a:t>mơ </a:t>
            </a:r>
            <a:r>
              <a:rPr lang="vi-VN" sz="3200" dirty="0" smtClean="0"/>
              <a:t>	ước </a:t>
            </a:r>
            <a:r>
              <a:rPr lang="vi-VN" sz="3200" dirty="0"/>
              <a:t>của người cha về con.</a:t>
            </a:r>
          </a:p>
          <a:p>
            <a:pPr>
              <a:lnSpc>
                <a:spcPct val="125000"/>
              </a:lnSpc>
            </a:pPr>
            <a:r>
              <a:rPr lang="vi-VN" sz="3800" b="1" dirty="0" smtClean="0"/>
              <a:t>III. TỔNG KẾT</a:t>
            </a:r>
            <a:endParaRPr lang="en-US" sz="3800" b="1" dirty="0"/>
          </a:p>
        </p:txBody>
      </p:sp>
    </p:spTree>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85310" b="69818"/>
          <a:stretch>
            <a:fillRect/>
          </a:stretch>
        </p:blipFill>
        <p:spPr>
          <a:xfrm rot="-4973024" flipV="1">
            <a:off x="12655644" y="3723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50204" r="65342"/>
          <a:stretch>
            <a:fillRect/>
          </a:stretch>
        </p:blipFill>
        <p:spPr>
          <a:xfrm rot="7306849" flipH="1">
            <a:off x="2797689" y="5769792"/>
            <a:ext cx="2130027" cy="3421213"/>
          </a:xfrm>
          <a:prstGeom prst="rect">
            <a:avLst/>
          </a:prstGeom>
        </p:spPr>
      </p:pic>
      <p:pic>
        <p:nvPicPr>
          <p:cNvPr id="6" name="Picture 6"/>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50961">
            <a:off x="-2932416"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0852"/>
          <a:stretch>
            <a:fillRect/>
          </a:stretch>
        </p:blipFill>
        <p:spPr>
          <a:xfrm rot="5400000">
            <a:off x="5629681" y="-1376976"/>
            <a:ext cx="6590398" cy="1272907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339980" y="7011418"/>
            <a:ext cx="1353572" cy="1397236"/>
          </a:xfrm>
          <a:prstGeom prst="rect">
            <a:avLst/>
          </a:prstGeom>
        </p:spPr>
      </p:pic>
      <p:pic>
        <p:nvPicPr>
          <p:cNvPr id="9" name="Picture 9"/>
          <p:cNvPicPr>
            <a:picLocks noChangeAspect="1"/>
          </p:cNvPicPr>
          <p:nvPr/>
        </p:nvPicPr>
        <p:blipFill>
          <a:blip r:embed="rId13">
            <a:alphaModFix amt="3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65731" flipH="1">
            <a:off x="16276386" y="-224708"/>
            <a:ext cx="3698924" cy="3171828"/>
          </a:xfrm>
          <a:prstGeom prst="rect">
            <a:avLst/>
          </a:prstGeom>
        </p:spPr>
      </p:pic>
      <p:pic>
        <p:nvPicPr>
          <p:cNvPr id="10" name="Picture 10"/>
          <p:cNvPicPr>
            <a:picLocks noChangeAspect="1"/>
          </p:cNvPicPr>
          <p:nvPr/>
        </p:nvPicPr>
        <p:blipFill>
          <a:blip r:embed="rId15">
            <a:alphaModFix amt="35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50695" flipH="1">
            <a:off x="-641219" y="6195202"/>
            <a:ext cx="2229906" cy="3378645"/>
          </a:xfrm>
          <a:prstGeom prst="rect">
            <a:avLst/>
          </a:prstGeom>
        </p:spPr>
      </p:pic>
      <p:pic>
        <p:nvPicPr>
          <p:cNvPr id="11" name="Picture 11"/>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274896" flipV="1">
            <a:off x="11925459" y="8463688"/>
            <a:ext cx="4829042" cy="5398319"/>
          </a:xfrm>
          <a:prstGeom prst="rect">
            <a:avLst/>
          </a:prstGeom>
        </p:spPr>
      </p:pic>
      <p:pic>
        <p:nvPicPr>
          <p:cNvPr id="12" name="Picture 12"/>
          <p:cNvPicPr>
            <a:picLocks noChangeAspect="1"/>
          </p:cNvPicPr>
          <p:nvPr/>
        </p:nvPicPr>
        <p:blipFill>
          <a:blip r:embed="rId19">
            <a:alphaModFix amt="40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760102" flipH="1" flipV="1">
            <a:off x="15774225" y="6588438"/>
            <a:ext cx="4607996" cy="3041278"/>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13518">
            <a:off x="1481190" y="-1409356"/>
            <a:ext cx="2348808" cy="2314644"/>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3345633" y="4204011"/>
            <a:ext cx="11216423" cy="1323439"/>
          </a:xfrm>
          <a:prstGeom prst="rect">
            <a:avLst/>
          </a:prstGeom>
        </p:spPr>
        <p:txBody>
          <a:bodyPr wrap="square" lIns="0" tIns="0" rIns="0" bIns="0" rtlCol="0" anchor="t">
            <a:spAutoFit/>
          </a:bodyPr>
          <a:lstStyle/>
          <a:p>
            <a:pPr algn="ctr"/>
            <a:r>
              <a:rPr lang="vi-VN" sz="8600" b="1" dirty="0" smtClean="0">
                <a:solidFill>
                  <a:srgbClr val="646B3C"/>
                </a:solidFill>
              </a:rPr>
              <a:t>I. TÌM HIỂU CHUNG</a:t>
            </a:r>
            <a:endParaRPr lang="en-US" sz="8600" b="1" dirty="0">
              <a:solidFill>
                <a:srgbClr val="646B3C"/>
              </a:solidFill>
            </a:endParaRPr>
          </a:p>
        </p:txBody>
      </p:sp>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4187239" y="1417510"/>
            <a:ext cx="2283306" cy="6621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7040409" y="1331703"/>
            <a:ext cx="11521549"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768"/>
            <a:stretch>
              <a:fillRect/>
            </a:stretch>
          </p:blipFill>
          <p:spPr>
            <a:xfrm>
              <a:off x="0" y="0"/>
              <a:ext cx="7486541" cy="9475102"/>
            </a:xfrm>
            <a:prstGeom prst="rect">
              <a:avLst/>
            </a:prstGeom>
          </p:spPr>
        </p:pic>
      </p:grpSp>
      <p:grpSp>
        <p:nvGrpSpPr>
          <p:cNvPr id="7" name="Group 7"/>
          <p:cNvGrpSpPr/>
          <p:nvPr/>
        </p:nvGrpSpPr>
        <p:grpSpPr>
          <a:xfrm>
            <a:off x="980700" y="7879517"/>
            <a:ext cx="5620293" cy="13930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A">
                <a:alpha val="41961"/>
              </a:srgbClr>
            </a:solidFill>
          </p:spPr>
        </p:sp>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77458" y="8018551"/>
            <a:ext cx="2210542" cy="1953316"/>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9905" r="11342"/>
          <a:stretch>
            <a:fillRect/>
          </a:stretch>
        </p:blipFill>
        <p:spPr>
          <a:xfrm>
            <a:off x="1568706" y="1664448"/>
            <a:ext cx="4902270" cy="1310803"/>
          </a:xfrm>
          <a:prstGeom prst="rect">
            <a:avLst/>
          </a:prstGeom>
        </p:spPr>
      </p:pic>
      <p:pic>
        <p:nvPicPr>
          <p:cNvPr id="20" name="Picture 2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859654" y="2553009"/>
            <a:ext cx="361510" cy="355635"/>
          </a:xfrm>
          <a:prstGeom prst="rect">
            <a:avLst/>
          </a:prstGeom>
        </p:spPr>
      </p:pic>
      <p:pic>
        <p:nvPicPr>
          <p:cNvPr id="21" name="Picture 21"/>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6222944" y="7015660"/>
            <a:ext cx="1477434" cy="1344465"/>
          </a:xfrm>
          <a:prstGeom prst="rect">
            <a:avLst/>
          </a:prstGeom>
        </p:spPr>
      </p:pic>
      <p:sp>
        <p:nvSpPr>
          <p:cNvPr id="22" name="TextBox 22"/>
          <p:cNvSpPr txBox="1"/>
          <p:nvPr/>
        </p:nvSpPr>
        <p:spPr>
          <a:xfrm>
            <a:off x="1842664" y="2171700"/>
            <a:ext cx="4354354" cy="559127"/>
          </a:xfrm>
          <a:prstGeom prst="rect">
            <a:avLst/>
          </a:prstGeom>
        </p:spPr>
        <p:txBody>
          <a:bodyPr wrap="square" lIns="0" tIns="0" rIns="0" bIns="0" rtlCol="0" anchor="t">
            <a:spAutoFit/>
          </a:bodyPr>
          <a:lstStyle/>
          <a:p>
            <a:pPr algn="ctr">
              <a:lnSpc>
                <a:spcPts val="3894"/>
              </a:lnSpc>
            </a:pPr>
            <a:r>
              <a:rPr lang="vi-VN" sz="5600" b="1" spc="165" dirty="0" smtClean="0"/>
              <a:t>1. Tác giả</a:t>
            </a:r>
            <a:endParaRPr lang="en-US" sz="5600" b="1" spc="165" dirty="0"/>
          </a:p>
        </p:txBody>
      </p:sp>
      <p:pic>
        <p:nvPicPr>
          <p:cNvPr id="23" name="Picture 2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flipH="1">
            <a:off x="14031350" y="9026773"/>
            <a:ext cx="361510" cy="355635"/>
          </a:xfrm>
          <a:prstGeom prst="rect">
            <a:avLst/>
          </a:prstGeom>
        </p:spPr>
      </p:pic>
      <p:pic>
        <p:nvPicPr>
          <p:cNvPr id="24" name="Picture 2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42175" y="3528084"/>
            <a:ext cx="4484204" cy="4885065"/>
          </a:xfrm>
          <a:prstGeom prst="rect">
            <a:avLst/>
          </a:prstGeom>
        </p:spPr>
      </p:pic>
      <p:sp>
        <p:nvSpPr>
          <p:cNvPr id="25" name="Rectangle 24"/>
          <p:cNvSpPr/>
          <p:nvPr/>
        </p:nvSpPr>
        <p:spPr>
          <a:xfrm>
            <a:off x="7401919" y="1976430"/>
            <a:ext cx="9707106" cy="6715685"/>
          </a:xfrm>
          <a:prstGeom prst="rect">
            <a:avLst/>
          </a:prstGeom>
        </p:spPr>
        <p:txBody>
          <a:bodyPr wrap="square">
            <a:spAutoFit/>
          </a:bodyPr>
          <a:lstStyle/>
          <a:p>
            <a:pPr marL="571500" indent="-571500" algn="just">
              <a:lnSpc>
                <a:spcPct val="135000"/>
              </a:lnSpc>
              <a:spcBef>
                <a:spcPts val="600"/>
              </a:spcBef>
              <a:spcAft>
                <a:spcPts val="600"/>
              </a:spcAft>
              <a:buFontTx/>
              <a:buChar char="-"/>
            </a:pPr>
            <a:r>
              <a:rPr lang="de-DE" sz="3800" b="1" dirty="0" smtClean="0">
                <a:latin typeface="Arial" panose="020B0604020202020204" pitchFamily="34" charset="0"/>
                <a:ea typeface="Times New Roman" panose="02020603050405020304" pitchFamily="18" charset="0"/>
                <a:cs typeface="Arial" panose="020B0604020202020204" pitchFamily="34" charset="0"/>
              </a:rPr>
              <a:t>Y </a:t>
            </a:r>
            <a:r>
              <a:rPr lang="de-DE" sz="3800" b="1" dirty="0">
                <a:latin typeface="Arial" panose="020B0604020202020204" pitchFamily="34" charset="0"/>
                <a:ea typeface="Times New Roman" panose="02020603050405020304" pitchFamily="18" charset="0"/>
                <a:cs typeface="Arial" panose="020B0604020202020204" pitchFamily="34" charset="0"/>
              </a:rPr>
              <a:t>Phương </a:t>
            </a:r>
            <a:r>
              <a:rPr lang="de-DE" sz="3800" dirty="0">
                <a:latin typeface="Arial" panose="020B0604020202020204" pitchFamily="34" charset="0"/>
                <a:ea typeface="Times New Roman" panose="02020603050405020304" pitchFamily="18" charset="0"/>
                <a:cs typeface="Arial" panose="020B0604020202020204" pitchFamily="34" charset="0"/>
              </a:rPr>
              <a:t>sinh năm 1948</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tên</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khai</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sinh</a:t>
            </a:r>
            <a:r>
              <a:rPr lang="fr-FR" sz="3800" dirty="0">
                <a:latin typeface="Arial" panose="020B0604020202020204" pitchFamily="34" charset="0"/>
                <a:ea typeface="Times New Roman" panose="02020603050405020304" pitchFamily="18" charset="0"/>
                <a:cs typeface="Arial" panose="020B0604020202020204" pitchFamily="34" charset="0"/>
              </a:rPr>
              <a:t> là </a:t>
            </a:r>
            <a:r>
              <a:rPr lang="fr-FR" sz="3800" dirty="0" err="1">
                <a:latin typeface="Arial" panose="020B0604020202020204" pitchFamily="34" charset="0"/>
                <a:ea typeface="Times New Roman" panose="02020603050405020304" pitchFamily="18" charset="0"/>
                <a:cs typeface="Arial" panose="020B0604020202020204" pitchFamily="34" charset="0"/>
              </a:rPr>
              <a:t>Hứa</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Vĩnh</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smtClean="0">
                <a:latin typeface="Arial" panose="020B0604020202020204" pitchFamily="34" charset="0"/>
                <a:ea typeface="Times New Roman" panose="02020603050405020304" pitchFamily="18" charset="0"/>
                <a:cs typeface="Arial" panose="020B0604020202020204" pitchFamily="34" charset="0"/>
              </a:rPr>
              <a:t>Sước</a:t>
            </a:r>
            <a:r>
              <a:rPr lang="fr-FR" sz="3800" dirty="0" smtClean="0">
                <a:latin typeface="Arial" panose="020B0604020202020204" pitchFamily="34" charset="0"/>
                <a:ea typeface="Times New Roman" panose="02020603050405020304" pitchFamily="18" charset="0"/>
                <a:cs typeface="Arial" panose="020B0604020202020204" pitchFamily="34" charset="0"/>
              </a:rPr>
              <a:t>.</a:t>
            </a:r>
            <a:r>
              <a:rPr lang="vi-VN" sz="3800" dirty="0">
                <a:latin typeface="Arial" panose="020B0604020202020204" pitchFamily="34" charset="0"/>
                <a:ea typeface="Times New Roman" panose="02020603050405020304" pitchFamily="18" charset="0"/>
                <a:cs typeface="Arial" panose="020B0604020202020204" pitchFamily="34" charset="0"/>
              </a:rPr>
              <a:t> </a:t>
            </a:r>
            <a:endParaRPr lang="vi-VN" sz="3800"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35000"/>
              </a:lnSpc>
              <a:spcBef>
                <a:spcPts val="600"/>
              </a:spcBef>
              <a:spcAft>
                <a:spcPts val="600"/>
              </a:spcAft>
              <a:buFontTx/>
              <a:buChar char="-"/>
            </a:pPr>
            <a:r>
              <a:rPr lang="vi-VN" sz="3800" dirty="0" smtClean="0">
                <a:latin typeface="Arial" panose="020B0604020202020204" pitchFamily="34" charset="0"/>
                <a:ea typeface="Times New Roman" panose="02020603050405020304" pitchFamily="18" charset="0"/>
                <a:cs typeface="Arial" panose="020B0604020202020204" pitchFamily="34" charset="0"/>
              </a:rPr>
              <a:t>Ông </a:t>
            </a:r>
            <a:r>
              <a:rPr lang="de-DE" sz="3800" dirty="0" smtClean="0">
                <a:latin typeface="Arial" panose="020B0604020202020204" pitchFamily="34" charset="0"/>
                <a:ea typeface="Times New Roman" panose="02020603050405020304" pitchFamily="18" charset="0"/>
                <a:cs typeface="Arial" panose="020B0604020202020204" pitchFamily="34" charset="0"/>
              </a:rPr>
              <a:t>quê </a:t>
            </a:r>
            <a:r>
              <a:rPr lang="de-DE" sz="3800" dirty="0">
                <a:latin typeface="Arial" panose="020B0604020202020204" pitchFamily="34" charset="0"/>
                <a:ea typeface="Times New Roman" panose="02020603050405020304" pitchFamily="18" charset="0"/>
                <a:cs typeface="Arial" panose="020B0604020202020204" pitchFamily="34" charset="0"/>
              </a:rPr>
              <a:t>ở Trùng Khánh Cao Bằng- dân tộc Tày.</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Năm</a:t>
            </a:r>
            <a:r>
              <a:rPr lang="fr-FR" sz="3800" dirty="0">
                <a:latin typeface="Arial" panose="020B0604020202020204" pitchFamily="34" charset="0"/>
                <a:ea typeface="Times New Roman" panose="02020603050405020304" pitchFamily="18" charset="0"/>
                <a:cs typeface="Arial" panose="020B0604020202020204" pitchFamily="34" charset="0"/>
              </a:rPr>
              <a:t> 1993 </a:t>
            </a:r>
            <a:r>
              <a:rPr lang="fr-FR" sz="3800" dirty="0" err="1">
                <a:latin typeface="Arial" panose="020B0604020202020204" pitchFamily="34" charset="0"/>
                <a:ea typeface="Times New Roman" panose="02020603050405020304" pitchFamily="18" charset="0"/>
                <a:cs typeface="Arial" panose="020B0604020202020204" pitchFamily="34" charset="0"/>
              </a:rPr>
              <a:t>ông</a:t>
            </a:r>
            <a:r>
              <a:rPr lang="fr-FR" sz="3800" dirty="0">
                <a:latin typeface="Arial" panose="020B0604020202020204" pitchFamily="34" charset="0"/>
                <a:ea typeface="Times New Roman" panose="02020603050405020304" pitchFamily="18" charset="0"/>
                <a:cs typeface="Arial" panose="020B0604020202020204" pitchFamily="34" charset="0"/>
              </a:rPr>
              <a:t> là </a:t>
            </a:r>
            <a:r>
              <a:rPr lang="fr-FR" sz="3800" dirty="0" err="1">
                <a:latin typeface="Arial" panose="020B0604020202020204" pitchFamily="34" charset="0"/>
                <a:ea typeface="Times New Roman" panose="02020603050405020304" pitchFamily="18" charset="0"/>
                <a:cs typeface="Arial" panose="020B0604020202020204" pitchFamily="34" charset="0"/>
              </a:rPr>
              <a:t>Chủ</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tịch</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hội</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văn</a:t>
            </a:r>
            <a:r>
              <a:rPr lang="fr-FR" sz="3800" dirty="0">
                <a:latin typeface="Arial" panose="020B0604020202020204" pitchFamily="34" charset="0"/>
                <a:ea typeface="Times New Roman" panose="02020603050405020304" pitchFamily="18" charset="0"/>
                <a:cs typeface="Arial" panose="020B0604020202020204" pitchFamily="34" charset="0"/>
              </a:rPr>
              <a:t> </a:t>
            </a:r>
            <a:r>
              <a:rPr lang="fr-FR" sz="3800" dirty="0" err="1">
                <a:latin typeface="Arial" panose="020B0604020202020204" pitchFamily="34" charset="0"/>
                <a:ea typeface="Times New Roman" panose="02020603050405020304" pitchFamily="18" charset="0"/>
                <a:cs typeface="Arial" panose="020B0604020202020204" pitchFamily="34" charset="0"/>
              </a:rPr>
              <a:t>nghệ</a:t>
            </a:r>
            <a:r>
              <a:rPr lang="fr-FR" sz="3800" dirty="0">
                <a:latin typeface="Arial" panose="020B0604020202020204" pitchFamily="34" charset="0"/>
                <a:ea typeface="Times New Roman" panose="02020603050405020304" pitchFamily="18" charset="0"/>
                <a:cs typeface="Arial" panose="020B0604020202020204" pitchFamily="34" charset="0"/>
              </a:rPr>
              <a:t> Cao </a:t>
            </a:r>
            <a:r>
              <a:rPr lang="fr-FR" sz="3800" dirty="0" err="1">
                <a:latin typeface="Arial" panose="020B0604020202020204" pitchFamily="34" charset="0"/>
                <a:ea typeface="Times New Roman" panose="02020603050405020304" pitchFamily="18" charset="0"/>
                <a:cs typeface="Arial" panose="020B0604020202020204" pitchFamily="34" charset="0"/>
              </a:rPr>
              <a:t>Bằng</a:t>
            </a:r>
            <a:r>
              <a:rPr lang="fr-FR" sz="3800" dirty="0" smtClean="0">
                <a:latin typeface="Arial" panose="020B0604020202020204" pitchFamily="34" charset="0"/>
                <a:ea typeface="Times New Roman" panose="02020603050405020304" pitchFamily="18" charset="0"/>
                <a:cs typeface="Arial" panose="020B0604020202020204" pitchFamily="34" charset="0"/>
              </a:rPr>
              <a:t>…</a:t>
            </a:r>
            <a:endParaRPr lang="vi-VN" sz="3800"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35000"/>
              </a:lnSpc>
              <a:spcBef>
                <a:spcPts val="600"/>
              </a:spcBef>
              <a:spcAft>
                <a:spcPts val="600"/>
              </a:spcAft>
              <a:buFontTx/>
              <a:buChar char="-"/>
            </a:pPr>
            <a:r>
              <a:rPr lang="vi-VN" sz="3800" dirty="0" smtClean="0">
                <a:ea typeface="Times New Roman" panose="02020603050405020304" pitchFamily="18" charset="0"/>
                <a:cs typeface="Arial" panose="020B0604020202020204" pitchFamily="34" charset="0"/>
              </a:rPr>
              <a:t>Thơ </a:t>
            </a:r>
            <a:r>
              <a:rPr lang="vi-VN" sz="3800" dirty="0">
                <a:ea typeface="Times New Roman" panose="02020603050405020304" pitchFamily="18" charset="0"/>
                <a:cs typeface="Arial" panose="020B0604020202020204" pitchFamily="34" charset="0"/>
              </a:rPr>
              <a:t>ông thể hiện tâm hồn chân thật, mạnh mẽ và trong sáng, cách tư duy đầy hình ảnh của con người miền núi.</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barn(inVertical)">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barn(inVertical)">
                                      <p:cBhvr>
                                        <p:cTn id="2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7040409" y="1331703"/>
            <a:ext cx="11521549"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768"/>
            <a:stretch>
              <a:fillRect/>
            </a:stretch>
          </p:blipFill>
          <p:spPr>
            <a:xfrm>
              <a:off x="0" y="0"/>
              <a:ext cx="7486541" cy="9475102"/>
            </a:xfrm>
            <a:prstGeom prst="rect">
              <a:avLst/>
            </a:prstGeom>
          </p:spPr>
        </p:pic>
      </p:grpSp>
      <p:grpSp>
        <p:nvGrpSpPr>
          <p:cNvPr id="7" name="Group 7"/>
          <p:cNvGrpSpPr/>
          <p:nvPr/>
        </p:nvGrpSpPr>
        <p:grpSpPr>
          <a:xfrm>
            <a:off x="980700" y="7879517"/>
            <a:ext cx="5620293" cy="13930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A">
                <a:alpha val="41961"/>
              </a:srgbClr>
            </a:solidFill>
          </p:spPr>
        </p:sp>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77458" y="8018551"/>
            <a:ext cx="2210542" cy="1953316"/>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9905" r="11342"/>
          <a:stretch>
            <a:fillRect/>
          </a:stretch>
        </p:blipFill>
        <p:spPr>
          <a:xfrm>
            <a:off x="1568706" y="1664448"/>
            <a:ext cx="4902270" cy="1310803"/>
          </a:xfrm>
          <a:prstGeom prst="rect">
            <a:avLst/>
          </a:prstGeom>
        </p:spPr>
      </p:pic>
      <p:pic>
        <p:nvPicPr>
          <p:cNvPr id="20" name="Picture 2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859654" y="2553009"/>
            <a:ext cx="361510" cy="355635"/>
          </a:xfrm>
          <a:prstGeom prst="rect">
            <a:avLst/>
          </a:prstGeom>
        </p:spPr>
      </p:pic>
      <p:pic>
        <p:nvPicPr>
          <p:cNvPr id="21" name="Picture 21"/>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6222944" y="7015660"/>
            <a:ext cx="1477434" cy="1344465"/>
          </a:xfrm>
          <a:prstGeom prst="rect">
            <a:avLst/>
          </a:prstGeom>
        </p:spPr>
      </p:pic>
      <p:sp>
        <p:nvSpPr>
          <p:cNvPr id="22" name="TextBox 22"/>
          <p:cNvSpPr txBox="1"/>
          <p:nvPr/>
        </p:nvSpPr>
        <p:spPr>
          <a:xfrm>
            <a:off x="1842664" y="2171700"/>
            <a:ext cx="4354354" cy="559127"/>
          </a:xfrm>
          <a:prstGeom prst="rect">
            <a:avLst/>
          </a:prstGeom>
        </p:spPr>
        <p:txBody>
          <a:bodyPr wrap="square" lIns="0" tIns="0" rIns="0" bIns="0" rtlCol="0" anchor="t">
            <a:spAutoFit/>
          </a:bodyPr>
          <a:lstStyle/>
          <a:p>
            <a:pPr algn="ctr">
              <a:lnSpc>
                <a:spcPts val="3894"/>
              </a:lnSpc>
            </a:pPr>
            <a:r>
              <a:rPr lang="vi-VN" sz="5600" b="1" spc="165" dirty="0" smtClean="0"/>
              <a:t>2. Tác phẩm</a:t>
            </a:r>
            <a:endParaRPr lang="en-US" sz="5600" b="1" spc="165" dirty="0"/>
          </a:p>
        </p:txBody>
      </p:sp>
      <p:pic>
        <p:nvPicPr>
          <p:cNvPr id="23" name="Picture 2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flipH="1">
            <a:off x="14031350" y="9026773"/>
            <a:ext cx="361510" cy="355635"/>
          </a:xfrm>
          <a:prstGeom prst="rect">
            <a:avLst/>
          </a:prstGeom>
        </p:spPr>
      </p:pic>
      <p:sp>
        <p:nvSpPr>
          <p:cNvPr id="25" name="Rectangle 24"/>
          <p:cNvSpPr/>
          <p:nvPr/>
        </p:nvSpPr>
        <p:spPr>
          <a:xfrm>
            <a:off x="7209784" y="1972870"/>
            <a:ext cx="10104908" cy="6387903"/>
          </a:xfrm>
          <a:prstGeom prst="rect">
            <a:avLst/>
          </a:prstGeom>
        </p:spPr>
        <p:txBody>
          <a:bodyPr wrap="square">
            <a:spAutoFit/>
          </a:bodyPr>
          <a:lstStyle/>
          <a:p>
            <a:pPr marL="571500" indent="-571500" algn="just">
              <a:lnSpc>
                <a:spcPct val="135000"/>
              </a:lnSpc>
              <a:spcBef>
                <a:spcPts val="600"/>
              </a:spcBef>
              <a:spcAft>
                <a:spcPts val="600"/>
              </a:spcAft>
              <a:buFontTx/>
              <a:buChar char="-"/>
            </a:pPr>
            <a:r>
              <a:rPr lang="vi-VN" sz="3800" b="1" dirty="0">
                <a:ea typeface="Times New Roman" panose="02020603050405020304" pitchFamily="18" charset="0"/>
                <a:cs typeface="Arial" panose="020B0604020202020204" pitchFamily="34" charset="0"/>
              </a:rPr>
              <a:t>Xuất xứ: </a:t>
            </a:r>
            <a:r>
              <a:rPr lang="vi-VN" sz="3800" dirty="0">
                <a:ea typeface="Times New Roman" panose="02020603050405020304" pitchFamily="18" charset="0"/>
                <a:cs typeface="Arial" panose="020B0604020202020204" pitchFamily="34" charset="0"/>
              </a:rPr>
              <a:t>Bài thơ trích trong cuốn: </a:t>
            </a:r>
            <a:r>
              <a:rPr lang="vi-VN" sz="3800" b="1" i="1" dirty="0">
                <a:ea typeface="Times New Roman" panose="02020603050405020304" pitchFamily="18" charset="0"/>
                <a:cs typeface="Arial" panose="020B0604020202020204" pitchFamily="34" charset="0"/>
              </a:rPr>
              <a:t>“Thơ </a:t>
            </a:r>
            <a:r>
              <a:rPr lang="vi-VN" sz="3800" b="1" i="1" dirty="0" smtClean="0">
                <a:ea typeface="Times New Roman" panose="02020603050405020304" pitchFamily="18" charset="0"/>
                <a:cs typeface="Arial" panose="020B0604020202020204" pitchFamily="34" charset="0"/>
              </a:rPr>
              <a:t>Việt Nam”</a:t>
            </a:r>
            <a:r>
              <a:rPr lang="vi-VN" sz="3800" dirty="0" smtClean="0">
                <a:ea typeface="Times New Roman" panose="02020603050405020304" pitchFamily="18" charset="0"/>
                <a:cs typeface="Arial" panose="020B0604020202020204" pitchFamily="34" charset="0"/>
              </a:rPr>
              <a:t> </a:t>
            </a:r>
            <a:r>
              <a:rPr lang="vi-VN" sz="3800" dirty="0">
                <a:ea typeface="Times New Roman" panose="02020603050405020304" pitchFamily="18" charset="0"/>
                <a:cs typeface="Arial" panose="020B0604020202020204" pitchFamily="34" charset="0"/>
              </a:rPr>
              <a:t>1945-1985</a:t>
            </a:r>
            <a:r>
              <a:rPr lang="vi-VN" sz="3800" dirty="0" smtClean="0">
                <a:ea typeface="Times New Roman" panose="02020603050405020304" pitchFamily="18" charset="0"/>
                <a:cs typeface="Arial" panose="020B0604020202020204" pitchFamily="34" charset="0"/>
              </a:rPr>
              <a:t>.</a:t>
            </a:r>
          </a:p>
          <a:p>
            <a:pPr marL="571500" indent="-571500" algn="just">
              <a:lnSpc>
                <a:spcPct val="135000"/>
              </a:lnSpc>
              <a:spcBef>
                <a:spcPts val="600"/>
              </a:spcBef>
              <a:spcAft>
                <a:spcPts val="600"/>
              </a:spcAft>
              <a:buFontTx/>
              <a:buChar char="-"/>
            </a:pPr>
            <a:r>
              <a:rPr lang="en-US" sz="3800" b="1" dirty="0" err="1">
                <a:latin typeface="Arial" panose="020B0604020202020204" pitchFamily="34" charset="0"/>
                <a:ea typeface="Times New Roman" panose="02020603050405020304" pitchFamily="18" charset="0"/>
                <a:cs typeface="Arial" panose="020B0604020202020204" pitchFamily="34" charset="0"/>
              </a:rPr>
              <a:t>Đề</a:t>
            </a:r>
            <a:r>
              <a:rPr lang="en-US" sz="3800" b="1" dirty="0">
                <a:latin typeface="Arial" panose="020B0604020202020204" pitchFamily="34" charset="0"/>
                <a:ea typeface="Times New Roman" panose="02020603050405020304" pitchFamily="18" charset="0"/>
                <a:cs typeface="Arial" panose="020B0604020202020204" pitchFamily="34" charset="0"/>
              </a:rPr>
              <a:t> </a:t>
            </a:r>
            <a:r>
              <a:rPr lang="en-US" sz="3800" b="1" dirty="0" err="1">
                <a:latin typeface="Arial" panose="020B0604020202020204" pitchFamily="34" charset="0"/>
                <a:ea typeface="Times New Roman" panose="02020603050405020304" pitchFamily="18" charset="0"/>
                <a:cs typeface="Arial" panose="020B0604020202020204" pitchFamily="34" charset="0"/>
              </a:rPr>
              <a:t>tài</a:t>
            </a:r>
            <a:r>
              <a:rPr lang="en-US" sz="3800" b="1"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Tình</a:t>
            </a:r>
            <a:r>
              <a:rPr lang="en-US" sz="3800" dirty="0">
                <a:latin typeface="Arial" panose="020B0604020202020204" pitchFamily="34" charset="0"/>
                <a:ea typeface="Times New Roman" panose="02020603050405020304" pitchFamily="18" charset="0"/>
                <a:cs typeface="Arial" panose="020B0604020202020204" pitchFamily="34" charset="0"/>
              </a:rPr>
              <a:t> cha </a:t>
            </a:r>
            <a:r>
              <a:rPr lang="en-US" sz="3800" dirty="0" smtClean="0">
                <a:latin typeface="Arial" panose="020B0604020202020204" pitchFamily="34" charset="0"/>
                <a:ea typeface="Times New Roman" panose="02020603050405020304" pitchFamily="18" charset="0"/>
                <a:cs typeface="Arial" panose="020B0604020202020204" pitchFamily="34" charset="0"/>
              </a:rPr>
              <a:t>con</a:t>
            </a:r>
            <a:r>
              <a:rPr lang="vi-VN" sz="38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35000"/>
              </a:lnSpc>
              <a:spcBef>
                <a:spcPts val="600"/>
              </a:spcBef>
              <a:spcAft>
                <a:spcPts val="600"/>
              </a:spcAft>
              <a:buFontTx/>
              <a:buChar char="-"/>
            </a:pPr>
            <a:r>
              <a:rPr lang="vi-VN" sz="3800" dirty="0">
                <a:ea typeface="Times New Roman" panose="02020603050405020304" pitchFamily="18" charset="0"/>
                <a:cs typeface="Arial" panose="020B0604020202020204" pitchFamily="34" charset="0"/>
              </a:rPr>
              <a:t>Thơ tự do, câu vần nhịp theo dòng cảm xúc</a:t>
            </a:r>
          </a:p>
          <a:p>
            <a:pPr marL="571500" indent="-571500" algn="just">
              <a:lnSpc>
                <a:spcPct val="135000"/>
              </a:lnSpc>
              <a:spcBef>
                <a:spcPts val="600"/>
              </a:spcBef>
              <a:spcAft>
                <a:spcPts val="600"/>
              </a:spcAft>
              <a:buFontTx/>
              <a:buChar char="-"/>
            </a:pPr>
            <a:r>
              <a:rPr lang="vi-VN" sz="3800" b="1" dirty="0" smtClean="0">
                <a:ea typeface="Times New Roman" panose="02020603050405020304" pitchFamily="18" charset="0"/>
                <a:cs typeface="Arial" panose="020B0604020202020204" pitchFamily="34" charset="0"/>
              </a:rPr>
              <a:t>Phương </a:t>
            </a:r>
            <a:r>
              <a:rPr lang="vi-VN" sz="3800" b="1" dirty="0">
                <a:ea typeface="Times New Roman" panose="02020603050405020304" pitchFamily="18" charset="0"/>
                <a:cs typeface="Arial" panose="020B0604020202020204" pitchFamily="34" charset="0"/>
              </a:rPr>
              <a:t>thức biểu đạt chính: </a:t>
            </a:r>
            <a:r>
              <a:rPr lang="vi-VN" sz="3800" dirty="0">
                <a:ea typeface="Times New Roman" panose="02020603050405020304" pitchFamily="18" charset="0"/>
                <a:cs typeface="Arial" panose="020B0604020202020204" pitchFamily="34" charset="0"/>
              </a:rPr>
              <a:t>Biểu </a:t>
            </a:r>
            <a:r>
              <a:rPr lang="vi-VN" sz="3800" dirty="0" smtClean="0">
                <a:ea typeface="Times New Roman" panose="02020603050405020304" pitchFamily="18" charset="0"/>
                <a:cs typeface="Arial" panose="020B0604020202020204" pitchFamily="34" charset="0"/>
              </a:rPr>
              <a:t>cảm</a:t>
            </a:r>
          </a:p>
          <a:p>
            <a:pPr marL="571500" indent="-571500" algn="just">
              <a:lnSpc>
                <a:spcPct val="135000"/>
              </a:lnSpc>
              <a:spcBef>
                <a:spcPts val="600"/>
              </a:spcBef>
              <a:spcAft>
                <a:spcPts val="600"/>
              </a:spcAft>
              <a:buFontTx/>
              <a:buChar char="-"/>
            </a:pPr>
            <a:r>
              <a:rPr lang="vi-VN" sz="3800" b="1" dirty="0" smtClean="0">
                <a:ea typeface="Times New Roman" panose="02020603050405020304" pitchFamily="18" charset="0"/>
                <a:cs typeface="Arial" panose="020B0604020202020204" pitchFamily="34" charset="0"/>
              </a:rPr>
              <a:t>Bố cục: </a:t>
            </a:r>
            <a:r>
              <a:rPr lang="vi-VN" sz="3800" dirty="0" smtClean="0">
                <a:ea typeface="Times New Roman" panose="02020603050405020304" pitchFamily="18" charset="0"/>
                <a:cs typeface="Arial" panose="020B0604020202020204" pitchFamily="34" charset="0"/>
              </a:rPr>
              <a:t>2 phần</a:t>
            </a:r>
            <a:endParaRPr lang="vi-VN" sz="3800" dirty="0">
              <a:ea typeface="Times New Roman" panose="02020603050405020304" pitchFamily="18" charset="0"/>
              <a:cs typeface="Arial" panose="020B0604020202020204" pitchFamily="34" charset="0"/>
            </a:endParaRPr>
          </a:p>
          <a:p>
            <a:pPr marL="571500" indent="-571500" algn="just">
              <a:lnSpc>
                <a:spcPct val="135000"/>
              </a:lnSpc>
              <a:spcBef>
                <a:spcPts val="600"/>
              </a:spcBef>
              <a:spcAft>
                <a:spcPts val="600"/>
              </a:spcAft>
              <a:buFontTx/>
              <a:buChar char="-"/>
            </a:pP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623678" y="3458051"/>
            <a:ext cx="4334335" cy="5191560"/>
          </a:xfrm>
          <a:prstGeom prst="rect">
            <a:avLst/>
          </a:prstGeom>
        </p:spPr>
      </p:pic>
    </p:spTree>
    <p:extLst>
      <p:ext uri="{BB962C8B-B14F-4D97-AF65-F5344CB8AC3E}">
        <p14:creationId xmlns:p14="http://schemas.microsoft.com/office/powerpoint/2010/main" val="55964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down)">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wipe(down)">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wipe(down)">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wipe(down)">
                                      <p:cBhvr>
                                        <p:cTn id="27"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1143001" y="1331703"/>
            <a:ext cx="17418958"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768"/>
            <a:stretch>
              <a:fillRect/>
            </a:stretch>
          </p:blipFill>
          <p:spPr>
            <a:xfrm>
              <a:off x="0" y="0"/>
              <a:ext cx="7486541" cy="9475102"/>
            </a:xfrm>
            <a:prstGeom prst="rect">
              <a:avLst/>
            </a:prstGeom>
          </p:spPr>
        </p:pic>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77458" y="8018551"/>
            <a:ext cx="2210542" cy="1953316"/>
          </a:xfrm>
          <a:prstGeom prst="rect">
            <a:avLst/>
          </a:prstGeom>
        </p:spPr>
      </p:pic>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845158" y="8272364"/>
            <a:ext cx="1477434" cy="1344465"/>
          </a:xfrm>
          <a:prstGeom prst="rect">
            <a:avLst/>
          </a:prstGeom>
        </p:spPr>
      </p:pic>
      <p:pic>
        <p:nvPicPr>
          <p:cNvPr id="23" name="Picture 23"/>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flipH="1">
            <a:off x="14031350" y="9026773"/>
            <a:ext cx="361510" cy="355635"/>
          </a:xfrm>
          <a:prstGeom prst="rect">
            <a:avLst/>
          </a:prstGeom>
        </p:spPr>
      </p:pic>
      <p:sp>
        <p:nvSpPr>
          <p:cNvPr id="10" name="Rounded Rectangle 9"/>
          <p:cNvSpPr/>
          <p:nvPr/>
        </p:nvSpPr>
        <p:spPr>
          <a:xfrm>
            <a:off x="1716212" y="2856980"/>
            <a:ext cx="1752600" cy="447278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vi-VN" sz="3800" b="1" dirty="0" smtClean="0">
                <a:solidFill>
                  <a:srgbClr val="FF0000"/>
                </a:solidFill>
              </a:rPr>
              <a:t>BỐ CỤC 2 PHẦN</a:t>
            </a:r>
            <a:endParaRPr lang="en-US" sz="3800" b="1" dirty="0">
              <a:solidFill>
                <a:srgbClr val="FF0000"/>
              </a:solidFill>
            </a:endParaRPr>
          </a:p>
        </p:txBody>
      </p:sp>
      <p:sp>
        <p:nvSpPr>
          <p:cNvPr id="11" name="Rectangle 10"/>
          <p:cNvSpPr/>
          <p:nvPr/>
        </p:nvSpPr>
        <p:spPr>
          <a:xfrm>
            <a:off x="4427367" y="2312457"/>
            <a:ext cx="11049000" cy="2516073"/>
          </a:xfrm>
          <a:prstGeom prst="rect">
            <a:avLst/>
          </a:prstGeom>
          <a:solidFill>
            <a:schemeClr val="accent3">
              <a:lumMod val="60000"/>
              <a:lumOff val="40000"/>
            </a:schemeClr>
          </a:solidFill>
        </p:spPr>
        <p:txBody>
          <a:bodyPr wrap="square">
            <a:spAutoFit/>
          </a:bodyPr>
          <a:lstStyle/>
          <a:p>
            <a:pPr algn="just">
              <a:lnSpc>
                <a:spcPct val="150000"/>
              </a:lnSpc>
            </a:pPr>
            <a:r>
              <a:rPr lang="en-US" sz="3500" b="1" dirty="0">
                <a:latin typeface="Arial" panose="020B0604020202020204" pitchFamily="34" charset="0"/>
                <a:ea typeface="Times New Roman" panose="02020603050405020304" pitchFamily="18" charset="0"/>
                <a:cs typeface="Arial" panose="020B0604020202020204" pitchFamily="34" charset="0"/>
              </a:rPr>
              <a:t>Phần 1: </a:t>
            </a:r>
            <a:r>
              <a:rPr lang="en-US" sz="3500" i="1" dirty="0">
                <a:latin typeface="Arial" panose="020B0604020202020204" pitchFamily="34" charset="0"/>
                <a:ea typeface="Times New Roman" panose="02020603050405020304" pitchFamily="18" charset="0"/>
                <a:cs typeface="Arial" panose="020B0604020202020204" pitchFamily="34" charset="0"/>
              </a:rPr>
              <a:t>Từ đầu đến ngày đầu </a:t>
            </a:r>
            <a:r>
              <a:rPr lang="en-US" sz="3500" i="1" dirty="0" err="1">
                <a:latin typeface="Arial" panose="020B0604020202020204" pitchFamily="34" charset="0"/>
                <a:ea typeface="Times New Roman" panose="02020603050405020304" pitchFamily="18" charset="0"/>
                <a:cs typeface="Arial" panose="020B0604020202020204" pitchFamily="34" charset="0"/>
              </a:rPr>
              <a:t>tiên</a:t>
            </a:r>
            <a:r>
              <a:rPr lang="en-US" sz="3500" i="1" dirty="0">
                <a:latin typeface="Arial" panose="020B0604020202020204" pitchFamily="34" charset="0"/>
                <a:ea typeface="Times New Roman" panose="02020603050405020304" pitchFamily="18" charset="0"/>
                <a:cs typeface="Arial" panose="020B0604020202020204" pitchFamily="34" charset="0"/>
              </a:rPr>
              <a:t> </a:t>
            </a:r>
            <a:r>
              <a:rPr lang="en-US" sz="3500" i="1" dirty="0" err="1">
                <a:latin typeface="Arial" panose="020B0604020202020204" pitchFamily="34" charset="0"/>
                <a:ea typeface="Times New Roman" panose="02020603050405020304" pitchFamily="18" charset="0"/>
                <a:cs typeface="Arial" panose="020B0604020202020204" pitchFamily="34" charset="0"/>
              </a:rPr>
              <a:t>đẹp</a:t>
            </a:r>
            <a:r>
              <a:rPr lang="en-US" sz="3500" i="1" dirty="0">
                <a:latin typeface="Arial" panose="020B0604020202020204" pitchFamily="34" charset="0"/>
                <a:ea typeface="Times New Roman" panose="02020603050405020304" pitchFamily="18" charset="0"/>
                <a:cs typeface="Arial" panose="020B0604020202020204" pitchFamily="34" charset="0"/>
              </a:rPr>
              <a:t> nhất trên </a:t>
            </a:r>
            <a:r>
              <a:rPr lang="en-US" sz="3500" i="1" dirty="0" err="1" smtClean="0">
                <a:latin typeface="Arial" panose="020B0604020202020204" pitchFamily="34" charset="0"/>
                <a:ea typeface="Times New Roman" panose="02020603050405020304" pitchFamily="18" charset="0"/>
                <a:cs typeface="Arial" panose="020B0604020202020204" pitchFamily="34" charset="0"/>
              </a:rPr>
              <a:t>đời</a:t>
            </a:r>
            <a:r>
              <a:rPr lang="vi-VN" sz="3500" dirty="0" smtClean="0">
                <a:latin typeface="Arial" panose="020B0604020202020204" pitchFamily="34" charset="0"/>
                <a:ea typeface="Times New Roman" panose="02020603050405020304" pitchFamily="18" charset="0"/>
                <a:cs typeface="Arial" panose="020B0604020202020204" pitchFamily="34" charset="0"/>
              </a:rPr>
              <a:t>:</a:t>
            </a:r>
            <a:r>
              <a:rPr lang="en-US" sz="3500" dirty="0" smtClean="0">
                <a:latin typeface="Arial" panose="020B0604020202020204" pitchFamily="34" charset="0"/>
                <a:ea typeface="Times New Roman" panose="02020603050405020304" pitchFamily="18" charset="0"/>
                <a:cs typeface="Arial" panose="020B0604020202020204" pitchFamily="34" charset="0"/>
              </a:rPr>
              <a:t> </a:t>
            </a:r>
            <a:r>
              <a:rPr lang="en-US" sz="3500" dirty="0" smtClean="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vi-VN" sz="3500" dirty="0" smtClean="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3500" dirty="0" smtClean="0">
                <a:latin typeface="Arial" panose="020B0604020202020204" pitchFamily="34" charset="0"/>
                <a:ea typeface="Times New Roman" panose="02020603050405020304" pitchFamily="18" charset="0"/>
                <a:cs typeface="Arial" panose="020B0604020202020204" pitchFamily="34" charset="0"/>
              </a:rPr>
              <a:t>Con </a:t>
            </a:r>
            <a:r>
              <a:rPr lang="en-US" sz="3500" dirty="0">
                <a:latin typeface="Arial" panose="020B0604020202020204" pitchFamily="34" charset="0"/>
                <a:ea typeface="Times New Roman" panose="02020603050405020304" pitchFamily="18" charset="0"/>
                <a:cs typeface="Arial" panose="020B0604020202020204" pitchFamily="34" charset="0"/>
              </a:rPr>
              <a:t>lớn lên trong </a:t>
            </a:r>
            <a:r>
              <a:rPr lang="en-US" sz="3500" dirty="0" err="1">
                <a:latin typeface="Arial" panose="020B0604020202020204" pitchFamily="34" charset="0"/>
                <a:ea typeface="Times New Roman" panose="02020603050405020304" pitchFamily="18" charset="0"/>
                <a:cs typeface="Arial" panose="020B0604020202020204" pitchFamily="34" charset="0"/>
              </a:rPr>
              <a:t>tình</a:t>
            </a:r>
            <a:r>
              <a:rPr lang="en-US" sz="3500" dirty="0">
                <a:latin typeface="Arial" panose="020B0604020202020204" pitchFamily="34" charset="0"/>
                <a:ea typeface="Times New Roman" panose="02020603050405020304" pitchFamily="18" charset="0"/>
                <a:cs typeface="Arial" panose="020B0604020202020204" pitchFamily="34" charset="0"/>
              </a:rPr>
              <a:t> </a:t>
            </a:r>
            <a:r>
              <a:rPr lang="en-US" sz="3500" dirty="0" err="1">
                <a:latin typeface="Arial" panose="020B0604020202020204" pitchFamily="34" charset="0"/>
                <a:ea typeface="Times New Roman" panose="02020603050405020304" pitchFamily="18" charset="0"/>
                <a:cs typeface="Arial" panose="020B0604020202020204" pitchFamily="34" charset="0"/>
              </a:rPr>
              <a:t>yêu</a:t>
            </a:r>
            <a:r>
              <a:rPr lang="en-US" sz="3500" dirty="0">
                <a:latin typeface="Arial" panose="020B0604020202020204" pitchFamily="34" charset="0"/>
                <a:ea typeface="Times New Roman" panose="02020603050405020304" pitchFamily="18" charset="0"/>
                <a:cs typeface="Arial" panose="020B0604020202020204" pitchFamily="34" charset="0"/>
              </a:rPr>
              <a:t> </a:t>
            </a:r>
            <a:r>
              <a:rPr lang="en-US" sz="3500" dirty="0" err="1">
                <a:latin typeface="Arial" panose="020B0604020202020204" pitchFamily="34" charset="0"/>
                <a:ea typeface="Times New Roman" panose="02020603050405020304" pitchFamily="18" charset="0"/>
                <a:cs typeface="Arial" panose="020B0604020202020204" pitchFamily="34" charset="0"/>
              </a:rPr>
              <a:t>thương</a:t>
            </a:r>
            <a:r>
              <a:rPr lang="en-US" sz="3500" dirty="0">
                <a:latin typeface="Arial" panose="020B0604020202020204" pitchFamily="34" charset="0"/>
                <a:ea typeface="Times New Roman" panose="02020603050405020304" pitchFamily="18" charset="0"/>
                <a:cs typeface="Arial" panose="020B0604020202020204" pitchFamily="34" charset="0"/>
              </a:rPr>
              <a:t>, </a:t>
            </a:r>
            <a:r>
              <a:rPr lang="en-US" sz="3500" dirty="0" err="1">
                <a:latin typeface="Arial" panose="020B0604020202020204" pitchFamily="34" charset="0"/>
                <a:ea typeface="Times New Roman" panose="02020603050405020304" pitchFamily="18" charset="0"/>
                <a:cs typeface="Arial" panose="020B0604020202020204" pitchFamily="34" charset="0"/>
              </a:rPr>
              <a:t>sự</a:t>
            </a:r>
            <a:r>
              <a:rPr lang="en-US" sz="3500" dirty="0">
                <a:latin typeface="Arial" panose="020B0604020202020204" pitchFamily="34" charset="0"/>
                <a:ea typeface="Times New Roman" panose="02020603050405020304" pitchFamily="18" charset="0"/>
                <a:cs typeface="Arial" panose="020B0604020202020204" pitchFamily="34" charset="0"/>
              </a:rPr>
              <a:t> </a:t>
            </a:r>
            <a:r>
              <a:rPr lang="en-US" sz="3500" dirty="0" err="1">
                <a:latin typeface="Arial" panose="020B0604020202020204" pitchFamily="34" charset="0"/>
                <a:ea typeface="Times New Roman" panose="02020603050405020304" pitchFamily="18" charset="0"/>
                <a:cs typeface="Arial" panose="020B0604020202020204" pitchFamily="34" charset="0"/>
              </a:rPr>
              <a:t>nâng</a:t>
            </a:r>
            <a:r>
              <a:rPr lang="en-US" sz="3500" dirty="0">
                <a:latin typeface="Arial" panose="020B0604020202020204" pitchFamily="34" charset="0"/>
                <a:ea typeface="Times New Roman" panose="02020603050405020304" pitchFamily="18" charset="0"/>
                <a:cs typeface="Arial" panose="020B0604020202020204" pitchFamily="34" charset="0"/>
              </a:rPr>
              <a:t> đỡ của cha mẹ trong </a:t>
            </a:r>
            <a:r>
              <a:rPr lang="en-US" sz="3500" dirty="0" err="1">
                <a:latin typeface="Arial" panose="020B0604020202020204" pitchFamily="34" charset="0"/>
                <a:ea typeface="Times New Roman" panose="02020603050405020304" pitchFamily="18" charset="0"/>
                <a:cs typeface="Arial" panose="020B0604020202020204" pitchFamily="34" charset="0"/>
              </a:rPr>
              <a:t>cuộc</a:t>
            </a:r>
            <a:r>
              <a:rPr lang="en-US" sz="3500" dirty="0">
                <a:latin typeface="Arial" panose="020B0604020202020204" pitchFamily="34" charset="0"/>
                <a:ea typeface="Times New Roman" panose="02020603050405020304" pitchFamily="18" charset="0"/>
                <a:cs typeface="Arial" panose="020B0604020202020204" pitchFamily="34" charset="0"/>
              </a:rPr>
              <a:t> sống </a:t>
            </a:r>
            <a:r>
              <a:rPr lang="en-US" sz="3500" dirty="0" err="1">
                <a:latin typeface="Arial" panose="020B0604020202020204" pitchFamily="34" charset="0"/>
                <a:ea typeface="Times New Roman" panose="02020603050405020304" pitchFamily="18" charset="0"/>
                <a:cs typeface="Arial" panose="020B0604020202020204" pitchFamily="34" charset="0"/>
              </a:rPr>
              <a:t>lao</a:t>
            </a:r>
            <a:r>
              <a:rPr lang="en-US" sz="3500" dirty="0">
                <a:latin typeface="Arial" panose="020B0604020202020204" pitchFamily="34" charset="0"/>
                <a:ea typeface="Times New Roman" panose="02020603050405020304" pitchFamily="18" charset="0"/>
                <a:cs typeface="Arial" panose="020B0604020202020204" pitchFamily="34" charset="0"/>
              </a:rPr>
              <a:t> </a:t>
            </a:r>
            <a:r>
              <a:rPr lang="en-US" sz="3500" dirty="0" err="1">
                <a:latin typeface="Arial" panose="020B0604020202020204" pitchFamily="34" charset="0"/>
                <a:ea typeface="Times New Roman" panose="02020603050405020304" pitchFamily="18" charset="0"/>
                <a:cs typeface="Arial" panose="020B0604020202020204" pitchFamily="34" charset="0"/>
              </a:rPr>
              <a:t>động</a:t>
            </a:r>
            <a:r>
              <a:rPr lang="en-US" sz="3500" dirty="0">
                <a:latin typeface="Arial" panose="020B0604020202020204" pitchFamily="34" charset="0"/>
                <a:ea typeface="Times New Roman" panose="02020603050405020304" pitchFamily="18" charset="0"/>
                <a:cs typeface="Arial" panose="020B0604020202020204" pitchFamily="34" charset="0"/>
              </a:rPr>
              <a:t> của </a:t>
            </a:r>
            <a:r>
              <a:rPr lang="en-US" sz="3500" dirty="0" err="1">
                <a:latin typeface="Arial" panose="020B0604020202020204" pitchFamily="34" charset="0"/>
                <a:ea typeface="Times New Roman" panose="02020603050405020304" pitchFamily="18" charset="0"/>
                <a:cs typeface="Arial" panose="020B0604020202020204" pitchFamily="34" charset="0"/>
              </a:rPr>
              <a:t>quê</a:t>
            </a:r>
            <a:r>
              <a:rPr lang="en-US" sz="3500" dirty="0">
                <a:latin typeface="Arial" panose="020B0604020202020204" pitchFamily="34" charset="0"/>
                <a:ea typeface="Times New Roman" panose="02020603050405020304" pitchFamily="18" charset="0"/>
                <a:cs typeface="Arial" panose="020B0604020202020204" pitchFamily="34" charset="0"/>
              </a:rPr>
              <a:t> </a:t>
            </a:r>
            <a:r>
              <a:rPr lang="en-US" sz="3500" dirty="0" err="1">
                <a:latin typeface="Arial" panose="020B0604020202020204" pitchFamily="34" charset="0"/>
                <a:ea typeface="Times New Roman" panose="02020603050405020304" pitchFamily="18" charset="0"/>
                <a:cs typeface="Arial" panose="020B0604020202020204" pitchFamily="34" charset="0"/>
              </a:rPr>
              <a:t>hương</a:t>
            </a:r>
            <a:r>
              <a:rPr lang="en-US" sz="3500" dirty="0">
                <a:latin typeface="Arial" panose="020B0604020202020204" pitchFamily="34" charset="0"/>
                <a:ea typeface="Times New Roman" panose="02020603050405020304" pitchFamily="18"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sp>
        <p:nvSpPr>
          <p:cNvPr id="24" name="Rectangle 23"/>
          <p:cNvSpPr/>
          <p:nvPr/>
        </p:nvSpPr>
        <p:spPr>
          <a:xfrm>
            <a:off x="4424654" y="5119547"/>
            <a:ext cx="11049000" cy="3224152"/>
          </a:xfrm>
          <a:prstGeom prst="rect">
            <a:avLst/>
          </a:prstGeom>
          <a:solidFill>
            <a:schemeClr val="accent3">
              <a:lumMod val="60000"/>
              <a:lumOff val="40000"/>
            </a:schemeClr>
          </a:solidFill>
        </p:spPr>
        <p:txBody>
          <a:bodyPr wrap="square">
            <a:spAutoFit/>
          </a:bodyPr>
          <a:lstStyle/>
          <a:p>
            <a:pPr algn="just">
              <a:lnSpc>
                <a:spcPct val="150000"/>
              </a:lnSpc>
            </a:pPr>
            <a:r>
              <a:rPr lang="en-US" sz="3500" b="1" dirty="0" smtClean="0">
                <a:latin typeface="Arial" panose="020B0604020202020204" pitchFamily="34" charset="0"/>
                <a:ea typeface="Times New Roman" panose="02020603050405020304" pitchFamily="18" charset="0"/>
                <a:cs typeface="Arial" panose="020B0604020202020204" pitchFamily="34" charset="0"/>
              </a:rPr>
              <a:t>Phần </a:t>
            </a:r>
            <a:r>
              <a:rPr lang="vi-VN" sz="3500" b="1" dirty="0" smtClean="0">
                <a:latin typeface="Arial" panose="020B0604020202020204" pitchFamily="34" charset="0"/>
                <a:ea typeface="Times New Roman" panose="02020603050405020304" pitchFamily="18" charset="0"/>
                <a:cs typeface="Arial" panose="020B0604020202020204" pitchFamily="34" charset="0"/>
              </a:rPr>
              <a:t>2</a:t>
            </a:r>
            <a:r>
              <a:rPr lang="en-US" sz="3500" b="1" dirty="0" smtClean="0">
                <a:latin typeface="Arial" panose="020B0604020202020204" pitchFamily="34" charset="0"/>
                <a:ea typeface="Times New Roman" panose="02020603050405020304" pitchFamily="18" charset="0"/>
                <a:cs typeface="Arial" panose="020B0604020202020204" pitchFamily="34" charset="0"/>
              </a:rPr>
              <a:t>: </a:t>
            </a:r>
            <a:r>
              <a:rPr lang="vi-VN" sz="3500" i="1" dirty="0" smtClean="0">
                <a:latin typeface="Arial" panose="020B0604020202020204" pitchFamily="34" charset="0"/>
                <a:ea typeface="Times New Roman" panose="02020603050405020304" pitchFamily="18" charset="0"/>
                <a:cs typeface="Arial" panose="020B0604020202020204" pitchFamily="34" charset="0"/>
              </a:rPr>
              <a:t>Đoạn còn lại</a:t>
            </a:r>
            <a:r>
              <a:rPr lang="vi-VN" sz="3500" dirty="0" smtClean="0">
                <a:latin typeface="Arial" panose="020B0604020202020204" pitchFamily="34" charset="0"/>
                <a:ea typeface="Times New Roman" panose="02020603050405020304" pitchFamily="18" charset="0"/>
                <a:cs typeface="Arial" panose="020B0604020202020204" pitchFamily="34" charset="0"/>
              </a:rPr>
              <a:t>:</a:t>
            </a:r>
            <a:r>
              <a:rPr lang="en-US" sz="3500" dirty="0" smtClean="0">
                <a:latin typeface="Arial" panose="020B0604020202020204" pitchFamily="34" charset="0"/>
                <a:ea typeface="Times New Roman" panose="02020603050405020304" pitchFamily="18" charset="0"/>
                <a:cs typeface="Arial" panose="020B0604020202020204" pitchFamily="34" charset="0"/>
              </a:rPr>
              <a:t> </a:t>
            </a:r>
            <a:r>
              <a:rPr lang="en-US" sz="3500" dirty="0" smtClean="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vi-VN" sz="3500" dirty="0" smtClean="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vi-VN" sz="3500" dirty="0">
                <a:ea typeface="Times New Roman" panose="02020603050405020304" pitchFamily="18" charset="0"/>
                <a:cs typeface="Arial" panose="020B0604020202020204" pitchFamily="34" charset="0"/>
              </a:rPr>
              <a:t>Lòng tự hào với sức sống mạnh mẽ bền bỉ với truyền thống cao đẹp của quê hương và niềm mong ước con hãy kế tục xứng đáng với truyền thống ấy</a:t>
            </a:r>
            <a:r>
              <a:rPr lang="vi-VN" sz="3500" dirty="0" smtClean="0">
                <a:ea typeface="Times New Roman" panose="02020603050405020304" pitchFamily="18" charset="0"/>
                <a:cs typeface="Arial" panose="020B0604020202020204" pitchFamily="34" charset="0"/>
              </a:rPr>
              <a:t>.</a:t>
            </a:r>
            <a:endParaRPr lang="vi-VN" sz="3500" dirty="0">
              <a:ea typeface="Times New Roman" panose="02020603050405020304" pitchFamily="18" charset="0"/>
              <a:cs typeface="Arial" panose="020B0604020202020204" pitchFamily="34" charset="0"/>
            </a:endParaRPr>
          </a:p>
        </p:txBody>
      </p:sp>
      <p:cxnSp>
        <p:nvCxnSpPr>
          <p:cNvPr id="16" name="Straight Arrow Connector 15"/>
          <p:cNvCxnSpPr>
            <a:stCxn id="10" idx="3"/>
            <a:endCxn id="11" idx="1"/>
          </p:cNvCxnSpPr>
          <p:nvPr/>
        </p:nvCxnSpPr>
        <p:spPr>
          <a:xfrm flipV="1">
            <a:off x="3468812" y="3570494"/>
            <a:ext cx="958555" cy="15228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0" idx="3"/>
            <a:endCxn id="24" idx="1"/>
          </p:cNvCxnSpPr>
          <p:nvPr/>
        </p:nvCxnSpPr>
        <p:spPr>
          <a:xfrm>
            <a:off x="3468812" y="5093373"/>
            <a:ext cx="955842" cy="16382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931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a:alphaModFix amt="5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810440" flipH="1" flipV="1">
            <a:off x="-3199084" y="547136"/>
            <a:ext cx="4856458" cy="5428968"/>
          </a:xfrm>
          <a:prstGeom prst="rect">
            <a:avLst/>
          </a:prstGeom>
        </p:spPr>
      </p:pic>
      <p:sp>
        <p:nvSpPr>
          <p:cNvPr id="14" name="TextBox 14"/>
          <p:cNvSpPr txBox="1"/>
          <p:nvPr/>
        </p:nvSpPr>
        <p:spPr>
          <a:xfrm>
            <a:off x="3662875" y="2845204"/>
            <a:ext cx="10962249" cy="3756606"/>
          </a:xfrm>
          <a:prstGeom prst="rect">
            <a:avLst/>
          </a:prstGeom>
        </p:spPr>
        <p:txBody>
          <a:bodyPr lIns="0" tIns="0" rIns="0" bIns="0" rtlCol="0" anchor="t">
            <a:spAutoFit/>
          </a:bodyPr>
          <a:lstStyle/>
          <a:p>
            <a:pPr algn="ctr">
              <a:lnSpc>
                <a:spcPct val="150000"/>
              </a:lnSpc>
            </a:pPr>
            <a:r>
              <a:rPr lang="vi-VN" sz="8600" b="1" dirty="0" smtClean="0">
                <a:solidFill>
                  <a:srgbClr val="8F5E3F"/>
                </a:solidFill>
              </a:rPr>
              <a:t>II. ĐỌC HIỂU </a:t>
            </a:r>
          </a:p>
          <a:p>
            <a:pPr algn="ctr">
              <a:lnSpc>
                <a:spcPct val="150000"/>
              </a:lnSpc>
            </a:pPr>
            <a:r>
              <a:rPr lang="vi-VN" sz="8600" b="1" dirty="0" smtClean="0">
                <a:solidFill>
                  <a:srgbClr val="8F5E3F"/>
                </a:solidFill>
              </a:rPr>
              <a:t>VĂN BẢN</a:t>
            </a:r>
            <a:endParaRPr lang="en-US" sz="8600" b="1" dirty="0">
              <a:solidFill>
                <a:srgbClr val="8F5E3F"/>
              </a:solidFill>
            </a:endParaRPr>
          </a:p>
        </p:txBody>
      </p:sp>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4851845" y="7002865"/>
            <a:ext cx="1359564" cy="144827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1347</Words>
  <PresentationFormat>Custom</PresentationFormat>
  <Paragraphs>126</Paragraphs>
  <Slides>28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Times New Roman</vt:lpstr>
      <vt:lpstr>Symbol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2021-12-09T15:57:16Z</dcterms:modified>
  <dc:identifier>DAEtUBLhDZE</dc:identifier>
</cp:coreProperties>
</file>