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6" r:id="rId4"/>
    <p:sldId id="268" r:id="rId5"/>
    <p:sldId id="267" r:id="rId6"/>
    <p:sldId id="269" r:id="rId7"/>
    <p:sldId id="271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33CC"/>
    <a:srgbClr val="3333FF"/>
    <a:srgbClr val="FCFFEB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81" autoAdjust="0"/>
  </p:normalViewPr>
  <p:slideViewPr>
    <p:cSldViewPr snapToGrid="0">
      <p:cViewPr varScale="1">
        <p:scale>
          <a:sx n="68" d="100"/>
          <a:sy n="68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3.%20BAI%20TAP%20REN%20LUYEN%20THEO%20SGK.pptx" TargetMode="External"/><Relationship Id="rId2" Type="http://schemas.openxmlformats.org/officeDocument/2006/relationships/hyperlink" Target="2.%20PHAN%20DANG%20TOAN%20CO%20BAN%20THEO%20SGK.pptx" TargetMode="Externa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hyperlink" Target="4.%20BAI%20TAP%20MO%20RONG,%20UNG%20DUNG%20THUC%20TE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A4431C0-79D0-40C5-A1F9-87034A2E1981}"/>
              </a:ext>
            </a:extLst>
          </p:cNvPr>
          <p:cNvSpPr/>
          <p:nvPr/>
        </p:nvSpPr>
        <p:spPr>
          <a:xfrm>
            <a:off x="3587384" y="2099218"/>
            <a:ext cx="7114971" cy="3644352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row: Pentagon 117">
            <a:extLst>
              <a:ext uri="{FF2B5EF4-FFF2-40B4-BE49-F238E27FC236}">
                <a16:creationId xmlns:a16="http://schemas.microsoft.com/office/drawing/2014/main" id="{81EFB34A-F7D8-4558-96A0-5773D8E60731}"/>
              </a:ext>
            </a:extLst>
          </p:cNvPr>
          <p:cNvSpPr/>
          <p:nvPr/>
        </p:nvSpPr>
        <p:spPr>
          <a:xfrm rot="10800000">
            <a:off x="4024788" y="3188781"/>
            <a:ext cx="6282500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77CF683C-5980-4602-AB7A-D9CDFC753A08}"/>
              </a:ext>
            </a:extLst>
          </p:cNvPr>
          <p:cNvSpPr/>
          <p:nvPr/>
        </p:nvSpPr>
        <p:spPr>
          <a:xfrm rot="10800000">
            <a:off x="4103568" y="3911758"/>
            <a:ext cx="6198724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row: Pentagon 120">
            <a:extLst>
              <a:ext uri="{FF2B5EF4-FFF2-40B4-BE49-F238E27FC236}">
                <a16:creationId xmlns:a16="http://schemas.microsoft.com/office/drawing/2014/main" id="{7C5E35EE-C97A-4758-9A39-CF61681144C2}"/>
              </a:ext>
            </a:extLst>
          </p:cNvPr>
          <p:cNvSpPr/>
          <p:nvPr/>
        </p:nvSpPr>
        <p:spPr>
          <a:xfrm rot="10800000">
            <a:off x="4031232" y="4579995"/>
            <a:ext cx="6282500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Arrow: Pentagon 116">
            <a:extLst>
              <a:ext uri="{FF2B5EF4-FFF2-40B4-BE49-F238E27FC236}">
                <a16:creationId xmlns:a16="http://schemas.microsoft.com/office/drawing/2014/main" id="{3EF0ED97-B7C5-4710-9D14-B26B576DC6D9}"/>
              </a:ext>
            </a:extLst>
          </p:cNvPr>
          <p:cNvSpPr/>
          <p:nvPr/>
        </p:nvSpPr>
        <p:spPr>
          <a:xfrm rot="10800000">
            <a:off x="4019792" y="2520243"/>
            <a:ext cx="6282500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E3BA33-FCB9-48F8-92F2-102878D1547E}"/>
              </a:ext>
            </a:extLst>
          </p:cNvPr>
          <p:cNvGrpSpPr/>
          <p:nvPr/>
        </p:nvGrpSpPr>
        <p:grpSpPr>
          <a:xfrm>
            <a:off x="1322638" y="175791"/>
            <a:ext cx="10052616" cy="1007276"/>
            <a:chOff x="633430" y="193012"/>
            <a:chExt cx="10052616" cy="107285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B53AA17-8B42-48DD-B71C-D6AC7B905F63}"/>
                </a:ext>
              </a:extLst>
            </p:cNvPr>
            <p:cNvSpPr txBox="1"/>
            <p:nvPr/>
          </p:nvSpPr>
          <p:spPr>
            <a:xfrm>
              <a:off x="3003907" y="424416"/>
              <a:ext cx="6473678" cy="491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3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: HÀM SỐ LƯỢNG GIÁC VÀ ĐỒ THỊ</a:t>
              </a:r>
              <a:endPara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C2EBB6-D98F-471E-B0D7-FB1B3E144830}"/>
                </a:ext>
              </a:extLst>
            </p:cNvPr>
            <p:cNvGrpSpPr/>
            <p:nvPr/>
          </p:nvGrpSpPr>
          <p:grpSpPr>
            <a:xfrm>
              <a:off x="633430" y="193012"/>
              <a:ext cx="10052616" cy="1072853"/>
              <a:chOff x="633430" y="193012"/>
              <a:chExt cx="10052616" cy="1072853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8EE28C9-9886-4BC6-A96A-0DB2879DA850}"/>
                  </a:ext>
                </a:extLst>
              </p:cNvPr>
              <p:cNvGrpSpPr/>
              <p:nvPr/>
            </p:nvGrpSpPr>
            <p:grpSpPr>
              <a:xfrm>
                <a:off x="667123" y="193012"/>
                <a:ext cx="10018923" cy="1072853"/>
                <a:chOff x="2366495" y="4969977"/>
                <a:chExt cx="8562194" cy="1120362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FBFE03CB-71EF-4379-B2F5-587AEBB41B10}"/>
                    </a:ext>
                  </a:extLst>
                </p:cNvPr>
                <p:cNvSpPr/>
                <p:nvPr/>
              </p:nvSpPr>
              <p:spPr>
                <a:xfrm>
                  <a:off x="2366495" y="4969977"/>
                  <a:ext cx="8562194" cy="1120362"/>
                </a:xfrm>
                <a:custGeom>
                  <a:avLst/>
                  <a:gdLst>
                    <a:gd name="connsiteX0" fmla="*/ 0 w 9231691"/>
                    <a:gd name="connsiteY0" fmla="*/ 0 h 1081886"/>
                    <a:gd name="connsiteX1" fmla="*/ 1672212 w 9231691"/>
                    <a:gd name="connsiteY1" fmla="*/ 0 h 1081886"/>
                    <a:gd name="connsiteX2" fmla="*/ 2248019 w 9231691"/>
                    <a:gd name="connsiteY2" fmla="*/ 995707 h 1081886"/>
                    <a:gd name="connsiteX3" fmla="*/ 9231691 w 9231691"/>
                    <a:gd name="connsiteY3" fmla="*/ 995707 h 1081886"/>
                    <a:gd name="connsiteX4" fmla="*/ 9231691 w 9231691"/>
                    <a:gd name="connsiteY4" fmla="*/ 1081886 h 1081886"/>
                    <a:gd name="connsiteX5" fmla="*/ 0 w 9231691"/>
                    <a:gd name="connsiteY5" fmla="*/ 1081886 h 1081886"/>
                    <a:gd name="connsiteX6" fmla="*/ 36573 w 9231691"/>
                    <a:gd name="connsiteY6" fmla="*/ 829371 h 1081886"/>
                    <a:gd name="connsiteX7" fmla="*/ 50139 w 9231691"/>
                    <a:gd name="connsiteY7" fmla="*/ 540943 h 1081886"/>
                    <a:gd name="connsiteX8" fmla="*/ 36573 w 9231691"/>
                    <a:gd name="connsiteY8" fmla="*/ 252515 h 108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91" h="1081886">
                      <a:moveTo>
                        <a:pt x="0" y="0"/>
                      </a:moveTo>
                      <a:lnTo>
                        <a:pt x="1672212" y="0"/>
                      </a:lnTo>
                      <a:lnTo>
                        <a:pt x="2248019" y="995707"/>
                      </a:lnTo>
                      <a:lnTo>
                        <a:pt x="9231691" y="995707"/>
                      </a:lnTo>
                      <a:lnTo>
                        <a:pt x="9231691" y="1081886"/>
                      </a:lnTo>
                      <a:lnTo>
                        <a:pt x="0" y="1081886"/>
                      </a:lnTo>
                      <a:lnTo>
                        <a:pt x="36573" y="829371"/>
                      </a:lnTo>
                      <a:cubicBezTo>
                        <a:pt x="45468" y="736206"/>
                        <a:pt x="50139" y="639744"/>
                        <a:pt x="50139" y="540943"/>
                      </a:cubicBezTo>
                      <a:cubicBezTo>
                        <a:pt x="50139" y="442143"/>
                        <a:pt x="45468" y="345680"/>
                        <a:pt x="36573" y="25251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578D2D83-7523-4BE6-92DF-3596A73B8C8A}"/>
                    </a:ext>
                  </a:extLst>
                </p:cNvPr>
                <p:cNvSpPr/>
                <p:nvPr/>
              </p:nvSpPr>
              <p:spPr>
                <a:xfrm>
                  <a:off x="2562998" y="4969977"/>
                  <a:ext cx="8365690" cy="1081886"/>
                </a:xfrm>
                <a:custGeom>
                  <a:avLst/>
                  <a:gdLst>
                    <a:gd name="connsiteX0" fmla="*/ 0 w 9231691"/>
                    <a:gd name="connsiteY0" fmla="*/ 0 h 1081886"/>
                    <a:gd name="connsiteX1" fmla="*/ 1672212 w 9231691"/>
                    <a:gd name="connsiteY1" fmla="*/ 0 h 1081886"/>
                    <a:gd name="connsiteX2" fmla="*/ 2248019 w 9231691"/>
                    <a:gd name="connsiteY2" fmla="*/ 995707 h 1081886"/>
                    <a:gd name="connsiteX3" fmla="*/ 9231691 w 9231691"/>
                    <a:gd name="connsiteY3" fmla="*/ 995707 h 1081886"/>
                    <a:gd name="connsiteX4" fmla="*/ 9231691 w 9231691"/>
                    <a:gd name="connsiteY4" fmla="*/ 1081886 h 1081886"/>
                    <a:gd name="connsiteX5" fmla="*/ 0 w 9231691"/>
                    <a:gd name="connsiteY5" fmla="*/ 1081886 h 1081886"/>
                    <a:gd name="connsiteX6" fmla="*/ 36573 w 9231691"/>
                    <a:gd name="connsiteY6" fmla="*/ 829371 h 1081886"/>
                    <a:gd name="connsiteX7" fmla="*/ 50139 w 9231691"/>
                    <a:gd name="connsiteY7" fmla="*/ 540943 h 1081886"/>
                    <a:gd name="connsiteX8" fmla="*/ 36573 w 9231691"/>
                    <a:gd name="connsiteY8" fmla="*/ 252515 h 108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91" h="1081886">
                      <a:moveTo>
                        <a:pt x="0" y="0"/>
                      </a:moveTo>
                      <a:lnTo>
                        <a:pt x="1672212" y="0"/>
                      </a:lnTo>
                      <a:lnTo>
                        <a:pt x="2248019" y="995707"/>
                      </a:lnTo>
                      <a:lnTo>
                        <a:pt x="9231691" y="995707"/>
                      </a:lnTo>
                      <a:lnTo>
                        <a:pt x="9231691" y="1081886"/>
                      </a:lnTo>
                      <a:lnTo>
                        <a:pt x="0" y="1081886"/>
                      </a:lnTo>
                      <a:lnTo>
                        <a:pt x="36573" y="829371"/>
                      </a:lnTo>
                      <a:cubicBezTo>
                        <a:pt x="45468" y="736206"/>
                        <a:pt x="50139" y="639744"/>
                        <a:pt x="50139" y="540943"/>
                      </a:cubicBezTo>
                      <a:cubicBezTo>
                        <a:pt x="50139" y="442143"/>
                        <a:pt x="45468" y="345680"/>
                        <a:pt x="36573" y="2525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E89F58F-A226-4193-8060-C792D5458C1B}"/>
                    </a:ext>
                  </a:extLst>
                </p:cNvPr>
                <p:cNvSpPr/>
                <p:nvPr/>
              </p:nvSpPr>
              <p:spPr>
                <a:xfrm>
                  <a:off x="2687050" y="4969977"/>
                  <a:ext cx="8241638" cy="1023161"/>
                </a:xfrm>
                <a:custGeom>
                  <a:avLst/>
                  <a:gdLst>
                    <a:gd name="connsiteX0" fmla="*/ 0 w 9231691"/>
                    <a:gd name="connsiteY0" fmla="*/ 0 h 1081886"/>
                    <a:gd name="connsiteX1" fmla="*/ 1672212 w 9231691"/>
                    <a:gd name="connsiteY1" fmla="*/ 0 h 1081886"/>
                    <a:gd name="connsiteX2" fmla="*/ 2248019 w 9231691"/>
                    <a:gd name="connsiteY2" fmla="*/ 995707 h 1081886"/>
                    <a:gd name="connsiteX3" fmla="*/ 9231691 w 9231691"/>
                    <a:gd name="connsiteY3" fmla="*/ 995707 h 1081886"/>
                    <a:gd name="connsiteX4" fmla="*/ 9231691 w 9231691"/>
                    <a:gd name="connsiteY4" fmla="*/ 1081886 h 1081886"/>
                    <a:gd name="connsiteX5" fmla="*/ 0 w 9231691"/>
                    <a:gd name="connsiteY5" fmla="*/ 1081886 h 1081886"/>
                    <a:gd name="connsiteX6" fmla="*/ 36573 w 9231691"/>
                    <a:gd name="connsiteY6" fmla="*/ 829371 h 1081886"/>
                    <a:gd name="connsiteX7" fmla="*/ 50139 w 9231691"/>
                    <a:gd name="connsiteY7" fmla="*/ 540943 h 1081886"/>
                    <a:gd name="connsiteX8" fmla="*/ 36573 w 9231691"/>
                    <a:gd name="connsiteY8" fmla="*/ 252515 h 108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91" h="1081886">
                      <a:moveTo>
                        <a:pt x="0" y="0"/>
                      </a:moveTo>
                      <a:lnTo>
                        <a:pt x="1672212" y="0"/>
                      </a:lnTo>
                      <a:lnTo>
                        <a:pt x="2248019" y="995707"/>
                      </a:lnTo>
                      <a:lnTo>
                        <a:pt x="9231691" y="995707"/>
                      </a:lnTo>
                      <a:lnTo>
                        <a:pt x="9231691" y="1081886"/>
                      </a:lnTo>
                      <a:lnTo>
                        <a:pt x="0" y="1081886"/>
                      </a:lnTo>
                      <a:lnTo>
                        <a:pt x="36573" y="829371"/>
                      </a:lnTo>
                      <a:cubicBezTo>
                        <a:pt x="45468" y="736206"/>
                        <a:pt x="50139" y="639744"/>
                        <a:pt x="50139" y="540943"/>
                      </a:cubicBezTo>
                      <a:cubicBezTo>
                        <a:pt x="50139" y="442143"/>
                        <a:pt x="45468" y="345680"/>
                        <a:pt x="36573" y="252515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Parallelogram 69">
                <a:extLst>
                  <a:ext uri="{FF2B5EF4-FFF2-40B4-BE49-F238E27FC236}">
                    <a16:creationId xmlns:a16="http://schemas.microsoft.com/office/drawing/2014/main" id="{674711C6-91AA-458E-A0EA-0743C984350A}"/>
                  </a:ext>
                </a:extLst>
              </p:cNvPr>
              <p:cNvSpPr/>
              <p:nvPr/>
            </p:nvSpPr>
            <p:spPr>
              <a:xfrm rot="186211" flipH="1">
                <a:off x="2365359" y="210750"/>
                <a:ext cx="789345" cy="887854"/>
              </a:xfrm>
              <a:prstGeom prst="parallelogram">
                <a:avLst>
                  <a:gd name="adj" fmla="val 8209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Parallelogram 74">
                <a:extLst>
                  <a:ext uri="{FF2B5EF4-FFF2-40B4-BE49-F238E27FC236}">
                    <a16:creationId xmlns:a16="http://schemas.microsoft.com/office/drawing/2014/main" id="{FD171554-3AD5-4435-8A3C-F7685103EBF1}"/>
                  </a:ext>
                </a:extLst>
              </p:cNvPr>
              <p:cNvSpPr/>
              <p:nvPr/>
            </p:nvSpPr>
            <p:spPr>
              <a:xfrm rot="186211" flipH="1">
                <a:off x="2542818" y="210750"/>
                <a:ext cx="789345" cy="887854"/>
              </a:xfrm>
              <a:prstGeom prst="parallelogram">
                <a:avLst>
                  <a:gd name="adj" fmla="val 82092"/>
                </a:avLst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0BD1B5B-8857-462B-B229-FA9F69DEB989}"/>
                  </a:ext>
                </a:extLst>
              </p:cNvPr>
              <p:cNvSpPr txBox="1"/>
              <p:nvPr/>
            </p:nvSpPr>
            <p:spPr>
              <a:xfrm>
                <a:off x="633430" y="259892"/>
                <a:ext cx="2448929" cy="491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3333FF"/>
                    </a:solidFill>
                    <a:latin typeface="Georgia Pro Cond Black" panose="02040A06050405020203" pitchFamily="18" charset="0"/>
                    <a:ea typeface="HGPSoeiKakugothicUB" panose="020B0A00000000000000" pitchFamily="34" charset="-128"/>
                    <a:cs typeface="Calibri" panose="020F0502020204030204" pitchFamily="34" charset="0"/>
                    <a:sym typeface="Baumans"/>
                  </a:rPr>
                  <a:t>GIẢI TÍCH</a:t>
                </a:r>
                <a:endPara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220F5A5-8EA8-439D-ABDC-CF5CFB9E47A3}"/>
                  </a:ext>
                </a:extLst>
              </p:cNvPr>
              <p:cNvSpPr txBox="1"/>
              <p:nvPr/>
            </p:nvSpPr>
            <p:spPr>
              <a:xfrm>
                <a:off x="757175" y="670277"/>
                <a:ext cx="24489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3333FF"/>
                    </a:solidFill>
                    <a:latin typeface="Georgia Pro Cond Black" panose="02040A06050405020203" pitchFamily="18" charset="0"/>
                    <a:ea typeface="HGPSoeiKakugothicUB" panose="020B0A00000000000000" pitchFamily="34" charset="-128"/>
                    <a:cs typeface="Calibri" panose="020F0502020204030204" pitchFamily="34" charset="0"/>
                    <a:sym typeface="Baumans"/>
                  </a:rPr>
                  <a:t>Chương </a:t>
                </a:r>
                <a:r>
                  <a:rPr lang="en-US" sz="2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  <a:sym typeface="Baumans"/>
                  </a:rPr>
                  <a:t>❶</a:t>
                </a:r>
                <a:endPara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endParaRPr>
              </a:p>
            </p:txBody>
          </p: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7A175AC-6165-4E1C-9BCD-83B94091765B}"/>
              </a:ext>
            </a:extLst>
          </p:cNvPr>
          <p:cNvSpPr/>
          <p:nvPr/>
        </p:nvSpPr>
        <p:spPr>
          <a:xfrm>
            <a:off x="312820" y="1421956"/>
            <a:ext cx="11694695" cy="4671014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C1ED171-377C-451A-8F18-59A74B0D883A}"/>
              </a:ext>
            </a:extLst>
          </p:cNvPr>
          <p:cNvGrpSpPr/>
          <p:nvPr/>
        </p:nvGrpSpPr>
        <p:grpSpPr>
          <a:xfrm>
            <a:off x="1714828" y="2099218"/>
            <a:ext cx="1872556" cy="3644388"/>
            <a:chOff x="230133" y="2669965"/>
            <a:chExt cx="1872556" cy="364438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D9F50BA-E121-4BC7-8418-BA509C09D50A}"/>
                </a:ext>
              </a:extLst>
            </p:cNvPr>
            <p:cNvGrpSpPr/>
            <p:nvPr/>
          </p:nvGrpSpPr>
          <p:grpSpPr>
            <a:xfrm>
              <a:off x="230133" y="2669965"/>
              <a:ext cx="1872556" cy="3644388"/>
              <a:chOff x="863534" y="3255253"/>
              <a:chExt cx="3579568" cy="2873475"/>
            </a:xfrm>
          </p:grpSpPr>
          <p:sp>
            <p:nvSpPr>
              <p:cNvPr id="96" name="Flowchart: Display 95">
                <a:extLst>
                  <a:ext uri="{FF2B5EF4-FFF2-40B4-BE49-F238E27FC236}">
                    <a16:creationId xmlns:a16="http://schemas.microsoft.com/office/drawing/2014/main" id="{60901D6A-DC24-4872-9632-354557F0C72D}"/>
                  </a:ext>
                </a:extLst>
              </p:cNvPr>
              <p:cNvSpPr/>
              <p:nvPr/>
            </p:nvSpPr>
            <p:spPr>
              <a:xfrm flipH="1">
                <a:off x="863534" y="3255253"/>
                <a:ext cx="2917416" cy="2873447"/>
              </a:xfrm>
              <a:prstGeom prst="flowChartDisp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lowchart: Display 96">
                <a:extLst>
                  <a:ext uri="{FF2B5EF4-FFF2-40B4-BE49-F238E27FC236}">
                    <a16:creationId xmlns:a16="http://schemas.microsoft.com/office/drawing/2014/main" id="{0058A2D9-EE82-45E9-A989-86BB3C8E1263}"/>
                  </a:ext>
                </a:extLst>
              </p:cNvPr>
              <p:cNvSpPr/>
              <p:nvPr/>
            </p:nvSpPr>
            <p:spPr>
              <a:xfrm flipH="1">
                <a:off x="1238456" y="3255254"/>
                <a:ext cx="2917416" cy="2873447"/>
              </a:xfrm>
              <a:prstGeom prst="flowChartDisp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lowchart: Display 97">
                <a:extLst>
                  <a:ext uri="{FF2B5EF4-FFF2-40B4-BE49-F238E27FC236}">
                    <a16:creationId xmlns:a16="http://schemas.microsoft.com/office/drawing/2014/main" id="{F0E0EA4C-91BB-415A-8B1F-EF5C3EE1D200}"/>
                  </a:ext>
                </a:extLst>
              </p:cNvPr>
              <p:cNvSpPr/>
              <p:nvPr/>
            </p:nvSpPr>
            <p:spPr>
              <a:xfrm flipH="1">
                <a:off x="1525686" y="3255281"/>
                <a:ext cx="2917416" cy="2873447"/>
              </a:xfrm>
              <a:prstGeom prst="flowChartDisplay">
                <a:avLst/>
              </a:prstGeom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85000">
                    <a:schemeClr val="accent4">
                      <a:lumMod val="20000"/>
                      <a:lumOff val="80000"/>
                    </a:schemeClr>
                  </a:gs>
                  <a:gs pos="96000">
                    <a:schemeClr val="accent5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rgbClr val="3333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Arrow: Chevron 94">
              <a:extLst>
                <a:ext uri="{FF2B5EF4-FFF2-40B4-BE49-F238E27FC236}">
                  <a16:creationId xmlns:a16="http://schemas.microsoft.com/office/drawing/2014/main" id="{6A2C54E6-6E90-4D3A-B106-85329297FFE8}"/>
                </a:ext>
              </a:extLst>
            </p:cNvPr>
            <p:cNvSpPr/>
            <p:nvPr/>
          </p:nvSpPr>
          <p:spPr>
            <a:xfrm>
              <a:off x="1745212" y="2669965"/>
              <a:ext cx="357477" cy="3631132"/>
            </a:xfrm>
            <a:prstGeom prst="chevr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CF5FC146-A152-4530-AE16-B7DF46C0E557}"/>
              </a:ext>
            </a:extLst>
          </p:cNvPr>
          <p:cNvSpPr txBox="1"/>
          <p:nvPr/>
        </p:nvSpPr>
        <p:spPr>
          <a:xfrm>
            <a:off x="1836398" y="2842790"/>
            <a:ext cx="18902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NỘI DUNG BÀI HỌC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DD05149-B76F-4C8D-BB32-FA731699AB67}"/>
              </a:ext>
            </a:extLst>
          </p:cNvPr>
          <p:cNvSpPr txBox="1"/>
          <p:nvPr/>
        </p:nvSpPr>
        <p:spPr>
          <a:xfrm>
            <a:off x="4128886" y="2577686"/>
            <a:ext cx="3462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1. Tóm tắt lý thuyết</a:t>
            </a:r>
          </a:p>
        </p:txBody>
      </p:sp>
      <p:sp>
        <p:nvSpPr>
          <p:cNvPr id="101" name="TextBox 100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5436DB23-27CB-445D-A8AA-6B7333C69FF9}"/>
              </a:ext>
            </a:extLst>
          </p:cNvPr>
          <p:cNvSpPr txBox="1"/>
          <p:nvPr/>
        </p:nvSpPr>
        <p:spPr>
          <a:xfrm>
            <a:off x="4092392" y="3251891"/>
            <a:ext cx="4146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2.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Phân</a:t>
            </a:r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dạng</a:t>
            </a:r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toán</a:t>
            </a:r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cơ</a:t>
            </a:r>
            <a:r>
              <a: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bản</a:t>
            </a:r>
            <a:endParaRPr lang="en-US" sz="2400" b="1" dirty="0">
              <a:solidFill>
                <a:srgbClr val="3333FF"/>
              </a:solidFill>
              <a:latin typeface="Georgia Pro Cond Black" panose="02040A06050405020203" pitchFamily="18" charset="0"/>
              <a:ea typeface="HGPSoeiKakugothicUB" panose="020B0A00000000000000" pitchFamily="34" charset="-128"/>
              <a:cs typeface="Calibri" panose="020F0502020204030204" pitchFamily="34" charset="0"/>
              <a:sym typeface="Baumans"/>
            </a:endParaRPr>
          </a:p>
        </p:txBody>
      </p:sp>
      <p:sp>
        <p:nvSpPr>
          <p:cNvPr id="102" name="TextBox 101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9D766C08-A58A-4E98-AA95-509CE8DB0003}"/>
              </a:ext>
            </a:extLst>
          </p:cNvPr>
          <p:cNvSpPr txBox="1"/>
          <p:nvPr/>
        </p:nvSpPr>
        <p:spPr>
          <a:xfrm>
            <a:off x="4086666" y="3915943"/>
            <a:ext cx="4062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3. HĐ rèn luyện kỹ năng</a:t>
            </a:r>
          </a:p>
        </p:txBody>
      </p:sp>
      <p:sp>
        <p:nvSpPr>
          <p:cNvPr id="103" name="TextBox 102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40B1E1A7-9B24-46DB-B9FE-858B430C9D4F}"/>
              </a:ext>
            </a:extLst>
          </p:cNvPr>
          <p:cNvSpPr txBox="1"/>
          <p:nvPr/>
        </p:nvSpPr>
        <p:spPr>
          <a:xfrm>
            <a:off x="4043130" y="4619709"/>
            <a:ext cx="3548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4. HĐ tìm tòi mở rộng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0CE0057-462C-4E55-8251-B059115A4B17}"/>
              </a:ext>
            </a:extLst>
          </p:cNvPr>
          <p:cNvCxnSpPr>
            <a:cxnSpLocks/>
          </p:cNvCxnSpPr>
          <p:nvPr/>
        </p:nvCxnSpPr>
        <p:spPr>
          <a:xfrm flipV="1">
            <a:off x="3693115" y="2841909"/>
            <a:ext cx="287760" cy="913059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727819-430B-4937-BC89-D6BDF8340F75}"/>
              </a:ext>
            </a:extLst>
          </p:cNvPr>
          <p:cNvCxnSpPr>
            <a:cxnSpLocks/>
          </p:cNvCxnSpPr>
          <p:nvPr/>
        </p:nvCxnSpPr>
        <p:spPr>
          <a:xfrm flipV="1">
            <a:off x="3685213" y="3495356"/>
            <a:ext cx="324536" cy="269786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179470A-E9BC-4A53-9851-F3926B71AF2D}"/>
              </a:ext>
            </a:extLst>
          </p:cNvPr>
          <p:cNvCxnSpPr>
            <a:cxnSpLocks/>
            <a:endCxn id="102" idx="1"/>
          </p:cNvCxnSpPr>
          <p:nvPr/>
        </p:nvCxnSpPr>
        <p:spPr>
          <a:xfrm>
            <a:off x="3684196" y="3766406"/>
            <a:ext cx="402470" cy="380370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87D2765-93D8-4D72-88C4-81DA620EC2E8}"/>
              </a:ext>
            </a:extLst>
          </p:cNvPr>
          <p:cNvCxnSpPr>
            <a:cxnSpLocks/>
            <a:endCxn id="103" idx="1"/>
          </p:cNvCxnSpPr>
          <p:nvPr/>
        </p:nvCxnSpPr>
        <p:spPr>
          <a:xfrm>
            <a:off x="3688019" y="3760407"/>
            <a:ext cx="355111" cy="1090135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TLTH -Bộ SGK Lớp 2 - Kết nối tri thức với cuộc sống - Công ...">
            <a:extLst>
              <a:ext uri="{FF2B5EF4-FFF2-40B4-BE49-F238E27FC236}">
                <a16:creationId xmlns:a16="http://schemas.microsoft.com/office/drawing/2014/main" id="{C9E33A6E-53A1-46B0-A9E0-384325E0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363" y="-139570"/>
            <a:ext cx="1322638" cy="13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1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Hàm số lượng giác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455" y="1647799"/>
                <a:ext cx="10836569" cy="3935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/>
                  <a:t>Hàm số tang là hàm số được xác định bời công thức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khi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k</m:t>
                    </m:r>
                    <m:r>
                      <m:rPr>
                        <m:nor/>
                      </m:rPr>
                      <a:rPr lang="en-US"/>
                      <m:t>í </m:t>
                    </m:r>
                    <m:r>
                      <m:rPr>
                        <m:nor/>
                      </m:rPr>
                      <a:rPr lang="en-US"/>
                      <m:t>hi</m:t>
                    </m:r>
                    <m:r>
                      <m:rPr>
                        <m:nor/>
                      </m:rPr>
                      <a:rPr lang="en-US"/>
                      <m:t>ệ</m:t>
                    </m:r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r>
                  <a:rPr lang="en-US"/>
                  <a:t>Hàm số côtang là hàm số được xác định bởi công thức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khi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k</m:t>
                    </m:r>
                    <m:r>
                      <m:rPr>
                        <m:nor/>
                      </m:rPr>
                      <a:rPr lang="en-US"/>
                      <m:t>í </m:t>
                    </m:r>
                    <m:r>
                      <m:rPr>
                        <m:nor/>
                      </m:rPr>
                      <a:rPr lang="en-US"/>
                      <m:t>hi</m:t>
                    </m:r>
                    <m:r>
                      <m:rPr>
                        <m:nor/>
                      </m:rPr>
                      <a:rPr lang="en-US"/>
                      <m:t>ệ</m:t>
                    </m:r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55" y="1647799"/>
                <a:ext cx="10836569" cy="3935637"/>
              </a:xfrm>
              <a:prstGeom prst="rect">
                <a:avLst/>
              </a:prstGeom>
              <a:blipFill>
                <a:blip r:embed="rId2"/>
                <a:stretch>
                  <a:fillRect l="-1294" t="-3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6B7DA3-4ED2-4B43-9DD3-9F3503639CA6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20022" y="3450733"/>
            <a:ext cx="2691677" cy="2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884695" y="285040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Hàm số chẵn, hàm số lẻ, hàm số tuần hoàn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2931" y="1674716"/>
                <a:ext cx="7188494" cy="3935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>
                    <a:ea typeface="Calibri" panose="020F050202020403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với tập xác định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được gọi là </a:t>
                </a:r>
                <a:r>
                  <a:rPr lang="en-US" sz="2800" b="1">
                    <a:ea typeface="Calibri" panose="020F0502020204030204" pitchFamily="34" charset="0"/>
                  </a:rPr>
                  <a:t>hàm số chã̃n</a:t>
                </a:r>
                <a:r>
                  <a:rPr lang="en-US" sz="2800">
                    <a:ea typeface="Calibri" panose="020F0502020204030204" pitchFamily="34" charset="0"/>
                  </a:rPr>
                  <a:t> nếu với mọi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800" b="0">
                  <a:ea typeface="Calibri" panose="020F0502020204030204" pitchFamily="34" charset="0"/>
                </a:endParaRPr>
              </a:p>
              <a:p>
                <a:pPr marR="0" lvl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</a:rPr>
                  <a:t> với tập xác định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</a:rPr>
                  <a:t> được gọi là </a:t>
                </a:r>
                <a:r>
                  <a:rPr lang="en-US" sz="2800" b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hàm số lẻ</a:t>
                </a:r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</a:rPr>
                  <a:t> nếu với mọi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800"/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800" b="1">
                    <a:solidFill>
                      <a:srgbClr val="FF0000"/>
                    </a:solidFill>
                    <a:ea typeface="Calibri" panose="020F0502020204030204" pitchFamily="34" charset="0"/>
                  </a:rPr>
                  <a:t>Chú ý:</a:t>
                </a:r>
                <a:r>
                  <a:rPr lang="en-US" sz="2800">
                    <a:solidFill>
                      <a:srgbClr val="FF0000"/>
                    </a:solidFill>
                    <a:ea typeface="Calibri" panose="020F0502020204030204" pitchFamily="34" charset="0"/>
                  </a:rPr>
                  <a:t>  </a:t>
                </a:r>
                <a:r>
                  <a:rPr lang="en-US" sz="2800">
                    <a:ea typeface="Calibri" panose="020F0502020204030204" pitchFamily="34" charset="0"/>
                  </a:rPr>
                  <a:t>Đồ thị của hàm số chẵn nhận trục tung làm trục đối xứng.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80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1" y="1674716"/>
                <a:ext cx="7188494" cy="3935637"/>
              </a:xfrm>
              <a:prstGeom prst="rect">
                <a:avLst/>
              </a:prstGeom>
              <a:blipFill>
                <a:blip r:embed="rId2"/>
                <a:stretch>
                  <a:fillRect l="-1951" t="-1860" r="-2290" b="-4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47A7CF-034E-40C3-A387-0B18E5F16D8C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0975" y="1987984"/>
            <a:ext cx="4253979" cy="30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2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884695" y="285040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Hàm số chẵn, hàm số lẻ, hàm số tuần hoàn</a:t>
            </a: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2931" y="1674716"/>
                <a:ext cx="10770414" cy="3935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/>
                  <a:t>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với tập xác định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/>
                  <a:t> được gọi là hàm số tuần hoàn nếu tồn tại một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khác 0 sao cho với mọi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/>
                  <a:t> ta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dương nhỏ nhất thoả mãn các điều kiện trên (nếu có) được gọi là chu kì của hàm số tuần hoàn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 b="1">
                    <a:solidFill>
                      <a:srgbClr val="FF0000"/>
                    </a:solidFill>
                  </a:rPr>
                  <a:t>Chú ý:</a:t>
                </a:r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r>
                  <a:rPr lang="en-US"/>
                  <a:t>Đồ thị của hàm số tuần hoàn chu kì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được lặp lại trên từng đoạn giá trị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có độ dài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endParaRPr lang="en-US" sz="280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1" y="1674716"/>
                <a:ext cx="10770414" cy="3935637"/>
              </a:xfrm>
              <a:prstGeom prst="rect">
                <a:avLst/>
              </a:prstGeom>
              <a:blipFill>
                <a:blip r:embed="rId2"/>
                <a:stretch>
                  <a:fillRect l="-1302" t="-3411" r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884695" y="285040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Đồ thị của các hàm số lượng giá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9116" y="2510284"/>
                <a:ext cx="11598569" cy="405933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Ø"/>
                </a:pPr>
                <a:r>
                  <a:rPr lang="en-US" b="1">
                    <a:solidFill>
                      <a:srgbClr val="FF0000"/>
                    </a:solidFill>
                    <a:ea typeface="Calibri" panose="020F050202020403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endParaRPr lang="en-US" sz="2800" b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>
                    <a:ea typeface="Calibri" panose="020F0502020204030204" pitchFamily="34" charset="0"/>
                  </a:rPr>
                  <a:t> Hàm số tuần hoàn với chu kì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>
                    <a:ea typeface="Calibri" panose="020F0502020204030204" pitchFamily="34" charset="0"/>
                  </a:rPr>
                  <a:t> Hàm số lẻ, có đồ thị đối xứng qua gốc toạ độ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>
                    <a:ea typeface="Calibri" panose="020F0502020204030204" pitchFamily="34" charset="0"/>
                  </a:rPr>
                  <a:t> Hàm số đồng biến trên các khoảng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</a:pPr>
                <a:r>
                  <a:rPr lang="en-US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 và nghịch biến trên các khoảng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16" y="2510284"/>
                <a:ext cx="11598569" cy="4059335"/>
              </a:xfrm>
              <a:prstGeom prst="rect">
                <a:avLst/>
              </a:prstGeom>
              <a:blipFill>
                <a:blip r:embed="rId2"/>
                <a:stretch>
                  <a:fillRect l="-1209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858502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2022_12_31_343bec906b6a2be06d06g-4.jpeg">
            <a:extLst>
              <a:ext uri="{FF2B5EF4-FFF2-40B4-BE49-F238E27FC236}">
                <a16:creationId xmlns:a16="http://schemas.microsoft.com/office/drawing/2014/main" id="{5551DDEF-54F8-4C09-8E81-02B4D053890A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32919B"/>
              </a:clrFrom>
              <a:clrTo>
                <a:srgbClr val="32919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354334" y="1499781"/>
            <a:ext cx="7523341" cy="170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79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884695" y="285040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08673" y="894723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Đồ thị của các hàm số lượng giá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681" y="2264580"/>
                <a:ext cx="10770414" cy="441659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Ø"/>
                </a:pPr>
                <a:r>
                  <a:rPr lang="en-US" b="1">
                    <a:solidFill>
                      <a:srgbClr val="FF0000"/>
                    </a:solidFill>
                    <a:ea typeface="Calibri" panose="020F050202020403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>
                    <a:ea typeface="Calibri" panose="020F0502020204030204" pitchFamily="34" charset="0"/>
                  </a:rPr>
                  <a:t>Hàm số tuần hoàn với chu kì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>
                    <a:ea typeface="Calibri" panose="020F0502020204030204" pitchFamily="34" charset="0"/>
                  </a:rPr>
                  <a:t>Hàm số chẵn, có đồ thị đối xứng qua trục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𝑂𝑦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>
                    <a:ea typeface="Calibri" panose="020F0502020204030204" pitchFamily="34" charset="0"/>
                  </a:rPr>
                  <a:t>Hàm số đồng biến trên các khoảng 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 và nghịch biến trên các khoảng 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81" y="2264580"/>
                <a:ext cx="10770414" cy="4416595"/>
              </a:xfrm>
              <a:prstGeom prst="rect">
                <a:avLst/>
              </a:prstGeom>
              <a:blipFill>
                <a:blip r:embed="rId2"/>
                <a:stretch>
                  <a:fillRect l="-1302" t="-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AA8157-11B1-400E-8324-E28D76D7B2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3789" y="1533901"/>
            <a:ext cx="6767024" cy="17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7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884695" y="285040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Đồ thị của các hàm số lượng giá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b="1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2931" y="1674716"/>
                <a:ext cx="9207794" cy="441659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lvl="1" indent="-57150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  <a:tabLst>
                    <a:tab pos="4680585" algn="l"/>
                  </a:tabLst>
                </a:pPr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y=tanx</a:t>
                </a:r>
              </a:p>
              <a:p>
                <a:pPr lvl="0"/>
                <a:r>
                  <a:rPr lang="en-US" sz="3600"/>
                  <a:t>Hàm số tuần hoàn với chu kì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600"/>
                  <a:t>.</a:t>
                </a:r>
              </a:p>
              <a:p>
                <a:pPr lvl="0"/>
                <a:r>
                  <a:rPr lang="en-US" sz="3600"/>
                  <a:t>Hàm số lẻ, có đồ thị đối xứng qua gốc tọa độ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3600"/>
                  <a:t>.</a:t>
                </a:r>
              </a:p>
              <a:p>
                <a:pPr lvl="0"/>
                <a:r>
                  <a:rPr lang="en-US" sz="3600"/>
                  <a:t>Hàm số đồng biến trên các khoảng</a:t>
                </a:r>
              </a:p>
              <a:p>
                <a:pPr lvl="0"/>
                <a:r>
                  <a:rPr lang="en-US" sz="36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3600" b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3600" b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b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3600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/>
                  <a:t>.</a:t>
                </a:r>
              </a:p>
              <a:p>
                <a:pPr marL="0"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1" y="1674716"/>
                <a:ext cx="9207794" cy="4416595"/>
              </a:xfrm>
              <a:prstGeom prst="rect">
                <a:avLst/>
              </a:prstGeom>
              <a:blipFill>
                <a:blip r:embed="rId2"/>
                <a:stretch>
                  <a:fillRect l="-1787" t="-1796" r="-1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2022_12_31_343bec906b6a2be06d06g-7.jpeg">
            <a:extLst>
              <a:ext uri="{FF2B5EF4-FFF2-40B4-BE49-F238E27FC236}">
                <a16:creationId xmlns:a16="http://schemas.microsoft.com/office/drawing/2014/main" id="{D1E10503-A2B6-45EA-843E-8594AE97AD27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176412" y="3697570"/>
            <a:ext cx="4972287" cy="27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58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884695" y="285040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8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Đồ thị của các hàm số lượng giá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22C2AE-6C95-421B-96F6-86DD8E47767E}"/>
              </a:ext>
            </a:extLst>
          </p:cNvPr>
          <p:cNvSpPr txBox="1">
            <a:spLocks/>
          </p:cNvSpPr>
          <p:nvPr/>
        </p:nvSpPr>
        <p:spPr>
          <a:xfrm>
            <a:off x="159857" y="1682584"/>
            <a:ext cx="10770414" cy="4416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51B458-7AED-493E-ADE7-FDFD2C0BC57B}"/>
                  </a:ext>
                </a:extLst>
              </p:cNvPr>
              <p:cNvSpPr txBox="1"/>
              <p:nvPr/>
            </p:nvSpPr>
            <p:spPr>
              <a:xfrm>
                <a:off x="337461" y="1843935"/>
                <a:ext cx="6594968" cy="3762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l" defTabSz="914400" rtl="0" eaLnBrk="1" fontAlgn="auto" latinLnBrk="0" hangingPunct="1"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y=cotx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auto" latinLnBrk="0" hangingPunct="1"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tuần hoàn với chu kì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auto" latinLnBrk="0" hangingPunct="1"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lẻ, có đồ thị đối xứng qua gốc toạ độ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 algn="l" defTabSz="914400" rtl="0" eaLnBrk="1" fontAlgn="auto" latinLnBrk="0" hangingPunct="1"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Hàm số nghịch biến trên các khoảng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51B458-7AED-493E-ADE7-FDFD2C0BC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61" y="1843935"/>
                <a:ext cx="6594968" cy="3762568"/>
              </a:xfrm>
              <a:prstGeom prst="rect">
                <a:avLst/>
              </a:prstGeom>
              <a:blipFill>
                <a:blip r:embed="rId2"/>
                <a:stretch>
                  <a:fillRect l="-2495" t="-2589" b="-5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2022_12_31_343bec906b6a2be06d06g-8.jpeg">
            <a:extLst>
              <a:ext uri="{FF2B5EF4-FFF2-40B4-BE49-F238E27FC236}">
                <a16:creationId xmlns:a16="http://schemas.microsoft.com/office/drawing/2014/main" id="{0E002B45-D75B-4490-8167-BC7213E14E42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825537" y="2450146"/>
            <a:ext cx="5257790" cy="29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10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636</Words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HGPSoeiKakugothicUB</vt:lpstr>
      <vt:lpstr>Yu Gothic</vt:lpstr>
      <vt:lpstr>Aarial</vt:lpstr>
      <vt:lpstr>Arial</vt:lpstr>
      <vt:lpstr>Baumans</vt:lpstr>
      <vt:lpstr>Calibri</vt:lpstr>
      <vt:lpstr>Calibri Light</vt:lpstr>
      <vt:lpstr>Cambria Math</vt:lpstr>
      <vt:lpstr>Georgia Pro Cond Black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2023-08-05T07:57:27Z</dcterms:modified>
</cp:coreProperties>
</file>