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5"/>
  </p:notesMasterIdLst>
  <p:sldIdLst>
    <p:sldId id="256" r:id="rId2"/>
    <p:sldId id="258" r:id="rId3"/>
    <p:sldId id="269" r:id="rId4"/>
    <p:sldId id="259" r:id="rId5"/>
    <p:sldId id="266" r:id="rId6"/>
    <p:sldId id="271" r:id="rId7"/>
    <p:sldId id="285" r:id="rId8"/>
    <p:sldId id="267" r:id="rId9"/>
    <p:sldId id="280" r:id="rId10"/>
    <p:sldId id="287" r:id="rId11"/>
    <p:sldId id="260" r:id="rId12"/>
    <p:sldId id="277" r:id="rId13"/>
    <p:sldId id="284" r:id="rId14"/>
    <p:sldId id="321" r:id="rId15"/>
    <p:sldId id="273" r:id="rId16"/>
    <p:sldId id="322" r:id="rId17"/>
    <p:sldId id="279" r:id="rId18"/>
    <p:sldId id="323" r:id="rId19"/>
    <p:sldId id="306" r:id="rId20"/>
    <p:sldId id="274" r:id="rId21"/>
    <p:sldId id="324" r:id="rId22"/>
    <p:sldId id="282" r:id="rId23"/>
    <p:sldId id="304" r:id="rId24"/>
    <p:sldId id="292" r:id="rId25"/>
    <p:sldId id="293" r:id="rId26"/>
    <p:sldId id="288" r:id="rId27"/>
    <p:sldId id="300" r:id="rId28"/>
    <p:sldId id="313" r:id="rId29"/>
    <p:sldId id="329" r:id="rId30"/>
    <p:sldId id="330" r:id="rId31"/>
    <p:sldId id="296" r:id="rId32"/>
    <p:sldId id="325" r:id="rId33"/>
    <p:sldId id="326" r:id="rId34"/>
    <p:sldId id="327" r:id="rId35"/>
    <p:sldId id="328" r:id="rId36"/>
    <p:sldId id="298" r:id="rId37"/>
    <p:sldId id="301" r:id="rId38"/>
    <p:sldId id="302" r:id="rId39"/>
    <p:sldId id="319" r:id="rId40"/>
    <p:sldId id="320" r:id="rId41"/>
    <p:sldId id="331" r:id="rId42"/>
    <p:sldId id="270" r:id="rId43"/>
    <p:sldId id="265" r:id="rId44"/>
  </p:sldIdLst>
  <p:sldSz cx="18288000" cy="10287000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mbria Math" panose="02040503050406030204" pitchFamily="18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E48F"/>
    <a:srgbClr val="FFE89F"/>
    <a:srgbClr val="FFE07D"/>
    <a:srgbClr val="F5770F"/>
    <a:srgbClr val="37A234"/>
    <a:srgbClr val="4A6EBE"/>
    <a:srgbClr val="4C7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2" autoAdjust="0"/>
  </p:normalViewPr>
  <p:slideViewPr>
    <p:cSldViewPr>
      <p:cViewPr varScale="1">
        <p:scale>
          <a:sx n="40" d="100"/>
          <a:sy n="40" d="100"/>
        </p:scale>
        <p:origin x="27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1BCDD-8CC2-4E38-BDEB-524D7EC285D4}" type="datetimeFigureOut">
              <a:rPr lang="en-US" smtClean="0"/>
              <a:t>29/11/2022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161FD-7CA8-48C5-BD11-E1D7A9ED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8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61FD-7CA8-48C5-BD11-E1D7A9ED78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1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00CF-DF6E-4BE3-B959-E77A93849A61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84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00CF-DF6E-4BE3-B959-E77A93849A61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04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0400CF-DF6E-4BE3-B959-E77A93849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91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svg"/><Relationship Id="rId18" Type="http://schemas.openxmlformats.org/officeDocument/2006/relationships/image" Target="../media/image8.png"/><Relationship Id="rId3" Type="http://schemas.openxmlformats.org/officeDocument/2006/relationships/image" Target="../media/image2.svg"/><Relationship Id="rId21" Type="http://schemas.openxmlformats.org/officeDocument/2006/relationships/image" Target="../media/image17.svg"/><Relationship Id="rId12" Type="http://schemas.openxmlformats.org/officeDocument/2006/relationships/image" Target="../media/image5.png"/><Relationship Id="rId17" Type="http://schemas.openxmlformats.org/officeDocument/2006/relationships/image" Target="../media/image13.sv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6" Type="http://schemas.openxmlformats.org/officeDocument/2006/relationships/image" Target="../media/image5.svg"/><Relationship Id="rId15" Type="http://schemas.openxmlformats.org/officeDocument/2006/relationships/image" Target="../media/image11.svg"/><Relationship Id="rId10" Type="http://schemas.openxmlformats.org/officeDocument/2006/relationships/image" Target="../media/image3.png"/><Relationship Id="rId19" Type="http://schemas.openxmlformats.org/officeDocument/2006/relationships/image" Target="../media/image15.svg"/><Relationship Id="rId9" Type="http://schemas.openxmlformats.org/officeDocument/2006/relationships/image" Target="../media/image2.pn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3" Type="http://schemas.openxmlformats.org/officeDocument/2006/relationships/image" Target="../media/image75.svg"/><Relationship Id="rId34" Type="http://schemas.openxmlformats.org/officeDocument/2006/relationships/image" Target="../media/image19.svg"/><Relationship Id="rId33" Type="http://schemas.microsoft.com/office/2007/relationships/hdphoto" Target="../media/hdphoto2.wdp"/><Relationship Id="rId2" Type="http://schemas.openxmlformats.org/officeDocument/2006/relationships/image" Target="../media/image35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19.png"/><Relationship Id="rId28" Type="http://schemas.openxmlformats.org/officeDocument/2006/relationships/image" Target="../media/image77.svg"/><Relationship Id="rId5" Type="http://schemas.openxmlformats.org/officeDocument/2006/relationships/image" Target="../media/image67.svg"/><Relationship Id="rId36" Type="http://schemas.openxmlformats.org/officeDocument/2006/relationships/image" Target="../media/image38.png"/><Relationship Id="rId31" Type="http://schemas.openxmlformats.org/officeDocument/2006/relationships/image" Target="../media/image69.svg"/><Relationship Id="rId4" Type="http://schemas.openxmlformats.org/officeDocument/2006/relationships/image" Target="../media/image36.png"/><Relationship Id="rId27" Type="http://schemas.openxmlformats.org/officeDocument/2006/relationships/image" Target="../media/image15.png"/><Relationship Id="rId35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7.svg"/><Relationship Id="rId10" Type="http://schemas.openxmlformats.org/officeDocument/2006/relationships/image" Target="../media/image41.png"/><Relationship Id="rId9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openxmlformats.org/officeDocument/2006/relationships/image" Target="../media/image20.png"/><Relationship Id="rId12" Type="http://schemas.openxmlformats.org/officeDocument/2006/relationships/image" Target="../media/image3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1.svg"/><Relationship Id="rId4" Type="http://schemas.openxmlformats.org/officeDocument/2006/relationships/image" Target="../media/image19.svg"/><Relationship Id="rId9" Type="http://schemas.openxmlformats.org/officeDocument/2006/relationships/image" Target="../media/image21.png"/><Relationship Id="rId14" Type="http://schemas.openxmlformats.org/officeDocument/2006/relationships/image" Target="../media/image41.sv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25.png"/><Relationship Id="rId12" Type="http://schemas.openxmlformats.org/officeDocument/2006/relationships/image" Target="../media/image4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3.png"/><Relationship Id="rId5" Type="http://schemas.openxmlformats.org/officeDocument/2006/relationships/image" Target="../media/image67.svg"/><Relationship Id="rId10" Type="http://schemas.microsoft.com/office/2007/relationships/hdphoto" Target="../media/hdphoto2.wdp"/><Relationship Id="rId9" Type="http://schemas.openxmlformats.org/officeDocument/2006/relationships/image" Target="../media/image19.png"/><Relationship Id="rId14" Type="http://schemas.openxmlformats.org/officeDocument/2006/relationships/image" Target="../media/image33.sv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svg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67.svg"/><Relationship Id="rId1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svg"/><Relationship Id="rId7" Type="http://schemas.openxmlformats.org/officeDocument/2006/relationships/image" Target="../media/image25.png"/><Relationship Id="rId12" Type="http://schemas.openxmlformats.org/officeDocument/2006/relationships/image" Target="../media/image4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67.svg"/><Relationship Id="rId10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svg"/><Relationship Id="rId3" Type="http://schemas.microsoft.com/office/2007/relationships/hdphoto" Target="../media/hdphoto2.wdp"/><Relationship Id="rId12" Type="http://schemas.openxmlformats.org/officeDocument/2006/relationships/image" Target="../media/image33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1.png"/><Relationship Id="rId10" Type="http://schemas.openxmlformats.org/officeDocument/2006/relationships/image" Target="../media/image47.png"/><Relationship Id="rId9" Type="http://schemas.openxmlformats.org/officeDocument/2006/relationships/image" Target="../media/image19.svg"/><Relationship Id="rId1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sv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52.png"/><Relationship Id="rId5" Type="http://schemas.openxmlformats.org/officeDocument/2006/relationships/image" Target="../media/image67.svg"/><Relationship Id="rId10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3" Type="http://schemas.openxmlformats.org/officeDocument/2006/relationships/image" Target="../media/image75.svg"/><Relationship Id="rId34" Type="http://schemas.openxmlformats.org/officeDocument/2006/relationships/image" Target="../media/image54.png"/><Relationship Id="rId33" Type="http://schemas.openxmlformats.org/officeDocument/2006/relationships/image" Target="../media/image23.png"/><Relationship Id="rId2" Type="http://schemas.openxmlformats.org/officeDocument/2006/relationships/image" Target="../media/image35.png"/><Relationship Id="rId29" Type="http://schemas.openxmlformats.org/officeDocument/2006/relationships/image" Target="../media/image77.sv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19.svg"/><Relationship Id="rId5" Type="http://schemas.openxmlformats.org/officeDocument/2006/relationships/image" Target="../media/image67.svg"/><Relationship Id="rId31" Type="http://schemas.microsoft.com/office/2007/relationships/hdphoto" Target="../media/hdphoto2.wdp"/><Relationship Id="rId4" Type="http://schemas.openxmlformats.org/officeDocument/2006/relationships/image" Target="../media/image53.png"/><Relationship Id="rId27" Type="http://schemas.openxmlformats.org/officeDocument/2006/relationships/image" Target="../media/image15.png"/><Relationship Id="rId30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12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29.svg"/><Relationship Id="rId12" Type="http://schemas.openxmlformats.org/officeDocument/2006/relationships/image" Target="../media/image5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29.svg"/><Relationship Id="rId12" Type="http://schemas.openxmlformats.org/officeDocument/2006/relationships/image" Target="../media/image6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microsoft.com/office/2007/relationships/hdphoto" Target="../media/hdphoto2.wdp"/><Relationship Id="rId7" Type="http://schemas.openxmlformats.org/officeDocument/2006/relationships/image" Target="../media/image20.png"/><Relationship Id="rId12" Type="http://schemas.openxmlformats.org/officeDocument/2006/relationships/image" Target="../media/image3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1.svg"/><Relationship Id="rId4" Type="http://schemas.openxmlformats.org/officeDocument/2006/relationships/image" Target="../media/image19.svg"/><Relationship Id="rId9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png"/><Relationship Id="rId3" Type="http://schemas.openxmlformats.org/officeDocument/2006/relationships/image" Target="../media/image69.svg"/><Relationship Id="rId12" Type="http://schemas.openxmlformats.org/officeDocument/2006/relationships/image" Target="../media/image6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40" Type="http://schemas.openxmlformats.org/officeDocument/2006/relationships/image" Target="NULL"/><Relationship Id="rId5" Type="http://schemas.openxmlformats.org/officeDocument/2006/relationships/image" Target="../media/image27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28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7" Type="http://schemas.openxmlformats.org/officeDocument/2006/relationships/image" Target="../media/image29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sv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7" Type="http://schemas.openxmlformats.org/officeDocument/2006/relationships/image" Target="../media/image29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27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1.png"/><Relationship Id="rId7" Type="http://schemas.openxmlformats.org/officeDocument/2006/relationships/image" Target="../media/image29.svg"/><Relationship Id="rId12" Type="http://schemas.openxmlformats.org/officeDocument/2006/relationships/image" Target="../media/image7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1.png"/><Relationship Id="rId7" Type="http://schemas.openxmlformats.org/officeDocument/2006/relationships/image" Target="../media/image29.svg"/><Relationship Id="rId12" Type="http://schemas.openxmlformats.org/officeDocument/2006/relationships/image" Target="../media/image7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1.png"/><Relationship Id="rId7" Type="http://schemas.openxmlformats.org/officeDocument/2006/relationships/image" Target="../media/image29.svg"/><Relationship Id="rId12" Type="http://schemas.openxmlformats.org/officeDocument/2006/relationships/image" Target="../media/image7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2.png"/><Relationship Id="rId7" Type="http://schemas.openxmlformats.org/officeDocument/2006/relationships/image" Target="../media/image29.svg"/><Relationship Id="rId12" Type="http://schemas.openxmlformats.org/officeDocument/2006/relationships/image" Target="../media/image7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3.png"/><Relationship Id="rId7" Type="http://schemas.openxmlformats.org/officeDocument/2006/relationships/image" Target="../media/image29.svg"/><Relationship Id="rId12" Type="http://schemas.openxmlformats.org/officeDocument/2006/relationships/image" Target="../media/image7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microsoft.com/office/2007/relationships/hdphoto" Target="../media/hdphoto2.wdp"/><Relationship Id="rId7" Type="http://schemas.openxmlformats.org/officeDocument/2006/relationships/image" Target="../media/image20.png"/><Relationship Id="rId12" Type="http://schemas.openxmlformats.org/officeDocument/2006/relationships/image" Target="../media/image3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1.svg"/><Relationship Id="rId4" Type="http://schemas.openxmlformats.org/officeDocument/2006/relationships/image" Target="../media/image19.svg"/><Relationship Id="rId9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7" Type="http://schemas.openxmlformats.org/officeDocument/2006/relationships/image" Target="../media/image29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27.sv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12" Type="http://schemas.openxmlformats.org/officeDocument/2006/relationships/image" Target="../media/image75.png"/><Relationship Id="rId7" Type="http://schemas.openxmlformats.org/officeDocument/2006/relationships/image" Target="../media/image29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9" Type="http://schemas.openxmlformats.org/officeDocument/2006/relationships/image" Target="../media/image31.svg"/><Relationship Id="rId14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2" Type="http://schemas.openxmlformats.org/officeDocument/2006/relationships/image" Target="../media/image6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.svg"/><Relationship Id="rId31" Type="http://schemas.openxmlformats.org/officeDocument/2006/relationships/image" Target="../media/image290.svg"/><Relationship Id="rId1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19.sv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microsoft.com/office/2007/relationships/hdphoto" Target="../media/hdphoto1.wdp"/><Relationship Id="rId10" Type="http://schemas.openxmlformats.org/officeDocument/2006/relationships/image" Target="../media/image41.sv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2" Type="http://schemas.openxmlformats.org/officeDocument/2006/relationships/image" Target="../media/image6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.sv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2" Type="http://schemas.openxmlformats.org/officeDocument/2006/relationships/image" Target="../media/image6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67.svg"/><Relationship Id="rId4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7" Type="http://schemas.openxmlformats.org/officeDocument/2006/relationships/image" Target="../media/image1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5.svg"/><Relationship Id="rId4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22.png"/><Relationship Id="rId3" Type="http://schemas.microsoft.com/office/2007/relationships/hdphoto" Target="../media/hdphoto2.wdp"/><Relationship Id="rId7" Type="http://schemas.openxmlformats.org/officeDocument/2006/relationships/image" Target="../media/image20.png"/><Relationship Id="rId12" Type="http://schemas.openxmlformats.org/officeDocument/2006/relationships/image" Target="../media/image3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1.svg"/><Relationship Id="rId4" Type="http://schemas.openxmlformats.org/officeDocument/2006/relationships/image" Target="../media/image19.svg"/><Relationship Id="rId9" Type="http://schemas.openxmlformats.org/officeDocument/2006/relationships/image" Target="../media/image21.png"/><Relationship Id="rId14" Type="http://schemas.openxmlformats.org/officeDocument/2006/relationships/image" Target="../media/image39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sv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image" Target="../media/image67.svg"/><Relationship Id="rId10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sv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67.svg"/><Relationship Id="rId10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33.png"/><Relationship Id="rId7" Type="http://schemas.openxmlformats.org/officeDocument/2006/relationships/image" Target="../media/image30.png"/><Relationship Id="rId12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svg"/><Relationship Id="rId11" Type="http://schemas.openxmlformats.org/officeDocument/2006/relationships/image" Target="../media/image32.png"/><Relationship Id="rId10" Type="http://schemas.openxmlformats.org/officeDocument/2006/relationships/image" Target="NULL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170336" y="8505156"/>
            <a:ext cx="4540247" cy="70993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2071">
            <a:off x="5315449" y="859672"/>
            <a:ext cx="2112024" cy="15206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506301" y="-190500"/>
            <a:ext cx="12044201" cy="106417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19511">
            <a:off x="15187155" y="7566976"/>
            <a:ext cx="2351173" cy="25862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12033">
            <a:off x="-35064" y="6671421"/>
            <a:ext cx="2127528" cy="300807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b="33004"/>
          <a:stretch>
            <a:fillRect/>
          </a:stretch>
        </p:blipFill>
        <p:spPr>
          <a:xfrm>
            <a:off x="215608" y="4686300"/>
            <a:ext cx="6155853" cy="5600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879271">
            <a:off x="554475" y="1378064"/>
            <a:ext cx="1663945" cy="245353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335685">
            <a:off x="16269607" y="688712"/>
            <a:ext cx="1502077" cy="19859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028700" y="114888"/>
            <a:ext cx="3744379" cy="408478"/>
          </a:xfrm>
          <a:prstGeom prst="rect">
            <a:avLst/>
          </a:prstGeom>
        </p:spPr>
      </p:pic>
      <p:sp>
        <p:nvSpPr>
          <p:cNvPr id="12" name="Google Shape;7484;p29"/>
          <p:cNvSpPr txBox="1">
            <a:spLocks/>
          </p:cNvSpPr>
          <p:nvPr/>
        </p:nvSpPr>
        <p:spPr>
          <a:xfrm>
            <a:off x="6400800" y="3279300"/>
            <a:ext cx="10200031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000" b="1" i="0" u="none" strike="noStrike" kern="0" cap="none" spc="0" normalizeH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ĐẾN VỚI BUỔI HỌC NGÀY HÔM NAY</a:t>
            </a:r>
            <a:r>
              <a:rPr kumimoji="0" lang="vi-VN" sz="7000" b="1" i="0" u="none" strike="noStrike" kern="0" cap="none" spc="0" normalizeH="0" baseline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  <a:endParaRPr kumimoji="0" lang="vi-VN" sz="7000" b="1" i="0" u="none" strike="noStrike" kern="0" cap="none" spc="0" normalizeH="0" baseline="0" noProof="0" dirty="0">
              <a:ln w="0"/>
              <a:solidFill>
                <a:srgbClr val="04596F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467600" y="852726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5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53184" y="1813668"/>
            <a:ext cx="15544800" cy="7092045"/>
            <a:chOff x="5599155" y="2055916"/>
            <a:chExt cx="11658600" cy="4503379"/>
          </a:xfrm>
        </p:grpSpPr>
        <p:grpSp>
          <p:nvGrpSpPr>
            <p:cNvPr id="5" name="Group 4"/>
            <p:cNvGrpSpPr/>
            <p:nvPr/>
          </p:nvGrpSpPr>
          <p:grpSpPr>
            <a:xfrm>
              <a:off x="5599155" y="2247897"/>
              <a:ext cx="11658600" cy="4311398"/>
              <a:chOff x="8458200" y="1405641"/>
              <a:chExt cx="7086600" cy="5306091"/>
            </a:xfrm>
          </p:grpSpPr>
          <p:pic>
            <p:nvPicPr>
              <p:cNvPr id="2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458200" y="1405641"/>
                <a:ext cx="7086600" cy="5306091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8709498" y="1657556"/>
                <a:ext cx="6599973" cy="4802259"/>
              </a:xfrm>
              <a:prstGeom prst="rect">
                <a:avLst/>
              </a:prstGeom>
              <a:solidFill>
                <a:srgbClr val="FFE89F"/>
              </a:solidFill>
              <a:ln>
                <a:solidFill>
                  <a:srgbClr val="FFE0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p:blipFill>
          <p:spPr>
            <a:xfrm rot="21367064">
              <a:off x="16506313" y="2055916"/>
              <a:ext cx="544341" cy="887087"/>
            </a:xfrm>
            <a:prstGeom prst="rect">
              <a:avLst/>
            </a:prstGeom>
          </p:spPr>
        </p:pic>
      </p:grpSp>
      <p:pic>
        <p:nvPicPr>
          <p:cNvPr id="26" name="Picture 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6200" y="6438900"/>
            <a:ext cx="2595520" cy="3846095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-762000" y="-1367242"/>
            <a:ext cx="4676861" cy="5601032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3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 t="56419"/>
          <a:stretch>
            <a:fillRect/>
          </a:stretch>
        </p:blipFill>
        <p:spPr>
          <a:xfrm rot="11204328">
            <a:off x="11462549" y="-1343322"/>
            <a:ext cx="8923179" cy="3195503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38089" y="9258300"/>
            <a:ext cx="1328221" cy="13710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2895600" y="2628900"/>
                <a:ext cx="12763376" cy="5875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A,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P(A),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lợi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r>
                  <a:rPr lang="en-US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P(A)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3800" b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3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𝑨</m:t>
                        </m:r>
                        <m:r>
                          <a:rPr lang="en-US" sz="3800" b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en-US" sz="3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3800" b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3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𝜴</m:t>
                        </m:r>
                        <m:r>
                          <a:rPr lang="en-US" sz="3800" b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8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n(A), n(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r>
                  <a:rPr lang="en-US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r>
                  <a:rPr lang="en-US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628900"/>
                <a:ext cx="12763376" cy="5875391"/>
              </a:xfrm>
              <a:prstGeom prst="rect">
                <a:avLst/>
              </a:prstGeom>
              <a:blipFill>
                <a:blip r:embed="rId36"/>
                <a:stretch>
                  <a:fillRect l="-1576" r="-1576" b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3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19100"/>
            <a:ext cx="16230600" cy="9934286"/>
            <a:chOff x="0" y="0"/>
            <a:chExt cx="5920967" cy="36240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grpSp>
        <p:nvGrpSpPr>
          <p:cNvPr id="15" name="Group 14"/>
          <p:cNvGrpSpPr/>
          <p:nvPr/>
        </p:nvGrpSpPr>
        <p:grpSpPr>
          <a:xfrm>
            <a:off x="6362700" y="246762"/>
            <a:ext cx="5562600" cy="1066800"/>
            <a:chOff x="381000" y="190500"/>
            <a:chExt cx="5562600" cy="1066800"/>
          </a:xfrm>
        </p:grpSpPr>
        <p:sp>
          <p:nvSpPr>
            <p:cNvPr id="16" name="Rectangle 15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r>
                <a:rPr lang="nl-NL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lang="nl-NL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lang="nl-NL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43</a:t>
              </a:r>
              <a:r>
                <a:rPr lang="nl-NL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5"/>
          <p:cNvPicPr>
            <a:picLocks noChangeAspect="1"/>
          </p:cNvPicPr>
          <p:nvPr/>
        </p:nvPicPr>
        <p:blipFill rotWithShape="1">
          <a:blip r:embed="rId2"/>
          <a:srcRect l="71258" t="36429"/>
          <a:stretch/>
        </p:blipFill>
        <p:spPr>
          <a:xfrm>
            <a:off x="15544800" y="8039100"/>
            <a:ext cx="1295400" cy="1766960"/>
          </a:xfrm>
          <a:prstGeom prst="rect">
            <a:avLst/>
          </a:prstGeom>
        </p:spPr>
      </p:pic>
      <p:sp>
        <p:nvSpPr>
          <p:cNvPr id="34" name="Oval Callout 33"/>
          <p:cNvSpPr/>
          <p:nvPr/>
        </p:nvSpPr>
        <p:spPr>
          <a:xfrm>
            <a:off x="8333998" y="5137524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smtClean="0">
                <a:solidFill>
                  <a:prstClr val="black"/>
                </a:solidFill>
              </a:rPr>
              <a:t>Giải</a:t>
            </a:r>
            <a:endParaRPr lang="en-US" sz="38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524000" y="1408363"/>
                <a:ext cx="14316778" cy="3506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Tung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𝛺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chơi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 "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ít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ngửa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".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408363"/>
                <a:ext cx="14316778" cy="3506537"/>
              </a:xfrm>
              <a:prstGeom prst="rect">
                <a:avLst/>
              </a:prstGeom>
              <a:blipFill>
                <a:blip r:embed="rId3"/>
                <a:stretch>
                  <a:fillRect l="-1405" b="-5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524000" y="5981700"/>
                <a:ext cx="15618996" cy="4121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chơi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𝛺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𝑆𝑆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𝑆𝑁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𝑁𝑆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𝑁𝑁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𝑆𝑁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𝑁𝑆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𝑁𝑁</m:t>
                    </m:r>
                  </m:oMath>
                </a14:m>
                <a:endParaRPr lang="en-US" sz="3800" dirty="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tức</a:t>
                </a: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𝑆𝑁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𝑁𝑆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𝑁𝑁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𝛺</m:t>
                        </m:r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981700"/>
                <a:ext cx="15618996" cy="4121065"/>
              </a:xfrm>
              <a:prstGeom prst="rect">
                <a:avLst/>
              </a:prstGeom>
              <a:blipFill>
                <a:blip r:embed="rId4"/>
                <a:stretch>
                  <a:fillRect l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97066" y="8915933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/>
          </p:cNvPicPr>
          <p:nvPr/>
        </p:nvPicPr>
        <p:blipFill>
          <a:blip r:embed="rId7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56419"/>
          <a:stretch>
            <a:fillRect/>
          </a:stretch>
        </p:blipFill>
        <p:spPr>
          <a:xfrm rot="11204328">
            <a:off x="10394684" y="-1647224"/>
            <a:ext cx="10473715" cy="375077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705600" y="558632"/>
            <a:ext cx="5105400" cy="1136203"/>
            <a:chOff x="7162800" y="539360"/>
            <a:chExt cx="4648200" cy="1136203"/>
          </a:xfrm>
          <a:solidFill>
            <a:srgbClr val="FFE07D"/>
          </a:solidFill>
        </p:grpSpPr>
        <p:grpSp>
          <p:nvGrpSpPr>
            <p:cNvPr id="18" name="Group 6"/>
            <p:cNvGrpSpPr/>
            <p:nvPr/>
          </p:nvGrpSpPr>
          <p:grpSpPr>
            <a:xfrm>
              <a:off x="7162800" y="539360"/>
              <a:ext cx="4648200" cy="1136203"/>
              <a:chOff x="0" y="0"/>
              <a:chExt cx="8385740" cy="2387260"/>
            </a:xfrm>
            <a:grpFill/>
          </p:grpSpPr>
          <p:sp>
            <p:nvSpPr>
              <p:cNvPr id="20" name="Freeform 7"/>
              <p:cNvSpPr/>
              <p:nvPr/>
            </p:nvSpPr>
            <p:spPr>
              <a:xfrm>
                <a:off x="0" y="0"/>
                <a:ext cx="8385740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9" name="Rectangle 18"/>
            <p:cNvSpPr/>
            <p:nvPr/>
          </p:nvSpPr>
          <p:spPr>
            <a:xfrm>
              <a:off x="7332978" y="539360"/>
              <a:ext cx="43165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spcAft>
                  <a:spcPts val="800"/>
                </a:spcAft>
              </a:pPr>
              <a:r>
                <a:rPr lang="nl-NL" sz="45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1 </a:t>
              </a:r>
              <a:endParaRPr lang="en-US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1337" y="328378"/>
            <a:ext cx="1270926" cy="1102955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933806" y="1866900"/>
            <a:ext cx="1664898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Tung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sấp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".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28600" y="4926164"/>
                <a:ext cx="17835528" cy="4998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chơi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𝜴</m:t>
                    </m:r>
                    <m:r>
                      <a:rPr lang="en-US" sz="3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𝑺𝑺</m:t>
                        </m:r>
                        <m:r>
                          <a:rPr lang="en-US" sz="3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𝑺𝑵</m:t>
                        </m:r>
                        <m:r>
                          <a:rPr lang="en-US" sz="3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𝑵𝑺</m:t>
                        </m:r>
                        <m:r>
                          <a:rPr lang="en-US" sz="3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𝑵𝑵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(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4.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sấp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”.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SS; SN; NS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= {SS; SN; NS}.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(A) = 3. 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P(A)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3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𝑨</m:t>
                        </m:r>
                        <m:r>
                          <a:rPr lang="en-US" sz="3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en-US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3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𝜴</m:t>
                        </m:r>
                        <m:r>
                          <a:rPr lang="en-US" sz="3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en-US" sz="3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926164"/>
                <a:ext cx="17835528" cy="4998228"/>
              </a:xfrm>
              <a:prstGeom prst="rect">
                <a:avLst/>
              </a:prstGeom>
              <a:blipFill>
                <a:blip r:embed="rId17"/>
                <a:stretch>
                  <a:fillRect l="-1026" r="-1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Callout 20"/>
          <p:cNvSpPr/>
          <p:nvPr/>
        </p:nvSpPr>
        <p:spPr>
          <a:xfrm>
            <a:off x="8565347" y="4022864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smtClean="0">
                <a:solidFill>
                  <a:prstClr val="black"/>
                </a:solidFill>
              </a:rPr>
              <a:t>Giải</a:t>
            </a:r>
            <a:endParaRPr lang="en-US" sz="38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2895600" y="4044919"/>
            <a:ext cx="12642895" cy="4527581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3139747" y="888356"/>
            <a:ext cx="12642895" cy="452758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304800" y="3390900"/>
            <a:ext cx="18897600" cy="3735955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22" name="Group 21"/>
          <p:cNvGrpSpPr/>
          <p:nvPr/>
        </p:nvGrpSpPr>
        <p:grpSpPr>
          <a:xfrm>
            <a:off x="1066800" y="495300"/>
            <a:ext cx="2667000" cy="2572287"/>
            <a:chOff x="1028700" y="3663315"/>
            <a:chExt cx="3215601" cy="3215601"/>
          </a:xfrm>
        </p:grpSpPr>
        <p:grpSp>
          <p:nvGrpSpPr>
            <p:cNvPr id="23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4532976" y="495299"/>
            <a:ext cx="2643250" cy="2572287"/>
            <a:chOff x="9639248" y="3663315"/>
            <a:chExt cx="3215601" cy="3215601"/>
          </a:xfrm>
        </p:grpSpPr>
        <p:grpSp>
          <p:nvGrpSpPr>
            <p:cNvPr id="27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072750" y="7385636"/>
            <a:ext cx="2655099" cy="2572287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4523633" y="7385636"/>
            <a:ext cx="2631455" cy="2572287"/>
            <a:chOff x="14043699" y="3663315"/>
            <a:chExt cx="3215601" cy="3215601"/>
          </a:xfrm>
        </p:grpSpPr>
        <p:grpSp>
          <p:nvGrpSpPr>
            <p:cNvPr id="35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6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2743200" y="4340810"/>
            <a:ext cx="124968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5500" b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Xác suất của biến cố trong trò chơi gieo xúc xắc</a:t>
            </a:r>
            <a:endParaRPr lang="vi-VN" sz="5500" b="1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382000" y="2952777"/>
            <a:ext cx="1401918" cy="140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10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85689" y="8712359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" y="266700"/>
            <a:ext cx="950400" cy="8869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7436" y="345056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4: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Picture 2"/>
          <p:cNvPicPr>
            <a:picLocks noChangeAspect="1"/>
          </p:cNvPicPr>
          <p:nvPr/>
        </p:nvPicPr>
        <p:blipFill>
          <a:blip r:embed="rId9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 rot="11204328">
            <a:off x="10240921" y="-1316753"/>
            <a:ext cx="10473715" cy="3750770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8493159" y="3080124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212892" y="1151531"/>
                <a:ext cx="16049116" cy="1752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𝛺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xảy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xắc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gieo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892" y="1151531"/>
                <a:ext cx="16049116" cy="1752211"/>
              </a:xfrm>
              <a:prstGeom prst="rect">
                <a:avLst/>
              </a:prstGeom>
              <a:blipFill>
                <a:blip r:embed="rId11"/>
                <a:stretch>
                  <a:fillRect l="-1253" r="-1253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12892" y="3982641"/>
            <a:ext cx="16049116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gieo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xắc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36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xảy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xắc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gieo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kumimoji="0" lang="en-US" altLang="en-US" sz="3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1025" name="Picture 60" descr="Text&#10;&#10;Description automatically generat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286500"/>
            <a:ext cx="8915400" cy="36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155575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61999" y="8496300"/>
            <a:ext cx="665747" cy="134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7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 animBg="1"/>
      <p:bldP spid="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15566" y="114300"/>
            <a:ext cx="2133600" cy="22024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15566" y="8511048"/>
            <a:ext cx="1905000" cy="19664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1400" y="624126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  <a:endParaRPr lang="en-US" sz="5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6383000" y="495300"/>
            <a:ext cx="1371600" cy="1189610"/>
            <a:chOff x="1028700" y="3663315"/>
            <a:chExt cx="3215601" cy="3215601"/>
          </a:xfrm>
        </p:grpSpPr>
        <p:grpSp>
          <p:nvGrpSpPr>
            <p:cNvPr id="28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15" name="Group 2"/>
          <p:cNvGrpSpPr/>
          <p:nvPr/>
        </p:nvGrpSpPr>
        <p:grpSpPr>
          <a:xfrm>
            <a:off x="1984260" y="2171700"/>
            <a:ext cx="14401800" cy="5410196"/>
            <a:chOff x="0" y="0"/>
            <a:chExt cx="3673593" cy="319023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pic>
        <p:nvPicPr>
          <p:cNvPr id="35" name="Picture 8" descr="https://lh4.googleusercontent.com/J9JD14lY4PmzY0SrAxRm0UYt_FKFCPGjWhBQiw0LBZiAtPauF6YL-4L99D5Z2hG2qYlFMjfI8DZyUgGjw1opMDg0PyfD1nmLH3PAa4u8fG5nUhqFrafSolyoPdXdanaKOsBwA2VEzbVW7HRStEBXlvg75-1oVK76KjT1N6giI6p3AOd5QFy-G9Qzt9i9bxY2sd9WF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0" y="7210222"/>
            <a:ext cx="4017993" cy="260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71700"/>
            <a:ext cx="13792200" cy="5246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800" dirty="0" smtClean="0"/>
              <a:t>Tập </a:t>
            </a:r>
            <a:r>
              <a:rPr lang="vi-VN" sz="3800" dirty="0"/>
              <a:t>hợp </a:t>
            </a:r>
            <a:r>
              <a:rPr lang="el-GR" sz="3800" dirty="0"/>
              <a:t>Ω </a:t>
            </a:r>
            <a:r>
              <a:rPr lang="vi-VN" sz="3800" dirty="0"/>
              <a:t>các kết quả có thể xảy ra đối với mặt xuất hiện của xúc xắc sau hai lần gieo là </a:t>
            </a:r>
            <a:r>
              <a:rPr lang="el-GR" sz="3800" dirty="0"/>
              <a:t>Ω = {(</a:t>
            </a:r>
            <a:r>
              <a:rPr lang="vi-VN" sz="3800" dirty="0"/>
              <a:t>i ; j)|i, j = 1, 2, 3, 4, 5, 6}, trong đó (i ; j) là kết quả “Lần thứ nhất xuất hiện mặt i chấm, lần thứ hai xuất hiện mặt j chấm”. </a:t>
            </a:r>
            <a:endParaRPr lang="en-US" sz="3800" dirty="0" smtClean="0"/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800" dirty="0" smtClean="0"/>
              <a:t>Tập </a:t>
            </a:r>
            <a:r>
              <a:rPr lang="vi-VN" sz="3800" dirty="0"/>
              <a:t>hợp </a:t>
            </a:r>
            <a:r>
              <a:rPr lang="el-GR" sz="3800" dirty="0"/>
              <a:t>Ω </a:t>
            </a:r>
            <a:r>
              <a:rPr lang="vi-VN" sz="3800" dirty="0"/>
              <a:t>gọi là không gian mẫu trong trò chơi gieo một </a:t>
            </a:r>
            <a:r>
              <a:rPr lang="en-US" sz="3800" dirty="0" smtClean="0"/>
              <a:t>  </a:t>
            </a:r>
            <a:r>
              <a:rPr lang="vi-VN" sz="3800" dirty="0" smtClean="0"/>
              <a:t>xúc </a:t>
            </a:r>
            <a:r>
              <a:rPr lang="vi-VN" sz="3800" dirty="0"/>
              <a:t>xắc hai lần liên tiếp. </a:t>
            </a:r>
          </a:p>
        </p:txBody>
      </p:sp>
    </p:spTree>
    <p:extLst>
      <p:ext uri="{BB962C8B-B14F-4D97-AF65-F5344CB8AC3E}">
        <p14:creationId xmlns:p14="http://schemas.microsoft.com/office/powerpoint/2010/main" val="152576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85689" y="8572500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2" y="784926"/>
            <a:ext cx="914400" cy="853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5338" y="839193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5: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Picture 2"/>
          <p:cNvPicPr>
            <a:picLocks noChangeAspect="1"/>
          </p:cNvPicPr>
          <p:nvPr/>
        </p:nvPicPr>
        <p:blipFill>
          <a:blip r:embed="rId9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 rot="11204328">
            <a:off x="11310148" y="-1355799"/>
            <a:ext cx="8923179" cy="3195503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8437578" y="4178872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 rotWithShape="1">
          <a:blip r:embed="rId11"/>
          <a:srcRect l="71258" t="36429"/>
          <a:stretch/>
        </p:blipFill>
        <p:spPr>
          <a:xfrm>
            <a:off x="1371601" y="7734300"/>
            <a:ext cx="1447800" cy="19748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09600" y="1849041"/>
                <a:ext cx="17297400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sự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"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gieo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xắc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 ".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Sự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bao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gồm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𝛺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?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849041"/>
                <a:ext cx="17297400" cy="1846659"/>
              </a:xfrm>
              <a:prstGeom prst="rect">
                <a:avLst/>
              </a:prstGeom>
              <a:blipFill>
                <a:blip r:embed="rId12"/>
                <a:stretch>
                  <a:fillRect l="-1163" b="-6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345626" y="5327848"/>
            <a:ext cx="13825346" cy="194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= {(2 ; 6); (3 ; 5); (4 ; 4); (5 ; 3); (6 ; 2)}</a:t>
            </a:r>
            <a:endParaRPr lang="en-US" sz="3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1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4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219200" y="8648700"/>
            <a:ext cx="20955000" cy="9934286"/>
            <a:chOff x="0" y="0"/>
            <a:chExt cx="5920967" cy="3624054"/>
          </a:xfrm>
        </p:grpSpPr>
        <p:sp>
          <p:nvSpPr>
            <p:cNvPr id="4" name="Freeform 3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pic>
        <p:nvPicPr>
          <p:cNvPr id="35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56419"/>
          <a:stretch>
            <a:fillRect/>
          </a:stretch>
        </p:blipFill>
        <p:spPr>
          <a:xfrm rot="11204328">
            <a:off x="13590503" y="-471552"/>
            <a:ext cx="5889496" cy="2109103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6144592" y="305768"/>
            <a:ext cx="1371600" cy="1189610"/>
            <a:chOff x="1028700" y="3663315"/>
            <a:chExt cx="3215601" cy="3215601"/>
          </a:xfrm>
        </p:grpSpPr>
        <p:grpSp>
          <p:nvGrpSpPr>
            <p:cNvPr id="37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41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40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685800" y="7476205"/>
            <a:ext cx="1548977" cy="1429073"/>
            <a:chOff x="14043699" y="3663315"/>
            <a:chExt cx="3215601" cy="3215601"/>
          </a:xfrm>
        </p:grpSpPr>
        <p:grpSp>
          <p:nvGrpSpPr>
            <p:cNvPr id="43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45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44" name="Picture 1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7391400" y="900573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249954" y="2171700"/>
                <a:ext cx="15514046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 </a:t>
                </a:r>
                <a14:m>
                  <m:oMath xmlns:m="http://schemas.openxmlformats.org/officeDocument/2006/math">
                    <m:r>
                      <a:rPr lang="en-US" sz="38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ngẫu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(hay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C: “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gieo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xúc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xắc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8”.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954" y="2171700"/>
                <a:ext cx="15514046" cy="4478149"/>
              </a:xfrm>
              <a:prstGeom prst="rect">
                <a:avLst/>
              </a:prstGeom>
              <a:blipFill>
                <a:blip r:embed="rId15"/>
                <a:stretch>
                  <a:fillRect l="-1179" r="-1297" b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33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85689" y="8712359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" y="370329"/>
            <a:ext cx="950400" cy="8869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7436" y="448685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6: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Picture 2"/>
          <p:cNvPicPr>
            <a:picLocks noChangeAspect="1"/>
          </p:cNvPicPr>
          <p:nvPr/>
        </p:nvPicPr>
        <p:blipFill>
          <a:blip r:embed="rId9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 rot="11204328">
            <a:off x="10240921" y="-1316753"/>
            <a:ext cx="10473715" cy="37507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11036" y="1386767"/>
            <a:ext cx="16993964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  <a:spcAft>
                <a:spcPts val="1200"/>
              </a:spcAft>
            </a:pP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Ω.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711036" y="3573033"/>
                <a:ext cx="16993964" cy="1265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036" y="3573033"/>
                <a:ext cx="16993964" cy="1265667"/>
              </a:xfrm>
              <a:prstGeom prst="rect">
                <a:avLst/>
              </a:prstGeom>
              <a:blipFill>
                <a:blip r:embed="rId11"/>
                <a:stretch>
                  <a:fillRect l="-1184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Callout 20"/>
          <p:cNvSpPr/>
          <p:nvPr/>
        </p:nvSpPr>
        <p:spPr>
          <a:xfrm>
            <a:off x="8569359" y="2699124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914400" y="5753100"/>
            <a:ext cx="19964400" cy="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235835" y="6355685"/>
            <a:ext cx="16213964" cy="282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C: “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8”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84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21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514958" y="756998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47800" y="1333500"/>
            <a:ext cx="15392400" cy="7467600"/>
            <a:chOff x="5599155" y="1903767"/>
            <a:chExt cx="11658600" cy="4655528"/>
          </a:xfrm>
        </p:grpSpPr>
        <p:grpSp>
          <p:nvGrpSpPr>
            <p:cNvPr id="5" name="Group 4"/>
            <p:cNvGrpSpPr/>
            <p:nvPr/>
          </p:nvGrpSpPr>
          <p:grpSpPr>
            <a:xfrm>
              <a:off x="5599155" y="2247897"/>
              <a:ext cx="11658600" cy="4311398"/>
              <a:chOff x="8458200" y="1405641"/>
              <a:chExt cx="7086600" cy="5306091"/>
            </a:xfrm>
          </p:grpSpPr>
          <p:pic>
            <p:nvPicPr>
              <p:cNvPr id="2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458200" y="1405641"/>
                <a:ext cx="7086600" cy="5306091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8709498" y="1657556"/>
                <a:ext cx="6599973" cy="4802259"/>
              </a:xfrm>
              <a:prstGeom prst="rect">
                <a:avLst/>
              </a:prstGeom>
              <a:solidFill>
                <a:srgbClr val="FFE89F"/>
              </a:solidFill>
              <a:ln>
                <a:solidFill>
                  <a:srgbClr val="FFE0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2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p:blipFill>
          <p:spPr>
            <a:xfrm rot="21367064">
              <a:off x="16328127" y="1903767"/>
              <a:ext cx="830339" cy="1089630"/>
            </a:xfrm>
            <a:prstGeom prst="rect">
              <a:avLst/>
            </a:prstGeom>
          </p:spPr>
        </p:pic>
      </p:grpSp>
      <p:pic>
        <p:nvPicPr>
          <p:cNvPr id="12" name="Picture 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flipH="1">
            <a:off x="14859000" y="6300534"/>
            <a:ext cx="3062134" cy="398446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30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2"/>
              </a:ext>
            </a:extLst>
          </a:blip>
          <a:srcRect t="56419"/>
          <a:stretch>
            <a:fillRect/>
          </a:stretch>
        </p:blipFill>
        <p:spPr>
          <a:xfrm rot="11204328">
            <a:off x="11383761" y="-1373237"/>
            <a:ext cx="8923179" cy="3195503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-266434"/>
            <a:ext cx="1328221" cy="13710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428534" y="2585135"/>
                <a:ext cx="13569216" cy="5228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P(C),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P(C)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40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𝑪</m:t>
                        </m:r>
                        <m:r>
                          <a:rPr lang="en-US" sz="40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40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𝜴</m:t>
                        </m:r>
                        <m:r>
                          <a:rPr lang="en-US" sz="40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400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n(C), n(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534" y="2585135"/>
                <a:ext cx="13569216" cy="5228739"/>
              </a:xfrm>
              <a:prstGeom prst="rect">
                <a:avLst/>
              </a:prstGeom>
              <a:blipFill>
                <a:blip r:embed="rId34"/>
                <a:stretch>
                  <a:fillRect l="-1572" r="-1617" b="-3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804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23900"/>
            <a:ext cx="18288000" cy="1588168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54071"/>
          <a:stretch>
            <a:fillRect/>
          </a:stretch>
        </p:blipFill>
        <p:spPr>
          <a:xfrm>
            <a:off x="564058" y="9193560"/>
            <a:ext cx="18288000" cy="547494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52400" y="740797"/>
            <a:ext cx="1619250" cy="1571266"/>
            <a:chOff x="1028700" y="3663315"/>
            <a:chExt cx="3215601" cy="3215601"/>
          </a:xfrm>
        </p:grpSpPr>
        <p:grpSp>
          <p:nvGrpSpPr>
            <p:cNvPr id="4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6754509" y="8953500"/>
            <a:ext cx="1304891" cy="1143000"/>
            <a:chOff x="14043699" y="3663315"/>
            <a:chExt cx="3215601" cy="3215601"/>
          </a:xfrm>
        </p:grpSpPr>
        <p:grpSp>
          <p:nvGrpSpPr>
            <p:cNvPr id="10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22" name="Google Shape;7771;p33"/>
          <p:cNvSpPr txBox="1">
            <a:spLocks/>
          </p:cNvSpPr>
          <p:nvPr/>
        </p:nvSpPr>
        <p:spPr>
          <a:xfrm>
            <a:off x="3733800" y="11049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6000" b="1" kern="0" dirty="0" smtClean="0">
                <a:solidFill>
                  <a:srgbClr val="04596F"/>
                </a:solidFill>
                <a:latin typeface="Arial" panose="020B0604020202020204" pitchFamily="34" charset="0"/>
              </a:rPr>
              <a:t>KHỞI ĐỘNG</a:t>
            </a:r>
            <a:endParaRPr lang="vi-VN" sz="6000" b="1" kern="0" dirty="0">
              <a:solidFill>
                <a:srgbClr val="04596F"/>
              </a:solidFill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2717" y="2547490"/>
            <a:ext cx="16919483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3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Quan sát đồng xu ở Hình 5 ta quy ước: mặt xuất hiện số 5 000 là mặt sấp </a:t>
            </a:r>
            <a:r>
              <a:rPr lang="vi-VN" sz="3800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hay</a:t>
            </a:r>
            <a:endParaRPr lang="vi-VN" sz="38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7962900"/>
            <a:ext cx="88480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 thế nào để tính được xác suất của biến cố nói trên?</a:t>
            </a:r>
            <a:endParaRPr lang="en-US" sz="3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82200" y="3848100"/>
            <a:ext cx="7848600" cy="496593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86728" y="3543300"/>
            <a:ext cx="906687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3800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mặt S; mặt xuất hiện Quốc huy Việt Nam là mặt ngửa hay mặt N. Tung một đồng xu cân đối và đồng chất hai lần liên tiếp. Xét biến cố: “Có ít nhất một lần xuất hiện mặt ngửa”. </a:t>
            </a:r>
            <a:endParaRPr lang="vi-VN" sz="3800" dirty="0">
              <a:solidFill>
                <a:prstClr val="white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9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66831" y="-1502212"/>
            <a:ext cx="4676861" cy="5601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4097000" y="6743700"/>
            <a:ext cx="4676861" cy="560103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00800" y="342900"/>
            <a:ext cx="5562600" cy="1066800"/>
            <a:chOff x="381000" y="190500"/>
            <a:chExt cx="5562600" cy="1066800"/>
          </a:xfrm>
        </p:grpSpPr>
        <p:sp>
          <p:nvSpPr>
            <p:cNvPr id="9" name="Rectangle 8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8624" y="190500"/>
              <a:ext cx="4948791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nl-NL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lang="nl-NL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lang="nl-NL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45</a:t>
              </a:r>
              <a:r>
                <a:rPr lang="nl-NL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Oval Callout 27"/>
          <p:cNvSpPr/>
          <p:nvPr/>
        </p:nvSpPr>
        <p:spPr>
          <a:xfrm>
            <a:off x="8372098" y="5372100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smtClean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524000" y="1562100"/>
                <a:ext cx="14097000" cy="3506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Gieo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xắc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𝛺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chơi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 "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gieo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".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562100"/>
                <a:ext cx="14097000" cy="3506537"/>
              </a:xfrm>
              <a:prstGeom prst="rect">
                <a:avLst/>
              </a:prstGeom>
              <a:blipFill>
                <a:blip r:embed="rId4"/>
                <a:stretch>
                  <a:fillRect l="-1427" b="-5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532021" y="6419314"/>
                <a:ext cx="14622379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trò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chơi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𝛺</m:t>
                      </m:r>
                      <m:r>
                        <a:rPr lang="en-US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={(</m:t>
                      </m:r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en-US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𝑗</m:t>
                      </m:r>
                      <m:r>
                        <a:rPr lang="en-US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)∣</m:t>
                      </m:r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en-US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𝑗</m:t>
                      </m:r>
                      <m:r>
                        <a:rPr lang="en-US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=1,2,3,4,5,6},</m:t>
                      </m:r>
                    </m:oMath>
                  </m:oMathPara>
                </a14:m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𝑗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"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".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𝛺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36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021" y="6419314"/>
                <a:ext cx="14622379" cy="3600986"/>
              </a:xfrm>
              <a:prstGeom prst="rect">
                <a:avLst/>
              </a:prstGeom>
              <a:blipFill>
                <a:blip r:embed="rId5"/>
                <a:stretch>
                  <a:fillRect l="-1376" b="-2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33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66831" y="-1502212"/>
            <a:ext cx="4676861" cy="5601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4059599" y="6079958"/>
            <a:ext cx="4676861" cy="5601032"/>
          </a:xfrm>
          <a:prstGeom prst="rect">
            <a:avLst/>
          </a:prstGeom>
        </p:spPr>
      </p:pic>
      <p:sp>
        <p:nvSpPr>
          <p:cNvPr id="28" name="Oval Callout 27"/>
          <p:cNvSpPr/>
          <p:nvPr/>
        </p:nvSpPr>
        <p:spPr>
          <a:xfrm>
            <a:off x="8382000" y="876300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676400" y="2171700"/>
                <a:ext cx="15240000" cy="4770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kumimoji="0" lang="en-US" sz="3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kumimoji="0" lang="en-US" sz="3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3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kumimoji="0" lang="en-US" sz="3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kumimoji="0" lang="en-US" sz="3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kumimoji="0" lang="en-US" sz="3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lợi</a:t>
                </a:r>
                <a:r>
                  <a:rPr kumimoji="0" lang="en-US" sz="3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kumimoji="0" lang="en-US" sz="3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kumimoji="0" lang="en-US" sz="3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cố</a:t>
                </a:r>
                <a:r>
                  <a:rPr kumimoji="0" lang="en-US" sz="3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 </a:t>
                </a:r>
                <a:r>
                  <a:rPr kumimoji="0" lang="en-US" sz="3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3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kumimoji="0" lang="en-US" sz="380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(1;1);(1;3);(1;5);(3;1);(3;3)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(3;5);(5;1);(5;3);(5;5)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={(1;1);(1;3);(1;5);(3;1);(3;3)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(3;5);(5;1);(5;3);(5;5)}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n(D) = 9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171700"/>
                <a:ext cx="15240000" cy="4770537"/>
              </a:xfrm>
              <a:prstGeom prst="rect">
                <a:avLst/>
              </a:prstGeom>
              <a:blipFill>
                <a:blip r:embed="rId4"/>
                <a:stretch>
                  <a:fillRect l="-1320" b="-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676400" y="6896100"/>
            <a:ext cx="115998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8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382000" y="6057900"/>
                <a:ext cx="3438570" cy="2527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20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</m:t>
                          </m:r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𝛺</m:t>
                          </m:r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  <m:r>
                        <a:rPr lang="en-US" sz="3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36</m:t>
                          </m:r>
                        </m:den>
                      </m:f>
                      <m:r>
                        <a:rPr lang="en-US" sz="3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8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6057900"/>
                <a:ext cx="3438570" cy="25274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86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71500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5" name="Group 14"/>
          <p:cNvGrpSpPr/>
          <p:nvPr/>
        </p:nvGrpSpPr>
        <p:grpSpPr>
          <a:xfrm>
            <a:off x="6400800" y="190500"/>
            <a:ext cx="5562600" cy="1143000"/>
            <a:chOff x="381000" y="114300"/>
            <a:chExt cx="5562600" cy="1143000"/>
          </a:xfrm>
        </p:grpSpPr>
        <p:sp>
          <p:nvSpPr>
            <p:cNvPr id="16" name="Rectangle 15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10403" y="114300"/>
              <a:ext cx="3925242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2</a:t>
              </a:r>
              <a:endParaRPr lang="en-US" sz="45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26" name="Oval Callout 25"/>
          <p:cNvSpPr/>
          <p:nvPr/>
        </p:nvSpPr>
        <p:spPr>
          <a:xfrm>
            <a:off x="8345337" y="3619500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smtClean="0">
                <a:solidFill>
                  <a:prstClr val="black"/>
                </a:solidFill>
              </a:rPr>
              <a:t>Giải</a:t>
            </a:r>
            <a:endParaRPr lang="en-US" sz="3800" b="1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1408363"/>
            <a:ext cx="155897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524000" y="4627751"/>
                <a:ext cx="15437320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𝛺</m:t>
                      </m:r>
                      <m:r>
                        <a:rPr lang="en-US" sz="3800" b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3800" b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38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e>
                          </m:d>
                        </m:e>
                        <m:e>
                          <m:r>
                            <a:rPr lang="en-US" sz="3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3800" b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𝑗</m:t>
                          </m:r>
                          <m:r>
                            <a:rPr lang="en-US" sz="3800" b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sz="3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3800" b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en-US" sz="3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3800" b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en-US" sz="3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en-US" sz="3800" b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en-US" sz="3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US" sz="3800" b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en-US" sz="3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en-US" sz="3800" b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en-US" sz="3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j)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”.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n(</a:t>
                </a:r>
                <a14:m>
                  <m:oMath xmlns:m="http://schemas.openxmlformats.org/officeDocument/2006/math">
                    <m:r>
                      <a:rPr lang="en-US" sz="38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𝛺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36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627751"/>
                <a:ext cx="15437320" cy="4478149"/>
              </a:xfrm>
              <a:prstGeom prst="rect">
                <a:avLst/>
              </a:prstGeom>
              <a:blipFill>
                <a:blip r:embed="rId12"/>
                <a:stretch>
                  <a:fillRect l="-1303" r="-1303" b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76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71500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26" name="Oval Callout 25"/>
          <p:cNvSpPr/>
          <p:nvPr/>
        </p:nvSpPr>
        <p:spPr>
          <a:xfrm>
            <a:off x="8345337" y="419100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smtClean="0">
                <a:solidFill>
                  <a:prstClr val="black"/>
                </a:solidFill>
              </a:rPr>
              <a:t>Giải</a:t>
            </a:r>
            <a:endParaRPr lang="en-US" sz="3800" b="1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6980" y="1790700"/>
            <a:ext cx="1505322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; 2); (2 ; 3); (2 ; 5); (3 ; 2); (3 ; 3); (3 ; 5); (5 ; 2); (5 ; 3); (5 ; 5).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n(A) = </a:t>
            </a:r>
            <a:r>
              <a:rPr lang="en-US" sz="3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8107" y="6210300"/>
            <a:ext cx="13255461" cy="1418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8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3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613940" y="7158284"/>
                <a:ext cx="5399299" cy="1309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3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3800" b="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= 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sz="3800" b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en-US" sz="3800" b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sz="3800" b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𝛺</m:t>
                          </m:r>
                          <m:r>
                            <a:rPr lang="en-US" sz="3800" b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  <m:r>
                        <a:rPr lang="en-US" sz="3800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36</m:t>
                          </m:r>
                        </m:den>
                      </m:f>
                      <m:r>
                        <a:rPr lang="en-US" sz="3800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940" y="7158284"/>
                <a:ext cx="5399299" cy="13099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99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2895600" y="4044919"/>
            <a:ext cx="12642895" cy="4527581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3139747" y="888356"/>
            <a:ext cx="12642895" cy="452758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304800" y="3390900"/>
            <a:ext cx="18897600" cy="3735955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22" name="Group 21"/>
          <p:cNvGrpSpPr/>
          <p:nvPr/>
        </p:nvGrpSpPr>
        <p:grpSpPr>
          <a:xfrm>
            <a:off x="1066800" y="495300"/>
            <a:ext cx="2667000" cy="2572287"/>
            <a:chOff x="1028700" y="3663315"/>
            <a:chExt cx="3215601" cy="3215601"/>
          </a:xfrm>
        </p:grpSpPr>
        <p:grpSp>
          <p:nvGrpSpPr>
            <p:cNvPr id="23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4532976" y="495299"/>
            <a:ext cx="2643250" cy="2572287"/>
            <a:chOff x="9639248" y="3663315"/>
            <a:chExt cx="3215601" cy="3215601"/>
          </a:xfrm>
        </p:grpSpPr>
        <p:grpSp>
          <p:nvGrpSpPr>
            <p:cNvPr id="27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072750" y="7385636"/>
            <a:ext cx="2655099" cy="2572287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4523633" y="7385636"/>
            <a:ext cx="2631455" cy="2572287"/>
            <a:chOff x="14043699" y="3663315"/>
            <a:chExt cx="3215601" cy="3215601"/>
          </a:xfrm>
        </p:grpSpPr>
        <p:grpSp>
          <p:nvGrpSpPr>
            <p:cNvPr id="35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6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5715000" y="4533900"/>
            <a:ext cx="70104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60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vi-VN" sz="60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43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371600" y="9715500"/>
            <a:ext cx="20955000" cy="9934286"/>
            <a:chOff x="0" y="0"/>
            <a:chExt cx="5920967" cy="3624054"/>
          </a:xfrm>
        </p:grpSpPr>
        <p:sp>
          <p:nvSpPr>
            <p:cNvPr id="15" name="Freeform 14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grpSp>
        <p:nvGrpSpPr>
          <p:cNvPr id="18" name="Group 17"/>
          <p:cNvGrpSpPr/>
          <p:nvPr/>
        </p:nvGrpSpPr>
        <p:grpSpPr>
          <a:xfrm>
            <a:off x="16606286" y="214568"/>
            <a:ext cx="1302469" cy="1164379"/>
            <a:chOff x="951895" y="3576837"/>
            <a:chExt cx="3369207" cy="3468421"/>
          </a:xfrm>
        </p:grpSpPr>
        <p:grpSp>
          <p:nvGrpSpPr>
            <p:cNvPr id="19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84046" y="218432"/>
            <a:ext cx="1308307" cy="1160515"/>
            <a:chOff x="14043699" y="3663315"/>
            <a:chExt cx="3215601" cy="3215601"/>
          </a:xfrm>
        </p:grpSpPr>
        <p:grpSp>
          <p:nvGrpSpPr>
            <p:cNvPr id="23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2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4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591945" y="481611"/>
            <a:ext cx="1903855" cy="1066800"/>
            <a:chOff x="381000" y="190500"/>
            <a:chExt cx="5562600" cy="1066800"/>
          </a:xfrm>
        </p:grpSpPr>
        <p:sp>
          <p:nvSpPr>
            <p:cNvPr id="17" name="Rectangle 16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57983" y="209141"/>
              <a:ext cx="3080282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 dirty="0" err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Oval Callout 28"/>
          <p:cNvSpPr/>
          <p:nvPr/>
        </p:nvSpPr>
        <p:spPr>
          <a:xfrm>
            <a:off x="8285179" y="2705100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600080"/>
            <a:ext cx="13258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Tung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267326" y="3687709"/>
                <a:ext cx="15877674" cy="5875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Không </a:t>
                </a: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 mẫu trong trò chơi trên là tập hợp 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𝛺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𝑆𝑆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𝑆𝑁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𝑁𝑆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𝑁𝑁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Vậy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n(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𝛺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4.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Gọi A là biến cố “Kết quả của hai lần tung là khác nhau”.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Các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 quả thuận lợi cho biến cố A là: SN; NS tức là A = {SN; NS}. </a:t>
                </a:r>
                <a:endParaRPr lang="nl-NL" sz="38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Vậy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n(A) = 2.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Vậy xác suất của biến cố A là: P(A)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𝛺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326" y="3687709"/>
                <a:ext cx="15877674" cy="5875391"/>
              </a:xfrm>
              <a:prstGeom prst="rect">
                <a:avLst/>
              </a:prstGeom>
              <a:blipFill>
                <a:blip r:embed="rId12"/>
                <a:stretch>
                  <a:fillRect l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51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58118" y="-1300006"/>
            <a:ext cx="4676861" cy="5601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4999572" y="6502918"/>
            <a:ext cx="4676861" cy="560103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505200" y="396004"/>
            <a:ext cx="2133600" cy="950541"/>
            <a:chOff x="547352" y="210783"/>
            <a:chExt cx="4657871" cy="950541"/>
          </a:xfrm>
        </p:grpSpPr>
        <p:sp>
          <p:nvSpPr>
            <p:cNvPr id="9" name="Rectangle 8"/>
            <p:cNvSpPr/>
            <p:nvPr/>
          </p:nvSpPr>
          <p:spPr>
            <a:xfrm>
              <a:off x="547352" y="279581"/>
              <a:ext cx="4657871" cy="88174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79115" y="210783"/>
              <a:ext cx="33917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 dirty="0" err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Oval Callout 20"/>
          <p:cNvSpPr/>
          <p:nvPr/>
        </p:nvSpPr>
        <p:spPr>
          <a:xfrm>
            <a:off x="8382000" y="5462643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6478250" y="252683"/>
            <a:ext cx="1333500" cy="1178600"/>
            <a:chOff x="14043699" y="3663315"/>
            <a:chExt cx="3215601" cy="3215601"/>
          </a:xfrm>
        </p:grpSpPr>
        <p:grpSp>
          <p:nvGrpSpPr>
            <p:cNvPr id="23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26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5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3505200" y="1569084"/>
            <a:ext cx="1427684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Viết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tập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hợp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Ω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gian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trò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chơi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3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định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mỗi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cố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A: “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đầu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ngửa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”;</a:t>
            </a:r>
            <a:endParaRPr lang="en-US" sz="3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B: “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ngửa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xảy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đúng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”.</a:t>
            </a:r>
            <a:endParaRPr lang="en-US" sz="3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505200" y="6419314"/>
                <a:ext cx="13246972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Không gian mẫu là tập hợp 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𝛺</m:t>
                      </m:r>
                      <m:r>
                        <a:rPr lang="nl-NL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={</m:t>
                      </m:r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𝑆𝑆𝑆</m:t>
                      </m:r>
                      <m:r>
                        <a:rPr lang="nl-NL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𝑆𝑆𝑁</m:t>
                      </m:r>
                      <m:r>
                        <a:rPr lang="nl-NL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𝑆𝑁𝑁</m:t>
                      </m:r>
                      <m:r>
                        <a:rPr lang="nl-NL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𝑆𝑁𝑆</m:t>
                      </m:r>
                      <m:r>
                        <a:rPr lang="nl-NL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𝑁𝑆𝑁</m:t>
                      </m:r>
                      <m:r>
                        <a:rPr lang="nl-NL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𝑁𝑆𝑆</m:t>
                      </m:r>
                      <m:r>
                        <a:rPr lang="nl-NL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𝑁𝑁𝑆</m:t>
                      </m:r>
                      <m:r>
                        <a:rPr lang="nl-NL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𝑁𝑁𝑁</m:t>
                      </m:r>
                      <m:r>
                        <a:rPr lang="nl-NL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}</m:t>
                      </m:r>
                    </m:oMath>
                  </m:oMathPara>
                </a14:m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nl-NL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3800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 cố A là tập hợp A = {NSN; NSS; NNS; NNN}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+ 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 cố B là tập hợp B = {SNS; SSN; NSS}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6419314"/>
                <a:ext cx="13246972" cy="3600986"/>
              </a:xfrm>
              <a:prstGeom prst="rect">
                <a:avLst/>
              </a:prstGeom>
              <a:blipFill>
                <a:blip r:embed="rId12"/>
                <a:stretch>
                  <a:fillRect l="-1519" b="-2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763366" y="419100"/>
            <a:ext cx="7563481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Tung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xu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3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flipH="1">
            <a:off x="316670" y="7877506"/>
            <a:ext cx="2327283" cy="212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8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431090" y="9285115"/>
            <a:ext cx="20955000" cy="1371600"/>
            <a:chOff x="0" y="0"/>
            <a:chExt cx="5920967" cy="3624054"/>
          </a:xfrm>
        </p:grpSpPr>
        <p:sp>
          <p:nvSpPr>
            <p:cNvPr id="15" name="Freeform 14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grpSp>
        <p:nvGrpSpPr>
          <p:cNvPr id="18" name="Group 17"/>
          <p:cNvGrpSpPr/>
          <p:nvPr/>
        </p:nvGrpSpPr>
        <p:grpSpPr>
          <a:xfrm>
            <a:off x="16926685" y="49231"/>
            <a:ext cx="1302469" cy="1164379"/>
            <a:chOff x="951895" y="3576837"/>
            <a:chExt cx="3369207" cy="3468421"/>
          </a:xfrm>
        </p:grpSpPr>
        <p:grpSp>
          <p:nvGrpSpPr>
            <p:cNvPr id="19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0360" y="38904"/>
            <a:ext cx="1308307" cy="1160515"/>
            <a:chOff x="14043699" y="3663315"/>
            <a:chExt cx="3215601" cy="3215601"/>
          </a:xfrm>
        </p:grpSpPr>
        <p:grpSp>
          <p:nvGrpSpPr>
            <p:cNvPr id="23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2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4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7772400" y="190500"/>
            <a:ext cx="2548023" cy="1066800"/>
            <a:chOff x="381000" y="190500"/>
            <a:chExt cx="5562600" cy="1066800"/>
          </a:xfrm>
        </p:grpSpPr>
        <p:sp>
          <p:nvSpPr>
            <p:cNvPr id="28" name="Rectangle 27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726111" y="210783"/>
              <a:ext cx="3080282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 dirty="0" err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Oval Callout 32"/>
          <p:cNvSpPr/>
          <p:nvPr/>
        </p:nvSpPr>
        <p:spPr>
          <a:xfrm>
            <a:off x="8273307" y="6204324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5544800" y="7201423"/>
            <a:ext cx="2221215" cy="2057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32931" y="1351151"/>
            <a:ext cx="1670501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Gieo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xúc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xắc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Phát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dưới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mệnh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đề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nêu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sự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kiện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= {(6 ; 1); (6 ; 2); (6 ; 3); (6 ; 4); (6 ; 5); (6 ; 6)};</a:t>
            </a: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 = {(1 ; 6); (2 ; 5); (3 ; 4); (4 ; 3); (5 ; 2); (6 ; 1)};</a:t>
            </a: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 = {(1 ; 1); (2 ; 2); (3 ; 3); (4 ; 4); (5 ; 5); (6; 6)}.</a:t>
            </a:r>
            <a:endParaRPr lang="en-US" sz="3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2931" y="7277489"/>
            <a:ext cx="14207069" cy="175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A </a:t>
            </a:r>
            <a:r>
              <a:rPr lang="nl-NL" sz="3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biến cố “Gieo một xúc xắc hai lần liên tiếp sao cho lần đầu tiên xúc xắc luôn luôn xuất hiện mặt lục</a:t>
            </a:r>
            <a:r>
              <a:rPr lang="nl-NL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0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293941" y="9334500"/>
            <a:ext cx="20955000" cy="1371600"/>
            <a:chOff x="0" y="0"/>
            <a:chExt cx="5920967" cy="3624054"/>
          </a:xfrm>
        </p:grpSpPr>
        <p:sp>
          <p:nvSpPr>
            <p:cNvPr id="15" name="Freeform 14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grpSp>
        <p:nvGrpSpPr>
          <p:cNvPr id="18" name="Group 17"/>
          <p:cNvGrpSpPr/>
          <p:nvPr/>
        </p:nvGrpSpPr>
        <p:grpSpPr>
          <a:xfrm>
            <a:off x="16306800" y="610875"/>
            <a:ext cx="1302469" cy="1164379"/>
            <a:chOff x="951895" y="3576837"/>
            <a:chExt cx="3369207" cy="3468421"/>
          </a:xfrm>
        </p:grpSpPr>
        <p:grpSp>
          <p:nvGrpSpPr>
            <p:cNvPr id="19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29611" y="469754"/>
            <a:ext cx="1308307" cy="1160515"/>
            <a:chOff x="14043699" y="3663315"/>
            <a:chExt cx="3215601" cy="3215601"/>
          </a:xfrm>
        </p:grpSpPr>
        <p:grpSp>
          <p:nvGrpSpPr>
            <p:cNvPr id="23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2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4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33" name="Oval Callout 32"/>
          <p:cNvSpPr/>
          <p:nvPr/>
        </p:nvSpPr>
        <p:spPr>
          <a:xfrm>
            <a:off x="8188789" y="704124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6767191" y="7653875"/>
            <a:ext cx="5248917" cy="17124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0199" y="2296558"/>
            <a:ext cx="14958617" cy="175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 </a:t>
            </a:r>
            <a:r>
              <a:rPr lang="nl-NL" sz="3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biến cố “Gieo một xúc xắc hai lần liên tiếp sao cho tổng số chấm xuất hiện là 7</a:t>
            </a:r>
            <a:r>
              <a:rPr lang="nl-NL" sz="3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2230" y="4570073"/>
            <a:ext cx="1494658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 là biến cố “Gieo một xúc xắc hai lần liên tiếp sao cho số chấm xuất hiện ở hai lần gieo là giống nhau”. </a:t>
            </a:r>
            <a:endParaRPr lang="en-US" sz="3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47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6764245" y="171332"/>
            <a:ext cx="1258904" cy="1257536"/>
            <a:chOff x="951895" y="3576837"/>
            <a:chExt cx="3369207" cy="3468421"/>
          </a:xfrm>
        </p:grpSpPr>
        <p:grpSp>
          <p:nvGrpSpPr>
            <p:cNvPr id="32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4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3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307628" y="152164"/>
            <a:ext cx="1261719" cy="1171229"/>
            <a:chOff x="9639248" y="3663315"/>
            <a:chExt cx="3215601" cy="3215601"/>
          </a:xfrm>
        </p:grpSpPr>
        <p:grpSp>
          <p:nvGrpSpPr>
            <p:cNvPr id="44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46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4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7891377" y="266700"/>
            <a:ext cx="2548023" cy="1066800"/>
            <a:chOff x="381000" y="190500"/>
            <a:chExt cx="5562600" cy="1066800"/>
          </a:xfrm>
        </p:grpSpPr>
        <p:sp>
          <p:nvSpPr>
            <p:cNvPr id="59" name="Rectangle 58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768764" y="210783"/>
              <a:ext cx="3080282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4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676400" y="1429077"/>
            <a:ext cx="16841075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Gieo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xúc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xắc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“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Tổng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chấm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gieo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10”;</a:t>
            </a: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“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chấm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ít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”.</a:t>
            </a:r>
            <a:endParaRPr lang="en-US" sz="3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8411822" y="4381500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85800" y="5448300"/>
                <a:ext cx="17754600" cy="4762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A là biến cố “Tổng số chấm xuất hiện trong hai lần gieo không bé hơn 10”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n(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𝛺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36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 kết quả thuận lợi cho biến cố A là: (4 ; 6); (5 ; 5); (5 ; 6); (6 ; 5); (6 ; 4)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xác suất của biến cố A là: P(A)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𝛺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448300"/>
                <a:ext cx="17754600" cy="4762266"/>
              </a:xfrm>
              <a:prstGeom prst="rect">
                <a:avLst/>
              </a:prstGeom>
              <a:blipFill>
                <a:blip r:embed="rId8"/>
                <a:stretch>
                  <a:fillRect l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00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>
            <a:off x="0" y="5712417"/>
            <a:ext cx="8948623" cy="457458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85800" y="-266700"/>
            <a:ext cx="16992600" cy="11353800"/>
            <a:chOff x="0" y="0"/>
            <a:chExt cx="1669403" cy="20663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69403" cy="2066396"/>
            </a:xfrm>
            <a:custGeom>
              <a:avLst/>
              <a:gdLst/>
              <a:ahLst/>
              <a:cxnLst/>
              <a:rect l="l" t="t" r="r" b="b"/>
              <a:pathLst>
                <a:path w="1669403" h="2066396">
                  <a:moveTo>
                    <a:pt x="0" y="0"/>
                  </a:moveTo>
                  <a:lnTo>
                    <a:pt x="1669403" y="0"/>
                  </a:lnTo>
                  <a:lnTo>
                    <a:pt x="1669403" y="2066396"/>
                  </a:lnTo>
                  <a:lnTo>
                    <a:pt x="0" y="2066396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1" y="6819900"/>
            <a:ext cx="3026442" cy="42900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00200" y="266700"/>
            <a:ext cx="14935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000" b="1" kern="0" dirty="0"/>
              <a:t>CHƯƠNG VI: MỘT SỐ </a:t>
            </a:r>
            <a:endParaRPr lang="en-US" sz="7000" b="1" kern="0" dirty="0" smtClean="0"/>
          </a:p>
          <a:p>
            <a:pPr lvl="0" algn="ctr">
              <a:lnSpc>
                <a:spcPct val="150000"/>
              </a:lnSpc>
              <a:defRPr/>
            </a:pPr>
            <a:r>
              <a:rPr lang="vi-VN" sz="7000" b="1" kern="0" dirty="0" smtClean="0"/>
              <a:t>YẾU </a:t>
            </a:r>
            <a:r>
              <a:rPr lang="vi-VN" sz="7000" b="1" kern="0" dirty="0"/>
              <a:t>TỐ THỐNG KÊ VÀ XÁC XUẤT</a:t>
            </a:r>
            <a:endParaRPr lang="en-US" sz="7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>
            <a:off x="6324600" y="5676900"/>
            <a:ext cx="11939087" cy="457458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90800" y="3924300"/>
            <a:ext cx="13124127" cy="473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700" b="1" kern="0" dirty="0">
                <a:solidFill>
                  <a:srgbClr val="4A6EB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4: XÁC SUẤT CỦA BIẾN CỐ TRONG MỘT SỐ TRÒ CHƠI ĐƠN GIẢN</a:t>
            </a:r>
            <a:endParaRPr kumimoji="0" lang="en-US" sz="6700" b="1" i="0" u="none" strike="noStrike" kern="0" cap="none" spc="0" normalizeH="0" baseline="0" noProof="0" dirty="0" smtClean="0">
              <a:ln>
                <a:noFill/>
              </a:ln>
              <a:solidFill>
                <a:srgbClr val="4A6EB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1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6764245" y="171332"/>
            <a:ext cx="1258904" cy="1257536"/>
            <a:chOff x="951895" y="3576837"/>
            <a:chExt cx="3369207" cy="3468421"/>
          </a:xfrm>
        </p:grpSpPr>
        <p:grpSp>
          <p:nvGrpSpPr>
            <p:cNvPr id="32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4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3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307628" y="152164"/>
            <a:ext cx="1261719" cy="1171229"/>
            <a:chOff x="9639248" y="3663315"/>
            <a:chExt cx="3215601" cy="3215601"/>
          </a:xfrm>
        </p:grpSpPr>
        <p:grpSp>
          <p:nvGrpSpPr>
            <p:cNvPr id="44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46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4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7772400" y="266700"/>
            <a:ext cx="2319423" cy="1055205"/>
            <a:chOff x="381000" y="190500"/>
            <a:chExt cx="5562600" cy="1066800"/>
          </a:xfrm>
        </p:grpSpPr>
        <p:sp>
          <p:nvSpPr>
            <p:cNvPr id="59" name="Rectangle 58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618434" y="210783"/>
              <a:ext cx="3080282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4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676400" y="1429077"/>
            <a:ext cx="16841075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Gieo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xúc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xắc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lần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liên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tiếp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xác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suất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biến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cố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sau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a) “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Tổng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chấm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lần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gieo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hơn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10”;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b) “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Mặt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1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chấm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ít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lần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”.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8411822" y="4375524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38200" y="5174472"/>
                <a:ext cx="17352218" cy="4998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B là biến cố “Mặt 1 chấm xuất hiện ít nhất một lần”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n(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𝛺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36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 kết quả thuận lợi cho biến cố B là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 ; 1); (1 ; 2); (1 ; 3); (1 ; 4); (1 ; 5); (1 ; 6); (6 ; 1); (5 ; 1); (4 ; 1); (3 ; 1); (2 ; 1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xác xuất của biến cố là: P(B)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𝛺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74472"/>
                <a:ext cx="17352218" cy="4998228"/>
              </a:xfrm>
              <a:prstGeom prst="rect">
                <a:avLst/>
              </a:prstGeom>
              <a:blipFill>
                <a:blip r:embed="rId8"/>
                <a:stretch>
                  <a:fillRect l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840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43214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410200" y="543214"/>
            <a:ext cx="7956006" cy="1078910"/>
            <a:chOff x="-4303939" y="178390"/>
            <a:chExt cx="15395651" cy="1078910"/>
          </a:xfrm>
        </p:grpSpPr>
        <p:sp>
          <p:nvSpPr>
            <p:cNvPr id="17" name="Rectangle 16"/>
            <p:cNvSpPr/>
            <p:nvPr/>
          </p:nvSpPr>
          <p:spPr>
            <a:xfrm>
              <a:off x="-4303939" y="190500"/>
              <a:ext cx="1473759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566667" y="178390"/>
              <a:ext cx="146583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lang="en-US" sz="45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500620" y="2061508"/>
            <a:ext cx="15187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 1.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“Hai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sấp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511216" y="3897811"/>
                <a:ext cx="6166184" cy="4446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2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		B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2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		D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216" y="3897811"/>
                <a:ext cx="6166184" cy="4446089"/>
              </a:xfrm>
              <a:prstGeom prst="rect">
                <a:avLst/>
              </a:prstGeom>
              <a:blipFill>
                <a:blip r:embed="rId12"/>
                <a:stretch>
                  <a:fillRect l="-3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1895004" y="4797832"/>
            <a:ext cx="2942404" cy="4917668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6705600" y="4770003"/>
            <a:ext cx="11430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7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43214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410200" y="543214"/>
            <a:ext cx="7956006" cy="1078910"/>
            <a:chOff x="-4303939" y="178390"/>
            <a:chExt cx="15395651" cy="1078910"/>
          </a:xfrm>
        </p:grpSpPr>
        <p:sp>
          <p:nvSpPr>
            <p:cNvPr id="17" name="Rectangle 16"/>
            <p:cNvSpPr/>
            <p:nvPr/>
          </p:nvSpPr>
          <p:spPr>
            <a:xfrm>
              <a:off x="-4303939" y="190500"/>
              <a:ext cx="1473759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566667" y="178390"/>
              <a:ext cx="146583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500620" y="2061508"/>
            <a:ext cx="1518718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lvl="0" algn="just">
              <a:lnSpc>
                <a:spcPct val="15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2.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Tung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Xác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“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sấp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511216" y="3897811"/>
                <a:ext cx="6166184" cy="4446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just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A.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				B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.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.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				D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.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216" y="3897811"/>
                <a:ext cx="6166184" cy="4446089"/>
              </a:xfrm>
              <a:prstGeom prst="rect">
                <a:avLst/>
              </a:prstGeom>
              <a:blipFill>
                <a:blip r:embed="rId12"/>
                <a:stretch>
                  <a:fillRect l="-3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1895004" y="4797832"/>
            <a:ext cx="2942404" cy="4917668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3124200" y="4799075"/>
            <a:ext cx="11430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4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43214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410200" y="543214"/>
            <a:ext cx="7956006" cy="1078910"/>
            <a:chOff x="-4303939" y="178390"/>
            <a:chExt cx="15395651" cy="1078910"/>
          </a:xfrm>
        </p:grpSpPr>
        <p:sp>
          <p:nvSpPr>
            <p:cNvPr id="17" name="Rectangle 16"/>
            <p:cNvSpPr/>
            <p:nvPr/>
          </p:nvSpPr>
          <p:spPr>
            <a:xfrm>
              <a:off x="-4303939" y="190500"/>
              <a:ext cx="1473759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566667" y="178390"/>
              <a:ext cx="146583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500620" y="2061508"/>
            <a:ext cx="1518718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lvl="0" algn="just">
              <a:lnSpc>
                <a:spcPct val="15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3.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Tung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Xác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“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sấp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511216" y="3897811"/>
                <a:ext cx="6166184" cy="4446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just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A.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				B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.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.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				D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.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216" y="3897811"/>
                <a:ext cx="6166184" cy="4446089"/>
              </a:xfrm>
              <a:prstGeom prst="rect">
                <a:avLst/>
              </a:prstGeom>
              <a:blipFill>
                <a:blip r:embed="rId12"/>
                <a:stretch>
                  <a:fillRect l="-3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1895004" y="4797832"/>
            <a:ext cx="2942404" cy="4917668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3079166" y="4797832"/>
            <a:ext cx="11430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43214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410200" y="543214"/>
            <a:ext cx="7956006" cy="1078910"/>
            <a:chOff x="-4303939" y="178390"/>
            <a:chExt cx="15395651" cy="1078910"/>
          </a:xfrm>
        </p:grpSpPr>
        <p:sp>
          <p:nvSpPr>
            <p:cNvPr id="17" name="Rectangle 16"/>
            <p:cNvSpPr/>
            <p:nvPr/>
          </p:nvSpPr>
          <p:spPr>
            <a:xfrm>
              <a:off x="-4303939" y="190500"/>
              <a:ext cx="1473759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566667" y="178390"/>
              <a:ext cx="146583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500620" y="2061508"/>
            <a:ext cx="15460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lvl="0" algn="just">
              <a:lnSpc>
                <a:spcPct val="15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4.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Gieo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xúc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xắc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Xác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“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chấm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3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chấm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1895004" y="4797832"/>
            <a:ext cx="2942404" cy="49176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461345" y="4631700"/>
                <a:ext cx="9144000" cy="44576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algn="just">
                  <a:lnSpc>
                    <a:spcPct val="2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		B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2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	D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345" y="4631700"/>
                <a:ext cx="9144000" cy="4457631"/>
              </a:xfrm>
              <a:prstGeom prst="rect">
                <a:avLst/>
              </a:prstGeom>
              <a:blipFill>
                <a:blip r:embed="rId13"/>
                <a:stretch>
                  <a:fillRect l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3124200" y="7736070"/>
            <a:ext cx="11430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43214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410200" y="543214"/>
            <a:ext cx="7956006" cy="1078910"/>
            <a:chOff x="-4303939" y="178390"/>
            <a:chExt cx="15395651" cy="1078910"/>
          </a:xfrm>
        </p:grpSpPr>
        <p:sp>
          <p:nvSpPr>
            <p:cNvPr id="17" name="Rectangle 16"/>
            <p:cNvSpPr/>
            <p:nvPr/>
          </p:nvSpPr>
          <p:spPr>
            <a:xfrm>
              <a:off x="-4303939" y="190500"/>
              <a:ext cx="1473759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566667" y="178390"/>
              <a:ext cx="146583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500620" y="2061508"/>
            <a:ext cx="154607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lvl="0" algn="just">
              <a:lnSpc>
                <a:spcPct val="15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5.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Gieo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xúc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xắc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Xác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“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6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chấm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1895004" y="4797832"/>
            <a:ext cx="2942404" cy="49176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200400" y="3829154"/>
                <a:ext cx="9144000" cy="44576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lvl="0" indent="0" algn="just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A.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				B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.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C.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			D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.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829154"/>
                <a:ext cx="9144000" cy="4457631"/>
              </a:xfrm>
              <a:prstGeom prst="rect">
                <a:avLst/>
              </a:prstGeom>
              <a:blipFill>
                <a:blip r:embed="rId13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477000" y="4686300"/>
            <a:ext cx="11430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1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2895600" y="4044919"/>
            <a:ext cx="12642895" cy="4527581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3139747" y="888356"/>
            <a:ext cx="12642895" cy="452758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304800" y="3390900"/>
            <a:ext cx="18897600" cy="3735955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22" name="Group 21"/>
          <p:cNvGrpSpPr/>
          <p:nvPr/>
        </p:nvGrpSpPr>
        <p:grpSpPr>
          <a:xfrm>
            <a:off x="1066800" y="495300"/>
            <a:ext cx="2667000" cy="2572287"/>
            <a:chOff x="1028700" y="3663315"/>
            <a:chExt cx="3215601" cy="3215601"/>
          </a:xfrm>
        </p:grpSpPr>
        <p:grpSp>
          <p:nvGrpSpPr>
            <p:cNvPr id="23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4532976" y="495299"/>
            <a:ext cx="2643250" cy="2572287"/>
            <a:chOff x="9639248" y="3663315"/>
            <a:chExt cx="3215601" cy="3215601"/>
          </a:xfrm>
        </p:grpSpPr>
        <p:grpSp>
          <p:nvGrpSpPr>
            <p:cNvPr id="27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072750" y="7385636"/>
            <a:ext cx="2655099" cy="2572287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4523633" y="7385636"/>
            <a:ext cx="2631455" cy="2572287"/>
            <a:chOff x="14043699" y="3663315"/>
            <a:chExt cx="3215601" cy="3215601"/>
          </a:xfrm>
        </p:grpSpPr>
        <p:grpSp>
          <p:nvGrpSpPr>
            <p:cNvPr id="35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6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2324097" y="4457700"/>
            <a:ext cx="136398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vi-VN" sz="6000" b="1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83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7302265" y="8849071"/>
            <a:ext cx="1258904" cy="1171229"/>
            <a:chOff x="951895" y="3576837"/>
            <a:chExt cx="3369207" cy="3468421"/>
          </a:xfrm>
        </p:grpSpPr>
        <p:grpSp>
          <p:nvGrpSpPr>
            <p:cNvPr id="32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4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3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-326060" y="8877300"/>
            <a:ext cx="1261719" cy="1171229"/>
            <a:chOff x="9639248" y="3663315"/>
            <a:chExt cx="3215601" cy="3215601"/>
          </a:xfrm>
        </p:grpSpPr>
        <p:grpSp>
          <p:nvGrpSpPr>
            <p:cNvPr id="44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46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4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04800" y="571500"/>
            <a:ext cx="17626917" cy="4837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3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3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fr-FR" sz="3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 3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fr-FR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fr-FR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“Trong 3 bạn được chọn có đúng 2 bạn nữ”.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8241789" y="5594724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486696" y="6781137"/>
                <a:ext cx="15151629" cy="1867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ta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3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sub>
                      <m:sup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  <m:r>
                      <a:rPr lang="fr-FR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=84</m:t>
                    </m:r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696" y="6781137"/>
                <a:ext cx="15151629" cy="1867563"/>
              </a:xfrm>
              <a:prstGeom prst="rect">
                <a:avLst/>
              </a:prstGeom>
              <a:blipFill>
                <a:blip r:embed="rId8"/>
                <a:stretch>
                  <a:fillRect l="-1328" r="-1328" b="-6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68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6558553" y="306724"/>
            <a:ext cx="1302469" cy="1164379"/>
            <a:chOff x="951895" y="3576837"/>
            <a:chExt cx="3369207" cy="3468421"/>
          </a:xfrm>
        </p:grpSpPr>
        <p:grpSp>
          <p:nvGrpSpPr>
            <p:cNvPr id="32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4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3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16558553" y="8877300"/>
            <a:ext cx="1308307" cy="1108734"/>
            <a:chOff x="14043699" y="3663315"/>
            <a:chExt cx="3215601" cy="3215601"/>
          </a:xfrm>
        </p:grpSpPr>
        <p:grpSp>
          <p:nvGrpSpPr>
            <p:cNvPr id="36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8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04800" y="8877300"/>
            <a:ext cx="1267374" cy="1108734"/>
            <a:chOff x="5250279" y="3663315"/>
            <a:chExt cx="3215601" cy="3215601"/>
          </a:xfrm>
        </p:grpSpPr>
        <p:grpSp>
          <p:nvGrpSpPr>
            <p:cNvPr id="40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42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41" name="Pictur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307628" y="346992"/>
            <a:ext cx="1261719" cy="1171229"/>
            <a:chOff x="9639248" y="3663315"/>
            <a:chExt cx="3215601" cy="3215601"/>
          </a:xfrm>
        </p:grpSpPr>
        <p:grpSp>
          <p:nvGrpSpPr>
            <p:cNvPr id="44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46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45" name="Picture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sp>
        <p:nvSpPr>
          <p:cNvPr id="47" name="Oval Callout 46"/>
          <p:cNvSpPr/>
          <p:nvPr/>
        </p:nvSpPr>
        <p:spPr>
          <a:xfrm>
            <a:off x="8362481" y="817800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807851" y="2247900"/>
                <a:ext cx="14750702" cy="6633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2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fr-FR" sz="38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1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2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“Trong 3 bạn chọn ra có đúng 2 bạn nữ”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  <m:r>
                      <a:rPr lang="fr-FR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=30</m:t>
                    </m:r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851" y="2247900"/>
                <a:ext cx="14750702" cy="6633163"/>
              </a:xfrm>
              <a:prstGeom prst="rect">
                <a:avLst/>
              </a:prstGeom>
              <a:blipFill>
                <a:blip r:embed="rId14"/>
                <a:stretch>
                  <a:fillRect l="-1364" r="-1406" b="-1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72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723900"/>
            <a:ext cx="16611600" cy="8763000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30" name="Group 29"/>
          <p:cNvGrpSpPr/>
          <p:nvPr/>
        </p:nvGrpSpPr>
        <p:grpSpPr>
          <a:xfrm>
            <a:off x="16515328" y="342900"/>
            <a:ext cx="1302469" cy="1164379"/>
            <a:chOff x="951895" y="3576837"/>
            <a:chExt cx="3369207" cy="3468421"/>
          </a:xfrm>
        </p:grpSpPr>
        <p:grpSp>
          <p:nvGrpSpPr>
            <p:cNvPr id="31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554968" y="371095"/>
            <a:ext cx="1261719" cy="1171229"/>
            <a:chOff x="9639248" y="3663315"/>
            <a:chExt cx="3215601" cy="3215601"/>
          </a:xfrm>
        </p:grpSpPr>
        <p:grpSp>
          <p:nvGrpSpPr>
            <p:cNvPr id="35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6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433193" y="1943100"/>
            <a:ext cx="15298057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2: </a:t>
            </a: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 4 viên bi xanh và 5 viên bi trắng có các kích thước khác nhau thành một hàng ngang một cách ngẫu nhiên. </a:t>
            </a:r>
            <a:endParaRPr lang="nl-NL" sz="3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 </a:t>
            </a: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 số các kết quả thuận lợi cho biến cố: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“Không có hai viên bi trắng nào xếp liền nhau”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“</a:t>
            </a: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Bốn viên bi xanh được xếp liền nhau”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12573000" y="6419244"/>
            <a:ext cx="3276600" cy="287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 rot="520115">
            <a:off x="8815695" y="-2025039"/>
            <a:ext cx="14677275" cy="7880381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 rot="21387096">
            <a:off x="6425731" y="3914700"/>
            <a:ext cx="11939087" cy="66903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b="22793"/>
          <a:stretch>
            <a:fillRect/>
          </a:stretch>
        </p:blipFill>
        <p:spPr>
          <a:xfrm>
            <a:off x="-3658649" y="-647700"/>
            <a:ext cx="19812981" cy="11975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68582" y="3972231"/>
            <a:ext cx="1207168" cy="120716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95796" y="6667500"/>
            <a:ext cx="1211179" cy="1207167"/>
          </a:xfrm>
          <a:prstGeom prst="rect">
            <a:avLst/>
          </a:prstGeom>
        </p:spPr>
      </p:pic>
      <p:sp>
        <p:nvSpPr>
          <p:cNvPr id="15" name="TextBox 8"/>
          <p:cNvSpPr txBox="1"/>
          <p:nvPr/>
        </p:nvSpPr>
        <p:spPr>
          <a:xfrm>
            <a:off x="2819400" y="1048278"/>
            <a:ext cx="8151570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91"/>
              </a:lnSpc>
              <a:spcBef>
                <a:spcPct val="0"/>
              </a:spcBef>
            </a:pP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38570" y="3507075"/>
            <a:ext cx="1046302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Xác suất của biến cố trong trò chơi tung đồng xu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38571" y="6210300"/>
            <a:ext cx="9853430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Xác suất của biến cố trong trò chơi gieo xúc xắc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>
            <a:off x="1311636" y="7829226"/>
            <a:ext cx="14080764" cy="27244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533400"/>
            <a:ext cx="17373600" cy="9258300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30" name="Group 29"/>
          <p:cNvGrpSpPr/>
          <p:nvPr/>
        </p:nvGrpSpPr>
        <p:grpSpPr>
          <a:xfrm>
            <a:off x="16916400" y="38100"/>
            <a:ext cx="1302469" cy="1164379"/>
            <a:chOff x="951895" y="3576837"/>
            <a:chExt cx="3369207" cy="3468421"/>
          </a:xfrm>
        </p:grpSpPr>
        <p:grpSp>
          <p:nvGrpSpPr>
            <p:cNvPr id="31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5293" y="38100"/>
            <a:ext cx="1261719" cy="1171229"/>
            <a:chOff x="9639248" y="3663315"/>
            <a:chExt cx="3215601" cy="3215601"/>
          </a:xfrm>
        </p:grpSpPr>
        <p:grpSp>
          <p:nvGrpSpPr>
            <p:cNvPr id="35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6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sp>
        <p:nvSpPr>
          <p:cNvPr id="19" name="Oval Callout 18"/>
          <p:cNvSpPr/>
          <p:nvPr/>
        </p:nvSpPr>
        <p:spPr>
          <a:xfrm>
            <a:off x="8254525" y="434503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82864" y="1509693"/>
            <a:ext cx="16522265" cy="7520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5!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 :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4!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5!.4! = 2 880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2 880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533400"/>
            <a:ext cx="17373600" cy="9258300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30" name="Group 29"/>
          <p:cNvGrpSpPr/>
          <p:nvPr/>
        </p:nvGrpSpPr>
        <p:grpSpPr>
          <a:xfrm>
            <a:off x="16916400" y="38100"/>
            <a:ext cx="1302469" cy="1164379"/>
            <a:chOff x="951895" y="3576837"/>
            <a:chExt cx="3369207" cy="3468421"/>
          </a:xfrm>
        </p:grpSpPr>
        <p:grpSp>
          <p:nvGrpSpPr>
            <p:cNvPr id="31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5293" y="38100"/>
            <a:ext cx="1261719" cy="1171229"/>
            <a:chOff x="9639248" y="3663315"/>
            <a:chExt cx="3215601" cy="3215601"/>
          </a:xfrm>
        </p:grpSpPr>
        <p:grpSp>
          <p:nvGrpSpPr>
            <p:cNvPr id="35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6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sp>
        <p:nvSpPr>
          <p:cNvPr id="19" name="Oval Callout 18"/>
          <p:cNvSpPr/>
          <p:nvPr/>
        </p:nvSpPr>
        <p:spPr>
          <a:xfrm>
            <a:off x="8323276" y="342900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5135" y="1242129"/>
            <a:ext cx="16522265" cy="839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fr-FR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2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4!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coi 4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bi,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ta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6!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6!.4! = 17 280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17 280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63479"/>
            <a:ext cx="18288000" cy="1588168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sp>
        <p:nvSpPr>
          <p:cNvPr id="38" name="Google Shape;7771;p33"/>
          <p:cNvSpPr txBox="1">
            <a:spLocks/>
          </p:cNvSpPr>
          <p:nvPr/>
        </p:nvSpPr>
        <p:spPr>
          <a:xfrm>
            <a:off x="4007997" y="187576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6000" b="1" kern="0" smtClean="0">
                <a:solidFill>
                  <a:srgbClr val="04596F"/>
                </a:solidFill>
                <a:latin typeface="Arial" panose="020B0604020202020204" pitchFamily="34" charset="0"/>
              </a:rPr>
              <a:t>HƯỚNG DẪN VỀ NHÀ</a:t>
            </a:r>
            <a:endParaRPr lang="vi-VN" sz="6000" b="1" kern="0">
              <a:solidFill>
                <a:srgbClr val="04596F"/>
              </a:solidFill>
              <a:latin typeface="Arial" panose="020B0604020202020204" pitchFamily="34" charset="0"/>
            </a:endParaRPr>
          </a:p>
        </p:txBody>
      </p:sp>
      <p:pic>
        <p:nvPicPr>
          <p:cNvPr id="39" name="Picture 2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>
            <a:off x="9443395" y="5696374"/>
            <a:ext cx="9987606" cy="4574583"/>
          </a:xfrm>
          <a:prstGeom prst="rect">
            <a:avLst/>
          </a:prstGeom>
        </p:spPr>
      </p:pic>
      <p:pic>
        <p:nvPicPr>
          <p:cNvPr id="40" name="Picture 5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>
            <a:off x="-914399" y="5680332"/>
            <a:ext cx="10357794" cy="4574583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304800" y="4610100"/>
            <a:ext cx="5562600" cy="3657600"/>
            <a:chOff x="609600" y="3867574"/>
            <a:chExt cx="5562600" cy="3657600"/>
          </a:xfrm>
        </p:grpSpPr>
        <p:grpSp>
          <p:nvGrpSpPr>
            <p:cNvPr id="41" name="Group 4"/>
            <p:cNvGrpSpPr/>
            <p:nvPr/>
          </p:nvGrpSpPr>
          <p:grpSpPr>
            <a:xfrm>
              <a:off x="609600" y="3867574"/>
              <a:ext cx="5562600" cy="3657600"/>
              <a:chOff x="0" y="0"/>
              <a:chExt cx="1669403" cy="2066396"/>
            </a:xfrm>
          </p:grpSpPr>
          <p:sp>
            <p:nvSpPr>
              <p:cNvPr id="42" name="Freeform 5"/>
              <p:cNvSpPr/>
              <p:nvPr/>
            </p:nvSpPr>
            <p:spPr>
              <a:xfrm>
                <a:off x="0" y="0"/>
                <a:ext cx="1669403" cy="2066396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43" name="Rectangle 42"/>
            <p:cNvSpPr/>
            <p:nvPr/>
          </p:nvSpPr>
          <p:spPr>
            <a:xfrm>
              <a:off x="785317" y="4649932"/>
              <a:ext cx="5200127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205977" y="4587679"/>
            <a:ext cx="5562600" cy="3657600"/>
            <a:chOff x="6699571" y="3867574"/>
            <a:chExt cx="5562600" cy="3657600"/>
          </a:xfrm>
        </p:grpSpPr>
        <p:grpSp>
          <p:nvGrpSpPr>
            <p:cNvPr id="44" name="Group 4"/>
            <p:cNvGrpSpPr/>
            <p:nvPr/>
          </p:nvGrpSpPr>
          <p:grpSpPr>
            <a:xfrm>
              <a:off x="6699571" y="3867574"/>
              <a:ext cx="5562600" cy="3657600"/>
              <a:chOff x="0" y="0"/>
              <a:chExt cx="1669403" cy="2066396"/>
            </a:xfrm>
          </p:grpSpPr>
          <p:sp>
            <p:nvSpPr>
              <p:cNvPr id="45" name="Freeform 5"/>
              <p:cNvSpPr/>
              <p:nvPr/>
            </p:nvSpPr>
            <p:spPr>
              <a:xfrm>
                <a:off x="0" y="0"/>
                <a:ext cx="1669403" cy="2066396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48" name="Rectangle 47"/>
            <p:cNvSpPr/>
            <p:nvPr/>
          </p:nvSpPr>
          <p:spPr>
            <a:xfrm>
              <a:off x="7079701" y="4649933"/>
              <a:ext cx="4727388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107154" y="4610100"/>
            <a:ext cx="5839584" cy="3657600"/>
            <a:chOff x="12448416" y="3527258"/>
            <a:chExt cx="5839584" cy="3657600"/>
          </a:xfrm>
        </p:grpSpPr>
        <p:grpSp>
          <p:nvGrpSpPr>
            <p:cNvPr id="46" name="Group 4"/>
            <p:cNvGrpSpPr/>
            <p:nvPr/>
          </p:nvGrpSpPr>
          <p:grpSpPr>
            <a:xfrm>
              <a:off x="12448416" y="3527258"/>
              <a:ext cx="5839584" cy="3657600"/>
              <a:chOff x="0" y="0"/>
              <a:chExt cx="1669403" cy="2066396"/>
            </a:xfrm>
          </p:grpSpPr>
          <p:sp>
            <p:nvSpPr>
              <p:cNvPr id="47" name="Freeform 5"/>
              <p:cNvSpPr/>
              <p:nvPr/>
            </p:nvSpPr>
            <p:spPr>
              <a:xfrm>
                <a:off x="0" y="0"/>
                <a:ext cx="1669403" cy="2066396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49" name="Rectangle 48"/>
            <p:cNvSpPr/>
            <p:nvPr/>
          </p:nvSpPr>
          <p:spPr>
            <a:xfrm>
              <a:off x="12448416" y="3768629"/>
              <a:ext cx="5839579" cy="3016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vi-VN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bài mới </a:t>
              </a:r>
              <a:endParaRPr lang="en-US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</a:pPr>
              <a:r>
                <a:rPr lang="vi-VN" sz="4000" b="1" i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“Bài 5: Xác suất của biến </a:t>
              </a:r>
              <a:r>
                <a:rPr lang="vi-VN" sz="4000" b="1" i="1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cố</a:t>
              </a:r>
              <a:r>
                <a:rPr lang="en-US" sz="4000" b="1" i="1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”</a:t>
              </a:r>
              <a:endParaRPr lang="pt-BR" sz="4000" b="1" i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53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21" y="-54941"/>
            <a:ext cx="1905000" cy="1966451"/>
          </a:xfrm>
          <a:prstGeom prst="rect">
            <a:avLst/>
          </a:prstGeom>
        </p:spPr>
      </p:pic>
      <p:pic>
        <p:nvPicPr>
          <p:cNvPr id="54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97693" y="7957597"/>
            <a:ext cx="2183606" cy="225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4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86975"/>
          <a:stretch>
            <a:fillRect/>
          </a:stretch>
        </p:blipFill>
        <p:spPr>
          <a:xfrm>
            <a:off x="0" y="7881750"/>
            <a:ext cx="18288000" cy="23818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86975"/>
          <a:stretch>
            <a:fillRect/>
          </a:stretch>
        </p:blipFill>
        <p:spPr>
          <a:xfrm>
            <a:off x="0" y="0"/>
            <a:ext cx="18288000" cy="23818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7700" y="1706462"/>
            <a:ext cx="12001500" cy="68740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33004"/>
          <a:stretch>
            <a:fillRect/>
          </a:stretch>
        </p:blipFill>
        <p:spPr>
          <a:xfrm flipH="1">
            <a:off x="11803153" y="4363454"/>
            <a:ext cx="6408647" cy="5925552"/>
          </a:xfrm>
          <a:prstGeom prst="rect">
            <a:avLst/>
          </a:prstGeom>
        </p:spPr>
      </p:pic>
      <p:sp>
        <p:nvSpPr>
          <p:cNvPr id="10" name="Google Shape;7484;p29"/>
          <p:cNvSpPr txBox="1">
            <a:spLocks/>
          </p:cNvSpPr>
          <p:nvPr/>
        </p:nvSpPr>
        <p:spPr>
          <a:xfrm>
            <a:off x="1143000" y="3235078"/>
            <a:ext cx="10972800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CẢM</a:t>
            </a:r>
            <a:r>
              <a:rPr kumimoji="0" lang="en-US" sz="7000" b="1" i="0" u="none" strike="noStrike" kern="0" cap="none" spc="0" normalizeH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ƠN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lang="en-US" sz="7000" b="1" kern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 CHÚ Ý LẮNG NGHE</a:t>
            </a:r>
            <a:r>
              <a:rPr kumimoji="0" lang="vi-VN" sz="7000" b="1" i="0" u="none" strike="noStrike" kern="0" cap="none" spc="0" normalizeH="0" baseline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  <a:endParaRPr kumimoji="0" lang="vi-VN" sz="7000" b="1" i="0" u="none" strike="noStrike" kern="0" cap="none" spc="0" normalizeH="0" baseline="0" noProof="0" dirty="0">
              <a:ln w="0"/>
              <a:solidFill>
                <a:srgbClr val="04596F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2895600" y="4044919"/>
            <a:ext cx="12642895" cy="4527581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3139747" y="888356"/>
            <a:ext cx="12642895" cy="452758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304800" y="3390900"/>
            <a:ext cx="18897600" cy="3735955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22" name="Group 21"/>
          <p:cNvGrpSpPr/>
          <p:nvPr/>
        </p:nvGrpSpPr>
        <p:grpSpPr>
          <a:xfrm>
            <a:off x="1066800" y="495300"/>
            <a:ext cx="2667000" cy="2572287"/>
            <a:chOff x="1028700" y="3663315"/>
            <a:chExt cx="3215601" cy="3215601"/>
          </a:xfrm>
        </p:grpSpPr>
        <p:grpSp>
          <p:nvGrpSpPr>
            <p:cNvPr id="23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4532976" y="495299"/>
            <a:ext cx="2643250" cy="2572287"/>
            <a:chOff x="9639248" y="3663315"/>
            <a:chExt cx="3215601" cy="3215601"/>
          </a:xfrm>
        </p:grpSpPr>
        <p:grpSp>
          <p:nvGrpSpPr>
            <p:cNvPr id="27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072750" y="7385636"/>
            <a:ext cx="2655099" cy="2572287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4523633" y="7385636"/>
            <a:ext cx="2631455" cy="2572287"/>
            <a:chOff x="14043699" y="3663315"/>
            <a:chExt cx="3215601" cy="3215601"/>
          </a:xfrm>
        </p:grpSpPr>
        <p:grpSp>
          <p:nvGrpSpPr>
            <p:cNvPr id="35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6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pic>
        <p:nvPicPr>
          <p:cNvPr id="41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275482" y="2857500"/>
            <a:ext cx="1401918" cy="140191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2971800" y="4305300"/>
            <a:ext cx="12169654" cy="2474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5500" b="1">
                <a:ea typeface="Calibri" panose="020F0502020204030204" pitchFamily="34" charset="0"/>
                <a:cs typeface="Arial" panose="020B0604020202020204" pitchFamily="34" charset="0"/>
              </a:rPr>
              <a:t>Xác suất của biến cố trong trò chơi tung đồng xu</a:t>
            </a:r>
            <a:endParaRPr lang="vi-VN" sz="55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989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85689" y="8712359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" y="266700"/>
            <a:ext cx="950400" cy="8869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7436" y="345056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</a:t>
            </a:r>
            <a:r>
              <a:rPr lang="nl-NL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/>
          <p:cNvPicPr>
            <a:picLocks noChangeAspect="1"/>
          </p:cNvPicPr>
          <p:nvPr/>
        </p:nvPicPr>
        <p:blipFill>
          <a:blip r:embed="rId9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 rot="11204328">
            <a:off x="10240921" y="-1316753"/>
            <a:ext cx="10473715" cy="37507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4436" y="1271604"/>
            <a:ext cx="16993964" cy="1738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Ω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xảy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436" y="4287441"/>
            <a:ext cx="169939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 hợp </a:t>
            </a:r>
            <a:r>
              <a:rPr lang="el-GR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Ω </a:t>
            </a:r>
            <a:r>
              <a:rPr lang="nl-NL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kết quả có thể xảy ra đối với mặt xuất hiện của đồng xu sau hai lần tung là </a:t>
            </a:r>
            <a:r>
              <a:rPr lang="el-GR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Ω={</a:t>
            </a:r>
            <a:r>
              <a:rPr lang="nl-NL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SS;SN;NS;NN}</a:t>
            </a:r>
            <a:endParaRPr lang="en-US" sz="3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8416730" y="3238500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smtClean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990600" y="6591300"/>
            <a:ext cx="19964400" cy="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760636" y="7048500"/>
                <a:ext cx="14724006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38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800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chơi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800" dirty="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800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36" y="7048500"/>
                <a:ext cx="14724006" cy="2723823"/>
              </a:xfrm>
              <a:prstGeom prst="rect">
                <a:avLst/>
              </a:prstGeom>
              <a:blipFill>
                <a:blip r:embed="rId11"/>
                <a:stretch>
                  <a:fillRect l="-1242" r="-1366" b="-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32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21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85689" y="8712359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2" y="556326"/>
            <a:ext cx="914400" cy="853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5338" y="610593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/>
          <p:cNvPicPr>
            <a:picLocks noChangeAspect="1"/>
          </p:cNvPicPr>
          <p:nvPr/>
        </p:nvPicPr>
        <p:blipFill>
          <a:blip r:embed="rId9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 rot="11204328">
            <a:off x="11310148" y="-1355799"/>
            <a:ext cx="8923179" cy="31955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43254" y="1409700"/>
                <a:ext cx="15774462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sự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"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giống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".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Sự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bao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gồm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𝛺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?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254" y="1409700"/>
                <a:ext cx="15774462" cy="2723823"/>
              </a:xfrm>
              <a:prstGeom prst="rect">
                <a:avLst/>
              </a:prstGeom>
              <a:blipFill>
                <a:blip r:embed="rId11"/>
                <a:stretch>
                  <a:fillRect l="-1276" r="-1314" b="-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497489" y="5621804"/>
            <a:ext cx="158496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= {SS; NN}. </a:t>
            </a:r>
            <a:endParaRPr lang="en-US" sz="3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305800" y="4457700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smtClean="0">
                <a:solidFill>
                  <a:prstClr val="black"/>
                </a:solidFill>
              </a:rPr>
              <a:t>Giải</a:t>
            </a:r>
            <a:endParaRPr lang="en-US" sz="3800" b="1">
              <a:solidFill>
                <a:prstClr val="black"/>
              </a:solidFill>
            </a:endParaRP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 rotWithShape="1">
          <a:blip r:embed="rId12"/>
          <a:srcRect l="71258" t="36429"/>
          <a:stretch/>
        </p:blipFill>
        <p:spPr>
          <a:xfrm>
            <a:off x="8382000" y="7411522"/>
            <a:ext cx="1834851" cy="250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" y="-254668"/>
            <a:ext cx="18669000" cy="1588168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54071"/>
          <a:stretch>
            <a:fillRect/>
          </a:stretch>
        </p:blipFill>
        <p:spPr>
          <a:xfrm>
            <a:off x="300784" y="-3697372"/>
            <a:ext cx="18288000" cy="547494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5544800" y="8250656"/>
            <a:ext cx="2286000" cy="2036344"/>
            <a:chOff x="5250279" y="3663315"/>
            <a:chExt cx="3215601" cy="3215601"/>
          </a:xfrm>
        </p:grpSpPr>
        <p:grpSp>
          <p:nvGrpSpPr>
            <p:cNvPr id="18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20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798266" y="1920061"/>
                <a:ext cx="16499134" cy="7109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3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⊂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ngẫu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(hay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chơi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chi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A. </a:t>
                </a:r>
                <a:endParaRPr lang="en-US" sz="380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A: “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giống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”. 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Ta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giống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66" y="1920061"/>
                <a:ext cx="16499134" cy="7109639"/>
              </a:xfrm>
              <a:prstGeom prst="rect">
                <a:avLst/>
              </a:prstGeom>
              <a:blipFill>
                <a:blip r:embed="rId10"/>
                <a:stretch>
                  <a:fillRect l="-1219" r="-1182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772400" y="126221"/>
            <a:ext cx="2872207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219200" y="9791700"/>
            <a:ext cx="20955000" cy="9934286"/>
            <a:chOff x="0" y="0"/>
            <a:chExt cx="5920967" cy="3624054"/>
          </a:xfrm>
        </p:grpSpPr>
        <p:sp>
          <p:nvSpPr>
            <p:cNvPr id="4" name="Freeform 3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pic>
        <p:nvPicPr>
          <p:cNvPr id="53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62239" y="8986650"/>
            <a:ext cx="1328221" cy="1371067"/>
          </a:xfrm>
          <a:prstGeom prst="rect">
            <a:avLst/>
          </a:prstGeom>
        </p:spPr>
      </p:pic>
      <p:pic>
        <p:nvPicPr>
          <p:cNvPr id="55" name="Picture 3">
            <a:extLst>
              <a:ext uri="{FF2B5EF4-FFF2-40B4-BE49-F238E27FC236}">
                <a16:creationId xmlns:a16="http://schemas.microsoft.com/office/drawing/2014/main" id="{B2076968-4E2E-4BCE-89BA-BA2A7F74C2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338865">
            <a:off x="118750" y="7410479"/>
            <a:ext cx="1130670" cy="1446206"/>
          </a:xfrm>
          <a:prstGeom prst="rect">
            <a:avLst/>
          </a:prstGeom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DDC3A8FF-83CB-4F64-8638-2434EDC2CB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922845" y="221340"/>
            <a:ext cx="1007011" cy="11121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2" y="556326"/>
            <a:ext cx="914400" cy="85337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75338" y="610593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HĐ </a:t>
            </a:r>
            <a:r>
              <a:rPr lang="nl-N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8229600" y="2857500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smtClean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675338" y="1689855"/>
                <a:ext cx="15247507" cy="686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𝛺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338" y="1689855"/>
                <a:ext cx="15247507" cy="686470"/>
              </a:xfrm>
              <a:prstGeom prst="rect">
                <a:avLst/>
              </a:prstGeom>
              <a:blipFill>
                <a:blip r:embed="rId13"/>
                <a:stretch>
                  <a:fillRect l="-1319" t="-15929" r="-360" b="-32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060342" y="3741206"/>
                <a:ext cx="15992455" cy="12498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  <m:r>
                      <a:rPr lang="en-US" sz="38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42" y="3741206"/>
                <a:ext cx="15992455" cy="1249894"/>
              </a:xfrm>
              <a:prstGeom prst="rect">
                <a:avLst/>
              </a:prstGeom>
              <a:blipFill>
                <a:blip r:embed="rId14"/>
                <a:stretch>
                  <a:fillRect l="-1258" b="-7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-1295400" y="5787936"/>
            <a:ext cx="20574000" cy="2113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28800" y="6230749"/>
            <a:ext cx="14325600" cy="282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4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6" grpId="0"/>
      <p:bldP spid="8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2858</Words>
  <PresentationFormat>Custom</PresentationFormat>
  <Paragraphs>219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Kavoon</vt:lpstr>
      <vt:lpstr>Times New Roman</vt:lpstr>
      <vt:lpstr>Calibri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2022-11-29T03:51:54Z</dcterms:modified>
  <dc:identifier>DAFNsfnz78Y</dc:identifier>
</cp:coreProperties>
</file>