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8">
  <p:sldMasterIdLst>
    <p:sldMasterId id="2147483648" r:id="rId1"/>
  </p:sldMasterIdLst>
  <p:notesMasterIdLst>
    <p:notesMasterId r:id="rId21"/>
  </p:notesMasterIdLst>
  <p:sldIdLst>
    <p:sldId id="256" r:id="rId2"/>
    <p:sldId id="3163" r:id="rId3"/>
    <p:sldId id="3141" r:id="rId4"/>
    <p:sldId id="3164" r:id="rId5"/>
    <p:sldId id="3165" r:id="rId6"/>
    <p:sldId id="295" r:id="rId7"/>
    <p:sldId id="3133" r:id="rId8"/>
    <p:sldId id="3107" r:id="rId9"/>
    <p:sldId id="3135" r:id="rId10"/>
    <p:sldId id="3095" r:id="rId11"/>
    <p:sldId id="3161" r:id="rId12"/>
    <p:sldId id="3166" r:id="rId13"/>
    <p:sldId id="3137" r:id="rId14"/>
    <p:sldId id="3168" r:id="rId15"/>
    <p:sldId id="3172" r:id="rId16"/>
    <p:sldId id="3170" r:id="rId17"/>
    <p:sldId id="3088" r:id="rId18"/>
    <p:sldId id="3171" r:id="rId19"/>
    <p:sldId id="3173"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Segoe Print" panose="02000600000000000000" pitchFamily="2" charset="0"/>
      <p:regular r:id="rId26"/>
      <p:bold r:id="rId27"/>
    </p:embeddedFont>
    <p:embeddedFont>
      <p:font typeface="UTM Avo" panose="02040603050506020204" pitchFamily="18" charset="0"/>
      <p:regular r:id="rId28"/>
      <p:bold r:id="rId29"/>
      <p:italic r:id="rId30"/>
      <p:boldItalic r:id="rId31"/>
    </p:embeddedFont>
    <p:embeddedFont>
      <p:font typeface="UTM Cookies" panose="02040603050506020204" pitchFamily="18" charset="0"/>
      <p:regular r:id="rId32"/>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D34CD6"/>
    <a:srgbClr val="E46C0A"/>
    <a:srgbClr val="FF6600"/>
    <a:srgbClr val="E07235"/>
    <a:srgbClr val="FFFBCD"/>
    <a:srgbClr val="FDDEEB"/>
    <a:srgbClr val="FFF789"/>
    <a:srgbClr val="EB54E9"/>
    <a:srgbClr val="D8F3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15" autoAdjust="0"/>
    <p:restoredTop sz="94660"/>
  </p:normalViewPr>
  <p:slideViewPr>
    <p:cSldViewPr snapToGrid="0">
      <p:cViewPr varScale="1">
        <p:scale>
          <a:sx n="68" d="100"/>
          <a:sy n="68" d="100"/>
        </p:scale>
        <p:origin x="4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19-Feb-23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580097"/>
            <a:ext cx="9867486" cy="4773078"/>
            <a:chOff x="623255" y="927125"/>
            <a:chExt cx="7691377" cy="3871901"/>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6"/>
              <a:ext cx="7691377" cy="3825650"/>
              <a:chOff x="623255" y="973376"/>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6"/>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fif"/><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a:t>
              </a:r>
              <a:r>
                <a:rPr lang="vi-VN" sz="3200">
                  <a:solidFill>
                    <a:schemeClr val="accent6">
                      <a:lumMod val="75000"/>
                    </a:schemeClr>
                  </a:solidFill>
                  <a:latin typeface="+mj-lt"/>
                </a:rPr>
                <a:t>ĐỀ </a:t>
              </a:r>
              <a:r>
                <a:rPr lang="en-US" sz="3200">
                  <a:solidFill>
                    <a:schemeClr val="accent6">
                      <a:lumMod val="75000"/>
                    </a:schemeClr>
                  </a:solidFill>
                  <a:latin typeface="+mj-lt"/>
                </a:rPr>
                <a:t>3</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7998792" cy="1323439"/>
          </a:xfrm>
          <a:prstGeom prst="rect">
            <a:avLst/>
          </a:prstGeom>
          <a:noFill/>
        </p:spPr>
        <p:txBody>
          <a:bodyPr wrap="square" rtlCol="0">
            <a:spAutoFit/>
          </a:bodyPr>
          <a:lstStyle/>
          <a:p>
            <a:pPr algn="ctr"/>
            <a:r>
              <a:rPr lang="en-US" sz="4000">
                <a:solidFill>
                  <a:schemeClr val="accent6">
                    <a:lumMod val="75000"/>
                  </a:schemeClr>
                </a:solidFill>
                <a:latin typeface="+mj-lt"/>
              </a:rPr>
              <a:t>ĐẠO ĐỨC, PHÁP LUẬT VÀ VĂN HÓA TRONG MÔI TRƯỜNG SỐ</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993911" y="2427617"/>
            <a:ext cx="9616735" cy="1468222"/>
          </a:xfrm>
          <a:prstGeom prst="rect">
            <a:avLst/>
          </a:prstGeom>
          <a:noFill/>
          <a:ln>
            <a:noFill/>
          </a:ln>
        </p:spPr>
        <p:txBody>
          <a:bodyPr wrap="none" rtlCol="0">
            <a:spAutoFit/>
          </a:bodyPr>
          <a:lstStyle/>
          <a:p>
            <a:pPr algn="ctr">
              <a:lnSpc>
                <a:spcPct val="120000"/>
              </a:lnSpc>
            </a:pPr>
            <a:r>
              <a:rPr lang="vi-VN" sz="4000">
                <a:ln w="19050">
                  <a:solidFill>
                    <a:schemeClr val="bg1"/>
                  </a:solidFill>
                </a:ln>
                <a:solidFill>
                  <a:schemeClr val="accent6">
                    <a:lumMod val="50000"/>
                  </a:schemeClr>
                </a:solidFill>
                <a:latin typeface="+mj-lt"/>
              </a:rPr>
              <a:t>BÀI </a:t>
            </a:r>
            <a:r>
              <a:rPr lang="en-US" sz="4000">
                <a:ln w="19050">
                  <a:solidFill>
                    <a:schemeClr val="bg1"/>
                  </a:solidFill>
                </a:ln>
                <a:solidFill>
                  <a:schemeClr val="accent6">
                    <a:lumMod val="50000"/>
                  </a:schemeClr>
                </a:solidFill>
                <a:latin typeface="+mj-lt"/>
              </a:rPr>
              <a:t>4. ĐẠO ĐỨC VÀ VĂN HÓA </a:t>
            </a:r>
          </a:p>
          <a:p>
            <a:pPr algn="ctr">
              <a:lnSpc>
                <a:spcPct val="120000"/>
              </a:lnSpc>
            </a:pPr>
            <a:r>
              <a:rPr lang="en-US" sz="4000">
                <a:ln w="19050">
                  <a:solidFill>
                    <a:schemeClr val="bg1"/>
                  </a:solidFill>
                </a:ln>
                <a:solidFill>
                  <a:schemeClr val="accent6">
                    <a:lumMod val="50000"/>
                  </a:schemeClr>
                </a:solidFill>
                <a:latin typeface="+mj-lt"/>
              </a:rPr>
              <a:t>TRONG SỬ DỤNG CÔNG NGHỆ KĨ THUẬT SỐ</a:t>
            </a:r>
            <a:endParaRPr lang="vi-VN" sz="3600" dirty="0">
              <a:ln w="19050">
                <a:solidFill>
                  <a:schemeClr val="bg1"/>
                </a:solidFill>
              </a:ln>
              <a:solidFill>
                <a:schemeClr val="accent6">
                  <a:lumMod val="50000"/>
                </a:schemeClr>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64050" y="1168016"/>
            <a:ext cx="10541393" cy="3875016"/>
            <a:chOff x="570924" y="4336939"/>
            <a:chExt cx="10541393" cy="3875016"/>
          </a:xfrm>
        </p:grpSpPr>
        <p:grpSp>
          <p:nvGrpSpPr>
            <p:cNvPr id="6" name="Group 5">
              <a:extLst>
                <a:ext uri="{FF2B5EF4-FFF2-40B4-BE49-F238E27FC236}">
                  <a16:creationId xmlns:a16="http://schemas.microsoft.com/office/drawing/2014/main" id="{EAC95955-D97D-49E0-83D8-F785C4AE2088}"/>
                </a:ext>
              </a:extLst>
            </p:cNvPr>
            <p:cNvGrpSpPr/>
            <p:nvPr/>
          </p:nvGrpSpPr>
          <p:grpSpPr>
            <a:xfrm>
              <a:off x="570924" y="4336939"/>
              <a:ext cx="10520610" cy="3865205"/>
              <a:chOff x="570653" y="4388893"/>
              <a:chExt cx="10371268" cy="3865205"/>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3659669"/>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70653" y="4388893"/>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40466" y="4684258"/>
              <a:ext cx="9598058" cy="3527697"/>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Ba điều lưu ý để tránh các vi phạm khi s</a:t>
              </a:r>
              <a:r>
                <a:rPr kumimoji="0" lang="en-US"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ử</a:t>
              </a: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dụng công nghệ kĩ thuật số</a:t>
              </a:r>
              <a:r>
                <a:rPr kumimoji="0" lang="en-US"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a:t>
              </a:r>
            </a:p>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Tìm hiểu thông tin, trang bị cho mình những kiến thức cần thiết.</a:t>
              </a:r>
            </a:p>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Ch</a:t>
              </a:r>
              <a:r>
                <a:rPr lang="en-US" sz="2400">
                  <a:solidFill>
                    <a:prstClr val="black"/>
                  </a:solidFill>
                  <a:latin typeface="UTM Avo" panose="02040603050506020204" pitchFamily="18" charset="0"/>
                  <a:cs typeface="Times New Roman" panose="02020603050405020304" pitchFamily="18" charset="0"/>
                </a:rPr>
                <a:t>ỉ </a:t>
              </a: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sử dụng những sản phẩm số khi có sự cho phép của tác giả hoặc có bản quyền sử dụng.</a:t>
              </a:r>
            </a:p>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Hầu hết thông tin trên Internet là có bản quyền.</a:t>
              </a:r>
            </a:p>
          </p:txBody>
        </p:sp>
      </p:grpSp>
      <p:sp>
        <p:nvSpPr>
          <p:cNvPr id="4" name="Rectangle 6">
            <a:extLst>
              <a:ext uri="{FF2B5EF4-FFF2-40B4-BE49-F238E27FC236}">
                <a16:creationId xmlns:a16="http://schemas.microsoft.com/office/drawing/2014/main" id="{EB411771-5179-48C2-A196-50B31EABAC9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7">
            <a:extLst>
              <a:ext uri="{FF2B5EF4-FFF2-40B4-BE49-F238E27FC236}">
                <a16:creationId xmlns:a16="http://schemas.microsoft.com/office/drawing/2014/main" id="{8296FCAC-829E-4126-BBEA-1208121C08E5}"/>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E10F1E61-30C4-4862-A21D-8DB8DE29A156}"/>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949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3251" b="-12880"/>
          <a:stretch/>
        </p:blipFill>
        <p:spPr>
          <a:xfrm>
            <a:off x="510166" y="377154"/>
            <a:ext cx="93362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5006371"/>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1.	Hành động nào sau đây không vi phạm đạo đức và pháp luật?</a:t>
            </a:r>
          </a:p>
          <a:p>
            <a:pPr algn="just" defTabSz="342900">
              <a:lnSpc>
                <a:spcPct val="150000"/>
              </a:lnSpc>
            </a:pPr>
            <a:r>
              <a:rPr lang="vi-VN" sz="2400">
                <a:latin typeface="UTM Avo" panose="02040603050506020204" pitchFamily="18" charset="0"/>
                <a:cs typeface="Times New Roman" panose="02020603050405020304" pitchFamily="18" charset="0"/>
              </a:rPr>
              <a:t>A.	Đăng tải thông tin sai sự thật lên mạng.</a:t>
            </a:r>
          </a:p>
          <a:p>
            <a:pPr algn="just" defTabSz="342900">
              <a:lnSpc>
                <a:spcPct val="150000"/>
              </a:lnSpc>
            </a:pPr>
            <a:r>
              <a:rPr lang="vi-VN" sz="2400">
                <a:latin typeface="UTM Avo" panose="02040603050506020204" pitchFamily="18" charset="0"/>
                <a:cs typeface="Times New Roman" panose="02020603050405020304" pitchFamily="18" charset="0"/>
              </a:rPr>
              <a:t>B.	Cố ý nghe, ghi âm trái phép các cuộc nói chuyện.</a:t>
            </a:r>
          </a:p>
          <a:p>
            <a:pPr algn="just" defTabSz="342900">
              <a:lnSpc>
                <a:spcPct val="150000"/>
              </a:lnSpc>
            </a:pP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 Tặng đĩa nhạc có bản quyền em đ</a:t>
            </a:r>
            <a:r>
              <a:rPr lang="en-US" sz="2400">
                <a:latin typeface="UTM Avo" panose="02040603050506020204" pitchFamily="18" charset="0"/>
                <a:cs typeface="Times New Roman" panose="02020603050405020304" pitchFamily="18" charset="0"/>
              </a:rPr>
              <a:t>ã </a:t>
            </a:r>
            <a:r>
              <a:rPr lang="vi-VN" sz="2400">
                <a:latin typeface="UTM Avo" panose="02040603050506020204" pitchFamily="18" charset="0"/>
                <a:cs typeface="Times New Roman" panose="02020603050405020304" pitchFamily="18" charset="0"/>
              </a:rPr>
              <a:t>mua cho người khác.</a:t>
            </a:r>
          </a:p>
          <a:p>
            <a:pPr algn="just" defTabSz="342900">
              <a:lnSpc>
                <a:spcPct val="150000"/>
              </a:lnSpc>
            </a:pPr>
            <a:r>
              <a:rPr lang="vi-VN" sz="2400">
                <a:latin typeface="UTM Avo" panose="02040603050506020204" pitchFamily="18" charset="0"/>
                <a:cs typeface="Times New Roman" panose="02020603050405020304" pitchFamily="18" charset="0"/>
              </a:rPr>
              <a:t>D. Tải một bài trình chiếu của người khác từ Internet và sử dụng như là của mình tạo ra.</a:t>
            </a:r>
          </a:p>
          <a:p>
            <a:pPr algn="just" defTabSz="342900">
              <a:lnSpc>
                <a:spcPct val="150000"/>
              </a:lnSpc>
            </a:pPr>
            <a:r>
              <a:rPr lang="vi-VN" sz="2400" b="1">
                <a:latin typeface="UTM Avo" panose="02040603050506020204" pitchFamily="18" charset="0"/>
                <a:cs typeface="Times New Roman" panose="02020603050405020304" pitchFamily="18" charset="0"/>
              </a:rPr>
              <a:t>2. Nêu một vài hành động chưa đúng của em khi sử dụng công nghệ kĩ thuật số mà em đâ mắc phải. Nêu cách em sẽ phòng tránh hoặc từ bỏ vi phạm.</a:t>
            </a:r>
          </a:p>
        </p:txBody>
      </p:sp>
      <p:sp>
        <p:nvSpPr>
          <p:cNvPr id="4" name="矩形 10">
            <a:extLst>
              <a:ext uri="{FF2B5EF4-FFF2-40B4-BE49-F238E27FC236}">
                <a16:creationId xmlns:a16="http://schemas.microsoft.com/office/drawing/2014/main" id="{E488A0EA-D84B-4277-901A-1E393AF04F42}"/>
              </a:ext>
            </a:extLst>
          </p:cNvPr>
          <p:cNvSpPr/>
          <p:nvPr/>
        </p:nvSpPr>
        <p:spPr>
          <a:xfrm>
            <a:off x="1236893" y="619138"/>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1814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xEl>
                                              <p:pRg st="4" end="4"/>
                                            </p:txEl>
                                          </p:spTgt>
                                        </p:tgtEl>
                                        <p:attrNameLst>
                                          <p:attrName>style.visibility</p:attrName>
                                        </p:attrNameLst>
                                      </p:cBhvr>
                                      <p:to>
                                        <p:strVal val="visible"/>
                                      </p:to>
                                    </p:set>
                                    <p:animEffect transition="in" filter="fade">
                                      <p:cBhvr>
                                        <p:cTn id="35" dur="1000"/>
                                        <p:tgtEl>
                                          <p:spTgt spid="23">
                                            <p:txEl>
                                              <p:pRg st="4" end="4"/>
                                            </p:txEl>
                                          </p:spTgt>
                                        </p:tgtEl>
                                      </p:cBhvr>
                                    </p:animEffect>
                                    <p:anim calcmode="lin" valueType="num">
                                      <p:cBhvr>
                                        <p:cTn id="36"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3">
                                            <p:txEl>
                                              <p:pRg st="5" end="5"/>
                                            </p:txEl>
                                          </p:spTgt>
                                        </p:tgtEl>
                                        <p:attrNameLst>
                                          <p:attrName>style.visibility</p:attrName>
                                        </p:attrNameLst>
                                      </p:cBhvr>
                                      <p:to>
                                        <p:strVal val="visible"/>
                                      </p:to>
                                    </p:set>
                                    <p:animEffect transition="in" filter="fade">
                                      <p:cBhvr>
                                        <p:cTn id="42" dur="1000"/>
                                        <p:tgtEl>
                                          <p:spTgt spid="23">
                                            <p:txEl>
                                              <p:pRg st="5" end="5"/>
                                            </p:txEl>
                                          </p:spTgt>
                                        </p:tgtEl>
                                      </p:cBhvr>
                                    </p:animEffect>
                                    <p:anim calcmode="lin" valueType="num">
                                      <p:cBhvr>
                                        <p:cTn id="43"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72062" y="1114184"/>
            <a:ext cx="8856910" cy="2985908"/>
          </a:xfrm>
          <a:prstGeom prst="rect">
            <a:avLst/>
          </a:prstGeom>
          <a:solidFill>
            <a:schemeClr val="bg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12356" y="1364134"/>
            <a:ext cx="8356734" cy="2386038"/>
          </a:xfrm>
          <a:prstGeom prst="rect">
            <a:avLst/>
          </a:prstGeom>
          <a:noFill/>
        </p:spPr>
        <p:txBody>
          <a:bodyPr wrap="square" rtlCol="0">
            <a:spAutoFit/>
          </a:bodyPr>
          <a:lstStyle/>
          <a:p>
            <a:pPr algn="ctr">
              <a:lnSpc>
                <a:spcPct val="150000"/>
              </a:lnSpc>
            </a:pPr>
            <a:r>
              <a:rPr lang="vi-VN" sz="5400">
                <a:ln>
                  <a:solidFill>
                    <a:schemeClr val="bg1"/>
                  </a:solidFill>
                </a:ln>
                <a:solidFill>
                  <a:schemeClr val="accent6">
                    <a:lumMod val="50000"/>
                  </a:schemeClr>
                </a:solidFill>
                <a:latin typeface="+mj-lt"/>
              </a:rPr>
              <a:t>2.	TRUNG THỰC KHI TẠO RA SẢN PHẨM</a:t>
            </a:r>
            <a:r>
              <a:rPr lang="en-US" sz="5400">
                <a:ln>
                  <a:solidFill>
                    <a:schemeClr val="bg1"/>
                  </a:solidFill>
                </a:ln>
                <a:solidFill>
                  <a:schemeClr val="accent6">
                    <a:lumMod val="50000"/>
                  </a:schemeClr>
                </a:solidFill>
                <a:latin typeface="+mj-lt"/>
              </a:rPr>
              <a:t> SỐ</a:t>
            </a:r>
            <a:endParaRPr lang="vi-VN" sz="5400">
              <a:ln>
                <a:solidFill>
                  <a:schemeClr val="bg1"/>
                </a:solidFill>
              </a:ln>
              <a:solidFill>
                <a:schemeClr val="accent6">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8568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539328" y="372246"/>
            <a:ext cx="9489056" cy="1031436"/>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Có nhiều dạng sản phẩm số mà em có thể tạo ra, đáp ứng sở thích cũng </a:t>
            </a:r>
            <a:r>
              <a:rPr lang="vi-VN" sz="2400" b="1" i="1">
                <a:solidFill>
                  <a:srgbClr val="000000"/>
                </a:solidFill>
                <a:latin typeface="UTM Avo" panose="02040603050506020204" pitchFamily="18" charset="0"/>
                <a:cs typeface="Times New Roman" panose="02020603050405020304" pitchFamily="18" charset="0"/>
              </a:rPr>
              <a:t>như nhu cầu học tập, kết nối bạn bè</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3" name="Picture 2" descr="Diagram&#10;&#10;Description automatically generated">
            <a:extLst>
              <a:ext uri="{FF2B5EF4-FFF2-40B4-BE49-F238E27FC236}">
                <a16:creationId xmlns:a16="http://schemas.microsoft.com/office/drawing/2014/main" id="{B95698CE-71E0-42F1-9BFC-EFC13F2CBD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784" y="1753102"/>
            <a:ext cx="10134600" cy="4362450"/>
          </a:xfrm>
          <a:prstGeom prst="rect">
            <a:avLst/>
          </a:prstGeom>
        </p:spPr>
      </p:pic>
    </p:spTree>
    <p:extLst>
      <p:ext uri="{BB962C8B-B14F-4D97-AF65-F5344CB8AC3E}">
        <p14:creationId xmlns:p14="http://schemas.microsoft.com/office/powerpoint/2010/main" val="306152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673769" y="602614"/>
            <a:ext cx="10427886" cy="2022092"/>
          </a:xfrm>
          <a:prstGeom prst="rect">
            <a:avLst/>
          </a:prstGeom>
          <a:noFill/>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Tạo ra các sản phẩm số rất dễ dàng và nhanh chóng.</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Tuy nhiên, em cần phải bảo đảm được sản phẩm số do bản thân tạo ra thể hiện được đạo đức, tính văn hoá và không vi phạm pháp luật. </a:t>
            </a:r>
          </a:p>
        </p:txBody>
      </p:sp>
      <p:pic>
        <p:nvPicPr>
          <p:cNvPr id="3" name="Picture 2" descr="A person holding a phone&#10;&#10;Description automatically generated with low confidence">
            <a:extLst>
              <a:ext uri="{FF2B5EF4-FFF2-40B4-BE49-F238E27FC236}">
                <a16:creationId xmlns:a16="http://schemas.microsoft.com/office/drawing/2014/main" id="{F9C9256B-71EC-440E-964D-A541ED56B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8514" y="3093419"/>
            <a:ext cx="4103023" cy="2480751"/>
          </a:xfrm>
          <a:prstGeom prst="rect">
            <a:avLst/>
          </a:prstGeom>
        </p:spPr>
      </p:pic>
      <p:pic>
        <p:nvPicPr>
          <p:cNvPr id="5" name="Picture 4" descr="Graphical user interface, website&#10;&#10;Description automatically generated">
            <a:extLst>
              <a:ext uri="{FF2B5EF4-FFF2-40B4-BE49-F238E27FC236}">
                <a16:creationId xmlns:a16="http://schemas.microsoft.com/office/drawing/2014/main" id="{0CBA04DC-37FA-48CC-8B09-888DE7C60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55" y="3093419"/>
            <a:ext cx="4410224" cy="2480751"/>
          </a:xfrm>
          <a:prstGeom prst="rect">
            <a:avLst/>
          </a:prstGeom>
        </p:spPr>
      </p:pic>
    </p:spTree>
    <p:extLst>
      <p:ext uri="{BB962C8B-B14F-4D97-AF65-F5344CB8AC3E}">
        <p14:creationId xmlns:p14="http://schemas.microsoft.com/office/powerpoint/2010/main" val="397844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65">
            <a:extLst>
              <a:ext uri="{FF2B5EF4-FFF2-40B4-BE49-F238E27FC236}">
                <a16:creationId xmlns:a16="http://schemas.microsoft.com/office/drawing/2014/main" id="{1920EF42-69E9-4C09-9F46-4A8144537C1B}"/>
              </a:ext>
            </a:extLst>
          </p:cNvPr>
          <p:cNvGrpSpPr/>
          <p:nvPr/>
        </p:nvGrpSpPr>
        <p:grpSpPr>
          <a:xfrm flipV="1">
            <a:off x="3940514" y="1773015"/>
            <a:ext cx="1499392" cy="2362431"/>
            <a:chOff x="1547664" y="32770"/>
            <a:chExt cx="1217765" cy="1918701"/>
          </a:xfrm>
          <a:noFill/>
          <a:effectLst/>
        </p:grpSpPr>
        <p:sp>
          <p:nvSpPr>
            <p:cNvPr id="57" name="任意多边形 66">
              <a:extLst>
                <a:ext uri="{FF2B5EF4-FFF2-40B4-BE49-F238E27FC236}">
                  <a16:creationId xmlns:a16="http://schemas.microsoft.com/office/drawing/2014/main" id="{6F3AACA6-3799-4B18-A12E-5BCA1D392952}"/>
                </a:ext>
              </a:extLst>
            </p:cNvPr>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w="38100" cap="flat" cmpd="sng" algn="ctr">
              <a:no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rgbClr val="58CDD0">
                  <a:shade val="65000"/>
                  <a:satMod val="150000"/>
                </a:srgbClr>
              </a:contourClr>
            </a:sp3d>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Calibri"/>
                <a:ea typeface="微软雅黑"/>
                <a:cs typeface="+mn-cs"/>
              </a:endParaRPr>
            </a:p>
          </p:txBody>
        </p:sp>
        <p:sp>
          <p:nvSpPr>
            <p:cNvPr id="58" name="十六角星 67">
              <a:extLst>
                <a:ext uri="{FF2B5EF4-FFF2-40B4-BE49-F238E27FC236}">
                  <a16:creationId xmlns:a16="http://schemas.microsoft.com/office/drawing/2014/main" id="{CFF91404-F093-4F7B-9B49-3A72D1671744}"/>
                </a:ext>
              </a:extLst>
            </p:cNvPr>
            <p:cNvSpPr/>
            <p:nvPr/>
          </p:nvSpPr>
          <p:spPr>
            <a:xfrm>
              <a:off x="1547664" y="899265"/>
              <a:ext cx="1217765" cy="1052206"/>
            </a:xfrm>
            <a:prstGeom prst="star16">
              <a:avLst/>
            </a:prstGeom>
            <a:grp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4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61" name="组合 53">
            <a:extLst>
              <a:ext uri="{FF2B5EF4-FFF2-40B4-BE49-F238E27FC236}">
                <a16:creationId xmlns:a16="http://schemas.microsoft.com/office/drawing/2014/main" id="{632B9606-3CFF-438E-8579-4A6238409182}"/>
              </a:ext>
            </a:extLst>
          </p:cNvPr>
          <p:cNvGrpSpPr/>
          <p:nvPr/>
        </p:nvGrpSpPr>
        <p:grpSpPr>
          <a:xfrm>
            <a:off x="3725719" y="1517019"/>
            <a:ext cx="1546825" cy="4705203"/>
            <a:chOff x="2102024" y="-1714093"/>
            <a:chExt cx="1143795" cy="3479248"/>
          </a:xfrm>
        </p:grpSpPr>
        <p:grpSp>
          <p:nvGrpSpPr>
            <p:cNvPr id="62" name="组合 54">
              <a:extLst>
                <a:ext uri="{FF2B5EF4-FFF2-40B4-BE49-F238E27FC236}">
                  <a16:creationId xmlns:a16="http://schemas.microsoft.com/office/drawing/2014/main" id="{03A0A48D-B797-4E30-87F3-BE018D3F1E0C}"/>
                </a:ext>
              </a:extLst>
            </p:cNvPr>
            <p:cNvGrpSpPr/>
            <p:nvPr/>
          </p:nvGrpSpPr>
          <p:grpSpPr>
            <a:xfrm>
              <a:off x="2102024" y="18263"/>
              <a:ext cx="1108721" cy="1746892"/>
              <a:chOff x="1547664" y="32770"/>
              <a:chExt cx="1217765" cy="1918701"/>
            </a:xfrm>
          </p:grpSpPr>
          <p:sp>
            <p:nvSpPr>
              <p:cNvPr id="66" name="任意多边形 58">
                <a:extLst>
                  <a:ext uri="{FF2B5EF4-FFF2-40B4-BE49-F238E27FC236}">
                    <a16:creationId xmlns:a16="http://schemas.microsoft.com/office/drawing/2014/main" id="{0BF2A3FD-9CA4-4377-9CB6-A675612FFA09}"/>
                  </a:ext>
                </a:extLst>
              </p:cNvPr>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noFill/>
              <a:ln w="38100" cap="flat" cmpd="sng" algn="ctr">
                <a:solidFill>
                  <a:srgbClr val="A5CB01"/>
                </a:solid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rgbClr val="58CDD0">
                    <a:shade val="65000"/>
                    <a:satMod val="150000"/>
                  </a:srgbClr>
                </a:contourClr>
              </a:sp3d>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Calibri"/>
                  <a:ea typeface="微软雅黑"/>
                  <a:cs typeface="+mn-cs"/>
                </a:endParaRPr>
              </a:p>
            </p:txBody>
          </p:sp>
          <p:sp>
            <p:nvSpPr>
              <p:cNvPr id="67" name="心形 59">
                <a:extLst>
                  <a:ext uri="{FF2B5EF4-FFF2-40B4-BE49-F238E27FC236}">
                    <a16:creationId xmlns:a16="http://schemas.microsoft.com/office/drawing/2014/main" id="{4D21B2EA-3E0D-4CFB-B5C0-EF10B54441DD}"/>
                  </a:ext>
                </a:extLst>
              </p:cNvPr>
              <p:cNvSpPr/>
              <p:nvPr/>
            </p:nvSpPr>
            <p:spPr>
              <a:xfrm>
                <a:off x="1547664" y="899265"/>
                <a:ext cx="1217765" cy="1052206"/>
              </a:xfrm>
              <a:prstGeom prst="heart">
                <a:avLst/>
              </a:prstGeom>
              <a:gradFill rotWithShape="1">
                <a:gsLst>
                  <a:gs pos="0">
                    <a:srgbClr val="A5CB01">
                      <a:shade val="15000"/>
                      <a:satMod val="180000"/>
                    </a:srgbClr>
                  </a:gs>
                  <a:gs pos="50000">
                    <a:srgbClr val="A5CB01">
                      <a:shade val="45000"/>
                      <a:satMod val="170000"/>
                    </a:srgbClr>
                  </a:gs>
                  <a:gs pos="70000">
                    <a:srgbClr val="A5CB01">
                      <a:tint val="99000"/>
                      <a:shade val="65000"/>
                      <a:satMod val="155000"/>
                    </a:srgbClr>
                  </a:gs>
                  <a:gs pos="100000">
                    <a:srgbClr val="A5CB01">
                      <a:tint val="95500"/>
                      <a:shade val="100000"/>
                      <a:satMod val="155000"/>
                    </a:srgb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en-US" altLang="zh-CN" sz="4800" b="1"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rPr>
                  <a:t>3</a:t>
                </a:r>
                <a:endParaRPr kumimoji="0" lang="zh-CN" altLang="en-US" sz="4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63" name="组合 55">
              <a:extLst>
                <a:ext uri="{FF2B5EF4-FFF2-40B4-BE49-F238E27FC236}">
                  <a16:creationId xmlns:a16="http://schemas.microsoft.com/office/drawing/2014/main" id="{B7D96F0B-DC07-4E20-826D-A516DEC6FB22}"/>
                </a:ext>
              </a:extLst>
            </p:cNvPr>
            <p:cNvGrpSpPr/>
            <p:nvPr/>
          </p:nvGrpSpPr>
          <p:grpSpPr>
            <a:xfrm flipV="1">
              <a:off x="2137098" y="-1714093"/>
              <a:ext cx="1108721" cy="1746892"/>
              <a:chOff x="1547664" y="32770"/>
              <a:chExt cx="1217765" cy="1918701"/>
            </a:xfrm>
            <a:noFill/>
            <a:effectLst/>
          </p:grpSpPr>
          <p:sp>
            <p:nvSpPr>
              <p:cNvPr id="64" name="任意多边形 56">
                <a:extLst>
                  <a:ext uri="{FF2B5EF4-FFF2-40B4-BE49-F238E27FC236}">
                    <a16:creationId xmlns:a16="http://schemas.microsoft.com/office/drawing/2014/main" id="{F303CD55-72CD-44BC-A4EB-B457352E2D66}"/>
                  </a:ext>
                </a:extLst>
              </p:cNvPr>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w="38100" cap="flat" cmpd="sng" algn="ctr">
                <a:no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rgbClr val="58CDD0">
                    <a:shade val="65000"/>
                    <a:satMod val="150000"/>
                  </a:srgbClr>
                </a:contourClr>
              </a:sp3d>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Calibri"/>
                  <a:ea typeface="微软雅黑"/>
                  <a:cs typeface="+mn-cs"/>
                </a:endParaRPr>
              </a:p>
            </p:txBody>
          </p:sp>
          <p:sp>
            <p:nvSpPr>
              <p:cNvPr id="65" name="十六角星 57">
                <a:extLst>
                  <a:ext uri="{FF2B5EF4-FFF2-40B4-BE49-F238E27FC236}">
                    <a16:creationId xmlns:a16="http://schemas.microsoft.com/office/drawing/2014/main" id="{BA7F27B6-D9F4-4995-B1D1-8072FA9FEF6C}"/>
                  </a:ext>
                </a:extLst>
              </p:cNvPr>
              <p:cNvSpPr/>
              <p:nvPr/>
            </p:nvSpPr>
            <p:spPr>
              <a:xfrm>
                <a:off x="1547664" y="899265"/>
                <a:ext cx="1217765" cy="1052206"/>
              </a:xfrm>
              <a:prstGeom prst="star16">
                <a:avLst/>
              </a:prstGeom>
              <a:grp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4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grpSp>
        <p:nvGrpSpPr>
          <p:cNvPr id="68" name="组合 43">
            <a:extLst>
              <a:ext uri="{FF2B5EF4-FFF2-40B4-BE49-F238E27FC236}">
                <a16:creationId xmlns:a16="http://schemas.microsoft.com/office/drawing/2014/main" id="{08A0F5B8-8177-429E-921F-EB39B5E29C62}"/>
              </a:ext>
            </a:extLst>
          </p:cNvPr>
          <p:cNvGrpSpPr/>
          <p:nvPr/>
        </p:nvGrpSpPr>
        <p:grpSpPr>
          <a:xfrm>
            <a:off x="3827138" y="-844731"/>
            <a:ext cx="1546825" cy="4705203"/>
            <a:chOff x="2102024" y="-1714093"/>
            <a:chExt cx="1143795" cy="3479248"/>
          </a:xfrm>
        </p:grpSpPr>
        <p:grpSp>
          <p:nvGrpSpPr>
            <p:cNvPr id="69" name="组合 44">
              <a:extLst>
                <a:ext uri="{FF2B5EF4-FFF2-40B4-BE49-F238E27FC236}">
                  <a16:creationId xmlns:a16="http://schemas.microsoft.com/office/drawing/2014/main" id="{9CDCF3FB-BA2E-4EDF-8A84-EE70369E2D0E}"/>
                </a:ext>
              </a:extLst>
            </p:cNvPr>
            <p:cNvGrpSpPr/>
            <p:nvPr/>
          </p:nvGrpSpPr>
          <p:grpSpPr>
            <a:xfrm>
              <a:off x="2102024" y="18263"/>
              <a:ext cx="1108721" cy="1746892"/>
              <a:chOff x="1547664" y="32770"/>
              <a:chExt cx="1217765" cy="1918701"/>
            </a:xfrm>
          </p:grpSpPr>
          <p:sp>
            <p:nvSpPr>
              <p:cNvPr id="73" name="任意多边形 48">
                <a:extLst>
                  <a:ext uri="{FF2B5EF4-FFF2-40B4-BE49-F238E27FC236}">
                    <a16:creationId xmlns:a16="http://schemas.microsoft.com/office/drawing/2014/main" id="{DB1E6486-BDAA-44B0-B400-7DD9B3D2D36B}"/>
                  </a:ext>
                </a:extLst>
              </p:cNvPr>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noFill/>
              <a:ln w="38100" cap="flat" cmpd="sng" algn="ctr">
                <a:solidFill>
                  <a:srgbClr val="58CDD0"/>
                </a:solid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rgbClr val="58CDD0">
                    <a:shade val="65000"/>
                    <a:satMod val="150000"/>
                  </a:srgbClr>
                </a:contourClr>
              </a:sp3d>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Calibri"/>
                  <a:ea typeface="微软雅黑"/>
                  <a:cs typeface="+mn-cs"/>
                </a:endParaRPr>
              </a:p>
            </p:txBody>
          </p:sp>
          <p:sp>
            <p:nvSpPr>
              <p:cNvPr id="74" name="心形 49">
                <a:extLst>
                  <a:ext uri="{FF2B5EF4-FFF2-40B4-BE49-F238E27FC236}">
                    <a16:creationId xmlns:a16="http://schemas.microsoft.com/office/drawing/2014/main" id="{1745C50A-3250-43D2-87EB-7928CC0D8EF0}"/>
                  </a:ext>
                </a:extLst>
              </p:cNvPr>
              <p:cNvSpPr/>
              <p:nvPr/>
            </p:nvSpPr>
            <p:spPr>
              <a:xfrm>
                <a:off x="1547664" y="899265"/>
                <a:ext cx="1217765" cy="1052206"/>
              </a:xfrm>
              <a:prstGeom prst="heart">
                <a:avLst/>
              </a:prstGeom>
              <a:gradFill rotWithShape="1">
                <a:gsLst>
                  <a:gs pos="0">
                    <a:srgbClr val="58CDD0">
                      <a:shade val="15000"/>
                      <a:satMod val="180000"/>
                    </a:srgbClr>
                  </a:gs>
                  <a:gs pos="50000">
                    <a:srgbClr val="58CDD0">
                      <a:shade val="45000"/>
                      <a:satMod val="170000"/>
                    </a:srgbClr>
                  </a:gs>
                  <a:gs pos="70000">
                    <a:srgbClr val="58CDD0">
                      <a:tint val="99000"/>
                      <a:shade val="65000"/>
                      <a:satMod val="155000"/>
                    </a:srgbClr>
                  </a:gs>
                  <a:gs pos="100000">
                    <a:srgbClr val="58CDD0">
                      <a:tint val="95500"/>
                      <a:shade val="100000"/>
                      <a:satMod val="155000"/>
                    </a:srgb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en-US" altLang="zh-CN" sz="4800" b="1"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rPr>
                  <a:t>2</a:t>
                </a:r>
                <a:endParaRPr kumimoji="0" lang="zh-CN" altLang="en-US" sz="4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70" name="组合 45">
              <a:extLst>
                <a:ext uri="{FF2B5EF4-FFF2-40B4-BE49-F238E27FC236}">
                  <a16:creationId xmlns:a16="http://schemas.microsoft.com/office/drawing/2014/main" id="{F1D3927B-F717-4E6A-A2A7-C7B6E1667C01}"/>
                </a:ext>
              </a:extLst>
            </p:cNvPr>
            <p:cNvGrpSpPr/>
            <p:nvPr/>
          </p:nvGrpSpPr>
          <p:grpSpPr>
            <a:xfrm flipV="1">
              <a:off x="2137098" y="-1714093"/>
              <a:ext cx="1108721" cy="1746892"/>
              <a:chOff x="1547664" y="32770"/>
              <a:chExt cx="1217765" cy="1918701"/>
            </a:xfrm>
            <a:noFill/>
            <a:effectLst/>
          </p:grpSpPr>
          <p:sp>
            <p:nvSpPr>
              <p:cNvPr id="71" name="任意多边形 46">
                <a:extLst>
                  <a:ext uri="{FF2B5EF4-FFF2-40B4-BE49-F238E27FC236}">
                    <a16:creationId xmlns:a16="http://schemas.microsoft.com/office/drawing/2014/main" id="{E93AF2BF-6C02-402A-86A4-095E8D88ACC7}"/>
                  </a:ext>
                </a:extLst>
              </p:cNvPr>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w="38100" cap="flat" cmpd="sng" algn="ctr">
                <a:no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rgbClr val="58CDD0">
                    <a:shade val="65000"/>
                    <a:satMod val="150000"/>
                  </a:srgbClr>
                </a:contourClr>
              </a:sp3d>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Calibri"/>
                  <a:ea typeface="微软雅黑"/>
                  <a:cs typeface="+mn-cs"/>
                </a:endParaRPr>
              </a:p>
            </p:txBody>
          </p:sp>
          <p:sp>
            <p:nvSpPr>
              <p:cNvPr id="72" name="十六角星 47">
                <a:extLst>
                  <a:ext uri="{FF2B5EF4-FFF2-40B4-BE49-F238E27FC236}">
                    <a16:creationId xmlns:a16="http://schemas.microsoft.com/office/drawing/2014/main" id="{206ABCED-853C-480F-A621-A50ADB335F83}"/>
                  </a:ext>
                </a:extLst>
              </p:cNvPr>
              <p:cNvSpPr/>
              <p:nvPr/>
            </p:nvSpPr>
            <p:spPr>
              <a:xfrm>
                <a:off x="1547664" y="899265"/>
                <a:ext cx="1217765" cy="1052206"/>
              </a:xfrm>
              <a:prstGeom prst="star16">
                <a:avLst/>
              </a:prstGeom>
              <a:grp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4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pic>
        <p:nvPicPr>
          <p:cNvPr id="75" name="图片 1">
            <a:extLst>
              <a:ext uri="{FF2B5EF4-FFF2-40B4-BE49-F238E27FC236}">
                <a16:creationId xmlns:a16="http://schemas.microsoft.com/office/drawing/2014/main" id="{FFAC84C8-D909-4BC5-BAB5-328E45FC852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flipH="1">
            <a:off x="1" y="3069451"/>
            <a:ext cx="3750023" cy="3638096"/>
          </a:xfrm>
          <a:prstGeom prst="rect">
            <a:avLst/>
          </a:prstGeom>
        </p:spPr>
      </p:pic>
      <p:grpSp>
        <p:nvGrpSpPr>
          <p:cNvPr id="76" name="组合 14">
            <a:extLst>
              <a:ext uri="{FF2B5EF4-FFF2-40B4-BE49-F238E27FC236}">
                <a16:creationId xmlns:a16="http://schemas.microsoft.com/office/drawing/2014/main" id="{B44F2327-74C8-4E46-A719-64D6151E0106}"/>
              </a:ext>
            </a:extLst>
          </p:cNvPr>
          <p:cNvGrpSpPr/>
          <p:nvPr/>
        </p:nvGrpSpPr>
        <p:grpSpPr>
          <a:xfrm>
            <a:off x="5289947" y="629869"/>
            <a:ext cx="6028180" cy="1199182"/>
            <a:chOff x="1481046" y="1106958"/>
            <a:chExt cx="8703680" cy="1311855"/>
          </a:xfrm>
        </p:grpSpPr>
        <p:sp>
          <p:nvSpPr>
            <p:cNvPr id="77" name="圆角矩形 1">
              <a:extLst>
                <a:ext uri="{FF2B5EF4-FFF2-40B4-BE49-F238E27FC236}">
                  <a16:creationId xmlns:a16="http://schemas.microsoft.com/office/drawing/2014/main" id="{8D5F7667-5F0E-4713-B4E7-1ADE07F684A8}"/>
                </a:ext>
              </a:extLst>
            </p:cNvPr>
            <p:cNvSpPr/>
            <p:nvPr/>
          </p:nvSpPr>
          <p:spPr>
            <a:xfrm>
              <a:off x="1481046" y="1106958"/>
              <a:ext cx="8645780" cy="1290523"/>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rgbClr val="EC7070"/>
              </a:solidFill>
              <a:prstDash val="sysDot"/>
            </a:ln>
            <a:effectLst>
              <a:outerShdw blurRad="355600" dist="127000" dir="2940000" algn="t" rotWithShape="0">
                <a:prstClr val="black">
                  <a:alpha val="40000"/>
                </a:prstClr>
              </a:outerShdw>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4800" b="0" i="0" u="none" strike="noStrike" kern="0" cap="none" spc="0" normalizeH="0" baseline="0" noProof="0" dirty="0">
                <a:ln>
                  <a:noFill/>
                </a:ln>
                <a:solidFill>
                  <a:srgbClr val="002060"/>
                </a:solidFill>
                <a:effectLst/>
                <a:uLnTx/>
                <a:uFillTx/>
                <a:latin typeface="华康方圆体W7(P)" pitchFamily="82" charset="-122"/>
                <a:ea typeface="华康方圆体W7(P)" pitchFamily="82" charset="-122"/>
              </a:endParaRPr>
            </a:p>
          </p:txBody>
        </p:sp>
        <p:sp>
          <p:nvSpPr>
            <p:cNvPr id="78" name="矩形 16">
              <a:extLst>
                <a:ext uri="{FF2B5EF4-FFF2-40B4-BE49-F238E27FC236}">
                  <a16:creationId xmlns:a16="http://schemas.microsoft.com/office/drawing/2014/main" id="{1E39BA31-5460-4761-9AB1-3E2D51511422}"/>
                </a:ext>
              </a:extLst>
            </p:cNvPr>
            <p:cNvSpPr/>
            <p:nvPr/>
          </p:nvSpPr>
          <p:spPr>
            <a:xfrm>
              <a:off x="2026143" y="1128290"/>
              <a:ext cx="8158583" cy="1290523"/>
            </a:xfrm>
            <a:prstGeom prst="rect">
              <a:avLst/>
            </a:prstGeom>
          </p:spPr>
          <p:txBody>
            <a:bodyPr wrap="square">
              <a:spAutoFit/>
            </a:bodyPr>
            <a:lstStyle/>
            <a:p>
              <a:pPr marL="0" marR="0" lvl="0" indent="0" defTabSz="1219170" eaLnBrk="1" fontAlgn="auto" latinLnBrk="0" hangingPunct="1">
                <a:lnSpc>
                  <a:spcPct val="130000"/>
                </a:lnSpc>
                <a:spcBef>
                  <a:spcPts val="0"/>
                </a:spcBef>
                <a:spcAft>
                  <a:spcPts val="0"/>
                </a:spcAft>
                <a:buClrTx/>
                <a:buSzTx/>
                <a:buFontTx/>
                <a:buNone/>
                <a:tabLst/>
                <a:defRPr/>
              </a:pPr>
              <a:r>
                <a:rPr lang="vi-VN" sz="28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Luôn trung thực trong quá trình tạo ra sản phẩm số</a:t>
              </a:r>
              <a:endParaRPr kumimoji="0" lang="zh-CN" altLang="en-US" sz="2800" i="0" u="none" strike="noStrike" kern="0" cap="none" spc="0" normalizeH="0" baseline="0" noProof="0" dirty="0">
                <a:ln>
                  <a:noFill/>
                </a:ln>
                <a:solidFill>
                  <a:srgbClr val="002060"/>
                </a:solidFill>
                <a:effectLst/>
                <a:uLnTx/>
                <a:uFillTx/>
                <a:latin typeface="Times New Roman" panose="02020603050405020304" pitchFamily="18" charset="0"/>
                <a:ea typeface="华康方圆体W7(P)" pitchFamily="82" charset="-122"/>
                <a:cs typeface="Times New Roman" panose="02020603050405020304" pitchFamily="18" charset="0"/>
              </a:endParaRPr>
            </a:p>
          </p:txBody>
        </p:sp>
      </p:grpSp>
      <p:grpSp>
        <p:nvGrpSpPr>
          <p:cNvPr id="79" name="组合 42">
            <a:extLst>
              <a:ext uri="{FF2B5EF4-FFF2-40B4-BE49-F238E27FC236}">
                <a16:creationId xmlns:a16="http://schemas.microsoft.com/office/drawing/2014/main" id="{C6A1F144-60AA-488F-8E1C-4A414A6FBDB1}"/>
              </a:ext>
            </a:extLst>
          </p:cNvPr>
          <p:cNvGrpSpPr/>
          <p:nvPr/>
        </p:nvGrpSpPr>
        <p:grpSpPr>
          <a:xfrm>
            <a:off x="3803421" y="-2757896"/>
            <a:ext cx="1546827" cy="4705203"/>
            <a:chOff x="2102023" y="-1714093"/>
            <a:chExt cx="1143796" cy="3479248"/>
          </a:xfrm>
        </p:grpSpPr>
        <p:grpSp>
          <p:nvGrpSpPr>
            <p:cNvPr id="80" name="组合 38">
              <a:extLst>
                <a:ext uri="{FF2B5EF4-FFF2-40B4-BE49-F238E27FC236}">
                  <a16:creationId xmlns:a16="http://schemas.microsoft.com/office/drawing/2014/main" id="{DC0E9B1B-CAE1-4A7B-82C6-602850753C54}"/>
                </a:ext>
              </a:extLst>
            </p:cNvPr>
            <p:cNvGrpSpPr/>
            <p:nvPr/>
          </p:nvGrpSpPr>
          <p:grpSpPr>
            <a:xfrm>
              <a:off x="2102023" y="18263"/>
              <a:ext cx="1108720" cy="1746892"/>
              <a:chOff x="1547663" y="32770"/>
              <a:chExt cx="1217764" cy="1918701"/>
            </a:xfrm>
          </p:grpSpPr>
          <p:sp>
            <p:nvSpPr>
              <p:cNvPr id="84" name="任意多边形 2">
                <a:extLst>
                  <a:ext uri="{FF2B5EF4-FFF2-40B4-BE49-F238E27FC236}">
                    <a16:creationId xmlns:a16="http://schemas.microsoft.com/office/drawing/2014/main" id="{013EDAA6-B4BF-4C6F-8D36-D9999F17166E}"/>
                  </a:ext>
                </a:extLst>
              </p:cNvPr>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noFill/>
              <a:ln w="38100" cap="flat" cmpd="sng" algn="ctr">
                <a:solidFill>
                  <a:srgbClr val="FFC305"/>
                </a:solid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rgbClr val="FFC305">
                    <a:shade val="65000"/>
                    <a:satMod val="150000"/>
                  </a:srgbClr>
                </a:contourClr>
              </a:sp3d>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Calibri"/>
                  <a:ea typeface="微软雅黑"/>
                  <a:cs typeface="+mn-cs"/>
                </a:endParaRPr>
              </a:p>
            </p:txBody>
          </p:sp>
          <p:sp>
            <p:nvSpPr>
              <p:cNvPr id="85" name="心形 37">
                <a:extLst>
                  <a:ext uri="{FF2B5EF4-FFF2-40B4-BE49-F238E27FC236}">
                    <a16:creationId xmlns:a16="http://schemas.microsoft.com/office/drawing/2014/main" id="{A244F9F6-4486-4789-81DD-5130E4D97186}"/>
                  </a:ext>
                </a:extLst>
              </p:cNvPr>
              <p:cNvSpPr/>
              <p:nvPr/>
            </p:nvSpPr>
            <p:spPr>
              <a:xfrm>
                <a:off x="1547663" y="899265"/>
                <a:ext cx="1217764" cy="1052206"/>
              </a:xfrm>
              <a:prstGeom prst="heart">
                <a:avLst/>
              </a:prstGeom>
              <a:gradFill rotWithShape="1">
                <a:gsLst>
                  <a:gs pos="0">
                    <a:srgbClr val="FFC305">
                      <a:shade val="15000"/>
                      <a:satMod val="180000"/>
                    </a:srgbClr>
                  </a:gs>
                  <a:gs pos="50000">
                    <a:srgbClr val="FFC305">
                      <a:shade val="45000"/>
                      <a:satMod val="170000"/>
                    </a:srgbClr>
                  </a:gs>
                  <a:gs pos="70000">
                    <a:srgbClr val="FFC305">
                      <a:tint val="99000"/>
                      <a:shade val="65000"/>
                      <a:satMod val="155000"/>
                    </a:srgbClr>
                  </a:gs>
                  <a:gs pos="100000">
                    <a:srgbClr val="FFC305">
                      <a:tint val="95500"/>
                      <a:shade val="100000"/>
                      <a:satMod val="155000"/>
                    </a:srgb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en-US" altLang="zh-CN" sz="4800" b="1"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rPr>
                  <a:t>1</a:t>
                </a:r>
                <a:endParaRPr kumimoji="0" lang="zh-CN" altLang="en-US" sz="4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81" name="组合 39">
              <a:extLst>
                <a:ext uri="{FF2B5EF4-FFF2-40B4-BE49-F238E27FC236}">
                  <a16:creationId xmlns:a16="http://schemas.microsoft.com/office/drawing/2014/main" id="{31665B8C-E375-4D06-B409-0576E42A5A03}"/>
                </a:ext>
              </a:extLst>
            </p:cNvPr>
            <p:cNvGrpSpPr/>
            <p:nvPr/>
          </p:nvGrpSpPr>
          <p:grpSpPr>
            <a:xfrm flipV="1">
              <a:off x="2137098" y="-1714093"/>
              <a:ext cx="1108721" cy="1746892"/>
              <a:chOff x="1547664" y="32770"/>
              <a:chExt cx="1217765" cy="1918701"/>
            </a:xfrm>
            <a:noFill/>
            <a:effectLst/>
          </p:grpSpPr>
          <p:sp>
            <p:nvSpPr>
              <p:cNvPr id="82" name="任意多边形 40">
                <a:extLst>
                  <a:ext uri="{FF2B5EF4-FFF2-40B4-BE49-F238E27FC236}">
                    <a16:creationId xmlns:a16="http://schemas.microsoft.com/office/drawing/2014/main" id="{39E801D0-0376-412F-89F4-D5CFEC1846AF}"/>
                  </a:ext>
                </a:extLst>
              </p:cNvPr>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w="38100" cap="flat" cmpd="sng" algn="ctr">
                <a:no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rgbClr val="58CDD0">
                    <a:shade val="65000"/>
                    <a:satMod val="150000"/>
                  </a:srgbClr>
                </a:contourClr>
              </a:sp3d>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Calibri"/>
                  <a:ea typeface="微软雅黑"/>
                  <a:cs typeface="+mn-cs"/>
                </a:endParaRPr>
              </a:p>
            </p:txBody>
          </p:sp>
          <p:sp>
            <p:nvSpPr>
              <p:cNvPr id="83" name="十六角星 41">
                <a:extLst>
                  <a:ext uri="{FF2B5EF4-FFF2-40B4-BE49-F238E27FC236}">
                    <a16:creationId xmlns:a16="http://schemas.microsoft.com/office/drawing/2014/main" id="{D5C39E48-3ED2-41E7-84B8-CC8287395A00}"/>
                  </a:ext>
                </a:extLst>
              </p:cNvPr>
              <p:cNvSpPr/>
              <p:nvPr/>
            </p:nvSpPr>
            <p:spPr>
              <a:xfrm>
                <a:off x="1547664" y="899265"/>
                <a:ext cx="1217765" cy="1052206"/>
              </a:xfrm>
              <a:prstGeom prst="star16">
                <a:avLst/>
              </a:prstGeom>
              <a:grp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4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grpSp>
        <p:nvGrpSpPr>
          <p:cNvPr id="86" name="组合 50">
            <a:extLst>
              <a:ext uri="{FF2B5EF4-FFF2-40B4-BE49-F238E27FC236}">
                <a16:creationId xmlns:a16="http://schemas.microsoft.com/office/drawing/2014/main" id="{B3A4FA75-680D-49B6-B1FB-00CCB0DAA879}"/>
              </a:ext>
            </a:extLst>
          </p:cNvPr>
          <p:cNvGrpSpPr/>
          <p:nvPr/>
        </p:nvGrpSpPr>
        <p:grpSpPr>
          <a:xfrm>
            <a:off x="5225111" y="2418570"/>
            <a:ext cx="6117750" cy="1395809"/>
            <a:chOff x="2110311" y="870524"/>
            <a:chExt cx="8833005" cy="1526957"/>
          </a:xfrm>
        </p:grpSpPr>
        <p:sp>
          <p:nvSpPr>
            <p:cNvPr id="87" name="圆角矩形 1">
              <a:extLst>
                <a:ext uri="{FF2B5EF4-FFF2-40B4-BE49-F238E27FC236}">
                  <a16:creationId xmlns:a16="http://schemas.microsoft.com/office/drawing/2014/main" id="{AB8ABCCB-24CD-41C7-B03E-1605ABA87830}"/>
                </a:ext>
              </a:extLst>
            </p:cNvPr>
            <p:cNvSpPr/>
            <p:nvPr/>
          </p:nvSpPr>
          <p:spPr>
            <a:xfrm>
              <a:off x="2110311" y="870524"/>
              <a:ext cx="8739387" cy="1526957"/>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rgbClr val="EC7070"/>
              </a:solidFill>
              <a:prstDash val="sysDot"/>
            </a:ln>
            <a:effectLst>
              <a:outerShdw blurRad="355600" dist="127000" dir="2940000" algn="t" rotWithShape="0">
                <a:prstClr val="black">
                  <a:alpha val="40000"/>
                </a:prstClr>
              </a:outerShdw>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4800" b="0" i="0" u="none" strike="noStrike" kern="0" cap="none" spc="0" normalizeH="0" baseline="0" noProof="0" dirty="0">
                <a:ln>
                  <a:noFill/>
                </a:ln>
                <a:solidFill>
                  <a:srgbClr val="002060"/>
                </a:solidFill>
                <a:effectLst/>
                <a:uLnTx/>
                <a:uFillTx/>
                <a:latin typeface="华康方圆体W7(P)" pitchFamily="82" charset="-122"/>
                <a:ea typeface="华康方圆体W7(P)" pitchFamily="82" charset="-122"/>
              </a:endParaRPr>
            </a:p>
          </p:txBody>
        </p:sp>
        <p:sp>
          <p:nvSpPr>
            <p:cNvPr id="88" name="矩形 52">
              <a:extLst>
                <a:ext uri="{FF2B5EF4-FFF2-40B4-BE49-F238E27FC236}">
                  <a16:creationId xmlns:a16="http://schemas.microsoft.com/office/drawing/2014/main" id="{F58E1277-5E89-4E52-BDCA-11ECE7F53E78}"/>
                </a:ext>
              </a:extLst>
            </p:cNvPr>
            <p:cNvSpPr/>
            <p:nvPr/>
          </p:nvSpPr>
          <p:spPr>
            <a:xfrm>
              <a:off x="2662082" y="1042541"/>
              <a:ext cx="8281234" cy="1182921"/>
            </a:xfrm>
            <a:prstGeom prst="rect">
              <a:avLst/>
            </a:prstGeom>
          </p:spPr>
          <p:txBody>
            <a:bodyPr wrap="square">
              <a:spAutoFit/>
            </a:bodyPr>
            <a:lstStyle/>
            <a:p>
              <a:pPr>
                <a:lnSpc>
                  <a:spcPct val="120000"/>
                </a:lnSpc>
                <a:spcAft>
                  <a:spcPts val="600"/>
                </a:spcAft>
              </a:pPr>
              <a:r>
                <a:rPr lang="en-US" sz="2800">
                  <a:solidFill>
                    <a:srgbClr val="000000"/>
                  </a:solidFill>
                  <a:latin typeface="Times New Roman" panose="02020603050405020304" pitchFamily="18" charset="0"/>
                  <a:cs typeface="Times New Roman" panose="02020603050405020304" pitchFamily="18" charset="0"/>
                </a:rPr>
                <a:t>K</a:t>
              </a:r>
              <a:r>
                <a:rPr lang="vi-VN" sz="2800">
                  <a:solidFill>
                    <a:srgbClr val="000000"/>
                  </a:solidFill>
                  <a:latin typeface="Times New Roman" panose="02020603050405020304" pitchFamily="18" charset="0"/>
                  <a:cs typeface="Times New Roman" panose="02020603050405020304" pitchFamily="18" charset="0"/>
                </a:rPr>
                <a:t>hông sử dụng các thông tin có bản quyền nếu chưa mua hoặc xin phép</a:t>
              </a:r>
              <a:r>
                <a:rPr lang="vi-VN" sz="280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p:txBody>
        </p:sp>
      </p:grpSp>
      <p:grpSp>
        <p:nvGrpSpPr>
          <p:cNvPr id="89" name="组合 60">
            <a:extLst>
              <a:ext uri="{FF2B5EF4-FFF2-40B4-BE49-F238E27FC236}">
                <a16:creationId xmlns:a16="http://schemas.microsoft.com/office/drawing/2014/main" id="{52D0BDE7-276E-4369-A702-A81A6D839ACE}"/>
              </a:ext>
            </a:extLst>
          </p:cNvPr>
          <p:cNvGrpSpPr/>
          <p:nvPr/>
        </p:nvGrpSpPr>
        <p:grpSpPr>
          <a:xfrm>
            <a:off x="5110823" y="4423399"/>
            <a:ext cx="6349615" cy="1877262"/>
            <a:chOff x="1635170" y="993227"/>
            <a:chExt cx="9167780" cy="2053647"/>
          </a:xfrm>
        </p:grpSpPr>
        <p:sp>
          <p:nvSpPr>
            <p:cNvPr id="90" name="圆角矩形 1">
              <a:extLst>
                <a:ext uri="{FF2B5EF4-FFF2-40B4-BE49-F238E27FC236}">
                  <a16:creationId xmlns:a16="http://schemas.microsoft.com/office/drawing/2014/main" id="{FD6803DC-A72A-4B58-835D-142563ECCA68}"/>
                </a:ext>
              </a:extLst>
            </p:cNvPr>
            <p:cNvSpPr/>
            <p:nvPr/>
          </p:nvSpPr>
          <p:spPr>
            <a:xfrm>
              <a:off x="1635170" y="993227"/>
              <a:ext cx="8904400" cy="2053647"/>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rgbClr val="EC7070"/>
              </a:solidFill>
              <a:prstDash val="sysDot"/>
            </a:ln>
            <a:effectLst>
              <a:outerShdw blurRad="355600" dist="127000" dir="2940000" algn="t" rotWithShape="0">
                <a:prstClr val="black">
                  <a:alpha val="40000"/>
                </a:prstClr>
              </a:outerShdw>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4800" b="0" i="0" u="none" strike="noStrike" kern="0" cap="none" spc="0" normalizeH="0" baseline="0" noProof="0" dirty="0">
                <a:ln>
                  <a:noFill/>
                </a:ln>
                <a:solidFill>
                  <a:srgbClr val="002060"/>
                </a:solidFill>
                <a:effectLst/>
                <a:uLnTx/>
                <a:uFillTx/>
                <a:latin typeface="华康方圆体W7(P)" pitchFamily="82" charset="-122"/>
                <a:ea typeface="华康方圆体W7(P)" pitchFamily="82" charset="-122"/>
              </a:endParaRPr>
            </a:p>
          </p:txBody>
        </p:sp>
        <p:sp>
          <p:nvSpPr>
            <p:cNvPr id="91" name="矩形 62">
              <a:extLst>
                <a:ext uri="{FF2B5EF4-FFF2-40B4-BE49-F238E27FC236}">
                  <a16:creationId xmlns:a16="http://schemas.microsoft.com/office/drawing/2014/main" id="{6FF3FDD0-0C88-48E8-8C1A-F72F6C20DA5C}"/>
                </a:ext>
              </a:extLst>
            </p:cNvPr>
            <p:cNvSpPr/>
            <p:nvPr/>
          </p:nvSpPr>
          <p:spPr>
            <a:xfrm>
              <a:off x="2015100" y="1060375"/>
              <a:ext cx="8787850" cy="1986499"/>
            </a:xfrm>
            <a:prstGeom prst="rect">
              <a:avLst/>
            </a:prstGeom>
          </p:spPr>
          <p:txBody>
            <a:bodyPr wrap="square">
              <a:spAutoFit/>
            </a:bodyPr>
            <a:lstStyle/>
            <a:p>
              <a:pPr marL="0" marR="0" lvl="0" indent="0" defTabSz="1219170" eaLnBrk="1" fontAlgn="auto" latinLnBrk="0" hangingPunct="1">
                <a:spcBef>
                  <a:spcPts val="0"/>
                </a:spcBef>
                <a:spcAft>
                  <a:spcPts val="0"/>
                </a:spcAft>
                <a:buClrTx/>
                <a:buSzTx/>
                <a:buFontTx/>
                <a:buNone/>
                <a:tabLst/>
                <a:defRPr/>
              </a:pPr>
              <a:r>
                <a:rPr lang="vi-VN" sz="28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Nội dung và hình thức của sản phẩm tạo ra không được vi phạm các quy định, chuẩn mực về đạo đức, văn hoá trong x</a:t>
              </a:r>
              <a:r>
                <a:rPr lang="en-US" sz="280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ã</a:t>
              </a:r>
              <a:r>
                <a:rPr lang="vi-VN" sz="28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hội nói chung</a:t>
              </a:r>
              <a:endParaRPr kumimoji="0" lang="zh-CN" altLang="en-US" sz="2800" b="0" i="0" u="none" strike="noStrike" kern="0" cap="none" spc="0" normalizeH="0" baseline="0" noProof="0" dirty="0">
                <a:ln>
                  <a:noFill/>
                </a:ln>
                <a:solidFill>
                  <a:srgbClr val="002060"/>
                </a:solidFill>
                <a:effectLst/>
                <a:uLnTx/>
                <a:uFillTx/>
                <a:latin typeface="Times New Roman" panose="02020603050405020304" pitchFamily="18" charset="0"/>
                <a:ea typeface="华康方圆体W7(P)" pitchFamily="82" charset="-122"/>
                <a:cs typeface="Times New Roman" panose="02020603050405020304" pitchFamily="18" charset="0"/>
              </a:endParaRPr>
            </a:p>
          </p:txBody>
        </p:sp>
      </p:grpSp>
      <p:sp>
        <p:nvSpPr>
          <p:cNvPr id="97" name="TextBox 96">
            <a:extLst>
              <a:ext uri="{FF2B5EF4-FFF2-40B4-BE49-F238E27FC236}">
                <a16:creationId xmlns:a16="http://schemas.microsoft.com/office/drawing/2014/main" id="{9EE6408C-71F7-460A-A3DF-989A9D66879B}"/>
              </a:ext>
            </a:extLst>
          </p:cNvPr>
          <p:cNvSpPr txBox="1"/>
          <p:nvPr/>
        </p:nvSpPr>
        <p:spPr>
          <a:xfrm>
            <a:off x="762166" y="286057"/>
            <a:ext cx="2616048" cy="3046988"/>
          </a:xfrm>
          <a:prstGeom prst="rect">
            <a:avLst/>
          </a:prstGeom>
          <a:noFill/>
        </p:spPr>
        <p:txBody>
          <a:bodyPr wrap="square" rtlCol="0">
            <a:spAutoFit/>
          </a:bodyPr>
          <a:lstStyle/>
          <a:p>
            <a:pPr algn="ctr" defTabSz="1219170"/>
            <a:r>
              <a:rPr lang="en-US" altLang="zh-CN" sz="3200" b="1">
                <a:solidFill>
                  <a:srgbClr val="CC0066"/>
                </a:solidFill>
                <a:latin typeface="Calibri"/>
                <a:ea typeface="微软雅黑"/>
              </a:rPr>
              <a:t>Cần trang bị cho mình những kiến thức cần thiết và chú ý một số điều sau:</a:t>
            </a:r>
          </a:p>
        </p:txBody>
      </p:sp>
    </p:spTree>
    <p:extLst>
      <p:ext uri="{BB962C8B-B14F-4D97-AF65-F5344CB8AC3E}">
        <p14:creationId xmlns:p14="http://schemas.microsoft.com/office/powerpoint/2010/main" val="205574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97"/>
                                        </p:tgtEl>
                                        <p:attrNameLst>
                                          <p:attrName>style.visibility</p:attrName>
                                        </p:attrNameLst>
                                      </p:cBhvr>
                                      <p:to>
                                        <p:strVal val="visible"/>
                                      </p:to>
                                    </p:set>
                                    <p:animEffect transition="in" filter="wipe(left)">
                                      <p:cBhvr>
                                        <p:cTn id="12" dur="750"/>
                                        <p:tgtEl>
                                          <p:spTgt spid="97"/>
                                        </p:tgtEl>
                                      </p:cBhvr>
                                    </p:animEffect>
                                  </p:childTnLst>
                                </p:cTn>
                              </p:par>
                            </p:childTnLst>
                          </p:cTn>
                        </p:par>
                        <p:par>
                          <p:cTn id="13" fill="hold">
                            <p:stCondLst>
                              <p:cond delay="1250"/>
                            </p:stCondLst>
                            <p:childTnLst>
                              <p:par>
                                <p:cTn id="14" presetID="31" presetClass="entr" presetSubtype="0" fill="hold"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750" fill="hold"/>
                                        <p:tgtEl>
                                          <p:spTgt spid="79"/>
                                        </p:tgtEl>
                                        <p:attrNameLst>
                                          <p:attrName>ppt_w</p:attrName>
                                        </p:attrNameLst>
                                      </p:cBhvr>
                                      <p:tavLst>
                                        <p:tav tm="0">
                                          <p:val>
                                            <p:fltVal val="0"/>
                                          </p:val>
                                        </p:tav>
                                        <p:tav tm="100000">
                                          <p:val>
                                            <p:strVal val="#ppt_w"/>
                                          </p:val>
                                        </p:tav>
                                      </p:tavLst>
                                    </p:anim>
                                    <p:anim calcmode="lin" valueType="num">
                                      <p:cBhvr>
                                        <p:cTn id="17" dur="750" fill="hold"/>
                                        <p:tgtEl>
                                          <p:spTgt spid="79"/>
                                        </p:tgtEl>
                                        <p:attrNameLst>
                                          <p:attrName>ppt_h</p:attrName>
                                        </p:attrNameLst>
                                      </p:cBhvr>
                                      <p:tavLst>
                                        <p:tav tm="0">
                                          <p:val>
                                            <p:fltVal val="0"/>
                                          </p:val>
                                        </p:tav>
                                        <p:tav tm="100000">
                                          <p:val>
                                            <p:strVal val="#ppt_h"/>
                                          </p:val>
                                        </p:tav>
                                      </p:tavLst>
                                    </p:anim>
                                    <p:anim calcmode="lin" valueType="num">
                                      <p:cBhvr>
                                        <p:cTn id="18" dur="750" fill="hold"/>
                                        <p:tgtEl>
                                          <p:spTgt spid="79"/>
                                        </p:tgtEl>
                                        <p:attrNameLst>
                                          <p:attrName>style.rotation</p:attrName>
                                        </p:attrNameLst>
                                      </p:cBhvr>
                                      <p:tavLst>
                                        <p:tav tm="0">
                                          <p:val>
                                            <p:fltVal val="90"/>
                                          </p:val>
                                        </p:tav>
                                        <p:tav tm="100000">
                                          <p:val>
                                            <p:fltVal val="0"/>
                                          </p:val>
                                        </p:tav>
                                      </p:tavLst>
                                    </p:anim>
                                    <p:animEffect transition="in" filter="fade">
                                      <p:cBhvr>
                                        <p:cTn id="19" dur="750"/>
                                        <p:tgtEl>
                                          <p:spTgt spid="7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wipe(left)">
                                      <p:cBhvr>
                                        <p:cTn id="23" dur="1250"/>
                                        <p:tgtEl>
                                          <p:spTgt spid="76"/>
                                        </p:tgtEl>
                                      </p:cBhvr>
                                    </p:animEffect>
                                  </p:childTnLst>
                                </p:cTn>
                              </p:par>
                            </p:childTnLst>
                          </p:cTn>
                        </p:par>
                        <p:par>
                          <p:cTn id="24" fill="hold">
                            <p:stCondLst>
                              <p:cond delay="3250"/>
                            </p:stCondLst>
                            <p:childTnLst>
                              <p:par>
                                <p:cTn id="25" presetID="31" presetClass="entr" presetSubtype="0" fill="hold" nodeType="after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p:cTn id="27" dur="750" fill="hold"/>
                                        <p:tgtEl>
                                          <p:spTgt spid="68"/>
                                        </p:tgtEl>
                                        <p:attrNameLst>
                                          <p:attrName>ppt_w</p:attrName>
                                        </p:attrNameLst>
                                      </p:cBhvr>
                                      <p:tavLst>
                                        <p:tav tm="0">
                                          <p:val>
                                            <p:fltVal val="0"/>
                                          </p:val>
                                        </p:tav>
                                        <p:tav tm="100000">
                                          <p:val>
                                            <p:strVal val="#ppt_w"/>
                                          </p:val>
                                        </p:tav>
                                      </p:tavLst>
                                    </p:anim>
                                    <p:anim calcmode="lin" valueType="num">
                                      <p:cBhvr>
                                        <p:cTn id="28" dur="750" fill="hold"/>
                                        <p:tgtEl>
                                          <p:spTgt spid="68"/>
                                        </p:tgtEl>
                                        <p:attrNameLst>
                                          <p:attrName>ppt_h</p:attrName>
                                        </p:attrNameLst>
                                      </p:cBhvr>
                                      <p:tavLst>
                                        <p:tav tm="0">
                                          <p:val>
                                            <p:fltVal val="0"/>
                                          </p:val>
                                        </p:tav>
                                        <p:tav tm="100000">
                                          <p:val>
                                            <p:strVal val="#ppt_h"/>
                                          </p:val>
                                        </p:tav>
                                      </p:tavLst>
                                    </p:anim>
                                    <p:anim calcmode="lin" valueType="num">
                                      <p:cBhvr>
                                        <p:cTn id="29" dur="750" fill="hold"/>
                                        <p:tgtEl>
                                          <p:spTgt spid="68"/>
                                        </p:tgtEl>
                                        <p:attrNameLst>
                                          <p:attrName>style.rotation</p:attrName>
                                        </p:attrNameLst>
                                      </p:cBhvr>
                                      <p:tavLst>
                                        <p:tav tm="0">
                                          <p:val>
                                            <p:fltVal val="90"/>
                                          </p:val>
                                        </p:tav>
                                        <p:tav tm="100000">
                                          <p:val>
                                            <p:fltVal val="0"/>
                                          </p:val>
                                        </p:tav>
                                      </p:tavLst>
                                    </p:anim>
                                    <p:animEffect transition="in" filter="fade">
                                      <p:cBhvr>
                                        <p:cTn id="30" dur="750"/>
                                        <p:tgtEl>
                                          <p:spTgt spid="68"/>
                                        </p:tgtEl>
                                      </p:cBhvr>
                                    </p:animEffect>
                                  </p:childTnLst>
                                </p:cTn>
                              </p:par>
                            </p:childTnLst>
                          </p:cTn>
                        </p:par>
                        <p:par>
                          <p:cTn id="31" fill="hold">
                            <p:stCondLst>
                              <p:cond delay="4000"/>
                            </p:stCondLst>
                            <p:childTnLst>
                              <p:par>
                                <p:cTn id="32" presetID="22" presetClass="entr" presetSubtype="8" fill="hold" nodeType="after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wipe(left)">
                                      <p:cBhvr>
                                        <p:cTn id="34" dur="1250"/>
                                        <p:tgtEl>
                                          <p:spTgt spid="86"/>
                                        </p:tgtEl>
                                      </p:cBhvr>
                                    </p:animEffect>
                                  </p:childTnLst>
                                </p:cTn>
                              </p:par>
                            </p:childTnLst>
                          </p:cTn>
                        </p:par>
                        <p:par>
                          <p:cTn id="35" fill="hold">
                            <p:stCondLst>
                              <p:cond delay="5250"/>
                            </p:stCondLst>
                            <p:childTnLst>
                              <p:par>
                                <p:cTn id="36" presetID="31" presetClass="entr" presetSubtype="0" fill="hold" nodeType="afterEffect">
                                  <p:stCondLst>
                                    <p:cond delay="0"/>
                                  </p:stCondLst>
                                  <p:childTnLst>
                                    <p:set>
                                      <p:cBhvr>
                                        <p:cTn id="37" dur="1" fill="hold">
                                          <p:stCondLst>
                                            <p:cond delay="0"/>
                                          </p:stCondLst>
                                        </p:cTn>
                                        <p:tgtEl>
                                          <p:spTgt spid="61"/>
                                        </p:tgtEl>
                                        <p:attrNameLst>
                                          <p:attrName>style.visibility</p:attrName>
                                        </p:attrNameLst>
                                      </p:cBhvr>
                                      <p:to>
                                        <p:strVal val="visible"/>
                                      </p:to>
                                    </p:set>
                                    <p:anim calcmode="lin" valueType="num">
                                      <p:cBhvr>
                                        <p:cTn id="38" dur="750" fill="hold"/>
                                        <p:tgtEl>
                                          <p:spTgt spid="61"/>
                                        </p:tgtEl>
                                        <p:attrNameLst>
                                          <p:attrName>ppt_w</p:attrName>
                                        </p:attrNameLst>
                                      </p:cBhvr>
                                      <p:tavLst>
                                        <p:tav tm="0">
                                          <p:val>
                                            <p:fltVal val="0"/>
                                          </p:val>
                                        </p:tav>
                                        <p:tav tm="100000">
                                          <p:val>
                                            <p:strVal val="#ppt_w"/>
                                          </p:val>
                                        </p:tav>
                                      </p:tavLst>
                                    </p:anim>
                                    <p:anim calcmode="lin" valueType="num">
                                      <p:cBhvr>
                                        <p:cTn id="39" dur="750" fill="hold"/>
                                        <p:tgtEl>
                                          <p:spTgt spid="61"/>
                                        </p:tgtEl>
                                        <p:attrNameLst>
                                          <p:attrName>ppt_h</p:attrName>
                                        </p:attrNameLst>
                                      </p:cBhvr>
                                      <p:tavLst>
                                        <p:tav tm="0">
                                          <p:val>
                                            <p:fltVal val="0"/>
                                          </p:val>
                                        </p:tav>
                                        <p:tav tm="100000">
                                          <p:val>
                                            <p:strVal val="#ppt_h"/>
                                          </p:val>
                                        </p:tav>
                                      </p:tavLst>
                                    </p:anim>
                                    <p:anim calcmode="lin" valueType="num">
                                      <p:cBhvr>
                                        <p:cTn id="40" dur="750" fill="hold"/>
                                        <p:tgtEl>
                                          <p:spTgt spid="61"/>
                                        </p:tgtEl>
                                        <p:attrNameLst>
                                          <p:attrName>style.rotation</p:attrName>
                                        </p:attrNameLst>
                                      </p:cBhvr>
                                      <p:tavLst>
                                        <p:tav tm="0">
                                          <p:val>
                                            <p:fltVal val="90"/>
                                          </p:val>
                                        </p:tav>
                                        <p:tav tm="100000">
                                          <p:val>
                                            <p:fltVal val="0"/>
                                          </p:val>
                                        </p:tav>
                                      </p:tavLst>
                                    </p:anim>
                                    <p:animEffect transition="in" filter="fade">
                                      <p:cBhvr>
                                        <p:cTn id="41" dur="750"/>
                                        <p:tgtEl>
                                          <p:spTgt spid="61"/>
                                        </p:tgtEl>
                                      </p:cBhvr>
                                    </p:animEffect>
                                  </p:childTnLst>
                                </p:cTn>
                              </p:par>
                            </p:childTnLst>
                          </p:cTn>
                        </p:par>
                        <p:par>
                          <p:cTn id="42" fill="hold">
                            <p:stCondLst>
                              <p:cond delay="6000"/>
                            </p:stCondLst>
                            <p:childTnLst>
                              <p:par>
                                <p:cTn id="43" presetID="22" presetClass="entr" presetSubtype="8" fill="hold" nodeType="afterEffect">
                                  <p:stCondLst>
                                    <p:cond delay="0"/>
                                  </p:stCondLst>
                                  <p:childTnLst>
                                    <p:set>
                                      <p:cBhvr>
                                        <p:cTn id="44" dur="1" fill="hold">
                                          <p:stCondLst>
                                            <p:cond delay="0"/>
                                          </p:stCondLst>
                                        </p:cTn>
                                        <p:tgtEl>
                                          <p:spTgt spid="89"/>
                                        </p:tgtEl>
                                        <p:attrNameLst>
                                          <p:attrName>style.visibility</p:attrName>
                                        </p:attrNameLst>
                                      </p:cBhvr>
                                      <p:to>
                                        <p:strVal val="visible"/>
                                      </p:to>
                                    </p:set>
                                    <p:animEffect transition="in" filter="wipe(left)">
                                      <p:cBhvr>
                                        <p:cTn id="45" dur="12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64050" y="1168016"/>
            <a:ext cx="10541393" cy="2802405"/>
            <a:chOff x="570924" y="4336939"/>
            <a:chExt cx="10541393" cy="2802405"/>
          </a:xfrm>
        </p:grpSpPr>
        <p:grpSp>
          <p:nvGrpSpPr>
            <p:cNvPr id="6" name="Group 5">
              <a:extLst>
                <a:ext uri="{FF2B5EF4-FFF2-40B4-BE49-F238E27FC236}">
                  <a16:creationId xmlns:a16="http://schemas.microsoft.com/office/drawing/2014/main" id="{EAC95955-D97D-49E0-83D8-F785C4AE2088}"/>
                </a:ext>
              </a:extLst>
            </p:cNvPr>
            <p:cNvGrpSpPr/>
            <p:nvPr/>
          </p:nvGrpSpPr>
          <p:grpSpPr>
            <a:xfrm>
              <a:off x="570924" y="4336939"/>
              <a:ext cx="10520610" cy="2802405"/>
              <a:chOff x="570653" y="4388893"/>
              <a:chExt cx="10371268" cy="2802405"/>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30"/>
                <a:ext cx="9760387" cy="2596868"/>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70653" y="4388893"/>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40466" y="4684258"/>
              <a:ext cx="9598058" cy="2027478"/>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Cần bảo đảm tính văn hoá, thể hiện được đạo đức và tuân th</a:t>
              </a:r>
              <a:r>
                <a:rPr lang="en-US" sz="2400" b="1">
                  <a:solidFill>
                    <a:prstClr val="black"/>
                  </a:solidFill>
                  <a:latin typeface="UTM Avo" panose="02040603050506020204" pitchFamily="18" charset="0"/>
                  <a:cs typeface="Times New Roman" panose="02020603050405020304" pitchFamily="18" charset="0"/>
                </a:rPr>
                <a:t>ủ </a:t>
              </a: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pháp luật khi tạo ra các sản phẩm số, giúp tránh được việc lan truyền thông tin sai trái, đồng thời góp phần tạo ra một x</a:t>
              </a:r>
              <a:r>
                <a:rPr lang="en-US" sz="2400" b="1">
                  <a:solidFill>
                    <a:prstClr val="black"/>
                  </a:solidFill>
                  <a:latin typeface="UTM Avo" panose="02040603050506020204" pitchFamily="18" charset="0"/>
                  <a:cs typeface="Times New Roman" panose="02020603050405020304" pitchFamily="18" charset="0"/>
                </a:rPr>
                <a:t>ã</a:t>
              </a: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hội số lành mạnh và hợp pháp.</a:t>
              </a:r>
              <a:endPar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grpSp>
      <p:sp>
        <p:nvSpPr>
          <p:cNvPr id="4" name="Rectangle 6">
            <a:extLst>
              <a:ext uri="{FF2B5EF4-FFF2-40B4-BE49-F238E27FC236}">
                <a16:creationId xmlns:a16="http://schemas.microsoft.com/office/drawing/2014/main" id="{EB411771-5179-48C2-A196-50B31EABAC9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7">
            <a:extLst>
              <a:ext uri="{FF2B5EF4-FFF2-40B4-BE49-F238E27FC236}">
                <a16:creationId xmlns:a16="http://schemas.microsoft.com/office/drawing/2014/main" id="{8296FCAC-829E-4126-BBEA-1208121C08E5}"/>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E10F1E61-30C4-4862-A21D-8DB8DE29A156}"/>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2787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10;&#10;Description automatically generated">
            <a:extLst>
              <a:ext uri="{FF2B5EF4-FFF2-40B4-BE49-F238E27FC236}">
                <a16:creationId xmlns:a16="http://schemas.microsoft.com/office/drawing/2014/main" id="{8F916580-00EF-407F-88E0-C81FFB763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2588" y="4535094"/>
            <a:ext cx="3246824" cy="1785684"/>
          </a:xfrm>
          <a:prstGeom prst="rect">
            <a:avLst/>
          </a:prstGeom>
        </p:spPr>
      </p:pic>
      <p:grpSp>
        <p:nvGrpSpPr>
          <p:cNvPr id="3" name="Group 2">
            <a:extLst>
              <a:ext uri="{FF2B5EF4-FFF2-40B4-BE49-F238E27FC236}">
                <a16:creationId xmlns:a16="http://schemas.microsoft.com/office/drawing/2014/main" id="{C5E6D80A-8BE6-4774-8FD5-6C1DB9B450A7}"/>
              </a:ext>
            </a:extLst>
          </p:cNvPr>
          <p:cNvGrpSpPr/>
          <p:nvPr/>
        </p:nvGrpSpPr>
        <p:grpSpPr>
          <a:xfrm>
            <a:off x="570210" y="232023"/>
            <a:ext cx="10531639" cy="4303071"/>
            <a:chOff x="572046" y="817924"/>
            <a:chExt cx="10531639" cy="4303071"/>
          </a:xfrm>
        </p:grpSpPr>
        <p:grpSp>
          <p:nvGrpSpPr>
            <p:cNvPr id="4" name="Group 3">
              <a:extLst>
                <a:ext uri="{FF2B5EF4-FFF2-40B4-BE49-F238E27FC236}">
                  <a16:creationId xmlns:a16="http://schemas.microsoft.com/office/drawing/2014/main" id="{4E235462-7F70-4717-BBA3-D37344DEB7E6}"/>
                </a:ext>
              </a:extLst>
            </p:cNvPr>
            <p:cNvGrpSpPr/>
            <p:nvPr/>
          </p:nvGrpSpPr>
          <p:grpSpPr>
            <a:xfrm>
              <a:off x="1080338" y="817924"/>
              <a:ext cx="10023347" cy="4303071"/>
              <a:chOff x="1088970" y="4644163"/>
              <a:chExt cx="10023347" cy="4303071"/>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088970" y="4907076"/>
                <a:ext cx="9900933" cy="4040158"/>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266668" y="5365543"/>
                <a:ext cx="9598058" cy="3344377"/>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Em có cảnh báo và lời khuyên gì với bạn trong mỗi tình huống dưới đây?</a:t>
                </a:r>
                <a:endParaRPr lang="vi-VN" sz="2400">
                  <a:latin typeface="UTM Avo" panose="02040603050506020204" pitchFamily="18" charset="0"/>
                  <a:cs typeface="Times New Roman" panose="02020603050405020304" pitchFamily="18" charset="0"/>
                </a:endParaRPr>
              </a:p>
              <a:p>
                <a:pPr defTabSz="342900">
                  <a:lnSpc>
                    <a:spcPct val="150000"/>
                  </a:lnSpc>
                </a:pPr>
                <a:r>
                  <a:rPr lang="vi-VN" sz="2400">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Bạn em quay video các bạn trong lớp có hành vi bạo lực và đăng lên mạng xã hội.</a:t>
                </a:r>
              </a:p>
              <a:p>
                <a:pPr defTabSz="342900">
                  <a:lnSpc>
                    <a:spcPct val="150000"/>
                  </a:lnSpc>
                </a:pPr>
                <a:r>
                  <a:rPr lang="vi-VN" sz="2400">
                    <a:latin typeface="UTM Avo" panose="02040603050506020204" pitchFamily="18" charset="0"/>
                    <a:cs typeface="Times New Roman" panose="02020603050405020304" pitchFamily="18" charset="0"/>
                  </a:rPr>
                  <a:t>b)</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Một người bạn s</a:t>
                </a:r>
                <a:r>
                  <a:rPr lang="en-US" sz="2400">
                    <a:latin typeface="UTM Avo" panose="02040603050506020204" pitchFamily="18" charset="0"/>
                    <a:cs typeface="Times New Roman" panose="02020603050405020304" pitchFamily="18" charset="0"/>
                  </a:rPr>
                  <a:t>ử</a:t>
                </a:r>
                <a:r>
                  <a:rPr lang="vi-VN" sz="2400">
                    <a:latin typeface="UTM Avo" panose="02040603050506020204" pitchFamily="18" charset="0"/>
                    <a:cs typeface="Times New Roman" panose="02020603050405020304" pitchFamily="18" charset="0"/>
                  </a:rPr>
                  <a:t> dụng </a:t>
                </a:r>
                <a:r>
                  <a:rPr lang="en-US" sz="2400">
                    <a:latin typeface="UTM Avo" panose="02040603050506020204" pitchFamily="18" charset="0"/>
                    <a:cs typeface="Times New Roman" panose="02020603050405020304" pitchFamily="18" charset="0"/>
                  </a:rPr>
                  <a:t>ả</a:t>
                </a:r>
                <a:r>
                  <a:rPr lang="vi-VN" sz="2400">
                    <a:latin typeface="UTM Avo" panose="02040603050506020204" pitchFamily="18" charset="0"/>
                    <a:cs typeface="Times New Roman" panose="02020603050405020304" pitchFamily="18" charset="0"/>
                  </a:rPr>
                  <a:t>nh em chụp để tham gia một cuộc thi ảnh nhưng chưa có sự đồng ý của em.</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3"/>
            <a:stretch>
              <a:fillRect/>
            </a:stretch>
          </p:blipFill>
          <p:spPr>
            <a:xfrm>
              <a:off x="572046" y="888875"/>
              <a:ext cx="771755" cy="766168"/>
            </a:xfrm>
            <a:prstGeom prst="rect">
              <a:avLst/>
            </a:prstGeom>
          </p:spPr>
        </p:pic>
        <p:pic>
          <p:nvPicPr>
            <p:cNvPr id="6" name="Picture 5">
              <a:extLst>
                <a:ext uri="{FF2B5EF4-FFF2-40B4-BE49-F238E27FC236}">
                  <a16:creationId xmlns:a16="http://schemas.microsoft.com/office/drawing/2014/main" id="{AFF69CAA-F888-47D1-8BA6-6C7A12BF6718}"/>
                </a:ext>
              </a:extLst>
            </p:cNvPr>
            <p:cNvPicPr>
              <a:picLocks noChangeAspect="1"/>
            </p:cNvPicPr>
            <p:nvPr/>
          </p:nvPicPr>
          <p:blipFill>
            <a:blip r:embed="rId4"/>
            <a:stretch>
              <a:fillRect/>
            </a:stretch>
          </p:blipFill>
          <p:spPr>
            <a:xfrm>
              <a:off x="10319515" y="1080837"/>
              <a:ext cx="661756" cy="554444"/>
            </a:xfrm>
            <a:prstGeom prst="rect">
              <a:avLst/>
            </a:prstGeom>
          </p:spPr>
        </p:pic>
      </p:grpSp>
    </p:spTree>
    <p:extLst>
      <p:ext uri="{BB962C8B-B14F-4D97-AF65-F5344CB8AC3E}">
        <p14:creationId xmlns:p14="http://schemas.microsoft.com/office/powerpoint/2010/main" val="2461065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3251" b="-12880"/>
          <a:stretch/>
        </p:blipFill>
        <p:spPr>
          <a:xfrm>
            <a:off x="510166" y="377154"/>
            <a:ext cx="93362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4616648"/>
          </a:xfrm>
          <a:prstGeom prst="rect">
            <a:avLst/>
          </a:prstGeom>
        </p:spPr>
        <p:txBody>
          <a:bodyPr wrap="square">
            <a:spAutoFit/>
          </a:bodyPr>
          <a:lstStyle/>
          <a:p>
            <a:pPr algn="just" defTabSz="342900">
              <a:spcAft>
                <a:spcPts val="600"/>
              </a:spcAft>
            </a:pPr>
            <a:r>
              <a:rPr lang="vi-VN" sz="2400" b="1">
                <a:latin typeface="UTM Avo" panose="02040603050506020204" pitchFamily="18" charset="0"/>
                <a:cs typeface="Times New Roman" panose="02020603050405020304" pitchFamily="18" charset="0"/>
              </a:rPr>
              <a:t>Em hãy xác định các hành động dưới đây là vi phạm hay không vi phạm đạo đức, pháp luật và văn hoá khi sử dụng công nghệ kĩ thuật số.</a:t>
            </a:r>
            <a:endParaRPr lang="vi-VN" sz="2400">
              <a:latin typeface="UTM Avo" panose="02040603050506020204" pitchFamily="18" charset="0"/>
              <a:cs typeface="Times New Roman" panose="02020603050405020304" pitchFamily="18" charset="0"/>
            </a:endParaRPr>
          </a:p>
          <a:p>
            <a:pPr defTabSz="342900">
              <a:spcAft>
                <a:spcPts val="600"/>
              </a:spcAft>
            </a:pPr>
            <a:r>
              <a:rPr lang="vi-VN" sz="2400">
                <a:latin typeface="UTM Avo" panose="02040603050506020204" pitchFamily="18" charset="0"/>
                <a:cs typeface="Times New Roman" panose="02020603050405020304" pitchFamily="18" charset="0"/>
              </a:rPr>
              <a:t>a)	</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Chia sẻ thông tin mua bán động vật hoang d</a:t>
            </a:r>
            <a:r>
              <a:rPr lang="en-US" sz="2400">
                <a:latin typeface="UTM Avo" panose="02040603050506020204" pitchFamily="18" charset="0"/>
                <a:cs typeface="Times New Roman" panose="02020603050405020304" pitchFamily="18" charset="0"/>
              </a:rPr>
              <a:t>ã</a:t>
            </a:r>
            <a:r>
              <a:rPr lang="vi-VN" sz="2400">
                <a:latin typeface="UTM Avo" panose="02040603050506020204" pitchFamily="18" charset="0"/>
                <a:cs typeface="Times New Roman" panose="02020603050405020304" pitchFamily="18" charset="0"/>
              </a:rPr>
              <a:t> quý hiếm.</a:t>
            </a:r>
          </a:p>
          <a:p>
            <a:pPr defTabSz="342900">
              <a:spcAft>
                <a:spcPts val="600"/>
              </a:spcAft>
            </a:pPr>
            <a:r>
              <a:rPr lang="vi-VN" sz="2400">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Tạo một trang cá nhân để chia sẻ những kinh nghiệm học tập của mình.</a:t>
            </a:r>
          </a:p>
          <a:p>
            <a:pPr defTabSz="342900">
              <a:spcAft>
                <a:spcPts val="600"/>
              </a:spcAft>
            </a:pPr>
            <a:r>
              <a:rPr lang="vi-VN" sz="2400">
                <a:latin typeface="UTM Avo" panose="02040603050506020204" pitchFamily="18" charset="0"/>
                <a:cs typeface="Times New Roman" panose="02020603050405020304" pitchFamily="18" charset="0"/>
              </a:rPr>
              <a:t>c)	</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Quay và lan truyền video bạo lực học đường.</a:t>
            </a:r>
          </a:p>
          <a:p>
            <a:pPr defTabSz="342900">
              <a:spcAft>
                <a:spcPts val="600"/>
              </a:spcAft>
            </a:pPr>
            <a:r>
              <a:rPr lang="vi-VN" sz="2400">
                <a:latin typeface="UTM Avo" panose="02040603050506020204" pitchFamily="18" charset="0"/>
                <a:cs typeface="Times New Roman" panose="02020603050405020304" pitchFamily="18" charset="0"/>
              </a:rPr>
              <a:t>d)</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Sáng tác một bài thơ về lớp và gửi bạn bè cùng đọc.</a:t>
            </a:r>
          </a:p>
          <a:p>
            <a:pPr defTabSz="342900">
              <a:spcAft>
                <a:spcPts val="600"/>
              </a:spcAft>
            </a:pPr>
            <a:r>
              <a:rPr lang="vi-VN" sz="2400">
                <a:latin typeface="UTM Avo" panose="02040603050506020204" pitchFamily="18" charset="0"/>
                <a:cs typeface="Times New Roman" panose="02020603050405020304" pitchFamily="18" charset="0"/>
              </a:rPr>
              <a:t>e)</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Tham gia cá cược bóng đá qua Internet.</a:t>
            </a:r>
          </a:p>
          <a:p>
            <a:pPr defTabSz="342900">
              <a:spcAft>
                <a:spcPts val="600"/>
              </a:spcAft>
            </a:pPr>
            <a:r>
              <a:rPr lang="vi-VN" sz="2400">
                <a:latin typeface="UTM Avo" panose="02040603050506020204" pitchFamily="18" charset="0"/>
                <a:cs typeface="Times New Roman" panose="02020603050405020304" pitchFamily="18" charset="0"/>
              </a:rPr>
              <a:t>f)	Chia sẻ địa ch</a:t>
            </a:r>
            <a:r>
              <a:rPr lang="en-US" sz="2400">
                <a:latin typeface="UTM Avo" panose="02040603050506020204" pitchFamily="18" charset="0"/>
                <a:cs typeface="Times New Roman" panose="02020603050405020304" pitchFamily="18" charset="0"/>
              </a:rPr>
              <a:t>ỉ</a:t>
            </a:r>
            <a:r>
              <a:rPr lang="vi-VN" sz="2400">
                <a:latin typeface="UTM Avo" panose="02040603050506020204" pitchFamily="18" charset="0"/>
                <a:cs typeface="Times New Roman" panose="02020603050405020304" pitchFamily="18" charset="0"/>
              </a:rPr>
              <a:t> một website có chứa các bộ phim không có bản quyền sử dụng.</a:t>
            </a:r>
          </a:p>
        </p:txBody>
      </p:sp>
      <p:sp>
        <p:nvSpPr>
          <p:cNvPr id="4" name="矩形 10">
            <a:extLst>
              <a:ext uri="{FF2B5EF4-FFF2-40B4-BE49-F238E27FC236}">
                <a16:creationId xmlns:a16="http://schemas.microsoft.com/office/drawing/2014/main" id="{E488A0EA-D84B-4277-901A-1E393AF04F42}"/>
              </a:ext>
            </a:extLst>
          </p:cNvPr>
          <p:cNvSpPr/>
          <p:nvPr/>
        </p:nvSpPr>
        <p:spPr>
          <a:xfrm>
            <a:off x="1236893" y="619138"/>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34266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xEl>
                                              <p:pRg st="4" end="4"/>
                                            </p:txEl>
                                          </p:spTgt>
                                        </p:tgtEl>
                                        <p:attrNameLst>
                                          <p:attrName>style.visibility</p:attrName>
                                        </p:attrNameLst>
                                      </p:cBhvr>
                                      <p:to>
                                        <p:strVal val="visible"/>
                                      </p:to>
                                    </p:set>
                                    <p:animEffect transition="in" filter="fade">
                                      <p:cBhvr>
                                        <p:cTn id="35" dur="1000"/>
                                        <p:tgtEl>
                                          <p:spTgt spid="23">
                                            <p:txEl>
                                              <p:pRg st="4" end="4"/>
                                            </p:txEl>
                                          </p:spTgt>
                                        </p:tgtEl>
                                      </p:cBhvr>
                                    </p:animEffect>
                                    <p:anim calcmode="lin" valueType="num">
                                      <p:cBhvr>
                                        <p:cTn id="36"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3">
                                            <p:txEl>
                                              <p:pRg st="5" end="5"/>
                                            </p:txEl>
                                          </p:spTgt>
                                        </p:tgtEl>
                                        <p:attrNameLst>
                                          <p:attrName>style.visibility</p:attrName>
                                        </p:attrNameLst>
                                      </p:cBhvr>
                                      <p:to>
                                        <p:strVal val="visible"/>
                                      </p:to>
                                    </p:set>
                                    <p:animEffect transition="in" filter="fade">
                                      <p:cBhvr>
                                        <p:cTn id="42" dur="1000"/>
                                        <p:tgtEl>
                                          <p:spTgt spid="23">
                                            <p:txEl>
                                              <p:pRg st="5" end="5"/>
                                            </p:txEl>
                                          </p:spTgt>
                                        </p:tgtEl>
                                      </p:cBhvr>
                                    </p:animEffect>
                                    <p:anim calcmode="lin" valueType="num">
                                      <p:cBhvr>
                                        <p:cTn id="43"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3">
                                            <p:txEl>
                                              <p:pRg st="6" end="6"/>
                                            </p:txEl>
                                          </p:spTgt>
                                        </p:tgtEl>
                                        <p:attrNameLst>
                                          <p:attrName>style.visibility</p:attrName>
                                        </p:attrNameLst>
                                      </p:cBhvr>
                                      <p:to>
                                        <p:strVal val="visible"/>
                                      </p:to>
                                    </p:set>
                                    <p:animEffect transition="in" filter="fade">
                                      <p:cBhvr>
                                        <p:cTn id="49" dur="1000"/>
                                        <p:tgtEl>
                                          <p:spTgt spid="23">
                                            <p:txEl>
                                              <p:pRg st="6" end="6"/>
                                            </p:txEl>
                                          </p:spTgt>
                                        </p:tgtEl>
                                      </p:cBhvr>
                                    </p:animEffect>
                                    <p:anim calcmode="lin" valueType="num">
                                      <p:cBhvr>
                                        <p:cTn id="5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997A184-2F99-48F5-9951-99E36ACFE027}"/>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22" name="Rectangle 21">
            <a:extLst>
              <a:ext uri="{FF2B5EF4-FFF2-40B4-BE49-F238E27FC236}">
                <a16:creationId xmlns:a16="http://schemas.microsoft.com/office/drawing/2014/main" id="{507C80E0-3DC4-418C-B5E8-B9B488B82124}"/>
              </a:ext>
            </a:extLst>
          </p:cNvPr>
          <p:cNvSpPr/>
          <p:nvPr/>
        </p:nvSpPr>
        <p:spPr>
          <a:xfrm>
            <a:off x="602308" y="1358743"/>
            <a:ext cx="10631749" cy="2229841"/>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tạo một sản phẩm số theo cách sáng tạo để hướng dẫn các bạn hiểu đúng về việc sử dụng công nghệ kĩ thuật số. Em hãy đảm bảo sản phẩm của mình thể hiện được đạo đức, tính văn hoá và không vi phạm pháp luật nhé.</a:t>
            </a:r>
          </a:p>
        </p:txBody>
      </p:sp>
      <p:sp>
        <p:nvSpPr>
          <p:cNvPr id="4" name="矩形 10">
            <a:extLst>
              <a:ext uri="{FF2B5EF4-FFF2-40B4-BE49-F238E27FC236}">
                <a16:creationId xmlns:a16="http://schemas.microsoft.com/office/drawing/2014/main" id="{9D416E2C-43CB-4100-BC72-512F26D1830A}"/>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VẬN DỤNG</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53547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oll, toy&#10;&#10;Description automatically generated">
            <a:extLst>
              <a:ext uri="{FF2B5EF4-FFF2-40B4-BE49-F238E27FC236}">
                <a16:creationId xmlns:a16="http://schemas.microsoft.com/office/drawing/2014/main" id="{25351101-4189-4A95-92B9-C403331339B7}"/>
              </a:ext>
            </a:extLst>
          </p:cNvPr>
          <p:cNvPicPr>
            <a:picLocks noChangeAspect="1"/>
          </p:cNvPicPr>
          <p:nvPr/>
        </p:nvPicPr>
        <p:blipFill rotWithShape="1">
          <a:blip r:embed="rId2">
            <a:extLst>
              <a:ext uri="{28A0092B-C50C-407E-A947-70E740481C1C}">
                <a14:useLocalDpi xmlns:a14="http://schemas.microsoft.com/office/drawing/2010/main" val="0"/>
              </a:ext>
            </a:extLst>
          </a:blip>
          <a:srcRect r="68252"/>
          <a:stretch/>
        </p:blipFill>
        <p:spPr>
          <a:xfrm flipH="1">
            <a:off x="8905450" y="1123526"/>
            <a:ext cx="2142023" cy="4604800"/>
          </a:xfrm>
          <a:prstGeom prst="rect">
            <a:avLst/>
          </a:prstGeom>
        </p:spPr>
      </p:pic>
      <p:cxnSp>
        <p:nvCxnSpPr>
          <p:cNvPr id="3" name="Straight Connector 2">
            <a:extLst>
              <a:ext uri="{FF2B5EF4-FFF2-40B4-BE49-F238E27FC236}">
                <a16:creationId xmlns:a16="http://schemas.microsoft.com/office/drawing/2014/main" id="{A789B2F1-9C2C-475F-B037-C1C1A894A4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Picture 2" descr="Khám phá lễ hội ruộng bậc thang Mù Cang Chải 2020">
            <a:extLst>
              <a:ext uri="{FF2B5EF4-FFF2-40B4-BE49-F238E27FC236}">
                <a16:creationId xmlns:a16="http://schemas.microsoft.com/office/drawing/2014/main" id="{42AD9C6B-BEA0-42C7-99E7-C7814498B95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10676" y="2245338"/>
            <a:ext cx="3537345" cy="236117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95CB7C3D-6E02-4163-9000-BCEF16FDE9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doll, toy&#10;&#10;Description automatically generated">
            <a:extLst>
              <a:ext uri="{FF2B5EF4-FFF2-40B4-BE49-F238E27FC236}">
                <a16:creationId xmlns:a16="http://schemas.microsoft.com/office/drawing/2014/main" id="{DF3CDA05-0931-4247-AE65-2EE96FD2E736}"/>
              </a:ext>
            </a:extLst>
          </p:cNvPr>
          <p:cNvPicPr>
            <a:picLocks noChangeAspect="1"/>
          </p:cNvPicPr>
          <p:nvPr/>
        </p:nvPicPr>
        <p:blipFill rotWithShape="1">
          <a:blip r:embed="rId2">
            <a:extLst>
              <a:ext uri="{28A0092B-C50C-407E-A947-70E740481C1C}">
                <a14:useLocalDpi xmlns:a14="http://schemas.microsoft.com/office/drawing/2010/main" val="0"/>
              </a:ext>
            </a:extLst>
          </a:blip>
          <a:srcRect l="68870"/>
          <a:stretch/>
        </p:blipFill>
        <p:spPr>
          <a:xfrm>
            <a:off x="1186223" y="1123526"/>
            <a:ext cx="2100329" cy="4604800"/>
          </a:xfrm>
          <a:prstGeom prst="rect">
            <a:avLst/>
          </a:prstGeom>
        </p:spPr>
      </p:pic>
      <p:sp>
        <p:nvSpPr>
          <p:cNvPr id="9" name="Rectangle 8">
            <a:extLst>
              <a:ext uri="{FF2B5EF4-FFF2-40B4-BE49-F238E27FC236}">
                <a16:creationId xmlns:a16="http://schemas.microsoft.com/office/drawing/2014/main" id="{3AABBAAB-A464-474D-BF56-7F129726B5CA}"/>
              </a:ext>
            </a:extLst>
          </p:cNvPr>
          <p:cNvSpPr/>
          <p:nvPr/>
        </p:nvSpPr>
        <p:spPr>
          <a:xfrm>
            <a:off x="755583" y="323607"/>
            <a:ext cx="11045422" cy="54668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342900">
              <a:lnSpc>
                <a:spcPct val="140000"/>
              </a:lnSpc>
            </a:pPr>
            <a:r>
              <a:rPr lang="en-US" sz="2400" b="1">
                <a:latin typeface="UTM Avo" panose="02040603050506020204" pitchFamily="18" charset="0"/>
                <a:cs typeface="Times New Roman" panose="02020603050405020304" pitchFamily="18" charset="0"/>
              </a:rPr>
              <a:t>Khoa chia sẻ cho An bức ảnh ruộng bậc thang mà mình đã chụp.</a:t>
            </a:r>
          </a:p>
        </p:txBody>
      </p:sp>
    </p:spTree>
    <p:extLst>
      <p:ext uri="{BB962C8B-B14F-4D97-AF65-F5344CB8AC3E}">
        <p14:creationId xmlns:p14="http://schemas.microsoft.com/office/powerpoint/2010/main" val="1776058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71FC27-8D2B-4ACA-BFE5-51BB5DE0B93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0592" y="3399503"/>
            <a:ext cx="3885552" cy="3053587"/>
          </a:xfrm>
          <a:prstGeom prst="rect">
            <a:avLst/>
          </a:prstGeom>
        </p:spPr>
      </p:pic>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2189747" y="494029"/>
            <a:ext cx="8694563" cy="2934971"/>
          </a:xfrm>
          <a:prstGeom prst="wedgeRoundRectCallout">
            <a:avLst>
              <a:gd name="adj1" fmla="val -22127"/>
              <a:gd name="adj2" fmla="val 74939"/>
              <a:gd name="adj3" fmla="val 16667"/>
            </a:avLst>
          </a:prstGeom>
          <a:solidFill>
            <a:schemeClr val="bg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2049249" y="573479"/>
            <a:ext cx="8975557" cy="2934971"/>
          </a:xfrm>
          <a:prstGeom prst="rect">
            <a:avLst/>
          </a:prstGeom>
          <a:noFill/>
        </p:spPr>
        <p:txBody>
          <a:bodyPr wrap="square">
            <a:spAutoFit/>
          </a:bodyPr>
          <a:lstStyle/>
          <a:p>
            <a:pPr lvl="0" algn="ctr"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Trường hợp 1: </a:t>
            </a:r>
            <a:r>
              <a:rPr lang="vi-VN" sz="2800">
                <a:solidFill>
                  <a:srgbClr val="000000"/>
                </a:solidFill>
                <a:latin typeface="UTM Avo" panose="02040603050506020204" pitchFamily="18" charset="0"/>
                <a:cs typeface="Times New Roman" panose="02020603050405020304" pitchFamily="18" charset="0"/>
              </a:rPr>
              <a:t>An không hỏi ý kiến Khoa, tự mình ch</a:t>
            </a:r>
            <a:r>
              <a:rPr lang="en-US" sz="2800">
                <a:solidFill>
                  <a:srgbClr val="000000"/>
                </a:solidFill>
                <a:latin typeface="UTM Avo" panose="02040603050506020204" pitchFamily="18" charset="0"/>
                <a:cs typeface="Times New Roman" panose="02020603050405020304" pitchFamily="18" charset="0"/>
              </a:rPr>
              <a:t>ỉ</a:t>
            </a:r>
            <a:r>
              <a:rPr lang="vi-VN" sz="2800">
                <a:solidFill>
                  <a:srgbClr val="000000"/>
                </a:solidFill>
                <a:latin typeface="UTM Avo" panose="02040603050506020204" pitchFamily="18" charset="0"/>
                <a:cs typeface="Times New Roman" panose="02020603050405020304" pitchFamily="18" charset="0"/>
              </a:rPr>
              <a:t>nh sửa bức ảnh và sử dụng làm nền cho ảnh của mình rồi đưa lên trang cá nhân trên mạng xã hội. An viết chú thích cho bức ảnh: </a:t>
            </a:r>
            <a:r>
              <a:rPr lang="vi-VN" sz="2800" i="1">
                <a:solidFill>
                  <a:srgbClr val="000000"/>
                </a:solidFill>
                <a:latin typeface="UTM Avo" panose="02040603050506020204" pitchFamily="18" charset="0"/>
                <a:cs typeface="Times New Roman" panose="02020603050405020304" pitchFamily="18" charset="0"/>
              </a:rPr>
              <a:t>Thật tuyệt khi được đến th</a:t>
            </a:r>
            <a:r>
              <a:rPr lang="en-US" sz="2800" i="1">
                <a:solidFill>
                  <a:srgbClr val="000000"/>
                </a:solidFill>
                <a:latin typeface="UTM Avo" panose="02040603050506020204" pitchFamily="18" charset="0"/>
                <a:cs typeface="Times New Roman" panose="02020603050405020304" pitchFamily="18" charset="0"/>
              </a:rPr>
              <a:t>ă</a:t>
            </a:r>
            <a:r>
              <a:rPr lang="vi-VN" sz="2800" i="1">
                <a:solidFill>
                  <a:srgbClr val="000000"/>
                </a:solidFill>
                <a:latin typeface="UTM Avo" panose="02040603050506020204" pitchFamily="18" charset="0"/>
                <a:cs typeface="Times New Roman" panose="02020603050405020304" pitchFamily="18" charset="0"/>
              </a:rPr>
              <a:t>m nơi này.</a:t>
            </a:r>
            <a:endParaRPr kumimoji="0" lang="en-US" sz="2800" i="1"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5447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71FC27-8D2B-4ACA-BFE5-51BB5DE0B93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0592" y="3399503"/>
            <a:ext cx="3885552" cy="3053587"/>
          </a:xfrm>
          <a:prstGeom prst="rect">
            <a:avLst/>
          </a:prstGeom>
        </p:spPr>
      </p:pic>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2189747" y="494029"/>
            <a:ext cx="8694563" cy="2934971"/>
          </a:xfrm>
          <a:prstGeom prst="wedgeRoundRectCallout">
            <a:avLst>
              <a:gd name="adj1" fmla="val -22127"/>
              <a:gd name="adj2" fmla="val 74939"/>
              <a:gd name="adj3" fmla="val 16667"/>
            </a:avLst>
          </a:prstGeom>
          <a:solidFill>
            <a:schemeClr val="bg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2049249" y="770130"/>
            <a:ext cx="8975557" cy="2353273"/>
          </a:xfrm>
          <a:prstGeom prst="rect">
            <a:avLst/>
          </a:prstGeom>
          <a:noFill/>
        </p:spPr>
        <p:txBody>
          <a:bodyPr wrap="square">
            <a:spAutoFit/>
          </a:bodyPr>
          <a:lstStyle/>
          <a:p>
            <a:pPr lvl="0" algn="ctr"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Trường hợp 2: </a:t>
            </a:r>
            <a:r>
              <a:rPr lang="vi-VN" sz="2800">
                <a:solidFill>
                  <a:srgbClr val="000000"/>
                </a:solidFill>
                <a:latin typeface="UTM Avo" panose="02040603050506020204" pitchFamily="18" charset="0"/>
                <a:cs typeface="Times New Roman" panose="02020603050405020304" pitchFamily="18" charset="0"/>
              </a:rPr>
              <a:t>An xin phép Khoa, ch</a:t>
            </a:r>
            <a:r>
              <a:rPr lang="en-US" sz="2800">
                <a:solidFill>
                  <a:srgbClr val="000000"/>
                </a:solidFill>
                <a:latin typeface="UTM Avo" panose="02040603050506020204" pitchFamily="18" charset="0"/>
                <a:cs typeface="Times New Roman" panose="02020603050405020304" pitchFamily="18" charset="0"/>
              </a:rPr>
              <a:t>ỉ</a:t>
            </a:r>
            <a:r>
              <a:rPr lang="vi-VN" sz="2800">
                <a:solidFill>
                  <a:srgbClr val="000000"/>
                </a:solidFill>
                <a:latin typeface="UTM Avo" panose="02040603050506020204" pitchFamily="18" charset="0"/>
                <a:cs typeface="Times New Roman" panose="02020603050405020304" pitchFamily="18" charset="0"/>
              </a:rPr>
              <a:t>nh sửa lại bức ảnh cho đẹp hơn rồi đưa lên trang cá nhân trên mạng xã hội. An viết chú thích cho bức ảnh: </a:t>
            </a:r>
            <a:r>
              <a:rPr lang="vi-VN" sz="2800" i="1">
                <a:solidFill>
                  <a:srgbClr val="000000"/>
                </a:solidFill>
                <a:latin typeface="UTM Avo" panose="02040603050506020204" pitchFamily="18" charset="0"/>
                <a:cs typeface="Times New Roman" panose="02020603050405020304" pitchFamily="18" charset="0"/>
              </a:rPr>
              <a:t>Đất nước ta thật là đẹp (người chụp L</a:t>
            </a:r>
            <a:r>
              <a:rPr lang="en-US" sz="2800" i="1">
                <a:solidFill>
                  <a:srgbClr val="000000"/>
                </a:solidFill>
                <a:latin typeface="UTM Avo" panose="02040603050506020204" pitchFamily="18" charset="0"/>
                <a:cs typeface="Times New Roman" panose="02020603050405020304" pitchFamily="18" charset="0"/>
              </a:rPr>
              <a:t>ê </a:t>
            </a:r>
            <a:r>
              <a:rPr lang="vi-VN" sz="2800" i="1">
                <a:solidFill>
                  <a:srgbClr val="000000"/>
                </a:solidFill>
                <a:latin typeface="UTM Avo" panose="02040603050506020204" pitchFamily="18" charset="0"/>
                <a:cs typeface="Times New Roman" panose="02020603050405020304" pitchFamily="18" charset="0"/>
              </a:rPr>
              <a:t>Khoa).</a:t>
            </a:r>
            <a:endParaRPr kumimoji="0" lang="en-US" sz="2800" i="1"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278026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71FC27-8D2B-4ACA-BFE5-51BB5DE0B93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0592" y="3399503"/>
            <a:ext cx="3885552" cy="3053587"/>
          </a:xfrm>
          <a:prstGeom prst="rect">
            <a:avLst/>
          </a:prstGeom>
        </p:spPr>
      </p:pic>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2189747" y="1205680"/>
            <a:ext cx="8458588" cy="1482213"/>
          </a:xfrm>
          <a:prstGeom prst="wedgeRoundRectCallout">
            <a:avLst>
              <a:gd name="adj1" fmla="val -22127"/>
              <a:gd name="adj2" fmla="val 13862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1931262" y="1641991"/>
            <a:ext cx="8975557" cy="609590"/>
          </a:xfrm>
          <a:prstGeom prst="rect">
            <a:avLst/>
          </a:prstGeom>
          <a:noFill/>
        </p:spPr>
        <p:txBody>
          <a:bodyPr wrap="square">
            <a:spAutoFit/>
          </a:bodyPr>
          <a:lstStyle/>
          <a:p>
            <a:pPr lvl="0" algn="ctr"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Theo em, An nên làm theo cách nào? V</a:t>
            </a:r>
            <a:r>
              <a:rPr lang="en-US" sz="2800" b="1">
                <a:solidFill>
                  <a:srgbClr val="000000"/>
                </a:solidFill>
                <a:latin typeface="UTM Avo" panose="02040603050506020204" pitchFamily="18" charset="0"/>
                <a:cs typeface="Times New Roman" panose="02020603050405020304" pitchFamily="18" charset="0"/>
              </a:rPr>
              <a:t>ì</a:t>
            </a:r>
            <a:r>
              <a:rPr lang="vi-VN" sz="2800" b="1">
                <a:solidFill>
                  <a:srgbClr val="000000"/>
                </a:solidFill>
                <a:latin typeface="UTM Avo" panose="02040603050506020204" pitchFamily="18" charset="0"/>
                <a:cs typeface="Times New Roman" panose="02020603050405020304" pitchFamily="18" charset="0"/>
              </a:rPr>
              <a:t> sao?</a:t>
            </a:r>
            <a:endParaRPr kumimoji="0" lang="en-US" sz="2800" i="1"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428997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bg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12356" y="1364134"/>
            <a:ext cx="8356734" cy="3632533"/>
          </a:xfrm>
          <a:prstGeom prst="rect">
            <a:avLst/>
          </a:prstGeom>
          <a:noFill/>
        </p:spPr>
        <p:txBody>
          <a:bodyPr wrap="square" rtlCol="0">
            <a:spAutoFit/>
          </a:bodyPr>
          <a:lstStyle/>
          <a:p>
            <a:pPr marL="914400" indent="-914400" algn="ctr">
              <a:lnSpc>
                <a:spcPct val="150000"/>
              </a:lnSpc>
              <a:buAutoNum type="arabicPeriod"/>
            </a:pPr>
            <a:r>
              <a:rPr lang="vi-VN" sz="5400">
                <a:ln>
                  <a:solidFill>
                    <a:schemeClr val="bg1"/>
                  </a:solidFill>
                </a:ln>
                <a:solidFill>
                  <a:schemeClr val="accent6">
                    <a:lumMod val="50000"/>
                  </a:schemeClr>
                </a:solidFill>
                <a:latin typeface="+mj-lt"/>
              </a:rPr>
              <a:t>BIỂU HIỆN VI PHẠM KHI sử DỤNG CÔNG NGHỆ </a:t>
            </a:r>
            <a:endParaRPr lang="en-US" sz="5400">
              <a:ln>
                <a:solidFill>
                  <a:schemeClr val="bg1"/>
                </a:solidFill>
              </a:ln>
              <a:solidFill>
                <a:schemeClr val="accent6">
                  <a:lumMod val="50000"/>
                </a:schemeClr>
              </a:solidFill>
              <a:latin typeface="+mj-lt"/>
            </a:endParaRPr>
          </a:p>
          <a:p>
            <a:pPr algn="ctr">
              <a:lnSpc>
                <a:spcPct val="150000"/>
              </a:lnSpc>
            </a:pPr>
            <a:r>
              <a:rPr lang="vi-VN" sz="5400">
                <a:ln>
                  <a:solidFill>
                    <a:schemeClr val="bg1"/>
                  </a:solidFill>
                </a:ln>
                <a:solidFill>
                  <a:schemeClr val="accent6">
                    <a:lumMod val="50000"/>
                  </a:schemeClr>
                </a:solidFill>
                <a:latin typeface="+mj-lt"/>
              </a:rPr>
              <a:t>KĨ THUẬT</a:t>
            </a:r>
            <a:r>
              <a:rPr lang="en-US" sz="5400">
                <a:ln>
                  <a:solidFill>
                    <a:schemeClr val="bg1"/>
                  </a:solidFill>
                </a:ln>
                <a:solidFill>
                  <a:schemeClr val="accent6">
                    <a:lumMod val="50000"/>
                  </a:schemeClr>
                </a:solidFill>
                <a:latin typeface="+mj-lt"/>
              </a:rPr>
              <a:t> SỐ</a:t>
            </a:r>
            <a:endParaRPr lang="vi-VN" sz="5400">
              <a:ln>
                <a:solidFill>
                  <a:schemeClr val="bg1"/>
                </a:solidFill>
              </a:ln>
              <a:solidFill>
                <a:schemeClr val="accent6">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3" y="1115320"/>
            <a:ext cx="10567281" cy="2352978"/>
            <a:chOff x="1117599" y="3499627"/>
            <a:chExt cx="10824275" cy="1257999"/>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1257999"/>
              <a:chOff x="1493519" y="3862639"/>
              <a:chExt cx="10824275" cy="1257999"/>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8165508" cy="632409"/>
              </a:xfrm>
              <a:prstGeom prst="roundRect">
                <a:avLst>
                  <a:gd name="adj" fmla="val 24968"/>
                </a:avLst>
              </a:prstGeom>
              <a:solidFill>
                <a:schemeClr val="accent1">
                  <a:lumMod val="25000"/>
                  <a:lumOff val="75000"/>
                </a:schemeClr>
              </a:solidFill>
              <a:ln w="28575">
                <a:solidFill>
                  <a:schemeClr val="accent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912950"/>
              </a:xfrm>
              <a:prstGeom prst="roundRect">
                <a:avLst>
                  <a:gd name="adj" fmla="val 12944"/>
                </a:avLst>
              </a:prstGeom>
              <a:solidFill>
                <a:schemeClr val="bg1"/>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5493713"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2" y="3504661"/>
              <a:ext cx="5493715"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Biểu hiện nào là vi phạm?</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1523494"/>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Từ hiểu biết của em, hãy thảo luận với các bạn về một vài biểu hiện vi phạm đạo đức và pháp luật hay biểu hiện thiếu văn hoá khi s</a:t>
            </a:r>
            <a:r>
              <a:rPr lang="en-US" sz="2400">
                <a:solidFill>
                  <a:srgbClr val="000000"/>
                </a:solidFill>
                <a:latin typeface="UTM Avo" panose="02040603050506020204" pitchFamily="18" charset="0"/>
                <a:cs typeface="Times New Roman" panose="02020603050405020304" pitchFamily="18" charset="0"/>
              </a:rPr>
              <a:t>ử </a:t>
            </a:r>
            <a:r>
              <a:rPr lang="vi-VN" sz="2400">
                <a:solidFill>
                  <a:srgbClr val="000000"/>
                </a:solidFill>
                <a:latin typeface="UTM Avo" panose="02040603050506020204" pitchFamily="18" charset="0"/>
                <a:cs typeface="Times New Roman" panose="02020603050405020304" pitchFamily="18" charset="0"/>
              </a:rPr>
              <a:t>dụng công nghệ kĩ thuật số.</a:t>
            </a: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pic>
        <p:nvPicPr>
          <p:cNvPr id="17" name="Picture 16">
            <a:extLst>
              <a:ext uri="{FF2B5EF4-FFF2-40B4-BE49-F238E27FC236}">
                <a16:creationId xmlns:a16="http://schemas.microsoft.com/office/drawing/2014/main" id="{09A27A3A-272B-424A-9089-20625B7B47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05839" y="3527726"/>
            <a:ext cx="3974832" cy="2640672"/>
          </a:xfrm>
          <a:prstGeom prst="rect">
            <a:avLst/>
          </a:prstGeom>
        </p:spPr>
      </p:pic>
    </p:spTree>
    <p:extLst>
      <p:ext uri="{BB962C8B-B14F-4D97-AF65-F5344CB8AC3E}">
        <p14:creationId xmlns:p14="http://schemas.microsoft.com/office/powerpoint/2010/main" val="33361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32" presetClass="emph" presetSubtype="0" fill="hold" nodeType="withEffect">
                                  <p:stCondLst>
                                    <p:cond delay="0"/>
                                  </p:stCondLst>
                                  <p:childTnLst>
                                    <p:animRot by="120000">
                                      <p:cBhvr>
                                        <p:cTn id="22" dur="100" fill="hold">
                                          <p:stCondLst>
                                            <p:cond delay="0"/>
                                          </p:stCondLst>
                                        </p:cTn>
                                        <p:tgtEl>
                                          <p:spTgt spid="17"/>
                                        </p:tgtEl>
                                        <p:attrNameLst>
                                          <p:attrName>r</p:attrName>
                                        </p:attrNameLst>
                                      </p:cBhvr>
                                    </p:animRot>
                                    <p:animRot by="-240000">
                                      <p:cBhvr>
                                        <p:cTn id="23" dur="200" fill="hold">
                                          <p:stCondLst>
                                            <p:cond delay="200"/>
                                          </p:stCondLst>
                                        </p:cTn>
                                        <p:tgtEl>
                                          <p:spTgt spid="17"/>
                                        </p:tgtEl>
                                        <p:attrNameLst>
                                          <p:attrName>r</p:attrName>
                                        </p:attrNameLst>
                                      </p:cBhvr>
                                    </p:animRot>
                                    <p:animRot by="240000">
                                      <p:cBhvr>
                                        <p:cTn id="24" dur="200" fill="hold">
                                          <p:stCondLst>
                                            <p:cond delay="400"/>
                                          </p:stCondLst>
                                        </p:cTn>
                                        <p:tgtEl>
                                          <p:spTgt spid="17"/>
                                        </p:tgtEl>
                                        <p:attrNameLst>
                                          <p:attrName>r</p:attrName>
                                        </p:attrNameLst>
                                      </p:cBhvr>
                                    </p:animRot>
                                    <p:animRot by="-240000">
                                      <p:cBhvr>
                                        <p:cTn id="25" dur="200" fill="hold">
                                          <p:stCondLst>
                                            <p:cond delay="600"/>
                                          </p:stCondLst>
                                        </p:cTn>
                                        <p:tgtEl>
                                          <p:spTgt spid="17"/>
                                        </p:tgtEl>
                                        <p:attrNameLst>
                                          <p:attrName>r</p:attrName>
                                        </p:attrNameLst>
                                      </p:cBhvr>
                                    </p:animRot>
                                    <p:animRot by="120000">
                                      <p:cBhvr>
                                        <p:cTn id="26"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673769" y="289793"/>
            <a:ext cx="10427886" cy="6509474"/>
          </a:xfrm>
          <a:prstGeom prst="rect">
            <a:avLst/>
          </a:prstGeom>
          <a:noFill/>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M</a:t>
            </a:r>
            <a:r>
              <a:rPr lang="vi-VN" sz="2400" b="1">
                <a:solidFill>
                  <a:srgbClr val="000000"/>
                </a:solidFill>
                <a:latin typeface="UTM Avo" panose="02040603050506020204" pitchFamily="18" charset="0"/>
                <a:cs typeface="Times New Roman" panose="02020603050405020304" pitchFamily="18" charset="0"/>
              </a:rPr>
              <a:t>ột số biểu hiện vi phạm đạo đức, pháp luật hay thiếu văn hoá khi s</a:t>
            </a:r>
            <a:r>
              <a:rPr lang="en-US" sz="2400" b="1">
                <a:solidFill>
                  <a:srgbClr val="000000"/>
                </a:solidFill>
                <a:latin typeface="UTM Avo" panose="02040603050506020204" pitchFamily="18" charset="0"/>
                <a:cs typeface="Times New Roman" panose="02020603050405020304" pitchFamily="18" charset="0"/>
              </a:rPr>
              <a:t>ử</a:t>
            </a:r>
            <a:r>
              <a:rPr lang="vi-VN" sz="2400" b="1">
                <a:solidFill>
                  <a:srgbClr val="000000"/>
                </a:solidFill>
                <a:latin typeface="UTM Avo" panose="02040603050506020204" pitchFamily="18" charset="0"/>
                <a:cs typeface="Times New Roman" panose="02020603050405020304" pitchFamily="18" charset="0"/>
              </a:rPr>
              <a:t> dụng công nghệ kĩ thuật số như:</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Quay phim trong rạp chiếu phim.</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Chụp ảnh ở nơi không cho phép (Hình 4.1).</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Ghi âm trái phép các cuộc nói chuyện.</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Tải về máy tính cá nhân các tệp bài hát, video có bản quyền để sử dụng mà chưa được phép.</a:t>
            </a:r>
            <a:endParaRPr lang="en-US" sz="2400">
              <a:solidFill>
                <a:srgbClr val="000000"/>
              </a:solidFill>
              <a:latin typeface="UTM Avo" panose="02040603050506020204" pitchFamily="18" charset="0"/>
              <a:cs typeface="Times New Roman" panose="02020603050405020304" pitchFamily="18" charset="0"/>
            </a:endParaRP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Sao chép thông tin từ một trang web và coi đó là của mình.</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Sử dụng phần mềm bẻ khoá.</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Phát trực tiếp (livestream) hoặc chia sẻ các vụ bạo lực học đường. Đưa lên mạng thông tin cá nhân của người khác mà chưa được phép…</a:t>
            </a:r>
          </a:p>
          <a:p>
            <a:pPr lvl="0" algn="just" defTabSz="342900">
              <a:lnSpc>
                <a:spcPct val="135000"/>
              </a:lnSpc>
              <a:defRPr/>
            </a:pPr>
            <a:endParaRPr lang="vi-VN" sz="2400">
              <a:solidFill>
                <a:srgbClr val="00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7214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kids sitting at a table with laptops&#10;&#10;Description automatically generated with low confidence">
            <a:extLst>
              <a:ext uri="{FF2B5EF4-FFF2-40B4-BE49-F238E27FC236}">
                <a16:creationId xmlns:a16="http://schemas.microsoft.com/office/drawing/2014/main" id="{D44AABFC-6548-4FD3-B12C-AAEF58E12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06781"/>
            <a:ext cx="3531879" cy="2884487"/>
          </a:xfrm>
          <a:prstGeom prst="rect">
            <a:avLst/>
          </a:prstGeom>
        </p:spPr>
      </p:pic>
      <p:sp>
        <p:nvSpPr>
          <p:cNvPr id="10" name="TextBox 9">
            <a:extLst>
              <a:ext uri="{FF2B5EF4-FFF2-40B4-BE49-F238E27FC236}">
                <a16:creationId xmlns:a16="http://schemas.microsoft.com/office/drawing/2014/main" id="{5FC2FA51-8526-47FE-B365-72618F6EF5F4}"/>
              </a:ext>
            </a:extLst>
          </p:cNvPr>
          <p:cNvSpPr txBox="1"/>
          <p:nvPr/>
        </p:nvSpPr>
        <p:spPr>
          <a:xfrm>
            <a:off x="4914900" y="422728"/>
            <a:ext cx="6362700" cy="6000297"/>
          </a:xfrm>
          <a:prstGeom prst="rect">
            <a:avLst/>
          </a:prstGeom>
          <a:noFill/>
        </p:spPr>
        <p:txBody>
          <a:bodyPr wrap="square">
            <a:spAutoFit/>
          </a:bodyPr>
          <a:lstStyle/>
          <a:p>
            <a:pPr marL="0" marR="0" lvl="0" indent="0" algn="l" defTabSz="342900" rtl="0" eaLnBrk="1" fontAlgn="auto" latinLnBrk="0" hangingPunct="1">
              <a:lnSpc>
                <a:spcPct val="135000"/>
              </a:lnSpc>
              <a:spcBef>
                <a:spcPts val="0"/>
              </a:spcBef>
              <a:spcAft>
                <a:spcPts val="0"/>
              </a:spcAft>
              <a:buClrTx/>
              <a:buSzTx/>
              <a:buFontTx/>
              <a:buNone/>
              <a:tabLst/>
              <a:defRPr/>
            </a:pPr>
            <a:r>
              <a:rPr kumimoji="0" lang="en-US"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C</a:t>
            </a:r>
            <a:r>
              <a:rPr kumimoji="0" lang="vi-VN"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ần tìm hiểu thông tin, trang bị cho mình những hiểu biết, những kiến thức pháp luật để có nhận thức đúng đắn và bảo đảm rằng mình sử dụng công nghệ kĩ thuật số có </a:t>
            </a:r>
            <a:r>
              <a:rPr kumimoji="0" lang="en-US"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tr</a:t>
            </a:r>
            <a:r>
              <a:rPr kumimoji="0" lang="vi-VN"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ách nhiệm, </a:t>
            </a:r>
            <a:r>
              <a:rPr kumimoji="0" lang="en-US"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tr</a:t>
            </a:r>
            <a:r>
              <a:rPr kumimoji="0" lang="vi-VN"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ánh vi phạm pháp luật và các chuẩn mực về văn hoá, đạo đức của xã hội.</a:t>
            </a:r>
            <a:endParaRPr kumimoji="0" lang="en-US" sz="3200" i="0" u="none" strike="noStrike" kern="1200" cap="none" spc="0" normalizeH="0" baseline="0" noProof="0">
              <a:ln>
                <a:noFill/>
              </a:ln>
              <a:solidFill>
                <a:prstClr val="white"/>
              </a:solidFill>
              <a:effectLst/>
              <a:uLnTx/>
              <a:uFillTx/>
              <a:latin typeface="Arial"/>
              <a:ea typeface="+mn-ea"/>
              <a:cs typeface="+mn-cs"/>
            </a:endParaRPr>
          </a:p>
        </p:txBody>
      </p:sp>
      <p:pic>
        <p:nvPicPr>
          <p:cNvPr id="6" name="Shape 116">
            <a:extLst>
              <a:ext uri="{FF2B5EF4-FFF2-40B4-BE49-F238E27FC236}">
                <a16:creationId xmlns:a16="http://schemas.microsoft.com/office/drawing/2014/main" id="{470F5E5B-5E19-475B-93F3-FCB5945B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452" y="3466733"/>
            <a:ext cx="2786063" cy="1536700"/>
          </a:xfrm>
          <a:prstGeom prst="rect">
            <a:avLst/>
          </a:prstGeom>
          <a:noFill/>
          <a:extLst>
            <a:ext uri="{909E8E84-426E-40DD-AFC4-6F175D3DCCD1}">
              <a14:hiddenFill xmlns:a14="http://schemas.microsoft.com/office/drawing/2010/main">
                <a:solidFill>
                  <a:srgbClr val="FFFFFF"/>
                </a:solidFill>
              </a14:hiddenFill>
            </a:ext>
          </a:extLst>
        </p:spPr>
      </p:pic>
      <p:pic>
        <p:nvPicPr>
          <p:cNvPr id="7" name="Shape 120">
            <a:extLst>
              <a:ext uri="{FF2B5EF4-FFF2-40B4-BE49-F238E27FC236}">
                <a16:creationId xmlns:a16="http://schemas.microsoft.com/office/drawing/2014/main" id="{1369297E-0851-4EBB-B6D4-73EDA0E449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350" y="4778007"/>
            <a:ext cx="2876550" cy="157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955397"/>
      </p:ext>
    </p:extLst>
  </p:cSld>
  <p:clrMapOvr>
    <a:masterClrMapping/>
  </p:clrMapOvr>
</p:sld>
</file>

<file path=ppt/theme/theme1.xml><?xml version="1.0" encoding="utf-8"?>
<a:theme xmlns:a="http://schemas.openxmlformats.org/drawingml/2006/main" name="Office Theme">
  <a:themeElements>
    <a:clrScheme name="Custom 11">
      <a:dk1>
        <a:sysClr val="windowText" lastClr="000000"/>
      </a:dk1>
      <a:lt1>
        <a:sysClr val="window" lastClr="FFFFFF"/>
      </a:lt1>
      <a:dk2>
        <a:srgbClr val="A5A5A5"/>
      </a:dk2>
      <a:lt2>
        <a:srgbClr val="82ACFF"/>
      </a:lt2>
      <a:accent1>
        <a:srgbClr val="002060"/>
      </a:accent1>
      <a:accent2>
        <a:srgbClr val="58B6C0"/>
      </a:accent2>
      <a:accent3>
        <a:srgbClr val="75BDA7"/>
      </a:accent3>
      <a:accent4>
        <a:srgbClr val="2F75FF"/>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1991</TotalTime>
  <Words>1117</Words>
  <PresentationFormat>Widescreen</PresentationFormat>
  <Paragraphs>64</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Times New Roman</vt:lpstr>
      <vt:lpstr>UTM Avo</vt:lpstr>
      <vt:lpstr>Segoe Print</vt:lpstr>
      <vt:lpstr>UTM Cookies</vt:lpstr>
      <vt:lpstr>Calibri</vt:lpstr>
      <vt:lpstr>华康方圆体W7(P)</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2021-06-02T01:34:28Z</dcterms:created>
  <dcterms:modified xsi:type="dcterms:W3CDTF">2023-02-19T10:26:55Z</dcterms:modified>
</cp:coreProperties>
</file>