
<file path=[Content_Types].xml><?xml version="1.0" encoding="utf-8"?>
<Types xmlns="http://schemas.openxmlformats.org/package/2006/content-types">
  <Default Extension="png" ContentType="image/pn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tags/tag20.xml" ContentType="application/vnd.openxmlformats-officedocument.presentationml.tags+xml"/>
  <Override PartName="/ppt/tags/tag40.xml" ContentType="application/vnd.openxmlformats-officedocument.presentationml.tags+xml"/>
  <Override PartName="/ppt/tags/tag80.xml" ContentType="application/vnd.openxmlformats-officedocument.presentationml.tags+xml"/>
  <Override PartName="/ppt/tags/tag100.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261" r:id="rId2"/>
    <p:sldId id="262" r:id="rId3"/>
    <p:sldId id="263" r:id="rId4"/>
    <p:sldId id="258" r:id="rId5"/>
    <p:sldId id="268" r:id="rId6"/>
    <p:sldId id="271" r:id="rId7"/>
    <p:sldId id="270" r:id="rId8"/>
    <p:sldId id="269" r:id="rId9"/>
    <p:sldId id="272" r:id="rId10"/>
    <p:sldId id="273" r:id="rId11"/>
    <p:sldId id="274" r:id="rId12"/>
    <p:sldId id="275" r:id="rId13"/>
    <p:sldId id="276" r:id="rId14"/>
    <p:sldId id="277" r:id="rId15"/>
    <p:sldId id="278" r:id="rId16"/>
    <p:sldId id="279" r:id="rId17"/>
    <p:sldId id="280" r:id="rId18"/>
    <p:sldId id="281" r:id="rId19"/>
    <p:sldId id="283" r:id="rId20"/>
    <p:sldId id="284" r:id="rId21"/>
    <p:sldId id="285" r:id="rId22"/>
    <p:sldId id="286" r:id="rId23"/>
    <p:sldId id="287" r:id="rId24"/>
    <p:sldId id="288" r:id="rId25"/>
    <p:sldId id="289" r:id="rId26"/>
    <p:sldId id="290" r:id="rId27"/>
    <p:sldId id="291" r:id="rId28"/>
    <p:sldId id="264" r:id="rId29"/>
    <p:sldId id="265" r:id="rId30"/>
    <p:sldId id="292" r:id="rId31"/>
    <p:sldId id="293" r:id="rId32"/>
    <p:sldId id="294" r:id="rId33"/>
    <p:sldId id="295" r:id="rId34"/>
    <p:sldId id="296" r:id="rId35"/>
    <p:sldId id="297" r:id="rId36"/>
    <p:sldId id="298" r:id="rId37"/>
    <p:sldId id="299" r:id="rId38"/>
    <p:sldId id="300" r:id="rId39"/>
    <p:sldId id="282"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259" r:id="rId67"/>
    <p:sldId id="327" r:id="rId68"/>
    <p:sldId id="328" r:id="rId69"/>
    <p:sldId id="329" r:id="rId70"/>
    <p:sldId id="330" r:id="rId71"/>
    <p:sldId id="331" r:id="rId72"/>
    <p:sldId id="332" r:id="rId73"/>
    <p:sldId id="260" r:id="rId74"/>
    <p:sldId id="333" r:id="rId75"/>
    <p:sldId id="334" r:id="rId76"/>
    <p:sldId id="335" r:id="rId77"/>
    <p:sldId id="336" r:id="rId7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ngbunho82@gmail.com" initials="d" lastIdx="1" clrIdx="0">
    <p:extLst>
      <p:ext uri="{19B8F6BF-5375-455C-9EA6-DF929625EA0E}">
        <p15:presenceInfo xmlns:p15="http://schemas.microsoft.com/office/powerpoint/2012/main" userId="5f893cc59434ebb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autoAdjust="0"/>
    <p:restoredTop sz="94660"/>
  </p:normalViewPr>
  <p:slideViewPr>
    <p:cSldViewPr snapToGrid="0">
      <p:cViewPr varScale="1">
        <p:scale>
          <a:sx n="81" d="100"/>
          <a:sy n="81" d="100"/>
        </p:scale>
        <p:origin x="168"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3EE9AB-B84A-4A27-97AC-937C849265D8}" type="datetimeFigureOut">
              <a:rPr lang="en-US" smtClean="0"/>
              <a:t>2/19/2020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7822FC-77D6-4657-B7AD-B02A8785290E}" type="slidenum">
              <a:rPr lang="en-US" smtClean="0"/>
              <a:t>‹#›</a:t>
            </a:fld>
            <a:endParaRPr lang="en-US"/>
          </a:p>
        </p:txBody>
      </p:sp>
    </p:spTree>
    <p:extLst>
      <p:ext uri="{BB962C8B-B14F-4D97-AF65-F5344CB8AC3E}">
        <p14:creationId xmlns:p14="http://schemas.microsoft.com/office/powerpoint/2010/main" val="4179656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8FB53A-E0C4-4070-B40E-91665EE25D98}" type="slidenum">
              <a:rPr lang="en-US" smtClean="0"/>
              <a:t>47</a:t>
            </a:fld>
            <a:endParaRPr lang="en-US"/>
          </a:p>
        </p:txBody>
      </p:sp>
    </p:spTree>
    <p:extLst>
      <p:ext uri="{BB962C8B-B14F-4D97-AF65-F5344CB8AC3E}">
        <p14:creationId xmlns:p14="http://schemas.microsoft.com/office/powerpoint/2010/main" val="2401580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BC586-55D5-4359-8BF2-4AE4BF87D362}" type="slidenum">
              <a:rPr lang="en-US" smtClean="0"/>
              <a:t>69</a:t>
            </a:fld>
            <a:endParaRPr lang="en-US"/>
          </a:p>
        </p:txBody>
      </p:sp>
    </p:spTree>
    <p:extLst>
      <p:ext uri="{BB962C8B-B14F-4D97-AF65-F5344CB8AC3E}">
        <p14:creationId xmlns:p14="http://schemas.microsoft.com/office/powerpoint/2010/main" val="3649367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BC586-55D5-4359-8BF2-4AE4BF87D362}" type="slidenum">
              <a:rPr lang="en-US" smtClean="0"/>
              <a:t>73</a:t>
            </a:fld>
            <a:endParaRPr lang="en-US"/>
          </a:p>
        </p:txBody>
      </p:sp>
    </p:spTree>
    <p:extLst>
      <p:ext uri="{BB962C8B-B14F-4D97-AF65-F5344CB8AC3E}">
        <p14:creationId xmlns:p14="http://schemas.microsoft.com/office/powerpoint/2010/main" val="3817847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BC586-55D5-4359-8BF2-4AE4BF87D362}" type="slidenum">
              <a:rPr lang="en-US" smtClean="0"/>
              <a:t>74</a:t>
            </a:fld>
            <a:endParaRPr lang="en-US"/>
          </a:p>
        </p:txBody>
      </p:sp>
    </p:spTree>
    <p:extLst>
      <p:ext uri="{BB962C8B-B14F-4D97-AF65-F5344CB8AC3E}">
        <p14:creationId xmlns:p14="http://schemas.microsoft.com/office/powerpoint/2010/main" val="1615490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BC586-55D5-4359-8BF2-4AE4BF87D362}" type="slidenum">
              <a:rPr lang="en-US" smtClean="0"/>
              <a:t>75</a:t>
            </a:fld>
            <a:endParaRPr lang="en-US"/>
          </a:p>
        </p:txBody>
      </p:sp>
    </p:spTree>
    <p:extLst>
      <p:ext uri="{BB962C8B-B14F-4D97-AF65-F5344CB8AC3E}">
        <p14:creationId xmlns:p14="http://schemas.microsoft.com/office/powerpoint/2010/main" val="777608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F666C-549A-4144-BE9D-24525954FC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BD9DE4C-036E-4E91-B19E-9B62695B9F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047A7CDF-72C4-4519-A427-96E5F517D5F4}"/>
              </a:ext>
            </a:extLst>
          </p:cNvPr>
          <p:cNvSpPr>
            <a:spLocks noGrp="1"/>
          </p:cNvSpPr>
          <p:nvPr>
            <p:ph type="dt" sz="half" idx="10"/>
          </p:nvPr>
        </p:nvSpPr>
        <p:spPr/>
        <p:txBody>
          <a:bodyPr/>
          <a:lstStyle/>
          <a:p>
            <a:fld id="{46374A9C-1B12-4F59-AD8D-A4633FFB0FF2}" type="datetimeFigureOut">
              <a:rPr lang="vi-VN" smtClean="0"/>
              <a:t>19/02/2020</a:t>
            </a:fld>
            <a:endParaRPr lang="vi-VN"/>
          </a:p>
        </p:txBody>
      </p:sp>
      <p:sp>
        <p:nvSpPr>
          <p:cNvPr id="5" name="Footer Placeholder 4">
            <a:extLst>
              <a:ext uri="{FF2B5EF4-FFF2-40B4-BE49-F238E27FC236}">
                <a16:creationId xmlns:a16="http://schemas.microsoft.com/office/drawing/2014/main" id="{F818EBA2-1C9B-4498-8DA9-08CBE3D40F2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9B27A8F-BB3F-458B-8337-9A7C340FA690}"/>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546574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74220-9A3A-43A2-BB98-D0115C21974C}"/>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D1291AE-DB74-422B-B293-0F36911FFA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530FE65-319D-4E6E-A9F0-D524A8652AEE}"/>
              </a:ext>
            </a:extLst>
          </p:cNvPr>
          <p:cNvSpPr>
            <a:spLocks noGrp="1"/>
          </p:cNvSpPr>
          <p:nvPr>
            <p:ph type="dt" sz="half" idx="10"/>
          </p:nvPr>
        </p:nvSpPr>
        <p:spPr/>
        <p:txBody>
          <a:bodyPr/>
          <a:lstStyle/>
          <a:p>
            <a:fld id="{46374A9C-1B12-4F59-AD8D-A4633FFB0FF2}" type="datetimeFigureOut">
              <a:rPr lang="vi-VN" smtClean="0"/>
              <a:t>19/02/2020</a:t>
            </a:fld>
            <a:endParaRPr lang="vi-VN"/>
          </a:p>
        </p:txBody>
      </p:sp>
      <p:sp>
        <p:nvSpPr>
          <p:cNvPr id="5" name="Footer Placeholder 4">
            <a:extLst>
              <a:ext uri="{FF2B5EF4-FFF2-40B4-BE49-F238E27FC236}">
                <a16:creationId xmlns:a16="http://schemas.microsoft.com/office/drawing/2014/main" id="{EA563D86-EAA5-4A5D-B11B-2D97DDFD829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5D7C6E1-F1A4-4822-B7C0-76A6E5D6546B}"/>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3430240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C65148-1522-4572-BE02-6FD3C9CBF5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4ED0ED9-5F1D-4943-A83D-17D729B9C6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69ED8EE-862F-4674-A1DF-23E9F44FB535}"/>
              </a:ext>
            </a:extLst>
          </p:cNvPr>
          <p:cNvSpPr>
            <a:spLocks noGrp="1"/>
          </p:cNvSpPr>
          <p:nvPr>
            <p:ph type="dt" sz="half" idx="10"/>
          </p:nvPr>
        </p:nvSpPr>
        <p:spPr/>
        <p:txBody>
          <a:bodyPr/>
          <a:lstStyle/>
          <a:p>
            <a:fld id="{46374A9C-1B12-4F59-AD8D-A4633FFB0FF2}" type="datetimeFigureOut">
              <a:rPr lang="vi-VN" smtClean="0"/>
              <a:t>19/02/2020</a:t>
            </a:fld>
            <a:endParaRPr lang="vi-VN"/>
          </a:p>
        </p:txBody>
      </p:sp>
      <p:sp>
        <p:nvSpPr>
          <p:cNvPr id="5" name="Footer Placeholder 4">
            <a:extLst>
              <a:ext uri="{FF2B5EF4-FFF2-40B4-BE49-F238E27FC236}">
                <a16:creationId xmlns:a16="http://schemas.microsoft.com/office/drawing/2014/main" id="{08329616-9A1E-4696-9D93-603C4D392CF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E1EDE9F-CDBA-4022-B648-803821D9267E}"/>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50818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00235-F541-40B0-8C81-4FD52BA694F0}"/>
              </a:ext>
            </a:extLst>
          </p:cNvPr>
          <p:cNvSpPr>
            <a:spLocks noGrp="1"/>
          </p:cNvSpPr>
          <p:nvPr>
            <p:ph type="title"/>
          </p:nvPr>
        </p:nvSpPr>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582B39F-9DDE-47BC-BD06-8574FF741011}"/>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8270BD7-569E-4F44-A680-3D422A0F96AA}"/>
              </a:ext>
            </a:extLst>
          </p:cNvPr>
          <p:cNvSpPr>
            <a:spLocks noGrp="1"/>
          </p:cNvSpPr>
          <p:nvPr>
            <p:ph type="dt" sz="half" idx="10"/>
          </p:nvPr>
        </p:nvSpPr>
        <p:spPr/>
        <p:txBody>
          <a:bodyPr/>
          <a:lstStyle/>
          <a:p>
            <a:fld id="{46374A9C-1B12-4F59-AD8D-A4633FFB0FF2}" type="datetimeFigureOut">
              <a:rPr lang="vi-VN" smtClean="0"/>
              <a:t>19/02/2020</a:t>
            </a:fld>
            <a:endParaRPr lang="vi-VN"/>
          </a:p>
        </p:txBody>
      </p:sp>
      <p:sp>
        <p:nvSpPr>
          <p:cNvPr id="5" name="Footer Placeholder 4">
            <a:extLst>
              <a:ext uri="{FF2B5EF4-FFF2-40B4-BE49-F238E27FC236}">
                <a16:creationId xmlns:a16="http://schemas.microsoft.com/office/drawing/2014/main" id="{E3C3AAE2-FFF2-4553-8C13-DE9C9BE9A9A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72FD58B-94B2-490B-A7A1-89D5F077600E}"/>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64667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05AC-0EEE-4CFD-A71A-3B3B46B8992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6248B2F-D243-4129-BA34-69CF154495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95C62E0-9CD9-49B6-96C2-1DD70329611F}"/>
              </a:ext>
            </a:extLst>
          </p:cNvPr>
          <p:cNvSpPr>
            <a:spLocks noGrp="1"/>
          </p:cNvSpPr>
          <p:nvPr>
            <p:ph type="dt" sz="half" idx="10"/>
          </p:nvPr>
        </p:nvSpPr>
        <p:spPr/>
        <p:txBody>
          <a:bodyPr/>
          <a:lstStyle/>
          <a:p>
            <a:fld id="{46374A9C-1B12-4F59-AD8D-A4633FFB0FF2}" type="datetimeFigureOut">
              <a:rPr lang="vi-VN" smtClean="0"/>
              <a:t>19/02/2020</a:t>
            </a:fld>
            <a:endParaRPr lang="vi-VN"/>
          </a:p>
        </p:txBody>
      </p:sp>
      <p:sp>
        <p:nvSpPr>
          <p:cNvPr id="5" name="Footer Placeholder 4">
            <a:extLst>
              <a:ext uri="{FF2B5EF4-FFF2-40B4-BE49-F238E27FC236}">
                <a16:creationId xmlns:a16="http://schemas.microsoft.com/office/drawing/2014/main" id="{A1F5D981-CC4D-4FAA-B250-24AE7A18FB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C16043C-4650-462D-A891-D269447E6959}"/>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1451963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0A10A-28CD-4427-9D29-C8D9D1A9D7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3E7F6722-5CA1-42F5-B63E-BCD70E878A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634E12-F3C5-41A9-A2AB-C59C880D590E}"/>
              </a:ext>
            </a:extLst>
          </p:cNvPr>
          <p:cNvSpPr>
            <a:spLocks noGrp="1"/>
          </p:cNvSpPr>
          <p:nvPr>
            <p:ph type="dt" sz="half" idx="10"/>
          </p:nvPr>
        </p:nvSpPr>
        <p:spPr/>
        <p:txBody>
          <a:bodyPr/>
          <a:lstStyle/>
          <a:p>
            <a:fld id="{46374A9C-1B12-4F59-AD8D-A4633FFB0FF2}" type="datetimeFigureOut">
              <a:rPr lang="vi-VN" smtClean="0"/>
              <a:t>19/02/2020</a:t>
            </a:fld>
            <a:endParaRPr lang="vi-VN"/>
          </a:p>
        </p:txBody>
      </p:sp>
      <p:sp>
        <p:nvSpPr>
          <p:cNvPr id="5" name="Footer Placeholder 4">
            <a:extLst>
              <a:ext uri="{FF2B5EF4-FFF2-40B4-BE49-F238E27FC236}">
                <a16:creationId xmlns:a16="http://schemas.microsoft.com/office/drawing/2014/main" id="{3DD062CF-29E0-45C5-82B6-0C6C8DB5F33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07DCAD3-C8EA-4942-943F-C7F83D838BCB}"/>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150571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D3D45-7C80-464F-A924-F5C2F44A416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06C8D3A-B938-4AC8-B902-2B1F0DD1A4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4F7053E4-475F-4DE4-AA8A-85AB5C1185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20B1A12-EA60-4682-A2B8-6B4534A25CBF}"/>
              </a:ext>
            </a:extLst>
          </p:cNvPr>
          <p:cNvSpPr>
            <a:spLocks noGrp="1"/>
          </p:cNvSpPr>
          <p:nvPr>
            <p:ph type="dt" sz="half" idx="10"/>
          </p:nvPr>
        </p:nvSpPr>
        <p:spPr/>
        <p:txBody>
          <a:bodyPr/>
          <a:lstStyle/>
          <a:p>
            <a:fld id="{46374A9C-1B12-4F59-AD8D-A4633FFB0FF2}" type="datetimeFigureOut">
              <a:rPr lang="vi-VN" smtClean="0"/>
              <a:t>19/02/2020</a:t>
            </a:fld>
            <a:endParaRPr lang="vi-VN"/>
          </a:p>
        </p:txBody>
      </p:sp>
      <p:sp>
        <p:nvSpPr>
          <p:cNvPr id="6" name="Footer Placeholder 5">
            <a:extLst>
              <a:ext uri="{FF2B5EF4-FFF2-40B4-BE49-F238E27FC236}">
                <a16:creationId xmlns:a16="http://schemas.microsoft.com/office/drawing/2014/main" id="{875DB90E-BCC7-4F1F-A3CB-FDB4838F596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D6E8246-6931-4B65-B556-4CA6C6D7201A}"/>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3049782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02D03-C62D-49DE-87D7-10EB7546CCA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5CB0F02-6E42-4829-8BF0-540C1DA4AB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AE3843-87EC-4027-9AD7-149719DB7B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968C0BDE-0C18-4007-AC7C-EF3E665DBB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5670DF-A394-46A4-A981-1516F5AB1B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9C43D95A-7ECD-4460-A322-AC0E69C8F909}"/>
              </a:ext>
            </a:extLst>
          </p:cNvPr>
          <p:cNvSpPr>
            <a:spLocks noGrp="1"/>
          </p:cNvSpPr>
          <p:nvPr>
            <p:ph type="dt" sz="half" idx="10"/>
          </p:nvPr>
        </p:nvSpPr>
        <p:spPr/>
        <p:txBody>
          <a:bodyPr/>
          <a:lstStyle/>
          <a:p>
            <a:fld id="{46374A9C-1B12-4F59-AD8D-A4633FFB0FF2}" type="datetimeFigureOut">
              <a:rPr lang="vi-VN" smtClean="0"/>
              <a:t>19/02/2020</a:t>
            </a:fld>
            <a:endParaRPr lang="vi-VN"/>
          </a:p>
        </p:txBody>
      </p:sp>
      <p:sp>
        <p:nvSpPr>
          <p:cNvPr id="8" name="Footer Placeholder 7">
            <a:extLst>
              <a:ext uri="{FF2B5EF4-FFF2-40B4-BE49-F238E27FC236}">
                <a16:creationId xmlns:a16="http://schemas.microsoft.com/office/drawing/2014/main" id="{C813A6DE-0B47-4EC4-97EA-3289A8D064E4}"/>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33256A31-07A4-4DEE-AE30-242FD047CCC4}"/>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302621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A49AE-C3E5-42E3-BC48-9DB0A02A5161}"/>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DA285538-0E52-4F49-9013-D62F8949D5CE}"/>
              </a:ext>
            </a:extLst>
          </p:cNvPr>
          <p:cNvSpPr>
            <a:spLocks noGrp="1"/>
          </p:cNvSpPr>
          <p:nvPr>
            <p:ph type="dt" sz="half" idx="10"/>
          </p:nvPr>
        </p:nvSpPr>
        <p:spPr/>
        <p:txBody>
          <a:bodyPr/>
          <a:lstStyle/>
          <a:p>
            <a:fld id="{46374A9C-1B12-4F59-AD8D-A4633FFB0FF2}" type="datetimeFigureOut">
              <a:rPr lang="vi-VN" smtClean="0"/>
              <a:t>19/02/2020</a:t>
            </a:fld>
            <a:endParaRPr lang="vi-VN"/>
          </a:p>
        </p:txBody>
      </p:sp>
      <p:sp>
        <p:nvSpPr>
          <p:cNvPr id="4" name="Footer Placeholder 3">
            <a:extLst>
              <a:ext uri="{FF2B5EF4-FFF2-40B4-BE49-F238E27FC236}">
                <a16:creationId xmlns:a16="http://schemas.microsoft.com/office/drawing/2014/main" id="{C0C8949A-7B29-4717-BB3A-9FB140DFB042}"/>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57FBA2FE-C467-4D36-8950-90A965189AA4}"/>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1586867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A131EB-0FA3-485C-B264-6D1D55D3846E}"/>
              </a:ext>
            </a:extLst>
          </p:cNvPr>
          <p:cNvSpPr>
            <a:spLocks noGrp="1"/>
          </p:cNvSpPr>
          <p:nvPr>
            <p:ph type="dt" sz="half" idx="10"/>
          </p:nvPr>
        </p:nvSpPr>
        <p:spPr/>
        <p:txBody>
          <a:bodyPr/>
          <a:lstStyle/>
          <a:p>
            <a:fld id="{46374A9C-1B12-4F59-AD8D-A4633FFB0FF2}" type="datetimeFigureOut">
              <a:rPr lang="vi-VN" smtClean="0"/>
              <a:t>19/02/2020</a:t>
            </a:fld>
            <a:endParaRPr lang="vi-VN"/>
          </a:p>
        </p:txBody>
      </p:sp>
      <p:sp>
        <p:nvSpPr>
          <p:cNvPr id="3" name="Footer Placeholder 2">
            <a:extLst>
              <a:ext uri="{FF2B5EF4-FFF2-40B4-BE49-F238E27FC236}">
                <a16:creationId xmlns:a16="http://schemas.microsoft.com/office/drawing/2014/main" id="{2EF8E50C-0112-4779-8E51-BEECDAA9CFF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0C49CAED-8AAB-41FB-BF65-99CDEE1A7A4C}"/>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1061003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AFA87-4533-47DA-B3E8-FB7B575EBC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4F6F9327-50B3-4140-8BAC-1F54DEB340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3D2B052B-BFCF-438E-AA2A-DC4567CBB5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7387B2-6EFA-4783-B562-FC483649F6EF}"/>
              </a:ext>
            </a:extLst>
          </p:cNvPr>
          <p:cNvSpPr>
            <a:spLocks noGrp="1"/>
          </p:cNvSpPr>
          <p:nvPr>
            <p:ph type="dt" sz="half" idx="10"/>
          </p:nvPr>
        </p:nvSpPr>
        <p:spPr/>
        <p:txBody>
          <a:bodyPr/>
          <a:lstStyle/>
          <a:p>
            <a:fld id="{46374A9C-1B12-4F59-AD8D-A4633FFB0FF2}" type="datetimeFigureOut">
              <a:rPr lang="vi-VN" smtClean="0"/>
              <a:t>19/02/2020</a:t>
            </a:fld>
            <a:endParaRPr lang="vi-VN"/>
          </a:p>
        </p:txBody>
      </p:sp>
      <p:sp>
        <p:nvSpPr>
          <p:cNvPr id="6" name="Footer Placeholder 5">
            <a:extLst>
              <a:ext uri="{FF2B5EF4-FFF2-40B4-BE49-F238E27FC236}">
                <a16:creationId xmlns:a16="http://schemas.microsoft.com/office/drawing/2014/main" id="{12B4FDD7-16D2-4C96-9A80-54E5DD42B13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D1DA189-ADE9-463A-A71F-FAD1A49770BE}"/>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68590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C94CE-51CE-4682-BE38-4515B04DF4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A498EFBA-E59B-4713-AFF2-5FCFFC6B71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vi-VN"/>
          </a:p>
        </p:txBody>
      </p:sp>
      <p:sp>
        <p:nvSpPr>
          <p:cNvPr id="4" name="Text Placeholder 3">
            <a:extLst>
              <a:ext uri="{FF2B5EF4-FFF2-40B4-BE49-F238E27FC236}">
                <a16:creationId xmlns:a16="http://schemas.microsoft.com/office/drawing/2014/main" id="{3FE8877E-2D4E-4DC2-A24D-616D88421A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6C14C4-3629-44D3-8659-81DD22EC21FE}"/>
              </a:ext>
            </a:extLst>
          </p:cNvPr>
          <p:cNvSpPr>
            <a:spLocks noGrp="1"/>
          </p:cNvSpPr>
          <p:nvPr>
            <p:ph type="dt" sz="half" idx="10"/>
          </p:nvPr>
        </p:nvSpPr>
        <p:spPr/>
        <p:txBody>
          <a:bodyPr/>
          <a:lstStyle/>
          <a:p>
            <a:fld id="{46374A9C-1B12-4F59-AD8D-A4633FFB0FF2}" type="datetimeFigureOut">
              <a:rPr lang="vi-VN" smtClean="0"/>
              <a:t>19/02/2020</a:t>
            </a:fld>
            <a:endParaRPr lang="vi-VN"/>
          </a:p>
        </p:txBody>
      </p:sp>
      <p:sp>
        <p:nvSpPr>
          <p:cNvPr id="6" name="Footer Placeholder 5">
            <a:extLst>
              <a:ext uri="{FF2B5EF4-FFF2-40B4-BE49-F238E27FC236}">
                <a16:creationId xmlns:a16="http://schemas.microsoft.com/office/drawing/2014/main" id="{E3AB87F7-A4E4-4CEB-A4F1-44385C5DCF9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64BDC58-5589-42DF-801A-63C12CD607F7}"/>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456776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E38435-ADED-492E-A651-B04F5D9FC5E8}"/>
              </a:ext>
            </a:extLst>
          </p:cNvPr>
          <p:cNvSpPr>
            <a:spLocks noGrp="1"/>
          </p:cNvSpPr>
          <p:nvPr>
            <p:ph type="title"/>
          </p:nvPr>
        </p:nvSpPr>
        <p:spPr>
          <a:xfrm>
            <a:off x="838200" y="365125"/>
            <a:ext cx="10515600" cy="549275"/>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EAE76F3-542C-4571-B179-687889A3A6C9}"/>
              </a:ext>
            </a:extLst>
          </p:cNvPr>
          <p:cNvSpPr>
            <a:spLocks noGrp="1"/>
          </p:cNvSpPr>
          <p:nvPr>
            <p:ph type="body" idx="1"/>
          </p:nvPr>
        </p:nvSpPr>
        <p:spPr>
          <a:xfrm>
            <a:off x="838200" y="1011936"/>
            <a:ext cx="10515600" cy="51650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9C3AB9A-AE12-4952-B5DB-C10975A443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374A9C-1B12-4F59-AD8D-A4633FFB0FF2}" type="datetimeFigureOut">
              <a:rPr lang="vi-VN" smtClean="0"/>
              <a:t>19/02/2020</a:t>
            </a:fld>
            <a:endParaRPr lang="vi-VN"/>
          </a:p>
        </p:txBody>
      </p:sp>
      <p:sp>
        <p:nvSpPr>
          <p:cNvPr id="5" name="Footer Placeholder 4">
            <a:extLst>
              <a:ext uri="{FF2B5EF4-FFF2-40B4-BE49-F238E27FC236}">
                <a16:creationId xmlns:a16="http://schemas.microsoft.com/office/drawing/2014/main" id="{E7C4B960-75A7-44A3-B815-12624C52D4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F99F35B3-98DD-4C40-BBF6-FAE4AFA39E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BEBA14-6DE7-482B-826A-78393C332BC3}" type="slidenum">
              <a:rPr lang="vi-VN" smtClean="0"/>
              <a:t>‹#›</a:t>
            </a:fld>
            <a:endParaRPr lang="vi-VN"/>
          </a:p>
        </p:txBody>
      </p:sp>
    </p:spTree>
    <p:extLst>
      <p:ext uri="{BB962C8B-B14F-4D97-AF65-F5344CB8AC3E}">
        <p14:creationId xmlns:p14="http://schemas.microsoft.com/office/powerpoint/2010/main" val="1463952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wd">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iterate type="wd">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9.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wmf"/><Relationship Id="rId1" Type="http://schemas.openxmlformats.org/officeDocument/2006/relationships/slideLayout" Target="../slideLayouts/slideLayout2.xml"/><Relationship Id="rId5" Type="http://schemas.openxmlformats.org/officeDocument/2006/relationships/slide" Target="slide24.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23.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2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25.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2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26.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24.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25.xml"/><Relationship Id="rId18" Type="http://schemas.openxmlformats.org/officeDocument/2006/relationships/slide" Target="slide40.xml"/><Relationship Id="rId3" Type="http://schemas.openxmlformats.org/officeDocument/2006/relationships/slide" Target="slide37.xml"/><Relationship Id="rId7" Type="http://schemas.openxmlformats.org/officeDocument/2006/relationships/slide" Target="slide32.xml"/><Relationship Id="rId12" Type="http://schemas.openxmlformats.org/officeDocument/2006/relationships/slide" Target="slide35.xml"/><Relationship Id="rId17" Type="http://schemas.openxmlformats.org/officeDocument/2006/relationships/slide" Target="slide44.xml"/><Relationship Id="rId2" Type="http://schemas.openxmlformats.org/officeDocument/2006/relationships/slide" Target="slide36.xml"/><Relationship Id="rId16" Type="http://schemas.openxmlformats.org/officeDocument/2006/relationships/slide" Target="slide43.xml"/><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slide" Target="slide26.xml"/><Relationship Id="rId5" Type="http://schemas.openxmlformats.org/officeDocument/2006/relationships/slide" Target="slide39.xml"/><Relationship Id="rId15" Type="http://schemas.openxmlformats.org/officeDocument/2006/relationships/slide" Target="slide42.xml"/><Relationship Id="rId10" Type="http://schemas.openxmlformats.org/officeDocument/2006/relationships/slide" Target="slide27.xml"/><Relationship Id="rId19" Type="http://schemas.openxmlformats.org/officeDocument/2006/relationships/slide" Target="slide2.xml"/><Relationship Id="rId4" Type="http://schemas.openxmlformats.org/officeDocument/2006/relationships/slide" Target="slide38.xml"/><Relationship Id="rId9" Type="http://schemas.openxmlformats.org/officeDocument/2006/relationships/slide" Target="slide29.xml"/><Relationship Id="rId14" Type="http://schemas.openxmlformats.org/officeDocument/2006/relationships/slide" Target="slide41.xml"/></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37.png"/><Relationship Id="rId1" Type="http://schemas.openxmlformats.org/officeDocument/2006/relationships/slideLayout" Target="../slideLayouts/slideLayout4.xml"/><Relationship Id="rId4" Type="http://schemas.openxmlformats.org/officeDocument/2006/relationships/slide" Target="slide24.xml"/></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43.png"/><Relationship Id="rId1" Type="http://schemas.openxmlformats.org/officeDocument/2006/relationships/slideLayout" Target="../slideLayouts/slideLayout4.xml"/><Relationship Id="rId4" Type="http://schemas.openxmlformats.org/officeDocument/2006/relationships/slide" Target="slide24.xml"/></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55.png"/><Relationship Id="rId1" Type="http://schemas.openxmlformats.org/officeDocument/2006/relationships/slideLayout" Target="../slideLayouts/slideLayout4.xml"/><Relationship Id="rId4" Type="http://schemas.openxmlformats.org/officeDocument/2006/relationships/slide" Target="slide24.xml"/></Relationships>
</file>

<file path=ppt/slides/_rels/slide28.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60.png"/><Relationship Id="rId1" Type="http://schemas.openxmlformats.org/officeDocument/2006/relationships/slideLayout" Target="../slideLayouts/slideLayout4.xml"/><Relationship Id="rId4" Type="http://schemas.openxmlformats.org/officeDocument/2006/relationships/slide" Target="slide24.xml"/></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73.png"/><Relationship Id="rId1" Type="http://schemas.openxmlformats.org/officeDocument/2006/relationships/slideLayout" Target="../slideLayouts/slideLayout4.xml"/><Relationship Id="rId4" Type="http://schemas.openxmlformats.org/officeDocument/2006/relationships/slide" Target="slide24.xml"/></Relationships>
</file>

<file path=ppt/slides/_rels/slide3.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10.xml"/><Relationship Id="rId18" Type="http://schemas.openxmlformats.org/officeDocument/2006/relationships/slide" Target="slide2.xml"/><Relationship Id="rId3" Type="http://schemas.openxmlformats.org/officeDocument/2006/relationships/slide" Target="slide21.xml"/><Relationship Id="rId7" Type="http://schemas.openxmlformats.org/officeDocument/2006/relationships/slide" Target="slide16.xml"/><Relationship Id="rId12" Type="http://schemas.openxmlformats.org/officeDocument/2006/relationships/slide" Target="slide11.xml"/><Relationship Id="rId17" Type="http://schemas.openxmlformats.org/officeDocument/2006/relationships/slide" Target="slide4.xml"/><Relationship Id="rId2" Type="http://schemas.openxmlformats.org/officeDocument/2006/relationships/slide" Target="slide20.xml"/><Relationship Id="rId16"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slide" Target="slide15.xml"/><Relationship Id="rId11" Type="http://schemas.openxmlformats.org/officeDocument/2006/relationships/slide" Target="slide12.xml"/><Relationship Id="rId5" Type="http://schemas.openxmlformats.org/officeDocument/2006/relationships/slide" Target="slide23.xml"/><Relationship Id="rId15" Type="http://schemas.openxmlformats.org/officeDocument/2006/relationships/slide" Target="slide14.xml"/><Relationship Id="rId10" Type="http://schemas.openxmlformats.org/officeDocument/2006/relationships/slide" Target="slide13.xml"/><Relationship Id="rId4" Type="http://schemas.openxmlformats.org/officeDocument/2006/relationships/slide" Target="slide22.xml"/><Relationship Id="rId9" Type="http://schemas.openxmlformats.org/officeDocument/2006/relationships/slide" Target="slide18.xml"/><Relationship Id="rId14" Type="http://schemas.openxmlformats.org/officeDocument/2006/relationships/slide" Target="slide19.xml"/></Relationships>
</file>

<file path=ppt/slides/_rels/slide30.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81.png"/><Relationship Id="rId1" Type="http://schemas.openxmlformats.org/officeDocument/2006/relationships/slideLayout" Target="../slideLayouts/slideLayout4.xml"/><Relationship Id="rId4" Type="http://schemas.openxmlformats.org/officeDocument/2006/relationships/slide" Target="slide24.xml"/></Relationships>
</file>

<file path=ppt/slides/_rels/slide3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90.png"/><Relationship Id="rId1" Type="http://schemas.openxmlformats.org/officeDocument/2006/relationships/slideLayout" Target="../slideLayouts/slideLayout4.xml"/><Relationship Id="rId4" Type="http://schemas.openxmlformats.org/officeDocument/2006/relationships/slide" Target="slide24.xml"/></Relationships>
</file>

<file path=ppt/slides/_rels/slide3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100.png"/><Relationship Id="rId1" Type="http://schemas.openxmlformats.org/officeDocument/2006/relationships/slideLayout" Target="../slideLayouts/slideLayout4.xml"/><Relationship Id="rId4" Type="http://schemas.openxmlformats.org/officeDocument/2006/relationships/slide" Target="slide24.xml"/></Relationships>
</file>

<file path=ppt/slides/_rels/slide33.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image" Target="../media/image110.png"/><Relationship Id="rId1" Type="http://schemas.openxmlformats.org/officeDocument/2006/relationships/slideLayout" Target="../slideLayouts/slideLayout4.xml"/><Relationship Id="rId4" Type="http://schemas.openxmlformats.org/officeDocument/2006/relationships/slide" Target="slide24.xml"/></Relationships>
</file>

<file path=ppt/slides/_rels/slide34.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120.png"/><Relationship Id="rId1" Type="http://schemas.openxmlformats.org/officeDocument/2006/relationships/slideLayout" Target="../slideLayouts/slideLayout4.xml"/><Relationship Id="rId4" Type="http://schemas.openxmlformats.org/officeDocument/2006/relationships/slide" Target="slide24.xml"/></Relationships>
</file>

<file path=ppt/slides/_rels/slide35.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130.png"/><Relationship Id="rId1" Type="http://schemas.openxmlformats.org/officeDocument/2006/relationships/slideLayout" Target="../slideLayouts/slideLayout4.xml"/><Relationship Id="rId4" Type="http://schemas.openxmlformats.org/officeDocument/2006/relationships/slide" Target="slide24.xml"/></Relationships>
</file>

<file path=ppt/slides/_rels/slide36.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140.png"/><Relationship Id="rId1" Type="http://schemas.openxmlformats.org/officeDocument/2006/relationships/slideLayout" Target="../slideLayouts/slideLayout4.xml"/><Relationship Id="rId4" Type="http://schemas.openxmlformats.org/officeDocument/2006/relationships/slide" Target="slide24.xml"/></Relationships>
</file>

<file path=ppt/slides/_rels/slide37.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image" Target="../media/image150.png"/><Relationship Id="rId1" Type="http://schemas.openxmlformats.org/officeDocument/2006/relationships/slideLayout" Target="../slideLayouts/slideLayout4.xml"/><Relationship Id="rId4" Type="http://schemas.openxmlformats.org/officeDocument/2006/relationships/slide" Target="slide24.xml"/></Relationships>
</file>

<file path=ppt/slides/_rels/slide38.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60.png"/><Relationship Id="rId1" Type="http://schemas.openxmlformats.org/officeDocument/2006/relationships/slideLayout" Target="../slideLayouts/slideLayout4.xml"/><Relationship Id="rId4" Type="http://schemas.openxmlformats.org/officeDocument/2006/relationships/slide" Target="slide24.xml"/></Relationships>
</file>

<file path=ppt/slides/_rels/slide39.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170.png"/><Relationship Id="rId1" Type="http://schemas.openxmlformats.org/officeDocument/2006/relationships/slideLayout" Target="../slideLayouts/slideLayout4.xml"/><Relationship Id="rId4" Type="http://schemas.openxmlformats.org/officeDocument/2006/relationships/slide" Target="slide2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12.xml"/><Relationship Id="rId4" Type="http://schemas.openxmlformats.org/officeDocument/2006/relationships/slide" Target="slide5.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slide" Target="slide24.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 Target="slide41.xml"/><Relationship Id="rId5" Type="http://schemas.openxmlformats.org/officeDocument/2006/relationships/image" Target="../media/image180.png"/><Relationship Id="rId4" Type="http://schemas.openxmlformats.org/officeDocument/2006/relationships/tags" Target="../tags/tag20.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slide" Target="slide24.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 Target="slide42.xml"/><Relationship Id="rId5" Type="http://schemas.openxmlformats.org/officeDocument/2006/relationships/image" Target="../media/image190.png"/><Relationship Id="rId4" Type="http://schemas.openxmlformats.org/officeDocument/2006/relationships/tags" Target="../tags/tag40.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slide" Target="slide24.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 Target="slide43.xml"/><Relationship Id="rId5" Type="http://schemas.openxmlformats.org/officeDocument/2006/relationships/image" Target="../media/image27.png"/><Relationship Id="rId4" Type="http://schemas.openxmlformats.org/officeDocument/2006/relationships/tags" Target="../tags/tag6.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slide" Target="slide24.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 Target="slide44.xml"/><Relationship Id="rId5" Type="http://schemas.openxmlformats.org/officeDocument/2006/relationships/image" Target="../media/image210.png"/><Relationship Id="rId4" Type="http://schemas.openxmlformats.org/officeDocument/2006/relationships/tags" Target="../tags/tag80.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 Target="slide24.xml"/><Relationship Id="rId5" Type="http://schemas.openxmlformats.org/officeDocument/2006/relationships/image" Target="../media/image220.png"/><Relationship Id="rId4" Type="http://schemas.openxmlformats.org/officeDocument/2006/relationships/tags" Target="../tags/tag100.xml"/></Relationships>
</file>

<file path=ppt/slides/_rels/slide45.xml.rels><?xml version="1.0" encoding="UTF-8" standalone="yes"?>
<Relationships xmlns="http://schemas.openxmlformats.org/package/2006/relationships"><Relationship Id="rId8" Type="http://schemas.openxmlformats.org/officeDocument/2006/relationships/slide" Target="slide63.xml"/><Relationship Id="rId13" Type="http://schemas.openxmlformats.org/officeDocument/2006/relationships/slide" Target="slide49.xml"/><Relationship Id="rId3" Type="http://schemas.openxmlformats.org/officeDocument/2006/relationships/slide" Target="slide70.xml"/><Relationship Id="rId7" Type="http://schemas.openxmlformats.org/officeDocument/2006/relationships/slide" Target="slide60.xml"/><Relationship Id="rId12" Type="http://schemas.openxmlformats.org/officeDocument/2006/relationships/slide" Target="slide50.xml"/><Relationship Id="rId17" Type="http://schemas.openxmlformats.org/officeDocument/2006/relationships/slide" Target="slide2.xml"/><Relationship Id="rId2" Type="http://schemas.openxmlformats.org/officeDocument/2006/relationships/slide" Target="slide69.xml"/><Relationship Id="rId16" Type="http://schemas.openxmlformats.org/officeDocument/2006/relationships/slide" Target="slide46.xml"/><Relationship Id="rId1" Type="http://schemas.openxmlformats.org/officeDocument/2006/relationships/slideLayout" Target="../slideLayouts/slideLayout2.xml"/><Relationship Id="rId6" Type="http://schemas.openxmlformats.org/officeDocument/2006/relationships/slide" Target="slide59.xml"/><Relationship Id="rId11" Type="http://schemas.openxmlformats.org/officeDocument/2006/relationships/slide" Target="slide52.xml"/><Relationship Id="rId5" Type="http://schemas.openxmlformats.org/officeDocument/2006/relationships/slide" Target="slide76.xml"/><Relationship Id="rId15" Type="http://schemas.openxmlformats.org/officeDocument/2006/relationships/slide" Target="slide57.xml"/><Relationship Id="rId10" Type="http://schemas.openxmlformats.org/officeDocument/2006/relationships/slide" Target="slide54.xml"/><Relationship Id="rId4" Type="http://schemas.openxmlformats.org/officeDocument/2006/relationships/slide" Target="slide72.xml"/><Relationship Id="rId9" Type="http://schemas.openxmlformats.org/officeDocument/2006/relationships/slide" Target="slide65.xml"/><Relationship Id="rId14" Type="http://schemas.openxmlformats.org/officeDocument/2006/relationships/slide" Target="slide67.xml"/></Relationships>
</file>

<file path=ppt/slides/_rels/slide4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10.png"/><Relationship Id="rId1" Type="http://schemas.openxmlformats.org/officeDocument/2006/relationships/slideLayout" Target="../slideLayouts/slideLayout12.xml"/><Relationship Id="rId6" Type="http://schemas.openxmlformats.org/officeDocument/2006/relationships/slide" Target="slide45.xml"/><Relationship Id="rId5" Type="http://schemas.openxmlformats.org/officeDocument/2006/relationships/slide" Target="slide47.xml"/><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slide" Target="slide45.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slide" Target="slide48.xml"/><Relationship Id="rId5" Type="http://schemas.openxmlformats.org/officeDocument/2006/relationships/image" Target="../media/image310.png"/><Relationship Id="rId4" Type="http://schemas.openxmlformats.org/officeDocument/2006/relationships/image" Target="../media/image9.emf"/></Relationships>
</file>

<file path=ppt/slides/_rels/slide4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61.png"/><Relationship Id="rId1" Type="http://schemas.openxmlformats.org/officeDocument/2006/relationships/slideLayout" Target="../slideLayouts/slideLayout12.xml"/><Relationship Id="rId5" Type="http://schemas.openxmlformats.org/officeDocument/2006/relationships/slide" Target="slide45.xml"/><Relationship Id="rId4" Type="http://schemas.openxmlformats.org/officeDocument/2006/relationships/slide" Target="slide49.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1.png"/><Relationship Id="rId1" Type="http://schemas.openxmlformats.org/officeDocument/2006/relationships/slideLayout" Target="../slideLayouts/slideLayout12.xml"/><Relationship Id="rId6" Type="http://schemas.openxmlformats.org/officeDocument/2006/relationships/slide" Target="slide45.xml"/><Relationship Id="rId5" Type="http://schemas.openxmlformats.org/officeDocument/2006/relationships/slide" Target="slide50.xml"/><Relationship Id="rId4" Type="http://schemas.openxmlformats.org/officeDocument/2006/relationships/image" Target="../media/image31.e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slide" Target="slide2.xml"/><Relationship Id="rId4" Type="http://schemas.openxmlformats.org/officeDocument/2006/relationships/slide" Target="slide6.xml"/></Relationships>
</file>

<file path=ppt/slides/_rels/slide50.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91.png"/><Relationship Id="rId1" Type="http://schemas.openxmlformats.org/officeDocument/2006/relationships/slideLayout" Target="../slideLayouts/slideLayout12.xml"/><Relationship Id="rId6" Type="http://schemas.openxmlformats.org/officeDocument/2006/relationships/slide" Target="slide45.xml"/><Relationship Id="rId5" Type="http://schemas.openxmlformats.org/officeDocument/2006/relationships/slide" Target="slide51.xml"/><Relationship Id="rId4" Type="http://schemas.openxmlformats.org/officeDocument/2006/relationships/image" Target="../media/image32.emf"/></Relationships>
</file>

<file path=ppt/slides/_rels/slide5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2.png"/><Relationship Id="rId1" Type="http://schemas.openxmlformats.org/officeDocument/2006/relationships/slideLayout" Target="../slideLayouts/slideLayout12.xml"/><Relationship Id="rId6" Type="http://schemas.openxmlformats.org/officeDocument/2006/relationships/slide" Target="slide45.xml"/><Relationship Id="rId5" Type="http://schemas.openxmlformats.org/officeDocument/2006/relationships/slide" Target="slide52.xml"/><Relationship Id="rId4" Type="http://schemas.openxmlformats.org/officeDocument/2006/relationships/image" Target="../media/image91.png"/></Relationships>
</file>

<file path=ppt/slides/_rels/slide52.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33.emf"/><Relationship Id="rId1" Type="http://schemas.openxmlformats.org/officeDocument/2006/relationships/slideLayout" Target="../slideLayouts/slideLayout12.xml"/><Relationship Id="rId6" Type="http://schemas.openxmlformats.org/officeDocument/2006/relationships/slide" Target="slide45.xml"/><Relationship Id="rId5" Type="http://schemas.openxmlformats.org/officeDocument/2006/relationships/slide" Target="slide53.xml"/><Relationship Id="rId4" Type="http://schemas.openxmlformats.org/officeDocument/2006/relationships/image" Target="../media/image141.png"/></Relationships>
</file>

<file path=ppt/slides/_rels/slide53.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33.emf"/><Relationship Id="rId1" Type="http://schemas.openxmlformats.org/officeDocument/2006/relationships/slideLayout" Target="../slideLayouts/slideLayout12.xml"/><Relationship Id="rId6" Type="http://schemas.openxmlformats.org/officeDocument/2006/relationships/slide" Target="slide45.xml"/><Relationship Id="rId5" Type="http://schemas.openxmlformats.org/officeDocument/2006/relationships/slide" Target="slide54.xml"/><Relationship Id="rId4" Type="http://schemas.openxmlformats.org/officeDocument/2006/relationships/image" Target="../media/image131.png"/></Relationships>
</file>

<file path=ppt/slides/_rels/slide54.xml.rels><?xml version="1.0" encoding="UTF-8" standalone="yes"?>
<Relationships xmlns="http://schemas.openxmlformats.org/package/2006/relationships"><Relationship Id="rId3" Type="http://schemas.openxmlformats.org/officeDocument/2006/relationships/image" Target="../media/image200.png"/><Relationship Id="rId7" Type="http://schemas.openxmlformats.org/officeDocument/2006/relationships/slide" Target="slide45.xml"/><Relationship Id="rId2" Type="http://schemas.openxmlformats.org/officeDocument/2006/relationships/image" Target="../media/image34.png"/><Relationship Id="rId1" Type="http://schemas.openxmlformats.org/officeDocument/2006/relationships/slideLayout" Target="../slideLayouts/slideLayout12.xml"/><Relationship Id="rId6" Type="http://schemas.openxmlformats.org/officeDocument/2006/relationships/slide" Target="slide55.xml"/><Relationship Id="rId5" Type="http://schemas.openxmlformats.org/officeDocument/2006/relationships/image" Target="../media/image221.png"/><Relationship Id="rId4" Type="http://schemas.openxmlformats.org/officeDocument/2006/relationships/image" Target="../media/image35.png"/></Relationships>
</file>

<file path=ppt/slides/_rels/slide55.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34.png"/><Relationship Id="rId1" Type="http://schemas.openxmlformats.org/officeDocument/2006/relationships/slideLayout" Target="../slideLayouts/slideLayout12.xml"/><Relationship Id="rId6" Type="http://schemas.openxmlformats.org/officeDocument/2006/relationships/slide" Target="slide45.xml"/><Relationship Id="rId5" Type="http://schemas.openxmlformats.org/officeDocument/2006/relationships/slide" Target="slide56.xml"/><Relationship Id="rId4" Type="http://schemas.openxmlformats.org/officeDocument/2006/relationships/image" Target="../media/image350.png"/></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91.png"/><Relationship Id="rId1" Type="http://schemas.openxmlformats.org/officeDocument/2006/relationships/slideLayout" Target="../slideLayouts/slideLayout12.xml"/><Relationship Id="rId5" Type="http://schemas.openxmlformats.org/officeDocument/2006/relationships/slide" Target="slide45.xml"/><Relationship Id="rId4" Type="http://schemas.openxmlformats.org/officeDocument/2006/relationships/slide" Target="slide57.xml"/></Relationships>
</file>

<file path=ppt/slides/_rels/slide57.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50.png"/><Relationship Id="rId1" Type="http://schemas.openxmlformats.org/officeDocument/2006/relationships/slideLayout" Target="../slideLayouts/slideLayout12.xml"/><Relationship Id="rId6" Type="http://schemas.openxmlformats.org/officeDocument/2006/relationships/slide" Target="slide45.xml"/><Relationship Id="rId5" Type="http://schemas.openxmlformats.org/officeDocument/2006/relationships/slide" Target="slide58.xml"/><Relationship Id="rId4" Type="http://schemas.openxmlformats.org/officeDocument/2006/relationships/image" Target="../media/image36.emf"/></Relationships>
</file>

<file path=ppt/slides/_rels/slide5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8.png"/><Relationship Id="rId1" Type="http://schemas.openxmlformats.org/officeDocument/2006/relationships/slideLayout" Target="../slideLayouts/slideLayout12.xml"/><Relationship Id="rId6" Type="http://schemas.openxmlformats.org/officeDocument/2006/relationships/slide" Target="slide45.xml"/><Relationship Id="rId5" Type="http://schemas.openxmlformats.org/officeDocument/2006/relationships/slide" Target="slide59.xml"/><Relationship Id="rId4" Type="http://schemas.openxmlformats.org/officeDocument/2006/relationships/image" Target="../media/image39.png"/></Relationships>
</file>

<file path=ppt/slides/_rels/slide5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280.png"/><Relationship Id="rId1" Type="http://schemas.openxmlformats.org/officeDocument/2006/relationships/slideLayout" Target="../slideLayouts/slideLayout12.xml"/><Relationship Id="rId6" Type="http://schemas.openxmlformats.org/officeDocument/2006/relationships/slide" Target="slide45.xml"/><Relationship Id="rId5" Type="http://schemas.openxmlformats.org/officeDocument/2006/relationships/slide" Target="slide60.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slide" Target="slide2.xml"/><Relationship Id="rId4" Type="http://schemas.openxmlformats.org/officeDocument/2006/relationships/slide" Target="slide7.xml"/></Relationships>
</file>

<file path=ppt/slides/_rels/slide60.xml.rels><?xml version="1.0" encoding="UTF-8" standalone="yes"?>
<Relationships xmlns="http://schemas.openxmlformats.org/package/2006/relationships"><Relationship Id="rId8" Type="http://schemas.openxmlformats.org/officeDocument/2006/relationships/image" Target="../media/image270.png"/><Relationship Id="rId3" Type="http://schemas.openxmlformats.org/officeDocument/2006/relationships/image" Target="../media/image40.png"/><Relationship Id="rId2" Type="http://schemas.openxmlformats.org/officeDocument/2006/relationships/image" Target="../media/image41.png"/><Relationship Id="rId1" Type="http://schemas.openxmlformats.org/officeDocument/2006/relationships/slideLayout" Target="../slideLayouts/slideLayout12.xml"/><Relationship Id="rId10" Type="http://schemas.openxmlformats.org/officeDocument/2006/relationships/slide" Target="slide45.xml"/><Relationship Id="rId4" Type="http://schemas.openxmlformats.org/officeDocument/2006/relationships/image" Target="../media/image411.png"/><Relationship Id="rId9" Type="http://schemas.openxmlformats.org/officeDocument/2006/relationships/slide" Target="slide61.xml"/></Relationships>
</file>

<file path=ppt/slides/_rels/slide61.xml.rels><?xml version="1.0" encoding="UTF-8" standalone="yes"?>
<Relationships xmlns="http://schemas.openxmlformats.org/package/2006/relationships"><Relationship Id="rId2" Type="http://schemas.openxmlformats.org/officeDocument/2006/relationships/image" Target="../media/image331.png"/><Relationship Id="rId1" Type="http://schemas.openxmlformats.org/officeDocument/2006/relationships/slideLayout" Target="../slideLayouts/slideLayout12.xml"/><Relationship Id="rId6" Type="http://schemas.openxmlformats.org/officeDocument/2006/relationships/slide" Target="slide45.xml"/><Relationship Id="rId5" Type="http://schemas.openxmlformats.org/officeDocument/2006/relationships/slide" Target="slide62.xml"/><Relationship Id="rId4" Type="http://schemas.openxmlformats.org/officeDocument/2006/relationships/image" Target="../media/image42.png"/></Relationships>
</file>

<file path=ppt/slides/_rels/slide62.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image" Target="../media/image44.png"/><Relationship Id="rId1" Type="http://schemas.openxmlformats.org/officeDocument/2006/relationships/slideLayout" Target="../slideLayouts/slideLayout12.xml"/><Relationship Id="rId5" Type="http://schemas.openxmlformats.org/officeDocument/2006/relationships/slide" Target="slide45.xml"/><Relationship Id="rId4" Type="http://schemas.openxmlformats.org/officeDocument/2006/relationships/slide" Target="slide63.xml"/></Relationships>
</file>

<file path=ppt/slides/_rels/slide63.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image" Target="../media/image311.png"/><Relationship Id="rId1" Type="http://schemas.openxmlformats.org/officeDocument/2006/relationships/slideLayout" Target="../slideLayouts/slideLayout12.xml"/><Relationship Id="rId6" Type="http://schemas.openxmlformats.org/officeDocument/2006/relationships/slide" Target="slide45.xml"/><Relationship Id="rId5" Type="http://schemas.openxmlformats.org/officeDocument/2006/relationships/slide" Target="slide64.xml"/><Relationship Id="rId4" Type="http://schemas.openxmlformats.org/officeDocument/2006/relationships/image" Target="../media/image45.emf"/></Relationships>
</file>

<file path=ppt/slides/_rels/slide6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380.png"/><Relationship Id="rId1" Type="http://schemas.openxmlformats.org/officeDocument/2006/relationships/slideLayout" Target="../slideLayouts/slideLayout12.xml"/><Relationship Id="rId6" Type="http://schemas.openxmlformats.org/officeDocument/2006/relationships/slide" Target="slide45.xml"/><Relationship Id="rId5" Type="http://schemas.openxmlformats.org/officeDocument/2006/relationships/slide" Target="slide65.xml"/><Relationship Id="rId4" Type="http://schemas.openxmlformats.org/officeDocument/2006/relationships/image" Target="../media/image441.png"/></Relationships>
</file>

<file path=ppt/slides/_rels/slide65.xml.rels><?xml version="1.0" encoding="UTF-8" standalone="yes"?>
<Relationships xmlns="http://schemas.openxmlformats.org/package/2006/relationships"><Relationship Id="rId3" Type="http://schemas.openxmlformats.org/officeDocument/2006/relationships/image" Target="../media/image390.png"/><Relationship Id="rId7" Type="http://schemas.openxmlformats.org/officeDocument/2006/relationships/slide" Target="slide45.xml"/><Relationship Id="rId2" Type="http://schemas.openxmlformats.org/officeDocument/2006/relationships/image" Target="../media/image41.png"/><Relationship Id="rId1" Type="http://schemas.openxmlformats.org/officeDocument/2006/relationships/slideLayout" Target="../slideLayouts/slideLayout12.xml"/><Relationship Id="rId6" Type="http://schemas.openxmlformats.org/officeDocument/2006/relationships/slide" Target="slide66.xml"/><Relationship Id="rId5" Type="http://schemas.openxmlformats.org/officeDocument/2006/relationships/image" Target="../media/image420.png"/><Relationship Id="rId4" Type="http://schemas.openxmlformats.org/officeDocument/2006/relationships/image" Target="../media/image410.png"/></Relationships>
</file>

<file path=ppt/slides/_rels/slide66.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image" Target="../media/image46.png"/><Relationship Id="rId1" Type="http://schemas.openxmlformats.org/officeDocument/2006/relationships/slideLayout" Target="../slideLayouts/slideLayout12.xml"/><Relationship Id="rId6" Type="http://schemas.openxmlformats.org/officeDocument/2006/relationships/slide" Target="slide45.xml"/><Relationship Id="rId5" Type="http://schemas.openxmlformats.org/officeDocument/2006/relationships/slide" Target="slide67.xml"/><Relationship Id="rId4" Type="http://schemas.openxmlformats.org/officeDocument/2006/relationships/image" Target="../media/image460.png"/></Relationships>
</file>

<file path=ppt/slides/_rels/slide67.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image" Target="../media/image47.png"/><Relationship Id="rId1" Type="http://schemas.openxmlformats.org/officeDocument/2006/relationships/slideLayout" Target="../slideLayouts/slideLayout12.xml"/><Relationship Id="rId6" Type="http://schemas.openxmlformats.org/officeDocument/2006/relationships/slide" Target="slide45.xml"/><Relationship Id="rId5" Type="http://schemas.openxmlformats.org/officeDocument/2006/relationships/slide" Target="slide68.xml"/><Relationship Id="rId4" Type="http://schemas.openxmlformats.org/officeDocument/2006/relationships/image" Target="../media/image47.emf"/></Relationships>
</file>

<file path=ppt/slides/_rels/slide6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9.png"/><Relationship Id="rId1" Type="http://schemas.openxmlformats.org/officeDocument/2006/relationships/slideLayout" Target="../slideLayouts/slideLayout12.xml"/><Relationship Id="rId6" Type="http://schemas.openxmlformats.org/officeDocument/2006/relationships/slide" Target="slide45.xml"/><Relationship Id="rId5" Type="http://schemas.openxmlformats.org/officeDocument/2006/relationships/slide" Target="slide69.xml"/><Relationship Id="rId4" Type="http://schemas.openxmlformats.org/officeDocument/2006/relationships/image" Target="../media/image50.png"/></Relationships>
</file>

<file path=ppt/slides/_rels/slide69.xml.rels><?xml version="1.0" encoding="UTF-8" standalone="yes"?>
<Relationships xmlns="http://schemas.openxmlformats.org/package/2006/relationships"><Relationship Id="rId8" Type="http://schemas.openxmlformats.org/officeDocument/2006/relationships/slide" Target="slide45.xml"/><Relationship Id="rId7" Type="http://schemas.openxmlformats.org/officeDocument/2006/relationships/slide" Target="slide70.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8.emf"/><Relationship Id="rId5" Type="http://schemas.openxmlformats.org/officeDocument/2006/relationships/image" Target="../media/image51.png"/><Relationship Id="rId4" Type="http://schemas.openxmlformats.org/officeDocument/2006/relationships/image" Target="../media/image50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slide" Target="slide2.xml"/><Relationship Id="rId4" Type="http://schemas.openxmlformats.org/officeDocument/2006/relationships/slide" Target="slide8.xml"/></Relationships>
</file>

<file path=ppt/slides/_rels/slide70.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image" Target="../media/image53.png"/><Relationship Id="rId1" Type="http://schemas.openxmlformats.org/officeDocument/2006/relationships/slideLayout" Target="../slideLayouts/slideLayout12.xml"/><Relationship Id="rId6" Type="http://schemas.openxmlformats.org/officeDocument/2006/relationships/slide" Target="slide45.xml"/><Relationship Id="rId5" Type="http://schemas.openxmlformats.org/officeDocument/2006/relationships/slide" Target="slide71.xml"/><Relationship Id="rId4" Type="http://schemas.openxmlformats.org/officeDocument/2006/relationships/image" Target="../media/image49.emf"/></Relationships>
</file>

<file path=ppt/slides/_rels/slide71.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530.png"/><Relationship Id="rId1" Type="http://schemas.openxmlformats.org/officeDocument/2006/relationships/slideLayout" Target="../slideLayouts/slideLayout12.xml"/><Relationship Id="rId6" Type="http://schemas.openxmlformats.org/officeDocument/2006/relationships/slide" Target="slide45.xml"/><Relationship Id="rId5" Type="http://schemas.openxmlformats.org/officeDocument/2006/relationships/slide" Target="slide72.xml"/><Relationship Id="rId4" Type="http://schemas.openxmlformats.org/officeDocument/2006/relationships/image" Target="../media/image54.png"/></Relationships>
</file>

<file path=ppt/slides/_rels/slide72.x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image" Target="../media/image59.wmf"/><Relationship Id="rId18" Type="http://schemas.openxmlformats.org/officeDocument/2006/relationships/slide" Target="slide73.xml"/><Relationship Id="rId3" Type="http://schemas.openxmlformats.org/officeDocument/2006/relationships/image" Target="../media/image52.png"/><Relationship Id="rId7" Type="http://schemas.openxmlformats.org/officeDocument/2006/relationships/image" Target="../media/image53.wmf"/><Relationship Id="rId12" Type="http://schemas.openxmlformats.org/officeDocument/2006/relationships/image" Target="../media/image58.wmf"/><Relationship Id="rId17" Type="http://schemas.openxmlformats.org/officeDocument/2006/relationships/image" Target="../media/image63.wmf"/><Relationship Id="rId2" Type="http://schemas.openxmlformats.org/officeDocument/2006/relationships/image" Target="../media/image57.png"/><Relationship Id="rId16" Type="http://schemas.openxmlformats.org/officeDocument/2006/relationships/image" Target="../media/image62.wmf"/><Relationship Id="rId1" Type="http://schemas.openxmlformats.org/officeDocument/2006/relationships/slideLayout" Target="../slideLayouts/slideLayout12.xml"/><Relationship Id="rId6" Type="http://schemas.openxmlformats.org/officeDocument/2006/relationships/image" Target="../media/image52.wmf"/><Relationship Id="rId11" Type="http://schemas.openxmlformats.org/officeDocument/2006/relationships/image" Target="../media/image57.emf"/><Relationship Id="rId5" Type="http://schemas.openxmlformats.org/officeDocument/2006/relationships/image" Target="../media/image51.wmf"/><Relationship Id="rId15" Type="http://schemas.openxmlformats.org/officeDocument/2006/relationships/image" Target="../media/image61.wmf"/><Relationship Id="rId10" Type="http://schemas.openxmlformats.org/officeDocument/2006/relationships/image" Target="../media/image56.wmf"/><Relationship Id="rId19" Type="http://schemas.openxmlformats.org/officeDocument/2006/relationships/slide" Target="slide45.xml"/><Relationship Id="rId4" Type="http://schemas.openxmlformats.org/officeDocument/2006/relationships/image" Target="../media/image50.emf"/><Relationship Id="rId9" Type="http://schemas.openxmlformats.org/officeDocument/2006/relationships/image" Target="../media/image55.wmf"/><Relationship Id="rId14" Type="http://schemas.openxmlformats.org/officeDocument/2006/relationships/image" Target="../media/image60.wmf"/></Relationships>
</file>

<file path=ppt/slides/_rels/slide73.x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image" Target="../media/image51.wmf"/><Relationship Id="rId18" Type="http://schemas.openxmlformats.org/officeDocument/2006/relationships/image" Target="../media/image56.wmf"/><Relationship Id="rId3" Type="http://schemas.openxmlformats.org/officeDocument/2006/relationships/image" Target="../media/image69.png"/><Relationship Id="rId7" Type="http://schemas.openxmlformats.org/officeDocument/2006/relationships/image" Target="../media/image59.wmf"/><Relationship Id="rId12" Type="http://schemas.openxmlformats.org/officeDocument/2006/relationships/image" Target="../media/image50.emf"/><Relationship Id="rId17" Type="http://schemas.openxmlformats.org/officeDocument/2006/relationships/image" Target="../media/image55.wmf"/><Relationship Id="rId2" Type="http://schemas.openxmlformats.org/officeDocument/2006/relationships/notesSlide" Target="../notesSlides/notesSlide3.xml"/><Relationship Id="rId16" Type="http://schemas.openxmlformats.org/officeDocument/2006/relationships/image" Target="../media/image54.wmf"/><Relationship Id="rId20" Type="http://schemas.openxmlformats.org/officeDocument/2006/relationships/slide" Target="slide45.xml"/><Relationship Id="rId1" Type="http://schemas.openxmlformats.org/officeDocument/2006/relationships/slideLayout" Target="../slideLayouts/slideLayout12.xml"/><Relationship Id="rId6" Type="http://schemas.openxmlformats.org/officeDocument/2006/relationships/image" Target="../media/image58.wmf"/><Relationship Id="rId11" Type="http://schemas.openxmlformats.org/officeDocument/2006/relationships/image" Target="../media/image63.wmf"/><Relationship Id="rId5" Type="http://schemas.openxmlformats.org/officeDocument/2006/relationships/image" Target="../media/image57.emf"/><Relationship Id="rId15" Type="http://schemas.openxmlformats.org/officeDocument/2006/relationships/image" Target="../media/image53.wmf"/><Relationship Id="rId10" Type="http://schemas.openxmlformats.org/officeDocument/2006/relationships/image" Target="../media/image62.wmf"/><Relationship Id="rId19" Type="http://schemas.openxmlformats.org/officeDocument/2006/relationships/slide" Target="slide74.xml"/><Relationship Id="rId4" Type="http://schemas.openxmlformats.org/officeDocument/2006/relationships/image" Target="../media/image70.png"/><Relationship Id="rId9" Type="http://schemas.openxmlformats.org/officeDocument/2006/relationships/image" Target="../media/image61.wmf"/><Relationship Id="rId14" Type="http://schemas.openxmlformats.org/officeDocument/2006/relationships/image" Target="../media/image52.wmf"/></Relationships>
</file>

<file path=ppt/slides/_rels/slide74.xml.rels><?xml version="1.0" encoding="UTF-8" standalone="yes"?>
<Relationships xmlns="http://schemas.openxmlformats.org/package/2006/relationships"><Relationship Id="rId8" Type="http://schemas.openxmlformats.org/officeDocument/2006/relationships/image" Target="../media/image62.wmf"/><Relationship Id="rId13" Type="http://schemas.openxmlformats.org/officeDocument/2006/relationships/image" Target="../media/image53.wmf"/><Relationship Id="rId18" Type="http://schemas.openxmlformats.org/officeDocument/2006/relationships/slide" Target="slide75.xml"/><Relationship Id="rId3" Type="http://schemas.openxmlformats.org/officeDocument/2006/relationships/image" Target="../media/image57.emf"/><Relationship Id="rId7" Type="http://schemas.openxmlformats.org/officeDocument/2006/relationships/image" Target="../media/image61.wmf"/><Relationship Id="rId12" Type="http://schemas.openxmlformats.org/officeDocument/2006/relationships/image" Target="../media/image52.wmf"/><Relationship Id="rId17" Type="http://schemas.openxmlformats.org/officeDocument/2006/relationships/image" Target="../media/image59.png"/><Relationship Id="rId2" Type="http://schemas.openxmlformats.org/officeDocument/2006/relationships/notesSlide" Target="../notesSlides/notesSlide4.xml"/><Relationship Id="rId16" Type="http://schemas.openxmlformats.org/officeDocument/2006/relationships/image" Target="../media/image56.wmf"/><Relationship Id="rId1" Type="http://schemas.openxmlformats.org/officeDocument/2006/relationships/slideLayout" Target="../slideLayouts/slideLayout12.xml"/><Relationship Id="rId6" Type="http://schemas.openxmlformats.org/officeDocument/2006/relationships/image" Target="../media/image60.wmf"/><Relationship Id="rId11" Type="http://schemas.openxmlformats.org/officeDocument/2006/relationships/image" Target="../media/image51.wmf"/><Relationship Id="rId5" Type="http://schemas.openxmlformats.org/officeDocument/2006/relationships/image" Target="../media/image59.wmf"/><Relationship Id="rId15" Type="http://schemas.openxmlformats.org/officeDocument/2006/relationships/image" Target="../media/image55.wmf"/><Relationship Id="rId10" Type="http://schemas.openxmlformats.org/officeDocument/2006/relationships/image" Target="../media/image50.emf"/><Relationship Id="rId19" Type="http://schemas.openxmlformats.org/officeDocument/2006/relationships/slide" Target="slide45.xml"/><Relationship Id="rId4" Type="http://schemas.openxmlformats.org/officeDocument/2006/relationships/image" Target="../media/image58.wmf"/><Relationship Id="rId9" Type="http://schemas.openxmlformats.org/officeDocument/2006/relationships/image" Target="../media/image63.wmf"/><Relationship Id="rId14" Type="http://schemas.openxmlformats.org/officeDocument/2006/relationships/image" Target="../media/image54.wmf"/></Relationships>
</file>

<file path=ppt/slides/_rels/slide75.x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image" Target="../media/image68.wmf"/><Relationship Id="rId18" Type="http://schemas.openxmlformats.org/officeDocument/2006/relationships/slide" Target="slide76.xml"/><Relationship Id="rId3" Type="http://schemas.openxmlformats.org/officeDocument/2006/relationships/image" Target="../media/image64.wmf"/><Relationship Id="rId7" Type="http://schemas.openxmlformats.org/officeDocument/2006/relationships/image" Target="../media/image53.wmf"/><Relationship Id="rId12" Type="http://schemas.openxmlformats.org/officeDocument/2006/relationships/image" Target="../media/image67.wmf"/><Relationship Id="rId17" Type="http://schemas.openxmlformats.org/officeDocument/2006/relationships/image" Target="../media/image79.png"/><Relationship Id="rId2" Type="http://schemas.openxmlformats.org/officeDocument/2006/relationships/notesSlide" Target="../notesSlides/notesSlide5.xml"/><Relationship Id="rId16" Type="http://schemas.openxmlformats.org/officeDocument/2006/relationships/image" Target="../media/image78.png"/><Relationship Id="rId1" Type="http://schemas.openxmlformats.org/officeDocument/2006/relationships/slideLayout" Target="../slideLayouts/slideLayout12.xml"/><Relationship Id="rId6" Type="http://schemas.openxmlformats.org/officeDocument/2006/relationships/image" Target="../media/image52.wmf"/><Relationship Id="rId11" Type="http://schemas.openxmlformats.org/officeDocument/2006/relationships/image" Target="../media/image66.wmf"/><Relationship Id="rId5" Type="http://schemas.openxmlformats.org/officeDocument/2006/relationships/image" Target="../media/image51.wmf"/><Relationship Id="rId10" Type="http://schemas.openxmlformats.org/officeDocument/2006/relationships/image" Target="../media/image56.wmf"/><Relationship Id="rId19" Type="http://schemas.openxmlformats.org/officeDocument/2006/relationships/slide" Target="slide45.xml"/><Relationship Id="rId4" Type="http://schemas.openxmlformats.org/officeDocument/2006/relationships/image" Target="../media/image65.emf"/><Relationship Id="rId9" Type="http://schemas.openxmlformats.org/officeDocument/2006/relationships/image" Target="../media/image55.wmf"/><Relationship Id="rId14" Type="http://schemas.openxmlformats.org/officeDocument/2006/relationships/image" Target="../media/image69.wmf"/></Relationships>
</file>

<file path=ppt/slides/_rels/slide76.xml.rels><?xml version="1.0" encoding="UTF-8" standalone="yes"?>
<Relationships xmlns="http://schemas.openxmlformats.org/package/2006/relationships"><Relationship Id="rId3" Type="http://schemas.openxmlformats.org/officeDocument/2006/relationships/image" Target="../media/image800.png"/><Relationship Id="rId2" Type="http://schemas.openxmlformats.org/officeDocument/2006/relationships/image" Target="../media/image80.png"/><Relationship Id="rId1" Type="http://schemas.openxmlformats.org/officeDocument/2006/relationships/slideLayout" Target="../slideLayouts/slideLayout12.xml"/><Relationship Id="rId6" Type="http://schemas.openxmlformats.org/officeDocument/2006/relationships/slide" Target="slide45.xml"/><Relationship Id="rId5" Type="http://schemas.openxmlformats.org/officeDocument/2006/relationships/slide" Target="slide77.xml"/><Relationship Id="rId4" Type="http://schemas.openxmlformats.org/officeDocument/2006/relationships/image" Target="../media/image72.png"/></Relationships>
</file>

<file path=ppt/slides/_rels/slide7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72.png"/><Relationship Id="rId1" Type="http://schemas.openxmlformats.org/officeDocument/2006/relationships/slideLayout" Target="../slideLayouts/slideLayout12.xml"/><Relationship Id="rId5" Type="http://schemas.openxmlformats.org/officeDocument/2006/relationships/slide" Target="slide45.xml"/><Relationship Id="rId4" Type="http://schemas.openxmlformats.org/officeDocument/2006/relationships/image" Target="../media/image85.png"/></Relationships>
</file>

<file path=ppt/slides/_rels/slide8.xml.rels><?xml version="1.0" encoding="UTF-8" standalone="yes"?>
<Relationships xmlns="http://schemas.openxmlformats.org/package/2006/relationships"><Relationship Id="rId7" Type="http://schemas.openxmlformats.org/officeDocument/2006/relationships/slide" Target="slide2.xml"/><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slide" Target="slide9.xml"/><Relationship Id="rId5" Type="http://schemas.openxmlformats.org/officeDocument/2006/relationships/image" Target="../media/image10.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888" y="952500"/>
            <a:ext cx="8424862" cy="451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7014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0" y="15551"/>
                <a:ext cx="12192000" cy="2826928"/>
              </a:xfrm>
              <a:prstGeom prst="rect">
                <a:avLst/>
              </a:prstGeom>
            </p:spPr>
            <p:txBody>
              <a:bodyPr wrap="square">
                <a:spAutoFit/>
              </a:bodyPr>
              <a:lstStyle/>
              <a:p>
                <a:pPr lvl="0" algn="just">
                  <a:lnSpc>
                    <a:spcPct val="107000"/>
                  </a:lnSpc>
                  <a:spcAft>
                    <a:spcPts val="0"/>
                  </a:spcAft>
                  <a:buClr>
                    <a:srgbClr val="0000FF"/>
                  </a:buClr>
                  <a:tabLst>
                    <a:tab pos="629920" algn="l"/>
                  </a:tabLst>
                </a:pPr>
                <a:r>
                  <a:rPr lang="en-GB" sz="3200" b="1" dirty="0" err="1">
                    <a:solidFill>
                      <a:srgbClr val="FF0000"/>
                    </a:solidFill>
                    <a:latin typeface="Times New Roman"/>
                    <a:ea typeface="Times New Roman"/>
                  </a:rPr>
                  <a:t>Câu</a:t>
                </a:r>
                <a:r>
                  <a:rPr lang="en-GB" sz="3200" b="1" dirty="0">
                    <a:solidFill>
                      <a:srgbClr val="FF0000"/>
                    </a:solidFill>
                    <a:latin typeface="Times New Roman"/>
                    <a:ea typeface="Times New Roman"/>
                  </a:rPr>
                  <a:t> 2. </a:t>
                </a:r>
                <a:r>
                  <a:rPr lang="vi-VN" sz="3200" dirty="0">
                    <a:latin typeface="Times New Roman"/>
                    <a:ea typeface="Times New Roman"/>
                  </a:rPr>
                  <a:t>Cho hình chóp </a:t>
                </a:r>
                <a14:m>
                  <m:oMath xmlns:m="http://schemas.openxmlformats.org/officeDocument/2006/math">
                    <m:r>
                      <a:rPr lang="en-US" sz="3200" i="1">
                        <a:effectLst/>
                        <a:latin typeface="Cambria Math"/>
                        <a:ea typeface="Times New Roman"/>
                      </a:rPr>
                      <m:t>𝑆</m:t>
                    </m:r>
                    <m:r>
                      <a:rPr lang="en-US" sz="3200" i="1">
                        <a:effectLst/>
                        <a:latin typeface="Cambria Math"/>
                        <a:ea typeface="Times New Roman"/>
                      </a:rPr>
                      <m:t>.</m:t>
                    </m:r>
                    <m:r>
                      <a:rPr lang="en-US" sz="3200" i="1">
                        <a:effectLst/>
                        <a:latin typeface="Cambria Math"/>
                        <a:ea typeface="Times New Roman"/>
                      </a:rPr>
                      <m:t>𝐴𝐵𝐶𝐷</m:t>
                    </m:r>
                  </m:oMath>
                </a14:m>
                <a:r>
                  <a:rPr lang="vi-VN" sz="3200" dirty="0">
                    <a:effectLst/>
                    <a:latin typeface="Times New Roman"/>
                    <a:ea typeface="Times New Roman"/>
                  </a:rPr>
                  <a:t> có đáy </a:t>
                </a:r>
                <a14:m>
                  <m:oMath xmlns:m="http://schemas.openxmlformats.org/officeDocument/2006/math">
                    <m:r>
                      <a:rPr lang="en-US" sz="3200" i="1">
                        <a:effectLst/>
                        <a:latin typeface="Cambria Math"/>
                        <a:ea typeface="Times New Roman"/>
                      </a:rPr>
                      <m:t>𝐴𝐵𝐶𝐷</m:t>
                    </m:r>
                  </m:oMath>
                </a14:m>
                <a:r>
                  <a:rPr lang="vi-VN" sz="3200" dirty="0">
                    <a:effectLst/>
                    <a:latin typeface="Times New Roman"/>
                    <a:ea typeface="Times New Roman"/>
                  </a:rPr>
                  <a:t> là hình vuông cạnh </a:t>
                </a:r>
                <a14:m>
                  <m:oMath xmlns:m="http://schemas.openxmlformats.org/officeDocument/2006/math">
                    <m:r>
                      <a:rPr lang="en-US" sz="3200" i="1">
                        <a:effectLst/>
                        <a:latin typeface="Cambria Math"/>
                        <a:ea typeface="Times New Roman"/>
                      </a:rPr>
                      <m:t>𝑎</m:t>
                    </m:r>
                  </m:oMath>
                </a14:m>
                <a:r>
                  <a:rPr lang="vi-VN" sz="3200" dirty="0">
                    <a:effectLst/>
                    <a:latin typeface="Times New Roman"/>
                    <a:ea typeface="Times New Roman"/>
                  </a:rPr>
                  <a:t>, </a:t>
                </a:r>
                <a14:m>
                  <m:oMath xmlns:m="http://schemas.openxmlformats.org/officeDocument/2006/math">
                    <m:d>
                      <m:dPr>
                        <m:ctrlPr>
                          <a:rPr lang="en-GB" sz="3200" i="1">
                            <a:effectLst/>
                            <a:latin typeface="Cambria Math" panose="02040503050406030204" pitchFamily="18" charset="0"/>
                            <a:ea typeface="Times New Roman"/>
                          </a:rPr>
                        </m:ctrlPr>
                      </m:dPr>
                      <m:e>
                        <m:r>
                          <a:rPr lang="en-US" sz="3200" i="1">
                            <a:effectLst/>
                            <a:latin typeface="Cambria Math"/>
                            <a:ea typeface="Times New Roman"/>
                          </a:rPr>
                          <m:t>𝑆𝐴𝐷</m:t>
                        </m:r>
                      </m:e>
                    </m:d>
                    <m:r>
                      <a:rPr lang="en-US" sz="3200" i="1">
                        <a:effectLst/>
                        <a:latin typeface="Cambria Math"/>
                        <a:ea typeface="Times New Roman"/>
                      </a:rPr>
                      <m:t>⊥</m:t>
                    </m:r>
                    <m:d>
                      <m:dPr>
                        <m:ctrlPr>
                          <a:rPr lang="en-GB" sz="3200" i="1">
                            <a:effectLst/>
                            <a:latin typeface="Cambria Math" panose="02040503050406030204" pitchFamily="18" charset="0"/>
                            <a:ea typeface="Times New Roman"/>
                          </a:rPr>
                        </m:ctrlPr>
                      </m:dPr>
                      <m:e>
                        <m:r>
                          <a:rPr lang="en-US" sz="3200" i="1">
                            <a:effectLst/>
                            <a:latin typeface="Cambria Math"/>
                            <a:ea typeface="Times New Roman"/>
                          </a:rPr>
                          <m:t>𝐴𝐵𝐶𝐷</m:t>
                        </m:r>
                      </m:e>
                    </m:d>
                  </m:oMath>
                </a14:m>
                <a:r>
                  <a:rPr lang="vi-VN" sz="3200" dirty="0">
                    <a:effectLst/>
                    <a:latin typeface="Times New Roman"/>
                    <a:ea typeface="Times New Roman"/>
                  </a:rPr>
                  <a:t>, </a:t>
                </a:r>
                <a14:m>
                  <m:oMath xmlns:m="http://schemas.openxmlformats.org/officeDocument/2006/math">
                    <m:r>
                      <a:rPr lang="en-US" sz="3200" i="1">
                        <a:effectLst/>
                        <a:latin typeface="Cambria Math"/>
                        <a:ea typeface="Times New Roman"/>
                      </a:rPr>
                      <m:t>𝑆𝐴</m:t>
                    </m:r>
                    <m:r>
                      <a:rPr lang="en-US" sz="3200" i="1">
                        <a:effectLst/>
                        <a:latin typeface="Cambria Math"/>
                        <a:ea typeface="Times New Roman"/>
                      </a:rPr>
                      <m:t>=</m:t>
                    </m:r>
                    <m:r>
                      <a:rPr lang="en-US" sz="3200" i="1">
                        <a:effectLst/>
                        <a:latin typeface="Cambria Math"/>
                        <a:ea typeface="Times New Roman"/>
                      </a:rPr>
                      <m:t>𝑆𝐷</m:t>
                    </m:r>
                  </m:oMath>
                </a14:m>
                <a:r>
                  <a:rPr lang="vi-VN" sz="3200" dirty="0">
                    <a:effectLst/>
                    <a:latin typeface="Times New Roman"/>
                    <a:ea typeface="Times New Roman"/>
                  </a:rPr>
                  <a:t>. Tính thể tích </a:t>
                </a:r>
                <a14:m>
                  <m:oMath xmlns:m="http://schemas.openxmlformats.org/officeDocument/2006/math">
                    <m:r>
                      <a:rPr lang="en-US" sz="3200" i="1">
                        <a:effectLst/>
                        <a:latin typeface="Cambria Math"/>
                        <a:ea typeface="Times New Roman"/>
                      </a:rPr>
                      <m:t>𝑉</m:t>
                    </m:r>
                  </m:oMath>
                </a14:m>
                <a:r>
                  <a:rPr lang="vi-VN" sz="3200" dirty="0">
                    <a:effectLst/>
                    <a:latin typeface="Times New Roman"/>
                    <a:ea typeface="Times New Roman"/>
                  </a:rPr>
                  <a:t> của khối chóp </a:t>
                </a:r>
                <a14:m>
                  <m:oMath xmlns:m="http://schemas.openxmlformats.org/officeDocument/2006/math">
                    <m:r>
                      <a:rPr lang="en-US" sz="3200" i="1">
                        <a:effectLst/>
                        <a:latin typeface="Cambria Math"/>
                        <a:ea typeface="Times New Roman"/>
                      </a:rPr>
                      <m:t>𝑆</m:t>
                    </m:r>
                    <m:r>
                      <a:rPr lang="en-US" sz="3200" i="1">
                        <a:effectLst/>
                        <a:latin typeface="Cambria Math"/>
                        <a:ea typeface="Times New Roman"/>
                      </a:rPr>
                      <m:t>.</m:t>
                    </m:r>
                    <m:r>
                      <a:rPr lang="en-US" sz="3200" i="1">
                        <a:effectLst/>
                        <a:latin typeface="Cambria Math"/>
                        <a:ea typeface="Times New Roman"/>
                      </a:rPr>
                      <m:t>𝐴𝐵𝐶𝐷</m:t>
                    </m:r>
                  </m:oMath>
                </a14:m>
                <a:r>
                  <a:rPr lang="vi-VN" sz="3200" dirty="0">
                    <a:effectLst/>
                    <a:latin typeface="Times New Roman"/>
                    <a:ea typeface="Times New Roman"/>
                  </a:rPr>
                  <a:t> biết </a:t>
                </a:r>
                <a14:m>
                  <m:oMath xmlns:m="http://schemas.openxmlformats.org/officeDocument/2006/math">
                    <m:r>
                      <a:rPr lang="en-US" sz="3200" i="1">
                        <a:effectLst/>
                        <a:latin typeface="Cambria Math"/>
                        <a:ea typeface="Times New Roman"/>
                      </a:rPr>
                      <m:t>𝑆𝐶</m:t>
                    </m:r>
                    <m:r>
                      <a:rPr lang="en-US" sz="3200" i="1">
                        <a:effectLst/>
                        <a:latin typeface="Cambria Math"/>
                        <a:ea typeface="Times New Roman"/>
                      </a:rPr>
                      <m:t>=</m:t>
                    </m:r>
                    <m:f>
                      <m:fPr>
                        <m:ctrlPr>
                          <a:rPr lang="en-GB" sz="3200" i="1">
                            <a:effectLst/>
                            <a:latin typeface="Cambria Math" panose="02040503050406030204" pitchFamily="18" charset="0"/>
                            <a:ea typeface="Times New Roman"/>
                          </a:rPr>
                        </m:ctrlPr>
                      </m:fPr>
                      <m:num>
                        <m:r>
                          <a:rPr lang="en-US" sz="3200" i="1">
                            <a:effectLst/>
                            <a:latin typeface="Cambria Math"/>
                            <a:ea typeface="Times New Roman"/>
                          </a:rPr>
                          <m:t>𝑎</m:t>
                        </m:r>
                        <m:rad>
                          <m:radPr>
                            <m:degHide m:val="on"/>
                            <m:ctrlPr>
                              <a:rPr lang="en-GB" sz="3200" i="1">
                                <a:effectLst/>
                                <a:latin typeface="Cambria Math" panose="02040503050406030204" pitchFamily="18" charset="0"/>
                                <a:ea typeface="Times New Roman"/>
                              </a:rPr>
                            </m:ctrlPr>
                          </m:radPr>
                          <m:deg/>
                          <m:e>
                            <m:r>
                              <a:rPr lang="en-US" sz="3200" i="1">
                                <a:effectLst/>
                                <a:latin typeface="Cambria Math"/>
                                <a:ea typeface="Times New Roman"/>
                              </a:rPr>
                              <m:t>21</m:t>
                            </m:r>
                          </m:e>
                        </m:rad>
                      </m:num>
                      <m:den>
                        <m:r>
                          <a:rPr lang="en-US" sz="3200" i="1">
                            <a:effectLst/>
                            <a:latin typeface="Cambria Math"/>
                            <a:ea typeface="Times New Roman"/>
                          </a:rPr>
                          <m:t>2</m:t>
                        </m:r>
                      </m:den>
                    </m:f>
                  </m:oMath>
                </a14:m>
                <a:r>
                  <a:rPr lang="vi-VN" sz="3200" dirty="0">
                    <a:effectLst/>
                    <a:latin typeface="Times New Roman"/>
                    <a:ea typeface="Times New Roman"/>
                  </a:rPr>
                  <a:t>.</a:t>
                </a:r>
                <a:endParaRPr lang="en-GB" sz="3200" dirty="0">
                  <a:effectLst/>
                  <a:latin typeface="Times New Roman"/>
                  <a:ea typeface="Times New Roman"/>
                </a:endParaRPr>
              </a:p>
              <a:p>
                <a:pPr algn="just">
                  <a:lnSpc>
                    <a:spcPct val="107000"/>
                  </a:lnSpc>
                  <a:spcAft>
                    <a:spcPts val="800"/>
                  </a:spcAft>
                  <a:tabLst>
                    <a:tab pos="635000" algn="l"/>
                    <a:tab pos="2222500" algn="l"/>
                    <a:tab pos="3810000" algn="l"/>
                    <a:tab pos="5397500" algn="l"/>
                  </a:tabLst>
                </a:pPr>
                <a:r>
                  <a:rPr lang="en-US" sz="3200" b="1" dirty="0">
                    <a:effectLst/>
                    <a:latin typeface="Times New Roman"/>
                    <a:ea typeface="Times New Roman"/>
                  </a:rPr>
                  <a:t>	A. </a:t>
                </a:r>
                <a14:m>
                  <m:oMath xmlns:m="http://schemas.openxmlformats.org/officeDocument/2006/math">
                    <m:r>
                      <a:rPr lang="en-US" sz="3200" i="1">
                        <a:effectLst/>
                        <a:latin typeface="Cambria Math"/>
                        <a:ea typeface="Times New Roman"/>
                      </a:rPr>
                      <m:t>𝑉</m:t>
                    </m:r>
                    <m:r>
                      <a:rPr lang="en-US" sz="3200" i="1">
                        <a:effectLst/>
                        <a:latin typeface="Cambria Math"/>
                        <a:ea typeface="Times New Roman"/>
                      </a:rPr>
                      <m:t>=</m:t>
                    </m:r>
                    <m:f>
                      <m:fPr>
                        <m:ctrlPr>
                          <a:rPr lang="en-GB" sz="3200" i="1">
                            <a:effectLst/>
                            <a:latin typeface="Cambria Math" panose="02040503050406030204" pitchFamily="18" charset="0"/>
                            <a:ea typeface="Times New Roman"/>
                          </a:rPr>
                        </m:ctrlPr>
                      </m:fPr>
                      <m:num>
                        <m:sSup>
                          <m:sSupPr>
                            <m:ctrlPr>
                              <a:rPr lang="en-GB" sz="3200" i="1">
                                <a:effectLst/>
                                <a:latin typeface="Cambria Math" panose="02040503050406030204" pitchFamily="18" charset="0"/>
                                <a:ea typeface="Times New Roman"/>
                              </a:rPr>
                            </m:ctrlPr>
                          </m:sSupPr>
                          <m:e>
                            <m:r>
                              <a:rPr lang="en-US" sz="3200" i="1">
                                <a:effectLst/>
                                <a:latin typeface="Cambria Math"/>
                                <a:ea typeface="Times New Roman"/>
                              </a:rPr>
                              <m:t>𝑎</m:t>
                            </m:r>
                          </m:e>
                          <m:sup>
                            <m:r>
                              <a:rPr lang="en-US" sz="3200" i="1">
                                <a:effectLst/>
                                <a:latin typeface="Cambria Math"/>
                                <a:ea typeface="Times New Roman"/>
                              </a:rPr>
                              <m:t>3</m:t>
                            </m:r>
                          </m:sup>
                        </m:sSup>
                        <m:rad>
                          <m:radPr>
                            <m:degHide m:val="on"/>
                            <m:ctrlPr>
                              <a:rPr lang="en-GB" sz="3200" i="1">
                                <a:effectLst/>
                                <a:latin typeface="Cambria Math" panose="02040503050406030204" pitchFamily="18" charset="0"/>
                                <a:ea typeface="Times New Roman"/>
                              </a:rPr>
                            </m:ctrlPr>
                          </m:radPr>
                          <m:deg/>
                          <m:e>
                            <m:r>
                              <a:rPr lang="en-US" sz="3200" i="1">
                                <a:effectLst/>
                                <a:latin typeface="Cambria Math"/>
                                <a:ea typeface="Times New Roman"/>
                              </a:rPr>
                              <m:t>7</m:t>
                            </m:r>
                          </m:e>
                        </m:rad>
                      </m:num>
                      <m:den>
                        <m:r>
                          <a:rPr lang="en-US" sz="3200" i="1">
                            <a:effectLst/>
                            <a:latin typeface="Cambria Math"/>
                            <a:ea typeface="Times New Roman"/>
                          </a:rPr>
                          <m:t>2</m:t>
                        </m:r>
                      </m:den>
                    </m:f>
                  </m:oMath>
                </a14:m>
                <a:r>
                  <a:rPr lang="en-US" sz="3200" dirty="0">
                    <a:effectLst/>
                    <a:latin typeface="Times New Roman"/>
                    <a:ea typeface="Times New Roman"/>
                  </a:rPr>
                  <a:t>.</a:t>
                </a:r>
                <a:r>
                  <a:rPr lang="vi-VN" sz="3200" b="1" dirty="0">
                    <a:effectLst/>
                    <a:latin typeface="Times New Roman"/>
                    <a:ea typeface="Times New Roman"/>
                  </a:rPr>
                  <a:t>	B. </a:t>
                </a:r>
                <a14:m>
                  <m:oMath xmlns:m="http://schemas.openxmlformats.org/officeDocument/2006/math">
                    <m:r>
                      <a:rPr lang="en-US" sz="3200" i="1">
                        <a:effectLst/>
                        <a:latin typeface="Cambria Math"/>
                        <a:ea typeface="Times New Roman"/>
                      </a:rPr>
                      <m:t>𝑉</m:t>
                    </m:r>
                    <m:r>
                      <a:rPr lang="en-US" sz="3200" i="1">
                        <a:effectLst/>
                        <a:latin typeface="Cambria Math"/>
                        <a:ea typeface="Times New Roman"/>
                      </a:rPr>
                      <m:t>=</m:t>
                    </m:r>
                    <m:r>
                      <a:rPr lang="en-US" sz="3200" i="1">
                        <a:effectLst/>
                        <a:latin typeface="Cambria Math"/>
                        <a:ea typeface="Times New Roman"/>
                      </a:rPr>
                      <m:t>2</m:t>
                    </m:r>
                    <m:sSup>
                      <m:sSupPr>
                        <m:ctrlPr>
                          <a:rPr lang="en-GB" sz="3200" i="1">
                            <a:effectLst/>
                            <a:latin typeface="Cambria Math" panose="02040503050406030204" pitchFamily="18" charset="0"/>
                            <a:ea typeface="Times New Roman"/>
                          </a:rPr>
                        </m:ctrlPr>
                      </m:sSupPr>
                      <m:e>
                        <m:r>
                          <a:rPr lang="en-US" sz="3200" i="1">
                            <a:effectLst/>
                            <a:latin typeface="Cambria Math"/>
                            <a:ea typeface="Times New Roman"/>
                          </a:rPr>
                          <m:t>𝑎</m:t>
                        </m:r>
                      </m:e>
                      <m:sup>
                        <m:r>
                          <a:rPr lang="en-US" sz="3200" i="1">
                            <a:effectLst/>
                            <a:latin typeface="Cambria Math"/>
                            <a:ea typeface="Times New Roman"/>
                          </a:rPr>
                          <m:t>3</m:t>
                        </m:r>
                      </m:sup>
                    </m:sSup>
                  </m:oMath>
                </a14:m>
                <a:r>
                  <a:rPr lang="vi-VN" sz="3200" dirty="0">
                    <a:effectLst/>
                    <a:latin typeface="Times New Roman"/>
                    <a:ea typeface="Times New Roman"/>
                  </a:rPr>
                  <a:t>.</a:t>
                </a:r>
                <a:r>
                  <a:rPr lang="en-US" sz="3200" b="1" dirty="0">
                    <a:effectLst/>
                    <a:latin typeface="Times New Roman"/>
                    <a:ea typeface="Times New Roman"/>
                  </a:rPr>
                  <a:t>	C. </a:t>
                </a:r>
                <a14:m>
                  <m:oMath xmlns:m="http://schemas.openxmlformats.org/officeDocument/2006/math">
                    <m:r>
                      <a:rPr lang="en-US" sz="3200" i="1">
                        <a:effectLst/>
                        <a:latin typeface="Cambria Math"/>
                        <a:ea typeface="Times New Roman"/>
                      </a:rPr>
                      <m:t>𝑉</m:t>
                    </m:r>
                    <m:r>
                      <a:rPr lang="en-US" sz="3200" i="1">
                        <a:effectLst/>
                        <a:latin typeface="Cambria Math"/>
                        <a:ea typeface="Times New Roman"/>
                      </a:rPr>
                      <m:t>=</m:t>
                    </m:r>
                    <m:f>
                      <m:fPr>
                        <m:ctrlPr>
                          <a:rPr lang="en-GB" sz="3200" i="1">
                            <a:effectLst/>
                            <a:latin typeface="Cambria Math" panose="02040503050406030204" pitchFamily="18" charset="0"/>
                            <a:ea typeface="Times New Roman"/>
                          </a:rPr>
                        </m:ctrlPr>
                      </m:fPr>
                      <m:num>
                        <m:sSup>
                          <m:sSupPr>
                            <m:ctrlPr>
                              <a:rPr lang="en-GB" sz="3200" i="1">
                                <a:effectLst/>
                                <a:latin typeface="Cambria Math" panose="02040503050406030204" pitchFamily="18" charset="0"/>
                                <a:ea typeface="Times New Roman"/>
                              </a:rPr>
                            </m:ctrlPr>
                          </m:sSupPr>
                          <m:e>
                            <m:r>
                              <a:rPr lang="en-US" sz="3200" i="1">
                                <a:effectLst/>
                                <a:latin typeface="Cambria Math"/>
                                <a:ea typeface="Times New Roman"/>
                              </a:rPr>
                              <m:t>𝑎</m:t>
                            </m:r>
                          </m:e>
                          <m:sup>
                            <m:r>
                              <a:rPr lang="en-US" sz="3200" i="1">
                                <a:effectLst/>
                                <a:latin typeface="Cambria Math"/>
                                <a:ea typeface="Times New Roman"/>
                              </a:rPr>
                              <m:t>3</m:t>
                            </m:r>
                          </m:sup>
                        </m:sSup>
                        <m:rad>
                          <m:radPr>
                            <m:degHide m:val="on"/>
                            <m:ctrlPr>
                              <a:rPr lang="en-GB" sz="3200" i="1">
                                <a:effectLst/>
                                <a:latin typeface="Cambria Math" panose="02040503050406030204" pitchFamily="18" charset="0"/>
                                <a:ea typeface="Times New Roman"/>
                              </a:rPr>
                            </m:ctrlPr>
                          </m:radPr>
                          <m:deg/>
                          <m:e>
                            <m:r>
                              <a:rPr lang="en-US" sz="3200" i="1">
                                <a:effectLst/>
                                <a:latin typeface="Cambria Math"/>
                                <a:ea typeface="Times New Roman"/>
                              </a:rPr>
                              <m:t>7</m:t>
                            </m:r>
                          </m:e>
                        </m:rad>
                      </m:num>
                      <m:den>
                        <m:r>
                          <a:rPr lang="en-US" sz="3200" i="1">
                            <a:effectLst/>
                            <a:latin typeface="Cambria Math"/>
                            <a:ea typeface="Times New Roman"/>
                          </a:rPr>
                          <m:t>6</m:t>
                        </m:r>
                      </m:den>
                    </m:f>
                  </m:oMath>
                </a14:m>
                <a:r>
                  <a:rPr lang="en-US" sz="3200" dirty="0">
                    <a:effectLst/>
                    <a:latin typeface="Times New Roman"/>
                    <a:ea typeface="Times New Roman"/>
                  </a:rPr>
                  <a:t>.</a:t>
                </a:r>
                <a:r>
                  <a:rPr lang="vi-VN" sz="3200" b="1" dirty="0">
                    <a:effectLst/>
                    <a:latin typeface="Times New Roman"/>
                    <a:ea typeface="Times New Roman"/>
                  </a:rPr>
                  <a:t>	D. </a:t>
                </a:r>
                <a14:m>
                  <m:oMath xmlns:m="http://schemas.openxmlformats.org/officeDocument/2006/math">
                    <m:r>
                      <a:rPr lang="en-US" sz="3200" b="1" i="1">
                        <a:effectLst/>
                        <a:latin typeface="Cambria Math"/>
                        <a:ea typeface="Times New Roman"/>
                      </a:rPr>
                      <m:t>𝑽</m:t>
                    </m:r>
                    <m:r>
                      <a:rPr lang="en-US" sz="3200" b="1" i="1">
                        <a:effectLst/>
                        <a:latin typeface="Cambria Math"/>
                        <a:ea typeface="Times New Roman"/>
                      </a:rPr>
                      <m:t>=</m:t>
                    </m:r>
                    <m:f>
                      <m:fPr>
                        <m:ctrlPr>
                          <a:rPr lang="en-GB" sz="3200" b="1" i="1">
                            <a:effectLst/>
                            <a:latin typeface="Cambria Math" panose="02040503050406030204" pitchFamily="18" charset="0"/>
                            <a:ea typeface="Times New Roman"/>
                          </a:rPr>
                        </m:ctrlPr>
                      </m:fPr>
                      <m:num>
                        <m:r>
                          <a:rPr lang="en-US" sz="3200" b="1" i="1">
                            <a:effectLst/>
                            <a:latin typeface="Cambria Math"/>
                            <a:ea typeface="Times New Roman"/>
                          </a:rPr>
                          <m:t>𝟐</m:t>
                        </m:r>
                        <m:sSup>
                          <m:sSupPr>
                            <m:ctrlPr>
                              <a:rPr lang="en-GB" sz="3200" b="1" i="1">
                                <a:effectLst/>
                                <a:latin typeface="Cambria Math" panose="02040503050406030204" pitchFamily="18" charset="0"/>
                                <a:ea typeface="Times New Roman"/>
                              </a:rPr>
                            </m:ctrlPr>
                          </m:sSupPr>
                          <m:e>
                            <m:r>
                              <a:rPr lang="en-US" sz="3200" b="1" i="1">
                                <a:effectLst/>
                                <a:latin typeface="Cambria Math"/>
                                <a:ea typeface="Times New Roman"/>
                              </a:rPr>
                              <m:t>𝒂</m:t>
                            </m:r>
                          </m:e>
                          <m:sup>
                            <m:r>
                              <a:rPr lang="en-US" sz="3200" b="1" i="1">
                                <a:effectLst/>
                                <a:latin typeface="Cambria Math"/>
                                <a:ea typeface="Times New Roman"/>
                              </a:rPr>
                              <m:t>𝟑</m:t>
                            </m:r>
                          </m:sup>
                        </m:sSup>
                      </m:num>
                      <m:den>
                        <m:r>
                          <a:rPr lang="en-US" sz="3200" b="1" i="1">
                            <a:effectLst/>
                            <a:latin typeface="Cambria Math"/>
                            <a:ea typeface="Times New Roman"/>
                          </a:rPr>
                          <m:t>𝟑</m:t>
                        </m:r>
                      </m:den>
                    </m:f>
                  </m:oMath>
                </a14:m>
                <a:r>
                  <a:rPr lang="vi-VN" sz="3200" dirty="0">
                    <a:effectLst/>
                    <a:latin typeface="Times New Roman"/>
                    <a:ea typeface="Times New Roman"/>
                  </a:rPr>
                  <a:t>.</a:t>
                </a:r>
                <a:endParaRPr lang="en-GB" sz="3200" dirty="0">
                  <a:effectLst/>
                  <a:latin typeface="Times New Roman"/>
                  <a:ea typeface="Times New Roman"/>
                </a:endParaRPr>
              </a:p>
            </p:txBody>
          </p:sp>
        </mc:Choice>
        <mc:Fallback xmlns="">
          <p:sp>
            <p:nvSpPr>
              <p:cNvPr id="4" name="Rectangle 3"/>
              <p:cNvSpPr>
                <a:spLocks noRot="1" noChangeAspect="1" noMove="1" noResize="1" noEditPoints="1" noAdjustHandles="1" noChangeArrowheads="1" noChangeShapeType="1" noTextEdit="1"/>
              </p:cNvSpPr>
              <p:nvPr/>
            </p:nvSpPr>
            <p:spPr>
              <a:xfrm>
                <a:off x="0" y="15551"/>
                <a:ext cx="12192000" cy="2826928"/>
              </a:xfrm>
              <a:prstGeom prst="rect">
                <a:avLst/>
              </a:prstGeom>
              <a:blipFill rotWithShape="1">
                <a:blip r:embed="rId2"/>
                <a:stretch>
                  <a:fillRect l="-1250" t="-3024" r="-1250" b="-1728"/>
                </a:stretch>
              </a:blipFill>
            </p:spPr>
            <p:txBody>
              <a:bodyPr/>
              <a:lstStyle/>
              <a:p>
                <a:r>
                  <a:rPr lang="en-GB">
                    <a:noFill/>
                  </a:rPr>
                  <a:t> </a:t>
                </a:r>
              </a:p>
            </p:txBody>
          </p:sp>
        </mc:Fallback>
      </mc:AlternateContent>
      <p:sp>
        <p:nvSpPr>
          <p:cNvPr id="3" name="Oval 2"/>
          <p:cNvSpPr/>
          <p:nvPr/>
        </p:nvSpPr>
        <p:spPr>
          <a:xfrm>
            <a:off x="9086850" y="2133600"/>
            <a:ext cx="609600" cy="609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a:hlinkClick r:id="rId3" action="ppaction://hlinksldjump"/>
            <a:extLst>
              <a:ext uri="{FF2B5EF4-FFF2-40B4-BE49-F238E27FC236}">
                <a16:creationId xmlns:a16="http://schemas.microsoft.com/office/drawing/2014/main" id="{EF2E340D-613B-4C80-A122-FED879B03A40}"/>
              </a:ext>
            </a:extLst>
          </p:cNvPr>
          <p:cNvSpPr/>
          <p:nvPr/>
        </p:nvSpPr>
        <p:spPr>
          <a:xfrm rot="5400000">
            <a:off x="11532432"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4" action="ppaction://hlinksldjump"/>
            <a:extLst>
              <a:ext uri="{FF2B5EF4-FFF2-40B4-BE49-F238E27FC236}">
                <a16:creationId xmlns:a16="http://schemas.microsoft.com/office/drawing/2014/main" id="{46A7FC5A-C4D6-4C38-AB2F-AC82359DFF1C}"/>
              </a:ext>
            </a:extLst>
          </p:cNvPr>
          <p:cNvSpPr/>
          <p:nvPr/>
        </p:nvSpPr>
        <p:spPr>
          <a:xfrm rot="16200000">
            <a:off x="11024656"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542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iterate type="lt">
                                    <p:tmPct val="15000"/>
                                  </p:iterate>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0" y="65706"/>
                <a:ext cx="12192000" cy="3199466"/>
              </a:xfrm>
              <a:prstGeom prst="rect">
                <a:avLst/>
              </a:prstGeom>
            </p:spPr>
            <p:txBody>
              <a:bodyPr wrap="square">
                <a:spAutoFit/>
              </a:bodyPr>
              <a:lstStyle/>
              <a:p>
                <a:pPr lvl="0" algn="just">
                  <a:lnSpc>
                    <a:spcPct val="107000"/>
                  </a:lnSpc>
                  <a:spcAft>
                    <a:spcPts val="0"/>
                  </a:spcAft>
                  <a:buClr>
                    <a:srgbClr val="0000FF"/>
                  </a:buClr>
                  <a:tabLst>
                    <a:tab pos="629920" algn="l"/>
                  </a:tabLst>
                </a:pPr>
                <a:r>
                  <a:rPr lang="en-GB" sz="3200" b="1" dirty="0" err="1">
                    <a:solidFill>
                      <a:srgbClr val="FF0000"/>
                    </a:solidFill>
                    <a:latin typeface="Times New Roman"/>
                    <a:ea typeface="Times New Roman"/>
                  </a:rPr>
                  <a:t>Câu</a:t>
                </a:r>
                <a:r>
                  <a:rPr lang="en-GB" sz="3200" b="1" dirty="0">
                    <a:solidFill>
                      <a:srgbClr val="FF0000"/>
                    </a:solidFill>
                    <a:latin typeface="Times New Roman"/>
                    <a:ea typeface="Times New Roman"/>
                  </a:rPr>
                  <a:t> 3. </a:t>
                </a:r>
                <a:r>
                  <a:rPr lang="vi-VN" sz="3200" dirty="0">
                    <a:latin typeface="Times New Roman"/>
                    <a:ea typeface="Times New Roman"/>
                  </a:rPr>
                  <a:t>Cho khối chóp </a:t>
                </a:r>
                <a14:m>
                  <m:oMath xmlns:m="http://schemas.openxmlformats.org/officeDocument/2006/math">
                    <m:r>
                      <a:rPr lang="fr-FR" sz="3200" i="1">
                        <a:effectLst/>
                        <a:latin typeface="Cambria Math"/>
                        <a:ea typeface="Times New Roman"/>
                      </a:rPr>
                      <m:t>𝑆</m:t>
                    </m:r>
                    <m:r>
                      <a:rPr lang="fr-FR" sz="3200" i="1">
                        <a:effectLst/>
                        <a:latin typeface="Cambria Math"/>
                        <a:ea typeface="Times New Roman"/>
                      </a:rPr>
                      <m:t>.</m:t>
                    </m:r>
                    <m:r>
                      <a:rPr lang="fr-FR" sz="3200" i="1">
                        <a:effectLst/>
                        <a:latin typeface="Cambria Math"/>
                        <a:ea typeface="Times New Roman"/>
                      </a:rPr>
                      <m:t>𝐴𝐵𝐶𝐷</m:t>
                    </m:r>
                  </m:oMath>
                </a14:m>
                <a:r>
                  <a:rPr lang="vi-VN" sz="3200" dirty="0">
                    <a:effectLst/>
                    <a:latin typeface="Times New Roman"/>
                    <a:ea typeface="Times New Roman"/>
                  </a:rPr>
                  <a:t> có </a:t>
                </a:r>
                <a14:m>
                  <m:oMath xmlns:m="http://schemas.openxmlformats.org/officeDocument/2006/math">
                    <m:r>
                      <a:rPr lang="fr-FR" sz="3200" i="1">
                        <a:effectLst/>
                        <a:latin typeface="Cambria Math"/>
                        <a:ea typeface="Times New Roman"/>
                      </a:rPr>
                      <m:t>𝐴𝐵𝐶𝐷</m:t>
                    </m:r>
                  </m:oMath>
                </a14:m>
                <a:r>
                  <a:rPr lang="vi-VN" sz="3200" dirty="0">
                    <a:effectLst/>
                    <a:latin typeface="Times New Roman"/>
                    <a:ea typeface="Times New Roman"/>
                  </a:rPr>
                  <a:t> là hình vuông cạnh </a:t>
                </a:r>
                <a14:m>
                  <m:oMath xmlns:m="http://schemas.openxmlformats.org/officeDocument/2006/math">
                    <m:r>
                      <a:rPr lang="fr-FR" sz="3200" i="1">
                        <a:effectLst/>
                        <a:latin typeface="Cambria Math"/>
                        <a:ea typeface="Times New Roman"/>
                      </a:rPr>
                      <m:t>3</m:t>
                    </m:r>
                    <m:r>
                      <a:rPr lang="fr-FR" sz="3200" i="1">
                        <a:effectLst/>
                        <a:latin typeface="Cambria Math"/>
                        <a:ea typeface="Times New Roman"/>
                      </a:rPr>
                      <m:t>𝑎</m:t>
                    </m:r>
                  </m:oMath>
                </a14:m>
                <a:r>
                  <a:rPr lang="vi-VN" sz="3200" dirty="0">
                    <a:effectLst/>
                    <a:latin typeface="Times New Roman"/>
                    <a:ea typeface="Times New Roman"/>
                  </a:rPr>
                  <a:t>. Tam giác </a:t>
                </a:r>
                <a14:m>
                  <m:oMath xmlns:m="http://schemas.openxmlformats.org/officeDocument/2006/math">
                    <m:r>
                      <a:rPr lang="fr-FR" sz="3200" i="1">
                        <a:effectLst/>
                        <a:latin typeface="Cambria Math"/>
                        <a:ea typeface="Times New Roman"/>
                      </a:rPr>
                      <m:t>𝑆𝐴𝐵</m:t>
                    </m:r>
                  </m:oMath>
                </a14:m>
                <a:r>
                  <a:rPr lang="vi-VN" sz="3200" dirty="0">
                    <a:effectLst/>
                    <a:latin typeface="Times New Roman"/>
                    <a:ea typeface="Times New Roman"/>
                  </a:rPr>
                  <a:t> cân tại </a:t>
                </a:r>
                <a14:m>
                  <m:oMath xmlns:m="http://schemas.openxmlformats.org/officeDocument/2006/math">
                    <m:r>
                      <a:rPr lang="fr-FR" sz="3200" i="1">
                        <a:effectLst/>
                        <a:latin typeface="Cambria Math"/>
                        <a:ea typeface="Times New Roman"/>
                      </a:rPr>
                      <m:t>𝑆</m:t>
                    </m:r>
                  </m:oMath>
                </a14:m>
                <a:r>
                  <a:rPr lang="vi-VN" sz="3200" dirty="0">
                    <a:effectLst/>
                    <a:latin typeface="Times New Roman"/>
                    <a:ea typeface="Times New Roman"/>
                  </a:rPr>
                  <a:t> và nằm trong mặt phẳng vuông góc với đáy. Tính thể tích </a:t>
                </a:r>
                <a14:m>
                  <m:oMath xmlns:m="http://schemas.openxmlformats.org/officeDocument/2006/math">
                    <m:r>
                      <a:rPr lang="fr-FR" sz="3200" i="1">
                        <a:effectLst/>
                        <a:latin typeface="Cambria Math"/>
                        <a:ea typeface="Times New Roman"/>
                      </a:rPr>
                      <m:t>𝑉</m:t>
                    </m:r>
                  </m:oMath>
                </a14:m>
                <a:r>
                  <a:rPr lang="vi-VN" sz="3200" dirty="0">
                    <a:effectLst/>
                    <a:latin typeface="Times New Roman"/>
                    <a:ea typeface="Times New Roman"/>
                  </a:rPr>
                  <a:t> của khối chóp </a:t>
                </a:r>
                <a14:m>
                  <m:oMath xmlns:m="http://schemas.openxmlformats.org/officeDocument/2006/math">
                    <m:r>
                      <a:rPr lang="fr-FR" sz="3200" i="1">
                        <a:effectLst/>
                        <a:latin typeface="Cambria Math"/>
                        <a:ea typeface="Times New Roman"/>
                      </a:rPr>
                      <m:t>𝑆</m:t>
                    </m:r>
                    <m:r>
                      <a:rPr lang="fr-FR" sz="3200" i="1">
                        <a:effectLst/>
                        <a:latin typeface="Cambria Math"/>
                        <a:ea typeface="Times New Roman"/>
                      </a:rPr>
                      <m:t>.</m:t>
                    </m:r>
                    <m:r>
                      <a:rPr lang="fr-FR" sz="3200" i="1">
                        <a:effectLst/>
                        <a:latin typeface="Cambria Math"/>
                        <a:ea typeface="Times New Roman"/>
                      </a:rPr>
                      <m:t>𝐴𝐵𝐶𝐷</m:t>
                    </m:r>
                  </m:oMath>
                </a14:m>
                <a:r>
                  <a:rPr lang="vi-VN" sz="3200" dirty="0">
                    <a:effectLst/>
                    <a:latin typeface="Times New Roman"/>
                    <a:ea typeface="Times New Roman"/>
                  </a:rPr>
                  <a:t>, biết góc giữa </a:t>
                </a:r>
                <a14:m>
                  <m:oMath xmlns:m="http://schemas.openxmlformats.org/officeDocument/2006/math">
                    <m:r>
                      <a:rPr lang="fr-FR" sz="3200" i="1">
                        <a:effectLst/>
                        <a:latin typeface="Cambria Math"/>
                        <a:ea typeface="Times New Roman"/>
                      </a:rPr>
                      <m:t>𝑆𝐶</m:t>
                    </m:r>
                  </m:oMath>
                </a14:m>
                <a:r>
                  <a:rPr lang="vi-VN" sz="3200" dirty="0">
                    <a:effectLst/>
                    <a:latin typeface="Times New Roman"/>
                    <a:ea typeface="Times New Roman"/>
                  </a:rPr>
                  <a:t> và </a:t>
                </a:r>
                <a14:m>
                  <m:oMath xmlns:m="http://schemas.openxmlformats.org/officeDocument/2006/math">
                    <m:d>
                      <m:dPr>
                        <m:ctrlPr>
                          <a:rPr lang="en-GB" sz="3200" i="1">
                            <a:effectLst/>
                            <a:latin typeface="Cambria Math" panose="02040503050406030204" pitchFamily="18" charset="0"/>
                            <a:ea typeface="Times New Roman"/>
                          </a:rPr>
                        </m:ctrlPr>
                      </m:dPr>
                      <m:e>
                        <m:r>
                          <a:rPr lang="en-US" sz="3200" i="1">
                            <a:effectLst/>
                            <a:latin typeface="Cambria Math"/>
                            <a:ea typeface="Times New Roman"/>
                          </a:rPr>
                          <m:t>𝐴𝐵𝐶𝐷</m:t>
                        </m:r>
                      </m:e>
                    </m:d>
                  </m:oMath>
                </a14:m>
                <a:r>
                  <a:rPr lang="vi-VN" sz="3200" dirty="0">
                    <a:effectLst/>
                    <a:latin typeface="Times New Roman"/>
                    <a:ea typeface="Times New Roman"/>
                  </a:rPr>
                  <a:t> bằng </a:t>
                </a:r>
                <a14:m>
                  <m:oMath xmlns:m="http://schemas.openxmlformats.org/officeDocument/2006/math">
                    <m:r>
                      <a:rPr lang="fr-FR" sz="3200" i="1">
                        <a:effectLst/>
                        <a:latin typeface="Cambria Math"/>
                        <a:ea typeface="Times New Roman"/>
                      </a:rPr>
                      <m:t>6</m:t>
                    </m:r>
                    <m:sSup>
                      <m:sSupPr>
                        <m:ctrlPr>
                          <a:rPr lang="en-GB" sz="3200" i="1">
                            <a:effectLst/>
                            <a:latin typeface="Cambria Math" panose="02040503050406030204" pitchFamily="18" charset="0"/>
                            <a:ea typeface="Times New Roman"/>
                          </a:rPr>
                        </m:ctrlPr>
                      </m:sSupPr>
                      <m:e>
                        <m:r>
                          <a:rPr lang="fr-FR" sz="3200" i="1">
                            <a:effectLst/>
                            <a:latin typeface="Cambria Math"/>
                            <a:ea typeface="Times New Roman"/>
                          </a:rPr>
                          <m:t>0</m:t>
                        </m:r>
                      </m:e>
                      <m:sup>
                        <m:r>
                          <a:rPr lang="fr-FR" sz="3200" i="1">
                            <a:effectLst/>
                            <a:latin typeface="Cambria Math"/>
                            <a:ea typeface="Times New Roman"/>
                          </a:rPr>
                          <m:t>0</m:t>
                        </m:r>
                      </m:sup>
                    </m:sSup>
                  </m:oMath>
                </a14:m>
                <a:r>
                  <a:rPr lang="vi-VN" sz="3200" dirty="0">
                    <a:effectLst/>
                    <a:latin typeface="Times New Roman"/>
                    <a:ea typeface="Times New Roman"/>
                  </a:rPr>
                  <a:t>.</a:t>
                </a:r>
                <a:endParaRPr lang="en-GB" sz="3200" dirty="0">
                  <a:effectLst/>
                  <a:latin typeface="Times New Roman"/>
                  <a:ea typeface="Times New Roman"/>
                </a:endParaRPr>
              </a:p>
              <a:p>
                <a:pPr algn="just">
                  <a:lnSpc>
                    <a:spcPct val="107000"/>
                  </a:lnSpc>
                  <a:spcAft>
                    <a:spcPts val="800"/>
                  </a:spcAft>
                  <a:tabLst>
                    <a:tab pos="635000" algn="l"/>
                    <a:tab pos="2222500" algn="l"/>
                    <a:tab pos="3810000" algn="l"/>
                    <a:tab pos="5397500" algn="l"/>
                  </a:tabLst>
                </a:pPr>
                <a:r>
                  <a:rPr lang="nl-NL" sz="3200" b="1" dirty="0">
                    <a:effectLst/>
                    <a:latin typeface="Times New Roman"/>
                    <a:ea typeface="Times New Roman"/>
                  </a:rPr>
                  <a:t>	A. </a:t>
                </a:r>
                <a14:m>
                  <m:oMath xmlns:m="http://schemas.openxmlformats.org/officeDocument/2006/math">
                    <m:r>
                      <a:rPr lang="en-US" sz="3200" i="1">
                        <a:effectLst/>
                        <a:latin typeface="Cambria Math"/>
                        <a:ea typeface="Times New Roman"/>
                      </a:rPr>
                      <m:t>𝑉</m:t>
                    </m:r>
                    <m:r>
                      <a:rPr lang="en-US" sz="3200" i="1">
                        <a:effectLst/>
                        <a:latin typeface="Cambria Math"/>
                        <a:ea typeface="Times New Roman"/>
                      </a:rPr>
                      <m:t>=18</m:t>
                    </m:r>
                    <m:sSup>
                      <m:sSupPr>
                        <m:ctrlPr>
                          <a:rPr lang="en-GB" sz="3200" i="1">
                            <a:effectLst/>
                            <a:latin typeface="Cambria Math" panose="02040503050406030204" pitchFamily="18" charset="0"/>
                            <a:ea typeface="Times New Roman"/>
                          </a:rPr>
                        </m:ctrlPr>
                      </m:sSupPr>
                      <m:e>
                        <m:r>
                          <a:rPr lang="en-US" sz="3200" i="1">
                            <a:effectLst/>
                            <a:latin typeface="Cambria Math"/>
                            <a:ea typeface="Times New Roman"/>
                          </a:rPr>
                          <m:t>𝑎</m:t>
                        </m:r>
                      </m:e>
                      <m:sup>
                        <m:r>
                          <a:rPr lang="en-US" sz="3200" i="1">
                            <a:effectLst/>
                            <a:latin typeface="Cambria Math"/>
                            <a:ea typeface="Times New Roman"/>
                          </a:rPr>
                          <m:t>3</m:t>
                        </m:r>
                      </m:sup>
                    </m:sSup>
                    <m:rad>
                      <m:radPr>
                        <m:degHide m:val="on"/>
                        <m:ctrlPr>
                          <a:rPr lang="en-GB" sz="3200" i="1">
                            <a:effectLst/>
                            <a:latin typeface="Cambria Math" panose="02040503050406030204" pitchFamily="18" charset="0"/>
                            <a:ea typeface="Times New Roman"/>
                          </a:rPr>
                        </m:ctrlPr>
                      </m:radPr>
                      <m:deg/>
                      <m:e>
                        <m:r>
                          <a:rPr lang="en-US" sz="3200" i="1">
                            <a:effectLst/>
                            <a:latin typeface="Cambria Math"/>
                            <a:ea typeface="Times New Roman"/>
                          </a:rPr>
                          <m:t>15</m:t>
                        </m:r>
                      </m:e>
                    </m:rad>
                  </m:oMath>
                </a14:m>
                <a:r>
                  <a:rPr lang="fr-FR" sz="3200" b="1" dirty="0">
                    <a:effectLst/>
                    <a:latin typeface="Times New Roman"/>
                    <a:ea typeface="Times New Roman"/>
                  </a:rPr>
                  <a:t>				B. </a:t>
                </a:r>
                <a14:m>
                  <m:oMath xmlns:m="http://schemas.openxmlformats.org/officeDocument/2006/math">
                    <m:r>
                      <a:rPr lang="en-US" sz="3200" i="1">
                        <a:effectLst/>
                        <a:latin typeface="Cambria Math"/>
                        <a:ea typeface="Times New Roman"/>
                      </a:rPr>
                      <m:t>𝑉</m:t>
                    </m:r>
                    <m:r>
                      <a:rPr lang="en-US" sz="3200" i="1">
                        <a:effectLst/>
                        <a:latin typeface="Cambria Math"/>
                        <a:ea typeface="Times New Roman"/>
                      </a:rPr>
                      <m:t>=18</m:t>
                    </m:r>
                    <m:sSup>
                      <m:sSupPr>
                        <m:ctrlPr>
                          <a:rPr lang="en-GB" sz="3200" i="1">
                            <a:effectLst/>
                            <a:latin typeface="Cambria Math" panose="02040503050406030204" pitchFamily="18" charset="0"/>
                            <a:ea typeface="Times New Roman"/>
                          </a:rPr>
                        </m:ctrlPr>
                      </m:sSupPr>
                      <m:e>
                        <m:r>
                          <a:rPr lang="en-US" sz="3200" i="1">
                            <a:effectLst/>
                            <a:latin typeface="Cambria Math"/>
                            <a:ea typeface="Times New Roman"/>
                          </a:rPr>
                          <m:t>𝑎</m:t>
                        </m:r>
                      </m:e>
                      <m:sup>
                        <m:r>
                          <a:rPr lang="en-US" sz="3200" i="1">
                            <a:effectLst/>
                            <a:latin typeface="Cambria Math"/>
                            <a:ea typeface="Times New Roman"/>
                          </a:rPr>
                          <m:t>3</m:t>
                        </m:r>
                      </m:sup>
                    </m:sSup>
                    <m:rad>
                      <m:radPr>
                        <m:degHide m:val="on"/>
                        <m:ctrlPr>
                          <a:rPr lang="en-GB" sz="3200" i="1">
                            <a:effectLst/>
                            <a:latin typeface="Cambria Math" panose="02040503050406030204" pitchFamily="18" charset="0"/>
                            <a:ea typeface="Times New Roman"/>
                          </a:rPr>
                        </m:ctrlPr>
                      </m:radPr>
                      <m:deg/>
                      <m:e>
                        <m:r>
                          <a:rPr lang="en-US" sz="3200" i="1">
                            <a:effectLst/>
                            <a:latin typeface="Cambria Math"/>
                            <a:ea typeface="Times New Roman"/>
                          </a:rPr>
                          <m:t>3</m:t>
                        </m:r>
                      </m:e>
                    </m:rad>
                  </m:oMath>
                </a14:m>
                <a:r>
                  <a:rPr lang="fr-FR" sz="3200" dirty="0">
                    <a:effectLst/>
                    <a:latin typeface="Times New Roman"/>
                    <a:ea typeface="Times New Roman"/>
                  </a:rPr>
                  <a:t>.</a:t>
                </a:r>
                <a:r>
                  <a:rPr lang="fr-FR" sz="3200" b="1" dirty="0">
                    <a:effectLst/>
                    <a:latin typeface="Times New Roman"/>
                    <a:ea typeface="Times New Roman"/>
                  </a:rPr>
                  <a:t>	</a:t>
                </a:r>
              </a:p>
              <a:p>
                <a:pPr algn="just">
                  <a:lnSpc>
                    <a:spcPct val="107000"/>
                  </a:lnSpc>
                  <a:spcAft>
                    <a:spcPts val="800"/>
                  </a:spcAft>
                  <a:tabLst>
                    <a:tab pos="635000" algn="l"/>
                    <a:tab pos="2222500" algn="l"/>
                    <a:tab pos="3810000" algn="l"/>
                    <a:tab pos="5397500" algn="l"/>
                  </a:tabLst>
                </a:pPr>
                <a:r>
                  <a:rPr lang="fr-FR" sz="3200" b="1" dirty="0">
                    <a:effectLst/>
                    <a:latin typeface="Times New Roman"/>
                    <a:ea typeface="Times New Roman"/>
                  </a:rPr>
                  <a:t>C. </a:t>
                </a:r>
                <a14:m>
                  <m:oMath xmlns:m="http://schemas.openxmlformats.org/officeDocument/2006/math">
                    <m:r>
                      <a:rPr lang="en-US" sz="3200" i="1">
                        <a:effectLst/>
                        <a:latin typeface="Cambria Math"/>
                        <a:ea typeface="Times New Roman"/>
                      </a:rPr>
                      <m:t>𝑉</m:t>
                    </m:r>
                    <m:r>
                      <a:rPr lang="en-US" sz="3200" i="1">
                        <a:effectLst/>
                        <a:latin typeface="Cambria Math"/>
                        <a:ea typeface="Times New Roman"/>
                      </a:rPr>
                      <m:t>=</m:t>
                    </m:r>
                    <m:f>
                      <m:fPr>
                        <m:ctrlPr>
                          <a:rPr lang="en-GB" sz="3200" i="1">
                            <a:effectLst/>
                            <a:latin typeface="Cambria Math" panose="02040503050406030204" pitchFamily="18" charset="0"/>
                            <a:ea typeface="Times New Roman"/>
                          </a:rPr>
                        </m:ctrlPr>
                      </m:fPr>
                      <m:num>
                        <m:r>
                          <a:rPr lang="en-US" sz="3200" i="1">
                            <a:effectLst/>
                            <a:latin typeface="Cambria Math"/>
                            <a:ea typeface="Times New Roman"/>
                          </a:rPr>
                          <m:t>9</m:t>
                        </m:r>
                        <m:sSup>
                          <m:sSupPr>
                            <m:ctrlPr>
                              <a:rPr lang="en-GB" sz="3200" i="1">
                                <a:effectLst/>
                                <a:latin typeface="Cambria Math" panose="02040503050406030204" pitchFamily="18" charset="0"/>
                                <a:ea typeface="Times New Roman"/>
                              </a:rPr>
                            </m:ctrlPr>
                          </m:sSupPr>
                          <m:e>
                            <m:r>
                              <a:rPr lang="en-US" sz="3200" i="1">
                                <a:effectLst/>
                                <a:latin typeface="Cambria Math"/>
                                <a:ea typeface="Times New Roman"/>
                              </a:rPr>
                              <m:t>𝑎</m:t>
                            </m:r>
                          </m:e>
                          <m:sup>
                            <m:r>
                              <a:rPr lang="en-US" sz="3200" i="1">
                                <a:effectLst/>
                                <a:latin typeface="Cambria Math"/>
                                <a:ea typeface="Times New Roman"/>
                              </a:rPr>
                              <m:t>3</m:t>
                            </m:r>
                          </m:sup>
                        </m:sSup>
                        <m:rad>
                          <m:radPr>
                            <m:degHide m:val="on"/>
                            <m:ctrlPr>
                              <a:rPr lang="en-GB" sz="3200" i="1">
                                <a:effectLst/>
                                <a:latin typeface="Cambria Math" panose="02040503050406030204" pitchFamily="18" charset="0"/>
                                <a:ea typeface="Times New Roman"/>
                              </a:rPr>
                            </m:ctrlPr>
                          </m:radPr>
                          <m:deg/>
                          <m:e>
                            <m:r>
                              <a:rPr lang="en-US" sz="3200" i="1">
                                <a:effectLst/>
                                <a:latin typeface="Cambria Math"/>
                                <a:ea typeface="Times New Roman"/>
                              </a:rPr>
                              <m:t>15</m:t>
                            </m:r>
                          </m:e>
                        </m:rad>
                      </m:num>
                      <m:den>
                        <m:r>
                          <a:rPr lang="en-US" sz="3200" i="1">
                            <a:effectLst/>
                            <a:latin typeface="Cambria Math"/>
                            <a:ea typeface="Times New Roman"/>
                          </a:rPr>
                          <m:t>2</m:t>
                        </m:r>
                      </m:den>
                    </m:f>
                  </m:oMath>
                </a14:m>
                <a:r>
                  <a:rPr lang="fr-FR" sz="3200" dirty="0">
                    <a:effectLst/>
                    <a:latin typeface="Times New Roman"/>
                    <a:ea typeface="Times New Roman"/>
                  </a:rPr>
                  <a:t>.</a:t>
                </a:r>
                <a:r>
                  <a:rPr lang="fr-FR" sz="3200" b="1" dirty="0">
                    <a:effectLst/>
                    <a:latin typeface="Times New Roman"/>
                    <a:ea typeface="Times New Roman"/>
                  </a:rPr>
                  <a:t>				D. </a:t>
                </a:r>
                <a14:m>
                  <m:oMath xmlns:m="http://schemas.openxmlformats.org/officeDocument/2006/math">
                    <m:r>
                      <a:rPr lang="en-US" sz="3200" i="1">
                        <a:effectLst/>
                        <a:latin typeface="Cambria Math"/>
                        <a:ea typeface="Times New Roman"/>
                      </a:rPr>
                      <m:t>𝑉</m:t>
                    </m:r>
                    <m:r>
                      <a:rPr lang="en-US" sz="3200" i="1">
                        <a:effectLst/>
                        <a:latin typeface="Cambria Math"/>
                        <a:ea typeface="Times New Roman"/>
                      </a:rPr>
                      <m:t>=9</m:t>
                    </m:r>
                    <m:sSup>
                      <m:sSupPr>
                        <m:ctrlPr>
                          <a:rPr lang="en-GB" sz="3200" i="1">
                            <a:effectLst/>
                            <a:latin typeface="Cambria Math" panose="02040503050406030204" pitchFamily="18" charset="0"/>
                            <a:ea typeface="Times New Roman"/>
                          </a:rPr>
                        </m:ctrlPr>
                      </m:sSupPr>
                      <m:e>
                        <m:r>
                          <a:rPr lang="en-US" sz="3200" i="1">
                            <a:effectLst/>
                            <a:latin typeface="Cambria Math"/>
                            <a:ea typeface="Times New Roman"/>
                          </a:rPr>
                          <m:t>𝑎</m:t>
                        </m:r>
                      </m:e>
                      <m:sup>
                        <m:r>
                          <a:rPr lang="en-US" sz="3200" i="1">
                            <a:effectLst/>
                            <a:latin typeface="Cambria Math"/>
                            <a:ea typeface="Times New Roman"/>
                          </a:rPr>
                          <m:t>3</m:t>
                        </m:r>
                      </m:sup>
                    </m:sSup>
                    <m:rad>
                      <m:radPr>
                        <m:degHide m:val="on"/>
                        <m:ctrlPr>
                          <a:rPr lang="en-GB" sz="3200" i="1">
                            <a:effectLst/>
                            <a:latin typeface="Cambria Math" panose="02040503050406030204" pitchFamily="18" charset="0"/>
                            <a:ea typeface="Times New Roman"/>
                          </a:rPr>
                        </m:ctrlPr>
                      </m:radPr>
                      <m:deg/>
                      <m:e>
                        <m:r>
                          <a:rPr lang="en-US" sz="3200" i="1">
                            <a:effectLst/>
                            <a:latin typeface="Cambria Math"/>
                            <a:ea typeface="Times New Roman"/>
                          </a:rPr>
                          <m:t>3</m:t>
                        </m:r>
                      </m:e>
                    </m:rad>
                  </m:oMath>
                </a14:m>
                <a:r>
                  <a:rPr lang="fr-FR" sz="3200" dirty="0">
                    <a:effectLst/>
                    <a:latin typeface="Times New Roman"/>
                    <a:ea typeface="Times New Roman"/>
                  </a:rPr>
                  <a:t>.</a:t>
                </a:r>
                <a:endParaRPr lang="en-GB" sz="3200" dirty="0">
                  <a:effectLst/>
                  <a:latin typeface="Times New Roman"/>
                  <a:ea typeface="Times New Roman"/>
                </a:endParaRPr>
              </a:p>
            </p:txBody>
          </p:sp>
        </mc:Choice>
        <mc:Fallback xmlns="">
          <p:sp>
            <p:nvSpPr>
              <p:cNvPr id="4" name="Rectangle 3"/>
              <p:cNvSpPr>
                <a:spLocks noRot="1" noChangeAspect="1" noMove="1" noResize="1" noEditPoints="1" noAdjustHandles="1" noChangeArrowheads="1" noChangeShapeType="1" noTextEdit="1"/>
              </p:cNvSpPr>
              <p:nvPr/>
            </p:nvSpPr>
            <p:spPr>
              <a:xfrm>
                <a:off x="0" y="65706"/>
                <a:ext cx="12192000" cy="3199466"/>
              </a:xfrm>
              <a:prstGeom prst="rect">
                <a:avLst/>
              </a:prstGeom>
              <a:blipFill rotWithShape="1">
                <a:blip r:embed="rId2"/>
                <a:stretch>
                  <a:fillRect l="-1250" t="-2667" r="-1250" b="-1333"/>
                </a:stretch>
              </a:blipFill>
            </p:spPr>
            <p:txBody>
              <a:bodyPr/>
              <a:lstStyle/>
              <a:p>
                <a:r>
                  <a:rPr lang="en-GB">
                    <a:noFill/>
                  </a:rPr>
                  <a:t> </a:t>
                </a:r>
              </a:p>
            </p:txBody>
          </p:sp>
        </mc:Fallback>
      </mc:AlternateContent>
      <p:sp>
        <p:nvSpPr>
          <p:cNvPr id="3" name="Oval 2"/>
          <p:cNvSpPr/>
          <p:nvPr/>
        </p:nvSpPr>
        <p:spPr>
          <a:xfrm>
            <a:off x="19050" y="2571750"/>
            <a:ext cx="609600" cy="609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a:hlinkClick r:id="rId3" action="ppaction://hlinksldjump"/>
            <a:extLst>
              <a:ext uri="{FF2B5EF4-FFF2-40B4-BE49-F238E27FC236}">
                <a16:creationId xmlns:a16="http://schemas.microsoft.com/office/drawing/2014/main" id="{31E3967D-89D7-4DA7-BD20-09C064A1051E}"/>
              </a:ext>
            </a:extLst>
          </p:cNvPr>
          <p:cNvSpPr/>
          <p:nvPr/>
        </p:nvSpPr>
        <p:spPr>
          <a:xfrm rot="5400000">
            <a:off x="11532432"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4" action="ppaction://hlinksldjump"/>
            <a:extLst>
              <a:ext uri="{FF2B5EF4-FFF2-40B4-BE49-F238E27FC236}">
                <a16:creationId xmlns:a16="http://schemas.microsoft.com/office/drawing/2014/main" id="{1F96284F-E602-47AC-A1D4-91BBD9831B78}"/>
              </a:ext>
            </a:extLst>
          </p:cNvPr>
          <p:cNvSpPr/>
          <p:nvPr/>
        </p:nvSpPr>
        <p:spPr>
          <a:xfrm rot="16200000">
            <a:off x="11024656"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440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iterate type="lt">
                                    <p:tmPct val="20000"/>
                                  </p:iterate>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0" y="112494"/>
                <a:ext cx="12192000" cy="2200089"/>
              </a:xfrm>
              <a:prstGeom prst="rect">
                <a:avLst/>
              </a:prstGeom>
            </p:spPr>
            <p:txBody>
              <a:bodyPr wrap="square">
                <a:spAutoFit/>
              </a:bodyPr>
              <a:lstStyle/>
              <a:p>
                <a:pPr lvl="0" algn="just">
                  <a:lnSpc>
                    <a:spcPct val="107000"/>
                  </a:lnSpc>
                  <a:spcAft>
                    <a:spcPts val="0"/>
                  </a:spcAft>
                  <a:buClr>
                    <a:srgbClr val="0000FF"/>
                  </a:buClr>
                  <a:tabLst>
                    <a:tab pos="629920" algn="l"/>
                  </a:tabLst>
                </a:pPr>
                <a:r>
                  <a:rPr lang="en-GB" sz="3200" b="1" dirty="0" err="1">
                    <a:solidFill>
                      <a:srgbClr val="FF0000"/>
                    </a:solidFill>
                    <a:latin typeface="Times New Roman"/>
                    <a:ea typeface="Times New Roman"/>
                  </a:rPr>
                  <a:t>Câu</a:t>
                </a:r>
                <a:r>
                  <a:rPr lang="en-GB" sz="3200" b="1" dirty="0">
                    <a:solidFill>
                      <a:srgbClr val="FF0000"/>
                    </a:solidFill>
                    <a:latin typeface="Times New Roman"/>
                    <a:ea typeface="Times New Roman"/>
                  </a:rPr>
                  <a:t> 4. </a:t>
                </a:r>
                <a:r>
                  <a:rPr lang="nl-NL" sz="3200" dirty="0">
                    <a:latin typeface="Times New Roman"/>
                    <a:ea typeface="Times New Roman"/>
                  </a:rPr>
                  <a:t>Khối chóp </a:t>
                </a:r>
                <a14:m>
                  <m:oMath xmlns:m="http://schemas.openxmlformats.org/officeDocument/2006/math">
                    <m:r>
                      <a:rPr lang="en-US" sz="3200" i="1">
                        <a:effectLst/>
                        <a:latin typeface="Cambria Math"/>
                        <a:ea typeface="Times New Roman"/>
                      </a:rPr>
                      <m:t>𝑆</m:t>
                    </m:r>
                    <m:r>
                      <a:rPr lang="en-US" sz="3200" i="1">
                        <a:effectLst/>
                        <a:latin typeface="Cambria Math"/>
                        <a:ea typeface="Times New Roman"/>
                      </a:rPr>
                      <m:t>.</m:t>
                    </m:r>
                    <m:r>
                      <a:rPr lang="en-US" sz="3200" i="1">
                        <a:effectLst/>
                        <a:latin typeface="Cambria Math"/>
                        <a:ea typeface="Times New Roman"/>
                      </a:rPr>
                      <m:t>𝐴𝐵𝐶𝐷</m:t>
                    </m:r>
                  </m:oMath>
                </a14:m>
                <a:r>
                  <a:rPr lang="nl-NL" sz="3200" dirty="0">
                    <a:effectLst/>
                    <a:latin typeface="Times New Roman"/>
                    <a:ea typeface="Times New Roman"/>
                  </a:rPr>
                  <a:t> có đáy là hình vuông cạnh bằng </a:t>
                </a:r>
                <a14:m>
                  <m:oMath xmlns:m="http://schemas.openxmlformats.org/officeDocument/2006/math">
                    <m:r>
                      <a:rPr lang="en-US" sz="3200" i="1">
                        <a:effectLst/>
                        <a:latin typeface="Cambria Math"/>
                        <a:ea typeface="Times New Roman"/>
                      </a:rPr>
                      <m:t>1</m:t>
                    </m:r>
                  </m:oMath>
                </a14:m>
                <a:r>
                  <a:rPr lang="nl-NL" sz="3200" dirty="0">
                    <a:effectLst/>
                    <a:latin typeface="Times New Roman"/>
                    <a:ea typeface="Times New Roman"/>
                  </a:rPr>
                  <a:t>, tam giác </a:t>
                </a:r>
                <a14:m>
                  <m:oMath xmlns:m="http://schemas.openxmlformats.org/officeDocument/2006/math">
                    <m:r>
                      <a:rPr lang="en-US" sz="3200" i="1">
                        <a:effectLst/>
                        <a:latin typeface="Cambria Math"/>
                        <a:ea typeface="Times New Roman"/>
                      </a:rPr>
                      <m:t>𝑆𝐴𝐵</m:t>
                    </m:r>
                  </m:oMath>
                </a14:m>
                <a:r>
                  <a:rPr lang="nl-NL" sz="3200" dirty="0">
                    <a:effectLst/>
                    <a:latin typeface="Times New Roman"/>
                    <a:ea typeface="Times New Roman"/>
                  </a:rPr>
                  <a:t> đều và nằm trong mặt phẳng vuông góc với mặt phẳng </a:t>
                </a:r>
                <a14:m>
                  <m:oMath xmlns:m="http://schemas.openxmlformats.org/officeDocument/2006/math">
                    <m:d>
                      <m:dPr>
                        <m:ctrlPr>
                          <a:rPr lang="en-GB" sz="3200" i="1">
                            <a:effectLst/>
                            <a:latin typeface="Cambria Math" panose="02040503050406030204" pitchFamily="18" charset="0"/>
                            <a:ea typeface="Times New Roman"/>
                          </a:rPr>
                        </m:ctrlPr>
                      </m:dPr>
                      <m:e>
                        <m:r>
                          <a:rPr lang="en-US" sz="3200" i="1">
                            <a:effectLst/>
                            <a:latin typeface="Cambria Math"/>
                            <a:ea typeface="Times New Roman"/>
                          </a:rPr>
                          <m:t>𝐴𝐵𝐶𝐷</m:t>
                        </m:r>
                      </m:e>
                    </m:d>
                  </m:oMath>
                </a14:m>
                <a:r>
                  <a:rPr lang="nl-NL" sz="3200" dirty="0">
                    <a:effectLst/>
                    <a:latin typeface="Times New Roman"/>
                    <a:ea typeface="Times New Roman"/>
                  </a:rPr>
                  <a:t>. Thể tích khối chóp trên gần số nào sau đây nhất?</a:t>
                </a:r>
                <a:endParaRPr lang="en-GB" sz="3200" dirty="0">
                  <a:effectLst/>
                  <a:latin typeface="Times New Roman"/>
                  <a:ea typeface="Times New Roman"/>
                </a:endParaRPr>
              </a:p>
              <a:p>
                <a:pPr algn="just">
                  <a:lnSpc>
                    <a:spcPct val="107000"/>
                  </a:lnSpc>
                  <a:spcAft>
                    <a:spcPts val="800"/>
                  </a:spcAft>
                  <a:tabLst>
                    <a:tab pos="635000" algn="l"/>
                    <a:tab pos="2222500" algn="l"/>
                    <a:tab pos="3810000" algn="l"/>
                    <a:tab pos="5397500" algn="l"/>
                  </a:tabLst>
                </a:pPr>
                <a:r>
                  <a:rPr lang="nl-NL" sz="3200" b="1" dirty="0">
                    <a:effectLst/>
                    <a:latin typeface="Times New Roman"/>
                    <a:ea typeface="Times New Roman"/>
                  </a:rPr>
                  <a:t>	A. </a:t>
                </a:r>
                <a14:m>
                  <m:oMath xmlns:m="http://schemas.openxmlformats.org/officeDocument/2006/math">
                    <m:r>
                      <a:rPr lang="en-US" sz="3200" b="1" i="1">
                        <a:effectLst/>
                        <a:latin typeface="Cambria Math"/>
                        <a:ea typeface="Times New Roman"/>
                      </a:rPr>
                      <m:t>𝟎</m:t>
                    </m:r>
                    <m:r>
                      <a:rPr lang="en-US" sz="3200" b="1" i="1">
                        <a:effectLst/>
                        <a:latin typeface="Cambria Math"/>
                        <a:ea typeface="Times New Roman"/>
                      </a:rPr>
                      <m:t>,</m:t>
                    </m:r>
                    <m:r>
                      <a:rPr lang="en-US" sz="3200" b="1" i="1">
                        <a:effectLst/>
                        <a:latin typeface="Cambria Math"/>
                        <a:ea typeface="Times New Roman"/>
                      </a:rPr>
                      <m:t>𝟒</m:t>
                    </m:r>
                  </m:oMath>
                </a14:m>
                <a:r>
                  <a:rPr lang="nl-NL" sz="3200" dirty="0">
                    <a:effectLst/>
                    <a:latin typeface="Times New Roman"/>
                    <a:ea typeface="Times New Roman"/>
                  </a:rPr>
                  <a:t>.	</a:t>
                </a:r>
                <a:r>
                  <a:rPr lang="nl-NL" sz="3200" b="1" dirty="0">
                    <a:effectLst/>
                    <a:latin typeface="Times New Roman"/>
                    <a:ea typeface="Times New Roman"/>
                  </a:rPr>
                  <a:t>	B. </a:t>
                </a:r>
                <a14:m>
                  <m:oMath xmlns:m="http://schemas.openxmlformats.org/officeDocument/2006/math">
                    <m:r>
                      <a:rPr lang="en-US" sz="3200" b="1" i="1">
                        <a:effectLst/>
                        <a:latin typeface="Cambria Math"/>
                        <a:ea typeface="Times New Roman"/>
                      </a:rPr>
                      <m:t>𝟎</m:t>
                    </m:r>
                    <m:r>
                      <a:rPr lang="en-US" sz="3200" b="1" i="1">
                        <a:effectLst/>
                        <a:latin typeface="Cambria Math"/>
                        <a:ea typeface="Times New Roman"/>
                      </a:rPr>
                      <m:t>,</m:t>
                    </m:r>
                    <m:r>
                      <a:rPr lang="en-US" sz="3200" b="1" i="1">
                        <a:effectLst/>
                        <a:latin typeface="Cambria Math"/>
                        <a:ea typeface="Times New Roman"/>
                      </a:rPr>
                      <m:t>𝟑</m:t>
                    </m:r>
                  </m:oMath>
                </a14:m>
                <a:r>
                  <a:rPr lang="nl-NL" sz="3200" dirty="0">
                    <a:effectLst/>
                    <a:latin typeface="Times New Roman"/>
                    <a:ea typeface="Times New Roman"/>
                  </a:rPr>
                  <a:t>.</a:t>
                </a:r>
                <a:r>
                  <a:rPr lang="nl-NL" sz="3200" b="1" dirty="0">
                    <a:effectLst/>
                    <a:latin typeface="Times New Roman"/>
                    <a:ea typeface="Times New Roman"/>
                  </a:rPr>
                  <a:t>			C. </a:t>
                </a:r>
                <a14:m>
                  <m:oMath xmlns:m="http://schemas.openxmlformats.org/officeDocument/2006/math">
                    <m:r>
                      <a:rPr lang="en-US" sz="3200" b="1" i="1">
                        <a:effectLst/>
                        <a:latin typeface="Cambria Math"/>
                        <a:ea typeface="Times New Roman"/>
                      </a:rPr>
                      <m:t>𝟎</m:t>
                    </m:r>
                    <m:r>
                      <a:rPr lang="en-US" sz="3200" b="1" i="1">
                        <a:effectLst/>
                        <a:latin typeface="Cambria Math"/>
                        <a:ea typeface="Times New Roman"/>
                      </a:rPr>
                      <m:t>,</m:t>
                    </m:r>
                    <m:r>
                      <a:rPr lang="en-US" sz="3200" b="1" i="1">
                        <a:effectLst/>
                        <a:latin typeface="Cambria Math"/>
                        <a:ea typeface="Times New Roman"/>
                      </a:rPr>
                      <m:t>𝟐</m:t>
                    </m:r>
                  </m:oMath>
                </a14:m>
                <a:r>
                  <a:rPr lang="nl-NL" sz="3200" dirty="0">
                    <a:effectLst/>
                    <a:latin typeface="Times New Roman"/>
                    <a:ea typeface="Times New Roman"/>
                  </a:rPr>
                  <a:t>.</a:t>
                </a:r>
                <a:r>
                  <a:rPr lang="nl-NL" sz="3200" b="1" dirty="0">
                    <a:effectLst/>
                    <a:latin typeface="Times New Roman"/>
                    <a:ea typeface="Times New Roman"/>
                  </a:rPr>
                  <a:t>		D. </a:t>
                </a:r>
                <a14:m>
                  <m:oMath xmlns:m="http://schemas.openxmlformats.org/officeDocument/2006/math">
                    <m:r>
                      <a:rPr lang="en-US" sz="3200" b="1" i="1">
                        <a:effectLst/>
                        <a:latin typeface="Cambria Math"/>
                        <a:ea typeface="Times New Roman"/>
                      </a:rPr>
                      <m:t>𝟎</m:t>
                    </m:r>
                    <m:r>
                      <a:rPr lang="en-US" sz="3200" b="1" i="1">
                        <a:effectLst/>
                        <a:latin typeface="Cambria Math"/>
                        <a:ea typeface="Times New Roman"/>
                      </a:rPr>
                      <m:t>,</m:t>
                    </m:r>
                    <m:r>
                      <a:rPr lang="en-US" sz="3200" b="1" i="1">
                        <a:effectLst/>
                        <a:latin typeface="Cambria Math"/>
                        <a:ea typeface="Times New Roman"/>
                      </a:rPr>
                      <m:t>𝟓</m:t>
                    </m:r>
                  </m:oMath>
                </a14:m>
                <a:r>
                  <a:rPr lang="nl-NL" sz="3200" b="1" dirty="0">
                    <a:effectLst/>
                    <a:latin typeface="Times New Roman"/>
                    <a:ea typeface="Times New Roman"/>
                  </a:rPr>
                  <a:t>.</a:t>
                </a:r>
                <a:endParaRPr lang="en-GB" sz="3200" dirty="0">
                  <a:effectLst/>
                  <a:latin typeface="Times New Roman"/>
                  <a:ea typeface="Times New Roman"/>
                </a:endParaRPr>
              </a:p>
            </p:txBody>
          </p:sp>
        </mc:Choice>
        <mc:Fallback xmlns="">
          <p:sp>
            <p:nvSpPr>
              <p:cNvPr id="4" name="Rectangle 3"/>
              <p:cNvSpPr>
                <a:spLocks noRot="1" noChangeAspect="1" noMove="1" noResize="1" noEditPoints="1" noAdjustHandles="1" noChangeArrowheads="1" noChangeShapeType="1" noTextEdit="1"/>
              </p:cNvSpPr>
              <p:nvPr/>
            </p:nvSpPr>
            <p:spPr>
              <a:xfrm>
                <a:off x="0" y="112494"/>
                <a:ext cx="12192000" cy="2200089"/>
              </a:xfrm>
              <a:prstGeom prst="rect">
                <a:avLst/>
              </a:prstGeom>
              <a:blipFill rotWithShape="1">
                <a:blip r:embed="rId2"/>
                <a:stretch>
                  <a:fillRect l="-1250" t="-3878" r="-1250" b="-6371"/>
                </a:stretch>
              </a:blipFill>
            </p:spPr>
            <p:txBody>
              <a:bodyPr/>
              <a:lstStyle/>
              <a:p>
                <a:r>
                  <a:rPr lang="en-GB">
                    <a:noFill/>
                  </a:rPr>
                  <a:t> </a:t>
                </a:r>
              </a:p>
            </p:txBody>
          </p:sp>
        </mc:Fallback>
      </mc:AlternateContent>
      <p:sp>
        <p:nvSpPr>
          <p:cNvPr id="5" name="Oval 4"/>
          <p:cNvSpPr/>
          <p:nvPr/>
        </p:nvSpPr>
        <p:spPr>
          <a:xfrm>
            <a:off x="3733800" y="1695450"/>
            <a:ext cx="609600" cy="609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a:hlinkClick r:id="rId3" action="ppaction://hlinksldjump"/>
            <a:extLst>
              <a:ext uri="{FF2B5EF4-FFF2-40B4-BE49-F238E27FC236}">
                <a16:creationId xmlns:a16="http://schemas.microsoft.com/office/drawing/2014/main" id="{CE19D813-340F-4F2C-A24D-1A5B97552C05}"/>
              </a:ext>
            </a:extLst>
          </p:cNvPr>
          <p:cNvSpPr/>
          <p:nvPr/>
        </p:nvSpPr>
        <p:spPr>
          <a:xfrm rot="5400000">
            <a:off x="11532432"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hlinkClick r:id="rId4" action="ppaction://hlinksldjump"/>
            <a:extLst>
              <a:ext uri="{FF2B5EF4-FFF2-40B4-BE49-F238E27FC236}">
                <a16:creationId xmlns:a16="http://schemas.microsoft.com/office/drawing/2014/main" id="{C7B94642-94E9-43E0-B592-0E8D83E71385}"/>
              </a:ext>
            </a:extLst>
          </p:cNvPr>
          <p:cNvSpPr/>
          <p:nvPr/>
        </p:nvSpPr>
        <p:spPr>
          <a:xfrm rot="16200000">
            <a:off x="11024656"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340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iterate type="lt">
                                    <p:tmPct val="20000"/>
                                  </p:iterate>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0" y="-5839"/>
                <a:ext cx="11944350" cy="3439018"/>
              </a:xfrm>
              <a:prstGeom prst="rect">
                <a:avLst/>
              </a:prstGeom>
            </p:spPr>
            <p:txBody>
              <a:bodyPr wrap="square">
                <a:spAutoFit/>
              </a:bodyPr>
              <a:lstStyle/>
              <a:p>
                <a:pPr lvl="0" algn="just">
                  <a:lnSpc>
                    <a:spcPct val="107000"/>
                  </a:lnSpc>
                  <a:spcAft>
                    <a:spcPts val="0"/>
                  </a:spcAft>
                  <a:buClr>
                    <a:srgbClr val="0000FF"/>
                  </a:buClr>
                  <a:tabLst>
                    <a:tab pos="629920" algn="l"/>
                  </a:tabLst>
                </a:pPr>
                <a:r>
                  <a:rPr lang="en-GB" sz="3200" b="1" dirty="0" err="1">
                    <a:solidFill>
                      <a:srgbClr val="FF0000"/>
                    </a:solidFill>
                    <a:latin typeface="Times New Roman"/>
                    <a:ea typeface="Times New Roman"/>
                  </a:rPr>
                  <a:t>Câu</a:t>
                </a:r>
                <a:r>
                  <a:rPr lang="en-GB" sz="3200" b="1" dirty="0">
                    <a:solidFill>
                      <a:srgbClr val="FF0000"/>
                    </a:solidFill>
                    <a:latin typeface="Times New Roman"/>
                    <a:ea typeface="Times New Roman"/>
                  </a:rPr>
                  <a:t> 5. </a:t>
                </a:r>
                <a:r>
                  <a:rPr lang="es-ES" sz="3200" dirty="0" err="1">
                    <a:latin typeface="Times New Roman"/>
                    <a:ea typeface="Times New Roman"/>
                  </a:rPr>
                  <a:t>Cho</a:t>
                </a:r>
                <a:r>
                  <a:rPr lang="es-ES" sz="3200" dirty="0">
                    <a:latin typeface="Times New Roman"/>
                    <a:ea typeface="Times New Roman"/>
                  </a:rPr>
                  <a:t> </a:t>
                </a:r>
                <a:r>
                  <a:rPr lang="es-ES" sz="3200" dirty="0" err="1">
                    <a:latin typeface="Times New Roman"/>
                    <a:ea typeface="Times New Roman"/>
                  </a:rPr>
                  <a:t>hình</a:t>
                </a:r>
                <a:r>
                  <a:rPr lang="es-ES" sz="3200" dirty="0">
                    <a:latin typeface="Times New Roman"/>
                    <a:ea typeface="Times New Roman"/>
                  </a:rPr>
                  <a:t> </a:t>
                </a:r>
                <a:r>
                  <a:rPr lang="es-ES" sz="3200" dirty="0" err="1">
                    <a:latin typeface="Times New Roman"/>
                    <a:ea typeface="Times New Roman"/>
                  </a:rPr>
                  <a:t>chóp</a:t>
                </a:r>
                <a:r>
                  <a:rPr lang="es-ES" sz="3200" dirty="0">
                    <a:latin typeface="Times New Roman"/>
                    <a:ea typeface="Times New Roman"/>
                  </a:rPr>
                  <a:t> </a:t>
                </a:r>
                <a14:m>
                  <m:oMath xmlns:m="http://schemas.openxmlformats.org/officeDocument/2006/math">
                    <m:r>
                      <a:rPr lang="es-ES" sz="3200" i="1">
                        <a:effectLst/>
                        <a:latin typeface="Cambria Math"/>
                        <a:ea typeface="Times New Roman"/>
                      </a:rPr>
                      <m:t>𝑆</m:t>
                    </m:r>
                    <m:r>
                      <a:rPr lang="es-ES" sz="3200" i="1">
                        <a:effectLst/>
                        <a:latin typeface="Cambria Math"/>
                        <a:ea typeface="Times New Roman"/>
                      </a:rPr>
                      <m:t>.</m:t>
                    </m:r>
                    <m:r>
                      <a:rPr lang="es-ES" sz="3200" i="1">
                        <a:effectLst/>
                        <a:latin typeface="Cambria Math"/>
                        <a:ea typeface="Times New Roman"/>
                      </a:rPr>
                      <m:t>𝐴𝐵𝐶𝐷</m:t>
                    </m:r>
                  </m:oMath>
                </a14:m>
                <a:r>
                  <a:rPr lang="es-ES" sz="3200" dirty="0">
                    <a:effectLst/>
                    <a:latin typeface="Times New Roman"/>
                    <a:ea typeface="Times New Roman"/>
                  </a:rPr>
                  <a:t> </a:t>
                </a:r>
                <a:r>
                  <a:rPr lang="es-ES" sz="3200" dirty="0" err="1">
                    <a:effectLst/>
                    <a:latin typeface="Times New Roman"/>
                    <a:ea typeface="Times New Roman"/>
                  </a:rPr>
                  <a:t>có</a:t>
                </a:r>
                <a:r>
                  <a:rPr lang="es-ES" sz="3200" dirty="0">
                    <a:effectLst/>
                    <a:latin typeface="Times New Roman"/>
                    <a:ea typeface="Times New Roman"/>
                  </a:rPr>
                  <a:t> </a:t>
                </a:r>
                <a:r>
                  <a:rPr lang="es-ES" sz="3200" dirty="0" err="1">
                    <a:effectLst/>
                    <a:latin typeface="Times New Roman"/>
                    <a:ea typeface="Times New Roman"/>
                  </a:rPr>
                  <a:t>đáy</a:t>
                </a:r>
                <a:r>
                  <a:rPr lang="es-ES" sz="3200" dirty="0">
                    <a:effectLst/>
                    <a:latin typeface="Times New Roman"/>
                    <a:ea typeface="Times New Roman"/>
                  </a:rPr>
                  <a:t> </a:t>
                </a:r>
                <a:r>
                  <a:rPr lang="es-ES" sz="3200" dirty="0" err="1">
                    <a:effectLst/>
                    <a:latin typeface="Times New Roman"/>
                    <a:ea typeface="Times New Roman"/>
                  </a:rPr>
                  <a:t>là</a:t>
                </a:r>
                <a:r>
                  <a:rPr lang="es-ES" sz="3200" dirty="0">
                    <a:effectLst/>
                    <a:latin typeface="Times New Roman"/>
                    <a:ea typeface="Times New Roman"/>
                  </a:rPr>
                  <a:t> </a:t>
                </a:r>
                <a:r>
                  <a:rPr lang="es-ES" sz="3200" dirty="0" err="1">
                    <a:effectLst/>
                    <a:latin typeface="Times New Roman"/>
                    <a:ea typeface="Times New Roman"/>
                  </a:rPr>
                  <a:t>hình</a:t>
                </a:r>
                <a:r>
                  <a:rPr lang="es-ES" sz="3200" dirty="0">
                    <a:effectLst/>
                    <a:latin typeface="Times New Roman"/>
                    <a:ea typeface="Times New Roman"/>
                  </a:rPr>
                  <a:t> </a:t>
                </a:r>
                <a:r>
                  <a:rPr lang="es-ES" sz="3200" dirty="0" err="1">
                    <a:effectLst/>
                    <a:latin typeface="Times New Roman"/>
                    <a:ea typeface="Times New Roman"/>
                  </a:rPr>
                  <a:t>vuông</a:t>
                </a:r>
                <a:r>
                  <a:rPr lang="es-ES" sz="3200" dirty="0">
                    <a:effectLst/>
                    <a:latin typeface="Times New Roman"/>
                    <a:ea typeface="Times New Roman"/>
                  </a:rPr>
                  <a:t> </a:t>
                </a:r>
                <a:r>
                  <a:rPr lang="es-ES" sz="3200" dirty="0" err="1">
                    <a:effectLst/>
                    <a:latin typeface="Times New Roman"/>
                    <a:ea typeface="Times New Roman"/>
                  </a:rPr>
                  <a:t>cạnh</a:t>
                </a:r>
                <a:r>
                  <a:rPr lang="es-ES" sz="3200" dirty="0">
                    <a:effectLst/>
                    <a:latin typeface="Times New Roman"/>
                    <a:ea typeface="Times New Roman"/>
                  </a:rPr>
                  <a:t> </a:t>
                </a:r>
                <a14:m>
                  <m:oMath xmlns:m="http://schemas.openxmlformats.org/officeDocument/2006/math">
                    <m:r>
                      <a:rPr lang="es-ES" sz="3200" i="1">
                        <a:effectLst/>
                        <a:latin typeface="Cambria Math"/>
                        <a:ea typeface="Times New Roman"/>
                      </a:rPr>
                      <m:t>𝑎</m:t>
                    </m:r>
                  </m:oMath>
                </a14:m>
                <a:r>
                  <a:rPr lang="es-ES" sz="3200" dirty="0">
                    <a:effectLst/>
                    <a:latin typeface="Times New Roman"/>
                    <a:ea typeface="Times New Roman"/>
                  </a:rPr>
                  <a:t>, </a:t>
                </a:r>
                <a:r>
                  <a:rPr lang="es-ES" sz="3200" dirty="0" err="1">
                    <a:effectLst/>
                    <a:latin typeface="Times New Roman"/>
                    <a:ea typeface="Times New Roman"/>
                  </a:rPr>
                  <a:t>mặt</a:t>
                </a:r>
                <a:r>
                  <a:rPr lang="es-ES" sz="3200" dirty="0">
                    <a:effectLst/>
                    <a:latin typeface="Times New Roman"/>
                    <a:ea typeface="Times New Roman"/>
                  </a:rPr>
                  <a:t> </a:t>
                </a:r>
                <a:r>
                  <a:rPr lang="es-ES" sz="3200" dirty="0" err="1">
                    <a:effectLst/>
                    <a:latin typeface="Times New Roman"/>
                    <a:ea typeface="Times New Roman"/>
                  </a:rPr>
                  <a:t>bên</a:t>
                </a:r>
                <a:r>
                  <a:rPr lang="es-ES" sz="3200" dirty="0">
                    <a:effectLst/>
                    <a:latin typeface="Times New Roman"/>
                    <a:ea typeface="Times New Roman"/>
                  </a:rPr>
                  <a:t> </a:t>
                </a:r>
                <a14:m>
                  <m:oMath xmlns:m="http://schemas.openxmlformats.org/officeDocument/2006/math">
                    <m:r>
                      <a:rPr lang="es-ES" sz="3200" i="1">
                        <a:effectLst/>
                        <a:latin typeface="Cambria Math"/>
                        <a:ea typeface="Times New Roman"/>
                      </a:rPr>
                      <m:t>(</m:t>
                    </m:r>
                    <m:r>
                      <a:rPr lang="es-ES" sz="3200" i="1">
                        <a:effectLst/>
                        <a:latin typeface="Cambria Math"/>
                        <a:ea typeface="Times New Roman"/>
                      </a:rPr>
                      <m:t>𝑆𝐴𝐵</m:t>
                    </m:r>
                    <m:r>
                      <a:rPr lang="es-ES" sz="3200" i="1">
                        <a:effectLst/>
                        <a:latin typeface="Cambria Math"/>
                        <a:ea typeface="Times New Roman"/>
                      </a:rPr>
                      <m:t>)</m:t>
                    </m:r>
                  </m:oMath>
                </a14:m>
                <a:r>
                  <a:rPr lang="es-ES" sz="3200" dirty="0">
                    <a:effectLst/>
                    <a:latin typeface="Times New Roman"/>
                    <a:ea typeface="Times New Roman"/>
                  </a:rPr>
                  <a:t> </a:t>
                </a:r>
                <a:r>
                  <a:rPr lang="es-ES" sz="3200" dirty="0" err="1">
                    <a:effectLst/>
                    <a:latin typeface="Times New Roman"/>
                    <a:ea typeface="Times New Roman"/>
                  </a:rPr>
                  <a:t>là</a:t>
                </a:r>
                <a:r>
                  <a:rPr lang="es-ES" sz="3200" dirty="0">
                    <a:effectLst/>
                    <a:latin typeface="Times New Roman"/>
                    <a:ea typeface="Times New Roman"/>
                  </a:rPr>
                  <a:t> </a:t>
                </a:r>
                <a:r>
                  <a:rPr lang="es-ES" sz="3200" dirty="0" err="1">
                    <a:effectLst/>
                    <a:latin typeface="Times New Roman"/>
                    <a:ea typeface="Times New Roman"/>
                  </a:rPr>
                  <a:t>tam</a:t>
                </a:r>
                <a:r>
                  <a:rPr lang="es-ES" sz="3200" dirty="0">
                    <a:effectLst/>
                    <a:latin typeface="Times New Roman"/>
                    <a:ea typeface="Times New Roman"/>
                  </a:rPr>
                  <a:t> </a:t>
                </a:r>
                <a:r>
                  <a:rPr lang="es-ES" sz="3200" dirty="0" err="1">
                    <a:effectLst/>
                    <a:latin typeface="Times New Roman"/>
                    <a:ea typeface="Times New Roman"/>
                  </a:rPr>
                  <a:t>giác</a:t>
                </a:r>
                <a:r>
                  <a:rPr lang="es-ES" sz="3200" dirty="0">
                    <a:effectLst/>
                    <a:latin typeface="Times New Roman"/>
                    <a:ea typeface="Times New Roman"/>
                  </a:rPr>
                  <a:t> </a:t>
                </a:r>
                <a:r>
                  <a:rPr lang="es-ES" sz="3200" dirty="0" err="1">
                    <a:effectLst/>
                    <a:latin typeface="Times New Roman"/>
                    <a:ea typeface="Times New Roman"/>
                  </a:rPr>
                  <a:t>đều</a:t>
                </a:r>
                <a:r>
                  <a:rPr lang="es-ES" sz="3200" dirty="0">
                    <a:effectLst/>
                    <a:latin typeface="Times New Roman"/>
                    <a:ea typeface="Times New Roman"/>
                  </a:rPr>
                  <a:t> </a:t>
                </a:r>
                <a:r>
                  <a:rPr lang="es-ES" sz="3200" dirty="0" err="1">
                    <a:effectLst/>
                    <a:latin typeface="Times New Roman"/>
                    <a:ea typeface="Times New Roman"/>
                  </a:rPr>
                  <a:t>và</a:t>
                </a:r>
                <a:r>
                  <a:rPr lang="es-ES" sz="3200" dirty="0">
                    <a:effectLst/>
                    <a:latin typeface="Times New Roman"/>
                    <a:ea typeface="Times New Roman"/>
                  </a:rPr>
                  <a:t> </a:t>
                </a:r>
                <a:r>
                  <a:rPr lang="es-ES" sz="3200" dirty="0" err="1">
                    <a:effectLst/>
                    <a:latin typeface="Times New Roman"/>
                    <a:ea typeface="Times New Roman"/>
                  </a:rPr>
                  <a:t>nằm</a:t>
                </a:r>
                <a:r>
                  <a:rPr lang="es-ES" sz="3200" dirty="0">
                    <a:effectLst/>
                    <a:latin typeface="Times New Roman"/>
                    <a:ea typeface="Times New Roman"/>
                  </a:rPr>
                  <a:t> </a:t>
                </a:r>
                <a:r>
                  <a:rPr lang="es-ES" sz="3200" dirty="0" err="1">
                    <a:effectLst/>
                    <a:latin typeface="Times New Roman"/>
                    <a:ea typeface="Times New Roman"/>
                  </a:rPr>
                  <a:t>trong</a:t>
                </a:r>
                <a:r>
                  <a:rPr lang="es-ES" sz="3200" dirty="0">
                    <a:effectLst/>
                    <a:latin typeface="Times New Roman"/>
                    <a:ea typeface="Times New Roman"/>
                  </a:rPr>
                  <a:t> </a:t>
                </a:r>
                <a:r>
                  <a:rPr lang="es-ES" sz="3200" dirty="0" err="1">
                    <a:effectLst/>
                    <a:latin typeface="Times New Roman"/>
                    <a:ea typeface="Times New Roman"/>
                  </a:rPr>
                  <a:t>mặt</a:t>
                </a:r>
                <a:r>
                  <a:rPr lang="es-ES" sz="3200" dirty="0">
                    <a:effectLst/>
                    <a:latin typeface="Times New Roman"/>
                    <a:ea typeface="Times New Roman"/>
                  </a:rPr>
                  <a:t> </a:t>
                </a:r>
                <a:r>
                  <a:rPr lang="es-ES" sz="3200" dirty="0" err="1">
                    <a:effectLst/>
                    <a:latin typeface="Times New Roman"/>
                    <a:ea typeface="Times New Roman"/>
                  </a:rPr>
                  <a:t>phẳng</a:t>
                </a:r>
                <a:r>
                  <a:rPr lang="es-ES" sz="3200" dirty="0">
                    <a:effectLst/>
                    <a:latin typeface="Times New Roman"/>
                    <a:ea typeface="Times New Roman"/>
                  </a:rPr>
                  <a:t> </a:t>
                </a:r>
                <a:r>
                  <a:rPr lang="es-ES" sz="3200" dirty="0" err="1">
                    <a:effectLst/>
                    <a:latin typeface="Times New Roman"/>
                    <a:ea typeface="Times New Roman"/>
                  </a:rPr>
                  <a:t>vuông</a:t>
                </a:r>
                <a:r>
                  <a:rPr lang="es-ES" sz="3200" dirty="0">
                    <a:effectLst/>
                    <a:latin typeface="Times New Roman"/>
                    <a:ea typeface="Times New Roman"/>
                  </a:rPr>
                  <a:t> </a:t>
                </a:r>
                <a:r>
                  <a:rPr lang="es-ES" sz="3200" dirty="0" err="1">
                    <a:effectLst/>
                    <a:latin typeface="Times New Roman"/>
                    <a:ea typeface="Times New Roman"/>
                  </a:rPr>
                  <a:t>góc</a:t>
                </a:r>
                <a:r>
                  <a:rPr lang="es-ES" sz="3200" dirty="0">
                    <a:effectLst/>
                    <a:latin typeface="Times New Roman"/>
                    <a:ea typeface="Times New Roman"/>
                  </a:rPr>
                  <a:t> </a:t>
                </a:r>
                <a:r>
                  <a:rPr lang="es-ES" sz="3200" dirty="0" err="1">
                    <a:effectLst/>
                    <a:latin typeface="Times New Roman"/>
                    <a:ea typeface="Times New Roman"/>
                  </a:rPr>
                  <a:t>với</a:t>
                </a:r>
                <a:r>
                  <a:rPr lang="es-ES" sz="3200" dirty="0">
                    <a:effectLst/>
                    <a:latin typeface="Times New Roman"/>
                    <a:ea typeface="Times New Roman"/>
                  </a:rPr>
                  <a:t> </a:t>
                </a:r>
                <a:r>
                  <a:rPr lang="es-ES" sz="3200" dirty="0" err="1">
                    <a:effectLst/>
                    <a:latin typeface="Times New Roman"/>
                    <a:ea typeface="Times New Roman"/>
                  </a:rPr>
                  <a:t>mp</a:t>
                </a:r>
                <a:r>
                  <a:rPr lang="es-ES" sz="3200" dirty="0">
                    <a:effectLst/>
                    <a:latin typeface="Times New Roman"/>
                    <a:ea typeface="Times New Roman"/>
                  </a:rPr>
                  <a:t> </a:t>
                </a:r>
                <a:r>
                  <a:rPr lang="es-ES" sz="3200" dirty="0" err="1">
                    <a:effectLst/>
                    <a:latin typeface="Times New Roman"/>
                    <a:ea typeface="Times New Roman"/>
                  </a:rPr>
                  <a:t>đáy</a:t>
                </a:r>
                <a:r>
                  <a:rPr lang="es-ES" sz="3200" dirty="0">
                    <a:effectLst/>
                    <a:latin typeface="Times New Roman"/>
                    <a:ea typeface="Times New Roman"/>
                  </a:rPr>
                  <a:t>. </a:t>
                </a:r>
                <a:r>
                  <a:rPr lang="es-ES" sz="3200" dirty="0" err="1">
                    <a:effectLst/>
                    <a:latin typeface="Times New Roman"/>
                    <a:ea typeface="Times New Roman"/>
                  </a:rPr>
                  <a:t>Thể</a:t>
                </a:r>
                <a:r>
                  <a:rPr lang="es-ES" sz="3200" dirty="0">
                    <a:effectLst/>
                    <a:latin typeface="Times New Roman"/>
                    <a:ea typeface="Times New Roman"/>
                  </a:rPr>
                  <a:t> </a:t>
                </a:r>
                <a:r>
                  <a:rPr lang="es-ES" sz="3200" dirty="0" err="1">
                    <a:effectLst/>
                    <a:latin typeface="Times New Roman"/>
                    <a:ea typeface="Times New Roman"/>
                  </a:rPr>
                  <a:t>tích</a:t>
                </a:r>
                <a:r>
                  <a:rPr lang="es-ES" sz="3200" dirty="0">
                    <a:effectLst/>
                    <a:latin typeface="Times New Roman"/>
                    <a:ea typeface="Times New Roman"/>
                  </a:rPr>
                  <a:t> </a:t>
                </a:r>
                <a:r>
                  <a:rPr lang="es-ES" sz="3200" dirty="0" err="1">
                    <a:effectLst/>
                    <a:latin typeface="Times New Roman"/>
                    <a:ea typeface="Times New Roman"/>
                  </a:rPr>
                  <a:t>khối</a:t>
                </a:r>
                <a:r>
                  <a:rPr lang="es-ES" sz="3200" dirty="0">
                    <a:effectLst/>
                    <a:latin typeface="Times New Roman"/>
                    <a:ea typeface="Times New Roman"/>
                  </a:rPr>
                  <a:t> </a:t>
                </a:r>
                <a:r>
                  <a:rPr lang="es-ES" sz="3200" dirty="0" err="1">
                    <a:effectLst/>
                    <a:latin typeface="Times New Roman"/>
                    <a:ea typeface="Times New Roman"/>
                  </a:rPr>
                  <a:t>chóp</a:t>
                </a:r>
                <a:r>
                  <a:rPr lang="es-ES" sz="3200" dirty="0">
                    <a:effectLst/>
                    <a:latin typeface="Times New Roman"/>
                    <a:ea typeface="Times New Roman"/>
                  </a:rPr>
                  <a:t> </a:t>
                </a:r>
                <a14:m>
                  <m:oMath xmlns:m="http://schemas.openxmlformats.org/officeDocument/2006/math">
                    <m:r>
                      <a:rPr lang="es-ES" sz="3200" i="1">
                        <a:effectLst/>
                        <a:latin typeface="Cambria Math"/>
                        <a:ea typeface="Times New Roman"/>
                      </a:rPr>
                      <m:t>𝑆</m:t>
                    </m:r>
                    <m:r>
                      <a:rPr lang="es-ES" sz="3200" i="1">
                        <a:effectLst/>
                        <a:latin typeface="Cambria Math"/>
                        <a:ea typeface="Times New Roman"/>
                      </a:rPr>
                      <m:t>.</m:t>
                    </m:r>
                    <m:r>
                      <a:rPr lang="es-ES" sz="3200" i="1">
                        <a:effectLst/>
                        <a:latin typeface="Cambria Math"/>
                        <a:ea typeface="Times New Roman"/>
                      </a:rPr>
                      <m:t>𝐴𝐵𝐶𝐷</m:t>
                    </m:r>
                  </m:oMath>
                </a14:m>
                <a:r>
                  <a:rPr lang="es-ES" sz="3200" dirty="0">
                    <a:effectLst/>
                    <a:latin typeface="Times New Roman"/>
                    <a:ea typeface="Times New Roman"/>
                  </a:rPr>
                  <a:t> </a:t>
                </a:r>
                <a:r>
                  <a:rPr lang="es-ES" sz="3200" dirty="0" err="1">
                    <a:effectLst/>
                    <a:latin typeface="Times New Roman"/>
                    <a:ea typeface="Times New Roman"/>
                  </a:rPr>
                  <a:t>là</a:t>
                </a:r>
                <a:r>
                  <a:rPr lang="es-ES" sz="3200" dirty="0">
                    <a:effectLst/>
                    <a:latin typeface="Times New Roman"/>
                    <a:ea typeface="Times New Roman"/>
                  </a:rPr>
                  <a:t>:</a:t>
                </a:r>
                <a:endParaRPr lang="en-GB" sz="3200" dirty="0">
                  <a:effectLst/>
                  <a:latin typeface="Times New Roman"/>
                  <a:ea typeface="Times New Roman"/>
                </a:endParaRPr>
              </a:p>
              <a:p>
                <a:pPr algn="just">
                  <a:lnSpc>
                    <a:spcPct val="107000"/>
                  </a:lnSpc>
                  <a:spcAft>
                    <a:spcPts val="800"/>
                  </a:spcAft>
                  <a:tabLst>
                    <a:tab pos="635000" algn="l"/>
                    <a:tab pos="2222500" algn="l"/>
                    <a:tab pos="3810000" algn="l"/>
                    <a:tab pos="5397500" algn="l"/>
                  </a:tabLst>
                </a:pPr>
                <a:r>
                  <a:rPr lang="es-ES" sz="3200" b="1" dirty="0">
                    <a:effectLst/>
                    <a:latin typeface="Times New Roman"/>
                    <a:ea typeface="Times New Roman"/>
                  </a:rPr>
                  <a:t>	A. </a:t>
                </a:r>
                <a14:m>
                  <m:oMath xmlns:m="http://schemas.openxmlformats.org/officeDocument/2006/math">
                    <m:sSub>
                      <m:sSubPr>
                        <m:ctrlPr>
                          <a:rPr lang="en-GB" sz="3200" i="1">
                            <a:effectLst/>
                            <a:latin typeface="Cambria Math" panose="02040503050406030204" pitchFamily="18" charset="0"/>
                            <a:ea typeface="Times New Roman"/>
                          </a:rPr>
                        </m:ctrlPr>
                      </m:sSubPr>
                      <m:e>
                        <m:r>
                          <a:rPr lang="es-ES" sz="3200" i="1">
                            <a:effectLst/>
                            <a:latin typeface="Cambria Math"/>
                            <a:ea typeface="Times New Roman"/>
                          </a:rPr>
                          <m:t>𝑉</m:t>
                        </m:r>
                      </m:e>
                      <m:sub>
                        <m:r>
                          <a:rPr lang="es-ES" sz="3200" i="1">
                            <a:effectLst/>
                            <a:latin typeface="Cambria Math"/>
                            <a:ea typeface="Times New Roman"/>
                          </a:rPr>
                          <m:t>𝑆</m:t>
                        </m:r>
                        <m:r>
                          <a:rPr lang="es-ES" sz="3200" i="1">
                            <a:effectLst/>
                            <a:latin typeface="Cambria Math"/>
                            <a:ea typeface="Times New Roman"/>
                          </a:rPr>
                          <m:t>.</m:t>
                        </m:r>
                        <m:r>
                          <a:rPr lang="es-ES" sz="3200" i="1">
                            <a:effectLst/>
                            <a:latin typeface="Cambria Math"/>
                            <a:ea typeface="Times New Roman"/>
                          </a:rPr>
                          <m:t>𝐴𝐵𝐶𝐷</m:t>
                        </m:r>
                      </m:sub>
                    </m:sSub>
                    <m:r>
                      <a:rPr lang="es-ES" sz="3200" i="1">
                        <a:effectLst/>
                        <a:latin typeface="Cambria Math"/>
                        <a:ea typeface="Times New Roman"/>
                      </a:rPr>
                      <m:t>=</m:t>
                    </m:r>
                    <m:f>
                      <m:fPr>
                        <m:ctrlPr>
                          <a:rPr lang="en-GB" sz="3200" i="1">
                            <a:effectLst/>
                            <a:latin typeface="Cambria Math" panose="02040503050406030204" pitchFamily="18" charset="0"/>
                            <a:ea typeface="Times New Roman"/>
                          </a:rPr>
                        </m:ctrlPr>
                      </m:fPr>
                      <m:num>
                        <m:sSup>
                          <m:sSupPr>
                            <m:ctrlPr>
                              <a:rPr lang="en-GB" sz="3200" i="1">
                                <a:effectLst/>
                                <a:latin typeface="Cambria Math" panose="02040503050406030204" pitchFamily="18" charset="0"/>
                                <a:ea typeface="Times New Roman"/>
                              </a:rPr>
                            </m:ctrlPr>
                          </m:sSupPr>
                          <m:e>
                            <m:r>
                              <a:rPr lang="es-ES" sz="3200" i="1">
                                <a:effectLst/>
                                <a:latin typeface="Cambria Math"/>
                                <a:ea typeface="Times New Roman"/>
                              </a:rPr>
                              <m:t>𝑎</m:t>
                            </m:r>
                          </m:e>
                          <m:sup>
                            <m:r>
                              <a:rPr lang="es-ES" sz="3200" i="1">
                                <a:effectLst/>
                                <a:latin typeface="Cambria Math"/>
                                <a:ea typeface="Times New Roman"/>
                              </a:rPr>
                              <m:t>3</m:t>
                            </m:r>
                          </m:sup>
                        </m:sSup>
                        <m:rad>
                          <m:radPr>
                            <m:degHide m:val="on"/>
                            <m:ctrlPr>
                              <a:rPr lang="en-GB" sz="3200" i="1">
                                <a:effectLst/>
                                <a:latin typeface="Cambria Math" panose="02040503050406030204" pitchFamily="18" charset="0"/>
                                <a:ea typeface="Times New Roman"/>
                              </a:rPr>
                            </m:ctrlPr>
                          </m:radPr>
                          <m:deg/>
                          <m:e>
                            <m:r>
                              <a:rPr lang="es-ES" sz="3200" i="1">
                                <a:effectLst/>
                                <a:latin typeface="Cambria Math"/>
                                <a:ea typeface="Times New Roman"/>
                              </a:rPr>
                              <m:t>3</m:t>
                            </m:r>
                          </m:e>
                        </m:rad>
                      </m:num>
                      <m:den>
                        <m:r>
                          <a:rPr lang="es-ES" sz="3200" i="1">
                            <a:effectLst/>
                            <a:latin typeface="Cambria Math"/>
                            <a:ea typeface="Times New Roman"/>
                          </a:rPr>
                          <m:t>2</m:t>
                        </m:r>
                      </m:den>
                    </m:f>
                  </m:oMath>
                </a14:m>
                <a:r>
                  <a:rPr lang="es-ES" sz="3200" dirty="0">
                    <a:effectLst/>
                    <a:latin typeface="Times New Roman"/>
                    <a:ea typeface="Times New Roman"/>
                  </a:rPr>
                  <a:t>.</a:t>
                </a:r>
                <a:r>
                  <a:rPr lang="es-ES" sz="3200" b="1" dirty="0">
                    <a:effectLst/>
                    <a:latin typeface="Times New Roman"/>
                    <a:ea typeface="Times New Roman"/>
                  </a:rPr>
                  <a:t>				B. </a:t>
                </a:r>
                <a14:m>
                  <m:oMath xmlns:m="http://schemas.openxmlformats.org/officeDocument/2006/math">
                    <m:sSub>
                      <m:sSubPr>
                        <m:ctrlPr>
                          <a:rPr lang="en-GB" sz="3200" i="1">
                            <a:effectLst/>
                            <a:latin typeface="Cambria Math" panose="02040503050406030204" pitchFamily="18" charset="0"/>
                            <a:ea typeface="Times New Roman"/>
                          </a:rPr>
                        </m:ctrlPr>
                      </m:sSubPr>
                      <m:e>
                        <m:r>
                          <a:rPr lang="es-ES" sz="3200" i="1">
                            <a:effectLst/>
                            <a:latin typeface="Cambria Math"/>
                            <a:ea typeface="Times New Roman"/>
                          </a:rPr>
                          <m:t>𝑉</m:t>
                        </m:r>
                      </m:e>
                      <m:sub>
                        <m:r>
                          <a:rPr lang="es-ES" sz="3200" i="1">
                            <a:effectLst/>
                            <a:latin typeface="Cambria Math"/>
                            <a:ea typeface="Times New Roman"/>
                          </a:rPr>
                          <m:t>𝑆</m:t>
                        </m:r>
                        <m:r>
                          <a:rPr lang="es-ES" sz="3200" i="1">
                            <a:effectLst/>
                            <a:latin typeface="Cambria Math"/>
                            <a:ea typeface="Times New Roman"/>
                          </a:rPr>
                          <m:t>.</m:t>
                        </m:r>
                        <m:r>
                          <a:rPr lang="es-ES" sz="3200" i="1">
                            <a:effectLst/>
                            <a:latin typeface="Cambria Math"/>
                            <a:ea typeface="Times New Roman"/>
                          </a:rPr>
                          <m:t>𝐴𝐵𝐶𝐷</m:t>
                        </m:r>
                      </m:sub>
                    </m:sSub>
                    <m:r>
                      <a:rPr lang="es-ES" sz="3200" i="1">
                        <a:effectLst/>
                        <a:latin typeface="Cambria Math"/>
                        <a:ea typeface="Times New Roman"/>
                      </a:rPr>
                      <m:t>=</m:t>
                    </m:r>
                    <m:f>
                      <m:fPr>
                        <m:ctrlPr>
                          <a:rPr lang="en-GB" sz="3200" i="1">
                            <a:effectLst/>
                            <a:latin typeface="Cambria Math" panose="02040503050406030204" pitchFamily="18" charset="0"/>
                            <a:ea typeface="Times New Roman"/>
                          </a:rPr>
                        </m:ctrlPr>
                      </m:fPr>
                      <m:num>
                        <m:sSup>
                          <m:sSupPr>
                            <m:ctrlPr>
                              <a:rPr lang="en-GB" sz="3200" i="1">
                                <a:effectLst/>
                                <a:latin typeface="Cambria Math" panose="02040503050406030204" pitchFamily="18" charset="0"/>
                                <a:ea typeface="Times New Roman"/>
                              </a:rPr>
                            </m:ctrlPr>
                          </m:sSupPr>
                          <m:e>
                            <m:r>
                              <a:rPr lang="es-ES" sz="3200" i="1">
                                <a:effectLst/>
                                <a:latin typeface="Cambria Math"/>
                                <a:ea typeface="Times New Roman"/>
                              </a:rPr>
                              <m:t>𝑎</m:t>
                            </m:r>
                          </m:e>
                          <m:sup>
                            <m:r>
                              <a:rPr lang="es-ES" sz="3200" i="1">
                                <a:effectLst/>
                                <a:latin typeface="Cambria Math"/>
                                <a:ea typeface="Times New Roman"/>
                              </a:rPr>
                              <m:t>3</m:t>
                            </m:r>
                          </m:sup>
                        </m:sSup>
                        <m:rad>
                          <m:radPr>
                            <m:degHide m:val="on"/>
                            <m:ctrlPr>
                              <a:rPr lang="en-GB" sz="3200" i="1">
                                <a:effectLst/>
                                <a:latin typeface="Cambria Math" panose="02040503050406030204" pitchFamily="18" charset="0"/>
                                <a:ea typeface="Times New Roman"/>
                              </a:rPr>
                            </m:ctrlPr>
                          </m:radPr>
                          <m:deg/>
                          <m:e>
                            <m:r>
                              <a:rPr lang="es-ES" sz="3200" i="1">
                                <a:effectLst/>
                                <a:latin typeface="Cambria Math"/>
                                <a:ea typeface="Times New Roman"/>
                              </a:rPr>
                              <m:t>3</m:t>
                            </m:r>
                          </m:e>
                        </m:rad>
                      </m:num>
                      <m:den>
                        <m:r>
                          <a:rPr lang="es-ES" sz="3200" i="1">
                            <a:effectLst/>
                            <a:latin typeface="Cambria Math"/>
                            <a:ea typeface="Times New Roman"/>
                          </a:rPr>
                          <m:t>6</m:t>
                        </m:r>
                      </m:den>
                    </m:f>
                  </m:oMath>
                </a14:m>
                <a:r>
                  <a:rPr lang="es-ES" sz="3200" dirty="0">
                    <a:effectLst/>
                    <a:latin typeface="Times New Roman"/>
                    <a:ea typeface="Times New Roman"/>
                  </a:rPr>
                  <a:t>.</a:t>
                </a:r>
                <a:r>
                  <a:rPr lang="es-ES" sz="3200" b="1" dirty="0">
                    <a:effectLst/>
                    <a:latin typeface="Times New Roman"/>
                    <a:ea typeface="Times New Roman"/>
                  </a:rPr>
                  <a:t>	</a:t>
                </a:r>
              </a:p>
              <a:p>
                <a:pPr algn="just">
                  <a:lnSpc>
                    <a:spcPct val="107000"/>
                  </a:lnSpc>
                  <a:spcAft>
                    <a:spcPts val="800"/>
                  </a:spcAft>
                  <a:tabLst>
                    <a:tab pos="635000" algn="l"/>
                    <a:tab pos="2222500" algn="l"/>
                    <a:tab pos="3810000" algn="l"/>
                    <a:tab pos="5397500" algn="l"/>
                  </a:tabLst>
                </a:pPr>
                <a:r>
                  <a:rPr lang="es-ES" sz="3200" b="1" dirty="0">
                    <a:latin typeface="Times New Roman"/>
                    <a:ea typeface="Times New Roman"/>
                  </a:rPr>
                  <a:t>	</a:t>
                </a:r>
                <a:r>
                  <a:rPr lang="es-ES" sz="3200" b="1" dirty="0">
                    <a:effectLst/>
                    <a:latin typeface="Times New Roman"/>
                    <a:ea typeface="Times New Roman"/>
                  </a:rPr>
                  <a:t>C. </a:t>
                </a:r>
                <a14:m>
                  <m:oMath xmlns:m="http://schemas.openxmlformats.org/officeDocument/2006/math">
                    <m:sSub>
                      <m:sSubPr>
                        <m:ctrlPr>
                          <a:rPr lang="en-GB" sz="3200" i="1">
                            <a:effectLst/>
                            <a:latin typeface="Cambria Math" panose="02040503050406030204" pitchFamily="18" charset="0"/>
                            <a:ea typeface="Times New Roman"/>
                          </a:rPr>
                        </m:ctrlPr>
                      </m:sSubPr>
                      <m:e>
                        <m:r>
                          <a:rPr lang="es-ES" sz="3200" i="1">
                            <a:effectLst/>
                            <a:latin typeface="Cambria Math"/>
                            <a:ea typeface="Times New Roman"/>
                          </a:rPr>
                          <m:t>𝑉</m:t>
                        </m:r>
                      </m:e>
                      <m:sub>
                        <m:r>
                          <a:rPr lang="es-ES" sz="3200" i="1">
                            <a:effectLst/>
                            <a:latin typeface="Cambria Math"/>
                            <a:ea typeface="Times New Roman"/>
                          </a:rPr>
                          <m:t>𝑆</m:t>
                        </m:r>
                        <m:r>
                          <a:rPr lang="es-ES" sz="3200" i="1">
                            <a:effectLst/>
                            <a:latin typeface="Cambria Math"/>
                            <a:ea typeface="Times New Roman"/>
                          </a:rPr>
                          <m:t>.</m:t>
                        </m:r>
                        <m:r>
                          <a:rPr lang="es-ES" sz="3200" i="1">
                            <a:effectLst/>
                            <a:latin typeface="Cambria Math"/>
                            <a:ea typeface="Times New Roman"/>
                          </a:rPr>
                          <m:t>𝐴𝐵𝐶𝐷</m:t>
                        </m:r>
                      </m:sub>
                    </m:sSub>
                    <m:r>
                      <a:rPr lang="es-ES" sz="3200" i="1">
                        <a:effectLst/>
                        <a:latin typeface="Cambria Math"/>
                        <a:ea typeface="Times New Roman"/>
                      </a:rPr>
                      <m:t>=</m:t>
                    </m:r>
                    <m:f>
                      <m:fPr>
                        <m:ctrlPr>
                          <a:rPr lang="en-GB" sz="3200" i="1">
                            <a:effectLst/>
                            <a:latin typeface="Cambria Math" panose="02040503050406030204" pitchFamily="18" charset="0"/>
                            <a:ea typeface="Times New Roman"/>
                          </a:rPr>
                        </m:ctrlPr>
                      </m:fPr>
                      <m:num>
                        <m:sSup>
                          <m:sSupPr>
                            <m:ctrlPr>
                              <a:rPr lang="en-GB" sz="3200" i="1">
                                <a:effectLst/>
                                <a:latin typeface="Cambria Math" panose="02040503050406030204" pitchFamily="18" charset="0"/>
                                <a:ea typeface="Times New Roman"/>
                              </a:rPr>
                            </m:ctrlPr>
                          </m:sSupPr>
                          <m:e>
                            <m:r>
                              <a:rPr lang="es-ES" sz="3200" i="1">
                                <a:effectLst/>
                                <a:latin typeface="Cambria Math"/>
                                <a:ea typeface="Times New Roman"/>
                              </a:rPr>
                              <m:t>𝑎</m:t>
                            </m:r>
                          </m:e>
                          <m:sup>
                            <m:r>
                              <a:rPr lang="es-ES" sz="3200" i="1">
                                <a:effectLst/>
                                <a:latin typeface="Cambria Math"/>
                                <a:ea typeface="Times New Roman"/>
                              </a:rPr>
                              <m:t>3</m:t>
                            </m:r>
                          </m:sup>
                        </m:sSup>
                      </m:num>
                      <m:den>
                        <m:r>
                          <a:rPr lang="es-ES" sz="3200" i="1">
                            <a:effectLst/>
                            <a:latin typeface="Cambria Math"/>
                            <a:ea typeface="Times New Roman"/>
                          </a:rPr>
                          <m:t>3</m:t>
                        </m:r>
                      </m:den>
                    </m:f>
                  </m:oMath>
                </a14:m>
                <a:r>
                  <a:rPr lang="es-ES" sz="3200" dirty="0">
                    <a:effectLst/>
                    <a:latin typeface="Times New Roman"/>
                    <a:ea typeface="Times New Roman"/>
                  </a:rPr>
                  <a:t>.</a:t>
                </a:r>
                <a:r>
                  <a:rPr lang="es-ES" sz="3200" b="1" dirty="0">
                    <a:effectLst/>
                    <a:latin typeface="Times New Roman"/>
                    <a:ea typeface="Times New Roman"/>
                  </a:rPr>
                  <a:t>				D. </a:t>
                </a:r>
                <a14:m>
                  <m:oMath xmlns:m="http://schemas.openxmlformats.org/officeDocument/2006/math">
                    <m:sSub>
                      <m:sSubPr>
                        <m:ctrlPr>
                          <a:rPr lang="en-GB" sz="3200" i="1">
                            <a:effectLst/>
                            <a:latin typeface="Cambria Math" panose="02040503050406030204" pitchFamily="18" charset="0"/>
                            <a:ea typeface="Times New Roman"/>
                          </a:rPr>
                        </m:ctrlPr>
                      </m:sSubPr>
                      <m:e>
                        <m:r>
                          <a:rPr lang="es-ES" sz="3200" i="1">
                            <a:effectLst/>
                            <a:latin typeface="Cambria Math"/>
                            <a:ea typeface="Times New Roman"/>
                          </a:rPr>
                          <m:t>𝑉</m:t>
                        </m:r>
                      </m:e>
                      <m:sub>
                        <m:r>
                          <a:rPr lang="es-ES" sz="3200" i="1">
                            <a:effectLst/>
                            <a:latin typeface="Cambria Math"/>
                            <a:ea typeface="Times New Roman"/>
                          </a:rPr>
                          <m:t>𝑆</m:t>
                        </m:r>
                        <m:r>
                          <a:rPr lang="es-ES" sz="3200" i="1">
                            <a:effectLst/>
                            <a:latin typeface="Cambria Math"/>
                            <a:ea typeface="Times New Roman"/>
                          </a:rPr>
                          <m:t>.</m:t>
                        </m:r>
                        <m:r>
                          <a:rPr lang="es-ES" sz="3200" i="1">
                            <a:effectLst/>
                            <a:latin typeface="Cambria Math"/>
                            <a:ea typeface="Times New Roman"/>
                          </a:rPr>
                          <m:t>𝐴𝐵𝐶𝐷</m:t>
                        </m:r>
                      </m:sub>
                    </m:sSub>
                    <m:r>
                      <a:rPr lang="es-ES" sz="3200" i="1">
                        <a:effectLst/>
                        <a:latin typeface="Cambria Math"/>
                        <a:ea typeface="Times New Roman"/>
                      </a:rPr>
                      <m:t>=</m:t>
                    </m:r>
                    <m:sSup>
                      <m:sSupPr>
                        <m:ctrlPr>
                          <a:rPr lang="en-GB" sz="3200" i="1">
                            <a:effectLst/>
                            <a:latin typeface="Cambria Math" panose="02040503050406030204" pitchFamily="18" charset="0"/>
                            <a:ea typeface="Times New Roman"/>
                          </a:rPr>
                        </m:ctrlPr>
                      </m:sSupPr>
                      <m:e>
                        <m:r>
                          <a:rPr lang="es-ES" sz="3200" i="1">
                            <a:effectLst/>
                            <a:latin typeface="Cambria Math"/>
                            <a:ea typeface="Times New Roman"/>
                          </a:rPr>
                          <m:t>𝑎</m:t>
                        </m:r>
                      </m:e>
                      <m:sup>
                        <m:r>
                          <a:rPr lang="es-ES" sz="3200" i="1">
                            <a:effectLst/>
                            <a:latin typeface="Cambria Math"/>
                            <a:ea typeface="Times New Roman"/>
                          </a:rPr>
                          <m:t>3</m:t>
                        </m:r>
                      </m:sup>
                    </m:sSup>
                    <m:rad>
                      <m:radPr>
                        <m:degHide m:val="on"/>
                        <m:ctrlPr>
                          <a:rPr lang="en-GB" sz="3200" i="1">
                            <a:effectLst/>
                            <a:latin typeface="Cambria Math" panose="02040503050406030204" pitchFamily="18" charset="0"/>
                            <a:ea typeface="Times New Roman"/>
                          </a:rPr>
                        </m:ctrlPr>
                      </m:radPr>
                      <m:deg/>
                      <m:e>
                        <m:r>
                          <a:rPr lang="es-ES" sz="3200" i="1">
                            <a:effectLst/>
                            <a:latin typeface="Cambria Math"/>
                            <a:ea typeface="Times New Roman"/>
                          </a:rPr>
                          <m:t>3</m:t>
                        </m:r>
                      </m:e>
                    </m:rad>
                  </m:oMath>
                </a14:m>
                <a:r>
                  <a:rPr lang="es-ES" sz="3200" dirty="0">
                    <a:effectLst/>
                    <a:latin typeface="Times New Roman"/>
                    <a:ea typeface="Times New Roman"/>
                  </a:rPr>
                  <a:t>.</a:t>
                </a:r>
                <a:endParaRPr lang="en-GB" sz="3200" dirty="0">
                  <a:effectLst/>
                  <a:latin typeface="Times New Roman"/>
                  <a:ea typeface="Times New Roman"/>
                </a:endParaRPr>
              </a:p>
            </p:txBody>
          </p:sp>
        </mc:Choice>
        <mc:Fallback xmlns="">
          <p:sp>
            <p:nvSpPr>
              <p:cNvPr id="4" name="Rectangle 3"/>
              <p:cNvSpPr>
                <a:spLocks noRot="1" noChangeAspect="1" noMove="1" noResize="1" noEditPoints="1" noAdjustHandles="1" noChangeArrowheads="1" noChangeShapeType="1" noTextEdit="1"/>
              </p:cNvSpPr>
              <p:nvPr/>
            </p:nvSpPr>
            <p:spPr>
              <a:xfrm>
                <a:off x="0" y="-5839"/>
                <a:ext cx="11944350" cy="3439018"/>
              </a:xfrm>
              <a:prstGeom prst="rect">
                <a:avLst/>
              </a:prstGeom>
              <a:blipFill rotWithShape="1">
                <a:blip r:embed="rId2"/>
                <a:stretch>
                  <a:fillRect l="-1276" t="-2482" r="-1276" b="-1596"/>
                </a:stretch>
              </a:blipFill>
            </p:spPr>
            <p:txBody>
              <a:bodyPr/>
              <a:lstStyle/>
              <a:p>
                <a:r>
                  <a:rPr lang="en-GB">
                    <a:noFill/>
                  </a:rPr>
                  <a:t> </a:t>
                </a:r>
              </a:p>
            </p:txBody>
          </p:sp>
        </mc:Fallback>
      </mc:AlternateContent>
      <p:sp>
        <p:nvSpPr>
          <p:cNvPr id="5" name="Oval 4"/>
          <p:cNvSpPr/>
          <p:nvPr/>
        </p:nvSpPr>
        <p:spPr>
          <a:xfrm>
            <a:off x="6381750" y="1866900"/>
            <a:ext cx="609600" cy="609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a:hlinkClick r:id="rId3" action="ppaction://hlinksldjump"/>
            <a:extLst>
              <a:ext uri="{FF2B5EF4-FFF2-40B4-BE49-F238E27FC236}">
                <a16:creationId xmlns:a16="http://schemas.microsoft.com/office/drawing/2014/main" id="{F0A97DE6-96D9-44B9-9686-6EFA9D49CC32}"/>
              </a:ext>
            </a:extLst>
          </p:cNvPr>
          <p:cNvSpPr/>
          <p:nvPr/>
        </p:nvSpPr>
        <p:spPr>
          <a:xfrm rot="5400000">
            <a:off x="11532432"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hlinkClick r:id="rId4" action="ppaction://hlinksldjump"/>
            <a:extLst>
              <a:ext uri="{FF2B5EF4-FFF2-40B4-BE49-F238E27FC236}">
                <a16:creationId xmlns:a16="http://schemas.microsoft.com/office/drawing/2014/main" id="{38F9E9B6-34BB-41FD-88DD-5F34EB85809F}"/>
              </a:ext>
            </a:extLst>
          </p:cNvPr>
          <p:cNvSpPr/>
          <p:nvPr/>
        </p:nvSpPr>
        <p:spPr>
          <a:xfrm rot="16200000">
            <a:off x="11024656"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02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iterate type="lt">
                                    <p:tmPct val="20000"/>
                                  </p:iterate>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0" y="43796"/>
                <a:ext cx="12020550" cy="3243067"/>
              </a:xfrm>
              <a:prstGeom prst="rect">
                <a:avLst/>
              </a:prstGeom>
            </p:spPr>
            <p:txBody>
              <a:bodyPr wrap="square">
                <a:spAutoFit/>
              </a:bodyPr>
              <a:lstStyle/>
              <a:p>
                <a:pPr lvl="0" algn="just">
                  <a:lnSpc>
                    <a:spcPct val="107000"/>
                  </a:lnSpc>
                  <a:spcAft>
                    <a:spcPts val="0"/>
                  </a:spcAft>
                  <a:buClr>
                    <a:srgbClr val="0000FF"/>
                  </a:buClr>
                  <a:tabLst>
                    <a:tab pos="629920" algn="l"/>
                  </a:tabLst>
                </a:pPr>
                <a:r>
                  <a:rPr lang="en-GB" sz="3200" b="1" dirty="0">
                    <a:solidFill>
                      <a:srgbClr val="FF0000"/>
                    </a:solidFill>
                    <a:latin typeface="Times New Roman"/>
                    <a:ea typeface="Times New Roman"/>
                  </a:rPr>
                  <a:t>Câu 6. </a:t>
                </a:r>
                <a:r>
                  <a:rPr lang="vi-VN" sz="3200" dirty="0">
                    <a:latin typeface="Times New Roman"/>
                    <a:ea typeface="Times New Roman"/>
                  </a:rPr>
                  <a:t>Cho hình chóp </a:t>
                </a:r>
                <a14:m>
                  <m:oMath xmlns:m="http://schemas.openxmlformats.org/officeDocument/2006/math">
                    <m:r>
                      <a:rPr lang="en-US" sz="3200" i="1">
                        <a:effectLst/>
                        <a:latin typeface="Cambria Math"/>
                        <a:ea typeface="Times New Roman"/>
                      </a:rPr>
                      <m:t>𝑆</m:t>
                    </m:r>
                    <m:r>
                      <a:rPr lang="en-US" sz="3200" i="1">
                        <a:effectLst/>
                        <a:latin typeface="Cambria Math"/>
                        <a:ea typeface="Times New Roman"/>
                      </a:rPr>
                      <m:t>.</m:t>
                    </m:r>
                    <m:r>
                      <a:rPr lang="en-US" sz="3200" i="1">
                        <a:effectLst/>
                        <a:latin typeface="Cambria Math"/>
                        <a:ea typeface="Times New Roman"/>
                      </a:rPr>
                      <m:t>𝐴𝐵𝐶𝐷</m:t>
                    </m:r>
                  </m:oMath>
                </a14:m>
                <a:r>
                  <a:rPr lang="vi-VN" sz="3200" dirty="0">
                    <a:effectLst/>
                    <a:latin typeface="Times New Roman"/>
                    <a:ea typeface="Times New Roman"/>
                  </a:rPr>
                  <a:t>có đáy là hình vuông cạnh </a:t>
                </a:r>
                <a14:m>
                  <m:oMath xmlns:m="http://schemas.openxmlformats.org/officeDocument/2006/math">
                    <m:r>
                      <a:rPr lang="en-GB" sz="3200" b="0" i="0" smtClean="0">
                        <a:effectLst/>
                        <a:latin typeface="Cambria Math"/>
                        <a:ea typeface="Times New Roman"/>
                      </a:rPr>
                      <m:t>2</m:t>
                    </m:r>
                    <m:r>
                      <a:rPr lang="en-US" sz="3200" i="1">
                        <a:effectLst/>
                        <a:latin typeface="Cambria Math"/>
                        <a:ea typeface="Times New Roman"/>
                      </a:rPr>
                      <m:t>𝑎</m:t>
                    </m:r>
                  </m:oMath>
                </a14:m>
                <a:r>
                  <a:rPr lang="vi-VN" sz="3200" dirty="0">
                    <a:effectLst/>
                    <a:latin typeface="Times New Roman"/>
                    <a:ea typeface="Times New Roman"/>
                  </a:rPr>
                  <a:t>, mặt bên </a:t>
                </a:r>
                <a14:m>
                  <m:oMath xmlns:m="http://schemas.openxmlformats.org/officeDocument/2006/math">
                    <m:d>
                      <m:dPr>
                        <m:ctrlPr>
                          <a:rPr lang="en-GB" sz="3200" i="1">
                            <a:effectLst/>
                            <a:latin typeface="Cambria Math" panose="02040503050406030204" pitchFamily="18" charset="0"/>
                            <a:ea typeface="Times New Roman"/>
                          </a:rPr>
                        </m:ctrlPr>
                      </m:dPr>
                      <m:e>
                        <m:r>
                          <a:rPr lang="en-US" sz="3200" i="1">
                            <a:effectLst/>
                            <a:latin typeface="Cambria Math"/>
                            <a:ea typeface="Times New Roman"/>
                          </a:rPr>
                          <m:t>𝑆𝐴𝐵</m:t>
                        </m:r>
                      </m:e>
                    </m:d>
                  </m:oMath>
                </a14:m>
                <a:r>
                  <a:rPr lang="vi-VN" sz="3200" dirty="0">
                    <a:effectLst/>
                    <a:latin typeface="Times New Roman"/>
                    <a:ea typeface="Times New Roman"/>
                  </a:rPr>
                  <a:t> là tam giác đều và nằm trong mặt phẳng vuông góc với mp đáy. Thể tích khối chóp </a:t>
                </a:r>
                <a14:m>
                  <m:oMath xmlns:m="http://schemas.openxmlformats.org/officeDocument/2006/math">
                    <m:r>
                      <a:rPr lang="en-US" sz="3200" i="1">
                        <a:effectLst/>
                        <a:latin typeface="Cambria Math"/>
                        <a:ea typeface="Times New Roman"/>
                      </a:rPr>
                      <m:t>𝑆</m:t>
                    </m:r>
                    <m:r>
                      <a:rPr lang="en-US" sz="3200" i="1">
                        <a:effectLst/>
                        <a:latin typeface="Cambria Math"/>
                        <a:ea typeface="Times New Roman"/>
                      </a:rPr>
                      <m:t>.</m:t>
                    </m:r>
                    <m:r>
                      <a:rPr lang="en-US" sz="3200" i="1">
                        <a:effectLst/>
                        <a:latin typeface="Cambria Math"/>
                        <a:ea typeface="Times New Roman"/>
                      </a:rPr>
                      <m:t>𝐴𝐵𝐶𝐷</m:t>
                    </m:r>
                  </m:oMath>
                </a14:m>
                <a:r>
                  <a:rPr lang="vi-VN" sz="3200" dirty="0">
                    <a:effectLst/>
                    <a:latin typeface="Times New Roman"/>
                    <a:ea typeface="Times New Roman"/>
                  </a:rPr>
                  <a:t> là:</a:t>
                </a:r>
                <a:endParaRPr lang="en-GB" sz="3200" dirty="0">
                  <a:effectLst/>
                  <a:latin typeface="Times New Roman"/>
                  <a:ea typeface="Times New Roman"/>
                </a:endParaRPr>
              </a:p>
              <a:p>
                <a:r>
                  <a:rPr lang="vi-VN" sz="3200" b="1" dirty="0">
                    <a:effectLst/>
                    <a:latin typeface="Times New Roman"/>
                    <a:ea typeface="Times New Roman"/>
                  </a:rPr>
                  <a:t>	A. </a:t>
                </a:r>
                <a14:m>
                  <m:oMath xmlns:m="http://schemas.openxmlformats.org/officeDocument/2006/math">
                    <m:sSub>
                      <m:sSubPr>
                        <m:ctrlPr>
                          <a:rPr lang="en-GB" sz="3200" i="1">
                            <a:effectLst/>
                            <a:latin typeface="Cambria Math" panose="02040503050406030204" pitchFamily="18" charset="0"/>
                          </a:rPr>
                        </m:ctrlPr>
                      </m:sSubPr>
                      <m:e>
                        <m:r>
                          <a:rPr lang="en-US" sz="3200" i="1">
                            <a:effectLst/>
                            <a:latin typeface="Cambria Math"/>
                            <a:ea typeface="Times New Roman"/>
                            <a:cs typeface="Times New Roman"/>
                          </a:rPr>
                          <m:t>𝑉</m:t>
                        </m:r>
                      </m:e>
                      <m:sub>
                        <m:r>
                          <a:rPr lang="en-US" sz="3200" i="1">
                            <a:effectLst/>
                            <a:latin typeface="Cambria Math"/>
                            <a:ea typeface="Times New Roman"/>
                            <a:cs typeface="Times New Roman"/>
                          </a:rPr>
                          <m:t>𝑆</m:t>
                        </m:r>
                        <m:r>
                          <a:rPr lang="en-US" sz="3200" i="1">
                            <a:effectLst/>
                            <a:latin typeface="Cambria Math"/>
                            <a:ea typeface="Times New Roman"/>
                            <a:cs typeface="Times New Roman"/>
                          </a:rPr>
                          <m:t>.</m:t>
                        </m:r>
                        <m:r>
                          <a:rPr lang="en-US" sz="3200" i="1">
                            <a:effectLst/>
                            <a:latin typeface="Cambria Math"/>
                            <a:ea typeface="Times New Roman"/>
                            <a:cs typeface="Times New Roman"/>
                          </a:rPr>
                          <m:t>𝐴𝐵𝐶𝐷</m:t>
                        </m:r>
                      </m:sub>
                    </m:sSub>
                    <m:r>
                      <a:rPr lang="en-US" sz="3200" i="1">
                        <a:effectLst/>
                        <a:latin typeface="Cambria Math"/>
                        <a:ea typeface="Times New Roman"/>
                        <a:cs typeface="Times New Roman"/>
                      </a:rPr>
                      <m:t>=</m:t>
                    </m:r>
                    <m:sSup>
                      <m:sSupPr>
                        <m:ctrlPr>
                          <a:rPr lang="en-GB" sz="3200" i="1">
                            <a:effectLst/>
                            <a:latin typeface="Cambria Math" panose="02040503050406030204" pitchFamily="18" charset="0"/>
                          </a:rPr>
                        </m:ctrlPr>
                      </m:sSupPr>
                      <m:e>
                        <m:r>
                          <a:rPr lang="en-US" sz="3200" i="1">
                            <a:effectLst/>
                            <a:latin typeface="Cambria Math"/>
                            <a:ea typeface="Times New Roman"/>
                            <a:cs typeface="Times New Roman"/>
                          </a:rPr>
                          <m:t>𝑎</m:t>
                        </m:r>
                      </m:e>
                      <m:sup>
                        <m:r>
                          <a:rPr lang="en-US" sz="3200" i="1">
                            <a:effectLst/>
                            <a:latin typeface="Cambria Math"/>
                            <a:ea typeface="Times New Roman"/>
                            <a:cs typeface="Times New Roman"/>
                          </a:rPr>
                          <m:t>3</m:t>
                        </m:r>
                      </m:sup>
                    </m:sSup>
                    <m:rad>
                      <m:radPr>
                        <m:degHide m:val="on"/>
                        <m:ctrlPr>
                          <a:rPr lang="en-GB" sz="3200" i="1">
                            <a:effectLst/>
                            <a:latin typeface="Cambria Math" panose="02040503050406030204" pitchFamily="18" charset="0"/>
                          </a:rPr>
                        </m:ctrlPr>
                      </m:radPr>
                      <m:deg/>
                      <m:e>
                        <m:r>
                          <a:rPr lang="en-US" sz="3200" i="1">
                            <a:effectLst/>
                            <a:latin typeface="Cambria Math"/>
                            <a:ea typeface="Times New Roman"/>
                            <a:cs typeface="Times New Roman"/>
                          </a:rPr>
                          <m:t>3</m:t>
                        </m:r>
                      </m:e>
                    </m:rad>
                  </m:oMath>
                </a14:m>
                <a:r>
                  <a:rPr lang="vi-VN" sz="3200" dirty="0">
                    <a:effectLst/>
                    <a:latin typeface="Times New Roman"/>
                    <a:ea typeface="Times New Roman"/>
                  </a:rPr>
                  <a:t>.</a:t>
                </a:r>
                <a:r>
                  <a:rPr lang="vi-VN" sz="3200" b="1" dirty="0">
                    <a:effectLst/>
                    <a:latin typeface="Times New Roman"/>
                    <a:ea typeface="Times New Roman"/>
                  </a:rPr>
                  <a:t>	</a:t>
                </a:r>
                <a:r>
                  <a:rPr lang="en-GB" sz="3200" b="1" dirty="0">
                    <a:effectLst/>
                    <a:latin typeface="Times New Roman"/>
                    <a:ea typeface="Times New Roman"/>
                  </a:rPr>
                  <a:t>		</a:t>
                </a:r>
                <a:r>
                  <a:rPr lang="vi-VN" sz="3200" b="1" dirty="0">
                    <a:effectLst/>
                    <a:latin typeface="Times New Roman"/>
                    <a:ea typeface="Times New Roman"/>
                  </a:rPr>
                  <a:t>B. </a:t>
                </a:r>
                <a14:m>
                  <m:oMath xmlns:m="http://schemas.openxmlformats.org/officeDocument/2006/math">
                    <m:sSub>
                      <m:sSubPr>
                        <m:ctrlPr>
                          <a:rPr lang="en-GB" sz="3200" i="1">
                            <a:effectLst/>
                            <a:latin typeface="Cambria Math" panose="02040503050406030204" pitchFamily="18" charset="0"/>
                          </a:rPr>
                        </m:ctrlPr>
                      </m:sSubPr>
                      <m:e>
                        <m:r>
                          <a:rPr lang="en-US" sz="3200" i="1">
                            <a:effectLst/>
                            <a:latin typeface="Cambria Math"/>
                            <a:ea typeface="Times New Roman"/>
                            <a:cs typeface="Times New Roman"/>
                          </a:rPr>
                          <m:t>𝑉</m:t>
                        </m:r>
                      </m:e>
                      <m:sub>
                        <m:r>
                          <a:rPr lang="en-US" sz="3200" i="1">
                            <a:effectLst/>
                            <a:latin typeface="Cambria Math"/>
                            <a:ea typeface="Times New Roman"/>
                            <a:cs typeface="Times New Roman"/>
                          </a:rPr>
                          <m:t>𝑆</m:t>
                        </m:r>
                        <m:r>
                          <a:rPr lang="en-US" sz="3200" i="1">
                            <a:effectLst/>
                            <a:latin typeface="Cambria Math"/>
                            <a:ea typeface="Times New Roman"/>
                            <a:cs typeface="Times New Roman"/>
                          </a:rPr>
                          <m:t>.</m:t>
                        </m:r>
                        <m:r>
                          <a:rPr lang="en-US" sz="3200" i="1">
                            <a:effectLst/>
                            <a:latin typeface="Cambria Math"/>
                            <a:ea typeface="Times New Roman"/>
                            <a:cs typeface="Times New Roman"/>
                          </a:rPr>
                          <m:t>𝐴𝐵𝐶𝐷</m:t>
                        </m:r>
                      </m:sub>
                    </m:sSub>
                    <m:r>
                      <a:rPr lang="en-US" sz="3200" i="1">
                        <a:effectLst/>
                        <a:latin typeface="Cambria Math"/>
                        <a:ea typeface="Times New Roman"/>
                        <a:cs typeface="Times New Roman"/>
                      </a:rPr>
                      <m:t>=</m:t>
                    </m:r>
                    <m:f>
                      <m:fPr>
                        <m:ctrlPr>
                          <a:rPr lang="en-GB" sz="3200" i="1">
                            <a:effectLst/>
                            <a:latin typeface="Cambria Math" panose="02040503050406030204" pitchFamily="18" charset="0"/>
                          </a:rPr>
                        </m:ctrlPr>
                      </m:fPr>
                      <m:num>
                        <m:sSup>
                          <m:sSupPr>
                            <m:ctrlPr>
                              <a:rPr lang="en-GB" sz="3200" i="1">
                                <a:effectLst/>
                                <a:latin typeface="Cambria Math" panose="02040503050406030204" pitchFamily="18" charset="0"/>
                              </a:rPr>
                            </m:ctrlPr>
                          </m:sSupPr>
                          <m:e>
                            <m:r>
                              <a:rPr lang="en-US" sz="3200" i="1">
                                <a:effectLst/>
                                <a:latin typeface="Cambria Math"/>
                                <a:ea typeface="Times New Roman"/>
                                <a:cs typeface="Times New Roman"/>
                              </a:rPr>
                              <m:t>𝑎</m:t>
                            </m:r>
                          </m:e>
                          <m:sup>
                            <m:r>
                              <a:rPr lang="en-US" sz="3200" i="1">
                                <a:effectLst/>
                                <a:latin typeface="Cambria Math"/>
                                <a:ea typeface="Times New Roman"/>
                                <a:cs typeface="Times New Roman"/>
                              </a:rPr>
                              <m:t>3</m:t>
                            </m:r>
                          </m:sup>
                        </m:sSup>
                      </m:num>
                      <m:den>
                        <m:r>
                          <a:rPr lang="en-US" sz="3200" i="1">
                            <a:effectLst/>
                            <a:latin typeface="Cambria Math"/>
                            <a:ea typeface="Times New Roman"/>
                            <a:cs typeface="Times New Roman"/>
                          </a:rPr>
                          <m:t>3</m:t>
                        </m:r>
                      </m:den>
                    </m:f>
                  </m:oMath>
                </a14:m>
                <a:r>
                  <a:rPr lang="vi-VN" sz="3200" dirty="0">
                    <a:effectLst/>
                    <a:latin typeface="Times New Roman"/>
                    <a:ea typeface="Times New Roman"/>
                  </a:rPr>
                  <a:t>.</a:t>
                </a:r>
                <a:endParaRPr lang="en-GB" sz="3200" dirty="0">
                  <a:effectLst/>
                  <a:latin typeface="Times New Roman"/>
                  <a:ea typeface="Times New Roman"/>
                </a:endParaRPr>
              </a:p>
              <a:p>
                <a:r>
                  <a:rPr lang="vi-VN" sz="3200" b="1" dirty="0">
                    <a:effectLst/>
                    <a:latin typeface="Times New Roman"/>
                    <a:ea typeface="Times New Roman"/>
                  </a:rPr>
                  <a:t>	C. </a:t>
                </a:r>
                <a14:m>
                  <m:oMath xmlns:m="http://schemas.openxmlformats.org/officeDocument/2006/math">
                    <m:sSub>
                      <m:sSubPr>
                        <m:ctrlPr>
                          <a:rPr lang="en-GB" sz="3200" i="1">
                            <a:effectLst/>
                            <a:latin typeface="Cambria Math" panose="02040503050406030204" pitchFamily="18" charset="0"/>
                          </a:rPr>
                        </m:ctrlPr>
                      </m:sSubPr>
                      <m:e>
                        <m:r>
                          <a:rPr lang="en-US" sz="3200" i="1">
                            <a:effectLst/>
                            <a:latin typeface="Cambria Math"/>
                            <a:ea typeface="Times New Roman"/>
                            <a:cs typeface="Times New Roman"/>
                          </a:rPr>
                          <m:t>𝑉</m:t>
                        </m:r>
                      </m:e>
                      <m:sub>
                        <m:r>
                          <a:rPr lang="en-US" sz="3200" i="1">
                            <a:effectLst/>
                            <a:latin typeface="Cambria Math"/>
                            <a:ea typeface="Times New Roman"/>
                            <a:cs typeface="Times New Roman"/>
                          </a:rPr>
                          <m:t>𝑆</m:t>
                        </m:r>
                        <m:r>
                          <a:rPr lang="en-US" sz="3200" i="1">
                            <a:effectLst/>
                            <a:latin typeface="Cambria Math"/>
                            <a:ea typeface="Times New Roman"/>
                            <a:cs typeface="Times New Roman"/>
                          </a:rPr>
                          <m:t>.</m:t>
                        </m:r>
                        <m:r>
                          <a:rPr lang="en-US" sz="3200" i="1">
                            <a:effectLst/>
                            <a:latin typeface="Cambria Math"/>
                            <a:ea typeface="Times New Roman"/>
                            <a:cs typeface="Times New Roman"/>
                          </a:rPr>
                          <m:t>𝐴𝐵𝐶𝐷</m:t>
                        </m:r>
                      </m:sub>
                    </m:sSub>
                    <m:r>
                      <a:rPr lang="en-US" sz="3200" i="1">
                        <a:effectLst/>
                        <a:latin typeface="Cambria Math"/>
                        <a:ea typeface="Times New Roman"/>
                        <a:cs typeface="Times New Roman"/>
                      </a:rPr>
                      <m:t>=</m:t>
                    </m:r>
                    <m:f>
                      <m:fPr>
                        <m:ctrlPr>
                          <a:rPr lang="en-GB" sz="3200" i="1">
                            <a:effectLst/>
                            <a:latin typeface="Cambria Math" panose="02040503050406030204" pitchFamily="18" charset="0"/>
                          </a:rPr>
                        </m:ctrlPr>
                      </m:fPr>
                      <m:num>
                        <m:sSup>
                          <m:sSupPr>
                            <m:ctrlPr>
                              <a:rPr lang="en-GB" sz="3200" i="1">
                                <a:effectLst/>
                                <a:latin typeface="Cambria Math" panose="02040503050406030204" pitchFamily="18" charset="0"/>
                              </a:rPr>
                            </m:ctrlPr>
                          </m:sSupPr>
                          <m:e>
                            <m:r>
                              <a:rPr lang="en-GB" sz="3200" b="0" i="1" smtClean="0">
                                <a:effectLst/>
                                <a:latin typeface="Cambria Math"/>
                              </a:rPr>
                              <m:t>4</m:t>
                            </m:r>
                            <m:r>
                              <a:rPr lang="en-US" sz="3200" i="1">
                                <a:effectLst/>
                                <a:latin typeface="Cambria Math"/>
                                <a:ea typeface="Times New Roman"/>
                                <a:cs typeface="Times New Roman"/>
                              </a:rPr>
                              <m:t>𝑎</m:t>
                            </m:r>
                          </m:e>
                          <m:sup>
                            <m:r>
                              <a:rPr lang="en-US" sz="3200" i="1">
                                <a:effectLst/>
                                <a:latin typeface="Cambria Math"/>
                                <a:ea typeface="Times New Roman"/>
                                <a:cs typeface="Times New Roman"/>
                              </a:rPr>
                              <m:t>3</m:t>
                            </m:r>
                          </m:sup>
                        </m:sSup>
                        <m:rad>
                          <m:radPr>
                            <m:degHide m:val="on"/>
                            <m:ctrlPr>
                              <a:rPr lang="en-GB" sz="3200" i="1">
                                <a:effectLst/>
                                <a:latin typeface="Cambria Math" panose="02040503050406030204" pitchFamily="18" charset="0"/>
                              </a:rPr>
                            </m:ctrlPr>
                          </m:radPr>
                          <m:deg/>
                          <m:e>
                            <m:r>
                              <a:rPr lang="en-US" sz="3200" i="1">
                                <a:effectLst/>
                                <a:latin typeface="Cambria Math"/>
                                <a:ea typeface="Times New Roman"/>
                                <a:cs typeface="Times New Roman"/>
                              </a:rPr>
                              <m:t>3</m:t>
                            </m:r>
                          </m:e>
                        </m:rad>
                      </m:num>
                      <m:den>
                        <m:r>
                          <a:rPr lang="en-GB" sz="3200" b="0" i="1" smtClean="0">
                            <a:effectLst/>
                            <a:latin typeface="Cambria Math"/>
                            <a:ea typeface="Times New Roman"/>
                            <a:cs typeface="Times New Roman"/>
                          </a:rPr>
                          <m:t>3</m:t>
                        </m:r>
                      </m:den>
                    </m:f>
                  </m:oMath>
                </a14:m>
                <a:r>
                  <a:rPr lang="vi-VN" sz="3200" dirty="0">
                    <a:effectLst/>
                    <a:latin typeface="Times New Roman"/>
                    <a:ea typeface="Times New Roman"/>
                  </a:rPr>
                  <a:t>.</a:t>
                </a:r>
                <a:r>
                  <a:rPr lang="vi-VN" sz="3200" b="1" dirty="0">
                    <a:effectLst/>
                    <a:latin typeface="Times New Roman"/>
                    <a:ea typeface="Times New Roman"/>
                  </a:rPr>
                  <a:t>	</a:t>
                </a:r>
                <a:r>
                  <a:rPr lang="en-GB" sz="3200" b="1" dirty="0">
                    <a:effectLst/>
                    <a:latin typeface="Times New Roman"/>
                    <a:ea typeface="Times New Roman"/>
                  </a:rPr>
                  <a:t>		</a:t>
                </a:r>
                <a:r>
                  <a:rPr lang="vi-VN" sz="3200" b="1" dirty="0">
                    <a:effectLst/>
                    <a:latin typeface="Times New Roman"/>
                    <a:ea typeface="Times New Roman"/>
                  </a:rPr>
                  <a:t>D. </a:t>
                </a:r>
                <a14:m>
                  <m:oMath xmlns:m="http://schemas.openxmlformats.org/officeDocument/2006/math">
                    <m:sSub>
                      <m:sSubPr>
                        <m:ctrlPr>
                          <a:rPr lang="en-GB" sz="3200" i="1">
                            <a:effectLst/>
                            <a:latin typeface="Cambria Math" panose="02040503050406030204" pitchFamily="18" charset="0"/>
                          </a:rPr>
                        </m:ctrlPr>
                      </m:sSubPr>
                      <m:e>
                        <m:r>
                          <a:rPr lang="en-US" sz="3200" i="1">
                            <a:effectLst/>
                            <a:latin typeface="Cambria Math"/>
                            <a:ea typeface="Times New Roman"/>
                            <a:cs typeface="Times New Roman"/>
                          </a:rPr>
                          <m:t>𝑉</m:t>
                        </m:r>
                      </m:e>
                      <m:sub>
                        <m:r>
                          <a:rPr lang="en-US" sz="3200" i="1">
                            <a:effectLst/>
                            <a:latin typeface="Cambria Math"/>
                            <a:ea typeface="Times New Roman"/>
                            <a:cs typeface="Times New Roman"/>
                          </a:rPr>
                          <m:t>𝑆</m:t>
                        </m:r>
                        <m:r>
                          <a:rPr lang="en-US" sz="3200" i="1">
                            <a:effectLst/>
                            <a:latin typeface="Cambria Math"/>
                            <a:ea typeface="Times New Roman"/>
                            <a:cs typeface="Times New Roman"/>
                          </a:rPr>
                          <m:t>.</m:t>
                        </m:r>
                        <m:r>
                          <a:rPr lang="en-US" sz="3200" i="1">
                            <a:effectLst/>
                            <a:latin typeface="Cambria Math"/>
                            <a:ea typeface="Times New Roman"/>
                            <a:cs typeface="Times New Roman"/>
                          </a:rPr>
                          <m:t>𝐴𝐵𝐶𝐷</m:t>
                        </m:r>
                      </m:sub>
                    </m:sSub>
                    <m:r>
                      <a:rPr lang="en-US" sz="3200" i="1">
                        <a:effectLst/>
                        <a:latin typeface="Cambria Math"/>
                        <a:ea typeface="Times New Roman"/>
                        <a:cs typeface="Times New Roman"/>
                      </a:rPr>
                      <m:t>=</m:t>
                    </m:r>
                    <m:f>
                      <m:fPr>
                        <m:ctrlPr>
                          <a:rPr lang="en-GB" sz="3200" i="1">
                            <a:effectLst/>
                            <a:latin typeface="Cambria Math" panose="02040503050406030204" pitchFamily="18" charset="0"/>
                          </a:rPr>
                        </m:ctrlPr>
                      </m:fPr>
                      <m:num>
                        <m:sSup>
                          <m:sSupPr>
                            <m:ctrlPr>
                              <a:rPr lang="en-GB" sz="3200" i="1">
                                <a:effectLst/>
                                <a:latin typeface="Cambria Math" panose="02040503050406030204" pitchFamily="18" charset="0"/>
                              </a:rPr>
                            </m:ctrlPr>
                          </m:sSupPr>
                          <m:e>
                            <m:r>
                              <a:rPr lang="en-US" sz="3200" i="1">
                                <a:effectLst/>
                                <a:latin typeface="Cambria Math"/>
                                <a:ea typeface="Times New Roman"/>
                                <a:cs typeface="Times New Roman"/>
                              </a:rPr>
                              <m:t>𝑎</m:t>
                            </m:r>
                          </m:e>
                          <m:sup>
                            <m:r>
                              <a:rPr lang="en-US" sz="3200" i="1">
                                <a:effectLst/>
                                <a:latin typeface="Cambria Math"/>
                                <a:ea typeface="Times New Roman"/>
                                <a:cs typeface="Times New Roman"/>
                              </a:rPr>
                              <m:t>3</m:t>
                            </m:r>
                          </m:sup>
                        </m:sSup>
                        <m:rad>
                          <m:radPr>
                            <m:degHide m:val="on"/>
                            <m:ctrlPr>
                              <a:rPr lang="en-GB" sz="3200" i="1">
                                <a:effectLst/>
                                <a:latin typeface="Cambria Math" panose="02040503050406030204" pitchFamily="18" charset="0"/>
                              </a:rPr>
                            </m:ctrlPr>
                          </m:radPr>
                          <m:deg/>
                          <m:e>
                            <m:r>
                              <a:rPr lang="en-US" sz="3200" i="1">
                                <a:effectLst/>
                                <a:latin typeface="Cambria Math"/>
                                <a:ea typeface="Times New Roman"/>
                                <a:cs typeface="Times New Roman"/>
                              </a:rPr>
                              <m:t>3</m:t>
                            </m:r>
                          </m:e>
                        </m:rad>
                      </m:num>
                      <m:den>
                        <m:r>
                          <a:rPr lang="en-US" sz="3200" i="1">
                            <a:effectLst/>
                            <a:latin typeface="Cambria Math"/>
                            <a:ea typeface="Times New Roman"/>
                            <a:cs typeface="Times New Roman"/>
                          </a:rPr>
                          <m:t>6</m:t>
                        </m:r>
                      </m:den>
                    </m:f>
                  </m:oMath>
                </a14:m>
                <a:endParaRPr lang="en-GB" sz="3200" dirty="0"/>
              </a:p>
            </p:txBody>
          </p:sp>
        </mc:Choice>
        <mc:Fallback xmlns="">
          <p:sp>
            <p:nvSpPr>
              <p:cNvPr id="4" name="Rectangle 3"/>
              <p:cNvSpPr>
                <a:spLocks noRot="1" noChangeAspect="1" noMove="1" noResize="1" noEditPoints="1" noAdjustHandles="1" noChangeArrowheads="1" noChangeShapeType="1" noTextEdit="1"/>
              </p:cNvSpPr>
              <p:nvPr/>
            </p:nvSpPr>
            <p:spPr>
              <a:xfrm>
                <a:off x="0" y="43796"/>
                <a:ext cx="12020550" cy="3243067"/>
              </a:xfrm>
              <a:prstGeom prst="rect">
                <a:avLst/>
              </a:prstGeom>
              <a:blipFill rotWithShape="1">
                <a:blip r:embed="rId2"/>
                <a:stretch>
                  <a:fillRect l="-1268" t="-2632" r="-1268" b="-1128"/>
                </a:stretch>
              </a:blipFill>
            </p:spPr>
            <p:txBody>
              <a:bodyPr/>
              <a:lstStyle/>
              <a:p>
                <a:r>
                  <a:rPr lang="en-GB">
                    <a:noFill/>
                  </a:rPr>
                  <a:t> </a:t>
                </a:r>
              </a:p>
            </p:txBody>
          </p:sp>
        </mc:Fallback>
      </mc:AlternateContent>
      <p:sp>
        <p:nvSpPr>
          <p:cNvPr id="5" name="Oval 4"/>
          <p:cNvSpPr/>
          <p:nvPr/>
        </p:nvSpPr>
        <p:spPr>
          <a:xfrm>
            <a:off x="876300" y="2552700"/>
            <a:ext cx="609600" cy="609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a:hlinkClick r:id="rId3" action="ppaction://hlinksldjump"/>
            <a:extLst>
              <a:ext uri="{FF2B5EF4-FFF2-40B4-BE49-F238E27FC236}">
                <a16:creationId xmlns:a16="http://schemas.microsoft.com/office/drawing/2014/main" id="{13CD19CE-81EE-4E80-89FA-4730371F6AE0}"/>
              </a:ext>
            </a:extLst>
          </p:cNvPr>
          <p:cNvSpPr/>
          <p:nvPr/>
        </p:nvSpPr>
        <p:spPr>
          <a:xfrm rot="5400000">
            <a:off x="11532432"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hlinkClick r:id="rId4" action="ppaction://hlinksldjump"/>
            <a:extLst>
              <a:ext uri="{FF2B5EF4-FFF2-40B4-BE49-F238E27FC236}">
                <a16:creationId xmlns:a16="http://schemas.microsoft.com/office/drawing/2014/main" id="{CBA8FA15-116E-4A3B-9220-A1C6892A9F2D}"/>
              </a:ext>
            </a:extLst>
          </p:cNvPr>
          <p:cNvSpPr/>
          <p:nvPr/>
        </p:nvSpPr>
        <p:spPr>
          <a:xfrm rot="16200000">
            <a:off x="11024656"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711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iterate type="lt">
                                    <p:tmPct val="20000"/>
                                  </p:iterate>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0" y="93283"/>
                <a:ext cx="12192000" cy="2565446"/>
              </a:xfrm>
              <a:prstGeom prst="rect">
                <a:avLst/>
              </a:prstGeom>
            </p:spPr>
            <p:txBody>
              <a:bodyPr wrap="square">
                <a:spAutoFit/>
              </a:bodyPr>
              <a:lstStyle/>
              <a:p>
                <a:pPr lvl="0" algn="just">
                  <a:lnSpc>
                    <a:spcPct val="107000"/>
                  </a:lnSpc>
                  <a:spcAft>
                    <a:spcPts val="0"/>
                  </a:spcAft>
                  <a:buClr>
                    <a:srgbClr val="0000FF"/>
                  </a:buClr>
                  <a:tabLst>
                    <a:tab pos="629920" algn="l"/>
                  </a:tabLst>
                </a:pPr>
                <a:r>
                  <a:rPr lang="en-GB" sz="3200" b="1" dirty="0" err="1">
                    <a:solidFill>
                      <a:srgbClr val="FF0000"/>
                    </a:solidFill>
                    <a:latin typeface="Times New Roman"/>
                    <a:ea typeface="Times New Roman"/>
                  </a:rPr>
                  <a:t>Câu</a:t>
                </a:r>
                <a:r>
                  <a:rPr lang="en-GB" sz="3200" b="1" dirty="0">
                    <a:solidFill>
                      <a:srgbClr val="FF0000"/>
                    </a:solidFill>
                    <a:latin typeface="Times New Roman"/>
                    <a:ea typeface="Times New Roman"/>
                  </a:rPr>
                  <a:t> 7. </a:t>
                </a:r>
                <a:r>
                  <a:rPr lang="vi-VN" sz="3200" dirty="0">
                    <a:latin typeface="Times New Roman"/>
                    <a:ea typeface="Times New Roman"/>
                  </a:rPr>
                  <a:t>Cho hình chóp </a:t>
                </a:r>
                <a14:m>
                  <m:oMath xmlns:m="http://schemas.openxmlformats.org/officeDocument/2006/math">
                    <m:r>
                      <a:rPr lang="vi-VN" sz="3200" i="1">
                        <a:effectLst/>
                        <a:latin typeface="Cambria Math"/>
                        <a:ea typeface="Times New Roman"/>
                      </a:rPr>
                      <m:t>𝑆</m:t>
                    </m:r>
                    <m:r>
                      <a:rPr lang="vi-VN" sz="3200" i="1">
                        <a:effectLst/>
                        <a:latin typeface="Cambria Math"/>
                        <a:ea typeface="Times New Roman"/>
                      </a:rPr>
                      <m:t>.</m:t>
                    </m:r>
                    <m:r>
                      <a:rPr lang="vi-VN" sz="3200" i="1">
                        <a:effectLst/>
                        <a:latin typeface="Cambria Math"/>
                        <a:ea typeface="Times New Roman"/>
                      </a:rPr>
                      <m:t>𝐴𝐵𝐶𝐷</m:t>
                    </m:r>
                  </m:oMath>
                </a14:m>
                <a:r>
                  <a:rPr lang="vi-VN" sz="3200" dirty="0">
                    <a:effectLst/>
                    <a:latin typeface="Times New Roman"/>
                    <a:ea typeface="Times New Roman"/>
                  </a:rPr>
                  <a:t> có đáy </a:t>
                </a:r>
                <a14:m>
                  <m:oMath xmlns:m="http://schemas.openxmlformats.org/officeDocument/2006/math">
                    <m:r>
                      <a:rPr lang="vi-VN" sz="3200" i="1">
                        <a:effectLst/>
                        <a:latin typeface="Cambria Math"/>
                        <a:ea typeface="Times New Roman"/>
                      </a:rPr>
                      <m:t>𝐴𝐵𝐶𝐷</m:t>
                    </m:r>
                  </m:oMath>
                </a14:m>
                <a:r>
                  <a:rPr lang="vi-VN" sz="3200" dirty="0">
                    <a:effectLst/>
                    <a:latin typeface="Times New Roman"/>
                    <a:ea typeface="Times New Roman"/>
                  </a:rPr>
                  <a:t> là hình chữ nhật với </a:t>
                </a:r>
                <a14:m>
                  <m:oMath xmlns:m="http://schemas.openxmlformats.org/officeDocument/2006/math">
                    <m:r>
                      <a:rPr lang="vi-VN" sz="3200" i="1">
                        <a:effectLst/>
                        <a:latin typeface="Cambria Math"/>
                        <a:ea typeface="Times New Roman"/>
                      </a:rPr>
                      <m:t>𝐴𝐵</m:t>
                    </m:r>
                    <m:r>
                      <a:rPr lang="vi-VN" sz="3200" i="1">
                        <a:effectLst/>
                        <a:latin typeface="Cambria Math"/>
                        <a:ea typeface="Times New Roman"/>
                      </a:rPr>
                      <m:t>=2</m:t>
                    </m:r>
                    <m:r>
                      <a:rPr lang="vi-VN" sz="3200" i="1">
                        <a:effectLst/>
                        <a:latin typeface="Cambria Math"/>
                        <a:ea typeface="Times New Roman"/>
                      </a:rPr>
                      <m:t>𝑎</m:t>
                    </m:r>
                    <m:r>
                      <a:rPr lang="vi-VN" sz="3200" i="1">
                        <a:effectLst/>
                        <a:latin typeface="Cambria Math"/>
                        <a:ea typeface="Times New Roman"/>
                      </a:rPr>
                      <m:t>, </m:t>
                    </m:r>
                    <m:r>
                      <a:rPr lang="vi-VN" sz="3200" i="1">
                        <a:effectLst/>
                        <a:latin typeface="Cambria Math"/>
                        <a:ea typeface="Times New Roman"/>
                      </a:rPr>
                      <m:t>𝐴𝐷</m:t>
                    </m:r>
                    <m:r>
                      <a:rPr lang="vi-VN" sz="3200" i="1">
                        <a:effectLst/>
                        <a:latin typeface="Cambria Math"/>
                        <a:ea typeface="Times New Roman"/>
                      </a:rPr>
                      <m:t>=</m:t>
                    </m:r>
                    <m:r>
                      <a:rPr lang="vi-VN" sz="3200" i="1">
                        <a:effectLst/>
                        <a:latin typeface="Cambria Math"/>
                        <a:ea typeface="Times New Roman"/>
                      </a:rPr>
                      <m:t>𝑎</m:t>
                    </m:r>
                    <m:rad>
                      <m:radPr>
                        <m:degHide m:val="on"/>
                        <m:ctrlPr>
                          <a:rPr lang="en-GB" sz="3200" i="1">
                            <a:effectLst/>
                            <a:latin typeface="Cambria Math" panose="02040503050406030204" pitchFamily="18" charset="0"/>
                            <a:ea typeface="Times New Roman"/>
                          </a:rPr>
                        </m:ctrlPr>
                      </m:radPr>
                      <m:deg/>
                      <m:e>
                        <m:r>
                          <a:rPr lang="vi-VN" sz="3200" i="1">
                            <a:effectLst/>
                            <a:latin typeface="Cambria Math"/>
                            <a:ea typeface="Times New Roman"/>
                          </a:rPr>
                          <m:t>2</m:t>
                        </m:r>
                      </m:e>
                    </m:rad>
                    <m:r>
                      <a:rPr lang="vi-VN" sz="3200" i="1">
                        <a:effectLst/>
                        <a:latin typeface="Cambria Math"/>
                        <a:ea typeface="Times New Roman"/>
                      </a:rPr>
                      <m:t>.</m:t>
                    </m:r>
                  </m:oMath>
                </a14:m>
                <a:r>
                  <a:rPr lang="vi-VN" sz="3200" dirty="0">
                    <a:effectLst/>
                    <a:latin typeface="Times New Roman"/>
                    <a:ea typeface="Times New Roman"/>
                  </a:rPr>
                  <a:t> Tam giác </a:t>
                </a:r>
                <a14:m>
                  <m:oMath xmlns:m="http://schemas.openxmlformats.org/officeDocument/2006/math">
                    <m:r>
                      <a:rPr lang="vi-VN" sz="3200" i="1">
                        <a:effectLst/>
                        <a:latin typeface="Cambria Math"/>
                        <a:ea typeface="Times New Roman"/>
                      </a:rPr>
                      <m:t>𝑆𝐴𝐵</m:t>
                    </m:r>
                  </m:oMath>
                </a14:m>
                <a:r>
                  <a:rPr lang="vi-VN" sz="3200" dirty="0">
                    <a:effectLst/>
                    <a:latin typeface="Times New Roman"/>
                    <a:ea typeface="Times New Roman"/>
                  </a:rPr>
                  <a:t> đều và nằm trong mặt phẳng vuông góc với đáy. </a:t>
                </a:r>
                <a:r>
                  <a:rPr lang="en-US" sz="3200" dirty="0" err="1">
                    <a:effectLst/>
                    <a:latin typeface="Times New Roman"/>
                    <a:ea typeface="Times New Roman"/>
                  </a:rPr>
                  <a:t>Thể</a:t>
                </a:r>
                <a:r>
                  <a:rPr lang="en-US" sz="3200" dirty="0">
                    <a:effectLst/>
                    <a:latin typeface="Times New Roman"/>
                    <a:ea typeface="Times New Roman"/>
                  </a:rPr>
                  <a:t> </a:t>
                </a:r>
                <a:r>
                  <a:rPr lang="en-US" sz="3200" dirty="0" err="1">
                    <a:effectLst/>
                    <a:latin typeface="Times New Roman"/>
                    <a:ea typeface="Times New Roman"/>
                  </a:rPr>
                  <a:t>tích</a:t>
                </a:r>
                <a:r>
                  <a:rPr lang="en-US" sz="3200" dirty="0">
                    <a:effectLst/>
                    <a:latin typeface="Times New Roman"/>
                    <a:ea typeface="Times New Roman"/>
                  </a:rPr>
                  <a:t> </a:t>
                </a:r>
                <a14:m>
                  <m:oMath xmlns:m="http://schemas.openxmlformats.org/officeDocument/2006/math">
                    <m:r>
                      <a:rPr lang="vi-VN" sz="3200" i="1">
                        <a:effectLst/>
                        <a:latin typeface="Cambria Math"/>
                        <a:ea typeface="Times New Roman"/>
                      </a:rPr>
                      <m:t>𝑉</m:t>
                    </m:r>
                  </m:oMath>
                </a14:m>
                <a:r>
                  <a:rPr lang="en-US" sz="3200" dirty="0">
                    <a:effectLst/>
                    <a:latin typeface="Times New Roman"/>
                    <a:ea typeface="Times New Roman"/>
                  </a:rPr>
                  <a:t> </a:t>
                </a:r>
                <a:r>
                  <a:rPr lang="en-US" sz="3200" dirty="0" err="1">
                    <a:effectLst/>
                    <a:latin typeface="Times New Roman"/>
                    <a:ea typeface="Times New Roman"/>
                  </a:rPr>
                  <a:t>của</a:t>
                </a:r>
                <a:r>
                  <a:rPr lang="en-US" sz="3200" dirty="0">
                    <a:effectLst/>
                    <a:latin typeface="Times New Roman"/>
                    <a:ea typeface="Times New Roman"/>
                  </a:rPr>
                  <a:t> </a:t>
                </a:r>
                <a:r>
                  <a:rPr lang="en-US" sz="3200" dirty="0" err="1">
                    <a:effectLst/>
                    <a:latin typeface="Times New Roman"/>
                    <a:ea typeface="Times New Roman"/>
                  </a:rPr>
                  <a:t>hình</a:t>
                </a:r>
                <a:r>
                  <a:rPr lang="en-US" sz="3200" dirty="0">
                    <a:effectLst/>
                    <a:latin typeface="Times New Roman"/>
                    <a:ea typeface="Times New Roman"/>
                  </a:rPr>
                  <a:t> </a:t>
                </a:r>
                <a:r>
                  <a:rPr lang="en-US" sz="3200" dirty="0" err="1">
                    <a:effectLst/>
                    <a:latin typeface="Times New Roman"/>
                    <a:ea typeface="Times New Roman"/>
                  </a:rPr>
                  <a:t>chóp</a:t>
                </a:r>
                <a:r>
                  <a:rPr lang="en-US" sz="3200" dirty="0">
                    <a:effectLst/>
                    <a:latin typeface="Times New Roman"/>
                    <a:ea typeface="Times New Roman"/>
                  </a:rPr>
                  <a:t> </a:t>
                </a:r>
                <a14:m>
                  <m:oMath xmlns:m="http://schemas.openxmlformats.org/officeDocument/2006/math">
                    <m:r>
                      <a:rPr lang="vi-VN" sz="3200" i="1">
                        <a:effectLst/>
                        <a:latin typeface="Cambria Math"/>
                        <a:ea typeface="Times New Roman"/>
                      </a:rPr>
                      <m:t>𝑆</m:t>
                    </m:r>
                    <m:r>
                      <a:rPr lang="vi-VN" sz="3200" i="1">
                        <a:effectLst/>
                        <a:latin typeface="Cambria Math"/>
                        <a:ea typeface="Times New Roman"/>
                      </a:rPr>
                      <m:t>.</m:t>
                    </m:r>
                    <m:r>
                      <a:rPr lang="vi-VN" sz="3200" i="1">
                        <a:effectLst/>
                        <a:latin typeface="Cambria Math"/>
                        <a:ea typeface="Times New Roman"/>
                      </a:rPr>
                      <m:t>𝐴𝐵𝐶𝐷</m:t>
                    </m:r>
                  </m:oMath>
                </a14:m>
                <a:r>
                  <a:rPr lang="en-US" sz="3200" dirty="0">
                    <a:effectLst/>
                    <a:latin typeface="Times New Roman"/>
                    <a:ea typeface="Times New Roman"/>
                  </a:rPr>
                  <a:t> </a:t>
                </a:r>
                <a:r>
                  <a:rPr lang="en-US" sz="3200" dirty="0" err="1">
                    <a:effectLst/>
                    <a:latin typeface="Times New Roman"/>
                    <a:ea typeface="Times New Roman"/>
                  </a:rPr>
                  <a:t>là</a:t>
                </a:r>
                <a:r>
                  <a:rPr lang="en-US" sz="3200" dirty="0">
                    <a:effectLst/>
                    <a:latin typeface="Times New Roman"/>
                    <a:ea typeface="Times New Roman"/>
                  </a:rPr>
                  <a:t>:</a:t>
                </a:r>
                <a:endParaRPr lang="en-GB" sz="3200" dirty="0">
                  <a:effectLst/>
                  <a:latin typeface="Times New Roman"/>
                  <a:ea typeface="Times New Roman"/>
                </a:endParaRPr>
              </a:p>
              <a:p>
                <a:pPr algn="just">
                  <a:lnSpc>
                    <a:spcPct val="107000"/>
                  </a:lnSpc>
                  <a:spcAft>
                    <a:spcPts val="800"/>
                  </a:spcAft>
                  <a:tabLst>
                    <a:tab pos="635000" algn="l"/>
                    <a:tab pos="2222500" algn="l"/>
                    <a:tab pos="3810000" algn="l"/>
                    <a:tab pos="5397500" algn="l"/>
                  </a:tabLst>
                </a:pPr>
                <a:r>
                  <a:rPr lang="en-US" sz="3200" b="1" dirty="0">
                    <a:effectLst/>
                    <a:latin typeface="Times New Roman"/>
                    <a:ea typeface="Times New Roman"/>
                  </a:rPr>
                  <a:t>	A. </a:t>
                </a:r>
                <a14:m>
                  <m:oMath xmlns:m="http://schemas.openxmlformats.org/officeDocument/2006/math">
                    <m:r>
                      <a:rPr lang="vi-VN" sz="3200" i="1">
                        <a:effectLst/>
                        <a:latin typeface="Cambria Math"/>
                        <a:ea typeface="Times New Roman"/>
                      </a:rPr>
                      <m:t>𝑉</m:t>
                    </m:r>
                    <m:r>
                      <a:rPr lang="vi-VN" sz="3200" i="1">
                        <a:effectLst/>
                        <a:latin typeface="Cambria Math"/>
                        <a:ea typeface="Times New Roman"/>
                      </a:rPr>
                      <m:t>=</m:t>
                    </m:r>
                    <m:f>
                      <m:fPr>
                        <m:ctrlPr>
                          <a:rPr lang="en-GB" sz="3200" i="1">
                            <a:effectLst/>
                            <a:latin typeface="Cambria Math" panose="02040503050406030204" pitchFamily="18" charset="0"/>
                            <a:ea typeface="Times New Roman"/>
                          </a:rPr>
                        </m:ctrlPr>
                      </m:fPr>
                      <m:num>
                        <m:r>
                          <a:rPr lang="vi-VN" sz="3200" i="1">
                            <a:effectLst/>
                            <a:latin typeface="Cambria Math"/>
                            <a:ea typeface="Times New Roman"/>
                          </a:rPr>
                          <m:t>2</m:t>
                        </m:r>
                        <m:sSup>
                          <m:sSupPr>
                            <m:ctrlPr>
                              <a:rPr lang="en-GB" sz="3200" i="1">
                                <a:effectLst/>
                                <a:latin typeface="Cambria Math" panose="02040503050406030204" pitchFamily="18" charset="0"/>
                                <a:ea typeface="Times New Roman"/>
                              </a:rPr>
                            </m:ctrlPr>
                          </m:sSupPr>
                          <m:e>
                            <m:r>
                              <a:rPr lang="vi-VN" sz="3200" i="1">
                                <a:effectLst/>
                                <a:latin typeface="Cambria Math"/>
                                <a:ea typeface="Times New Roman"/>
                              </a:rPr>
                              <m:t>𝑎</m:t>
                            </m:r>
                          </m:e>
                          <m:sup>
                            <m:r>
                              <a:rPr lang="vi-VN" sz="3200" i="1">
                                <a:effectLst/>
                                <a:latin typeface="Cambria Math"/>
                                <a:ea typeface="Times New Roman"/>
                              </a:rPr>
                              <m:t>3</m:t>
                            </m:r>
                          </m:sup>
                        </m:sSup>
                        <m:rad>
                          <m:radPr>
                            <m:degHide m:val="on"/>
                            <m:ctrlPr>
                              <a:rPr lang="en-GB" sz="3200" i="1">
                                <a:effectLst/>
                                <a:latin typeface="Cambria Math" panose="02040503050406030204" pitchFamily="18" charset="0"/>
                                <a:ea typeface="Times New Roman"/>
                              </a:rPr>
                            </m:ctrlPr>
                          </m:radPr>
                          <m:deg/>
                          <m:e>
                            <m:r>
                              <a:rPr lang="vi-VN" sz="3200" i="1">
                                <a:effectLst/>
                                <a:latin typeface="Cambria Math"/>
                                <a:ea typeface="Times New Roman"/>
                              </a:rPr>
                              <m:t>3</m:t>
                            </m:r>
                          </m:e>
                        </m:rad>
                      </m:num>
                      <m:den>
                        <m:r>
                          <a:rPr lang="vi-VN" sz="3200" i="1">
                            <a:effectLst/>
                            <a:latin typeface="Cambria Math"/>
                            <a:ea typeface="Times New Roman"/>
                          </a:rPr>
                          <m:t>3</m:t>
                        </m:r>
                      </m:den>
                    </m:f>
                    <m:r>
                      <a:rPr lang="vi-VN" sz="3200" i="1">
                        <a:effectLst/>
                        <a:latin typeface="Cambria Math"/>
                        <a:ea typeface="Times New Roman"/>
                      </a:rPr>
                      <m:t>.</m:t>
                    </m:r>
                  </m:oMath>
                </a14:m>
                <a:r>
                  <a:rPr lang="en-US" sz="3200" b="1" dirty="0">
                    <a:effectLst/>
                    <a:latin typeface="Times New Roman"/>
                    <a:ea typeface="Times New Roman"/>
                  </a:rPr>
                  <a:t>	B. </a:t>
                </a:r>
                <a14:m>
                  <m:oMath xmlns:m="http://schemas.openxmlformats.org/officeDocument/2006/math">
                    <m:r>
                      <a:rPr lang="vi-VN" sz="3200" i="1">
                        <a:effectLst/>
                        <a:latin typeface="Cambria Math"/>
                        <a:ea typeface="Times New Roman"/>
                      </a:rPr>
                      <m:t>𝑉</m:t>
                    </m:r>
                    <m:r>
                      <a:rPr lang="vi-VN" sz="3200" i="1">
                        <a:effectLst/>
                        <a:latin typeface="Cambria Math"/>
                        <a:ea typeface="Times New Roman"/>
                      </a:rPr>
                      <m:t>=</m:t>
                    </m:r>
                    <m:f>
                      <m:fPr>
                        <m:ctrlPr>
                          <a:rPr lang="en-GB" sz="3200" i="1">
                            <a:effectLst/>
                            <a:latin typeface="Cambria Math" panose="02040503050406030204" pitchFamily="18" charset="0"/>
                            <a:ea typeface="Times New Roman"/>
                          </a:rPr>
                        </m:ctrlPr>
                      </m:fPr>
                      <m:num>
                        <m:sSup>
                          <m:sSupPr>
                            <m:ctrlPr>
                              <a:rPr lang="en-GB" sz="3200" i="1">
                                <a:effectLst/>
                                <a:latin typeface="Cambria Math" panose="02040503050406030204" pitchFamily="18" charset="0"/>
                                <a:ea typeface="Times New Roman"/>
                              </a:rPr>
                            </m:ctrlPr>
                          </m:sSupPr>
                          <m:e>
                            <m:r>
                              <a:rPr lang="vi-VN" sz="3200" i="1">
                                <a:effectLst/>
                                <a:latin typeface="Cambria Math"/>
                                <a:ea typeface="Times New Roman"/>
                              </a:rPr>
                              <m:t>𝑎</m:t>
                            </m:r>
                          </m:e>
                          <m:sup>
                            <m:r>
                              <a:rPr lang="vi-VN" sz="3200" i="1">
                                <a:effectLst/>
                                <a:latin typeface="Cambria Math"/>
                                <a:ea typeface="Times New Roman"/>
                              </a:rPr>
                              <m:t>3</m:t>
                            </m:r>
                          </m:sup>
                        </m:sSup>
                        <m:rad>
                          <m:radPr>
                            <m:degHide m:val="on"/>
                            <m:ctrlPr>
                              <a:rPr lang="en-GB" sz="3200" i="1">
                                <a:effectLst/>
                                <a:latin typeface="Cambria Math" panose="02040503050406030204" pitchFamily="18" charset="0"/>
                                <a:ea typeface="Times New Roman"/>
                              </a:rPr>
                            </m:ctrlPr>
                          </m:radPr>
                          <m:deg/>
                          <m:e>
                            <m:r>
                              <a:rPr lang="vi-VN" sz="3200" i="1">
                                <a:effectLst/>
                                <a:latin typeface="Cambria Math"/>
                                <a:ea typeface="Times New Roman"/>
                              </a:rPr>
                              <m:t>6</m:t>
                            </m:r>
                          </m:e>
                        </m:rad>
                      </m:num>
                      <m:den>
                        <m:r>
                          <a:rPr lang="vi-VN" sz="3200" i="1">
                            <a:effectLst/>
                            <a:latin typeface="Cambria Math"/>
                            <a:ea typeface="Times New Roman"/>
                          </a:rPr>
                          <m:t>3</m:t>
                        </m:r>
                      </m:den>
                    </m:f>
                    <m:r>
                      <a:rPr lang="vi-VN" sz="3200" i="1">
                        <a:effectLst/>
                        <a:latin typeface="Cambria Math"/>
                        <a:ea typeface="Times New Roman"/>
                      </a:rPr>
                      <m:t>.</m:t>
                    </m:r>
                  </m:oMath>
                </a14:m>
                <a:r>
                  <a:rPr lang="en-US" sz="3200" b="1" dirty="0">
                    <a:effectLst/>
                    <a:latin typeface="Times New Roman"/>
                    <a:ea typeface="Times New Roman"/>
                  </a:rPr>
                  <a:t>	C. </a:t>
                </a:r>
                <a14:m>
                  <m:oMath xmlns:m="http://schemas.openxmlformats.org/officeDocument/2006/math">
                    <m:r>
                      <a:rPr lang="vi-VN" sz="3200" i="1">
                        <a:effectLst/>
                        <a:latin typeface="Cambria Math"/>
                        <a:ea typeface="Times New Roman"/>
                      </a:rPr>
                      <m:t>𝑉</m:t>
                    </m:r>
                    <m:r>
                      <a:rPr lang="vi-VN" sz="3200" i="1">
                        <a:effectLst/>
                        <a:latin typeface="Cambria Math"/>
                        <a:ea typeface="Times New Roman"/>
                      </a:rPr>
                      <m:t>=</m:t>
                    </m:r>
                    <m:f>
                      <m:fPr>
                        <m:ctrlPr>
                          <a:rPr lang="en-GB" sz="3200" i="1">
                            <a:effectLst/>
                            <a:latin typeface="Cambria Math" panose="02040503050406030204" pitchFamily="18" charset="0"/>
                            <a:ea typeface="Times New Roman"/>
                          </a:rPr>
                        </m:ctrlPr>
                      </m:fPr>
                      <m:num>
                        <m:r>
                          <a:rPr lang="vi-VN" sz="3200" i="1">
                            <a:effectLst/>
                            <a:latin typeface="Cambria Math"/>
                            <a:ea typeface="Times New Roman"/>
                          </a:rPr>
                          <m:t>2</m:t>
                        </m:r>
                        <m:sSup>
                          <m:sSupPr>
                            <m:ctrlPr>
                              <a:rPr lang="en-GB" sz="3200" i="1">
                                <a:effectLst/>
                                <a:latin typeface="Cambria Math" panose="02040503050406030204" pitchFamily="18" charset="0"/>
                                <a:ea typeface="Times New Roman"/>
                              </a:rPr>
                            </m:ctrlPr>
                          </m:sSupPr>
                          <m:e>
                            <m:r>
                              <a:rPr lang="vi-VN" sz="3200" i="1">
                                <a:effectLst/>
                                <a:latin typeface="Cambria Math"/>
                                <a:ea typeface="Times New Roman"/>
                              </a:rPr>
                              <m:t>𝑎</m:t>
                            </m:r>
                          </m:e>
                          <m:sup>
                            <m:r>
                              <a:rPr lang="vi-VN" sz="3200" i="1">
                                <a:effectLst/>
                                <a:latin typeface="Cambria Math"/>
                                <a:ea typeface="Times New Roman"/>
                              </a:rPr>
                              <m:t>3</m:t>
                            </m:r>
                          </m:sup>
                        </m:sSup>
                        <m:rad>
                          <m:radPr>
                            <m:degHide m:val="on"/>
                            <m:ctrlPr>
                              <a:rPr lang="en-GB" sz="3200" i="1">
                                <a:effectLst/>
                                <a:latin typeface="Cambria Math" panose="02040503050406030204" pitchFamily="18" charset="0"/>
                                <a:ea typeface="Times New Roman"/>
                              </a:rPr>
                            </m:ctrlPr>
                          </m:radPr>
                          <m:deg/>
                          <m:e>
                            <m:r>
                              <a:rPr lang="vi-VN" sz="3200" i="1">
                                <a:effectLst/>
                                <a:latin typeface="Cambria Math"/>
                                <a:ea typeface="Times New Roman"/>
                              </a:rPr>
                              <m:t>6</m:t>
                            </m:r>
                          </m:e>
                        </m:rad>
                      </m:num>
                      <m:den>
                        <m:r>
                          <a:rPr lang="vi-VN" sz="3200" i="1">
                            <a:effectLst/>
                            <a:latin typeface="Cambria Math"/>
                            <a:ea typeface="Times New Roman"/>
                          </a:rPr>
                          <m:t>3</m:t>
                        </m:r>
                      </m:den>
                    </m:f>
                    <m:r>
                      <a:rPr lang="vi-VN" sz="3200" i="1">
                        <a:effectLst/>
                        <a:latin typeface="Cambria Math"/>
                        <a:ea typeface="Times New Roman"/>
                      </a:rPr>
                      <m:t>.</m:t>
                    </m:r>
                  </m:oMath>
                </a14:m>
                <a:r>
                  <a:rPr lang="en-US" sz="3200" b="1" dirty="0">
                    <a:effectLst/>
                    <a:latin typeface="Times New Roman"/>
                    <a:ea typeface="Times New Roman"/>
                  </a:rPr>
                  <a:t>	D. </a:t>
                </a:r>
                <a14:m>
                  <m:oMath xmlns:m="http://schemas.openxmlformats.org/officeDocument/2006/math">
                    <m:r>
                      <a:rPr lang="vi-VN" sz="3200" i="1">
                        <a:effectLst/>
                        <a:latin typeface="Cambria Math"/>
                        <a:ea typeface="Times New Roman"/>
                      </a:rPr>
                      <m:t>𝑉</m:t>
                    </m:r>
                    <m:r>
                      <a:rPr lang="vi-VN" sz="3200" i="1">
                        <a:effectLst/>
                        <a:latin typeface="Cambria Math"/>
                        <a:ea typeface="Times New Roman"/>
                      </a:rPr>
                      <m:t>=</m:t>
                    </m:r>
                    <m:f>
                      <m:fPr>
                        <m:ctrlPr>
                          <a:rPr lang="en-GB" sz="3200" i="1">
                            <a:effectLst/>
                            <a:latin typeface="Cambria Math" panose="02040503050406030204" pitchFamily="18" charset="0"/>
                            <a:ea typeface="Times New Roman"/>
                          </a:rPr>
                        </m:ctrlPr>
                      </m:fPr>
                      <m:num>
                        <m:r>
                          <a:rPr lang="vi-VN" sz="3200" i="1">
                            <a:effectLst/>
                            <a:latin typeface="Cambria Math"/>
                            <a:ea typeface="Times New Roman"/>
                          </a:rPr>
                          <m:t>3</m:t>
                        </m:r>
                        <m:sSup>
                          <m:sSupPr>
                            <m:ctrlPr>
                              <a:rPr lang="en-GB" sz="3200" i="1">
                                <a:effectLst/>
                                <a:latin typeface="Cambria Math" panose="02040503050406030204" pitchFamily="18" charset="0"/>
                                <a:ea typeface="Times New Roman"/>
                              </a:rPr>
                            </m:ctrlPr>
                          </m:sSupPr>
                          <m:e>
                            <m:r>
                              <a:rPr lang="vi-VN" sz="3200" i="1">
                                <a:effectLst/>
                                <a:latin typeface="Cambria Math"/>
                                <a:ea typeface="Times New Roman"/>
                              </a:rPr>
                              <m:t>𝑎</m:t>
                            </m:r>
                          </m:e>
                          <m:sup>
                            <m:r>
                              <a:rPr lang="vi-VN" sz="3200" i="1">
                                <a:effectLst/>
                                <a:latin typeface="Cambria Math"/>
                                <a:ea typeface="Times New Roman"/>
                              </a:rPr>
                              <m:t>3</m:t>
                            </m:r>
                          </m:sup>
                        </m:sSup>
                        <m:rad>
                          <m:radPr>
                            <m:degHide m:val="on"/>
                            <m:ctrlPr>
                              <a:rPr lang="en-GB" sz="3200" i="1">
                                <a:effectLst/>
                                <a:latin typeface="Cambria Math" panose="02040503050406030204" pitchFamily="18" charset="0"/>
                                <a:ea typeface="Times New Roman"/>
                              </a:rPr>
                            </m:ctrlPr>
                          </m:radPr>
                          <m:deg/>
                          <m:e>
                            <m:r>
                              <a:rPr lang="vi-VN" sz="3200" i="1">
                                <a:effectLst/>
                                <a:latin typeface="Cambria Math"/>
                                <a:ea typeface="Times New Roman"/>
                              </a:rPr>
                              <m:t>2</m:t>
                            </m:r>
                          </m:e>
                        </m:rad>
                      </m:num>
                      <m:den>
                        <m:r>
                          <a:rPr lang="vi-VN" sz="3200" i="1">
                            <a:effectLst/>
                            <a:latin typeface="Cambria Math"/>
                            <a:ea typeface="Times New Roman"/>
                          </a:rPr>
                          <m:t>4</m:t>
                        </m:r>
                      </m:den>
                    </m:f>
                    <m:r>
                      <a:rPr lang="vi-VN" sz="3200" i="1">
                        <a:effectLst/>
                        <a:latin typeface="Cambria Math"/>
                        <a:ea typeface="Times New Roman"/>
                      </a:rPr>
                      <m:t>.</m:t>
                    </m:r>
                  </m:oMath>
                </a14:m>
                <a:endParaRPr lang="en-GB" sz="3200" dirty="0">
                  <a:effectLst/>
                  <a:latin typeface="Times New Roman"/>
                  <a:ea typeface="Times New Roman"/>
                </a:endParaRPr>
              </a:p>
            </p:txBody>
          </p:sp>
        </mc:Choice>
        <mc:Fallback xmlns="">
          <p:sp>
            <p:nvSpPr>
              <p:cNvPr id="4" name="Rectangle 3"/>
              <p:cNvSpPr>
                <a:spLocks noRot="1" noChangeAspect="1" noMove="1" noResize="1" noEditPoints="1" noAdjustHandles="1" noChangeArrowheads="1" noChangeShapeType="1" noTextEdit="1"/>
              </p:cNvSpPr>
              <p:nvPr/>
            </p:nvSpPr>
            <p:spPr>
              <a:xfrm>
                <a:off x="0" y="93283"/>
                <a:ext cx="12192000" cy="2565446"/>
              </a:xfrm>
              <a:prstGeom prst="rect">
                <a:avLst/>
              </a:prstGeom>
              <a:blipFill rotWithShape="1">
                <a:blip r:embed="rId2"/>
                <a:stretch>
                  <a:fillRect l="-1250" t="-3325" r="-1250" b="-1900"/>
                </a:stretch>
              </a:blipFill>
            </p:spPr>
            <p:txBody>
              <a:bodyPr/>
              <a:lstStyle/>
              <a:p>
                <a:r>
                  <a:rPr lang="en-GB">
                    <a:noFill/>
                  </a:rPr>
                  <a:t> </a:t>
                </a:r>
              </a:p>
            </p:txBody>
          </p:sp>
        </mc:Fallback>
      </mc:AlternateContent>
      <p:sp>
        <p:nvSpPr>
          <p:cNvPr id="5" name="Oval 4"/>
          <p:cNvSpPr/>
          <p:nvPr/>
        </p:nvSpPr>
        <p:spPr>
          <a:xfrm>
            <a:off x="6362700" y="1885950"/>
            <a:ext cx="609600" cy="609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a:hlinkClick r:id="rId3" action="ppaction://hlinksldjump"/>
            <a:extLst>
              <a:ext uri="{FF2B5EF4-FFF2-40B4-BE49-F238E27FC236}">
                <a16:creationId xmlns:a16="http://schemas.microsoft.com/office/drawing/2014/main" id="{A8F39830-B84C-45AF-8B9B-F73CC43CEC6A}"/>
              </a:ext>
            </a:extLst>
          </p:cNvPr>
          <p:cNvSpPr/>
          <p:nvPr/>
        </p:nvSpPr>
        <p:spPr>
          <a:xfrm rot="5400000">
            <a:off x="11532432"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hlinkClick r:id="rId4" action="ppaction://hlinksldjump"/>
            <a:extLst>
              <a:ext uri="{FF2B5EF4-FFF2-40B4-BE49-F238E27FC236}">
                <a16:creationId xmlns:a16="http://schemas.microsoft.com/office/drawing/2014/main" id="{40E81724-12A3-4A4B-AC18-207F9B57DA5C}"/>
              </a:ext>
            </a:extLst>
          </p:cNvPr>
          <p:cNvSpPr/>
          <p:nvPr/>
        </p:nvSpPr>
        <p:spPr>
          <a:xfrm rot="16200000">
            <a:off x="11024656"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244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iterate type="lt">
                                    <p:tmPct val="20000"/>
                                  </p:iterate>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0" y="52709"/>
                <a:ext cx="12192000" cy="3298082"/>
              </a:xfrm>
              <a:prstGeom prst="rect">
                <a:avLst/>
              </a:prstGeom>
            </p:spPr>
            <p:txBody>
              <a:bodyPr wrap="square">
                <a:spAutoFit/>
              </a:bodyPr>
              <a:lstStyle/>
              <a:p>
                <a:pPr lvl="0" algn="just">
                  <a:lnSpc>
                    <a:spcPct val="107000"/>
                  </a:lnSpc>
                  <a:spcAft>
                    <a:spcPts val="0"/>
                  </a:spcAft>
                  <a:buClr>
                    <a:srgbClr val="0000FF"/>
                  </a:buClr>
                  <a:tabLst>
                    <a:tab pos="629920" algn="l"/>
                  </a:tabLst>
                </a:pPr>
                <a:r>
                  <a:rPr lang="en-GB" sz="3200" b="1" dirty="0" err="1">
                    <a:solidFill>
                      <a:srgbClr val="FF0000"/>
                    </a:solidFill>
                    <a:latin typeface="Times New Roman"/>
                    <a:ea typeface="Times New Roman"/>
                  </a:rPr>
                  <a:t>Câu</a:t>
                </a:r>
                <a:r>
                  <a:rPr lang="en-GB" sz="3200" b="1" dirty="0">
                    <a:solidFill>
                      <a:srgbClr val="FF0000"/>
                    </a:solidFill>
                    <a:latin typeface="Times New Roman"/>
                    <a:ea typeface="Times New Roman"/>
                  </a:rPr>
                  <a:t> 8. </a:t>
                </a:r>
                <a:r>
                  <a:rPr lang="vi-VN" sz="3200" dirty="0">
                    <a:latin typeface="Times New Roman"/>
                    <a:ea typeface="Times New Roman"/>
                  </a:rPr>
                  <a:t>Cho hình chóp </a:t>
                </a:r>
                <a14:m>
                  <m:oMath xmlns:m="http://schemas.openxmlformats.org/officeDocument/2006/math">
                    <m:r>
                      <a:rPr lang="vi-VN" sz="3200" i="1">
                        <a:effectLst/>
                        <a:latin typeface="Cambria Math"/>
                        <a:ea typeface="Times New Roman"/>
                      </a:rPr>
                      <m:t>𝑆</m:t>
                    </m:r>
                    <m:r>
                      <a:rPr lang="vi-VN" sz="3200" i="1">
                        <a:effectLst/>
                        <a:latin typeface="Cambria Math"/>
                        <a:ea typeface="Times New Roman"/>
                      </a:rPr>
                      <m:t>.</m:t>
                    </m:r>
                    <m:r>
                      <a:rPr lang="vi-VN" sz="3200" i="1">
                        <a:effectLst/>
                        <a:latin typeface="Cambria Math"/>
                        <a:ea typeface="Times New Roman"/>
                      </a:rPr>
                      <m:t>𝐴𝐵𝐶𝐷</m:t>
                    </m:r>
                  </m:oMath>
                </a14:m>
                <a:r>
                  <a:rPr lang="vi-VN" sz="3200" dirty="0">
                    <a:effectLst/>
                    <a:latin typeface="Times New Roman"/>
                    <a:ea typeface="Times New Roman"/>
                  </a:rPr>
                  <a:t> có đáy </a:t>
                </a:r>
                <a14:m>
                  <m:oMath xmlns:m="http://schemas.openxmlformats.org/officeDocument/2006/math">
                    <m:r>
                      <a:rPr lang="vi-VN" sz="3200" i="1">
                        <a:effectLst/>
                        <a:latin typeface="Cambria Math"/>
                        <a:ea typeface="Times New Roman"/>
                      </a:rPr>
                      <m:t>𝐴𝐵𝐶𝐷</m:t>
                    </m:r>
                  </m:oMath>
                </a14:m>
                <a:r>
                  <a:rPr lang="vi-VN" sz="3200" dirty="0">
                    <a:effectLst/>
                    <a:latin typeface="Times New Roman"/>
                    <a:ea typeface="Times New Roman"/>
                  </a:rPr>
                  <a:t> là hình chữ nhật, hai mặt phẳng </a:t>
                </a:r>
                <a14:m>
                  <m:oMath xmlns:m="http://schemas.openxmlformats.org/officeDocument/2006/math">
                    <m:d>
                      <m:dPr>
                        <m:ctrlPr>
                          <a:rPr lang="en-GB" sz="3200" i="1">
                            <a:effectLst/>
                            <a:latin typeface="Cambria Math" panose="02040503050406030204" pitchFamily="18" charset="0"/>
                            <a:ea typeface="Times New Roman"/>
                          </a:rPr>
                        </m:ctrlPr>
                      </m:dPr>
                      <m:e>
                        <m:r>
                          <a:rPr lang="vi-VN" sz="3200" i="1">
                            <a:effectLst/>
                            <a:latin typeface="Cambria Math"/>
                            <a:ea typeface="Times New Roman"/>
                          </a:rPr>
                          <m:t>𝑆𝐴𝐵</m:t>
                        </m:r>
                      </m:e>
                    </m:d>
                  </m:oMath>
                </a14:m>
                <a:r>
                  <a:rPr lang="vi-VN" sz="3200" dirty="0">
                    <a:effectLst/>
                    <a:latin typeface="Times New Roman"/>
                    <a:ea typeface="Times New Roman"/>
                  </a:rPr>
                  <a:t> và </a:t>
                </a:r>
                <a14:m>
                  <m:oMath xmlns:m="http://schemas.openxmlformats.org/officeDocument/2006/math">
                    <m:d>
                      <m:dPr>
                        <m:ctrlPr>
                          <a:rPr lang="en-GB" sz="3200" i="1">
                            <a:effectLst/>
                            <a:latin typeface="Cambria Math" panose="02040503050406030204" pitchFamily="18" charset="0"/>
                            <a:ea typeface="Times New Roman"/>
                          </a:rPr>
                        </m:ctrlPr>
                      </m:dPr>
                      <m:e>
                        <m:r>
                          <a:rPr lang="vi-VN" sz="3200" i="1">
                            <a:effectLst/>
                            <a:latin typeface="Cambria Math"/>
                            <a:ea typeface="Times New Roman"/>
                          </a:rPr>
                          <m:t>𝑆𝐴𝐷</m:t>
                        </m:r>
                      </m:e>
                    </m:d>
                  </m:oMath>
                </a14:m>
                <a:r>
                  <a:rPr lang="vi-VN" sz="3200" dirty="0">
                    <a:effectLst/>
                    <a:latin typeface="Times New Roman"/>
                    <a:ea typeface="Times New Roman"/>
                  </a:rPr>
                  <a:t> cùng vuông góc với đáy</a:t>
                </a:r>
                <a:r>
                  <a:rPr lang="en-US" sz="3200" dirty="0">
                    <a:effectLst/>
                    <a:latin typeface="Times New Roman"/>
                    <a:ea typeface="Times New Roman"/>
                  </a:rPr>
                  <a:t>, </a:t>
                </a:r>
                <a:r>
                  <a:rPr lang="en-US" sz="3200" dirty="0" err="1">
                    <a:effectLst/>
                    <a:latin typeface="Times New Roman"/>
                    <a:ea typeface="Times New Roman"/>
                  </a:rPr>
                  <a:t>biết</a:t>
                </a:r>
                <a:r>
                  <a:rPr lang="en-US" sz="3200" dirty="0">
                    <a:effectLst/>
                    <a:latin typeface="Times New Roman"/>
                    <a:ea typeface="Times New Roman"/>
                  </a:rPr>
                  <a:t> </a:t>
                </a:r>
                <a:r>
                  <a:rPr lang="en-US" sz="3200" dirty="0" err="1">
                    <a:effectLst/>
                    <a:latin typeface="Times New Roman"/>
                    <a:ea typeface="Times New Roman"/>
                  </a:rPr>
                  <a:t>diện</a:t>
                </a:r>
                <a:r>
                  <a:rPr lang="en-US" sz="3200" dirty="0">
                    <a:effectLst/>
                    <a:latin typeface="Times New Roman"/>
                    <a:ea typeface="Times New Roman"/>
                  </a:rPr>
                  <a:t> </a:t>
                </a:r>
                <a:r>
                  <a:rPr lang="en-US" sz="3200" dirty="0" err="1">
                    <a:effectLst/>
                    <a:latin typeface="Times New Roman"/>
                    <a:ea typeface="Times New Roman"/>
                  </a:rPr>
                  <a:t>tích</a:t>
                </a:r>
                <a:r>
                  <a:rPr lang="en-US" sz="3200" dirty="0">
                    <a:effectLst/>
                    <a:latin typeface="Times New Roman"/>
                    <a:ea typeface="Times New Roman"/>
                  </a:rPr>
                  <a:t> </a:t>
                </a:r>
                <a:r>
                  <a:rPr lang="en-US" sz="3200" dirty="0" err="1">
                    <a:effectLst/>
                    <a:latin typeface="Times New Roman"/>
                    <a:ea typeface="Times New Roman"/>
                  </a:rPr>
                  <a:t>đáy</a:t>
                </a:r>
                <a:r>
                  <a:rPr lang="en-US" sz="3200" dirty="0">
                    <a:effectLst/>
                    <a:latin typeface="Times New Roman"/>
                    <a:ea typeface="Times New Roman"/>
                  </a:rPr>
                  <a:t> </a:t>
                </a:r>
                <a:r>
                  <a:rPr lang="vi-VN" sz="3200" dirty="0">
                    <a:effectLst/>
                    <a:latin typeface="Times New Roman"/>
                    <a:ea typeface="Times New Roman"/>
                  </a:rPr>
                  <a:t>bằng </a:t>
                </a:r>
                <a14:m>
                  <m:oMath xmlns:m="http://schemas.openxmlformats.org/officeDocument/2006/math">
                    <m:r>
                      <a:rPr lang="vi-VN" sz="3200" i="1">
                        <a:effectLst/>
                        <a:latin typeface="Cambria Math"/>
                        <a:ea typeface="Times New Roman"/>
                      </a:rPr>
                      <m:t>𝑚</m:t>
                    </m:r>
                  </m:oMath>
                </a14:m>
                <a:r>
                  <a:rPr lang="vi-VN" sz="3200" dirty="0">
                    <a:effectLst/>
                    <a:latin typeface="Times New Roman"/>
                    <a:ea typeface="Times New Roman"/>
                  </a:rPr>
                  <a:t>. Thể tích </a:t>
                </a:r>
                <a14:m>
                  <m:oMath xmlns:m="http://schemas.openxmlformats.org/officeDocument/2006/math">
                    <m:r>
                      <a:rPr lang="vi-VN" sz="3200" i="1">
                        <a:effectLst/>
                        <a:latin typeface="Cambria Math"/>
                        <a:ea typeface="Times New Roman"/>
                      </a:rPr>
                      <m:t>𝑉</m:t>
                    </m:r>
                  </m:oMath>
                </a14:m>
                <a:r>
                  <a:rPr lang="vi-VN" sz="3200" dirty="0">
                    <a:effectLst/>
                    <a:latin typeface="Times New Roman"/>
                    <a:ea typeface="Times New Roman"/>
                  </a:rPr>
                  <a:t> của khối chóp </a:t>
                </a:r>
                <a14:m>
                  <m:oMath xmlns:m="http://schemas.openxmlformats.org/officeDocument/2006/math">
                    <m:r>
                      <a:rPr lang="vi-VN" sz="3200" i="1">
                        <a:effectLst/>
                        <a:latin typeface="Cambria Math"/>
                        <a:ea typeface="Times New Roman"/>
                      </a:rPr>
                      <m:t>𝑆</m:t>
                    </m:r>
                    <m:r>
                      <a:rPr lang="vi-VN" sz="3200" i="1">
                        <a:effectLst/>
                        <a:latin typeface="Cambria Math"/>
                        <a:ea typeface="Times New Roman"/>
                      </a:rPr>
                      <m:t>.</m:t>
                    </m:r>
                    <m:r>
                      <a:rPr lang="vi-VN" sz="3200" i="1">
                        <a:effectLst/>
                        <a:latin typeface="Cambria Math"/>
                        <a:ea typeface="Times New Roman"/>
                      </a:rPr>
                      <m:t>𝐴𝐵𝐶𝐷</m:t>
                    </m:r>
                  </m:oMath>
                </a14:m>
                <a:r>
                  <a:rPr lang="vi-VN" sz="3200" dirty="0">
                    <a:effectLst/>
                    <a:latin typeface="Times New Roman"/>
                    <a:ea typeface="Times New Roman"/>
                  </a:rPr>
                  <a:t> là:</a:t>
                </a:r>
                <a:endParaRPr lang="en-GB" sz="3200" dirty="0">
                  <a:effectLst/>
                  <a:latin typeface="Times New Roman"/>
                  <a:ea typeface="Times New Roman"/>
                </a:endParaRPr>
              </a:p>
              <a:p>
                <a:pPr algn="just">
                  <a:lnSpc>
                    <a:spcPct val="107000"/>
                  </a:lnSpc>
                  <a:spcAft>
                    <a:spcPts val="800"/>
                  </a:spcAft>
                  <a:tabLst>
                    <a:tab pos="635000" algn="l"/>
                    <a:tab pos="2222500" algn="l"/>
                    <a:tab pos="3810000" algn="l"/>
                    <a:tab pos="5397500" algn="l"/>
                  </a:tabLst>
                </a:pPr>
                <a:r>
                  <a:rPr lang="en-US" sz="3200" b="1" dirty="0">
                    <a:effectLst/>
                    <a:latin typeface="Times New Roman"/>
                    <a:ea typeface="Times New Roman"/>
                  </a:rPr>
                  <a:t>	A. </a:t>
                </a:r>
                <a14:m>
                  <m:oMath xmlns:m="http://schemas.openxmlformats.org/officeDocument/2006/math">
                    <m:r>
                      <a:rPr lang="en-US" sz="3200" b="1" i="1">
                        <a:effectLst/>
                        <a:latin typeface="Cambria Math"/>
                        <a:ea typeface="Times New Roman"/>
                      </a:rPr>
                      <m:t>𝑽</m:t>
                    </m:r>
                    <m:r>
                      <a:rPr lang="en-US" sz="3200" b="1" i="1">
                        <a:effectLst/>
                        <a:latin typeface="Cambria Math"/>
                        <a:ea typeface="Times New Roman"/>
                      </a:rPr>
                      <m:t>=</m:t>
                    </m:r>
                    <m:f>
                      <m:fPr>
                        <m:ctrlPr>
                          <a:rPr lang="en-GB" sz="3200" b="1" i="1">
                            <a:effectLst/>
                            <a:latin typeface="Cambria Math" panose="02040503050406030204" pitchFamily="18" charset="0"/>
                            <a:ea typeface="Times New Roman"/>
                          </a:rPr>
                        </m:ctrlPr>
                      </m:fPr>
                      <m:num>
                        <m:r>
                          <a:rPr lang="en-US" sz="3200" b="1" i="1">
                            <a:effectLst/>
                            <a:latin typeface="Cambria Math"/>
                            <a:ea typeface="Times New Roman"/>
                          </a:rPr>
                          <m:t>𝟏</m:t>
                        </m:r>
                      </m:num>
                      <m:den>
                        <m:r>
                          <a:rPr lang="en-US" sz="3200" b="1" i="1">
                            <a:effectLst/>
                            <a:latin typeface="Cambria Math"/>
                            <a:ea typeface="Times New Roman"/>
                          </a:rPr>
                          <m:t>𝟑</m:t>
                        </m:r>
                      </m:den>
                    </m:f>
                    <m:r>
                      <a:rPr lang="en-US" sz="3200" b="1" i="1">
                        <a:effectLst/>
                        <a:latin typeface="Cambria Math"/>
                        <a:ea typeface="Times New Roman"/>
                      </a:rPr>
                      <m:t>𝒎</m:t>
                    </m:r>
                    <m:r>
                      <a:rPr lang="en-US" sz="3200" b="1" i="1">
                        <a:effectLst/>
                        <a:latin typeface="Cambria Math"/>
                        <a:ea typeface="Times New Roman"/>
                      </a:rPr>
                      <m:t>.</m:t>
                    </m:r>
                    <m:r>
                      <a:rPr lang="en-US" sz="3200" b="1" i="1">
                        <a:effectLst/>
                        <a:latin typeface="Cambria Math"/>
                        <a:ea typeface="Times New Roman"/>
                      </a:rPr>
                      <m:t>𝑺𝑫</m:t>
                    </m:r>
                  </m:oMath>
                </a14:m>
                <a:r>
                  <a:rPr lang="en-US" sz="3200" dirty="0">
                    <a:effectLst/>
                    <a:latin typeface="Times New Roman"/>
                    <a:ea typeface="Times New Roman"/>
                  </a:rPr>
                  <a:t>.</a:t>
                </a:r>
                <a:r>
                  <a:rPr lang="pt-BR" sz="3200" b="1" dirty="0">
                    <a:effectLst/>
                    <a:latin typeface="Times New Roman"/>
                    <a:ea typeface="Times New Roman"/>
                  </a:rPr>
                  <a:t>				B. </a:t>
                </a:r>
                <a14:m>
                  <m:oMath xmlns:m="http://schemas.openxmlformats.org/officeDocument/2006/math">
                    <m:r>
                      <a:rPr lang="pt-BR" sz="3200" b="1" i="1">
                        <a:effectLst/>
                        <a:latin typeface="Cambria Math"/>
                        <a:ea typeface="Times New Roman"/>
                      </a:rPr>
                      <m:t>𝑽</m:t>
                    </m:r>
                    <m:r>
                      <a:rPr lang="pt-BR" sz="3200" b="1" i="1">
                        <a:effectLst/>
                        <a:latin typeface="Cambria Math"/>
                        <a:ea typeface="Times New Roman"/>
                      </a:rPr>
                      <m:t>=</m:t>
                    </m:r>
                    <m:f>
                      <m:fPr>
                        <m:ctrlPr>
                          <a:rPr lang="en-GB" sz="3200" b="1" i="1">
                            <a:effectLst/>
                            <a:latin typeface="Cambria Math" panose="02040503050406030204" pitchFamily="18" charset="0"/>
                            <a:ea typeface="Times New Roman"/>
                          </a:rPr>
                        </m:ctrlPr>
                      </m:fPr>
                      <m:num>
                        <m:r>
                          <a:rPr lang="pt-BR" sz="3200" b="1" i="1">
                            <a:effectLst/>
                            <a:latin typeface="Cambria Math"/>
                            <a:ea typeface="Times New Roman"/>
                          </a:rPr>
                          <m:t>𝟏</m:t>
                        </m:r>
                      </m:num>
                      <m:den>
                        <m:r>
                          <a:rPr lang="pt-BR" sz="3200" b="1" i="1">
                            <a:effectLst/>
                            <a:latin typeface="Cambria Math"/>
                            <a:ea typeface="Times New Roman"/>
                          </a:rPr>
                          <m:t>𝟑</m:t>
                        </m:r>
                      </m:den>
                    </m:f>
                    <m:r>
                      <a:rPr lang="pt-BR" sz="3200" b="1" i="1">
                        <a:effectLst/>
                        <a:latin typeface="Cambria Math"/>
                        <a:ea typeface="Times New Roman"/>
                      </a:rPr>
                      <m:t>𝒎</m:t>
                    </m:r>
                    <m:r>
                      <a:rPr lang="pt-BR" sz="3200" b="1" i="1">
                        <a:effectLst/>
                        <a:latin typeface="Cambria Math"/>
                        <a:ea typeface="Times New Roman"/>
                      </a:rPr>
                      <m:t>.</m:t>
                    </m:r>
                    <m:r>
                      <a:rPr lang="pt-BR" sz="3200" b="1" i="1">
                        <a:effectLst/>
                        <a:latin typeface="Cambria Math"/>
                        <a:ea typeface="Times New Roman"/>
                      </a:rPr>
                      <m:t>𝑺𝑩</m:t>
                    </m:r>
                  </m:oMath>
                </a14:m>
                <a:r>
                  <a:rPr lang="pt-BR" sz="3200" dirty="0">
                    <a:effectLst/>
                    <a:latin typeface="Times New Roman"/>
                    <a:ea typeface="Times New Roman"/>
                  </a:rPr>
                  <a:t>.</a:t>
                </a:r>
                <a:r>
                  <a:rPr lang="en-US" sz="3200" b="1" dirty="0">
                    <a:effectLst/>
                    <a:latin typeface="Times New Roman"/>
                    <a:ea typeface="Times New Roman"/>
                  </a:rPr>
                  <a:t>	</a:t>
                </a:r>
              </a:p>
              <a:p>
                <a:pPr algn="just">
                  <a:lnSpc>
                    <a:spcPct val="107000"/>
                  </a:lnSpc>
                  <a:spcAft>
                    <a:spcPts val="800"/>
                  </a:spcAft>
                  <a:tabLst>
                    <a:tab pos="635000" algn="l"/>
                    <a:tab pos="2222500" algn="l"/>
                    <a:tab pos="3810000" algn="l"/>
                    <a:tab pos="5397500" algn="l"/>
                  </a:tabLst>
                </a:pPr>
                <a:r>
                  <a:rPr lang="en-US" sz="3200" b="1" dirty="0">
                    <a:latin typeface="Times New Roman"/>
                    <a:ea typeface="Times New Roman"/>
                  </a:rPr>
                  <a:t>	</a:t>
                </a:r>
                <a:r>
                  <a:rPr lang="en-US" sz="3200" b="1" dirty="0">
                    <a:effectLst/>
                    <a:latin typeface="Times New Roman"/>
                    <a:ea typeface="Times New Roman"/>
                  </a:rPr>
                  <a:t>C. </a:t>
                </a:r>
                <a14:m>
                  <m:oMath xmlns:m="http://schemas.openxmlformats.org/officeDocument/2006/math">
                    <m:r>
                      <a:rPr lang="pt-BR" sz="3200" b="1" i="1">
                        <a:effectLst/>
                        <a:latin typeface="Cambria Math"/>
                        <a:ea typeface="Times New Roman"/>
                      </a:rPr>
                      <m:t>𝑽</m:t>
                    </m:r>
                    <m:r>
                      <a:rPr lang="pt-BR" sz="3200" b="1" i="1">
                        <a:effectLst/>
                        <a:latin typeface="Cambria Math"/>
                        <a:ea typeface="Times New Roman"/>
                      </a:rPr>
                      <m:t>=</m:t>
                    </m:r>
                    <m:f>
                      <m:fPr>
                        <m:ctrlPr>
                          <a:rPr lang="en-GB" sz="3200" b="1" i="1">
                            <a:effectLst/>
                            <a:latin typeface="Cambria Math" panose="02040503050406030204" pitchFamily="18" charset="0"/>
                            <a:ea typeface="Times New Roman"/>
                          </a:rPr>
                        </m:ctrlPr>
                      </m:fPr>
                      <m:num>
                        <m:r>
                          <a:rPr lang="pt-BR" sz="3200" b="1" i="1">
                            <a:effectLst/>
                            <a:latin typeface="Cambria Math"/>
                            <a:ea typeface="Times New Roman"/>
                          </a:rPr>
                          <m:t>𝟏</m:t>
                        </m:r>
                      </m:num>
                      <m:den>
                        <m:r>
                          <a:rPr lang="pt-BR" sz="3200" b="1" i="1">
                            <a:effectLst/>
                            <a:latin typeface="Cambria Math"/>
                            <a:ea typeface="Times New Roman"/>
                          </a:rPr>
                          <m:t>𝟑</m:t>
                        </m:r>
                      </m:den>
                    </m:f>
                    <m:r>
                      <a:rPr lang="pt-BR" sz="3200" b="1" i="1">
                        <a:effectLst/>
                        <a:latin typeface="Cambria Math"/>
                        <a:ea typeface="Times New Roman"/>
                      </a:rPr>
                      <m:t>𝒎</m:t>
                    </m:r>
                    <m:r>
                      <a:rPr lang="pt-BR" sz="3200" b="1" i="1">
                        <a:effectLst/>
                        <a:latin typeface="Cambria Math"/>
                        <a:ea typeface="Times New Roman"/>
                      </a:rPr>
                      <m:t>.</m:t>
                    </m:r>
                    <m:r>
                      <a:rPr lang="pt-BR" sz="3200" b="1" i="1">
                        <a:effectLst/>
                        <a:latin typeface="Cambria Math"/>
                        <a:ea typeface="Times New Roman"/>
                      </a:rPr>
                      <m:t>𝑺𝑪</m:t>
                    </m:r>
                  </m:oMath>
                </a14:m>
                <a:r>
                  <a:rPr lang="en-US" sz="3200" dirty="0">
                    <a:effectLst/>
                    <a:latin typeface="Times New Roman"/>
                    <a:ea typeface="Times New Roman"/>
                  </a:rPr>
                  <a:t>.</a:t>
                </a:r>
                <a:r>
                  <a:rPr lang="pt-BR" sz="3200" b="1" dirty="0">
                    <a:effectLst/>
                    <a:latin typeface="Times New Roman"/>
                    <a:ea typeface="Times New Roman"/>
                  </a:rPr>
                  <a:t>				D. </a:t>
                </a:r>
                <a14:m>
                  <m:oMath xmlns:m="http://schemas.openxmlformats.org/officeDocument/2006/math">
                    <m:r>
                      <a:rPr lang="pt-BR" sz="3200" b="1" i="1">
                        <a:effectLst/>
                        <a:latin typeface="Cambria Math"/>
                        <a:ea typeface="Times New Roman"/>
                      </a:rPr>
                      <m:t>𝑽</m:t>
                    </m:r>
                    <m:r>
                      <a:rPr lang="pt-BR" sz="3200" b="1" i="1">
                        <a:effectLst/>
                        <a:latin typeface="Cambria Math"/>
                        <a:ea typeface="Times New Roman"/>
                      </a:rPr>
                      <m:t>=</m:t>
                    </m:r>
                    <m:f>
                      <m:fPr>
                        <m:ctrlPr>
                          <a:rPr lang="en-GB" sz="3200" b="1" i="1">
                            <a:effectLst/>
                            <a:latin typeface="Cambria Math" panose="02040503050406030204" pitchFamily="18" charset="0"/>
                            <a:ea typeface="Times New Roman"/>
                          </a:rPr>
                        </m:ctrlPr>
                      </m:fPr>
                      <m:num>
                        <m:r>
                          <a:rPr lang="pt-BR" sz="3200" b="1" i="1">
                            <a:effectLst/>
                            <a:latin typeface="Cambria Math"/>
                            <a:ea typeface="Times New Roman"/>
                          </a:rPr>
                          <m:t>𝟏</m:t>
                        </m:r>
                      </m:num>
                      <m:den>
                        <m:r>
                          <a:rPr lang="pt-BR" sz="3200" b="1" i="1">
                            <a:effectLst/>
                            <a:latin typeface="Cambria Math"/>
                            <a:ea typeface="Times New Roman"/>
                          </a:rPr>
                          <m:t>𝟑</m:t>
                        </m:r>
                      </m:den>
                    </m:f>
                    <m:r>
                      <a:rPr lang="pt-BR" sz="3200" b="1" i="1">
                        <a:effectLst/>
                        <a:latin typeface="Cambria Math"/>
                        <a:ea typeface="Times New Roman"/>
                      </a:rPr>
                      <m:t>𝒎</m:t>
                    </m:r>
                    <m:r>
                      <a:rPr lang="pt-BR" sz="3200" b="1" i="1">
                        <a:effectLst/>
                        <a:latin typeface="Cambria Math"/>
                        <a:ea typeface="Times New Roman"/>
                      </a:rPr>
                      <m:t>.</m:t>
                    </m:r>
                    <m:r>
                      <a:rPr lang="pt-BR" sz="3200" b="1" i="1">
                        <a:effectLst/>
                        <a:latin typeface="Cambria Math"/>
                        <a:ea typeface="Times New Roman"/>
                      </a:rPr>
                      <m:t>𝑺𝑨</m:t>
                    </m:r>
                  </m:oMath>
                </a14:m>
                <a:r>
                  <a:rPr lang="pt-BR" sz="3200" dirty="0">
                    <a:effectLst/>
                    <a:latin typeface="Times New Roman"/>
                    <a:ea typeface="Times New Roman"/>
                  </a:rPr>
                  <a:t>.</a:t>
                </a:r>
                <a:endParaRPr lang="en-GB" sz="3200" dirty="0">
                  <a:effectLst/>
                  <a:latin typeface="Times New Roman"/>
                  <a:ea typeface="Times New Roman"/>
                </a:endParaRPr>
              </a:p>
            </p:txBody>
          </p:sp>
        </mc:Choice>
        <mc:Fallback xmlns="">
          <p:sp>
            <p:nvSpPr>
              <p:cNvPr id="4" name="Rectangle 3"/>
              <p:cNvSpPr>
                <a:spLocks noRot="1" noChangeAspect="1" noMove="1" noResize="1" noEditPoints="1" noAdjustHandles="1" noChangeArrowheads="1" noChangeShapeType="1" noTextEdit="1"/>
              </p:cNvSpPr>
              <p:nvPr/>
            </p:nvSpPr>
            <p:spPr>
              <a:xfrm>
                <a:off x="0" y="52709"/>
                <a:ext cx="12192000" cy="3298082"/>
              </a:xfrm>
              <a:prstGeom prst="rect">
                <a:avLst/>
              </a:prstGeom>
              <a:blipFill rotWithShape="1">
                <a:blip r:embed="rId2"/>
                <a:stretch>
                  <a:fillRect l="-1250" t="-2588" r="-1250" b="-1664"/>
                </a:stretch>
              </a:blipFill>
            </p:spPr>
            <p:txBody>
              <a:bodyPr/>
              <a:lstStyle/>
              <a:p>
                <a:r>
                  <a:rPr lang="en-GB">
                    <a:noFill/>
                  </a:rPr>
                  <a:t> </a:t>
                </a:r>
              </a:p>
            </p:txBody>
          </p:sp>
        </mc:Fallback>
      </mc:AlternateContent>
      <p:sp>
        <p:nvSpPr>
          <p:cNvPr id="5" name="Oval 4"/>
          <p:cNvSpPr/>
          <p:nvPr/>
        </p:nvSpPr>
        <p:spPr>
          <a:xfrm>
            <a:off x="6324600" y="2628900"/>
            <a:ext cx="609600" cy="609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a:hlinkClick r:id="rId3" action="ppaction://hlinksldjump"/>
            <a:extLst>
              <a:ext uri="{FF2B5EF4-FFF2-40B4-BE49-F238E27FC236}">
                <a16:creationId xmlns:a16="http://schemas.microsoft.com/office/drawing/2014/main" id="{6799FA57-215F-4882-A1F3-C5DE34D4C4E5}"/>
              </a:ext>
            </a:extLst>
          </p:cNvPr>
          <p:cNvSpPr/>
          <p:nvPr/>
        </p:nvSpPr>
        <p:spPr>
          <a:xfrm rot="5400000">
            <a:off x="11532432"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hlinkClick r:id="rId4" action="ppaction://hlinksldjump"/>
            <a:extLst>
              <a:ext uri="{FF2B5EF4-FFF2-40B4-BE49-F238E27FC236}">
                <a16:creationId xmlns:a16="http://schemas.microsoft.com/office/drawing/2014/main" id="{6BE7AFCA-C217-4462-8341-47AD31CA7E79}"/>
              </a:ext>
            </a:extLst>
          </p:cNvPr>
          <p:cNvSpPr/>
          <p:nvPr/>
        </p:nvSpPr>
        <p:spPr>
          <a:xfrm rot="16200000">
            <a:off x="11024656"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263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iterate type="lt">
                                    <p:tmPct val="20000"/>
                                  </p:iterate>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0" y="67341"/>
                <a:ext cx="12192000" cy="3095976"/>
              </a:xfrm>
              <a:prstGeom prst="rect">
                <a:avLst/>
              </a:prstGeom>
            </p:spPr>
            <p:txBody>
              <a:bodyPr wrap="square">
                <a:spAutoFit/>
              </a:bodyPr>
              <a:lstStyle/>
              <a:p>
                <a:pPr lvl="0"/>
                <a:r>
                  <a:rPr lang="en-GB" sz="3200" b="1" dirty="0">
                    <a:solidFill>
                      <a:srgbClr val="FF0000"/>
                    </a:solidFill>
                    <a:latin typeface="Times New Roman"/>
                    <a:ea typeface="Times New Roman"/>
                  </a:rPr>
                  <a:t>Câu 9. </a:t>
                </a:r>
                <a:r>
                  <a:rPr lang="vi-VN" sz="3200" dirty="0">
                    <a:solidFill>
                      <a:prstClr val="black"/>
                    </a:solidFill>
                    <a:latin typeface="Times New Roman"/>
                    <a:ea typeface="Malgun Gothic"/>
                  </a:rPr>
                  <a:t>Cho khối chóp </a:t>
                </a:r>
                <a14:m>
                  <m:oMath xmlns:m="http://schemas.openxmlformats.org/officeDocument/2006/math">
                    <m:r>
                      <a:rPr lang="en-US" sz="3200" i="1">
                        <a:solidFill>
                          <a:prstClr val="black"/>
                        </a:solidFill>
                        <a:latin typeface="Cambria Math"/>
                        <a:ea typeface="Times New Roman"/>
                        <a:cs typeface="Times New Roman"/>
                      </a:rPr>
                      <m:t>𝑆</m:t>
                    </m:r>
                    <m:r>
                      <a:rPr lang="en-US" sz="3200" i="1">
                        <a:solidFill>
                          <a:prstClr val="black"/>
                        </a:solidFill>
                        <a:latin typeface="Cambria Math"/>
                        <a:ea typeface="Times New Roman"/>
                        <a:cs typeface="Times New Roman"/>
                      </a:rPr>
                      <m:t>.</m:t>
                    </m:r>
                    <m:r>
                      <a:rPr lang="en-US" sz="3200" i="1">
                        <a:solidFill>
                          <a:prstClr val="black"/>
                        </a:solidFill>
                        <a:latin typeface="Cambria Math"/>
                        <a:ea typeface="Times New Roman"/>
                        <a:cs typeface="Times New Roman"/>
                      </a:rPr>
                      <m:t>𝐴𝐵𝐶𝐷</m:t>
                    </m:r>
                  </m:oMath>
                </a14:m>
                <a:r>
                  <a:rPr lang="vi-VN" sz="3200" dirty="0">
                    <a:solidFill>
                      <a:prstClr val="black"/>
                    </a:solidFill>
                    <a:latin typeface="Times New Roman"/>
                    <a:ea typeface="Malgun Gothic"/>
                  </a:rPr>
                  <a:t> có </a:t>
                </a:r>
                <a14:m>
                  <m:oMath xmlns:m="http://schemas.openxmlformats.org/officeDocument/2006/math">
                    <m:r>
                      <a:rPr lang="en-US" sz="3200" i="1">
                        <a:solidFill>
                          <a:prstClr val="black"/>
                        </a:solidFill>
                        <a:latin typeface="Cambria Math"/>
                        <a:ea typeface="Times New Roman"/>
                        <a:cs typeface="Times New Roman"/>
                      </a:rPr>
                      <m:t>𝐴𝐵𝐶𝐷</m:t>
                    </m:r>
                  </m:oMath>
                </a14:m>
                <a:r>
                  <a:rPr lang="vi-VN" sz="3200" dirty="0">
                    <a:solidFill>
                      <a:prstClr val="black"/>
                    </a:solidFill>
                    <a:latin typeface="Times New Roman"/>
                    <a:ea typeface="Malgun Gothic"/>
                  </a:rPr>
                  <a:t> là hình vuông cạnh </a:t>
                </a:r>
                <a14:m>
                  <m:oMath xmlns:m="http://schemas.openxmlformats.org/officeDocument/2006/math">
                    <m:r>
                      <a:rPr lang="en-US" sz="3200" i="1">
                        <a:solidFill>
                          <a:prstClr val="black"/>
                        </a:solidFill>
                        <a:latin typeface="Cambria Math"/>
                        <a:ea typeface="Times New Roman"/>
                        <a:cs typeface="Times New Roman"/>
                      </a:rPr>
                      <m:t>3</m:t>
                    </m:r>
                    <m:r>
                      <a:rPr lang="en-US" sz="3200" i="1">
                        <a:solidFill>
                          <a:prstClr val="black"/>
                        </a:solidFill>
                        <a:latin typeface="Cambria Math"/>
                        <a:ea typeface="Times New Roman"/>
                        <a:cs typeface="Times New Roman"/>
                      </a:rPr>
                      <m:t>𝑎</m:t>
                    </m:r>
                  </m:oMath>
                </a14:m>
                <a:r>
                  <a:rPr lang="vi-VN" sz="3200" dirty="0">
                    <a:solidFill>
                      <a:prstClr val="black"/>
                    </a:solidFill>
                    <a:latin typeface="Times New Roman"/>
                    <a:ea typeface="Malgun Gothic"/>
                  </a:rPr>
                  <a:t>. </a:t>
                </a:r>
                <a:r>
                  <a:rPr lang="vi-VN" sz="3200" dirty="0">
                    <a:latin typeface="Times New Roman"/>
                    <a:ea typeface="Malgun Gothic"/>
                  </a:rPr>
                  <a:t>Tam giác </a:t>
                </a:r>
                <a14:m>
                  <m:oMath xmlns:m="http://schemas.openxmlformats.org/officeDocument/2006/math">
                    <m:r>
                      <a:rPr lang="en-US" sz="3200" i="1">
                        <a:effectLst/>
                        <a:latin typeface="Cambria Math"/>
                        <a:ea typeface="Times New Roman"/>
                      </a:rPr>
                      <m:t>𝑆𝐴𝐵</m:t>
                    </m:r>
                  </m:oMath>
                </a14:m>
                <a:r>
                  <a:rPr lang="vi-VN" sz="3200" dirty="0">
                    <a:effectLst/>
                    <a:latin typeface="Times New Roman"/>
                    <a:ea typeface="Malgun Gothic"/>
                  </a:rPr>
                  <a:t> cân tại </a:t>
                </a:r>
                <a14:m>
                  <m:oMath xmlns:m="http://schemas.openxmlformats.org/officeDocument/2006/math">
                    <m:r>
                      <a:rPr lang="en-US" sz="3200" i="1">
                        <a:effectLst/>
                        <a:latin typeface="Cambria Math"/>
                        <a:ea typeface="Times New Roman"/>
                      </a:rPr>
                      <m:t>𝑆</m:t>
                    </m:r>
                  </m:oMath>
                </a14:m>
                <a:r>
                  <a:rPr lang="vi-VN" sz="3200" dirty="0">
                    <a:effectLst/>
                    <a:latin typeface="Times New Roman"/>
                    <a:ea typeface="Malgun Gothic"/>
                  </a:rPr>
                  <a:t> và nằm trong mặt phẳng vuông góc với đáy. Tính thể tích khối chóp </a:t>
                </a:r>
                <a14:m>
                  <m:oMath xmlns:m="http://schemas.openxmlformats.org/officeDocument/2006/math">
                    <m:r>
                      <a:rPr lang="en-US" sz="3200" i="1">
                        <a:effectLst/>
                        <a:latin typeface="Cambria Math"/>
                        <a:ea typeface="Times New Roman"/>
                      </a:rPr>
                      <m:t>𝑆</m:t>
                    </m:r>
                    <m:r>
                      <a:rPr lang="en-US" sz="3200" i="1">
                        <a:effectLst/>
                        <a:latin typeface="Cambria Math"/>
                        <a:ea typeface="Times New Roman"/>
                      </a:rPr>
                      <m:t>.</m:t>
                    </m:r>
                    <m:r>
                      <a:rPr lang="en-US" sz="3200" i="1">
                        <a:effectLst/>
                        <a:latin typeface="Cambria Math"/>
                        <a:ea typeface="Times New Roman"/>
                      </a:rPr>
                      <m:t>𝐴𝐵𝐶𝐷</m:t>
                    </m:r>
                  </m:oMath>
                </a14:m>
                <a:r>
                  <a:rPr lang="vi-VN" sz="3200" dirty="0">
                    <a:effectLst/>
                    <a:latin typeface="Times New Roman"/>
                    <a:ea typeface="Malgun Gothic"/>
                  </a:rPr>
                  <a:t> biết góc giữa </a:t>
                </a:r>
                <a14:m>
                  <m:oMath xmlns:m="http://schemas.openxmlformats.org/officeDocument/2006/math">
                    <m:r>
                      <a:rPr lang="en-US" sz="3200" i="1">
                        <a:effectLst/>
                        <a:latin typeface="Cambria Math"/>
                        <a:ea typeface="Times New Roman"/>
                      </a:rPr>
                      <m:t>𝑆</m:t>
                    </m:r>
                    <m:r>
                      <a:rPr lang="en-GB" sz="3200" b="0" i="1" smtClean="0">
                        <a:effectLst/>
                        <a:latin typeface="Cambria Math"/>
                        <a:ea typeface="Times New Roman"/>
                      </a:rPr>
                      <m:t>𝐵</m:t>
                    </m:r>
                  </m:oMath>
                </a14:m>
                <a:r>
                  <a:rPr lang="vi-VN" sz="3200" dirty="0">
                    <a:effectLst/>
                    <a:latin typeface="Times New Roman"/>
                    <a:ea typeface="Malgun Gothic"/>
                  </a:rPr>
                  <a:t> và </a:t>
                </a:r>
                <a14:m>
                  <m:oMath xmlns:m="http://schemas.openxmlformats.org/officeDocument/2006/math">
                    <m:d>
                      <m:dPr>
                        <m:ctrlPr>
                          <a:rPr lang="en-GB" sz="3200" i="1">
                            <a:effectLst/>
                            <a:latin typeface="Cambria Math" panose="02040503050406030204" pitchFamily="18" charset="0"/>
                            <a:ea typeface="Times New Roman"/>
                          </a:rPr>
                        </m:ctrlPr>
                      </m:dPr>
                      <m:e>
                        <m:r>
                          <a:rPr lang="en-US" sz="3200" i="1">
                            <a:effectLst/>
                            <a:latin typeface="Cambria Math"/>
                            <a:ea typeface="Times New Roman"/>
                          </a:rPr>
                          <m:t>𝐴𝐵𝐶𝐷</m:t>
                        </m:r>
                      </m:e>
                    </m:d>
                  </m:oMath>
                </a14:m>
                <a:r>
                  <a:rPr lang="vi-VN" sz="3200" dirty="0">
                    <a:effectLst/>
                    <a:latin typeface="Times New Roman"/>
                    <a:ea typeface="Malgun Gothic"/>
                  </a:rPr>
                  <a:t> bằng </a:t>
                </a:r>
                <a14:m>
                  <m:oMath xmlns:m="http://schemas.openxmlformats.org/officeDocument/2006/math">
                    <m:r>
                      <a:rPr lang="en-US" sz="3200" i="1">
                        <a:latin typeface="Cambria Math"/>
                        <a:ea typeface="Malgun Gothic"/>
                      </a:rPr>
                      <m:t>3</m:t>
                    </m:r>
                    <m:r>
                      <a:rPr lang="en-US" sz="3200" i="1">
                        <a:effectLst/>
                        <a:latin typeface="Cambria Math"/>
                        <a:ea typeface="Times New Roman"/>
                      </a:rPr>
                      <m:t>0°</m:t>
                    </m:r>
                  </m:oMath>
                </a14:m>
                <a:r>
                  <a:rPr lang="vi-VN" sz="3200" dirty="0">
                    <a:effectLst/>
                    <a:latin typeface="Times New Roman"/>
                    <a:ea typeface="Malgun Gothic"/>
                  </a:rPr>
                  <a:t>.</a:t>
                </a:r>
                <a:endParaRPr lang="en-GB" sz="3200" dirty="0">
                  <a:effectLst/>
                  <a:latin typeface="Times New Roman"/>
                  <a:ea typeface="Times New Roman"/>
                </a:endParaRPr>
              </a:p>
              <a:p>
                <a:pPr algn="just">
                  <a:lnSpc>
                    <a:spcPct val="107000"/>
                  </a:lnSpc>
                  <a:spcAft>
                    <a:spcPts val="800"/>
                  </a:spcAft>
                  <a:tabLst>
                    <a:tab pos="635000" algn="l"/>
                    <a:tab pos="3810000" algn="l"/>
                  </a:tabLst>
                </a:pPr>
                <a:r>
                  <a:rPr lang="vi-VN" sz="3200" b="1" dirty="0">
                    <a:effectLst/>
                    <a:latin typeface="Times New Roman"/>
                    <a:ea typeface="Times New Roman"/>
                  </a:rPr>
                  <a:t>	A. </a:t>
                </a:r>
                <a14:m>
                  <m:oMath xmlns:m="http://schemas.openxmlformats.org/officeDocument/2006/math">
                    <m:sSub>
                      <m:sSubPr>
                        <m:ctrlPr>
                          <a:rPr lang="en-GB" sz="3200" i="1">
                            <a:effectLst/>
                            <a:latin typeface="Cambria Math" panose="02040503050406030204" pitchFamily="18" charset="0"/>
                            <a:ea typeface="Malgun Gothic"/>
                          </a:rPr>
                        </m:ctrlPr>
                      </m:sSubPr>
                      <m:e>
                        <m:r>
                          <a:rPr lang="en-US" sz="3200" i="1">
                            <a:effectLst/>
                            <a:latin typeface="Cambria Math"/>
                            <a:ea typeface="Malgun Gothic"/>
                          </a:rPr>
                          <m:t>𝑉</m:t>
                        </m:r>
                      </m:e>
                      <m:sub>
                        <m:r>
                          <a:rPr lang="en-US" sz="3200" i="1">
                            <a:effectLst/>
                            <a:latin typeface="Cambria Math"/>
                            <a:ea typeface="Malgun Gothic"/>
                          </a:rPr>
                          <m:t>𝑆</m:t>
                        </m:r>
                        <m:r>
                          <a:rPr lang="en-US" sz="3200" i="1">
                            <a:effectLst/>
                            <a:latin typeface="Cambria Math"/>
                            <a:ea typeface="Malgun Gothic"/>
                          </a:rPr>
                          <m:t>.</m:t>
                        </m:r>
                        <m:r>
                          <a:rPr lang="en-US" sz="3200" i="1">
                            <a:effectLst/>
                            <a:latin typeface="Cambria Math"/>
                            <a:ea typeface="Malgun Gothic"/>
                          </a:rPr>
                          <m:t>𝐴𝐵𝐶𝐷</m:t>
                        </m:r>
                      </m:sub>
                    </m:sSub>
                    <m:r>
                      <a:rPr lang="en-US" sz="3200" i="1">
                        <a:effectLst/>
                        <a:latin typeface="Cambria Math"/>
                        <a:ea typeface="Malgun Gothic"/>
                      </a:rPr>
                      <m:t>=18</m:t>
                    </m:r>
                    <m:sSup>
                      <m:sSupPr>
                        <m:ctrlPr>
                          <a:rPr lang="en-GB" sz="3200" i="1">
                            <a:effectLst/>
                            <a:latin typeface="Cambria Math" panose="02040503050406030204" pitchFamily="18" charset="0"/>
                            <a:ea typeface="Malgun Gothic"/>
                          </a:rPr>
                        </m:ctrlPr>
                      </m:sSupPr>
                      <m:e>
                        <m:r>
                          <a:rPr lang="en-US" sz="3200" i="1">
                            <a:effectLst/>
                            <a:latin typeface="Cambria Math"/>
                            <a:ea typeface="Malgun Gothic"/>
                          </a:rPr>
                          <m:t>𝑎</m:t>
                        </m:r>
                      </m:e>
                      <m:sup>
                        <m:r>
                          <a:rPr lang="en-US" sz="3200" i="1">
                            <a:effectLst/>
                            <a:latin typeface="Cambria Math"/>
                            <a:ea typeface="Malgun Gothic"/>
                          </a:rPr>
                          <m:t>3</m:t>
                        </m:r>
                      </m:sup>
                    </m:sSup>
                    <m:rad>
                      <m:radPr>
                        <m:degHide m:val="on"/>
                        <m:ctrlPr>
                          <a:rPr lang="en-GB" sz="3200" i="1">
                            <a:effectLst/>
                            <a:latin typeface="Cambria Math" panose="02040503050406030204" pitchFamily="18" charset="0"/>
                            <a:ea typeface="Malgun Gothic"/>
                          </a:rPr>
                        </m:ctrlPr>
                      </m:radPr>
                      <m:deg/>
                      <m:e>
                        <m:r>
                          <a:rPr lang="en-US" sz="3200" i="1">
                            <a:effectLst/>
                            <a:latin typeface="Cambria Math"/>
                            <a:ea typeface="Malgun Gothic"/>
                          </a:rPr>
                          <m:t>3</m:t>
                        </m:r>
                      </m:e>
                    </m:rad>
                  </m:oMath>
                </a14:m>
                <a:r>
                  <a:rPr lang="vi-VN" sz="3200" dirty="0">
                    <a:effectLst/>
                    <a:latin typeface="Times New Roman"/>
                    <a:ea typeface="Malgun Gothic"/>
                  </a:rPr>
                  <a:t>.</a:t>
                </a:r>
                <a:r>
                  <a:rPr lang="vi-VN" sz="3200" b="1" dirty="0">
                    <a:effectLst/>
                    <a:latin typeface="Times New Roman"/>
                    <a:ea typeface="Times New Roman"/>
                  </a:rPr>
                  <a:t>	B. </a:t>
                </a:r>
                <a14:m>
                  <m:oMath xmlns:m="http://schemas.openxmlformats.org/officeDocument/2006/math">
                    <m:sSub>
                      <m:sSubPr>
                        <m:ctrlPr>
                          <a:rPr lang="en-GB" sz="3200" i="1">
                            <a:effectLst/>
                            <a:latin typeface="Cambria Math" panose="02040503050406030204" pitchFamily="18" charset="0"/>
                            <a:ea typeface="Malgun Gothic"/>
                          </a:rPr>
                        </m:ctrlPr>
                      </m:sSubPr>
                      <m:e>
                        <m:r>
                          <a:rPr lang="en-US" sz="3200" i="1">
                            <a:effectLst/>
                            <a:latin typeface="Cambria Math"/>
                            <a:ea typeface="Malgun Gothic"/>
                          </a:rPr>
                          <m:t>𝑉</m:t>
                        </m:r>
                      </m:e>
                      <m:sub>
                        <m:r>
                          <a:rPr lang="en-US" sz="3200" i="1">
                            <a:effectLst/>
                            <a:latin typeface="Cambria Math"/>
                            <a:ea typeface="Malgun Gothic"/>
                          </a:rPr>
                          <m:t>𝑆</m:t>
                        </m:r>
                        <m:r>
                          <a:rPr lang="en-US" sz="3200" i="1">
                            <a:effectLst/>
                            <a:latin typeface="Cambria Math"/>
                            <a:ea typeface="Malgun Gothic"/>
                          </a:rPr>
                          <m:t>.</m:t>
                        </m:r>
                        <m:r>
                          <a:rPr lang="en-US" sz="3200" i="1">
                            <a:effectLst/>
                            <a:latin typeface="Cambria Math"/>
                            <a:ea typeface="Malgun Gothic"/>
                          </a:rPr>
                          <m:t>𝐴𝐵𝐶𝐷</m:t>
                        </m:r>
                      </m:sub>
                    </m:sSub>
                    <m:r>
                      <a:rPr lang="en-US" sz="3200" i="1">
                        <a:effectLst/>
                        <a:latin typeface="Cambria Math"/>
                        <a:ea typeface="Malgun Gothic"/>
                      </a:rPr>
                      <m:t>=9</m:t>
                    </m:r>
                    <m:sSup>
                      <m:sSupPr>
                        <m:ctrlPr>
                          <a:rPr lang="en-GB" sz="3200" i="1">
                            <a:effectLst/>
                            <a:latin typeface="Cambria Math" panose="02040503050406030204" pitchFamily="18" charset="0"/>
                            <a:ea typeface="Malgun Gothic"/>
                          </a:rPr>
                        </m:ctrlPr>
                      </m:sSupPr>
                      <m:e>
                        <m:r>
                          <a:rPr lang="en-US" sz="3200" i="1">
                            <a:effectLst/>
                            <a:latin typeface="Cambria Math"/>
                            <a:ea typeface="Malgun Gothic"/>
                          </a:rPr>
                          <m:t>𝑎</m:t>
                        </m:r>
                      </m:e>
                      <m:sup>
                        <m:r>
                          <a:rPr lang="en-US" sz="3200" i="1">
                            <a:effectLst/>
                            <a:latin typeface="Cambria Math"/>
                            <a:ea typeface="Malgun Gothic"/>
                          </a:rPr>
                          <m:t>3</m:t>
                        </m:r>
                      </m:sup>
                    </m:sSup>
                    <m:rad>
                      <m:radPr>
                        <m:degHide m:val="on"/>
                        <m:ctrlPr>
                          <a:rPr lang="en-GB" sz="3200" i="1">
                            <a:effectLst/>
                            <a:latin typeface="Cambria Math" panose="02040503050406030204" pitchFamily="18" charset="0"/>
                            <a:ea typeface="Malgun Gothic"/>
                          </a:rPr>
                        </m:ctrlPr>
                      </m:radPr>
                      <m:deg/>
                      <m:e>
                        <m:r>
                          <a:rPr lang="en-US" sz="3200" i="1">
                            <a:effectLst/>
                            <a:latin typeface="Cambria Math"/>
                            <a:ea typeface="Malgun Gothic"/>
                          </a:rPr>
                          <m:t>15</m:t>
                        </m:r>
                      </m:e>
                    </m:rad>
                  </m:oMath>
                </a14:m>
                <a:r>
                  <a:rPr lang="vi-VN" sz="3200" dirty="0">
                    <a:effectLst/>
                    <a:latin typeface="Times New Roman"/>
                    <a:ea typeface="Malgun Gothic"/>
                  </a:rPr>
                  <a:t>.</a:t>
                </a:r>
                <a:endParaRPr lang="en-GB" sz="3200" dirty="0">
                  <a:effectLst/>
                  <a:latin typeface="Times New Roman"/>
                  <a:ea typeface="Times New Roman"/>
                </a:endParaRPr>
              </a:p>
              <a:p>
                <a:pPr algn="just">
                  <a:lnSpc>
                    <a:spcPct val="107000"/>
                  </a:lnSpc>
                  <a:spcAft>
                    <a:spcPts val="800"/>
                  </a:spcAft>
                  <a:tabLst>
                    <a:tab pos="635000" algn="l"/>
                    <a:tab pos="3810000" algn="l"/>
                  </a:tabLst>
                </a:pPr>
                <a:r>
                  <a:rPr lang="vi-VN" sz="3200" b="1" dirty="0">
                    <a:effectLst/>
                    <a:latin typeface="Times New Roman"/>
                    <a:ea typeface="Times New Roman"/>
                  </a:rPr>
                  <a:t>	C. </a:t>
                </a:r>
                <a14:m>
                  <m:oMath xmlns:m="http://schemas.openxmlformats.org/officeDocument/2006/math">
                    <m:sSub>
                      <m:sSubPr>
                        <m:ctrlPr>
                          <a:rPr lang="en-GB" sz="3200" i="1">
                            <a:effectLst/>
                            <a:latin typeface="Cambria Math" panose="02040503050406030204" pitchFamily="18" charset="0"/>
                            <a:ea typeface="Malgun Gothic"/>
                          </a:rPr>
                        </m:ctrlPr>
                      </m:sSubPr>
                      <m:e>
                        <m:r>
                          <a:rPr lang="en-US" sz="3200" i="1">
                            <a:effectLst/>
                            <a:latin typeface="Cambria Math"/>
                            <a:ea typeface="Malgun Gothic"/>
                          </a:rPr>
                          <m:t>𝑉</m:t>
                        </m:r>
                      </m:e>
                      <m:sub>
                        <m:r>
                          <a:rPr lang="en-US" sz="3200" i="1">
                            <a:effectLst/>
                            <a:latin typeface="Cambria Math"/>
                            <a:ea typeface="Malgun Gothic"/>
                          </a:rPr>
                          <m:t>𝑆</m:t>
                        </m:r>
                        <m:r>
                          <a:rPr lang="en-US" sz="3200" i="1">
                            <a:effectLst/>
                            <a:latin typeface="Cambria Math"/>
                            <a:ea typeface="Malgun Gothic"/>
                          </a:rPr>
                          <m:t>.</m:t>
                        </m:r>
                        <m:r>
                          <a:rPr lang="en-US" sz="3200" i="1">
                            <a:effectLst/>
                            <a:latin typeface="Cambria Math"/>
                            <a:ea typeface="Malgun Gothic"/>
                          </a:rPr>
                          <m:t>𝐴𝐵𝐶𝐷</m:t>
                        </m:r>
                      </m:sub>
                    </m:sSub>
                    <m:r>
                      <a:rPr lang="en-US" sz="3200" i="1">
                        <a:effectLst/>
                        <a:latin typeface="Cambria Math"/>
                        <a:ea typeface="Malgun Gothic"/>
                      </a:rPr>
                      <m:t>=</m:t>
                    </m:r>
                    <m:f>
                      <m:fPr>
                        <m:ctrlPr>
                          <a:rPr lang="en-GB" sz="3200" i="1">
                            <a:effectLst/>
                            <a:latin typeface="Cambria Math" panose="02040503050406030204" pitchFamily="18" charset="0"/>
                            <a:ea typeface="Malgun Gothic"/>
                          </a:rPr>
                        </m:ctrlPr>
                      </m:fPr>
                      <m:num>
                        <m:sSup>
                          <m:sSupPr>
                            <m:ctrlPr>
                              <a:rPr lang="en-GB" sz="3200" i="1">
                                <a:effectLst/>
                                <a:latin typeface="Cambria Math" panose="02040503050406030204" pitchFamily="18" charset="0"/>
                                <a:ea typeface="Malgun Gothic"/>
                              </a:rPr>
                            </m:ctrlPr>
                          </m:sSupPr>
                          <m:e>
                            <m:r>
                              <a:rPr lang="en-GB" sz="3200" b="0" i="1" smtClean="0">
                                <a:effectLst/>
                                <a:latin typeface="Cambria Math"/>
                                <a:ea typeface="Malgun Gothic"/>
                              </a:rPr>
                              <m:t>3</m:t>
                            </m:r>
                            <m:r>
                              <a:rPr lang="en-US" sz="3200" i="1">
                                <a:effectLst/>
                                <a:latin typeface="Cambria Math"/>
                                <a:ea typeface="Malgun Gothic"/>
                              </a:rPr>
                              <m:t>𝑎</m:t>
                            </m:r>
                          </m:e>
                          <m:sup>
                            <m:r>
                              <a:rPr lang="en-US" sz="3200" i="1">
                                <a:effectLst/>
                                <a:latin typeface="Cambria Math"/>
                                <a:ea typeface="Malgun Gothic"/>
                              </a:rPr>
                              <m:t>3</m:t>
                            </m:r>
                          </m:sup>
                        </m:sSup>
                        <m:rad>
                          <m:radPr>
                            <m:degHide m:val="on"/>
                            <m:ctrlPr>
                              <a:rPr lang="en-GB" sz="3200" i="1">
                                <a:effectLst/>
                                <a:latin typeface="Cambria Math" panose="02040503050406030204" pitchFamily="18" charset="0"/>
                                <a:ea typeface="Malgun Gothic"/>
                              </a:rPr>
                            </m:ctrlPr>
                          </m:radPr>
                          <m:deg/>
                          <m:e>
                            <m:r>
                              <a:rPr lang="en-US" sz="3200" i="1">
                                <a:effectLst/>
                                <a:latin typeface="Cambria Math"/>
                                <a:ea typeface="Malgun Gothic"/>
                              </a:rPr>
                              <m:t>15</m:t>
                            </m:r>
                          </m:e>
                        </m:rad>
                      </m:num>
                      <m:den>
                        <m:r>
                          <a:rPr lang="en-US" sz="3200" i="1">
                            <a:effectLst/>
                            <a:latin typeface="Cambria Math"/>
                            <a:ea typeface="Malgun Gothic"/>
                          </a:rPr>
                          <m:t>2</m:t>
                        </m:r>
                      </m:den>
                    </m:f>
                  </m:oMath>
                </a14:m>
                <a:r>
                  <a:rPr lang="vi-VN" sz="3200" dirty="0">
                    <a:effectLst/>
                    <a:latin typeface="Times New Roman"/>
                    <a:ea typeface="Malgun Gothic"/>
                  </a:rPr>
                  <a:t>.</a:t>
                </a:r>
                <a:r>
                  <a:rPr lang="vi-VN" sz="3200" b="1" dirty="0">
                    <a:effectLst/>
                    <a:latin typeface="Times New Roman"/>
                    <a:ea typeface="Times New Roman"/>
                  </a:rPr>
                  <a:t>	D. </a:t>
                </a:r>
                <a14:m>
                  <m:oMath xmlns:m="http://schemas.openxmlformats.org/officeDocument/2006/math">
                    <m:sSub>
                      <m:sSubPr>
                        <m:ctrlPr>
                          <a:rPr lang="en-GB" sz="3200" i="1">
                            <a:effectLst/>
                            <a:latin typeface="Cambria Math" panose="02040503050406030204" pitchFamily="18" charset="0"/>
                            <a:ea typeface="Malgun Gothic"/>
                          </a:rPr>
                        </m:ctrlPr>
                      </m:sSubPr>
                      <m:e>
                        <m:r>
                          <a:rPr lang="en-US" sz="3200" i="1">
                            <a:effectLst/>
                            <a:latin typeface="Cambria Math"/>
                            <a:ea typeface="Malgun Gothic"/>
                          </a:rPr>
                          <m:t>𝑉</m:t>
                        </m:r>
                      </m:e>
                      <m:sub>
                        <m:r>
                          <a:rPr lang="en-US" sz="3200" i="1">
                            <a:effectLst/>
                            <a:latin typeface="Cambria Math"/>
                            <a:ea typeface="Malgun Gothic"/>
                          </a:rPr>
                          <m:t>𝑆</m:t>
                        </m:r>
                        <m:r>
                          <a:rPr lang="en-US" sz="3200" i="1">
                            <a:effectLst/>
                            <a:latin typeface="Cambria Math"/>
                            <a:ea typeface="Malgun Gothic"/>
                          </a:rPr>
                          <m:t>.</m:t>
                        </m:r>
                        <m:r>
                          <a:rPr lang="en-US" sz="3200" i="1">
                            <a:effectLst/>
                            <a:latin typeface="Cambria Math"/>
                            <a:ea typeface="Malgun Gothic"/>
                          </a:rPr>
                          <m:t>𝐴𝐵𝐶𝐷</m:t>
                        </m:r>
                      </m:sub>
                    </m:sSub>
                    <m:r>
                      <a:rPr lang="en-US" sz="3200" i="1">
                        <a:effectLst/>
                        <a:latin typeface="Cambria Math"/>
                        <a:ea typeface="Malgun Gothic"/>
                      </a:rPr>
                      <m:t>=18</m:t>
                    </m:r>
                    <m:sSup>
                      <m:sSupPr>
                        <m:ctrlPr>
                          <a:rPr lang="en-GB" sz="3200" i="1">
                            <a:effectLst/>
                            <a:latin typeface="Cambria Math" panose="02040503050406030204" pitchFamily="18" charset="0"/>
                            <a:ea typeface="Malgun Gothic"/>
                          </a:rPr>
                        </m:ctrlPr>
                      </m:sSupPr>
                      <m:e>
                        <m:r>
                          <a:rPr lang="en-US" sz="3200" i="1">
                            <a:effectLst/>
                            <a:latin typeface="Cambria Math"/>
                            <a:ea typeface="Malgun Gothic"/>
                          </a:rPr>
                          <m:t>𝑎</m:t>
                        </m:r>
                      </m:e>
                      <m:sup>
                        <m:r>
                          <a:rPr lang="en-US" sz="3200" i="1">
                            <a:effectLst/>
                            <a:latin typeface="Cambria Math"/>
                            <a:ea typeface="Malgun Gothic"/>
                          </a:rPr>
                          <m:t>3</m:t>
                        </m:r>
                      </m:sup>
                    </m:sSup>
                    <m:rad>
                      <m:radPr>
                        <m:degHide m:val="on"/>
                        <m:ctrlPr>
                          <a:rPr lang="en-GB" sz="3200" i="1">
                            <a:effectLst/>
                            <a:latin typeface="Cambria Math" panose="02040503050406030204" pitchFamily="18" charset="0"/>
                            <a:ea typeface="Malgun Gothic"/>
                          </a:rPr>
                        </m:ctrlPr>
                      </m:radPr>
                      <m:deg/>
                      <m:e>
                        <m:r>
                          <a:rPr lang="en-US" sz="3200" i="1">
                            <a:effectLst/>
                            <a:latin typeface="Cambria Math"/>
                            <a:ea typeface="Malgun Gothic"/>
                          </a:rPr>
                          <m:t>3</m:t>
                        </m:r>
                      </m:e>
                    </m:rad>
                  </m:oMath>
                </a14:m>
                <a:r>
                  <a:rPr lang="vi-VN" sz="3200" dirty="0">
                    <a:effectLst/>
                    <a:latin typeface="Times New Roman"/>
                    <a:ea typeface="Malgun Gothic"/>
                  </a:rPr>
                  <a:t>.</a:t>
                </a:r>
                <a:endParaRPr lang="en-GB" sz="3200" dirty="0">
                  <a:effectLst/>
                  <a:latin typeface="Times New Roman"/>
                  <a:ea typeface="Times New Roman"/>
                </a:endParaRPr>
              </a:p>
            </p:txBody>
          </p:sp>
        </mc:Choice>
        <mc:Fallback xmlns="">
          <p:sp>
            <p:nvSpPr>
              <p:cNvPr id="4" name="Rectangle 3"/>
              <p:cNvSpPr>
                <a:spLocks noRot="1" noChangeAspect="1" noMove="1" noResize="1" noEditPoints="1" noAdjustHandles="1" noChangeArrowheads="1" noChangeShapeType="1" noTextEdit="1"/>
              </p:cNvSpPr>
              <p:nvPr/>
            </p:nvSpPr>
            <p:spPr>
              <a:xfrm>
                <a:off x="0" y="67341"/>
                <a:ext cx="12192000" cy="3095976"/>
              </a:xfrm>
              <a:prstGeom prst="rect">
                <a:avLst/>
              </a:prstGeom>
              <a:blipFill rotWithShape="1">
                <a:blip r:embed="rId2"/>
                <a:stretch>
                  <a:fillRect l="-1250" t="-2756" b="-1378"/>
                </a:stretch>
              </a:blipFill>
            </p:spPr>
            <p:txBody>
              <a:bodyPr/>
              <a:lstStyle/>
              <a:p>
                <a:r>
                  <a:rPr lang="en-GB">
                    <a:noFill/>
                  </a:rPr>
                  <a:t> </a:t>
                </a:r>
              </a:p>
            </p:txBody>
          </p:sp>
        </mc:Fallback>
      </mc:AlternateContent>
      <p:sp>
        <p:nvSpPr>
          <p:cNvPr id="3" name="Oval 2"/>
          <p:cNvSpPr/>
          <p:nvPr/>
        </p:nvSpPr>
        <p:spPr>
          <a:xfrm>
            <a:off x="628650" y="2438400"/>
            <a:ext cx="609600" cy="609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a:hlinkClick r:id="rId3" action="ppaction://hlinksldjump"/>
            <a:extLst>
              <a:ext uri="{FF2B5EF4-FFF2-40B4-BE49-F238E27FC236}">
                <a16:creationId xmlns:a16="http://schemas.microsoft.com/office/drawing/2014/main" id="{12C06270-5247-43EA-927D-6FF3D5E7492F}"/>
              </a:ext>
            </a:extLst>
          </p:cNvPr>
          <p:cNvSpPr/>
          <p:nvPr/>
        </p:nvSpPr>
        <p:spPr>
          <a:xfrm rot="5400000">
            <a:off x="11532432"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hlinkClick r:id="rId4" action="ppaction://hlinksldjump"/>
            <a:extLst>
              <a:ext uri="{FF2B5EF4-FFF2-40B4-BE49-F238E27FC236}">
                <a16:creationId xmlns:a16="http://schemas.microsoft.com/office/drawing/2014/main" id="{B93AF75E-02A0-4382-B510-9FE5A5C4DB98}"/>
              </a:ext>
            </a:extLst>
          </p:cNvPr>
          <p:cNvSpPr/>
          <p:nvPr/>
        </p:nvSpPr>
        <p:spPr>
          <a:xfrm rot="16200000">
            <a:off x="11024656"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106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iterate type="lt">
                                    <p:tmPct val="20000"/>
                                  </p:iterate>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152400" y="117566"/>
                <a:ext cx="12039600" cy="2249718"/>
              </a:xfrm>
              <a:prstGeom prst="rect">
                <a:avLst/>
              </a:prstGeom>
            </p:spPr>
            <p:txBody>
              <a:bodyPr wrap="square">
                <a:spAutoFit/>
              </a:bodyPr>
              <a:lstStyle/>
              <a:p>
                <a:pPr lvl="0" algn="just">
                  <a:lnSpc>
                    <a:spcPct val="107000"/>
                  </a:lnSpc>
                  <a:spcAft>
                    <a:spcPts val="0"/>
                  </a:spcAft>
                  <a:buClr>
                    <a:srgbClr val="0000FF"/>
                  </a:buClr>
                  <a:tabLst>
                    <a:tab pos="629920" algn="l"/>
                  </a:tabLst>
                </a:pPr>
                <a:r>
                  <a:rPr lang="en-GB" sz="3200" b="1" dirty="0" err="1">
                    <a:solidFill>
                      <a:srgbClr val="FF0000"/>
                    </a:solidFill>
                    <a:latin typeface="Times New Roman"/>
                    <a:ea typeface="Times New Roman"/>
                  </a:rPr>
                  <a:t>Câu</a:t>
                </a:r>
                <a:r>
                  <a:rPr lang="en-GB" sz="3200" b="1" dirty="0">
                    <a:solidFill>
                      <a:srgbClr val="FF0000"/>
                    </a:solidFill>
                    <a:latin typeface="Times New Roman"/>
                    <a:ea typeface="Times New Roman"/>
                  </a:rPr>
                  <a:t> 10. </a:t>
                </a:r>
                <a:r>
                  <a:rPr lang="vi-VN" sz="3200" spc="-20" dirty="0">
                    <a:latin typeface="Times New Roman"/>
                    <a:ea typeface="Times New Roman"/>
                  </a:rPr>
                  <a:t>Cho khối chóp </a:t>
                </a:r>
                <a14:m>
                  <m:oMath xmlns:m="http://schemas.openxmlformats.org/officeDocument/2006/math">
                    <m:r>
                      <a:rPr lang="en-US" sz="3200" i="1">
                        <a:effectLst/>
                        <a:latin typeface="Cambria Math"/>
                        <a:ea typeface="Times New Roman"/>
                      </a:rPr>
                      <m:t>𝑆</m:t>
                    </m:r>
                    <m:r>
                      <a:rPr lang="en-US" sz="3200" i="1">
                        <a:effectLst/>
                        <a:latin typeface="Cambria Math"/>
                        <a:ea typeface="Times New Roman"/>
                      </a:rPr>
                      <m:t>.</m:t>
                    </m:r>
                    <m:r>
                      <a:rPr lang="en-US" sz="3200" i="1">
                        <a:effectLst/>
                        <a:latin typeface="Cambria Math"/>
                        <a:ea typeface="Times New Roman"/>
                      </a:rPr>
                      <m:t>𝐴𝐵𝐶</m:t>
                    </m:r>
                  </m:oMath>
                </a14:m>
                <a:r>
                  <a:rPr lang="vi-VN" sz="3200" spc="-20" dirty="0">
                    <a:effectLst/>
                    <a:latin typeface="Times New Roman"/>
                    <a:ea typeface="Times New Roman"/>
                  </a:rPr>
                  <a:t> có </a:t>
                </a:r>
                <a14:m>
                  <m:oMath xmlns:m="http://schemas.openxmlformats.org/officeDocument/2006/math">
                    <m:r>
                      <a:rPr lang="en-US" sz="3200" i="1">
                        <a:effectLst/>
                        <a:latin typeface="Cambria Math"/>
                        <a:ea typeface="Times New Roman"/>
                      </a:rPr>
                      <m:t>𝑆𝐴𝐵</m:t>
                    </m:r>
                  </m:oMath>
                </a14:m>
                <a:r>
                  <a:rPr lang="vi-VN" sz="3200" spc="-20" dirty="0">
                    <a:effectLst/>
                    <a:latin typeface="Times New Roman"/>
                    <a:ea typeface="Times New Roman"/>
                  </a:rPr>
                  <a:t> là tam giác vuông cân tại </a:t>
                </a:r>
                <a14:m>
                  <m:oMath xmlns:m="http://schemas.openxmlformats.org/officeDocument/2006/math">
                    <m:r>
                      <a:rPr lang="en-US" sz="3200" i="1">
                        <a:effectLst/>
                        <a:latin typeface="Cambria Math"/>
                        <a:ea typeface="Times New Roman"/>
                      </a:rPr>
                      <m:t>𝑆</m:t>
                    </m:r>
                  </m:oMath>
                </a14:m>
                <a:r>
                  <a:rPr lang="vi-VN" sz="3200" spc="-20" dirty="0">
                    <a:effectLst/>
                    <a:latin typeface="Times New Roman"/>
                    <a:ea typeface="Times New Roman"/>
                  </a:rPr>
                  <a:t> và nằm trong mặt phẳng vuông góc với </a:t>
                </a:r>
                <a14:m>
                  <m:oMath xmlns:m="http://schemas.openxmlformats.org/officeDocument/2006/math">
                    <m:d>
                      <m:dPr>
                        <m:ctrlPr>
                          <a:rPr lang="en-GB" sz="3200" i="1">
                            <a:effectLst/>
                            <a:latin typeface="Cambria Math" panose="02040503050406030204" pitchFamily="18" charset="0"/>
                            <a:ea typeface="Times New Roman"/>
                          </a:rPr>
                        </m:ctrlPr>
                      </m:dPr>
                      <m:e>
                        <m:r>
                          <a:rPr lang="en-US" sz="3200" i="1">
                            <a:effectLst/>
                            <a:latin typeface="Cambria Math"/>
                            <a:ea typeface="Times New Roman"/>
                          </a:rPr>
                          <m:t>𝐴𝐵𝐶</m:t>
                        </m:r>
                      </m:e>
                    </m:d>
                    <m:r>
                      <a:rPr lang="en-US" sz="3200" i="1">
                        <a:effectLst/>
                        <a:latin typeface="Cambria Math"/>
                        <a:ea typeface="Times New Roman"/>
                      </a:rPr>
                      <m:t>,</m:t>
                    </m:r>
                  </m:oMath>
                </a14:m>
                <a:r>
                  <a:rPr lang="en-US" sz="3200" spc="-20" dirty="0">
                    <a:effectLst/>
                    <a:latin typeface="Times New Roman"/>
                    <a:ea typeface="Times New Roman"/>
                  </a:rPr>
                  <a:t> </a:t>
                </a:r>
                <a14:m>
                  <m:oMath xmlns:m="http://schemas.openxmlformats.org/officeDocument/2006/math">
                    <m:r>
                      <a:rPr lang="en-US" sz="3200" i="1">
                        <a:effectLst/>
                        <a:latin typeface="Cambria Math"/>
                        <a:ea typeface="Times New Roman"/>
                      </a:rPr>
                      <m:t>𝐴𝐵</m:t>
                    </m:r>
                    <m:r>
                      <a:rPr lang="en-US" sz="3200" i="1">
                        <a:effectLst/>
                        <a:latin typeface="Cambria Math"/>
                        <a:ea typeface="Times New Roman"/>
                      </a:rPr>
                      <m:t>=</m:t>
                    </m:r>
                    <m:r>
                      <a:rPr lang="en-US" sz="3200" i="1">
                        <a:effectLst/>
                        <a:latin typeface="Cambria Math"/>
                        <a:ea typeface="Times New Roman"/>
                      </a:rPr>
                      <m:t>2</m:t>
                    </m:r>
                    <m:r>
                      <a:rPr lang="en-US" sz="3200" i="1">
                        <a:effectLst/>
                        <a:latin typeface="Cambria Math"/>
                        <a:ea typeface="Times New Roman"/>
                      </a:rPr>
                      <m:t>𝑎</m:t>
                    </m:r>
                  </m:oMath>
                </a14:m>
                <a:r>
                  <a:rPr lang="vi-VN" sz="3200" spc="-20" dirty="0">
                    <a:effectLst/>
                    <a:latin typeface="Times New Roman"/>
                    <a:ea typeface="Times New Roman"/>
                  </a:rPr>
                  <a:t> và tam giác </a:t>
                </a:r>
                <a14:m>
                  <m:oMath xmlns:m="http://schemas.openxmlformats.org/officeDocument/2006/math">
                    <m:r>
                      <a:rPr lang="en-US" sz="3200" i="1">
                        <a:effectLst/>
                        <a:latin typeface="Cambria Math"/>
                        <a:ea typeface="Times New Roman"/>
                      </a:rPr>
                      <m:t>𝐴𝐵𝐶</m:t>
                    </m:r>
                  </m:oMath>
                </a14:m>
                <a:r>
                  <a:rPr lang="vi-VN" sz="3200" spc="-20" dirty="0">
                    <a:effectLst/>
                    <a:latin typeface="Times New Roman"/>
                    <a:ea typeface="Times New Roman"/>
                  </a:rPr>
                  <a:t> có diện tích bằng</a:t>
                </a:r>
                <a14:m>
                  <m:oMath xmlns:m="http://schemas.openxmlformats.org/officeDocument/2006/math">
                    <m:r>
                      <a:rPr lang="en-US" sz="3200" i="1">
                        <a:effectLst/>
                        <a:latin typeface="Cambria Math"/>
                        <a:ea typeface="Times New Roman"/>
                      </a:rPr>
                      <m:t>3</m:t>
                    </m:r>
                    <m:sSup>
                      <m:sSupPr>
                        <m:ctrlPr>
                          <a:rPr lang="en-GB" sz="3200" i="1">
                            <a:effectLst/>
                            <a:latin typeface="Cambria Math" panose="02040503050406030204" pitchFamily="18" charset="0"/>
                            <a:ea typeface="Times New Roman"/>
                          </a:rPr>
                        </m:ctrlPr>
                      </m:sSupPr>
                      <m:e>
                        <m:r>
                          <a:rPr lang="en-US" sz="3200" i="1">
                            <a:effectLst/>
                            <a:latin typeface="Cambria Math"/>
                            <a:ea typeface="Times New Roman"/>
                          </a:rPr>
                          <m:t>𝑎</m:t>
                        </m:r>
                      </m:e>
                      <m:sup>
                        <m:r>
                          <a:rPr lang="en-US" sz="3200" i="1">
                            <a:effectLst/>
                            <a:latin typeface="Cambria Math"/>
                            <a:ea typeface="Times New Roman"/>
                          </a:rPr>
                          <m:t>2</m:t>
                        </m:r>
                      </m:sup>
                    </m:sSup>
                  </m:oMath>
                </a14:m>
                <a:r>
                  <a:rPr lang="vi-VN" sz="3200" spc="-20" dirty="0">
                    <a:effectLst/>
                    <a:latin typeface="Times New Roman"/>
                    <a:ea typeface="Times New Roman"/>
                  </a:rPr>
                  <a:t>. Thể tích khối chóp </a:t>
                </a:r>
                <a14:m>
                  <m:oMath xmlns:m="http://schemas.openxmlformats.org/officeDocument/2006/math">
                    <m:r>
                      <a:rPr lang="en-US" sz="3200" i="1">
                        <a:effectLst/>
                        <a:latin typeface="Cambria Math"/>
                        <a:ea typeface="Times New Roman"/>
                      </a:rPr>
                      <m:t>𝑆</m:t>
                    </m:r>
                    <m:r>
                      <a:rPr lang="en-US" sz="3200" i="1">
                        <a:effectLst/>
                        <a:latin typeface="Cambria Math"/>
                        <a:ea typeface="Times New Roman"/>
                      </a:rPr>
                      <m:t>.</m:t>
                    </m:r>
                    <m:r>
                      <a:rPr lang="en-US" sz="3200" i="1">
                        <a:effectLst/>
                        <a:latin typeface="Cambria Math"/>
                        <a:ea typeface="Times New Roman"/>
                      </a:rPr>
                      <m:t>𝐴𝐵𝐶</m:t>
                    </m:r>
                  </m:oMath>
                </a14:m>
                <a:r>
                  <a:rPr lang="vi-VN" sz="3200" spc="-20" dirty="0">
                    <a:effectLst/>
                    <a:latin typeface="Times New Roman"/>
                    <a:ea typeface="Times New Roman"/>
                  </a:rPr>
                  <a:t> bằng.</a:t>
                </a:r>
                <a:endParaRPr lang="en-GB" sz="3200" dirty="0">
                  <a:effectLst/>
                  <a:latin typeface="Times New Roman"/>
                  <a:ea typeface="Times New Roman"/>
                </a:endParaRPr>
              </a:p>
              <a:p>
                <a:pPr algn="just">
                  <a:lnSpc>
                    <a:spcPct val="107000"/>
                  </a:lnSpc>
                  <a:spcAft>
                    <a:spcPts val="800"/>
                  </a:spcAft>
                  <a:tabLst>
                    <a:tab pos="635000" algn="l"/>
                    <a:tab pos="2222500" algn="l"/>
                    <a:tab pos="3810000" algn="l"/>
                    <a:tab pos="5397500" algn="l"/>
                  </a:tabLst>
                </a:pPr>
                <a:r>
                  <a:rPr lang="vi-VN" sz="3200" b="1" dirty="0">
                    <a:effectLst/>
                    <a:latin typeface="Times New Roman"/>
                    <a:ea typeface="Times New Roman"/>
                  </a:rPr>
                  <a:t>	A. </a:t>
                </a:r>
                <a14:m>
                  <m:oMath xmlns:m="http://schemas.openxmlformats.org/officeDocument/2006/math">
                    <m:r>
                      <a:rPr lang="en-US" sz="3200" i="1">
                        <a:effectLst/>
                        <a:latin typeface="Cambria Math"/>
                        <a:ea typeface="Times New Roman"/>
                      </a:rPr>
                      <m:t>3</m:t>
                    </m:r>
                    <m:sSup>
                      <m:sSupPr>
                        <m:ctrlPr>
                          <a:rPr lang="en-GB" sz="3200" i="1">
                            <a:effectLst/>
                            <a:latin typeface="Cambria Math" panose="02040503050406030204" pitchFamily="18" charset="0"/>
                            <a:ea typeface="Times New Roman"/>
                          </a:rPr>
                        </m:ctrlPr>
                      </m:sSupPr>
                      <m:e>
                        <m:r>
                          <a:rPr lang="en-US" sz="3200" i="1">
                            <a:effectLst/>
                            <a:latin typeface="Cambria Math"/>
                            <a:ea typeface="Times New Roman"/>
                          </a:rPr>
                          <m:t>𝑎</m:t>
                        </m:r>
                      </m:e>
                      <m:sup>
                        <m:r>
                          <a:rPr lang="en-US" sz="3200" i="1">
                            <a:effectLst/>
                            <a:latin typeface="Cambria Math"/>
                            <a:ea typeface="Times New Roman"/>
                          </a:rPr>
                          <m:t>3</m:t>
                        </m:r>
                      </m:sup>
                    </m:sSup>
                  </m:oMath>
                </a14:m>
                <a:r>
                  <a:rPr lang="vi-VN" sz="3200" dirty="0">
                    <a:effectLst/>
                    <a:latin typeface="Times New Roman"/>
                    <a:ea typeface="Times New Roman"/>
                  </a:rPr>
                  <a:t>.</a:t>
                </a:r>
                <a:r>
                  <a:rPr lang="vi-VN" sz="3200" b="1" dirty="0">
                    <a:effectLst/>
                    <a:latin typeface="Times New Roman"/>
                    <a:ea typeface="Times New Roman"/>
                  </a:rPr>
                  <a:t>	</a:t>
                </a:r>
                <a:r>
                  <a:rPr lang="en-GB" sz="3200" b="1" dirty="0">
                    <a:effectLst/>
                    <a:latin typeface="Times New Roman"/>
                    <a:ea typeface="Times New Roman"/>
                  </a:rPr>
                  <a:t>	</a:t>
                </a:r>
                <a:r>
                  <a:rPr lang="vi-VN" sz="3200" b="1" dirty="0">
                    <a:effectLst/>
                    <a:latin typeface="Times New Roman"/>
                    <a:ea typeface="Times New Roman"/>
                  </a:rPr>
                  <a:t>B. </a:t>
                </a:r>
                <a14:m>
                  <m:oMath xmlns:m="http://schemas.openxmlformats.org/officeDocument/2006/math">
                    <m:r>
                      <a:rPr lang="en-US" sz="3200" i="1">
                        <a:effectLst/>
                        <a:latin typeface="Cambria Math"/>
                        <a:ea typeface="Times New Roman"/>
                      </a:rPr>
                      <m:t>6</m:t>
                    </m:r>
                    <m:sSup>
                      <m:sSupPr>
                        <m:ctrlPr>
                          <a:rPr lang="en-GB" sz="3200" i="1">
                            <a:effectLst/>
                            <a:latin typeface="Cambria Math" panose="02040503050406030204" pitchFamily="18" charset="0"/>
                            <a:ea typeface="Times New Roman"/>
                          </a:rPr>
                        </m:ctrlPr>
                      </m:sSupPr>
                      <m:e>
                        <m:r>
                          <a:rPr lang="en-US" sz="3200" i="1">
                            <a:effectLst/>
                            <a:latin typeface="Cambria Math"/>
                            <a:ea typeface="Times New Roman"/>
                          </a:rPr>
                          <m:t>𝑎</m:t>
                        </m:r>
                      </m:e>
                      <m:sup>
                        <m:r>
                          <a:rPr lang="en-US" sz="3200" i="1">
                            <a:effectLst/>
                            <a:latin typeface="Cambria Math"/>
                            <a:ea typeface="Times New Roman"/>
                          </a:rPr>
                          <m:t>3</m:t>
                        </m:r>
                      </m:sup>
                    </m:sSup>
                  </m:oMath>
                </a14:m>
                <a:r>
                  <a:rPr lang="vi-VN" sz="3200" dirty="0">
                    <a:effectLst/>
                    <a:latin typeface="Times New Roman"/>
                    <a:ea typeface="Times New Roman"/>
                  </a:rPr>
                  <a:t>.</a:t>
                </a:r>
                <a:r>
                  <a:rPr lang="vi-VN" sz="3200" b="1" dirty="0">
                    <a:effectLst/>
                    <a:latin typeface="Times New Roman"/>
                    <a:ea typeface="Times New Roman"/>
                  </a:rPr>
                  <a:t>	</a:t>
                </a:r>
                <a:r>
                  <a:rPr lang="en-GB" sz="3200" b="1" dirty="0">
                    <a:effectLst/>
                    <a:latin typeface="Times New Roman"/>
                    <a:ea typeface="Times New Roman"/>
                  </a:rPr>
                  <a:t>		</a:t>
                </a:r>
                <a:r>
                  <a:rPr lang="vi-VN" sz="3200" b="1" dirty="0">
                    <a:effectLst/>
                    <a:latin typeface="Times New Roman"/>
                    <a:ea typeface="Times New Roman"/>
                  </a:rPr>
                  <a:t>C. </a:t>
                </a:r>
                <a14:m>
                  <m:oMath xmlns:m="http://schemas.openxmlformats.org/officeDocument/2006/math">
                    <m:sSup>
                      <m:sSupPr>
                        <m:ctrlPr>
                          <a:rPr lang="en-GB" sz="3200" i="1">
                            <a:effectLst/>
                            <a:latin typeface="Cambria Math" panose="02040503050406030204" pitchFamily="18" charset="0"/>
                            <a:ea typeface="Times New Roman"/>
                          </a:rPr>
                        </m:ctrlPr>
                      </m:sSupPr>
                      <m:e>
                        <m:r>
                          <a:rPr lang="en-US" sz="3200" i="1">
                            <a:effectLst/>
                            <a:latin typeface="Cambria Math"/>
                            <a:ea typeface="Times New Roman"/>
                          </a:rPr>
                          <m:t>𝑎</m:t>
                        </m:r>
                      </m:e>
                      <m:sup>
                        <m:r>
                          <a:rPr lang="en-US" sz="3200" i="1">
                            <a:effectLst/>
                            <a:latin typeface="Cambria Math"/>
                            <a:ea typeface="Times New Roman"/>
                          </a:rPr>
                          <m:t>3</m:t>
                        </m:r>
                      </m:sup>
                    </m:sSup>
                  </m:oMath>
                </a14:m>
                <a:r>
                  <a:rPr lang="vi-VN" sz="3200" dirty="0">
                    <a:effectLst/>
                    <a:latin typeface="Times New Roman"/>
                    <a:ea typeface="Times New Roman"/>
                  </a:rPr>
                  <a:t>.</a:t>
                </a:r>
                <a:r>
                  <a:rPr lang="vi-VN" sz="3200" b="1" dirty="0">
                    <a:effectLst/>
                    <a:latin typeface="Times New Roman"/>
                    <a:ea typeface="Times New Roman"/>
                  </a:rPr>
                  <a:t>	</a:t>
                </a:r>
                <a:r>
                  <a:rPr lang="en-GB" sz="3200" b="1" dirty="0">
                    <a:effectLst/>
                    <a:latin typeface="Times New Roman"/>
                    <a:ea typeface="Times New Roman"/>
                  </a:rPr>
                  <a:t>	</a:t>
                </a:r>
                <a:r>
                  <a:rPr lang="vi-VN" sz="3200" b="1" dirty="0">
                    <a:effectLst/>
                    <a:latin typeface="Times New Roman"/>
                    <a:ea typeface="Times New Roman"/>
                  </a:rPr>
                  <a:t>D. </a:t>
                </a:r>
                <a14:m>
                  <m:oMath xmlns:m="http://schemas.openxmlformats.org/officeDocument/2006/math">
                    <m:r>
                      <a:rPr lang="en-US" sz="3200" i="1">
                        <a:effectLst/>
                        <a:latin typeface="Cambria Math"/>
                        <a:ea typeface="Times New Roman"/>
                      </a:rPr>
                      <m:t>2</m:t>
                    </m:r>
                    <m:sSup>
                      <m:sSupPr>
                        <m:ctrlPr>
                          <a:rPr lang="en-GB" sz="3200" i="1">
                            <a:effectLst/>
                            <a:latin typeface="Cambria Math" panose="02040503050406030204" pitchFamily="18" charset="0"/>
                            <a:ea typeface="Times New Roman"/>
                          </a:rPr>
                        </m:ctrlPr>
                      </m:sSupPr>
                      <m:e>
                        <m:r>
                          <a:rPr lang="en-US" sz="3200" i="1">
                            <a:effectLst/>
                            <a:latin typeface="Cambria Math"/>
                            <a:ea typeface="Times New Roman"/>
                          </a:rPr>
                          <m:t>𝑎</m:t>
                        </m:r>
                      </m:e>
                      <m:sup>
                        <m:r>
                          <a:rPr lang="en-US" sz="3200" i="1">
                            <a:effectLst/>
                            <a:latin typeface="Cambria Math"/>
                            <a:ea typeface="Times New Roman"/>
                          </a:rPr>
                          <m:t>3</m:t>
                        </m:r>
                      </m:sup>
                    </m:sSup>
                    <m:rad>
                      <m:radPr>
                        <m:degHide m:val="on"/>
                        <m:ctrlPr>
                          <a:rPr lang="en-GB" sz="3200" i="1">
                            <a:effectLst/>
                            <a:latin typeface="Cambria Math" panose="02040503050406030204" pitchFamily="18" charset="0"/>
                            <a:ea typeface="Times New Roman"/>
                          </a:rPr>
                        </m:ctrlPr>
                      </m:radPr>
                      <m:deg/>
                      <m:e>
                        <m:r>
                          <a:rPr lang="en-US" sz="3200" i="1">
                            <a:effectLst/>
                            <a:latin typeface="Cambria Math"/>
                            <a:ea typeface="Times New Roman"/>
                          </a:rPr>
                          <m:t>3</m:t>
                        </m:r>
                      </m:e>
                    </m:rad>
                  </m:oMath>
                </a14:m>
                <a:r>
                  <a:rPr lang="vi-VN" sz="3200" dirty="0">
                    <a:effectLst/>
                    <a:latin typeface="Times New Roman"/>
                    <a:ea typeface="Times New Roman"/>
                  </a:rPr>
                  <a:t>.</a:t>
                </a:r>
                <a:endParaRPr lang="en-GB" sz="3200" dirty="0">
                  <a:effectLst/>
                  <a:latin typeface="Times New Roman"/>
                  <a:ea typeface="Times New Roman"/>
                </a:endParaRPr>
              </a:p>
            </p:txBody>
          </p:sp>
        </mc:Choice>
        <mc:Fallback xmlns="">
          <p:sp>
            <p:nvSpPr>
              <p:cNvPr id="4" name="Rectangle 3"/>
              <p:cNvSpPr>
                <a:spLocks noRot="1" noChangeAspect="1" noMove="1" noResize="1" noEditPoints="1" noAdjustHandles="1" noChangeArrowheads="1" noChangeShapeType="1" noTextEdit="1"/>
              </p:cNvSpPr>
              <p:nvPr/>
            </p:nvSpPr>
            <p:spPr>
              <a:xfrm>
                <a:off x="152400" y="117566"/>
                <a:ext cx="12039600" cy="2249718"/>
              </a:xfrm>
              <a:prstGeom prst="rect">
                <a:avLst/>
              </a:prstGeom>
              <a:blipFill rotWithShape="1">
                <a:blip r:embed="rId2"/>
                <a:stretch>
                  <a:fillRect l="-1266" t="-3794" r="-1266" b="-5691"/>
                </a:stretch>
              </a:blipFill>
            </p:spPr>
            <p:txBody>
              <a:bodyPr/>
              <a:lstStyle/>
              <a:p>
                <a:r>
                  <a:rPr lang="en-GB">
                    <a:noFill/>
                  </a:rPr>
                  <a:t> </a:t>
                </a:r>
              </a:p>
            </p:txBody>
          </p:sp>
        </mc:Fallback>
      </mc:AlternateContent>
      <p:sp>
        <p:nvSpPr>
          <p:cNvPr id="3" name="Oval 2"/>
          <p:cNvSpPr/>
          <p:nvPr/>
        </p:nvSpPr>
        <p:spPr>
          <a:xfrm>
            <a:off x="6515100" y="1752600"/>
            <a:ext cx="609600" cy="609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a:hlinkClick r:id="rId3" action="ppaction://hlinksldjump"/>
            <a:extLst>
              <a:ext uri="{FF2B5EF4-FFF2-40B4-BE49-F238E27FC236}">
                <a16:creationId xmlns:a16="http://schemas.microsoft.com/office/drawing/2014/main" id="{DCD832FD-8E3D-4DE6-BF0D-2D0667F78492}"/>
              </a:ext>
            </a:extLst>
          </p:cNvPr>
          <p:cNvSpPr/>
          <p:nvPr/>
        </p:nvSpPr>
        <p:spPr>
          <a:xfrm rot="5400000">
            <a:off x="11532432"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hlinkClick r:id="rId4" action="ppaction://hlinksldjump"/>
            <a:extLst>
              <a:ext uri="{FF2B5EF4-FFF2-40B4-BE49-F238E27FC236}">
                <a16:creationId xmlns:a16="http://schemas.microsoft.com/office/drawing/2014/main" id="{272DFFA1-4024-40FD-8ED3-185459134D55}"/>
              </a:ext>
            </a:extLst>
          </p:cNvPr>
          <p:cNvSpPr/>
          <p:nvPr/>
        </p:nvSpPr>
        <p:spPr>
          <a:xfrm rot="16200000">
            <a:off x="11024656"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642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iterate type="lt">
                                    <p:tmPct val="20000"/>
                                  </p:iterate>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0" y="65648"/>
                <a:ext cx="12192000" cy="2514727"/>
              </a:xfrm>
              <a:prstGeom prst="rect">
                <a:avLst/>
              </a:prstGeom>
            </p:spPr>
            <p:txBody>
              <a:bodyPr wrap="square">
                <a:spAutoFit/>
              </a:bodyPr>
              <a:lstStyle/>
              <a:p>
                <a:pPr lvl="0" algn="just">
                  <a:lnSpc>
                    <a:spcPct val="107000"/>
                  </a:lnSpc>
                  <a:spcAft>
                    <a:spcPts val="0"/>
                  </a:spcAft>
                  <a:buClr>
                    <a:srgbClr val="0000FF"/>
                  </a:buClr>
                  <a:tabLst>
                    <a:tab pos="629920" algn="l"/>
                  </a:tabLst>
                </a:pPr>
                <a:r>
                  <a:rPr lang="en-GB" sz="3200" b="1" dirty="0">
                    <a:solidFill>
                      <a:srgbClr val="FF0000"/>
                    </a:solidFill>
                    <a:latin typeface="Times New Roman"/>
                    <a:ea typeface="Times New Roman"/>
                  </a:rPr>
                  <a:t>Câu 11. </a:t>
                </a:r>
                <a:r>
                  <a:rPr lang="nl-NL" sz="3200" dirty="0">
                    <a:latin typeface="Times New Roman"/>
                    <a:ea typeface="Times New Roman"/>
                  </a:rPr>
                  <a:t>Cho khối chóp </a:t>
                </a:r>
                <a14:m>
                  <m:oMath xmlns:m="http://schemas.openxmlformats.org/officeDocument/2006/math">
                    <m:r>
                      <a:rPr lang="en-US" sz="3200" i="1">
                        <a:effectLst/>
                        <a:latin typeface="Cambria Math"/>
                        <a:ea typeface="Times New Roman"/>
                      </a:rPr>
                      <m:t>𝑆</m:t>
                    </m:r>
                    <m:r>
                      <a:rPr lang="en-US" sz="3200" i="1">
                        <a:effectLst/>
                        <a:latin typeface="Cambria Math"/>
                        <a:ea typeface="Times New Roman"/>
                      </a:rPr>
                      <m:t>.</m:t>
                    </m:r>
                    <m:r>
                      <a:rPr lang="en-US" sz="3200" i="1">
                        <a:effectLst/>
                        <a:latin typeface="Cambria Math"/>
                        <a:ea typeface="Times New Roman"/>
                      </a:rPr>
                      <m:t>𝐴𝐵𝐶𝐷</m:t>
                    </m:r>
                  </m:oMath>
                </a14:m>
                <a:r>
                  <a:rPr lang="en-US" sz="3200" dirty="0">
                    <a:effectLst/>
                    <a:latin typeface="Times New Roman"/>
                    <a:ea typeface="Times New Roman"/>
                  </a:rPr>
                  <a:t> </a:t>
                </a:r>
                <a:r>
                  <a:rPr lang="nl-NL" sz="3200" dirty="0">
                    <a:effectLst/>
                    <a:latin typeface="Times New Roman"/>
                    <a:ea typeface="Times New Roman"/>
                  </a:rPr>
                  <a:t>có đáy là hình vuông cạnh 2</a:t>
                </a:r>
                <a14:m>
                  <m:oMath xmlns:m="http://schemas.openxmlformats.org/officeDocument/2006/math">
                    <m:r>
                      <a:rPr lang="en-US" sz="3200" i="1">
                        <a:effectLst/>
                        <a:latin typeface="Cambria Math"/>
                        <a:ea typeface="Times New Roman"/>
                      </a:rPr>
                      <m:t>𝑎</m:t>
                    </m:r>
                  </m:oMath>
                </a14:m>
                <a:r>
                  <a:rPr lang="nl-NL" sz="3200" dirty="0">
                    <a:effectLst/>
                    <a:latin typeface="Times New Roman"/>
                    <a:ea typeface="Times New Roman"/>
                  </a:rPr>
                  <a:t>. Mặt bên </a:t>
                </a:r>
                <a14:m>
                  <m:oMath xmlns:m="http://schemas.openxmlformats.org/officeDocument/2006/math">
                    <m:r>
                      <a:rPr lang="en-US" sz="3200" i="1">
                        <a:effectLst/>
                        <a:latin typeface="Cambria Math"/>
                        <a:ea typeface="Times New Roman"/>
                      </a:rPr>
                      <m:t>𝑆𝐴</m:t>
                    </m:r>
                    <m:r>
                      <a:rPr lang="en-GB" sz="3200" b="0" i="1" smtClean="0">
                        <a:effectLst/>
                        <a:latin typeface="Cambria Math"/>
                        <a:ea typeface="Times New Roman"/>
                      </a:rPr>
                      <m:t>𝐷</m:t>
                    </m:r>
                  </m:oMath>
                </a14:m>
                <a:r>
                  <a:rPr lang="nl-NL" sz="3200" dirty="0">
                    <a:effectLst/>
                    <a:latin typeface="Times New Roman"/>
                    <a:ea typeface="Times New Roman"/>
                  </a:rPr>
                  <a:t> là tam giác đều, mặt phẳng </a:t>
                </a:r>
                <a14:m>
                  <m:oMath xmlns:m="http://schemas.openxmlformats.org/officeDocument/2006/math">
                    <m:r>
                      <a:rPr lang="en-US" sz="3200" i="1">
                        <a:effectLst/>
                        <a:latin typeface="Cambria Math"/>
                        <a:ea typeface="Times New Roman"/>
                      </a:rPr>
                      <m:t>(</m:t>
                    </m:r>
                    <m:r>
                      <a:rPr lang="en-US" sz="3200" i="1">
                        <a:effectLst/>
                        <a:latin typeface="Cambria Math"/>
                        <a:ea typeface="Times New Roman"/>
                      </a:rPr>
                      <m:t>𝑆𝐴𝐷</m:t>
                    </m:r>
                    <m:r>
                      <a:rPr lang="en-US" sz="3200" i="1">
                        <a:effectLst/>
                        <a:latin typeface="Cambria Math"/>
                        <a:ea typeface="Times New Roman"/>
                      </a:rPr>
                      <m:t>)</m:t>
                    </m:r>
                  </m:oMath>
                </a14:m>
                <a:r>
                  <a:rPr lang="nl-NL" sz="3200" dirty="0">
                    <a:effectLst/>
                    <a:latin typeface="Times New Roman"/>
                    <a:ea typeface="Times New Roman"/>
                  </a:rPr>
                  <a:t> vuông góc với mặt phẳng </a:t>
                </a:r>
                <a14:m>
                  <m:oMath xmlns:m="http://schemas.openxmlformats.org/officeDocument/2006/math">
                    <m:r>
                      <a:rPr lang="en-US" sz="3200" i="1">
                        <a:effectLst/>
                        <a:latin typeface="Cambria Math"/>
                        <a:ea typeface="Times New Roman"/>
                      </a:rPr>
                      <m:t>(</m:t>
                    </m:r>
                    <m:r>
                      <a:rPr lang="en-US" sz="3200" i="1">
                        <a:effectLst/>
                        <a:latin typeface="Cambria Math"/>
                        <a:ea typeface="Times New Roman"/>
                      </a:rPr>
                      <m:t>𝐴𝐵𝐶𝐷</m:t>
                    </m:r>
                    <m:r>
                      <a:rPr lang="en-US" sz="3200" i="1">
                        <a:effectLst/>
                        <a:latin typeface="Cambria Math"/>
                        <a:ea typeface="Times New Roman"/>
                      </a:rPr>
                      <m:t>)</m:t>
                    </m:r>
                  </m:oMath>
                </a14:m>
                <a:r>
                  <a:rPr lang="nl-NL" sz="3200" dirty="0">
                    <a:effectLst/>
                    <a:latin typeface="Times New Roman"/>
                    <a:ea typeface="Times New Roman"/>
                  </a:rPr>
                  <a:t>. </a:t>
                </a:r>
                <a:r>
                  <a:rPr lang="en-US" sz="3200" dirty="0" err="1">
                    <a:effectLst/>
                    <a:latin typeface="Times New Roman"/>
                    <a:ea typeface="Times New Roman"/>
                  </a:rPr>
                  <a:t>Tính</a:t>
                </a:r>
                <a:r>
                  <a:rPr lang="en-US" sz="3200" dirty="0">
                    <a:effectLst/>
                    <a:latin typeface="Times New Roman"/>
                    <a:ea typeface="Times New Roman"/>
                  </a:rPr>
                  <a:t> </a:t>
                </a:r>
                <a:r>
                  <a:rPr lang="en-US" sz="3200" dirty="0" err="1">
                    <a:effectLst/>
                    <a:latin typeface="Times New Roman"/>
                    <a:ea typeface="Times New Roman"/>
                  </a:rPr>
                  <a:t>thể</a:t>
                </a:r>
                <a:r>
                  <a:rPr lang="en-US" sz="3200" dirty="0">
                    <a:effectLst/>
                    <a:latin typeface="Times New Roman"/>
                    <a:ea typeface="Times New Roman"/>
                  </a:rPr>
                  <a:t> </a:t>
                </a:r>
                <a:r>
                  <a:rPr lang="en-US" sz="3200" dirty="0" err="1">
                    <a:effectLst/>
                    <a:latin typeface="Times New Roman"/>
                    <a:ea typeface="Times New Roman"/>
                  </a:rPr>
                  <a:t>tích</a:t>
                </a:r>
                <a:r>
                  <a:rPr lang="en-US" sz="3200" dirty="0">
                    <a:effectLst/>
                    <a:latin typeface="Times New Roman"/>
                    <a:ea typeface="Times New Roman"/>
                  </a:rPr>
                  <a:t> </a:t>
                </a:r>
                <a14:m>
                  <m:oMath xmlns:m="http://schemas.openxmlformats.org/officeDocument/2006/math">
                    <m:r>
                      <a:rPr lang="en-US" sz="3200" i="1">
                        <a:effectLst/>
                        <a:latin typeface="Cambria Math"/>
                        <a:ea typeface="Times New Roman"/>
                      </a:rPr>
                      <m:t>𝑉</m:t>
                    </m:r>
                  </m:oMath>
                </a14:m>
                <a:r>
                  <a:rPr lang="en-US" sz="3200" dirty="0" err="1">
                    <a:effectLst/>
                    <a:latin typeface="Times New Roman"/>
                    <a:ea typeface="Times New Roman"/>
                  </a:rPr>
                  <a:t>của</a:t>
                </a:r>
                <a:r>
                  <a:rPr lang="en-US" sz="3200" dirty="0">
                    <a:effectLst/>
                    <a:latin typeface="Times New Roman"/>
                    <a:ea typeface="Times New Roman"/>
                  </a:rPr>
                  <a:t> </a:t>
                </a:r>
                <a:r>
                  <a:rPr lang="en-US" sz="3200" dirty="0" err="1">
                    <a:effectLst/>
                    <a:latin typeface="Times New Roman"/>
                    <a:ea typeface="Times New Roman"/>
                  </a:rPr>
                  <a:t>khối</a:t>
                </a:r>
                <a:r>
                  <a:rPr lang="en-US" sz="3200" dirty="0">
                    <a:effectLst/>
                    <a:latin typeface="Times New Roman"/>
                    <a:ea typeface="Times New Roman"/>
                  </a:rPr>
                  <a:t> </a:t>
                </a:r>
                <a:r>
                  <a:rPr lang="en-US" sz="3200" dirty="0" err="1">
                    <a:effectLst/>
                    <a:latin typeface="Times New Roman"/>
                    <a:ea typeface="Times New Roman"/>
                  </a:rPr>
                  <a:t>chóp</a:t>
                </a:r>
                <a:r>
                  <a:rPr lang="en-US" sz="3200" dirty="0">
                    <a:effectLst/>
                    <a:latin typeface="Times New Roman"/>
                    <a:ea typeface="Times New Roman"/>
                  </a:rPr>
                  <a:t> </a:t>
                </a:r>
                <a14:m>
                  <m:oMath xmlns:m="http://schemas.openxmlformats.org/officeDocument/2006/math">
                    <m:r>
                      <a:rPr lang="en-US" sz="3200" i="1">
                        <a:effectLst/>
                        <a:latin typeface="Cambria Math"/>
                        <a:ea typeface="Times New Roman"/>
                      </a:rPr>
                      <m:t>𝑆</m:t>
                    </m:r>
                    <m:r>
                      <a:rPr lang="en-US" sz="3200" i="1">
                        <a:effectLst/>
                        <a:latin typeface="Cambria Math"/>
                        <a:ea typeface="Times New Roman"/>
                      </a:rPr>
                      <m:t>.</m:t>
                    </m:r>
                    <m:r>
                      <a:rPr lang="en-US" sz="3200" i="1">
                        <a:effectLst/>
                        <a:latin typeface="Cambria Math"/>
                        <a:ea typeface="Times New Roman"/>
                      </a:rPr>
                      <m:t>𝐴𝐵𝐶𝐷</m:t>
                    </m:r>
                  </m:oMath>
                </a14:m>
                <a:r>
                  <a:rPr lang="en-US" sz="3200" dirty="0">
                    <a:effectLst/>
                    <a:latin typeface="Times New Roman"/>
                    <a:ea typeface="Times New Roman"/>
                  </a:rPr>
                  <a:t>.</a:t>
                </a:r>
                <a:endParaRPr lang="en-GB" sz="3200" dirty="0">
                  <a:effectLst/>
                  <a:latin typeface="Times New Roman"/>
                  <a:ea typeface="Times New Roman"/>
                </a:endParaRPr>
              </a:p>
              <a:p>
                <a:pPr marL="457200" algn="just">
                  <a:lnSpc>
                    <a:spcPct val="107000"/>
                  </a:lnSpc>
                  <a:spcAft>
                    <a:spcPts val="0"/>
                  </a:spcAft>
                  <a:tabLst>
                    <a:tab pos="635000" algn="l"/>
                    <a:tab pos="2222500" algn="l"/>
                    <a:tab pos="3810000" algn="l"/>
                    <a:tab pos="5397500" algn="l"/>
                  </a:tabLst>
                </a:pPr>
                <a:r>
                  <a:rPr lang="en-US" sz="3200" b="1" dirty="0">
                    <a:effectLst/>
                    <a:latin typeface="Times New Roman"/>
                    <a:ea typeface="Times New Roman"/>
                  </a:rPr>
                  <a:t>	A. </a:t>
                </a:r>
                <a14:m>
                  <m:oMath xmlns:m="http://schemas.openxmlformats.org/officeDocument/2006/math">
                    <m:r>
                      <a:rPr lang="en-US" sz="3200" i="1">
                        <a:effectLst/>
                        <a:latin typeface="Cambria Math"/>
                        <a:ea typeface="Times New Roman"/>
                      </a:rPr>
                      <m:t>𝑉</m:t>
                    </m:r>
                    <m:r>
                      <a:rPr lang="en-US" sz="3200" i="1">
                        <a:effectLst/>
                        <a:latin typeface="Cambria Math"/>
                        <a:ea typeface="Times New Roman"/>
                      </a:rPr>
                      <m:t>=</m:t>
                    </m:r>
                    <m:f>
                      <m:fPr>
                        <m:ctrlPr>
                          <a:rPr lang="en-GB" sz="3200" i="1">
                            <a:effectLst/>
                            <a:latin typeface="Cambria Math" panose="02040503050406030204" pitchFamily="18" charset="0"/>
                            <a:ea typeface="Times New Roman"/>
                          </a:rPr>
                        </m:ctrlPr>
                      </m:fPr>
                      <m:num>
                        <m:sSup>
                          <m:sSupPr>
                            <m:ctrlPr>
                              <a:rPr lang="en-GB" sz="3200" i="1">
                                <a:effectLst/>
                                <a:latin typeface="Cambria Math" panose="02040503050406030204" pitchFamily="18" charset="0"/>
                                <a:ea typeface="Times New Roman"/>
                              </a:rPr>
                            </m:ctrlPr>
                          </m:sSupPr>
                          <m:e>
                            <m:r>
                              <a:rPr lang="en-GB" sz="3200" b="0" i="1" smtClean="0">
                                <a:effectLst/>
                                <a:latin typeface="Cambria Math"/>
                                <a:ea typeface="Times New Roman"/>
                              </a:rPr>
                              <m:t>4</m:t>
                            </m:r>
                            <m:r>
                              <a:rPr lang="en-US" sz="3200" i="1">
                                <a:effectLst/>
                                <a:latin typeface="Cambria Math"/>
                                <a:ea typeface="Times New Roman"/>
                              </a:rPr>
                              <m:t>𝑎</m:t>
                            </m:r>
                          </m:e>
                          <m:sup>
                            <m:r>
                              <a:rPr lang="en-US" sz="3200" i="1">
                                <a:effectLst/>
                                <a:latin typeface="Cambria Math"/>
                                <a:ea typeface="Times New Roman"/>
                              </a:rPr>
                              <m:t>3</m:t>
                            </m:r>
                          </m:sup>
                        </m:sSup>
                        <m:rad>
                          <m:radPr>
                            <m:degHide m:val="on"/>
                            <m:ctrlPr>
                              <a:rPr lang="en-GB" sz="3200" i="1">
                                <a:effectLst/>
                                <a:latin typeface="Cambria Math" panose="02040503050406030204" pitchFamily="18" charset="0"/>
                                <a:ea typeface="Times New Roman"/>
                              </a:rPr>
                            </m:ctrlPr>
                          </m:radPr>
                          <m:deg/>
                          <m:e>
                            <m:r>
                              <a:rPr lang="en-US" sz="3200" i="1">
                                <a:effectLst/>
                                <a:latin typeface="Cambria Math"/>
                                <a:ea typeface="Times New Roman"/>
                              </a:rPr>
                              <m:t>3</m:t>
                            </m:r>
                          </m:e>
                        </m:rad>
                      </m:num>
                      <m:den>
                        <m:r>
                          <a:rPr lang="en-GB" sz="3200" b="0" i="1" smtClean="0">
                            <a:effectLst/>
                            <a:latin typeface="Cambria Math"/>
                            <a:ea typeface="Times New Roman"/>
                          </a:rPr>
                          <m:t>3</m:t>
                        </m:r>
                      </m:den>
                    </m:f>
                  </m:oMath>
                </a14:m>
                <a:r>
                  <a:rPr lang="en-US" sz="3200" dirty="0">
                    <a:effectLst/>
                    <a:latin typeface="Times New Roman"/>
                    <a:ea typeface="Times New Roman"/>
                  </a:rPr>
                  <a:t>.</a:t>
                </a:r>
                <a:r>
                  <a:rPr lang="en-US" sz="3200" b="1" dirty="0">
                    <a:effectLst/>
                    <a:latin typeface="Times New Roman"/>
                    <a:ea typeface="Times New Roman"/>
                  </a:rPr>
                  <a:t>	B. </a:t>
                </a:r>
                <a14:m>
                  <m:oMath xmlns:m="http://schemas.openxmlformats.org/officeDocument/2006/math">
                    <m:r>
                      <a:rPr lang="en-US" sz="3200" i="1">
                        <a:effectLst/>
                        <a:latin typeface="Cambria Math"/>
                        <a:ea typeface="Times New Roman"/>
                      </a:rPr>
                      <m:t>𝑉</m:t>
                    </m:r>
                    <m:r>
                      <a:rPr lang="en-US" sz="3200" i="1">
                        <a:effectLst/>
                        <a:latin typeface="Cambria Math"/>
                        <a:ea typeface="Times New Roman"/>
                      </a:rPr>
                      <m:t>=</m:t>
                    </m:r>
                    <m:f>
                      <m:fPr>
                        <m:ctrlPr>
                          <a:rPr lang="en-GB" sz="3200" i="1">
                            <a:effectLst/>
                            <a:latin typeface="Cambria Math" panose="02040503050406030204" pitchFamily="18" charset="0"/>
                            <a:ea typeface="Times New Roman"/>
                          </a:rPr>
                        </m:ctrlPr>
                      </m:fPr>
                      <m:num>
                        <m:sSup>
                          <m:sSupPr>
                            <m:ctrlPr>
                              <a:rPr lang="en-GB" sz="3200" i="1">
                                <a:effectLst/>
                                <a:latin typeface="Cambria Math" panose="02040503050406030204" pitchFamily="18" charset="0"/>
                                <a:ea typeface="Times New Roman"/>
                              </a:rPr>
                            </m:ctrlPr>
                          </m:sSupPr>
                          <m:e>
                            <m:r>
                              <a:rPr lang="en-US" sz="3200" i="1">
                                <a:effectLst/>
                                <a:latin typeface="Cambria Math"/>
                                <a:ea typeface="Times New Roman"/>
                              </a:rPr>
                              <m:t>𝑎</m:t>
                            </m:r>
                          </m:e>
                          <m:sup>
                            <m:r>
                              <a:rPr lang="en-US" sz="3200" i="1">
                                <a:effectLst/>
                                <a:latin typeface="Cambria Math"/>
                                <a:ea typeface="Times New Roman"/>
                              </a:rPr>
                              <m:t>3</m:t>
                            </m:r>
                          </m:sup>
                        </m:sSup>
                        <m:rad>
                          <m:radPr>
                            <m:degHide m:val="on"/>
                            <m:ctrlPr>
                              <a:rPr lang="en-GB" sz="3200" i="1">
                                <a:effectLst/>
                                <a:latin typeface="Cambria Math" panose="02040503050406030204" pitchFamily="18" charset="0"/>
                                <a:ea typeface="Times New Roman"/>
                              </a:rPr>
                            </m:ctrlPr>
                          </m:radPr>
                          <m:deg/>
                          <m:e>
                            <m:r>
                              <a:rPr lang="en-US" sz="3200" i="1">
                                <a:effectLst/>
                                <a:latin typeface="Cambria Math"/>
                                <a:ea typeface="Times New Roman"/>
                              </a:rPr>
                              <m:t>3</m:t>
                            </m:r>
                          </m:e>
                        </m:rad>
                      </m:num>
                      <m:den>
                        <m:r>
                          <a:rPr lang="en-US" sz="3200" i="1">
                            <a:effectLst/>
                            <a:latin typeface="Cambria Math"/>
                            <a:ea typeface="Times New Roman"/>
                          </a:rPr>
                          <m:t>4</m:t>
                        </m:r>
                      </m:den>
                    </m:f>
                  </m:oMath>
                </a14:m>
                <a:r>
                  <a:rPr lang="en-US" sz="3200" dirty="0">
                    <a:effectLst/>
                    <a:latin typeface="Times New Roman"/>
                    <a:ea typeface="Times New Roman"/>
                  </a:rPr>
                  <a:t>.</a:t>
                </a:r>
                <a:r>
                  <a:rPr lang="en-US" sz="3200" b="1" dirty="0">
                    <a:effectLst/>
                    <a:latin typeface="Times New Roman"/>
                    <a:ea typeface="Times New Roman"/>
                  </a:rPr>
                  <a:t>	C. </a:t>
                </a:r>
                <a14:m>
                  <m:oMath xmlns:m="http://schemas.openxmlformats.org/officeDocument/2006/math">
                    <m:r>
                      <a:rPr lang="en-US" sz="3200" i="1">
                        <a:effectLst/>
                        <a:latin typeface="Cambria Math"/>
                        <a:ea typeface="Times New Roman"/>
                      </a:rPr>
                      <m:t>𝑉</m:t>
                    </m:r>
                    <m:r>
                      <a:rPr lang="en-US" sz="3200" i="1">
                        <a:effectLst/>
                        <a:latin typeface="Cambria Math"/>
                        <a:ea typeface="Times New Roman"/>
                      </a:rPr>
                      <m:t>=</m:t>
                    </m:r>
                    <m:f>
                      <m:fPr>
                        <m:ctrlPr>
                          <a:rPr lang="en-GB" sz="3200" i="1">
                            <a:effectLst/>
                            <a:latin typeface="Cambria Math" panose="02040503050406030204" pitchFamily="18" charset="0"/>
                            <a:ea typeface="Times New Roman"/>
                          </a:rPr>
                        </m:ctrlPr>
                      </m:fPr>
                      <m:num>
                        <m:sSup>
                          <m:sSupPr>
                            <m:ctrlPr>
                              <a:rPr lang="en-GB" sz="3200" i="1">
                                <a:effectLst/>
                                <a:latin typeface="Cambria Math" panose="02040503050406030204" pitchFamily="18" charset="0"/>
                                <a:ea typeface="Times New Roman"/>
                              </a:rPr>
                            </m:ctrlPr>
                          </m:sSupPr>
                          <m:e>
                            <m:r>
                              <a:rPr lang="en-US" sz="3200" i="1">
                                <a:effectLst/>
                                <a:latin typeface="Cambria Math"/>
                                <a:ea typeface="Times New Roman"/>
                              </a:rPr>
                              <m:t>𝑎</m:t>
                            </m:r>
                          </m:e>
                          <m:sup>
                            <m:r>
                              <a:rPr lang="en-US" sz="3200" i="1">
                                <a:effectLst/>
                                <a:latin typeface="Cambria Math"/>
                                <a:ea typeface="Times New Roman"/>
                              </a:rPr>
                              <m:t>3</m:t>
                            </m:r>
                          </m:sup>
                        </m:sSup>
                        <m:rad>
                          <m:radPr>
                            <m:degHide m:val="on"/>
                            <m:ctrlPr>
                              <a:rPr lang="en-GB" sz="3200" i="1">
                                <a:effectLst/>
                                <a:latin typeface="Cambria Math" panose="02040503050406030204" pitchFamily="18" charset="0"/>
                                <a:ea typeface="Times New Roman"/>
                              </a:rPr>
                            </m:ctrlPr>
                          </m:radPr>
                          <m:deg/>
                          <m:e>
                            <m:r>
                              <a:rPr lang="en-US" sz="3200" i="1">
                                <a:effectLst/>
                                <a:latin typeface="Cambria Math"/>
                                <a:ea typeface="Times New Roman"/>
                              </a:rPr>
                              <m:t>3</m:t>
                            </m:r>
                          </m:e>
                        </m:rad>
                      </m:num>
                      <m:den>
                        <m:r>
                          <a:rPr lang="en-US" sz="3200" i="1">
                            <a:effectLst/>
                            <a:latin typeface="Cambria Math"/>
                            <a:ea typeface="Times New Roman"/>
                          </a:rPr>
                          <m:t>9</m:t>
                        </m:r>
                      </m:den>
                    </m:f>
                  </m:oMath>
                </a14:m>
                <a:r>
                  <a:rPr lang="en-US" sz="3200" dirty="0">
                    <a:effectLst/>
                    <a:latin typeface="Times New Roman"/>
                    <a:ea typeface="Times New Roman"/>
                  </a:rPr>
                  <a:t>.</a:t>
                </a:r>
                <a:r>
                  <a:rPr lang="en-US" sz="3200" b="1" dirty="0">
                    <a:effectLst/>
                    <a:latin typeface="Times New Roman"/>
                    <a:ea typeface="Times New Roman"/>
                  </a:rPr>
                  <a:t>	D. </a:t>
                </a:r>
                <a14:m>
                  <m:oMath xmlns:m="http://schemas.openxmlformats.org/officeDocument/2006/math">
                    <m:r>
                      <a:rPr lang="en-US" sz="3200" i="1">
                        <a:effectLst/>
                        <a:latin typeface="Cambria Math"/>
                        <a:ea typeface="Times New Roman"/>
                      </a:rPr>
                      <m:t>𝑉</m:t>
                    </m:r>
                    <m:r>
                      <a:rPr lang="en-US" sz="3200" i="1">
                        <a:effectLst/>
                        <a:latin typeface="Cambria Math"/>
                        <a:ea typeface="Times New Roman"/>
                      </a:rPr>
                      <m:t>=</m:t>
                    </m:r>
                    <m:f>
                      <m:fPr>
                        <m:ctrlPr>
                          <a:rPr lang="en-GB" sz="3200" i="1">
                            <a:effectLst/>
                            <a:latin typeface="Cambria Math" panose="02040503050406030204" pitchFamily="18" charset="0"/>
                            <a:ea typeface="Times New Roman"/>
                          </a:rPr>
                        </m:ctrlPr>
                      </m:fPr>
                      <m:num>
                        <m:sSup>
                          <m:sSupPr>
                            <m:ctrlPr>
                              <a:rPr lang="en-GB" sz="3200" i="1">
                                <a:effectLst/>
                                <a:latin typeface="Cambria Math" panose="02040503050406030204" pitchFamily="18" charset="0"/>
                                <a:ea typeface="Times New Roman"/>
                              </a:rPr>
                            </m:ctrlPr>
                          </m:sSupPr>
                          <m:e>
                            <m:r>
                              <a:rPr lang="en-US" sz="3200" i="1">
                                <a:effectLst/>
                                <a:latin typeface="Cambria Math"/>
                                <a:ea typeface="Times New Roman"/>
                              </a:rPr>
                              <m:t>𝑎</m:t>
                            </m:r>
                          </m:e>
                          <m:sup>
                            <m:r>
                              <a:rPr lang="en-US" sz="3200" i="1">
                                <a:effectLst/>
                                <a:latin typeface="Cambria Math"/>
                                <a:ea typeface="Times New Roman"/>
                              </a:rPr>
                              <m:t>3</m:t>
                            </m:r>
                          </m:sup>
                        </m:sSup>
                        <m:rad>
                          <m:radPr>
                            <m:degHide m:val="on"/>
                            <m:ctrlPr>
                              <a:rPr lang="en-GB" sz="3200" i="1">
                                <a:effectLst/>
                                <a:latin typeface="Cambria Math" panose="02040503050406030204" pitchFamily="18" charset="0"/>
                                <a:ea typeface="Times New Roman"/>
                              </a:rPr>
                            </m:ctrlPr>
                          </m:radPr>
                          <m:deg/>
                          <m:e>
                            <m:r>
                              <a:rPr lang="en-US" sz="3200" i="1">
                                <a:effectLst/>
                                <a:latin typeface="Cambria Math"/>
                                <a:ea typeface="Times New Roman"/>
                              </a:rPr>
                              <m:t>3</m:t>
                            </m:r>
                          </m:e>
                        </m:rad>
                      </m:num>
                      <m:den>
                        <m:r>
                          <a:rPr lang="en-US" sz="3200" i="1">
                            <a:effectLst/>
                            <a:latin typeface="Cambria Math"/>
                            <a:ea typeface="Times New Roman"/>
                          </a:rPr>
                          <m:t>12</m:t>
                        </m:r>
                      </m:den>
                    </m:f>
                  </m:oMath>
                </a14:m>
                <a:r>
                  <a:rPr lang="en-US" sz="3200" dirty="0">
                    <a:effectLst/>
                    <a:latin typeface="Times New Roman"/>
                    <a:ea typeface="Times New Roman"/>
                  </a:rPr>
                  <a:t>.</a:t>
                </a:r>
                <a:endParaRPr lang="en-GB" sz="3200" dirty="0">
                  <a:effectLst/>
                  <a:latin typeface="Times New Roman"/>
                  <a:ea typeface="Times New Roman"/>
                </a:endParaRPr>
              </a:p>
            </p:txBody>
          </p:sp>
        </mc:Choice>
        <mc:Fallback xmlns="">
          <p:sp>
            <p:nvSpPr>
              <p:cNvPr id="4" name="Rectangle 3"/>
              <p:cNvSpPr>
                <a:spLocks noRot="1" noChangeAspect="1" noMove="1" noResize="1" noEditPoints="1" noAdjustHandles="1" noChangeArrowheads="1" noChangeShapeType="1" noTextEdit="1"/>
              </p:cNvSpPr>
              <p:nvPr/>
            </p:nvSpPr>
            <p:spPr>
              <a:xfrm>
                <a:off x="0" y="65648"/>
                <a:ext cx="12192000" cy="2514727"/>
              </a:xfrm>
              <a:prstGeom prst="rect">
                <a:avLst/>
              </a:prstGeom>
              <a:blipFill rotWithShape="1">
                <a:blip r:embed="rId2"/>
                <a:stretch>
                  <a:fillRect l="-1250" t="-3398" r="-1250" b="-1942"/>
                </a:stretch>
              </a:blipFill>
            </p:spPr>
            <p:txBody>
              <a:bodyPr/>
              <a:lstStyle/>
              <a:p>
                <a:r>
                  <a:rPr lang="en-GB">
                    <a:noFill/>
                  </a:rPr>
                  <a:t> </a:t>
                </a:r>
              </a:p>
            </p:txBody>
          </p:sp>
        </mc:Fallback>
      </mc:AlternateContent>
      <p:sp>
        <p:nvSpPr>
          <p:cNvPr id="5" name="Oval 4"/>
          <p:cNvSpPr/>
          <p:nvPr/>
        </p:nvSpPr>
        <p:spPr>
          <a:xfrm>
            <a:off x="609600" y="1885950"/>
            <a:ext cx="609600" cy="609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a:hlinkClick r:id="rId3" action="ppaction://hlinksldjump"/>
            <a:extLst>
              <a:ext uri="{FF2B5EF4-FFF2-40B4-BE49-F238E27FC236}">
                <a16:creationId xmlns:a16="http://schemas.microsoft.com/office/drawing/2014/main" id="{EF80E7DD-023D-4D31-971A-A8393AC338AC}"/>
              </a:ext>
            </a:extLst>
          </p:cNvPr>
          <p:cNvSpPr/>
          <p:nvPr/>
        </p:nvSpPr>
        <p:spPr>
          <a:xfrm rot="5400000">
            <a:off x="11532432"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hlinkClick r:id="rId4" action="ppaction://hlinksldjump"/>
            <a:extLst>
              <a:ext uri="{FF2B5EF4-FFF2-40B4-BE49-F238E27FC236}">
                <a16:creationId xmlns:a16="http://schemas.microsoft.com/office/drawing/2014/main" id="{E31169B2-0EBF-4924-8CBC-BA44A3308A89}"/>
              </a:ext>
            </a:extLst>
          </p:cNvPr>
          <p:cNvSpPr/>
          <p:nvPr/>
        </p:nvSpPr>
        <p:spPr>
          <a:xfrm rot="16200000">
            <a:off x="11024656"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259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iterate type="lt">
                                    <p:tmPct val="20000"/>
                                  </p:iterate>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4">
            <a:extLst>
              <a:ext uri="{FF2B5EF4-FFF2-40B4-BE49-F238E27FC236}">
                <a16:creationId xmlns:a16="http://schemas.microsoft.com/office/drawing/2014/main" id="{C747A885-F2D1-409F-9DDA-9CB0AA9B9FF6}"/>
              </a:ext>
            </a:extLst>
          </p:cNvPr>
          <p:cNvSpPr>
            <a:spLocks noChangeArrowheads="1"/>
          </p:cNvSpPr>
          <p:nvPr/>
        </p:nvSpPr>
        <p:spPr bwMode="auto">
          <a:xfrm>
            <a:off x="203201" y="304406"/>
            <a:ext cx="11624711" cy="584775"/>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32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p:txBody>
      </p:sp>
      <p:pic>
        <p:nvPicPr>
          <p:cNvPr id="68" name="Picture 11" descr="FIREWRK8">
            <a:extLst>
              <a:ext uri="{FF2B5EF4-FFF2-40B4-BE49-F238E27FC236}">
                <a16:creationId xmlns:a16="http://schemas.microsoft.com/office/drawing/2014/main" id="{C4BE1026-8D85-4517-A42B-961A508FB0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3137" y="310114"/>
            <a:ext cx="690499" cy="604187"/>
          </a:xfrm>
          <a:prstGeom prst="rect">
            <a:avLst/>
          </a:prstGeom>
          <a:noFill/>
          <a:extLst>
            <a:ext uri="{909E8E84-426E-40DD-AFC4-6F175D3DCCD1}">
              <a14:hiddenFill xmlns:a14="http://schemas.microsoft.com/office/drawing/2010/main">
                <a:solidFill>
                  <a:srgbClr val="FFFFFF"/>
                </a:solidFill>
              </a14:hiddenFill>
            </a:ext>
          </a:extLst>
        </p:spPr>
      </p:pic>
      <p:sp>
        <p:nvSpPr>
          <p:cNvPr id="69" name="AutoShape 2">
            <a:extLst>
              <a:ext uri="{FF2B5EF4-FFF2-40B4-BE49-F238E27FC236}">
                <a16:creationId xmlns:a16="http://schemas.microsoft.com/office/drawing/2014/main" id="{6512D224-3B8D-44B0-B24C-E08BAE30CDA9}"/>
              </a:ext>
            </a:extLst>
          </p:cNvPr>
          <p:cNvSpPr>
            <a:spLocks noChangeArrowheads="1"/>
          </p:cNvSpPr>
          <p:nvPr/>
        </p:nvSpPr>
        <p:spPr bwMode="ltGray">
          <a:xfrm rot="5400000">
            <a:off x="650700" y="2840878"/>
            <a:ext cx="4267202" cy="2214544"/>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solidFill>
              <a:srgbClr val="0000CC"/>
            </a:solidFill>
            <a:miter lim="800000"/>
            <a:headEnd/>
            <a:tailEnd/>
          </a:ln>
          <a:effectLst/>
        </p:spPr>
        <p:txBody>
          <a:bodyPr wrap="none" anchor="ctr"/>
          <a:lstStyle/>
          <a:p>
            <a:pPr>
              <a:defRPr/>
            </a:pPr>
            <a:endParaRPr lang="vi-VN">
              <a:latin typeface="Arial" charset="0"/>
              <a:cs typeface="+mn-cs"/>
            </a:endParaRPr>
          </a:p>
        </p:txBody>
      </p:sp>
      <p:sp>
        <p:nvSpPr>
          <p:cNvPr id="70" name="AutoShape 13">
            <a:extLst>
              <a:ext uri="{FF2B5EF4-FFF2-40B4-BE49-F238E27FC236}">
                <a16:creationId xmlns:a16="http://schemas.microsoft.com/office/drawing/2014/main" id="{19C1E010-0A75-458A-AC1E-141C2C697206}"/>
              </a:ext>
            </a:extLst>
          </p:cNvPr>
          <p:cNvSpPr>
            <a:spLocks noChangeArrowheads="1"/>
          </p:cNvSpPr>
          <p:nvPr/>
        </p:nvSpPr>
        <p:spPr bwMode="gray">
          <a:xfrm>
            <a:off x="3696283" y="2120056"/>
            <a:ext cx="6149211"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B.Ví</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dụ</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minh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họa</a:t>
            </a:r>
            <a:endPar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71" name="AutoShape 15">
            <a:hlinkClick r:id="rId3" action="ppaction://hlinksldjump"/>
            <a:extLst>
              <a:ext uri="{FF2B5EF4-FFF2-40B4-BE49-F238E27FC236}">
                <a16:creationId xmlns:a16="http://schemas.microsoft.com/office/drawing/2014/main" id="{577AD902-088F-4ACE-8D4B-39C5325F42C0}"/>
              </a:ext>
            </a:extLst>
          </p:cNvPr>
          <p:cNvSpPr>
            <a:spLocks noChangeArrowheads="1"/>
          </p:cNvSpPr>
          <p:nvPr/>
        </p:nvSpPr>
        <p:spPr bwMode="gray">
          <a:xfrm>
            <a:off x="3121318" y="1373808"/>
            <a:ext cx="5708175"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dirty="0">
                <a:latin typeface="Vani" panose="02040502050405020303" pitchFamily="18" charset="0"/>
                <a:cs typeface="Vani" panose="02040502050405020303" pitchFamily="18" charset="0"/>
              </a:rPr>
              <a:t> </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A.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Lý</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thuyết</a:t>
            </a:r>
            <a:endPar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72" name="AutoShape 40">
            <a:hlinkClick r:id="rId4" action="ppaction://hlinksldjump"/>
            <a:extLst>
              <a:ext uri="{FF2B5EF4-FFF2-40B4-BE49-F238E27FC236}">
                <a16:creationId xmlns:a16="http://schemas.microsoft.com/office/drawing/2014/main" id="{43C051DC-C7D1-4F76-A0E4-E9725AEA5753}"/>
              </a:ext>
            </a:extLst>
          </p:cNvPr>
          <p:cNvSpPr>
            <a:spLocks noChangeArrowheads="1"/>
          </p:cNvSpPr>
          <p:nvPr/>
        </p:nvSpPr>
        <p:spPr bwMode="gray">
          <a:xfrm>
            <a:off x="3999785" y="290313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1.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Nhận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biết</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p>
        </p:txBody>
      </p:sp>
      <p:sp>
        <p:nvSpPr>
          <p:cNvPr id="73" name="AutoShape 42">
            <a:extLst>
              <a:ext uri="{FF2B5EF4-FFF2-40B4-BE49-F238E27FC236}">
                <a16:creationId xmlns:a16="http://schemas.microsoft.com/office/drawing/2014/main" id="{0FAF4748-6605-4C2C-B023-89CDD8CF2848}"/>
              </a:ext>
            </a:extLst>
          </p:cNvPr>
          <p:cNvSpPr>
            <a:spLocks noChangeArrowheads="1"/>
          </p:cNvSpPr>
          <p:nvPr/>
        </p:nvSpPr>
        <p:spPr bwMode="gray">
          <a:xfrm>
            <a:off x="4020215" y="4425179"/>
            <a:ext cx="7054187"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dirty="0">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3.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thấp</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74" name="AutoShape 51">
            <a:hlinkClick r:id="rId5" action="ppaction://hlinksldjump"/>
            <a:extLst>
              <a:ext uri="{FF2B5EF4-FFF2-40B4-BE49-F238E27FC236}">
                <a16:creationId xmlns:a16="http://schemas.microsoft.com/office/drawing/2014/main" id="{CE672B44-7DA4-451C-91C7-5C64339B4211}"/>
              </a:ext>
            </a:extLst>
          </p:cNvPr>
          <p:cNvSpPr>
            <a:spLocks noChangeArrowheads="1"/>
          </p:cNvSpPr>
          <p:nvPr/>
        </p:nvSpPr>
        <p:spPr bwMode="gray">
          <a:xfrm>
            <a:off x="3987204" y="3750580"/>
            <a:ext cx="7840708"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lvl="0">
              <a:defRPr/>
            </a:pPr>
            <a:r>
              <a:rPr lang="en-US" sz="3200" dirty="0">
                <a:latin typeface="Vani" panose="02040502050405020303" pitchFamily="18" charset="0"/>
                <a:cs typeface="Vani" panose="02040502050405020303" pitchFamily="18" charset="0"/>
              </a:rPr>
              <a:t> </a:t>
            </a:r>
          </a:p>
          <a:p>
            <a:pPr lvl="0">
              <a:defRPr/>
            </a:pP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2.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Thông</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hiểu</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a:p>
            <a:pP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p>
        </p:txBody>
      </p:sp>
      <p:sp>
        <p:nvSpPr>
          <p:cNvPr id="75" name="AutoShape 42">
            <a:extLst>
              <a:ext uri="{FF2B5EF4-FFF2-40B4-BE49-F238E27FC236}">
                <a16:creationId xmlns:a16="http://schemas.microsoft.com/office/drawing/2014/main" id="{CAD2B4EC-B821-40B2-B9F1-5D402438BD57}"/>
              </a:ext>
            </a:extLst>
          </p:cNvPr>
          <p:cNvSpPr>
            <a:spLocks noChangeArrowheads="1"/>
          </p:cNvSpPr>
          <p:nvPr/>
        </p:nvSpPr>
        <p:spPr bwMode="gray">
          <a:xfrm>
            <a:off x="3748205" y="5206815"/>
            <a:ext cx="6097288"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dirty="0">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4.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cao</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grpSp>
        <p:nvGrpSpPr>
          <p:cNvPr id="76" name="Group 65">
            <a:extLst>
              <a:ext uri="{FF2B5EF4-FFF2-40B4-BE49-F238E27FC236}">
                <a16:creationId xmlns:a16="http://schemas.microsoft.com/office/drawing/2014/main" id="{E6473F85-1D8D-43BB-80CC-11DB85C4BC47}"/>
              </a:ext>
            </a:extLst>
          </p:cNvPr>
          <p:cNvGrpSpPr>
            <a:grpSpLocks/>
          </p:cNvGrpSpPr>
          <p:nvPr/>
        </p:nvGrpSpPr>
        <p:grpSpPr bwMode="auto">
          <a:xfrm>
            <a:off x="2739564" y="1726734"/>
            <a:ext cx="228600" cy="228600"/>
            <a:chOff x="8229600" y="5638800"/>
            <a:chExt cx="228600" cy="228600"/>
          </a:xfrm>
        </p:grpSpPr>
        <p:sp>
          <p:nvSpPr>
            <p:cNvPr id="77" name="Oval 76">
              <a:extLst>
                <a:ext uri="{FF2B5EF4-FFF2-40B4-BE49-F238E27FC236}">
                  <a16:creationId xmlns:a16="http://schemas.microsoft.com/office/drawing/2014/main" id="{7D6BBE25-4167-45A1-B925-33E722E7CF47}"/>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78" name="4-Point Star 35">
              <a:extLst>
                <a:ext uri="{FF2B5EF4-FFF2-40B4-BE49-F238E27FC236}">
                  <a16:creationId xmlns:a16="http://schemas.microsoft.com/office/drawing/2014/main" id="{14A72920-E183-4776-8D42-2F327B826210}"/>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grpSp>
        <p:nvGrpSpPr>
          <p:cNvPr id="79" name="Group 66">
            <a:extLst>
              <a:ext uri="{FF2B5EF4-FFF2-40B4-BE49-F238E27FC236}">
                <a16:creationId xmlns:a16="http://schemas.microsoft.com/office/drawing/2014/main" id="{95980423-CCF8-4D69-9A77-F2A58F96124E}"/>
              </a:ext>
            </a:extLst>
          </p:cNvPr>
          <p:cNvGrpSpPr>
            <a:grpSpLocks/>
          </p:cNvGrpSpPr>
          <p:nvPr/>
        </p:nvGrpSpPr>
        <p:grpSpPr bwMode="auto">
          <a:xfrm>
            <a:off x="3476285" y="2351930"/>
            <a:ext cx="228600" cy="228600"/>
            <a:chOff x="8229600" y="5638800"/>
            <a:chExt cx="228600" cy="228600"/>
          </a:xfrm>
        </p:grpSpPr>
        <p:sp>
          <p:nvSpPr>
            <p:cNvPr id="80" name="Oval 79">
              <a:extLst>
                <a:ext uri="{FF2B5EF4-FFF2-40B4-BE49-F238E27FC236}">
                  <a16:creationId xmlns:a16="http://schemas.microsoft.com/office/drawing/2014/main" id="{C2C4D8A0-5EC3-448A-B3A5-0C0BF86DE489}"/>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81" name="4-Point Star 38">
              <a:extLst>
                <a:ext uri="{FF2B5EF4-FFF2-40B4-BE49-F238E27FC236}">
                  <a16:creationId xmlns:a16="http://schemas.microsoft.com/office/drawing/2014/main" id="{5AD3CAD2-0803-42DA-ABD7-95040BA18166}"/>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grpSp>
        <p:nvGrpSpPr>
          <p:cNvPr id="82" name="Group 69">
            <a:extLst>
              <a:ext uri="{FF2B5EF4-FFF2-40B4-BE49-F238E27FC236}">
                <a16:creationId xmlns:a16="http://schemas.microsoft.com/office/drawing/2014/main" id="{8D9D2BD9-A944-4950-AA10-4B5766A678A4}"/>
              </a:ext>
            </a:extLst>
          </p:cNvPr>
          <p:cNvGrpSpPr>
            <a:grpSpLocks/>
          </p:cNvGrpSpPr>
          <p:nvPr/>
        </p:nvGrpSpPr>
        <p:grpSpPr bwMode="auto">
          <a:xfrm>
            <a:off x="3683495" y="3102371"/>
            <a:ext cx="228600" cy="228600"/>
            <a:chOff x="8229600" y="5638800"/>
            <a:chExt cx="228600" cy="228600"/>
          </a:xfrm>
        </p:grpSpPr>
        <p:sp>
          <p:nvSpPr>
            <p:cNvPr id="83" name="Oval 82">
              <a:extLst>
                <a:ext uri="{FF2B5EF4-FFF2-40B4-BE49-F238E27FC236}">
                  <a16:creationId xmlns:a16="http://schemas.microsoft.com/office/drawing/2014/main" id="{3107472B-7956-4822-9C6A-9891AB0838BA}"/>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84" name="4-Point Star 41">
              <a:extLst>
                <a:ext uri="{FF2B5EF4-FFF2-40B4-BE49-F238E27FC236}">
                  <a16:creationId xmlns:a16="http://schemas.microsoft.com/office/drawing/2014/main" id="{89A25397-347B-47A0-A5F8-0041A9C22E3D}"/>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grpSp>
        <p:nvGrpSpPr>
          <p:cNvPr id="85" name="Group 74">
            <a:extLst>
              <a:ext uri="{FF2B5EF4-FFF2-40B4-BE49-F238E27FC236}">
                <a16:creationId xmlns:a16="http://schemas.microsoft.com/office/drawing/2014/main" id="{72026C21-6757-497F-8CD2-85B3C2E125E0}"/>
              </a:ext>
            </a:extLst>
          </p:cNvPr>
          <p:cNvGrpSpPr>
            <a:grpSpLocks/>
          </p:cNvGrpSpPr>
          <p:nvPr/>
        </p:nvGrpSpPr>
        <p:grpSpPr bwMode="auto">
          <a:xfrm>
            <a:off x="3758604" y="3920277"/>
            <a:ext cx="228600" cy="228600"/>
            <a:chOff x="8229600" y="5638800"/>
            <a:chExt cx="228600" cy="228600"/>
          </a:xfrm>
        </p:grpSpPr>
        <p:sp>
          <p:nvSpPr>
            <p:cNvPr id="86" name="Oval 85">
              <a:extLst>
                <a:ext uri="{FF2B5EF4-FFF2-40B4-BE49-F238E27FC236}">
                  <a16:creationId xmlns:a16="http://schemas.microsoft.com/office/drawing/2014/main" id="{C7EEFD93-2DED-47A4-B949-2CA6B758A63C}"/>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87" name="4-Point Star 44">
              <a:extLst>
                <a:ext uri="{FF2B5EF4-FFF2-40B4-BE49-F238E27FC236}">
                  <a16:creationId xmlns:a16="http://schemas.microsoft.com/office/drawing/2014/main" id="{854D6027-38EA-48A2-862A-7731C4E9A776}"/>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grpSp>
        <p:nvGrpSpPr>
          <p:cNvPr id="88" name="Group 77">
            <a:extLst>
              <a:ext uri="{FF2B5EF4-FFF2-40B4-BE49-F238E27FC236}">
                <a16:creationId xmlns:a16="http://schemas.microsoft.com/office/drawing/2014/main" id="{3B0D3E39-21F0-454D-A91F-D4D9485F53F7}"/>
              </a:ext>
            </a:extLst>
          </p:cNvPr>
          <p:cNvGrpSpPr>
            <a:grpSpLocks/>
          </p:cNvGrpSpPr>
          <p:nvPr/>
        </p:nvGrpSpPr>
        <p:grpSpPr bwMode="auto">
          <a:xfrm>
            <a:off x="3696281" y="4674243"/>
            <a:ext cx="228600" cy="228600"/>
            <a:chOff x="8229600" y="5638800"/>
            <a:chExt cx="228600" cy="228600"/>
          </a:xfrm>
        </p:grpSpPr>
        <p:sp>
          <p:nvSpPr>
            <p:cNvPr id="89" name="Oval 88">
              <a:extLst>
                <a:ext uri="{FF2B5EF4-FFF2-40B4-BE49-F238E27FC236}">
                  <a16:creationId xmlns:a16="http://schemas.microsoft.com/office/drawing/2014/main" id="{1AA7808C-76D5-4371-8E22-51EE89183C20}"/>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90" name="4-Point Star 47">
              <a:extLst>
                <a:ext uri="{FF2B5EF4-FFF2-40B4-BE49-F238E27FC236}">
                  <a16:creationId xmlns:a16="http://schemas.microsoft.com/office/drawing/2014/main" id="{58B872AF-F601-4738-B10F-A640D8213704}"/>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grpSp>
        <p:nvGrpSpPr>
          <p:cNvPr id="91" name="Group 80">
            <a:extLst>
              <a:ext uri="{FF2B5EF4-FFF2-40B4-BE49-F238E27FC236}">
                <a16:creationId xmlns:a16="http://schemas.microsoft.com/office/drawing/2014/main" id="{BEE9A61B-18E2-4126-87AF-DA029539450E}"/>
              </a:ext>
            </a:extLst>
          </p:cNvPr>
          <p:cNvGrpSpPr>
            <a:grpSpLocks/>
          </p:cNvGrpSpPr>
          <p:nvPr/>
        </p:nvGrpSpPr>
        <p:grpSpPr bwMode="auto">
          <a:xfrm>
            <a:off x="3430032" y="5386587"/>
            <a:ext cx="228600" cy="228600"/>
            <a:chOff x="8229600" y="5638800"/>
            <a:chExt cx="228600" cy="228600"/>
          </a:xfrm>
        </p:grpSpPr>
        <p:sp>
          <p:nvSpPr>
            <p:cNvPr id="92" name="Oval 91">
              <a:extLst>
                <a:ext uri="{FF2B5EF4-FFF2-40B4-BE49-F238E27FC236}">
                  <a16:creationId xmlns:a16="http://schemas.microsoft.com/office/drawing/2014/main" id="{BA0677D4-62DB-4284-8B2F-798B1119ED4E}"/>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93" name="4-Point Star 50">
              <a:extLst>
                <a:ext uri="{FF2B5EF4-FFF2-40B4-BE49-F238E27FC236}">
                  <a16:creationId xmlns:a16="http://schemas.microsoft.com/office/drawing/2014/main" id="{B6821D32-36E3-4DFF-8181-D5A24B05B1BF}"/>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sp>
        <p:nvSpPr>
          <p:cNvPr id="94" name="Oval 93">
            <a:extLst>
              <a:ext uri="{FF2B5EF4-FFF2-40B4-BE49-F238E27FC236}">
                <a16:creationId xmlns:a16="http://schemas.microsoft.com/office/drawing/2014/main" id="{A4E24E9A-81B4-4290-BC44-FC215AE743B6}"/>
              </a:ext>
            </a:extLst>
          </p:cNvPr>
          <p:cNvSpPr/>
          <p:nvPr/>
        </p:nvSpPr>
        <p:spPr>
          <a:xfrm>
            <a:off x="502780" y="2120057"/>
            <a:ext cx="3087805" cy="3870647"/>
          </a:xfrm>
          <a:prstGeom prst="ellipse">
            <a:avLst/>
          </a:prstGeom>
          <a:solidFill>
            <a:srgbClr val="FFFFCC"/>
          </a:solidFill>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B050"/>
                </a:solidFill>
                <a:latin typeface="Times New Roman" panose="02020603050405020304" pitchFamily="18" charset="0"/>
                <a:cs typeface="Times New Roman" panose="02020603050405020304" pitchFamily="18" charset="0"/>
              </a:rPr>
              <a:t>NỘI DUNG BÀI HỌC</a:t>
            </a:r>
          </a:p>
        </p:txBody>
      </p:sp>
      <p:sp>
        <p:nvSpPr>
          <p:cNvPr id="95" name="AutoShape 42">
            <a:extLst>
              <a:ext uri="{FF2B5EF4-FFF2-40B4-BE49-F238E27FC236}">
                <a16:creationId xmlns:a16="http://schemas.microsoft.com/office/drawing/2014/main" id="{48D6109D-698F-4E02-A46F-683DA1DC3949}"/>
              </a:ext>
            </a:extLst>
          </p:cNvPr>
          <p:cNvSpPr>
            <a:spLocks noChangeArrowheads="1"/>
          </p:cNvSpPr>
          <p:nvPr/>
        </p:nvSpPr>
        <p:spPr bwMode="gray">
          <a:xfrm>
            <a:off x="3031785" y="6006685"/>
            <a:ext cx="6204107"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C.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Bài</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tập</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tự</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luyện</a:t>
            </a:r>
            <a:endPar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grpSp>
        <p:nvGrpSpPr>
          <p:cNvPr id="96" name="Group 80">
            <a:extLst>
              <a:ext uri="{FF2B5EF4-FFF2-40B4-BE49-F238E27FC236}">
                <a16:creationId xmlns:a16="http://schemas.microsoft.com/office/drawing/2014/main" id="{AC539B52-E89A-4065-86E0-6866CAD50144}"/>
              </a:ext>
            </a:extLst>
          </p:cNvPr>
          <p:cNvGrpSpPr>
            <a:grpSpLocks/>
          </p:cNvGrpSpPr>
          <p:nvPr/>
        </p:nvGrpSpPr>
        <p:grpSpPr bwMode="auto">
          <a:xfrm>
            <a:off x="2803185" y="5944008"/>
            <a:ext cx="228600" cy="228600"/>
            <a:chOff x="8229600" y="5638800"/>
            <a:chExt cx="228600" cy="228600"/>
          </a:xfrm>
        </p:grpSpPr>
        <p:sp>
          <p:nvSpPr>
            <p:cNvPr id="97" name="Oval 96">
              <a:extLst>
                <a:ext uri="{FF2B5EF4-FFF2-40B4-BE49-F238E27FC236}">
                  <a16:creationId xmlns:a16="http://schemas.microsoft.com/office/drawing/2014/main" id="{E8602C37-FF86-4E2F-B116-7D46095D5DE7}"/>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98" name="4-Point Star 89">
              <a:extLst>
                <a:ext uri="{FF2B5EF4-FFF2-40B4-BE49-F238E27FC236}">
                  <a16:creationId xmlns:a16="http://schemas.microsoft.com/office/drawing/2014/main" id="{A3A64552-4792-4C13-BB68-54D85A1E3FFF}"/>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sp>
        <p:nvSpPr>
          <p:cNvPr id="2" name="TextBox 1"/>
          <p:cNvSpPr txBox="1"/>
          <p:nvPr/>
        </p:nvSpPr>
        <p:spPr>
          <a:xfrm>
            <a:off x="304800" y="308133"/>
            <a:ext cx="11050075" cy="1077218"/>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CĐ26_THỂ TÍCH KHỐI CHÓP CÓ MẶT BÊN VUÔNG GÓC VỚI ĐÁY</a:t>
            </a:r>
            <a:endParaRPr lang="en-US" sz="32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09994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68"/>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repeatCount="indefinite" fill="hold" nodeType="clickEffect">
                                  <p:stCondLst>
                                    <p:cond delay="0"/>
                                  </p:stCondLst>
                                  <p:childTnLst>
                                    <p:animRot by="21600000">
                                      <p:cBhvr>
                                        <p:cTn id="10" dur="2000" fill="hold"/>
                                        <p:tgtEl>
                                          <p:spTgt spid="7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wipe(left)">
                                      <p:cBhvr>
                                        <p:cTn id="15" dur="500"/>
                                        <p:tgtEl>
                                          <p:spTgt spid="71"/>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mph" presetSubtype="0" repeatCount="indefinite" fill="hold" nodeType="clickEffect">
                                  <p:stCondLst>
                                    <p:cond delay="0"/>
                                  </p:stCondLst>
                                  <p:childTnLst>
                                    <p:animRot by="21600000">
                                      <p:cBhvr>
                                        <p:cTn id="19" dur="2000" fill="hold"/>
                                        <p:tgtEl>
                                          <p:spTgt spid="79"/>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wipe(left)">
                                      <p:cBhvr>
                                        <p:cTn id="24" dur="500"/>
                                        <p:tgtEl>
                                          <p:spTgt spid="70"/>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mph" presetSubtype="0" repeatCount="indefinite" fill="hold" nodeType="clickEffect">
                                  <p:stCondLst>
                                    <p:cond delay="0"/>
                                  </p:stCondLst>
                                  <p:childTnLst>
                                    <p:animRot by="21600000">
                                      <p:cBhvr>
                                        <p:cTn id="28" dur="2000" fill="hold"/>
                                        <p:tgtEl>
                                          <p:spTgt spid="82"/>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wipe(left)">
                                      <p:cBhvr>
                                        <p:cTn id="33" dur="500"/>
                                        <p:tgtEl>
                                          <p:spTgt spid="72"/>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mph" presetSubtype="0" repeatCount="indefinite" fill="hold" nodeType="clickEffect">
                                  <p:stCondLst>
                                    <p:cond delay="0"/>
                                  </p:stCondLst>
                                  <p:childTnLst>
                                    <p:animRot by="21600000">
                                      <p:cBhvr>
                                        <p:cTn id="37" dur="2000" fill="hold"/>
                                        <p:tgtEl>
                                          <p:spTgt spid="85"/>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wipe(left)">
                                      <p:cBhvr>
                                        <p:cTn id="42" dur="500"/>
                                        <p:tgtEl>
                                          <p:spTgt spid="74"/>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mph" presetSubtype="0" repeatCount="indefinite" fill="hold" nodeType="clickEffect">
                                  <p:stCondLst>
                                    <p:cond delay="0"/>
                                  </p:stCondLst>
                                  <p:childTnLst>
                                    <p:animRot by="21600000">
                                      <p:cBhvr>
                                        <p:cTn id="46" dur="2000" fill="hold"/>
                                        <p:tgtEl>
                                          <p:spTgt spid="88"/>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3"/>
                                        </p:tgtEl>
                                        <p:attrNameLst>
                                          <p:attrName>style.visibility</p:attrName>
                                        </p:attrNameLst>
                                      </p:cBhvr>
                                      <p:to>
                                        <p:strVal val="visible"/>
                                      </p:to>
                                    </p:set>
                                    <p:animEffect transition="in" filter="wipe(left)">
                                      <p:cBhvr>
                                        <p:cTn id="51" dur="500"/>
                                        <p:tgtEl>
                                          <p:spTgt spid="73"/>
                                        </p:tgtEl>
                                      </p:cBhvr>
                                    </p:animEffect>
                                  </p:childTnLst>
                                </p:cTn>
                              </p:par>
                              <p:par>
                                <p:cTn id="52" presetID="8" presetClass="emph" presetSubtype="0" repeatCount="indefinite" fill="hold" nodeType="withEffect">
                                  <p:stCondLst>
                                    <p:cond delay="0"/>
                                  </p:stCondLst>
                                  <p:childTnLst>
                                    <p:animRot by="21600000">
                                      <p:cBhvr>
                                        <p:cTn id="53" dur="2000" fill="hold"/>
                                        <p:tgtEl>
                                          <p:spTgt spid="91"/>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75"/>
                                        </p:tgtEl>
                                        <p:attrNameLst>
                                          <p:attrName>style.visibility</p:attrName>
                                        </p:attrNameLst>
                                      </p:cBhvr>
                                      <p:to>
                                        <p:strVal val="visible"/>
                                      </p:to>
                                    </p:set>
                                    <p:animEffect transition="in" filter="wipe(left)">
                                      <p:cBhvr>
                                        <p:cTn id="58" dur="500"/>
                                        <p:tgtEl>
                                          <p:spTgt spid="75"/>
                                        </p:tgtEl>
                                      </p:cBhvr>
                                    </p:animEffect>
                                  </p:childTnLst>
                                </p:cTn>
                              </p:par>
                              <p:par>
                                <p:cTn id="59" presetID="8" presetClass="emph" presetSubtype="0" repeatCount="indefinite" fill="hold" nodeType="withEffect">
                                  <p:stCondLst>
                                    <p:cond delay="0"/>
                                  </p:stCondLst>
                                  <p:childTnLst>
                                    <p:animRot by="21600000">
                                      <p:cBhvr>
                                        <p:cTn id="60" dur="2000" fill="hold"/>
                                        <p:tgtEl>
                                          <p:spTgt spid="96"/>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wipe(left)">
                                      <p:cBhvr>
                                        <p:cTn id="65"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5" grpId="0" animBg="1"/>
      <p:bldP spid="9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0" y="55568"/>
                <a:ext cx="12192000" cy="2565702"/>
              </a:xfrm>
              <a:prstGeom prst="rect">
                <a:avLst/>
              </a:prstGeom>
            </p:spPr>
            <p:txBody>
              <a:bodyPr wrap="square">
                <a:spAutoFit/>
              </a:bodyPr>
              <a:lstStyle/>
              <a:p>
                <a:pPr lvl="0" algn="just">
                  <a:lnSpc>
                    <a:spcPct val="107000"/>
                  </a:lnSpc>
                  <a:spcAft>
                    <a:spcPts val="0"/>
                  </a:spcAft>
                  <a:buClr>
                    <a:srgbClr val="0000FF"/>
                  </a:buClr>
                  <a:tabLst>
                    <a:tab pos="629920" algn="l"/>
                  </a:tabLst>
                </a:pPr>
                <a:r>
                  <a:rPr lang="en-GB" sz="3200" b="1" dirty="0" err="1">
                    <a:solidFill>
                      <a:srgbClr val="FF0000"/>
                    </a:solidFill>
                    <a:latin typeface="Times New Roman"/>
                    <a:ea typeface="Times New Roman"/>
                  </a:rPr>
                  <a:t>Câu</a:t>
                </a:r>
                <a:r>
                  <a:rPr lang="en-GB" sz="3200" b="1" dirty="0">
                    <a:solidFill>
                      <a:srgbClr val="FF0000"/>
                    </a:solidFill>
                    <a:latin typeface="Times New Roman"/>
                    <a:ea typeface="Times New Roman"/>
                  </a:rPr>
                  <a:t> 12. </a:t>
                </a:r>
                <a:r>
                  <a:rPr lang="nl-NL" sz="3200" dirty="0">
                    <a:latin typeface="Times New Roman"/>
                    <a:ea typeface="Times New Roman"/>
                  </a:rPr>
                  <a:t>Cho hình chóp </a:t>
                </a:r>
                <a14:m>
                  <m:oMath xmlns:m="http://schemas.openxmlformats.org/officeDocument/2006/math">
                    <m:r>
                      <a:rPr lang="en-US" sz="3200" i="1">
                        <a:effectLst/>
                        <a:latin typeface="Cambria Math"/>
                        <a:ea typeface="Times New Roman"/>
                      </a:rPr>
                      <m:t>𝑆</m:t>
                    </m:r>
                    <m:r>
                      <a:rPr lang="en-US" sz="3200" i="1">
                        <a:effectLst/>
                        <a:latin typeface="Cambria Math"/>
                        <a:ea typeface="Times New Roman"/>
                      </a:rPr>
                      <m:t>.</m:t>
                    </m:r>
                    <m:r>
                      <a:rPr lang="en-US" sz="3200" i="1">
                        <a:effectLst/>
                        <a:latin typeface="Cambria Math"/>
                        <a:ea typeface="Times New Roman"/>
                      </a:rPr>
                      <m:t>𝐴𝐵𝐶</m:t>
                    </m:r>
                  </m:oMath>
                </a14:m>
                <a:r>
                  <a:rPr lang="nl-NL" sz="3200" dirty="0">
                    <a:effectLst/>
                    <a:latin typeface="Times New Roman"/>
                    <a:ea typeface="Times New Roman"/>
                  </a:rPr>
                  <a:t> có đáy</a:t>
                </a:r>
                <a14:m>
                  <m:oMath xmlns:m="http://schemas.openxmlformats.org/officeDocument/2006/math">
                    <m:r>
                      <a:rPr lang="en-US" sz="3200" i="1">
                        <a:effectLst/>
                        <a:latin typeface="Cambria Math"/>
                        <a:ea typeface="Times New Roman"/>
                      </a:rPr>
                      <m:t>𝐴𝐵𝐶</m:t>
                    </m:r>
                  </m:oMath>
                </a14:m>
                <a:r>
                  <a:rPr lang="nl-NL" sz="3200" dirty="0">
                    <a:effectLst/>
                    <a:latin typeface="Times New Roman"/>
                    <a:ea typeface="Times New Roman"/>
                  </a:rPr>
                  <a:t> là tam giác vuông tại </a:t>
                </a:r>
                <a14:m>
                  <m:oMath xmlns:m="http://schemas.openxmlformats.org/officeDocument/2006/math">
                    <m:r>
                      <a:rPr lang="en-US" sz="3200" i="1">
                        <a:effectLst/>
                        <a:latin typeface="Cambria Math"/>
                        <a:ea typeface="Times New Roman"/>
                      </a:rPr>
                      <m:t>𝐵</m:t>
                    </m:r>
                  </m:oMath>
                </a14:m>
                <a:r>
                  <a:rPr lang="nl-NL" sz="3200" dirty="0">
                    <a:effectLst/>
                    <a:latin typeface="Times New Roman"/>
                    <a:ea typeface="Times New Roman"/>
                  </a:rPr>
                  <a:t>. Biết </a:t>
                </a:r>
                <a14:m>
                  <m:oMath xmlns:m="http://schemas.openxmlformats.org/officeDocument/2006/math">
                    <m:r>
                      <a:rPr lang="en-US" sz="3200" i="1">
                        <a:effectLst/>
                        <a:latin typeface="Cambria Math"/>
                        <a:ea typeface="Times New Roman"/>
                      </a:rPr>
                      <m:t>𝛥</m:t>
                    </m:r>
                    <m:r>
                      <a:rPr lang="en-US" sz="3200" i="1">
                        <a:effectLst/>
                        <a:latin typeface="Cambria Math"/>
                        <a:ea typeface="Times New Roman"/>
                      </a:rPr>
                      <m:t>𝑆𝐴𝐵</m:t>
                    </m:r>
                  </m:oMath>
                </a14:m>
                <a:r>
                  <a:rPr lang="nl-NL" sz="3200" dirty="0">
                    <a:effectLst/>
                    <a:latin typeface="Times New Roman"/>
                    <a:ea typeface="Times New Roman"/>
                  </a:rPr>
                  <a:t> là tam giác đều và thuộc mặt phẳng vuông góc với mặt phẳng </a:t>
                </a:r>
                <a14:m>
                  <m:oMath xmlns:m="http://schemas.openxmlformats.org/officeDocument/2006/math">
                    <m:d>
                      <m:dPr>
                        <m:ctrlPr>
                          <a:rPr lang="en-GB" sz="3200" i="1">
                            <a:effectLst/>
                            <a:latin typeface="Cambria Math" panose="02040503050406030204" pitchFamily="18" charset="0"/>
                            <a:ea typeface="Times New Roman"/>
                          </a:rPr>
                        </m:ctrlPr>
                      </m:dPr>
                      <m:e>
                        <m:r>
                          <a:rPr lang="en-US" sz="3200" i="1">
                            <a:effectLst/>
                            <a:latin typeface="Cambria Math"/>
                            <a:ea typeface="Times New Roman"/>
                          </a:rPr>
                          <m:t>𝐴𝐵𝐶</m:t>
                        </m:r>
                      </m:e>
                    </m:d>
                  </m:oMath>
                </a14:m>
                <a:r>
                  <a:rPr lang="nl-NL" sz="3200" dirty="0">
                    <a:effectLst/>
                    <a:latin typeface="Times New Roman"/>
                    <a:ea typeface="Times New Roman"/>
                  </a:rPr>
                  <a:t>. </a:t>
                </a:r>
                <a:r>
                  <a:rPr lang="en-US" sz="3200" dirty="0" err="1">
                    <a:effectLst/>
                    <a:latin typeface="Times New Roman"/>
                    <a:ea typeface="Times New Roman"/>
                  </a:rPr>
                  <a:t>Tính</a:t>
                </a:r>
                <a:r>
                  <a:rPr lang="en-US" sz="3200" dirty="0">
                    <a:effectLst/>
                    <a:latin typeface="Times New Roman"/>
                    <a:ea typeface="Times New Roman"/>
                  </a:rPr>
                  <a:t> </a:t>
                </a:r>
                <a:r>
                  <a:rPr lang="en-US" sz="3200" dirty="0" err="1">
                    <a:effectLst/>
                    <a:latin typeface="Times New Roman"/>
                    <a:ea typeface="Times New Roman"/>
                  </a:rPr>
                  <a:t>theo</a:t>
                </a:r>
                <a:r>
                  <a:rPr lang="en-US" sz="3200" dirty="0">
                    <a:effectLst/>
                    <a:latin typeface="Times New Roman"/>
                    <a:ea typeface="Times New Roman"/>
                  </a:rPr>
                  <a:t> </a:t>
                </a:r>
                <a14:m>
                  <m:oMath xmlns:m="http://schemas.openxmlformats.org/officeDocument/2006/math">
                    <m:r>
                      <a:rPr lang="en-US" sz="3200" i="1">
                        <a:effectLst/>
                        <a:latin typeface="Cambria Math"/>
                        <a:ea typeface="Times New Roman"/>
                      </a:rPr>
                      <m:t>𝑎</m:t>
                    </m:r>
                  </m:oMath>
                </a14:m>
                <a:r>
                  <a:rPr lang="en-US" sz="3200" dirty="0">
                    <a:effectLst/>
                    <a:latin typeface="Times New Roman"/>
                    <a:ea typeface="Times New Roman"/>
                  </a:rPr>
                  <a:t> </a:t>
                </a:r>
                <a:r>
                  <a:rPr lang="en-US" sz="3200" dirty="0" err="1">
                    <a:effectLst/>
                    <a:latin typeface="Times New Roman"/>
                    <a:ea typeface="Times New Roman"/>
                  </a:rPr>
                  <a:t>thể</a:t>
                </a:r>
                <a:r>
                  <a:rPr lang="en-US" sz="3200" dirty="0">
                    <a:effectLst/>
                    <a:latin typeface="Times New Roman"/>
                    <a:ea typeface="Times New Roman"/>
                  </a:rPr>
                  <a:t> </a:t>
                </a:r>
                <a:r>
                  <a:rPr lang="en-US" sz="3200" dirty="0" err="1">
                    <a:effectLst/>
                    <a:latin typeface="Times New Roman"/>
                    <a:ea typeface="Times New Roman"/>
                  </a:rPr>
                  <a:t>tích</a:t>
                </a:r>
                <a:r>
                  <a:rPr lang="en-US" sz="3200" dirty="0">
                    <a:effectLst/>
                    <a:latin typeface="Times New Roman"/>
                    <a:ea typeface="Times New Roman"/>
                  </a:rPr>
                  <a:t> </a:t>
                </a:r>
                <a:r>
                  <a:rPr lang="en-US" sz="3200" dirty="0" err="1">
                    <a:effectLst/>
                    <a:latin typeface="Times New Roman"/>
                    <a:ea typeface="Times New Roman"/>
                  </a:rPr>
                  <a:t>khối</a:t>
                </a:r>
                <a:r>
                  <a:rPr lang="en-US" sz="3200" dirty="0">
                    <a:effectLst/>
                    <a:latin typeface="Times New Roman"/>
                    <a:ea typeface="Times New Roman"/>
                  </a:rPr>
                  <a:t> </a:t>
                </a:r>
                <a:r>
                  <a:rPr lang="en-US" sz="3200" dirty="0" err="1">
                    <a:effectLst/>
                    <a:latin typeface="Times New Roman"/>
                    <a:ea typeface="Times New Roman"/>
                  </a:rPr>
                  <a:t>chóp</a:t>
                </a:r>
                <a:r>
                  <a:rPr lang="en-US" sz="3200" dirty="0">
                    <a:effectLst/>
                    <a:latin typeface="Times New Roman"/>
                    <a:ea typeface="Times New Roman"/>
                  </a:rPr>
                  <a:t> </a:t>
                </a:r>
                <a14:m>
                  <m:oMath xmlns:m="http://schemas.openxmlformats.org/officeDocument/2006/math">
                    <m:r>
                      <a:rPr lang="en-US" sz="3200" i="1">
                        <a:effectLst/>
                        <a:latin typeface="Cambria Math"/>
                        <a:ea typeface="Times New Roman"/>
                      </a:rPr>
                      <m:t>𝑆</m:t>
                    </m:r>
                    <m:r>
                      <a:rPr lang="en-US" sz="3200" i="1">
                        <a:effectLst/>
                        <a:latin typeface="Cambria Math"/>
                        <a:ea typeface="Times New Roman"/>
                      </a:rPr>
                      <m:t>.</m:t>
                    </m:r>
                    <m:r>
                      <a:rPr lang="en-US" sz="3200" i="1">
                        <a:effectLst/>
                        <a:latin typeface="Cambria Math"/>
                        <a:ea typeface="Times New Roman"/>
                      </a:rPr>
                      <m:t>𝐴𝐵𝐶</m:t>
                    </m:r>
                  </m:oMath>
                </a14:m>
                <a:r>
                  <a:rPr lang="en-US" sz="3200" dirty="0">
                    <a:effectLst/>
                    <a:latin typeface="Times New Roman"/>
                    <a:ea typeface="Times New Roman"/>
                  </a:rPr>
                  <a:t> </a:t>
                </a:r>
                <a:r>
                  <a:rPr lang="en-US" sz="3200" dirty="0" err="1">
                    <a:effectLst/>
                    <a:latin typeface="Times New Roman"/>
                    <a:ea typeface="Times New Roman"/>
                  </a:rPr>
                  <a:t>biết</a:t>
                </a:r>
                <a:r>
                  <a:rPr lang="en-US" sz="3200" dirty="0">
                    <a:effectLst/>
                    <a:latin typeface="Times New Roman"/>
                    <a:ea typeface="Times New Roman"/>
                  </a:rPr>
                  <a:t> </a:t>
                </a:r>
                <a14:m>
                  <m:oMath xmlns:m="http://schemas.openxmlformats.org/officeDocument/2006/math">
                    <m:r>
                      <a:rPr lang="en-US" sz="3200" i="1">
                        <a:effectLst/>
                        <a:latin typeface="Cambria Math"/>
                        <a:ea typeface="Times New Roman"/>
                      </a:rPr>
                      <m:t>𝐴𝐵</m:t>
                    </m:r>
                    <m:r>
                      <a:rPr lang="en-US" sz="3200" i="1">
                        <a:effectLst/>
                        <a:latin typeface="Cambria Math"/>
                        <a:ea typeface="Times New Roman"/>
                      </a:rPr>
                      <m:t>=</m:t>
                    </m:r>
                    <m:r>
                      <a:rPr lang="en-US" sz="3200" i="1">
                        <a:effectLst/>
                        <a:latin typeface="Cambria Math"/>
                        <a:ea typeface="Times New Roman"/>
                      </a:rPr>
                      <m:t>𝑎</m:t>
                    </m:r>
                  </m:oMath>
                </a14:m>
                <a:r>
                  <a:rPr lang="en-US" sz="3200" dirty="0">
                    <a:effectLst/>
                    <a:latin typeface="Times New Roman"/>
                    <a:ea typeface="Times New Roman"/>
                  </a:rPr>
                  <a:t>, </a:t>
                </a:r>
                <a14:m>
                  <m:oMath xmlns:m="http://schemas.openxmlformats.org/officeDocument/2006/math">
                    <m:r>
                      <a:rPr lang="en-US" sz="3200" i="1">
                        <a:effectLst/>
                        <a:latin typeface="Cambria Math"/>
                        <a:ea typeface="Times New Roman"/>
                      </a:rPr>
                      <m:t>𝐴𝐶</m:t>
                    </m:r>
                    <m:r>
                      <a:rPr lang="en-US" sz="3200" i="1">
                        <a:effectLst/>
                        <a:latin typeface="Cambria Math"/>
                        <a:ea typeface="Times New Roman"/>
                      </a:rPr>
                      <m:t>=</m:t>
                    </m:r>
                    <m:r>
                      <a:rPr lang="en-US" sz="3200" i="1">
                        <a:effectLst/>
                        <a:latin typeface="Cambria Math"/>
                        <a:ea typeface="Times New Roman"/>
                      </a:rPr>
                      <m:t>𝑎</m:t>
                    </m:r>
                    <m:rad>
                      <m:radPr>
                        <m:degHide m:val="on"/>
                        <m:ctrlPr>
                          <a:rPr lang="en-GB" sz="3200" i="1">
                            <a:effectLst/>
                            <a:latin typeface="Cambria Math" panose="02040503050406030204" pitchFamily="18" charset="0"/>
                            <a:ea typeface="Times New Roman"/>
                          </a:rPr>
                        </m:ctrlPr>
                      </m:radPr>
                      <m:deg/>
                      <m:e>
                        <m:r>
                          <a:rPr lang="en-US" sz="3200" i="1">
                            <a:effectLst/>
                            <a:latin typeface="Cambria Math"/>
                            <a:ea typeface="Times New Roman"/>
                          </a:rPr>
                          <m:t>3</m:t>
                        </m:r>
                      </m:e>
                    </m:rad>
                  </m:oMath>
                </a14:m>
                <a:r>
                  <a:rPr lang="en-US" sz="3200" dirty="0">
                    <a:effectLst/>
                    <a:latin typeface="Times New Roman"/>
                    <a:ea typeface="Times New Roman"/>
                  </a:rPr>
                  <a:t>.</a:t>
                </a:r>
                <a:endParaRPr lang="en-GB" sz="3200" dirty="0">
                  <a:effectLst/>
                  <a:latin typeface="Times New Roman"/>
                  <a:ea typeface="Times New Roman"/>
                </a:endParaRPr>
              </a:p>
              <a:p>
                <a:pPr algn="just">
                  <a:lnSpc>
                    <a:spcPct val="107000"/>
                  </a:lnSpc>
                  <a:spcAft>
                    <a:spcPts val="800"/>
                  </a:spcAft>
                  <a:tabLst>
                    <a:tab pos="635000" algn="l"/>
                    <a:tab pos="2222500" algn="l"/>
                    <a:tab pos="3810000" algn="l"/>
                    <a:tab pos="5397500" algn="l"/>
                  </a:tabLst>
                </a:pPr>
                <a:r>
                  <a:rPr lang="en-US" sz="3200" b="1" dirty="0">
                    <a:effectLst/>
                    <a:latin typeface="Times New Roman"/>
                    <a:ea typeface="Times New Roman"/>
                  </a:rPr>
                  <a:t>	A. </a:t>
                </a:r>
                <a14:m>
                  <m:oMath xmlns:m="http://schemas.openxmlformats.org/officeDocument/2006/math">
                    <m:f>
                      <m:fPr>
                        <m:ctrlPr>
                          <a:rPr lang="en-GB" sz="3200" i="1">
                            <a:effectLst/>
                            <a:latin typeface="Cambria Math" panose="02040503050406030204" pitchFamily="18" charset="0"/>
                            <a:ea typeface="Times New Roman"/>
                          </a:rPr>
                        </m:ctrlPr>
                      </m:fPr>
                      <m:num>
                        <m:sSup>
                          <m:sSupPr>
                            <m:ctrlPr>
                              <a:rPr lang="en-GB" sz="3200" i="1">
                                <a:effectLst/>
                                <a:latin typeface="Cambria Math" panose="02040503050406030204" pitchFamily="18" charset="0"/>
                                <a:ea typeface="Times New Roman"/>
                              </a:rPr>
                            </m:ctrlPr>
                          </m:sSupPr>
                          <m:e>
                            <m:r>
                              <a:rPr lang="en-US" sz="3200" i="1">
                                <a:effectLst/>
                                <a:latin typeface="Cambria Math"/>
                                <a:ea typeface="Times New Roman"/>
                              </a:rPr>
                              <m:t>𝑎</m:t>
                            </m:r>
                          </m:e>
                          <m:sup>
                            <m:r>
                              <a:rPr lang="en-US" sz="3200" i="1">
                                <a:effectLst/>
                                <a:latin typeface="Cambria Math"/>
                                <a:ea typeface="Times New Roman"/>
                              </a:rPr>
                              <m:t>3</m:t>
                            </m:r>
                          </m:sup>
                        </m:sSup>
                        <m:rad>
                          <m:radPr>
                            <m:degHide m:val="on"/>
                            <m:ctrlPr>
                              <a:rPr lang="en-GB" sz="3200" i="1">
                                <a:effectLst/>
                                <a:latin typeface="Cambria Math" panose="02040503050406030204" pitchFamily="18" charset="0"/>
                                <a:ea typeface="Times New Roman"/>
                              </a:rPr>
                            </m:ctrlPr>
                          </m:radPr>
                          <m:deg/>
                          <m:e>
                            <m:r>
                              <a:rPr lang="en-US" sz="3200" i="1">
                                <a:effectLst/>
                                <a:latin typeface="Cambria Math"/>
                                <a:ea typeface="Times New Roman"/>
                              </a:rPr>
                              <m:t>2</m:t>
                            </m:r>
                          </m:e>
                        </m:rad>
                      </m:num>
                      <m:den>
                        <m:r>
                          <a:rPr lang="en-US" sz="3200" i="1">
                            <a:effectLst/>
                            <a:latin typeface="Cambria Math"/>
                            <a:ea typeface="Times New Roman"/>
                          </a:rPr>
                          <m:t>6</m:t>
                        </m:r>
                      </m:den>
                    </m:f>
                  </m:oMath>
                </a14:m>
                <a:r>
                  <a:rPr lang="en-US" sz="3200" dirty="0">
                    <a:effectLst/>
                    <a:latin typeface="Times New Roman"/>
                    <a:ea typeface="Times New Roman"/>
                  </a:rPr>
                  <a:t>.</a:t>
                </a:r>
                <a:r>
                  <a:rPr lang="en-US" sz="3200" b="1" dirty="0">
                    <a:effectLst/>
                    <a:latin typeface="Times New Roman"/>
                    <a:ea typeface="Times New Roman"/>
                  </a:rPr>
                  <a:t>		B. </a:t>
                </a:r>
                <a14:m>
                  <m:oMath xmlns:m="http://schemas.openxmlformats.org/officeDocument/2006/math">
                    <m:f>
                      <m:fPr>
                        <m:ctrlPr>
                          <a:rPr lang="en-GB" sz="3200" i="1">
                            <a:effectLst/>
                            <a:latin typeface="Cambria Math" panose="02040503050406030204" pitchFamily="18" charset="0"/>
                            <a:ea typeface="Times New Roman"/>
                          </a:rPr>
                        </m:ctrlPr>
                      </m:fPr>
                      <m:num>
                        <m:sSup>
                          <m:sSupPr>
                            <m:ctrlPr>
                              <a:rPr lang="en-GB" sz="3200" i="1">
                                <a:effectLst/>
                                <a:latin typeface="Cambria Math" panose="02040503050406030204" pitchFamily="18" charset="0"/>
                                <a:ea typeface="Times New Roman"/>
                              </a:rPr>
                            </m:ctrlPr>
                          </m:sSupPr>
                          <m:e>
                            <m:r>
                              <a:rPr lang="en-US" sz="3200" i="1">
                                <a:effectLst/>
                                <a:latin typeface="Cambria Math"/>
                                <a:ea typeface="Times New Roman"/>
                              </a:rPr>
                              <m:t>𝑎</m:t>
                            </m:r>
                          </m:e>
                          <m:sup>
                            <m:r>
                              <a:rPr lang="en-US" sz="3200" i="1">
                                <a:effectLst/>
                                <a:latin typeface="Cambria Math"/>
                                <a:ea typeface="Times New Roman"/>
                              </a:rPr>
                              <m:t>3</m:t>
                            </m:r>
                          </m:sup>
                        </m:sSup>
                      </m:num>
                      <m:den>
                        <m:r>
                          <a:rPr lang="en-US" sz="3200" i="1">
                            <a:effectLst/>
                            <a:latin typeface="Cambria Math"/>
                            <a:ea typeface="Times New Roman"/>
                          </a:rPr>
                          <m:t>4</m:t>
                        </m:r>
                      </m:den>
                    </m:f>
                  </m:oMath>
                </a14:m>
                <a:r>
                  <a:rPr lang="en-US" sz="3200" dirty="0">
                    <a:effectLst/>
                    <a:latin typeface="Times New Roman"/>
                    <a:ea typeface="Times New Roman"/>
                  </a:rPr>
                  <a:t>.</a:t>
                </a:r>
                <a:r>
                  <a:rPr lang="en-US" sz="3200" b="1" dirty="0">
                    <a:effectLst/>
                    <a:latin typeface="Times New Roman"/>
                    <a:ea typeface="Times New Roman"/>
                  </a:rPr>
                  <a:t>			C. </a:t>
                </a:r>
                <a14:m>
                  <m:oMath xmlns:m="http://schemas.openxmlformats.org/officeDocument/2006/math">
                    <m:f>
                      <m:fPr>
                        <m:ctrlPr>
                          <a:rPr lang="en-GB" sz="3200" i="1">
                            <a:effectLst/>
                            <a:latin typeface="Cambria Math" panose="02040503050406030204" pitchFamily="18" charset="0"/>
                            <a:ea typeface="Times New Roman"/>
                          </a:rPr>
                        </m:ctrlPr>
                      </m:fPr>
                      <m:num>
                        <m:sSup>
                          <m:sSupPr>
                            <m:ctrlPr>
                              <a:rPr lang="en-GB" sz="3200" i="1">
                                <a:effectLst/>
                                <a:latin typeface="Cambria Math" panose="02040503050406030204" pitchFamily="18" charset="0"/>
                                <a:ea typeface="Times New Roman"/>
                              </a:rPr>
                            </m:ctrlPr>
                          </m:sSupPr>
                          <m:e>
                            <m:r>
                              <a:rPr lang="en-US" sz="3200" i="1">
                                <a:effectLst/>
                                <a:latin typeface="Cambria Math"/>
                                <a:ea typeface="Times New Roman"/>
                              </a:rPr>
                              <m:t>𝑎</m:t>
                            </m:r>
                          </m:e>
                          <m:sup>
                            <m:r>
                              <a:rPr lang="en-US" sz="3200" i="1">
                                <a:effectLst/>
                                <a:latin typeface="Cambria Math"/>
                                <a:ea typeface="Times New Roman"/>
                              </a:rPr>
                              <m:t>3</m:t>
                            </m:r>
                          </m:sup>
                        </m:sSup>
                        <m:rad>
                          <m:radPr>
                            <m:degHide m:val="on"/>
                            <m:ctrlPr>
                              <a:rPr lang="en-GB" sz="3200" i="1">
                                <a:effectLst/>
                                <a:latin typeface="Cambria Math" panose="02040503050406030204" pitchFamily="18" charset="0"/>
                                <a:ea typeface="Times New Roman"/>
                              </a:rPr>
                            </m:ctrlPr>
                          </m:radPr>
                          <m:deg/>
                          <m:e>
                            <m:r>
                              <a:rPr lang="en-US" sz="3200" i="1">
                                <a:effectLst/>
                                <a:latin typeface="Cambria Math"/>
                                <a:ea typeface="Times New Roman"/>
                              </a:rPr>
                              <m:t>6</m:t>
                            </m:r>
                          </m:e>
                        </m:rad>
                      </m:num>
                      <m:den>
                        <m:r>
                          <a:rPr lang="en-US" sz="3200" i="1">
                            <a:effectLst/>
                            <a:latin typeface="Cambria Math"/>
                            <a:ea typeface="Times New Roman"/>
                          </a:rPr>
                          <m:t>4</m:t>
                        </m:r>
                      </m:den>
                    </m:f>
                  </m:oMath>
                </a14:m>
                <a:r>
                  <a:rPr lang="en-US" sz="3200" dirty="0">
                    <a:effectLst/>
                    <a:latin typeface="Times New Roman"/>
                    <a:ea typeface="Times New Roman"/>
                  </a:rPr>
                  <a:t>.</a:t>
                </a:r>
                <a:r>
                  <a:rPr lang="en-US" sz="3200" b="1" dirty="0">
                    <a:effectLst/>
                    <a:latin typeface="Times New Roman"/>
                    <a:ea typeface="Times New Roman"/>
                  </a:rPr>
                  <a:t>		D. </a:t>
                </a:r>
                <a14:m>
                  <m:oMath xmlns:m="http://schemas.openxmlformats.org/officeDocument/2006/math">
                    <m:f>
                      <m:fPr>
                        <m:ctrlPr>
                          <a:rPr lang="en-GB" sz="3200" i="1">
                            <a:effectLst/>
                            <a:latin typeface="Cambria Math" panose="02040503050406030204" pitchFamily="18" charset="0"/>
                            <a:ea typeface="Times New Roman"/>
                          </a:rPr>
                        </m:ctrlPr>
                      </m:fPr>
                      <m:num>
                        <m:sSup>
                          <m:sSupPr>
                            <m:ctrlPr>
                              <a:rPr lang="en-GB" sz="3200" i="1">
                                <a:effectLst/>
                                <a:latin typeface="Cambria Math" panose="02040503050406030204" pitchFamily="18" charset="0"/>
                                <a:ea typeface="Times New Roman"/>
                              </a:rPr>
                            </m:ctrlPr>
                          </m:sSupPr>
                          <m:e>
                            <m:r>
                              <a:rPr lang="en-US" sz="3200" i="1">
                                <a:effectLst/>
                                <a:latin typeface="Cambria Math"/>
                                <a:ea typeface="Times New Roman"/>
                              </a:rPr>
                              <m:t>𝑎</m:t>
                            </m:r>
                          </m:e>
                          <m:sup>
                            <m:r>
                              <a:rPr lang="en-US" sz="3200" i="1">
                                <a:effectLst/>
                                <a:latin typeface="Cambria Math"/>
                                <a:ea typeface="Times New Roman"/>
                              </a:rPr>
                              <m:t>3</m:t>
                            </m:r>
                          </m:sup>
                        </m:sSup>
                        <m:rad>
                          <m:radPr>
                            <m:degHide m:val="on"/>
                            <m:ctrlPr>
                              <a:rPr lang="en-GB" sz="3200" i="1">
                                <a:effectLst/>
                                <a:latin typeface="Cambria Math" panose="02040503050406030204" pitchFamily="18" charset="0"/>
                                <a:ea typeface="Times New Roman"/>
                              </a:rPr>
                            </m:ctrlPr>
                          </m:radPr>
                          <m:deg/>
                          <m:e>
                            <m:r>
                              <a:rPr lang="en-US" sz="3200" i="1">
                                <a:effectLst/>
                                <a:latin typeface="Cambria Math"/>
                                <a:ea typeface="Times New Roman"/>
                              </a:rPr>
                              <m:t>6</m:t>
                            </m:r>
                          </m:e>
                        </m:rad>
                      </m:num>
                      <m:den>
                        <m:r>
                          <a:rPr lang="en-US" sz="3200" i="1">
                            <a:effectLst/>
                            <a:latin typeface="Cambria Math"/>
                            <a:ea typeface="Times New Roman"/>
                          </a:rPr>
                          <m:t>12</m:t>
                        </m:r>
                      </m:den>
                    </m:f>
                  </m:oMath>
                </a14:m>
                <a:r>
                  <a:rPr lang="en-US" sz="3200" dirty="0">
                    <a:effectLst/>
                    <a:latin typeface="Times New Roman"/>
                    <a:ea typeface="Times New Roman"/>
                  </a:rPr>
                  <a:t>.</a:t>
                </a:r>
                <a:endParaRPr lang="en-GB" sz="3200" dirty="0">
                  <a:effectLst/>
                  <a:latin typeface="Times New Roman"/>
                  <a:ea typeface="Times New Roman"/>
                </a:endParaRPr>
              </a:p>
            </p:txBody>
          </p:sp>
        </mc:Choice>
        <mc:Fallback xmlns="">
          <p:sp>
            <p:nvSpPr>
              <p:cNvPr id="4" name="Rectangle 3"/>
              <p:cNvSpPr>
                <a:spLocks noRot="1" noChangeAspect="1" noMove="1" noResize="1" noEditPoints="1" noAdjustHandles="1" noChangeArrowheads="1" noChangeShapeType="1" noTextEdit="1"/>
              </p:cNvSpPr>
              <p:nvPr/>
            </p:nvSpPr>
            <p:spPr>
              <a:xfrm>
                <a:off x="0" y="55568"/>
                <a:ext cx="12192000" cy="2565702"/>
              </a:xfrm>
              <a:prstGeom prst="rect">
                <a:avLst/>
              </a:prstGeom>
              <a:blipFill rotWithShape="1">
                <a:blip r:embed="rId2"/>
                <a:stretch>
                  <a:fillRect l="-1250" t="-3325" r="-1250" b="-1900"/>
                </a:stretch>
              </a:blipFill>
            </p:spPr>
            <p:txBody>
              <a:bodyPr/>
              <a:lstStyle/>
              <a:p>
                <a:r>
                  <a:rPr lang="en-GB">
                    <a:noFill/>
                  </a:rPr>
                  <a:t> </a:t>
                </a:r>
              </a:p>
            </p:txBody>
          </p:sp>
        </mc:Fallback>
      </mc:AlternateContent>
      <p:sp>
        <p:nvSpPr>
          <p:cNvPr id="3" name="Oval 2"/>
          <p:cNvSpPr/>
          <p:nvPr/>
        </p:nvSpPr>
        <p:spPr>
          <a:xfrm>
            <a:off x="9105900" y="1866900"/>
            <a:ext cx="609600" cy="609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a:hlinkClick r:id="rId3" action="ppaction://hlinksldjump"/>
            <a:extLst>
              <a:ext uri="{FF2B5EF4-FFF2-40B4-BE49-F238E27FC236}">
                <a16:creationId xmlns:a16="http://schemas.microsoft.com/office/drawing/2014/main" id="{CBCF510A-4449-4F56-BD7B-5195C482FAB0}"/>
              </a:ext>
            </a:extLst>
          </p:cNvPr>
          <p:cNvSpPr/>
          <p:nvPr/>
        </p:nvSpPr>
        <p:spPr>
          <a:xfrm rot="5400000">
            <a:off x="11532432"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hlinkClick r:id="rId4" action="ppaction://hlinksldjump"/>
            <a:extLst>
              <a:ext uri="{FF2B5EF4-FFF2-40B4-BE49-F238E27FC236}">
                <a16:creationId xmlns:a16="http://schemas.microsoft.com/office/drawing/2014/main" id="{32D525B8-D8D5-4359-81A6-02D4B81E26E1}"/>
              </a:ext>
            </a:extLst>
          </p:cNvPr>
          <p:cNvSpPr/>
          <p:nvPr/>
        </p:nvSpPr>
        <p:spPr>
          <a:xfrm rot="16200000">
            <a:off x="11024656"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63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iterate type="lt">
                                    <p:tmPct val="20000"/>
                                  </p:iterate>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0" y="103959"/>
                <a:ext cx="12192000" cy="2522165"/>
              </a:xfrm>
              <a:prstGeom prst="rect">
                <a:avLst/>
              </a:prstGeom>
            </p:spPr>
            <p:txBody>
              <a:bodyPr wrap="square">
                <a:spAutoFit/>
              </a:bodyPr>
              <a:lstStyle/>
              <a:p>
                <a:pPr lvl="0" algn="just">
                  <a:lnSpc>
                    <a:spcPct val="107000"/>
                  </a:lnSpc>
                  <a:spcAft>
                    <a:spcPts val="0"/>
                  </a:spcAft>
                  <a:buClr>
                    <a:srgbClr val="0000FF"/>
                  </a:buClr>
                  <a:tabLst>
                    <a:tab pos="629920" algn="l"/>
                  </a:tabLst>
                </a:pPr>
                <a:r>
                  <a:rPr lang="en-GB" sz="3200" b="1" dirty="0" err="1">
                    <a:solidFill>
                      <a:srgbClr val="FF0000"/>
                    </a:solidFill>
                    <a:latin typeface="Times New Roman"/>
                    <a:ea typeface="Times New Roman"/>
                  </a:rPr>
                  <a:t>Câu</a:t>
                </a:r>
                <a:r>
                  <a:rPr lang="en-GB" sz="3200" b="1" dirty="0">
                    <a:solidFill>
                      <a:srgbClr val="FF0000"/>
                    </a:solidFill>
                    <a:latin typeface="Times New Roman"/>
                    <a:ea typeface="Times New Roman"/>
                  </a:rPr>
                  <a:t> 13. </a:t>
                </a:r>
                <a:r>
                  <a:rPr lang="it-IT" sz="3200" dirty="0">
                    <a:latin typeface="Times New Roman"/>
                    <a:ea typeface="Times New Roman"/>
                  </a:rPr>
                  <a:t>Cho hình chóp có tam giác </a:t>
                </a:r>
                <a14:m>
                  <m:oMath xmlns:m="http://schemas.openxmlformats.org/officeDocument/2006/math">
                    <m:r>
                      <a:rPr lang="it-IT" sz="3200" i="1">
                        <a:effectLst/>
                        <a:latin typeface="Cambria Math"/>
                        <a:ea typeface="Times New Roman"/>
                      </a:rPr>
                      <m:t>𝑆𝐴𝐵</m:t>
                    </m:r>
                  </m:oMath>
                </a14:m>
                <a:r>
                  <a:rPr lang="it-IT" sz="3200" dirty="0">
                    <a:effectLst/>
                    <a:latin typeface="Times New Roman"/>
                    <a:ea typeface="Times New Roman"/>
                  </a:rPr>
                  <a:t> đều cạnh </a:t>
                </a:r>
                <a14:m>
                  <m:oMath xmlns:m="http://schemas.openxmlformats.org/officeDocument/2006/math">
                    <m:r>
                      <a:rPr lang="it-IT" sz="3200" i="1">
                        <a:effectLst/>
                        <a:latin typeface="Cambria Math"/>
                        <a:ea typeface="Times New Roman"/>
                      </a:rPr>
                      <m:t>𝑎</m:t>
                    </m:r>
                    <m:r>
                      <a:rPr lang="it-IT" sz="3200" i="1">
                        <a:effectLst/>
                        <a:latin typeface="Cambria Math"/>
                        <a:ea typeface="Times New Roman"/>
                      </a:rPr>
                      <m:t>,</m:t>
                    </m:r>
                  </m:oMath>
                </a14:m>
                <a:r>
                  <a:rPr lang="it-IT" sz="3200" dirty="0">
                    <a:effectLst/>
                    <a:latin typeface="Times New Roman"/>
                    <a:ea typeface="Times New Roman"/>
                  </a:rPr>
                  <a:t> tam giác </a:t>
                </a:r>
                <a14:m>
                  <m:oMath xmlns:m="http://schemas.openxmlformats.org/officeDocument/2006/math">
                    <m:r>
                      <a:rPr lang="it-IT" sz="3200" i="1">
                        <a:effectLst/>
                        <a:latin typeface="Cambria Math"/>
                        <a:ea typeface="Times New Roman"/>
                      </a:rPr>
                      <m:t>𝐴𝐵𝐶</m:t>
                    </m:r>
                  </m:oMath>
                </a14:m>
                <a:r>
                  <a:rPr lang="it-IT" sz="3200" dirty="0">
                    <a:effectLst/>
                    <a:latin typeface="Times New Roman"/>
                    <a:ea typeface="Times New Roman"/>
                  </a:rPr>
                  <a:t> cân tại</a:t>
                </a:r>
                <a:r>
                  <a:rPr lang="it-IT" sz="3200" b="1" i="1" dirty="0">
                    <a:effectLst/>
                    <a:latin typeface="Times New Roman"/>
                    <a:ea typeface="Times New Roman"/>
                  </a:rPr>
                  <a:t> </a:t>
                </a:r>
                <a14:m>
                  <m:oMath xmlns:m="http://schemas.openxmlformats.org/officeDocument/2006/math">
                    <m:r>
                      <a:rPr lang="it-IT" sz="3200" b="1" i="1">
                        <a:effectLst/>
                        <a:latin typeface="Cambria Math"/>
                        <a:ea typeface="Times New Roman"/>
                      </a:rPr>
                      <m:t>𝑪</m:t>
                    </m:r>
                  </m:oMath>
                </a14:m>
                <a:r>
                  <a:rPr lang="it-IT" sz="3200" b="1" i="1" dirty="0">
                    <a:effectLst/>
                    <a:latin typeface="Times New Roman"/>
                    <a:ea typeface="Times New Roman"/>
                  </a:rPr>
                  <a:t> . </a:t>
                </a:r>
                <a:r>
                  <a:rPr lang="it-IT" sz="3200" dirty="0">
                    <a:effectLst/>
                    <a:latin typeface="Times New Roman"/>
                    <a:ea typeface="Times New Roman"/>
                  </a:rPr>
                  <a:t>Hình chiếu của</a:t>
                </a:r>
                <a:r>
                  <a:rPr lang="it-IT" sz="3200" i="1" dirty="0">
                    <a:effectLst/>
                    <a:latin typeface="Times New Roman"/>
                    <a:ea typeface="Times New Roman"/>
                  </a:rPr>
                  <a:t> </a:t>
                </a:r>
                <a14:m>
                  <m:oMath xmlns:m="http://schemas.openxmlformats.org/officeDocument/2006/math">
                    <m:r>
                      <a:rPr lang="it-IT" sz="3200" i="1">
                        <a:effectLst/>
                        <a:latin typeface="Cambria Math"/>
                        <a:ea typeface="Times New Roman"/>
                      </a:rPr>
                      <m:t>𝑆</m:t>
                    </m:r>
                  </m:oMath>
                </a14:m>
                <a:r>
                  <a:rPr lang="it-IT" sz="3200" i="1" dirty="0">
                    <a:effectLst/>
                    <a:latin typeface="Times New Roman"/>
                    <a:ea typeface="Times New Roman"/>
                  </a:rPr>
                  <a:t> </a:t>
                </a:r>
                <a:r>
                  <a:rPr lang="it-IT" sz="3200" dirty="0">
                    <a:effectLst/>
                    <a:latin typeface="Times New Roman"/>
                    <a:ea typeface="Times New Roman"/>
                  </a:rPr>
                  <a:t>lên </a:t>
                </a:r>
                <a14:m>
                  <m:oMath xmlns:m="http://schemas.openxmlformats.org/officeDocument/2006/math">
                    <m:d>
                      <m:dPr>
                        <m:ctrlPr>
                          <a:rPr lang="en-GB" sz="3200" i="1">
                            <a:effectLst/>
                            <a:latin typeface="Cambria Math" panose="02040503050406030204" pitchFamily="18" charset="0"/>
                            <a:ea typeface="Times New Roman"/>
                          </a:rPr>
                        </m:ctrlPr>
                      </m:dPr>
                      <m:e>
                        <m:r>
                          <a:rPr lang="it-IT" sz="3200" i="1">
                            <a:effectLst/>
                            <a:latin typeface="Cambria Math"/>
                            <a:ea typeface="Times New Roman"/>
                          </a:rPr>
                          <m:t>𝐴𝐵𝐶</m:t>
                        </m:r>
                      </m:e>
                    </m:d>
                  </m:oMath>
                </a14:m>
                <a:r>
                  <a:rPr lang="it-IT" sz="3200" dirty="0">
                    <a:effectLst/>
                    <a:latin typeface="Times New Roman"/>
                    <a:ea typeface="Times New Roman"/>
                  </a:rPr>
                  <a:t> là trung điểm của cạnh </a:t>
                </a:r>
                <a14:m>
                  <m:oMath xmlns:m="http://schemas.openxmlformats.org/officeDocument/2006/math">
                    <m:r>
                      <a:rPr lang="it-IT" sz="3200" i="1">
                        <a:effectLst/>
                        <a:latin typeface="Cambria Math"/>
                        <a:ea typeface="Times New Roman"/>
                      </a:rPr>
                      <m:t>𝐴𝐵</m:t>
                    </m:r>
                  </m:oMath>
                </a14:m>
                <a:r>
                  <a:rPr lang="it-IT" sz="3200" dirty="0">
                    <a:effectLst/>
                    <a:latin typeface="Times New Roman"/>
                    <a:ea typeface="Times New Roman"/>
                  </a:rPr>
                  <a:t>; góc hợp bởi cạnh </a:t>
                </a:r>
                <a14:m>
                  <m:oMath xmlns:m="http://schemas.openxmlformats.org/officeDocument/2006/math">
                    <m:r>
                      <a:rPr lang="it-IT" sz="3200" i="1">
                        <a:effectLst/>
                        <a:latin typeface="Cambria Math"/>
                        <a:ea typeface="Times New Roman"/>
                      </a:rPr>
                      <m:t>𝑆𝐶</m:t>
                    </m:r>
                  </m:oMath>
                </a14:m>
                <a:r>
                  <a:rPr lang="it-IT" sz="3200" dirty="0">
                    <a:effectLst/>
                    <a:latin typeface="Times New Roman"/>
                    <a:ea typeface="Times New Roman"/>
                  </a:rPr>
                  <a:t> và mặt đáy là </a:t>
                </a:r>
                <a14:m>
                  <m:oMath xmlns:m="http://schemas.openxmlformats.org/officeDocument/2006/math">
                    <m:r>
                      <a:rPr lang="it-IT" sz="3200" i="1">
                        <a:effectLst/>
                        <a:latin typeface="Cambria Math"/>
                        <a:ea typeface="Times New Roman"/>
                      </a:rPr>
                      <m:t>3</m:t>
                    </m:r>
                    <m:sSup>
                      <m:sSupPr>
                        <m:ctrlPr>
                          <a:rPr lang="en-GB" sz="3200" i="1">
                            <a:effectLst/>
                            <a:latin typeface="Cambria Math" panose="02040503050406030204" pitchFamily="18" charset="0"/>
                            <a:ea typeface="Times New Roman"/>
                          </a:rPr>
                        </m:ctrlPr>
                      </m:sSupPr>
                      <m:e>
                        <m:r>
                          <a:rPr lang="it-IT" sz="3200" i="1">
                            <a:effectLst/>
                            <a:latin typeface="Cambria Math"/>
                            <a:ea typeface="Times New Roman"/>
                          </a:rPr>
                          <m:t>0</m:t>
                        </m:r>
                      </m:e>
                      <m:sup>
                        <m:r>
                          <a:rPr lang="it-IT" sz="3200" i="1">
                            <a:effectLst/>
                            <a:latin typeface="Cambria Math"/>
                            <a:ea typeface="Times New Roman"/>
                          </a:rPr>
                          <m:t>∘</m:t>
                        </m:r>
                      </m:sup>
                    </m:sSup>
                  </m:oMath>
                </a14:m>
                <a:r>
                  <a:rPr lang="it-IT" sz="3200" dirty="0">
                    <a:effectLst/>
                    <a:latin typeface="Times New Roman"/>
                    <a:ea typeface="Times New Roman"/>
                  </a:rPr>
                  <a:t>. Thể tích khối chóp </a:t>
                </a:r>
                <a14:m>
                  <m:oMath xmlns:m="http://schemas.openxmlformats.org/officeDocument/2006/math">
                    <m:r>
                      <a:rPr lang="it-IT" sz="3200" i="1">
                        <a:effectLst/>
                        <a:latin typeface="Cambria Math"/>
                        <a:ea typeface="Times New Roman"/>
                      </a:rPr>
                      <m:t>𝑆</m:t>
                    </m:r>
                    <m:r>
                      <a:rPr lang="it-IT" sz="3200" i="1">
                        <a:effectLst/>
                        <a:latin typeface="Cambria Math"/>
                        <a:ea typeface="Times New Roman"/>
                      </a:rPr>
                      <m:t>.</m:t>
                    </m:r>
                    <m:r>
                      <a:rPr lang="it-IT" sz="3200" i="1">
                        <a:effectLst/>
                        <a:latin typeface="Cambria Math"/>
                        <a:ea typeface="Times New Roman"/>
                      </a:rPr>
                      <m:t>𝐴𝐵𝐶</m:t>
                    </m:r>
                  </m:oMath>
                </a14:m>
                <a:r>
                  <a:rPr lang="it-IT" sz="3200" dirty="0">
                    <a:effectLst/>
                    <a:latin typeface="Times New Roman"/>
                    <a:ea typeface="Times New Roman"/>
                  </a:rPr>
                  <a:t> tính theo </a:t>
                </a:r>
                <a14:m>
                  <m:oMath xmlns:m="http://schemas.openxmlformats.org/officeDocument/2006/math">
                    <m:r>
                      <a:rPr lang="it-IT" sz="3200" i="1">
                        <a:effectLst/>
                        <a:latin typeface="Cambria Math"/>
                        <a:ea typeface="Times New Roman"/>
                      </a:rPr>
                      <m:t>𝑎</m:t>
                    </m:r>
                  </m:oMath>
                </a14:m>
                <a:r>
                  <a:rPr lang="it-IT" sz="3200" dirty="0">
                    <a:effectLst/>
                    <a:latin typeface="Times New Roman"/>
                    <a:ea typeface="Times New Roman"/>
                  </a:rPr>
                  <a:t> là</a:t>
                </a:r>
                <a:endParaRPr lang="en-GB" sz="3200" dirty="0">
                  <a:effectLst/>
                  <a:latin typeface="Times New Roman"/>
                  <a:ea typeface="Times New Roman"/>
                </a:endParaRPr>
              </a:p>
              <a:p>
                <a:pPr algn="just">
                  <a:lnSpc>
                    <a:spcPct val="107000"/>
                  </a:lnSpc>
                  <a:spcAft>
                    <a:spcPts val="800"/>
                  </a:spcAft>
                  <a:tabLst>
                    <a:tab pos="635000" algn="l"/>
                    <a:tab pos="2222500" algn="l"/>
                    <a:tab pos="3810000" algn="l"/>
                    <a:tab pos="5397500" algn="l"/>
                  </a:tabLst>
                </a:pPr>
                <a:r>
                  <a:rPr lang="it-IT" sz="3200" b="1" dirty="0">
                    <a:effectLst/>
                    <a:latin typeface="Times New Roman"/>
                    <a:ea typeface="Times New Roman"/>
                  </a:rPr>
                  <a:t>	A. </a:t>
                </a:r>
                <a14:m>
                  <m:oMath xmlns:m="http://schemas.openxmlformats.org/officeDocument/2006/math">
                    <m:r>
                      <a:rPr lang="it-IT" sz="3200" b="1" i="1">
                        <a:effectLst/>
                        <a:latin typeface="Cambria Math"/>
                        <a:ea typeface="Times New Roman"/>
                      </a:rPr>
                      <m:t>𝑽</m:t>
                    </m:r>
                    <m:r>
                      <a:rPr lang="it-IT" sz="3200" b="1" i="1">
                        <a:effectLst/>
                        <a:latin typeface="Cambria Math"/>
                        <a:ea typeface="Times New Roman"/>
                      </a:rPr>
                      <m:t>=</m:t>
                    </m:r>
                    <m:f>
                      <m:fPr>
                        <m:ctrlPr>
                          <a:rPr lang="en-GB" sz="3200" b="1" i="1">
                            <a:effectLst/>
                            <a:latin typeface="Cambria Math" panose="02040503050406030204" pitchFamily="18" charset="0"/>
                            <a:ea typeface="Times New Roman"/>
                          </a:rPr>
                        </m:ctrlPr>
                      </m:fPr>
                      <m:num>
                        <m:sSup>
                          <m:sSupPr>
                            <m:ctrlPr>
                              <a:rPr lang="en-GB" sz="3200" b="1" i="1">
                                <a:effectLst/>
                                <a:latin typeface="Cambria Math" panose="02040503050406030204" pitchFamily="18" charset="0"/>
                                <a:ea typeface="Times New Roman"/>
                              </a:rPr>
                            </m:ctrlPr>
                          </m:sSupPr>
                          <m:e>
                            <m:r>
                              <a:rPr lang="it-IT" sz="3200" b="1" i="1">
                                <a:effectLst/>
                                <a:latin typeface="Cambria Math"/>
                                <a:ea typeface="Times New Roman"/>
                              </a:rPr>
                              <m:t>𝒂</m:t>
                            </m:r>
                          </m:e>
                          <m:sup>
                            <m:r>
                              <a:rPr lang="it-IT" sz="3200" b="1" i="1">
                                <a:effectLst/>
                                <a:latin typeface="Cambria Math"/>
                                <a:ea typeface="Times New Roman"/>
                              </a:rPr>
                              <m:t>𝟑</m:t>
                            </m:r>
                          </m:sup>
                        </m:sSup>
                        <m:rad>
                          <m:radPr>
                            <m:degHide m:val="on"/>
                            <m:ctrlPr>
                              <a:rPr lang="en-GB" sz="3200" b="1" i="1">
                                <a:effectLst/>
                                <a:latin typeface="Cambria Math" panose="02040503050406030204" pitchFamily="18" charset="0"/>
                                <a:ea typeface="Times New Roman"/>
                              </a:rPr>
                            </m:ctrlPr>
                          </m:radPr>
                          <m:deg/>
                          <m:e>
                            <m:r>
                              <a:rPr lang="it-IT" sz="3200" b="1" i="1">
                                <a:effectLst/>
                                <a:latin typeface="Cambria Math"/>
                                <a:ea typeface="Times New Roman"/>
                              </a:rPr>
                              <m:t>𝟑</m:t>
                            </m:r>
                          </m:e>
                        </m:rad>
                      </m:num>
                      <m:den>
                        <m:r>
                          <a:rPr lang="it-IT" sz="3200" b="1" i="1">
                            <a:effectLst/>
                            <a:latin typeface="Cambria Math"/>
                            <a:ea typeface="Times New Roman"/>
                          </a:rPr>
                          <m:t>𝟐</m:t>
                        </m:r>
                      </m:den>
                    </m:f>
                  </m:oMath>
                </a14:m>
                <a:r>
                  <a:rPr lang="it-IT" sz="3200" dirty="0">
                    <a:effectLst/>
                    <a:latin typeface="Times New Roman"/>
                    <a:ea typeface="Times New Roman"/>
                  </a:rPr>
                  <a:t>.</a:t>
                </a:r>
                <a:r>
                  <a:rPr lang="it-IT" sz="3200" b="1" dirty="0">
                    <a:effectLst/>
                    <a:latin typeface="Times New Roman"/>
                    <a:ea typeface="Times New Roman"/>
                  </a:rPr>
                  <a:t>	B.</a:t>
                </a:r>
                <a:r>
                  <a:rPr lang="it-IT" sz="3200" b="1" dirty="0">
                    <a:solidFill>
                      <a:srgbClr val="FF0000"/>
                    </a:solidFill>
                    <a:effectLst/>
                    <a:latin typeface="Times New Roman"/>
                    <a:ea typeface="Times New Roman"/>
                  </a:rPr>
                  <a:t> </a:t>
                </a:r>
                <a14:m>
                  <m:oMath xmlns:m="http://schemas.openxmlformats.org/officeDocument/2006/math">
                    <m:r>
                      <a:rPr lang="it-IT" sz="3200" b="1" i="1">
                        <a:effectLst/>
                        <a:latin typeface="Cambria Math"/>
                        <a:ea typeface="Times New Roman"/>
                      </a:rPr>
                      <m:t>𝑽</m:t>
                    </m:r>
                    <m:r>
                      <a:rPr lang="it-IT" sz="3200" b="1" i="1">
                        <a:effectLst/>
                        <a:latin typeface="Cambria Math"/>
                        <a:ea typeface="Times New Roman"/>
                      </a:rPr>
                      <m:t>=</m:t>
                    </m:r>
                    <m:f>
                      <m:fPr>
                        <m:ctrlPr>
                          <a:rPr lang="en-GB" sz="3200" b="1" i="1">
                            <a:effectLst/>
                            <a:latin typeface="Cambria Math" panose="02040503050406030204" pitchFamily="18" charset="0"/>
                            <a:ea typeface="Times New Roman"/>
                          </a:rPr>
                        </m:ctrlPr>
                      </m:fPr>
                      <m:num>
                        <m:sSup>
                          <m:sSupPr>
                            <m:ctrlPr>
                              <a:rPr lang="en-GB" sz="3200" b="1" i="1">
                                <a:effectLst/>
                                <a:latin typeface="Cambria Math" panose="02040503050406030204" pitchFamily="18" charset="0"/>
                                <a:ea typeface="Times New Roman"/>
                              </a:rPr>
                            </m:ctrlPr>
                          </m:sSupPr>
                          <m:e>
                            <m:r>
                              <a:rPr lang="it-IT" sz="3200" b="1" i="1">
                                <a:effectLst/>
                                <a:latin typeface="Cambria Math"/>
                                <a:ea typeface="Times New Roman"/>
                              </a:rPr>
                              <m:t>𝒂</m:t>
                            </m:r>
                          </m:e>
                          <m:sup>
                            <m:r>
                              <a:rPr lang="it-IT" sz="3200" b="1" i="1">
                                <a:effectLst/>
                                <a:latin typeface="Cambria Math"/>
                                <a:ea typeface="Times New Roman"/>
                              </a:rPr>
                              <m:t>𝟑</m:t>
                            </m:r>
                          </m:sup>
                        </m:sSup>
                        <m:rad>
                          <m:radPr>
                            <m:degHide m:val="on"/>
                            <m:ctrlPr>
                              <a:rPr lang="en-GB" sz="3200" b="1" i="1">
                                <a:effectLst/>
                                <a:latin typeface="Cambria Math" panose="02040503050406030204" pitchFamily="18" charset="0"/>
                                <a:ea typeface="Times New Roman"/>
                              </a:rPr>
                            </m:ctrlPr>
                          </m:radPr>
                          <m:deg/>
                          <m:e>
                            <m:r>
                              <a:rPr lang="it-IT" sz="3200" b="1" i="1">
                                <a:effectLst/>
                                <a:latin typeface="Cambria Math"/>
                                <a:ea typeface="Times New Roman"/>
                              </a:rPr>
                              <m:t>𝟑</m:t>
                            </m:r>
                          </m:e>
                        </m:rad>
                      </m:num>
                      <m:den>
                        <m:r>
                          <a:rPr lang="it-IT" sz="3200" b="1" i="1">
                            <a:effectLst/>
                            <a:latin typeface="Cambria Math"/>
                            <a:ea typeface="Times New Roman"/>
                          </a:rPr>
                          <m:t>𝟖</m:t>
                        </m:r>
                      </m:den>
                    </m:f>
                  </m:oMath>
                </a14:m>
                <a:r>
                  <a:rPr lang="it-IT" sz="3200" dirty="0">
                    <a:effectLst/>
                    <a:latin typeface="Times New Roman"/>
                    <a:ea typeface="Times New Roman"/>
                  </a:rPr>
                  <a:t>.</a:t>
                </a:r>
                <a:r>
                  <a:rPr lang="it-IT" sz="3200" b="1" dirty="0">
                    <a:effectLst/>
                    <a:latin typeface="Times New Roman"/>
                    <a:ea typeface="Times New Roman"/>
                  </a:rPr>
                  <a:t>	C. </a:t>
                </a:r>
                <a14:m>
                  <m:oMath xmlns:m="http://schemas.openxmlformats.org/officeDocument/2006/math">
                    <m:r>
                      <a:rPr lang="it-IT" sz="3200" b="1" i="1">
                        <a:effectLst/>
                        <a:latin typeface="Cambria Math"/>
                        <a:ea typeface="Times New Roman"/>
                      </a:rPr>
                      <m:t>𝑽</m:t>
                    </m:r>
                    <m:r>
                      <a:rPr lang="it-IT" sz="3200" b="1" i="1">
                        <a:effectLst/>
                        <a:latin typeface="Cambria Math"/>
                        <a:ea typeface="Times New Roman"/>
                      </a:rPr>
                      <m:t>=</m:t>
                    </m:r>
                    <m:f>
                      <m:fPr>
                        <m:ctrlPr>
                          <a:rPr lang="en-GB" sz="3200" b="1" i="1">
                            <a:effectLst/>
                            <a:latin typeface="Cambria Math" panose="02040503050406030204" pitchFamily="18" charset="0"/>
                            <a:ea typeface="Times New Roman"/>
                          </a:rPr>
                        </m:ctrlPr>
                      </m:fPr>
                      <m:num>
                        <m:sSup>
                          <m:sSupPr>
                            <m:ctrlPr>
                              <a:rPr lang="en-GB" sz="3200" b="1" i="1">
                                <a:effectLst/>
                                <a:latin typeface="Cambria Math" panose="02040503050406030204" pitchFamily="18" charset="0"/>
                                <a:ea typeface="Times New Roman"/>
                              </a:rPr>
                            </m:ctrlPr>
                          </m:sSupPr>
                          <m:e>
                            <m:r>
                              <a:rPr lang="it-IT" sz="3200" b="1" i="1">
                                <a:effectLst/>
                                <a:latin typeface="Cambria Math"/>
                                <a:ea typeface="Times New Roman"/>
                              </a:rPr>
                              <m:t>𝒂</m:t>
                            </m:r>
                          </m:e>
                          <m:sup>
                            <m:r>
                              <a:rPr lang="it-IT" sz="3200" b="1" i="1">
                                <a:effectLst/>
                                <a:latin typeface="Cambria Math"/>
                                <a:ea typeface="Times New Roman"/>
                              </a:rPr>
                              <m:t>𝟑</m:t>
                            </m:r>
                          </m:sup>
                        </m:sSup>
                        <m:rad>
                          <m:radPr>
                            <m:degHide m:val="on"/>
                            <m:ctrlPr>
                              <a:rPr lang="en-GB" sz="3200" b="1" i="1">
                                <a:effectLst/>
                                <a:latin typeface="Cambria Math" panose="02040503050406030204" pitchFamily="18" charset="0"/>
                                <a:ea typeface="Times New Roman"/>
                              </a:rPr>
                            </m:ctrlPr>
                          </m:radPr>
                          <m:deg/>
                          <m:e>
                            <m:r>
                              <a:rPr lang="it-IT" sz="3200" b="1" i="1">
                                <a:effectLst/>
                                <a:latin typeface="Cambria Math"/>
                                <a:ea typeface="Times New Roman"/>
                              </a:rPr>
                              <m:t>𝟐</m:t>
                            </m:r>
                          </m:e>
                        </m:rad>
                      </m:num>
                      <m:den>
                        <m:r>
                          <a:rPr lang="it-IT" sz="3200" b="1" i="1">
                            <a:effectLst/>
                            <a:latin typeface="Cambria Math"/>
                            <a:ea typeface="Times New Roman"/>
                          </a:rPr>
                          <m:t>𝟖</m:t>
                        </m:r>
                      </m:den>
                    </m:f>
                  </m:oMath>
                </a14:m>
                <a:r>
                  <a:rPr lang="it-IT" sz="3200" dirty="0">
                    <a:effectLst/>
                    <a:latin typeface="Times New Roman"/>
                    <a:ea typeface="Times New Roman"/>
                  </a:rPr>
                  <a:t>.</a:t>
                </a:r>
                <a:r>
                  <a:rPr lang="it-IT" sz="3200" b="1" dirty="0">
                    <a:effectLst/>
                    <a:latin typeface="Times New Roman"/>
                    <a:ea typeface="Times New Roman"/>
                  </a:rPr>
                  <a:t>	D. </a:t>
                </a:r>
                <a14:m>
                  <m:oMath xmlns:m="http://schemas.openxmlformats.org/officeDocument/2006/math">
                    <m:r>
                      <a:rPr lang="it-IT" sz="3200" b="1" i="1">
                        <a:effectLst/>
                        <a:latin typeface="Cambria Math"/>
                        <a:ea typeface="Times New Roman"/>
                      </a:rPr>
                      <m:t>𝑽</m:t>
                    </m:r>
                    <m:r>
                      <a:rPr lang="it-IT" sz="3200" b="1" i="1">
                        <a:effectLst/>
                        <a:latin typeface="Cambria Math"/>
                        <a:ea typeface="Times New Roman"/>
                      </a:rPr>
                      <m:t>=</m:t>
                    </m:r>
                    <m:f>
                      <m:fPr>
                        <m:ctrlPr>
                          <a:rPr lang="en-GB" sz="3200" b="1" i="1">
                            <a:effectLst/>
                            <a:latin typeface="Cambria Math" panose="02040503050406030204" pitchFamily="18" charset="0"/>
                            <a:ea typeface="Times New Roman"/>
                          </a:rPr>
                        </m:ctrlPr>
                      </m:fPr>
                      <m:num>
                        <m:sSup>
                          <m:sSupPr>
                            <m:ctrlPr>
                              <a:rPr lang="en-GB" sz="3200" b="1" i="1">
                                <a:effectLst/>
                                <a:latin typeface="Cambria Math" panose="02040503050406030204" pitchFamily="18" charset="0"/>
                                <a:ea typeface="Times New Roman"/>
                              </a:rPr>
                            </m:ctrlPr>
                          </m:sSupPr>
                          <m:e>
                            <m:r>
                              <a:rPr lang="it-IT" sz="3200" b="1" i="1">
                                <a:effectLst/>
                                <a:latin typeface="Cambria Math"/>
                                <a:ea typeface="Times New Roman"/>
                              </a:rPr>
                              <m:t>𝒂</m:t>
                            </m:r>
                          </m:e>
                          <m:sup>
                            <m:r>
                              <a:rPr lang="it-IT" sz="3200" b="1" i="1">
                                <a:effectLst/>
                                <a:latin typeface="Cambria Math"/>
                                <a:ea typeface="Times New Roman"/>
                              </a:rPr>
                              <m:t>𝟑</m:t>
                            </m:r>
                          </m:sup>
                        </m:sSup>
                        <m:rad>
                          <m:radPr>
                            <m:degHide m:val="on"/>
                            <m:ctrlPr>
                              <a:rPr lang="en-GB" sz="3200" b="1" i="1">
                                <a:effectLst/>
                                <a:latin typeface="Cambria Math" panose="02040503050406030204" pitchFamily="18" charset="0"/>
                                <a:ea typeface="Times New Roman"/>
                              </a:rPr>
                            </m:ctrlPr>
                          </m:radPr>
                          <m:deg/>
                          <m:e>
                            <m:r>
                              <a:rPr lang="it-IT" sz="3200" b="1" i="1">
                                <a:effectLst/>
                                <a:latin typeface="Cambria Math"/>
                                <a:ea typeface="Times New Roman"/>
                              </a:rPr>
                              <m:t>𝟑</m:t>
                            </m:r>
                          </m:e>
                        </m:rad>
                      </m:num>
                      <m:den>
                        <m:r>
                          <a:rPr lang="it-IT" sz="3200" b="1" i="1">
                            <a:effectLst/>
                            <a:latin typeface="Cambria Math"/>
                            <a:ea typeface="Times New Roman"/>
                          </a:rPr>
                          <m:t>𝟒</m:t>
                        </m:r>
                      </m:den>
                    </m:f>
                  </m:oMath>
                </a14:m>
                <a:r>
                  <a:rPr lang="it-IT" sz="3200" dirty="0">
                    <a:effectLst/>
                    <a:latin typeface="Times New Roman"/>
                    <a:ea typeface="Times New Roman"/>
                  </a:rPr>
                  <a:t>.</a:t>
                </a:r>
                <a:endParaRPr lang="en-GB" sz="3200" dirty="0">
                  <a:effectLst/>
                  <a:latin typeface="Times New Roman"/>
                  <a:ea typeface="Times New Roman"/>
                </a:endParaRPr>
              </a:p>
            </p:txBody>
          </p:sp>
        </mc:Choice>
        <mc:Fallback xmlns="">
          <p:sp>
            <p:nvSpPr>
              <p:cNvPr id="5" name="Rectangle 4"/>
              <p:cNvSpPr>
                <a:spLocks noRot="1" noChangeAspect="1" noMove="1" noResize="1" noEditPoints="1" noAdjustHandles="1" noChangeArrowheads="1" noChangeShapeType="1" noTextEdit="1"/>
              </p:cNvSpPr>
              <p:nvPr/>
            </p:nvSpPr>
            <p:spPr>
              <a:xfrm>
                <a:off x="0" y="103959"/>
                <a:ext cx="12192000" cy="2522165"/>
              </a:xfrm>
              <a:prstGeom prst="rect">
                <a:avLst/>
              </a:prstGeom>
              <a:blipFill rotWithShape="1">
                <a:blip r:embed="rId2"/>
                <a:stretch>
                  <a:fillRect l="-1250" t="-3382" r="-1250" b="-1932"/>
                </a:stretch>
              </a:blipFill>
            </p:spPr>
            <p:txBody>
              <a:bodyPr/>
              <a:lstStyle/>
              <a:p>
                <a:r>
                  <a:rPr lang="en-GB">
                    <a:noFill/>
                  </a:rPr>
                  <a:t> </a:t>
                </a:r>
              </a:p>
            </p:txBody>
          </p:sp>
        </mc:Fallback>
      </mc:AlternateContent>
      <p:sp>
        <p:nvSpPr>
          <p:cNvPr id="3" name="Oval 2"/>
          <p:cNvSpPr/>
          <p:nvPr/>
        </p:nvSpPr>
        <p:spPr>
          <a:xfrm>
            <a:off x="3771900" y="1847850"/>
            <a:ext cx="609600" cy="609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a:hlinkClick r:id="rId3" action="ppaction://hlinksldjump"/>
            <a:extLst>
              <a:ext uri="{FF2B5EF4-FFF2-40B4-BE49-F238E27FC236}">
                <a16:creationId xmlns:a16="http://schemas.microsoft.com/office/drawing/2014/main" id="{3B38F868-8BC1-4DDF-937D-DE547D539EE8}"/>
              </a:ext>
            </a:extLst>
          </p:cNvPr>
          <p:cNvSpPr/>
          <p:nvPr/>
        </p:nvSpPr>
        <p:spPr>
          <a:xfrm rot="5400000">
            <a:off x="11532432"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hlinkClick r:id="rId4" action="ppaction://hlinksldjump"/>
            <a:extLst>
              <a:ext uri="{FF2B5EF4-FFF2-40B4-BE49-F238E27FC236}">
                <a16:creationId xmlns:a16="http://schemas.microsoft.com/office/drawing/2014/main" id="{615707B9-D578-472C-A92B-FC2808C23310}"/>
              </a:ext>
            </a:extLst>
          </p:cNvPr>
          <p:cNvSpPr/>
          <p:nvPr/>
        </p:nvSpPr>
        <p:spPr>
          <a:xfrm rot="16200000">
            <a:off x="11024656"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872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iterate type="lt">
                                    <p:tmPct val="20000"/>
                                  </p:iterate>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0" y="82044"/>
                <a:ext cx="12192000" cy="2514727"/>
              </a:xfrm>
              <a:prstGeom prst="rect">
                <a:avLst/>
              </a:prstGeom>
            </p:spPr>
            <p:txBody>
              <a:bodyPr wrap="square">
                <a:spAutoFit/>
              </a:bodyPr>
              <a:lstStyle/>
              <a:p>
                <a:pPr lvl="0" algn="just">
                  <a:lnSpc>
                    <a:spcPct val="107000"/>
                  </a:lnSpc>
                  <a:spcAft>
                    <a:spcPts val="0"/>
                  </a:spcAft>
                  <a:buClr>
                    <a:srgbClr val="0000FF"/>
                  </a:buClr>
                  <a:tabLst>
                    <a:tab pos="629920" algn="l"/>
                  </a:tabLst>
                </a:pPr>
                <a:r>
                  <a:rPr lang="en-GB" sz="3200" b="1" dirty="0">
                    <a:solidFill>
                      <a:srgbClr val="FF0000"/>
                    </a:solidFill>
                    <a:latin typeface="Times New Roman"/>
                    <a:ea typeface="Times New Roman"/>
                  </a:rPr>
                  <a:t>Câu 14. </a:t>
                </a:r>
                <a:r>
                  <a:rPr lang="nl-NL" sz="3200" dirty="0">
                    <a:latin typeface="Times New Roman"/>
                    <a:ea typeface="Times New Roman"/>
                  </a:rPr>
                  <a:t>Khối chóp </a:t>
                </a:r>
                <a14:m>
                  <m:oMath xmlns:m="http://schemas.openxmlformats.org/officeDocument/2006/math">
                    <m:r>
                      <a:rPr lang="en-US" sz="3200" i="1">
                        <a:effectLst/>
                        <a:latin typeface="Cambria Math"/>
                        <a:ea typeface="Times New Roman"/>
                      </a:rPr>
                      <m:t>𝑆</m:t>
                    </m:r>
                    <m:r>
                      <a:rPr lang="en-US" sz="3200" i="1">
                        <a:effectLst/>
                        <a:latin typeface="Cambria Math"/>
                        <a:ea typeface="Times New Roman"/>
                      </a:rPr>
                      <m:t>.</m:t>
                    </m:r>
                    <m:r>
                      <a:rPr lang="en-US" sz="3200" i="1">
                        <a:effectLst/>
                        <a:latin typeface="Cambria Math"/>
                        <a:ea typeface="Times New Roman"/>
                      </a:rPr>
                      <m:t>𝐴𝐵𝐶𝐷</m:t>
                    </m:r>
                  </m:oMath>
                </a14:m>
                <a:r>
                  <a:rPr lang="nl-NL" sz="3200" dirty="0">
                    <a:effectLst/>
                    <a:latin typeface="Times New Roman"/>
                    <a:ea typeface="Times New Roman"/>
                  </a:rPr>
                  <a:t> có đáy </a:t>
                </a:r>
                <a14:m>
                  <m:oMath xmlns:m="http://schemas.openxmlformats.org/officeDocument/2006/math">
                    <m:r>
                      <a:rPr lang="en-US" sz="3200" i="1">
                        <a:effectLst/>
                        <a:latin typeface="Cambria Math"/>
                        <a:ea typeface="Times New Roman"/>
                      </a:rPr>
                      <m:t>𝐴𝐵𝐶𝐷</m:t>
                    </m:r>
                  </m:oMath>
                </a14:m>
                <a:r>
                  <a:rPr lang="en-US" sz="3200" dirty="0">
                    <a:effectLst/>
                    <a:latin typeface="Times New Roman"/>
                    <a:ea typeface="Times New Roman"/>
                  </a:rPr>
                  <a:t> </a:t>
                </a:r>
                <a:r>
                  <a:rPr lang="nl-NL" sz="3200" dirty="0">
                    <a:effectLst/>
                    <a:latin typeface="Times New Roman"/>
                    <a:ea typeface="Times New Roman"/>
                  </a:rPr>
                  <a:t>là hình vuông cạnh bằng </a:t>
                </a:r>
                <a14:m>
                  <m:oMath xmlns:m="http://schemas.openxmlformats.org/officeDocument/2006/math">
                    <m:r>
                      <a:rPr lang="en-GB" sz="3200" b="0" i="0" smtClean="0">
                        <a:effectLst/>
                        <a:latin typeface="Cambria Math"/>
                        <a:ea typeface="Times New Roman"/>
                      </a:rPr>
                      <m:t>4</m:t>
                    </m:r>
                    <m:r>
                      <a:rPr lang="en-US" sz="3200" i="1">
                        <a:effectLst/>
                        <a:latin typeface="Cambria Math"/>
                        <a:ea typeface="Times New Roman"/>
                      </a:rPr>
                      <m:t>𝑎</m:t>
                    </m:r>
                  </m:oMath>
                </a14:m>
                <a:r>
                  <a:rPr lang="nl-NL" sz="3200" dirty="0">
                    <a:effectLst/>
                    <a:latin typeface="Times New Roman"/>
                    <a:ea typeface="Times New Roman"/>
                  </a:rPr>
                  <a:t>. Mặt bên </a:t>
                </a:r>
                <a14:m>
                  <m:oMath xmlns:m="http://schemas.openxmlformats.org/officeDocument/2006/math">
                    <m:r>
                      <a:rPr lang="en-US" sz="3200" i="1">
                        <a:effectLst/>
                        <a:latin typeface="Cambria Math"/>
                        <a:ea typeface="Times New Roman"/>
                      </a:rPr>
                      <m:t>𝑆</m:t>
                    </m:r>
                    <m:r>
                      <a:rPr lang="en-GB" sz="3200" b="0" i="1" smtClean="0">
                        <a:effectLst/>
                        <a:latin typeface="Cambria Math"/>
                        <a:ea typeface="Times New Roman"/>
                      </a:rPr>
                      <m:t>𝐷𝐶</m:t>
                    </m:r>
                  </m:oMath>
                </a14:m>
                <a:r>
                  <a:rPr lang="nl-NL" sz="3200" dirty="0">
                    <a:effectLst/>
                    <a:latin typeface="Times New Roman"/>
                    <a:ea typeface="Times New Roman"/>
                  </a:rPr>
                  <a:t> là tam giác đều nằm trong mặt phẳng vuông góc với đáy. </a:t>
                </a:r>
                <a:r>
                  <a:rPr lang="en-US" sz="3200" dirty="0" err="1">
                    <a:effectLst/>
                    <a:latin typeface="Times New Roman"/>
                    <a:ea typeface="Times New Roman"/>
                  </a:rPr>
                  <a:t>Khi</a:t>
                </a:r>
                <a:r>
                  <a:rPr lang="en-US" sz="3200" dirty="0">
                    <a:effectLst/>
                    <a:latin typeface="Times New Roman"/>
                    <a:ea typeface="Times New Roman"/>
                  </a:rPr>
                  <a:t> </a:t>
                </a:r>
                <a:r>
                  <a:rPr lang="en-US" sz="3200" dirty="0" err="1">
                    <a:effectLst/>
                    <a:latin typeface="Times New Roman"/>
                    <a:ea typeface="Times New Roman"/>
                  </a:rPr>
                  <a:t>đó</a:t>
                </a:r>
                <a:r>
                  <a:rPr lang="en-US" sz="3200" dirty="0">
                    <a:effectLst/>
                    <a:latin typeface="Times New Roman"/>
                    <a:ea typeface="Times New Roman"/>
                  </a:rPr>
                  <a:t> </a:t>
                </a:r>
                <a:r>
                  <a:rPr lang="en-US" sz="3200" dirty="0" err="1">
                    <a:effectLst/>
                    <a:latin typeface="Times New Roman"/>
                    <a:ea typeface="Times New Roman"/>
                  </a:rPr>
                  <a:t>thể</a:t>
                </a:r>
                <a:r>
                  <a:rPr lang="en-US" sz="3200" dirty="0">
                    <a:effectLst/>
                    <a:latin typeface="Times New Roman"/>
                    <a:ea typeface="Times New Roman"/>
                  </a:rPr>
                  <a:t> </a:t>
                </a:r>
                <a:r>
                  <a:rPr lang="en-US" sz="3200" dirty="0" err="1">
                    <a:effectLst/>
                    <a:latin typeface="Times New Roman"/>
                    <a:ea typeface="Times New Roman"/>
                  </a:rPr>
                  <a:t>tích</a:t>
                </a:r>
                <a:r>
                  <a:rPr lang="en-US" sz="3200" dirty="0">
                    <a:effectLst/>
                    <a:latin typeface="Times New Roman"/>
                    <a:ea typeface="Times New Roman"/>
                  </a:rPr>
                  <a:t> </a:t>
                </a:r>
                <a:r>
                  <a:rPr lang="en-US" sz="3200" dirty="0" err="1">
                    <a:effectLst/>
                    <a:latin typeface="Times New Roman"/>
                    <a:ea typeface="Times New Roman"/>
                  </a:rPr>
                  <a:t>khối</a:t>
                </a:r>
                <a:r>
                  <a:rPr lang="en-US" sz="3200" dirty="0">
                    <a:effectLst/>
                    <a:latin typeface="Times New Roman"/>
                    <a:ea typeface="Times New Roman"/>
                  </a:rPr>
                  <a:t> </a:t>
                </a:r>
                <a:r>
                  <a:rPr lang="en-US" sz="3200" dirty="0" err="1">
                    <a:effectLst/>
                    <a:latin typeface="Times New Roman"/>
                    <a:ea typeface="Times New Roman"/>
                  </a:rPr>
                  <a:t>chóp</a:t>
                </a:r>
                <a:r>
                  <a:rPr lang="en-US" sz="3200" dirty="0">
                    <a:effectLst/>
                    <a:latin typeface="Times New Roman"/>
                    <a:ea typeface="Times New Roman"/>
                  </a:rPr>
                  <a:t> </a:t>
                </a:r>
                <a14:m>
                  <m:oMath xmlns:m="http://schemas.openxmlformats.org/officeDocument/2006/math">
                    <m:r>
                      <a:rPr lang="en-US" sz="3200" i="1">
                        <a:effectLst/>
                        <a:latin typeface="Cambria Math"/>
                        <a:ea typeface="Times New Roman"/>
                      </a:rPr>
                      <m:t>𝑆</m:t>
                    </m:r>
                    <m:r>
                      <a:rPr lang="en-US" sz="3200" i="1">
                        <a:effectLst/>
                        <a:latin typeface="Cambria Math"/>
                        <a:ea typeface="Times New Roman"/>
                      </a:rPr>
                      <m:t>.</m:t>
                    </m:r>
                    <m:r>
                      <a:rPr lang="en-US" sz="3200" i="1">
                        <a:effectLst/>
                        <a:latin typeface="Cambria Math"/>
                        <a:ea typeface="Times New Roman"/>
                      </a:rPr>
                      <m:t>𝐴𝐵𝐶𝐷</m:t>
                    </m:r>
                  </m:oMath>
                </a14:m>
                <a:r>
                  <a:rPr lang="en-US" sz="3200" dirty="0">
                    <a:effectLst/>
                    <a:latin typeface="Times New Roman"/>
                    <a:ea typeface="Times New Roman"/>
                  </a:rPr>
                  <a:t> </a:t>
                </a:r>
                <a:r>
                  <a:rPr lang="en-US" sz="3200" dirty="0" err="1">
                    <a:effectLst/>
                    <a:latin typeface="Times New Roman"/>
                    <a:ea typeface="Times New Roman"/>
                  </a:rPr>
                  <a:t>là</a:t>
                </a:r>
                <a:endParaRPr lang="en-GB" sz="3200" dirty="0">
                  <a:effectLst/>
                  <a:latin typeface="Times New Roman"/>
                  <a:ea typeface="Times New Roman"/>
                </a:endParaRPr>
              </a:p>
              <a:p>
                <a:pPr algn="just">
                  <a:lnSpc>
                    <a:spcPct val="107000"/>
                  </a:lnSpc>
                  <a:spcAft>
                    <a:spcPts val="800"/>
                  </a:spcAft>
                  <a:tabLst>
                    <a:tab pos="635000" algn="l"/>
                    <a:tab pos="2222500" algn="l"/>
                    <a:tab pos="3810000" algn="l"/>
                    <a:tab pos="5397500" algn="l"/>
                  </a:tabLst>
                </a:pPr>
                <a:r>
                  <a:rPr lang="en-US" sz="3200" b="1" dirty="0">
                    <a:effectLst/>
                    <a:latin typeface="Times New Roman"/>
                    <a:ea typeface="Times New Roman"/>
                  </a:rPr>
                  <a:t>	A. </a:t>
                </a:r>
                <a14:m>
                  <m:oMath xmlns:m="http://schemas.openxmlformats.org/officeDocument/2006/math">
                    <m:r>
                      <a:rPr lang="en-US" sz="3200" i="1">
                        <a:effectLst/>
                        <a:latin typeface="Cambria Math"/>
                        <a:ea typeface="Times New Roman"/>
                      </a:rPr>
                      <m:t>𝑉</m:t>
                    </m:r>
                    <m:r>
                      <a:rPr lang="en-US" sz="3200" i="1">
                        <a:effectLst/>
                        <a:latin typeface="Cambria Math"/>
                        <a:ea typeface="Times New Roman"/>
                      </a:rPr>
                      <m:t>=</m:t>
                    </m:r>
                    <m:sSup>
                      <m:sSupPr>
                        <m:ctrlPr>
                          <a:rPr lang="en-GB" sz="3200" i="1">
                            <a:effectLst/>
                            <a:latin typeface="Cambria Math" panose="02040503050406030204" pitchFamily="18" charset="0"/>
                            <a:ea typeface="Times New Roman"/>
                          </a:rPr>
                        </m:ctrlPr>
                      </m:sSupPr>
                      <m:e>
                        <m:r>
                          <a:rPr lang="en-US" sz="3200" i="1">
                            <a:effectLst/>
                            <a:latin typeface="Cambria Math"/>
                            <a:ea typeface="Times New Roman"/>
                          </a:rPr>
                          <m:t>𝑎</m:t>
                        </m:r>
                      </m:e>
                      <m:sup>
                        <m:r>
                          <a:rPr lang="en-US" sz="3200" i="1">
                            <a:effectLst/>
                            <a:latin typeface="Cambria Math"/>
                            <a:ea typeface="Times New Roman"/>
                          </a:rPr>
                          <m:t>3</m:t>
                        </m:r>
                      </m:sup>
                    </m:sSup>
                    <m:rad>
                      <m:radPr>
                        <m:degHide m:val="on"/>
                        <m:ctrlPr>
                          <a:rPr lang="en-GB" sz="3200" i="1">
                            <a:effectLst/>
                            <a:latin typeface="Cambria Math" panose="02040503050406030204" pitchFamily="18" charset="0"/>
                            <a:ea typeface="Times New Roman"/>
                          </a:rPr>
                        </m:ctrlPr>
                      </m:radPr>
                      <m:deg/>
                      <m:e>
                        <m:r>
                          <a:rPr lang="en-US" sz="3200" i="1">
                            <a:effectLst/>
                            <a:latin typeface="Cambria Math"/>
                            <a:ea typeface="Times New Roman"/>
                          </a:rPr>
                          <m:t>3</m:t>
                        </m:r>
                      </m:e>
                    </m:rad>
                  </m:oMath>
                </a14:m>
                <a:r>
                  <a:rPr lang="en-US" sz="3200" dirty="0">
                    <a:effectLst/>
                    <a:latin typeface="Times New Roman"/>
                    <a:ea typeface="Times New Roman"/>
                  </a:rPr>
                  <a:t>.</a:t>
                </a:r>
                <a:r>
                  <a:rPr lang="en-US" sz="3200" b="1" dirty="0">
                    <a:effectLst/>
                    <a:latin typeface="Times New Roman"/>
                    <a:ea typeface="Times New Roman"/>
                  </a:rPr>
                  <a:t>	B. </a:t>
                </a:r>
                <a14:m>
                  <m:oMath xmlns:m="http://schemas.openxmlformats.org/officeDocument/2006/math">
                    <m:r>
                      <a:rPr lang="en-US" sz="3200" i="1">
                        <a:effectLst/>
                        <a:latin typeface="Cambria Math"/>
                        <a:ea typeface="Times New Roman"/>
                      </a:rPr>
                      <m:t>𝑉</m:t>
                    </m:r>
                    <m:r>
                      <a:rPr lang="en-US" sz="3200" i="1">
                        <a:effectLst/>
                        <a:latin typeface="Cambria Math"/>
                        <a:ea typeface="Times New Roman"/>
                      </a:rPr>
                      <m:t>=6</m:t>
                    </m:r>
                    <m:rad>
                      <m:radPr>
                        <m:degHide m:val="on"/>
                        <m:ctrlPr>
                          <a:rPr lang="en-GB" sz="3200" i="1">
                            <a:effectLst/>
                            <a:latin typeface="Cambria Math" panose="02040503050406030204" pitchFamily="18" charset="0"/>
                            <a:ea typeface="Times New Roman"/>
                          </a:rPr>
                        </m:ctrlPr>
                      </m:radPr>
                      <m:deg/>
                      <m:e>
                        <m:r>
                          <a:rPr lang="en-US" sz="3200" i="1">
                            <a:effectLst/>
                            <a:latin typeface="Cambria Math"/>
                            <a:ea typeface="Times New Roman"/>
                          </a:rPr>
                          <m:t>3</m:t>
                        </m:r>
                      </m:e>
                    </m:rad>
                    <m:sSup>
                      <m:sSupPr>
                        <m:ctrlPr>
                          <a:rPr lang="en-GB" sz="3200" i="1">
                            <a:effectLst/>
                            <a:latin typeface="Cambria Math" panose="02040503050406030204" pitchFamily="18" charset="0"/>
                            <a:ea typeface="Times New Roman"/>
                          </a:rPr>
                        </m:ctrlPr>
                      </m:sSupPr>
                      <m:e>
                        <m:r>
                          <a:rPr lang="en-US" sz="3200" i="1">
                            <a:effectLst/>
                            <a:latin typeface="Cambria Math"/>
                            <a:ea typeface="Times New Roman"/>
                          </a:rPr>
                          <m:t>𝑎</m:t>
                        </m:r>
                      </m:e>
                      <m:sup>
                        <m:r>
                          <a:rPr lang="en-US" sz="3200" i="1">
                            <a:effectLst/>
                            <a:latin typeface="Cambria Math"/>
                            <a:ea typeface="Times New Roman"/>
                          </a:rPr>
                          <m:t>3</m:t>
                        </m:r>
                      </m:sup>
                    </m:sSup>
                  </m:oMath>
                </a14:m>
                <a:r>
                  <a:rPr lang="en-US" sz="3200" dirty="0">
                    <a:effectLst/>
                    <a:latin typeface="Times New Roman"/>
                    <a:ea typeface="Times New Roman"/>
                  </a:rPr>
                  <a:t>.</a:t>
                </a:r>
                <a:r>
                  <a:rPr lang="en-US" sz="3200" b="1" dirty="0">
                    <a:effectLst/>
                    <a:latin typeface="Times New Roman"/>
                    <a:ea typeface="Times New Roman"/>
                  </a:rPr>
                  <a:t>	C. </a:t>
                </a:r>
                <a14:m>
                  <m:oMath xmlns:m="http://schemas.openxmlformats.org/officeDocument/2006/math">
                    <m:r>
                      <a:rPr lang="en-US" sz="3200" i="1">
                        <a:effectLst/>
                        <a:latin typeface="Cambria Math"/>
                        <a:ea typeface="Times New Roman"/>
                      </a:rPr>
                      <m:t>𝑉</m:t>
                    </m:r>
                    <m:r>
                      <a:rPr lang="en-US" sz="3200" i="1">
                        <a:effectLst/>
                        <a:latin typeface="Cambria Math"/>
                        <a:ea typeface="Times New Roman"/>
                      </a:rPr>
                      <m:t>=</m:t>
                    </m:r>
                    <m:f>
                      <m:fPr>
                        <m:ctrlPr>
                          <a:rPr lang="en-GB" sz="3200" i="1">
                            <a:effectLst/>
                            <a:latin typeface="Cambria Math" panose="02040503050406030204" pitchFamily="18" charset="0"/>
                            <a:ea typeface="Times New Roman"/>
                          </a:rPr>
                        </m:ctrlPr>
                      </m:fPr>
                      <m:num>
                        <m:sSup>
                          <m:sSupPr>
                            <m:ctrlPr>
                              <a:rPr lang="en-GB" sz="3200" i="1">
                                <a:effectLst/>
                                <a:latin typeface="Cambria Math" panose="02040503050406030204" pitchFamily="18" charset="0"/>
                                <a:ea typeface="Times New Roman"/>
                              </a:rPr>
                            </m:ctrlPr>
                          </m:sSupPr>
                          <m:e>
                            <m:r>
                              <a:rPr lang="en-GB" sz="3200" b="0" i="1" smtClean="0">
                                <a:effectLst/>
                                <a:latin typeface="Cambria Math"/>
                                <a:ea typeface="Times New Roman"/>
                              </a:rPr>
                              <m:t>32</m:t>
                            </m:r>
                            <m:r>
                              <a:rPr lang="en-US" sz="3200" i="1">
                                <a:effectLst/>
                                <a:latin typeface="Cambria Math"/>
                                <a:ea typeface="Times New Roman"/>
                              </a:rPr>
                              <m:t>𝑎</m:t>
                            </m:r>
                          </m:e>
                          <m:sup>
                            <m:r>
                              <a:rPr lang="en-US" sz="3200" i="1">
                                <a:effectLst/>
                                <a:latin typeface="Cambria Math"/>
                                <a:ea typeface="Times New Roman"/>
                              </a:rPr>
                              <m:t>3</m:t>
                            </m:r>
                          </m:sup>
                        </m:sSup>
                        <m:rad>
                          <m:radPr>
                            <m:degHide m:val="on"/>
                            <m:ctrlPr>
                              <a:rPr lang="en-GB" sz="3200" i="1">
                                <a:effectLst/>
                                <a:latin typeface="Cambria Math" panose="02040503050406030204" pitchFamily="18" charset="0"/>
                                <a:ea typeface="Times New Roman"/>
                              </a:rPr>
                            </m:ctrlPr>
                          </m:radPr>
                          <m:deg/>
                          <m:e>
                            <m:r>
                              <a:rPr lang="en-US" sz="3200" i="1">
                                <a:effectLst/>
                                <a:latin typeface="Cambria Math"/>
                                <a:ea typeface="Times New Roman"/>
                              </a:rPr>
                              <m:t>3</m:t>
                            </m:r>
                          </m:e>
                        </m:rad>
                      </m:num>
                      <m:den>
                        <m:r>
                          <a:rPr lang="en-GB" sz="3200" b="0" i="1" smtClean="0">
                            <a:effectLst/>
                            <a:latin typeface="Cambria Math"/>
                            <a:ea typeface="Times New Roman"/>
                          </a:rPr>
                          <m:t>3</m:t>
                        </m:r>
                      </m:den>
                    </m:f>
                  </m:oMath>
                </a14:m>
                <a:r>
                  <a:rPr lang="en-US" sz="3200" dirty="0">
                    <a:effectLst/>
                    <a:latin typeface="Times New Roman"/>
                    <a:ea typeface="Times New Roman"/>
                  </a:rPr>
                  <a:t>.</a:t>
                </a:r>
                <a:r>
                  <a:rPr lang="en-US" sz="3200" b="1" dirty="0">
                    <a:effectLst/>
                    <a:latin typeface="Times New Roman"/>
                    <a:ea typeface="Times New Roman"/>
                  </a:rPr>
                  <a:t>	D. </a:t>
                </a:r>
                <a14:m>
                  <m:oMath xmlns:m="http://schemas.openxmlformats.org/officeDocument/2006/math">
                    <m:r>
                      <a:rPr lang="en-US" sz="3200" i="1">
                        <a:effectLst/>
                        <a:latin typeface="Cambria Math"/>
                        <a:ea typeface="Times New Roman"/>
                      </a:rPr>
                      <m:t>𝑉</m:t>
                    </m:r>
                    <m:r>
                      <a:rPr lang="en-US" sz="3200" i="1">
                        <a:effectLst/>
                        <a:latin typeface="Cambria Math"/>
                        <a:ea typeface="Times New Roman"/>
                      </a:rPr>
                      <m:t>=2</m:t>
                    </m:r>
                    <m:sSup>
                      <m:sSupPr>
                        <m:ctrlPr>
                          <a:rPr lang="en-GB" sz="3200" i="1">
                            <a:effectLst/>
                            <a:latin typeface="Cambria Math" panose="02040503050406030204" pitchFamily="18" charset="0"/>
                            <a:ea typeface="Times New Roman"/>
                          </a:rPr>
                        </m:ctrlPr>
                      </m:sSupPr>
                      <m:e>
                        <m:r>
                          <a:rPr lang="en-US" sz="3200" i="1">
                            <a:effectLst/>
                            <a:latin typeface="Cambria Math"/>
                            <a:ea typeface="Times New Roman"/>
                          </a:rPr>
                          <m:t>𝑎</m:t>
                        </m:r>
                      </m:e>
                      <m:sup>
                        <m:r>
                          <a:rPr lang="en-US" sz="3200" i="1">
                            <a:effectLst/>
                            <a:latin typeface="Cambria Math"/>
                            <a:ea typeface="Times New Roman"/>
                          </a:rPr>
                          <m:t>3</m:t>
                        </m:r>
                      </m:sup>
                    </m:sSup>
                    <m:rad>
                      <m:radPr>
                        <m:degHide m:val="on"/>
                        <m:ctrlPr>
                          <a:rPr lang="en-GB" sz="3200" i="1">
                            <a:effectLst/>
                            <a:latin typeface="Cambria Math" panose="02040503050406030204" pitchFamily="18" charset="0"/>
                            <a:ea typeface="Times New Roman"/>
                          </a:rPr>
                        </m:ctrlPr>
                      </m:radPr>
                      <m:deg/>
                      <m:e>
                        <m:r>
                          <a:rPr lang="en-US" sz="3200" i="1">
                            <a:effectLst/>
                            <a:latin typeface="Cambria Math"/>
                            <a:ea typeface="Times New Roman"/>
                          </a:rPr>
                          <m:t>3</m:t>
                        </m:r>
                      </m:e>
                    </m:rad>
                  </m:oMath>
                </a14:m>
                <a:r>
                  <a:rPr lang="en-US" sz="3200" dirty="0">
                    <a:effectLst/>
                    <a:latin typeface="Times New Roman"/>
                    <a:ea typeface="Times New Roman"/>
                  </a:rPr>
                  <a:t>.</a:t>
                </a:r>
                <a:endParaRPr lang="en-GB" sz="3200" dirty="0">
                  <a:effectLst/>
                  <a:latin typeface="Times New Roman"/>
                  <a:ea typeface="Times New Roman"/>
                </a:endParaRPr>
              </a:p>
            </p:txBody>
          </p:sp>
        </mc:Choice>
        <mc:Fallback xmlns="">
          <p:sp>
            <p:nvSpPr>
              <p:cNvPr id="4" name="Rectangle 3"/>
              <p:cNvSpPr>
                <a:spLocks noRot="1" noChangeAspect="1" noMove="1" noResize="1" noEditPoints="1" noAdjustHandles="1" noChangeArrowheads="1" noChangeShapeType="1" noTextEdit="1"/>
              </p:cNvSpPr>
              <p:nvPr/>
            </p:nvSpPr>
            <p:spPr>
              <a:xfrm>
                <a:off x="0" y="82044"/>
                <a:ext cx="12192000" cy="2514727"/>
              </a:xfrm>
              <a:prstGeom prst="rect">
                <a:avLst/>
              </a:prstGeom>
              <a:blipFill rotWithShape="1">
                <a:blip r:embed="rId2"/>
                <a:stretch>
                  <a:fillRect l="-1250" t="-3390" r="-1250" b="-1695"/>
                </a:stretch>
              </a:blipFill>
            </p:spPr>
            <p:txBody>
              <a:bodyPr/>
              <a:lstStyle/>
              <a:p>
                <a:r>
                  <a:rPr lang="en-GB">
                    <a:noFill/>
                  </a:rPr>
                  <a:t> </a:t>
                </a:r>
              </a:p>
            </p:txBody>
          </p:sp>
        </mc:Fallback>
      </mc:AlternateContent>
      <p:sp>
        <p:nvSpPr>
          <p:cNvPr id="5" name="Oval 4"/>
          <p:cNvSpPr/>
          <p:nvPr/>
        </p:nvSpPr>
        <p:spPr>
          <a:xfrm>
            <a:off x="6362700" y="1828800"/>
            <a:ext cx="609600" cy="609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a:hlinkClick r:id="rId3" action="ppaction://hlinksldjump"/>
            <a:extLst>
              <a:ext uri="{FF2B5EF4-FFF2-40B4-BE49-F238E27FC236}">
                <a16:creationId xmlns:a16="http://schemas.microsoft.com/office/drawing/2014/main" id="{CBA660FC-B86C-4540-A3BD-ECEE21A87F60}"/>
              </a:ext>
            </a:extLst>
          </p:cNvPr>
          <p:cNvSpPr/>
          <p:nvPr/>
        </p:nvSpPr>
        <p:spPr>
          <a:xfrm rot="5400000">
            <a:off x="11532432"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hlinkClick r:id="rId4" action="ppaction://hlinksldjump"/>
            <a:extLst>
              <a:ext uri="{FF2B5EF4-FFF2-40B4-BE49-F238E27FC236}">
                <a16:creationId xmlns:a16="http://schemas.microsoft.com/office/drawing/2014/main" id="{B22E97D2-7286-48D1-8BE9-8A48CA183120}"/>
              </a:ext>
            </a:extLst>
          </p:cNvPr>
          <p:cNvSpPr/>
          <p:nvPr/>
        </p:nvSpPr>
        <p:spPr>
          <a:xfrm rot="16200000">
            <a:off x="11024656"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866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iterate type="lt">
                                    <p:tmPct val="20000"/>
                                  </p:iterate>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0" y="65712"/>
                <a:ext cx="12192000" cy="2514791"/>
              </a:xfrm>
              <a:prstGeom prst="rect">
                <a:avLst/>
              </a:prstGeom>
            </p:spPr>
            <p:txBody>
              <a:bodyPr wrap="square">
                <a:spAutoFit/>
              </a:bodyPr>
              <a:lstStyle/>
              <a:p>
                <a:pPr lvl="0" algn="just">
                  <a:lnSpc>
                    <a:spcPct val="107000"/>
                  </a:lnSpc>
                  <a:spcAft>
                    <a:spcPts val="0"/>
                  </a:spcAft>
                  <a:buClr>
                    <a:srgbClr val="0000FF"/>
                  </a:buClr>
                  <a:tabLst>
                    <a:tab pos="629920" algn="l"/>
                  </a:tabLst>
                </a:pPr>
                <a:r>
                  <a:rPr lang="en-GB" sz="3200" b="1" dirty="0" err="1">
                    <a:solidFill>
                      <a:srgbClr val="FF0000"/>
                    </a:solidFill>
                    <a:latin typeface="Times New Roman"/>
                    <a:ea typeface="Times New Roman"/>
                  </a:rPr>
                  <a:t>Câu</a:t>
                </a:r>
                <a:r>
                  <a:rPr lang="en-GB" sz="3200" b="1" dirty="0">
                    <a:solidFill>
                      <a:srgbClr val="FF0000"/>
                    </a:solidFill>
                    <a:latin typeface="Times New Roman"/>
                    <a:ea typeface="Times New Roman"/>
                  </a:rPr>
                  <a:t> 15. </a:t>
                </a:r>
                <a:r>
                  <a:rPr lang="vi-VN" sz="3200" dirty="0">
                    <a:latin typeface="Times New Roman"/>
                    <a:ea typeface="Times New Roman"/>
                  </a:rPr>
                  <a:t>Cho hình chóp </a:t>
                </a:r>
                <a14:m>
                  <m:oMath xmlns:m="http://schemas.openxmlformats.org/officeDocument/2006/math">
                    <m:r>
                      <a:rPr lang="en-US" sz="3200" i="1">
                        <a:effectLst/>
                        <a:latin typeface="Cambria Math"/>
                        <a:ea typeface="Times New Roman"/>
                      </a:rPr>
                      <m:t>𝑆</m:t>
                    </m:r>
                    <m:r>
                      <a:rPr lang="en-US" sz="3200" i="1">
                        <a:effectLst/>
                        <a:latin typeface="Cambria Math"/>
                        <a:ea typeface="Times New Roman"/>
                      </a:rPr>
                      <m:t>.</m:t>
                    </m:r>
                    <m:r>
                      <a:rPr lang="en-US" sz="3200" i="1">
                        <a:effectLst/>
                        <a:latin typeface="Cambria Math"/>
                        <a:ea typeface="Times New Roman"/>
                      </a:rPr>
                      <m:t>𝐴𝐵𝐶</m:t>
                    </m:r>
                  </m:oMath>
                </a14:m>
                <a:r>
                  <a:rPr lang="vi-VN" sz="3200" dirty="0">
                    <a:effectLst/>
                    <a:latin typeface="Times New Roman"/>
                    <a:ea typeface="Times New Roman"/>
                  </a:rPr>
                  <a:t> có </a:t>
                </a:r>
                <a14:m>
                  <m:oMath xmlns:m="http://schemas.openxmlformats.org/officeDocument/2006/math">
                    <m:r>
                      <a:rPr lang="en-US" sz="3200" i="1">
                        <a:effectLst/>
                        <a:latin typeface="Cambria Math"/>
                        <a:ea typeface="Times New Roman"/>
                      </a:rPr>
                      <m:t>𝑆𝐴</m:t>
                    </m:r>
                    <m:r>
                      <a:rPr lang="en-US" sz="3200" i="1">
                        <a:effectLst/>
                        <a:latin typeface="Cambria Math"/>
                        <a:ea typeface="Times New Roman"/>
                      </a:rPr>
                      <m:t>=</m:t>
                    </m:r>
                    <m:r>
                      <a:rPr lang="en-US" sz="3200" i="1">
                        <a:effectLst/>
                        <a:latin typeface="Cambria Math"/>
                        <a:ea typeface="Times New Roman"/>
                      </a:rPr>
                      <m:t>𝑎</m:t>
                    </m:r>
                  </m:oMath>
                </a14:m>
                <a:r>
                  <a:rPr lang="vi-VN" sz="3200" dirty="0">
                    <a:effectLst/>
                    <a:latin typeface="Times New Roman"/>
                    <a:ea typeface="Times New Roman"/>
                  </a:rPr>
                  <a:t>, tam giác </a:t>
                </a:r>
                <a14:m>
                  <m:oMath xmlns:m="http://schemas.openxmlformats.org/officeDocument/2006/math">
                    <m:r>
                      <a:rPr lang="en-US" sz="3200" i="1">
                        <a:effectLst/>
                        <a:latin typeface="Cambria Math"/>
                        <a:ea typeface="Times New Roman"/>
                      </a:rPr>
                      <m:t>𝐴𝐵𝐶</m:t>
                    </m:r>
                  </m:oMath>
                </a14:m>
                <a:r>
                  <a:rPr lang="vi-VN" sz="3200" dirty="0">
                    <a:effectLst/>
                    <a:latin typeface="Times New Roman"/>
                    <a:ea typeface="Times New Roman"/>
                  </a:rPr>
                  <a:t> đều, tam giác </a:t>
                </a:r>
                <a14:m>
                  <m:oMath xmlns:m="http://schemas.openxmlformats.org/officeDocument/2006/math">
                    <m:r>
                      <a:rPr lang="en-US" sz="3200" i="1">
                        <a:effectLst/>
                        <a:latin typeface="Cambria Math"/>
                        <a:ea typeface="Times New Roman"/>
                      </a:rPr>
                      <m:t>𝑆𝐴𝐵</m:t>
                    </m:r>
                  </m:oMath>
                </a14:m>
                <a:r>
                  <a:rPr lang="vi-VN" sz="3200" dirty="0">
                    <a:effectLst/>
                    <a:latin typeface="Times New Roman"/>
                    <a:ea typeface="Times New Roman"/>
                  </a:rPr>
                  <a:t> vuông cân tại </a:t>
                </a:r>
                <a14:m>
                  <m:oMath xmlns:m="http://schemas.openxmlformats.org/officeDocument/2006/math">
                    <m:r>
                      <a:rPr lang="en-US" sz="3200" i="1">
                        <a:effectLst/>
                        <a:latin typeface="Cambria Math"/>
                        <a:ea typeface="Times New Roman"/>
                      </a:rPr>
                      <m:t>𝑆</m:t>
                    </m:r>
                  </m:oMath>
                </a14:m>
                <a:r>
                  <a:rPr lang="vi-VN" sz="3200" dirty="0">
                    <a:effectLst/>
                    <a:latin typeface="Times New Roman"/>
                    <a:ea typeface="Times New Roman"/>
                  </a:rPr>
                  <a:t> và nằm trong mặt phẳng vuông góc với mặt phẳng đáy. Thể tích khối chóp </a:t>
                </a:r>
                <a14:m>
                  <m:oMath xmlns:m="http://schemas.openxmlformats.org/officeDocument/2006/math">
                    <m:r>
                      <a:rPr lang="en-US" sz="3200" i="1">
                        <a:effectLst/>
                        <a:latin typeface="Cambria Math"/>
                        <a:ea typeface="Times New Roman"/>
                      </a:rPr>
                      <m:t>𝑆</m:t>
                    </m:r>
                    <m:r>
                      <a:rPr lang="en-US" sz="3200" i="1">
                        <a:effectLst/>
                        <a:latin typeface="Cambria Math"/>
                        <a:ea typeface="Times New Roman"/>
                      </a:rPr>
                      <m:t>.</m:t>
                    </m:r>
                    <m:r>
                      <a:rPr lang="en-US" sz="3200" i="1">
                        <a:effectLst/>
                        <a:latin typeface="Cambria Math"/>
                        <a:ea typeface="Times New Roman"/>
                      </a:rPr>
                      <m:t>𝐴𝐵𝐶</m:t>
                    </m:r>
                  </m:oMath>
                </a14:m>
                <a:r>
                  <a:rPr lang="vi-VN" sz="3200" dirty="0">
                    <a:effectLst/>
                    <a:latin typeface="Times New Roman"/>
                    <a:ea typeface="Times New Roman"/>
                  </a:rPr>
                  <a:t> bằng</a:t>
                </a:r>
                <a:endParaRPr lang="en-GB" sz="3200" dirty="0">
                  <a:effectLst/>
                  <a:latin typeface="Times New Roman"/>
                  <a:ea typeface="Times New Roman"/>
                </a:endParaRPr>
              </a:p>
              <a:p>
                <a:pPr algn="just">
                  <a:lnSpc>
                    <a:spcPct val="107000"/>
                  </a:lnSpc>
                  <a:spcAft>
                    <a:spcPts val="800"/>
                  </a:spcAft>
                  <a:tabLst>
                    <a:tab pos="635000" algn="l"/>
                    <a:tab pos="2222500" algn="l"/>
                    <a:tab pos="3810000" algn="l"/>
                    <a:tab pos="5397500" algn="l"/>
                  </a:tabLst>
                </a:pPr>
                <a:r>
                  <a:rPr lang="x-none" sz="3200" b="1">
                    <a:effectLst/>
                    <a:latin typeface="Times New Roman"/>
                    <a:ea typeface="Times New Roman"/>
                  </a:rPr>
                  <a:t>	A. </a:t>
                </a:r>
                <a14:m>
                  <m:oMath xmlns:m="http://schemas.openxmlformats.org/officeDocument/2006/math">
                    <m:f>
                      <m:fPr>
                        <m:ctrlPr>
                          <a:rPr lang="en-GB" sz="3200" i="1">
                            <a:effectLst/>
                            <a:latin typeface="Cambria Math" panose="02040503050406030204" pitchFamily="18" charset="0"/>
                            <a:ea typeface="Times New Roman"/>
                          </a:rPr>
                        </m:ctrlPr>
                      </m:fPr>
                      <m:num>
                        <m:rad>
                          <m:radPr>
                            <m:degHide m:val="on"/>
                            <m:ctrlPr>
                              <a:rPr lang="en-GB" sz="3200" i="1">
                                <a:effectLst/>
                                <a:latin typeface="Cambria Math" panose="02040503050406030204" pitchFamily="18" charset="0"/>
                                <a:ea typeface="Times New Roman"/>
                              </a:rPr>
                            </m:ctrlPr>
                          </m:radPr>
                          <m:deg/>
                          <m:e>
                            <m:r>
                              <a:rPr lang="x-none" sz="3200" i="1">
                                <a:effectLst/>
                                <a:latin typeface="Cambria Math"/>
                                <a:ea typeface="Times New Roman"/>
                              </a:rPr>
                              <m:t>6</m:t>
                            </m:r>
                          </m:e>
                        </m:rad>
                        <m:sSup>
                          <m:sSupPr>
                            <m:ctrlPr>
                              <a:rPr lang="en-GB" sz="3200" i="1">
                                <a:effectLst/>
                                <a:latin typeface="Cambria Math" panose="02040503050406030204" pitchFamily="18" charset="0"/>
                                <a:ea typeface="Times New Roman"/>
                              </a:rPr>
                            </m:ctrlPr>
                          </m:sSupPr>
                          <m:e>
                            <m:r>
                              <a:rPr lang="x-none" sz="3200" i="1">
                                <a:effectLst/>
                                <a:latin typeface="Cambria Math"/>
                                <a:ea typeface="Times New Roman"/>
                              </a:rPr>
                              <m:t>𝑎</m:t>
                            </m:r>
                          </m:e>
                          <m:sup>
                            <m:r>
                              <a:rPr lang="x-none" sz="3200" i="1">
                                <a:effectLst/>
                                <a:latin typeface="Cambria Math"/>
                                <a:ea typeface="Times New Roman"/>
                              </a:rPr>
                              <m:t>3</m:t>
                            </m:r>
                          </m:sup>
                        </m:sSup>
                      </m:num>
                      <m:den>
                        <m:r>
                          <a:rPr lang="x-none" sz="3200" i="1">
                            <a:effectLst/>
                            <a:latin typeface="Cambria Math"/>
                            <a:ea typeface="Times New Roman"/>
                          </a:rPr>
                          <m:t>24</m:t>
                        </m:r>
                      </m:den>
                    </m:f>
                  </m:oMath>
                </a14:m>
                <a:r>
                  <a:rPr lang="x-none" sz="3200">
                    <a:effectLst/>
                    <a:latin typeface="Times New Roman"/>
                    <a:ea typeface="Times New Roman"/>
                  </a:rPr>
                  <a:t>.</a:t>
                </a:r>
                <a:r>
                  <a:rPr lang="x-none" sz="3200" b="1">
                    <a:effectLst/>
                    <a:latin typeface="Times New Roman"/>
                    <a:ea typeface="Times New Roman"/>
                  </a:rPr>
                  <a:t>	</a:t>
                </a:r>
                <a:r>
                  <a:rPr lang="en-GB" sz="3200" b="1" dirty="0">
                    <a:effectLst/>
                    <a:latin typeface="Times New Roman"/>
                    <a:ea typeface="Times New Roman"/>
                  </a:rPr>
                  <a:t>	</a:t>
                </a:r>
                <a:r>
                  <a:rPr lang="x-none" sz="3200" b="1">
                    <a:effectLst/>
                    <a:latin typeface="Times New Roman"/>
                    <a:ea typeface="Times New Roman"/>
                  </a:rPr>
                  <a:t>B. </a:t>
                </a:r>
                <a14:m>
                  <m:oMath xmlns:m="http://schemas.openxmlformats.org/officeDocument/2006/math">
                    <m:f>
                      <m:fPr>
                        <m:ctrlPr>
                          <a:rPr lang="en-GB" sz="3200" i="1">
                            <a:effectLst/>
                            <a:latin typeface="Cambria Math" panose="02040503050406030204" pitchFamily="18" charset="0"/>
                            <a:ea typeface="Times New Roman"/>
                          </a:rPr>
                        </m:ctrlPr>
                      </m:fPr>
                      <m:num>
                        <m:rad>
                          <m:radPr>
                            <m:degHide m:val="on"/>
                            <m:ctrlPr>
                              <a:rPr lang="en-GB" sz="3200" i="1">
                                <a:effectLst/>
                                <a:latin typeface="Cambria Math" panose="02040503050406030204" pitchFamily="18" charset="0"/>
                                <a:ea typeface="Times New Roman"/>
                              </a:rPr>
                            </m:ctrlPr>
                          </m:radPr>
                          <m:deg/>
                          <m:e>
                            <m:r>
                              <a:rPr lang="x-none" sz="3200" i="1">
                                <a:effectLst/>
                                <a:latin typeface="Cambria Math"/>
                                <a:ea typeface="Times New Roman"/>
                              </a:rPr>
                              <m:t>6</m:t>
                            </m:r>
                          </m:e>
                        </m:rad>
                        <m:sSup>
                          <m:sSupPr>
                            <m:ctrlPr>
                              <a:rPr lang="en-GB" sz="3200" i="1">
                                <a:effectLst/>
                                <a:latin typeface="Cambria Math" panose="02040503050406030204" pitchFamily="18" charset="0"/>
                                <a:ea typeface="Times New Roman"/>
                              </a:rPr>
                            </m:ctrlPr>
                          </m:sSupPr>
                          <m:e>
                            <m:r>
                              <a:rPr lang="x-none" sz="3200" i="1">
                                <a:effectLst/>
                                <a:latin typeface="Cambria Math"/>
                                <a:ea typeface="Times New Roman"/>
                              </a:rPr>
                              <m:t>𝑎</m:t>
                            </m:r>
                          </m:e>
                          <m:sup>
                            <m:r>
                              <a:rPr lang="x-none" sz="3200" i="1">
                                <a:effectLst/>
                                <a:latin typeface="Cambria Math"/>
                                <a:ea typeface="Times New Roman"/>
                              </a:rPr>
                              <m:t>3</m:t>
                            </m:r>
                          </m:sup>
                        </m:sSup>
                      </m:num>
                      <m:den>
                        <m:r>
                          <a:rPr lang="x-none" sz="3200" i="1">
                            <a:effectLst/>
                            <a:latin typeface="Cambria Math"/>
                            <a:ea typeface="Times New Roman"/>
                          </a:rPr>
                          <m:t>12</m:t>
                        </m:r>
                      </m:den>
                    </m:f>
                  </m:oMath>
                </a14:m>
                <a:r>
                  <a:rPr lang="x-none" sz="3200">
                    <a:effectLst/>
                    <a:latin typeface="Times New Roman"/>
                    <a:ea typeface="Times New Roman"/>
                  </a:rPr>
                  <a:t>.</a:t>
                </a:r>
                <a:r>
                  <a:rPr lang="x-none" sz="3200" b="1">
                    <a:effectLst/>
                    <a:latin typeface="Times New Roman"/>
                    <a:ea typeface="Times New Roman"/>
                  </a:rPr>
                  <a:t>	</a:t>
                </a:r>
                <a:r>
                  <a:rPr lang="en-GB" sz="3200" b="1" dirty="0">
                    <a:effectLst/>
                    <a:latin typeface="Times New Roman"/>
                    <a:ea typeface="Times New Roman"/>
                  </a:rPr>
                  <a:t>		</a:t>
                </a:r>
                <a:r>
                  <a:rPr lang="x-none" sz="3200" b="1">
                    <a:effectLst/>
                    <a:latin typeface="Times New Roman"/>
                    <a:ea typeface="Times New Roman"/>
                  </a:rPr>
                  <a:t>C. </a:t>
                </a:r>
                <a14:m>
                  <m:oMath xmlns:m="http://schemas.openxmlformats.org/officeDocument/2006/math">
                    <m:f>
                      <m:fPr>
                        <m:ctrlPr>
                          <a:rPr lang="en-GB" sz="3200" i="1">
                            <a:effectLst/>
                            <a:latin typeface="Cambria Math" panose="02040503050406030204" pitchFamily="18" charset="0"/>
                            <a:ea typeface="Times New Roman"/>
                          </a:rPr>
                        </m:ctrlPr>
                      </m:fPr>
                      <m:num>
                        <m:rad>
                          <m:radPr>
                            <m:degHide m:val="on"/>
                            <m:ctrlPr>
                              <a:rPr lang="en-GB" sz="3200" i="1">
                                <a:effectLst/>
                                <a:latin typeface="Cambria Math" panose="02040503050406030204" pitchFamily="18" charset="0"/>
                                <a:ea typeface="Times New Roman"/>
                              </a:rPr>
                            </m:ctrlPr>
                          </m:radPr>
                          <m:deg/>
                          <m:e>
                            <m:r>
                              <a:rPr lang="x-none" sz="3200" i="1">
                                <a:effectLst/>
                                <a:latin typeface="Cambria Math"/>
                                <a:ea typeface="Times New Roman"/>
                              </a:rPr>
                              <m:t>6</m:t>
                            </m:r>
                          </m:e>
                        </m:rad>
                        <m:sSup>
                          <m:sSupPr>
                            <m:ctrlPr>
                              <a:rPr lang="en-GB" sz="3200" i="1">
                                <a:effectLst/>
                                <a:latin typeface="Cambria Math" panose="02040503050406030204" pitchFamily="18" charset="0"/>
                                <a:ea typeface="Times New Roman"/>
                              </a:rPr>
                            </m:ctrlPr>
                          </m:sSupPr>
                          <m:e>
                            <m:r>
                              <a:rPr lang="x-none" sz="3200" i="1">
                                <a:effectLst/>
                                <a:latin typeface="Cambria Math"/>
                                <a:ea typeface="Times New Roman"/>
                              </a:rPr>
                              <m:t>𝑎</m:t>
                            </m:r>
                          </m:e>
                          <m:sup>
                            <m:r>
                              <a:rPr lang="x-none" sz="3200" i="1">
                                <a:effectLst/>
                                <a:latin typeface="Cambria Math"/>
                                <a:ea typeface="Times New Roman"/>
                              </a:rPr>
                              <m:t>3</m:t>
                            </m:r>
                          </m:sup>
                        </m:sSup>
                      </m:num>
                      <m:den>
                        <m:r>
                          <a:rPr lang="x-none" sz="3200" i="1">
                            <a:effectLst/>
                            <a:latin typeface="Cambria Math"/>
                            <a:ea typeface="Times New Roman"/>
                          </a:rPr>
                          <m:t>8</m:t>
                        </m:r>
                      </m:den>
                    </m:f>
                  </m:oMath>
                </a14:m>
                <a:r>
                  <a:rPr lang="x-none" sz="3200">
                    <a:effectLst/>
                    <a:latin typeface="Times New Roman"/>
                    <a:ea typeface="Times New Roman"/>
                  </a:rPr>
                  <a:t>.</a:t>
                </a:r>
                <a:r>
                  <a:rPr lang="x-none" sz="3200" b="1">
                    <a:effectLst/>
                    <a:latin typeface="Times New Roman"/>
                    <a:ea typeface="Times New Roman"/>
                  </a:rPr>
                  <a:t>	</a:t>
                </a:r>
                <a:r>
                  <a:rPr lang="en-GB" sz="3200" b="1" dirty="0">
                    <a:effectLst/>
                    <a:latin typeface="Times New Roman"/>
                    <a:ea typeface="Times New Roman"/>
                  </a:rPr>
                  <a:t>	</a:t>
                </a:r>
                <a:r>
                  <a:rPr lang="x-none" sz="3200" b="1">
                    <a:effectLst/>
                    <a:latin typeface="Times New Roman"/>
                    <a:ea typeface="Times New Roman"/>
                  </a:rPr>
                  <a:t>D. </a:t>
                </a:r>
                <a14:m>
                  <m:oMath xmlns:m="http://schemas.openxmlformats.org/officeDocument/2006/math">
                    <m:f>
                      <m:fPr>
                        <m:ctrlPr>
                          <a:rPr lang="en-GB" sz="3200" i="1">
                            <a:effectLst/>
                            <a:latin typeface="Cambria Math" panose="02040503050406030204" pitchFamily="18" charset="0"/>
                            <a:ea typeface="Times New Roman"/>
                          </a:rPr>
                        </m:ctrlPr>
                      </m:fPr>
                      <m:num>
                        <m:rad>
                          <m:radPr>
                            <m:degHide m:val="on"/>
                            <m:ctrlPr>
                              <a:rPr lang="en-GB" sz="3200" i="1">
                                <a:effectLst/>
                                <a:latin typeface="Cambria Math" panose="02040503050406030204" pitchFamily="18" charset="0"/>
                                <a:ea typeface="Times New Roman"/>
                              </a:rPr>
                            </m:ctrlPr>
                          </m:radPr>
                          <m:deg/>
                          <m:e>
                            <m:r>
                              <a:rPr lang="x-none" sz="3200" i="1">
                                <a:effectLst/>
                                <a:latin typeface="Cambria Math"/>
                                <a:ea typeface="Times New Roman"/>
                              </a:rPr>
                              <m:t>6</m:t>
                            </m:r>
                          </m:e>
                        </m:rad>
                        <m:sSup>
                          <m:sSupPr>
                            <m:ctrlPr>
                              <a:rPr lang="en-GB" sz="3200" i="1">
                                <a:effectLst/>
                                <a:latin typeface="Cambria Math" panose="02040503050406030204" pitchFamily="18" charset="0"/>
                                <a:ea typeface="Times New Roman"/>
                              </a:rPr>
                            </m:ctrlPr>
                          </m:sSupPr>
                          <m:e>
                            <m:r>
                              <a:rPr lang="x-none" sz="3200" i="1">
                                <a:effectLst/>
                                <a:latin typeface="Cambria Math"/>
                                <a:ea typeface="Times New Roman"/>
                              </a:rPr>
                              <m:t>𝑎</m:t>
                            </m:r>
                          </m:e>
                          <m:sup>
                            <m:r>
                              <a:rPr lang="x-none" sz="3200" i="1">
                                <a:effectLst/>
                                <a:latin typeface="Cambria Math"/>
                                <a:ea typeface="Times New Roman"/>
                              </a:rPr>
                              <m:t>3</m:t>
                            </m:r>
                          </m:sup>
                        </m:sSup>
                      </m:num>
                      <m:den>
                        <m:r>
                          <a:rPr lang="x-none" sz="3200" i="1">
                            <a:effectLst/>
                            <a:latin typeface="Cambria Math"/>
                            <a:ea typeface="Times New Roman"/>
                          </a:rPr>
                          <m:t>4</m:t>
                        </m:r>
                      </m:den>
                    </m:f>
                  </m:oMath>
                </a14:m>
                <a:r>
                  <a:rPr lang="x-none" sz="3200">
                    <a:effectLst/>
                    <a:latin typeface="Times New Roman"/>
                    <a:ea typeface="Times New Roman"/>
                  </a:rPr>
                  <a:t>.</a:t>
                </a:r>
                <a:endParaRPr lang="en-GB" sz="3200" dirty="0">
                  <a:effectLst/>
                  <a:latin typeface="Times New Roman"/>
                  <a:ea typeface="Times New Roman"/>
                </a:endParaRPr>
              </a:p>
            </p:txBody>
          </p:sp>
        </mc:Choice>
        <mc:Fallback xmlns="">
          <p:sp>
            <p:nvSpPr>
              <p:cNvPr id="4" name="Rectangle 3"/>
              <p:cNvSpPr>
                <a:spLocks noRot="1" noChangeAspect="1" noMove="1" noResize="1" noEditPoints="1" noAdjustHandles="1" noChangeArrowheads="1" noChangeShapeType="1" noTextEdit="1"/>
              </p:cNvSpPr>
              <p:nvPr/>
            </p:nvSpPr>
            <p:spPr>
              <a:xfrm>
                <a:off x="0" y="65712"/>
                <a:ext cx="12192000" cy="2514791"/>
              </a:xfrm>
              <a:prstGeom prst="rect">
                <a:avLst/>
              </a:prstGeom>
              <a:blipFill rotWithShape="1">
                <a:blip r:embed="rId2"/>
                <a:stretch>
                  <a:fillRect l="-1250" t="-3398" r="-1250" b="-1942"/>
                </a:stretch>
              </a:blipFill>
            </p:spPr>
            <p:txBody>
              <a:bodyPr/>
              <a:lstStyle/>
              <a:p>
                <a:r>
                  <a:rPr lang="en-GB">
                    <a:noFill/>
                  </a:rPr>
                  <a:t> </a:t>
                </a:r>
              </a:p>
            </p:txBody>
          </p:sp>
        </mc:Fallback>
      </mc:AlternateContent>
      <p:sp>
        <p:nvSpPr>
          <p:cNvPr id="5" name="Oval 4"/>
          <p:cNvSpPr/>
          <p:nvPr/>
        </p:nvSpPr>
        <p:spPr>
          <a:xfrm>
            <a:off x="3752850" y="1885950"/>
            <a:ext cx="609600" cy="609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a:hlinkClick r:id="rId3" action="ppaction://hlinksldjump"/>
            <a:extLst>
              <a:ext uri="{FF2B5EF4-FFF2-40B4-BE49-F238E27FC236}">
                <a16:creationId xmlns:a16="http://schemas.microsoft.com/office/drawing/2014/main" id="{05B5A154-C6AB-4600-B79A-B2DE833CFAE2}"/>
              </a:ext>
            </a:extLst>
          </p:cNvPr>
          <p:cNvSpPr/>
          <p:nvPr/>
        </p:nvSpPr>
        <p:spPr>
          <a:xfrm rot="5400000">
            <a:off x="11532432"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hlinkClick r:id="rId4" action="ppaction://hlinksldjump"/>
            <a:extLst>
              <a:ext uri="{FF2B5EF4-FFF2-40B4-BE49-F238E27FC236}">
                <a16:creationId xmlns:a16="http://schemas.microsoft.com/office/drawing/2014/main" id="{BE22201A-7630-4CFE-8AB9-2C89DE59E39F}"/>
              </a:ext>
            </a:extLst>
          </p:cNvPr>
          <p:cNvSpPr/>
          <p:nvPr/>
        </p:nvSpPr>
        <p:spPr>
          <a:xfrm rot="16200000">
            <a:off x="11024656"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031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iterate type="lt">
                                    <p:tmPct val="20000"/>
                                  </p:iterate>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a16="http://schemas.microsoft.com/office/drawing/2014/main" id="{43C051DC-C7D1-4F76-A0E4-E9725AEA5753}"/>
              </a:ext>
            </a:extLst>
          </p:cNvPr>
          <p:cNvSpPr>
            <a:spLocks noChangeArrowheads="1"/>
          </p:cNvSpPr>
          <p:nvPr/>
        </p:nvSpPr>
        <p:spPr bwMode="gray">
          <a:xfrm>
            <a:off x="2304335" y="7885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1.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Thông</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hiểu</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p>
        </p:txBody>
      </p:sp>
      <p:sp>
        <p:nvSpPr>
          <p:cNvPr id="5" name="TextBox 4">
            <a:hlinkClick r:id="rId2" action="ppaction://hlinksldjump"/>
          </p:cNvPr>
          <p:cNvSpPr txBox="1"/>
          <p:nvPr/>
        </p:nvSpPr>
        <p:spPr>
          <a:xfrm>
            <a:off x="3162497" y="4269556"/>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12</a:t>
            </a:r>
          </a:p>
        </p:txBody>
      </p:sp>
      <p:sp>
        <p:nvSpPr>
          <p:cNvPr id="6" name="TextBox 5">
            <a:hlinkClick r:id="rId3" action="ppaction://hlinksldjump"/>
          </p:cNvPr>
          <p:cNvSpPr txBox="1"/>
          <p:nvPr/>
        </p:nvSpPr>
        <p:spPr>
          <a:xfrm>
            <a:off x="5200847" y="426955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13</a:t>
            </a:r>
          </a:p>
        </p:txBody>
      </p:sp>
      <p:sp>
        <p:nvSpPr>
          <p:cNvPr id="7" name="TextBox 6">
            <a:hlinkClick r:id="rId4" action="ppaction://hlinksldjump"/>
          </p:cNvPr>
          <p:cNvSpPr txBox="1"/>
          <p:nvPr/>
        </p:nvSpPr>
        <p:spPr>
          <a:xfrm>
            <a:off x="7143947" y="4269556"/>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14</a:t>
            </a:r>
          </a:p>
        </p:txBody>
      </p:sp>
      <p:sp>
        <p:nvSpPr>
          <p:cNvPr id="8" name="TextBox 7">
            <a:hlinkClick r:id="rId5" action="ppaction://hlinksldjump"/>
          </p:cNvPr>
          <p:cNvSpPr txBox="1"/>
          <p:nvPr/>
        </p:nvSpPr>
        <p:spPr>
          <a:xfrm>
            <a:off x="9171185" y="426955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15</a:t>
            </a:r>
          </a:p>
        </p:txBody>
      </p:sp>
      <p:sp>
        <p:nvSpPr>
          <p:cNvPr id="9" name="TextBox 8">
            <a:hlinkClick r:id="rId6" action="ppaction://hlinksldjump"/>
          </p:cNvPr>
          <p:cNvSpPr txBox="1"/>
          <p:nvPr/>
        </p:nvSpPr>
        <p:spPr>
          <a:xfrm>
            <a:off x="3162497" y="3279817"/>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7</a:t>
            </a:r>
          </a:p>
        </p:txBody>
      </p:sp>
      <p:sp>
        <p:nvSpPr>
          <p:cNvPr id="10" name="TextBox 9">
            <a:hlinkClick r:id="rId7" action="ppaction://hlinksldjump"/>
          </p:cNvPr>
          <p:cNvSpPr txBox="1"/>
          <p:nvPr/>
        </p:nvSpPr>
        <p:spPr>
          <a:xfrm>
            <a:off x="5200846" y="3279818"/>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8</a:t>
            </a:r>
          </a:p>
        </p:txBody>
      </p:sp>
      <p:sp>
        <p:nvSpPr>
          <p:cNvPr id="11" name="TextBox 10">
            <a:hlinkClick r:id="rId6" action="ppaction://hlinksldjump"/>
          </p:cNvPr>
          <p:cNvSpPr txBox="1"/>
          <p:nvPr/>
        </p:nvSpPr>
        <p:spPr>
          <a:xfrm>
            <a:off x="7143947" y="331128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9</a:t>
            </a:r>
          </a:p>
        </p:txBody>
      </p:sp>
      <p:sp>
        <p:nvSpPr>
          <p:cNvPr id="12" name="TextBox 11">
            <a:hlinkClick r:id="rId8" action="ppaction://hlinksldjump"/>
          </p:cNvPr>
          <p:cNvSpPr txBox="1"/>
          <p:nvPr/>
        </p:nvSpPr>
        <p:spPr>
          <a:xfrm>
            <a:off x="9171185" y="331128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10</a:t>
            </a:r>
          </a:p>
        </p:txBody>
      </p:sp>
      <p:sp>
        <p:nvSpPr>
          <p:cNvPr id="13" name="TextBox 12">
            <a:hlinkClick r:id="rId9" action="ppaction://hlinksldjump"/>
          </p:cNvPr>
          <p:cNvSpPr txBox="1"/>
          <p:nvPr/>
        </p:nvSpPr>
        <p:spPr>
          <a:xfrm>
            <a:off x="9156898" y="231318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5</a:t>
            </a:r>
          </a:p>
        </p:txBody>
      </p:sp>
      <p:sp>
        <p:nvSpPr>
          <p:cNvPr id="14" name="TextBox 13"/>
          <p:cNvSpPr txBox="1"/>
          <p:nvPr/>
        </p:nvSpPr>
        <p:spPr>
          <a:xfrm>
            <a:off x="7143947" y="231318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4</a:t>
            </a:r>
          </a:p>
        </p:txBody>
      </p:sp>
      <p:sp>
        <p:nvSpPr>
          <p:cNvPr id="15" name="TextBox 14">
            <a:hlinkClick r:id="rId10" action="ppaction://hlinksldjump"/>
          </p:cNvPr>
          <p:cNvSpPr txBox="1"/>
          <p:nvPr/>
        </p:nvSpPr>
        <p:spPr>
          <a:xfrm>
            <a:off x="5200847" y="231318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3</a:t>
            </a:r>
          </a:p>
        </p:txBody>
      </p:sp>
      <p:sp>
        <p:nvSpPr>
          <p:cNvPr id="16" name="TextBox 15">
            <a:hlinkClick r:id="rId11" action="ppaction://hlinksldjump"/>
          </p:cNvPr>
          <p:cNvSpPr txBox="1"/>
          <p:nvPr/>
        </p:nvSpPr>
        <p:spPr>
          <a:xfrm>
            <a:off x="3133922" y="228258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2</a:t>
            </a:r>
          </a:p>
        </p:txBody>
      </p:sp>
      <p:sp>
        <p:nvSpPr>
          <p:cNvPr id="17" name="TextBox 16">
            <a:hlinkClick r:id="rId12" action="ppaction://hlinksldjump"/>
          </p:cNvPr>
          <p:cNvSpPr txBox="1"/>
          <p:nvPr/>
        </p:nvSpPr>
        <p:spPr>
          <a:xfrm>
            <a:off x="1105097" y="4288606"/>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11</a:t>
            </a:r>
          </a:p>
        </p:txBody>
      </p:sp>
      <p:sp>
        <p:nvSpPr>
          <p:cNvPr id="18" name="TextBox 17">
            <a:hlinkClick r:id="rId6" action="ppaction://hlinksldjump"/>
          </p:cNvPr>
          <p:cNvSpPr txBox="1"/>
          <p:nvPr/>
        </p:nvSpPr>
        <p:spPr>
          <a:xfrm>
            <a:off x="1105097" y="3298867"/>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6</a:t>
            </a:r>
          </a:p>
        </p:txBody>
      </p:sp>
      <p:sp>
        <p:nvSpPr>
          <p:cNvPr id="19" name="TextBox 18">
            <a:hlinkClick r:id="rId13" action="ppaction://hlinksldjump"/>
          </p:cNvPr>
          <p:cNvSpPr txBox="1"/>
          <p:nvPr/>
        </p:nvSpPr>
        <p:spPr>
          <a:xfrm>
            <a:off x="1076522" y="230163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1</a:t>
            </a:r>
          </a:p>
        </p:txBody>
      </p:sp>
      <p:sp>
        <p:nvSpPr>
          <p:cNvPr id="20" name="TextBox 19">
            <a:hlinkClick r:id="rId14" action="ppaction://hlinksldjump"/>
          </p:cNvPr>
          <p:cNvSpPr txBox="1"/>
          <p:nvPr/>
        </p:nvSpPr>
        <p:spPr>
          <a:xfrm>
            <a:off x="3133922" y="5387692"/>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17</a:t>
            </a:r>
          </a:p>
        </p:txBody>
      </p:sp>
      <p:sp>
        <p:nvSpPr>
          <p:cNvPr id="21" name="TextBox 20">
            <a:hlinkClick r:id="rId15" action="ppaction://hlinksldjump"/>
          </p:cNvPr>
          <p:cNvSpPr txBox="1"/>
          <p:nvPr/>
        </p:nvSpPr>
        <p:spPr>
          <a:xfrm>
            <a:off x="5172272" y="538769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18</a:t>
            </a:r>
          </a:p>
        </p:txBody>
      </p:sp>
      <p:sp>
        <p:nvSpPr>
          <p:cNvPr id="22" name="TextBox 21">
            <a:hlinkClick r:id="rId16" action="ppaction://hlinksldjump"/>
          </p:cNvPr>
          <p:cNvSpPr txBox="1"/>
          <p:nvPr/>
        </p:nvSpPr>
        <p:spPr>
          <a:xfrm>
            <a:off x="7115372" y="5387692"/>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19</a:t>
            </a:r>
          </a:p>
        </p:txBody>
      </p:sp>
      <p:sp>
        <p:nvSpPr>
          <p:cNvPr id="23" name="TextBox 22">
            <a:hlinkClick r:id="rId17" action="ppaction://hlinksldjump"/>
          </p:cNvPr>
          <p:cNvSpPr txBox="1"/>
          <p:nvPr/>
        </p:nvSpPr>
        <p:spPr>
          <a:xfrm>
            <a:off x="9209285" y="5387692"/>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20</a:t>
            </a:r>
          </a:p>
        </p:txBody>
      </p:sp>
      <p:sp>
        <p:nvSpPr>
          <p:cNvPr id="24" name="TextBox 23">
            <a:hlinkClick r:id="rId18" action="ppaction://hlinksldjump"/>
          </p:cNvPr>
          <p:cNvSpPr txBox="1"/>
          <p:nvPr/>
        </p:nvSpPr>
        <p:spPr>
          <a:xfrm>
            <a:off x="1076522" y="5406742"/>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16</a:t>
            </a:r>
          </a:p>
        </p:txBody>
      </p:sp>
      <p:sp>
        <p:nvSpPr>
          <p:cNvPr id="25" name="Isosceles Triangle 24">
            <a:hlinkClick r:id="rId13" action="ppaction://hlinksldjump"/>
            <a:extLst>
              <a:ext uri="{FF2B5EF4-FFF2-40B4-BE49-F238E27FC236}">
                <a16:creationId xmlns:a16="http://schemas.microsoft.com/office/drawing/2014/main" id="{AF59C4DB-FE72-4201-913A-EC62F7D41E1B}"/>
              </a:ext>
            </a:extLst>
          </p:cNvPr>
          <p:cNvSpPr/>
          <p:nvPr/>
        </p:nvSpPr>
        <p:spPr>
          <a:xfrm rot="5400000">
            <a:off x="11532432"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hlinkClick r:id="rId19" action="ppaction://hlinksldjump"/>
            <a:extLst>
              <a:ext uri="{FF2B5EF4-FFF2-40B4-BE49-F238E27FC236}">
                <a16:creationId xmlns:a16="http://schemas.microsoft.com/office/drawing/2014/main" id="{3F462FA7-E633-4C5C-B5B2-938B86927BD8}"/>
              </a:ext>
            </a:extLst>
          </p:cNvPr>
          <p:cNvSpPr/>
          <p:nvPr/>
        </p:nvSpPr>
        <p:spPr>
          <a:xfrm rot="16200000">
            <a:off x="11024656"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9537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in)">
                                      <p:cBhvr>
                                        <p:cTn id="15" dur="2000"/>
                                        <p:tgtEl>
                                          <p:spTgt spid="1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circle(in)">
                                      <p:cBhvr>
                                        <p:cTn id="18" dur="2000"/>
                                        <p:tgtEl>
                                          <p:spTgt spid="15"/>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ircle(in)">
                                      <p:cBhvr>
                                        <p:cTn id="21" dur="2000"/>
                                        <p:tgtEl>
                                          <p:spTgt spid="14"/>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2000"/>
                                        <p:tgtEl>
                                          <p:spTgt spid="18"/>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circle(in)">
                                      <p:cBhvr>
                                        <p:cTn id="33" dur="2000"/>
                                        <p:tgtEl>
                                          <p:spTgt spid="10"/>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circle(in)">
                                      <p:cBhvr>
                                        <p:cTn id="36" dur="2000"/>
                                        <p:tgtEl>
                                          <p:spTgt spid="11"/>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ircle(in)">
                                      <p:cBhvr>
                                        <p:cTn id="39" dur="2000"/>
                                        <p:tgtEl>
                                          <p:spTgt spid="12"/>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circle(in)">
                                      <p:cBhvr>
                                        <p:cTn id="42" dur="2000"/>
                                        <p:tgtEl>
                                          <p:spTgt spid="17"/>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circle(in)">
                                      <p:cBhvr>
                                        <p:cTn id="45" dur="2000"/>
                                        <p:tgtEl>
                                          <p:spTgt spid="5"/>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circle(in)">
                                      <p:cBhvr>
                                        <p:cTn id="48" dur="2000"/>
                                        <p:tgtEl>
                                          <p:spTgt spid="6"/>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circle(in)">
                                      <p:cBhvr>
                                        <p:cTn id="51" dur="2000"/>
                                        <p:tgtEl>
                                          <p:spTgt spid="7"/>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circle(in)">
                                      <p:cBhvr>
                                        <p:cTn id="54" dur="2000"/>
                                        <p:tgtEl>
                                          <p:spTgt spid="8"/>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circle(in)">
                                      <p:cBhvr>
                                        <p:cTn id="57" dur="2000"/>
                                        <p:tgtEl>
                                          <p:spTgt spid="23"/>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circle(in)">
                                      <p:cBhvr>
                                        <p:cTn id="60" dur="2000"/>
                                        <p:tgtEl>
                                          <p:spTgt spid="22"/>
                                        </p:tgtEl>
                                      </p:cBhvr>
                                    </p:animEffect>
                                  </p:childTnLst>
                                </p:cTn>
                              </p:par>
                              <p:par>
                                <p:cTn id="61" presetID="6" presetClass="entr" presetSubtype="16"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circle(in)">
                                      <p:cBhvr>
                                        <p:cTn id="63" dur="2000"/>
                                        <p:tgtEl>
                                          <p:spTgt spid="21"/>
                                        </p:tgtEl>
                                      </p:cBhvr>
                                    </p:animEffect>
                                  </p:childTnLst>
                                </p:cTn>
                              </p:par>
                              <p:par>
                                <p:cTn id="64" presetID="6" presetClass="entr" presetSubtype="16"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circle(in)">
                                      <p:cBhvr>
                                        <p:cTn id="66" dur="2000"/>
                                        <p:tgtEl>
                                          <p:spTgt spid="20"/>
                                        </p:tgtEl>
                                      </p:cBhvr>
                                    </p:animEffect>
                                  </p:childTnLst>
                                </p:cTn>
                              </p:par>
                              <p:par>
                                <p:cTn id="67" presetID="6" presetClass="entr" presetSubtype="16"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circle(in)">
                                      <p:cBhvr>
                                        <p:cTn id="69"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A0E3945-4087-4C55-949C-702E8154AB69}"/>
                  </a:ext>
                </a:extLst>
              </p:cNvPr>
              <p:cNvSpPr>
                <a:spLocks noGrp="1"/>
              </p:cNvSpPr>
              <p:nvPr>
                <p:ph type="title"/>
              </p:nvPr>
            </p:nvSpPr>
            <p:spPr>
              <a:xfrm>
                <a:off x="413208" y="383980"/>
                <a:ext cx="10729273" cy="2114124"/>
              </a:xfrm>
            </p:spPr>
            <p:txBody>
              <a:bodyPr anchor="t">
                <a:noAutofit/>
              </a:bodyPr>
              <a:lstStyle/>
              <a:p>
                <a:pPr>
                  <a:tabLst>
                    <a:tab pos="461963" algn="l"/>
                    <a:tab pos="3205163" algn="l"/>
                    <a:tab pos="5948363" algn="l"/>
                    <a:tab pos="8691563" algn="l"/>
                  </a:tabLst>
                </a:pPr>
                <a:r>
                  <a:rPr lang="en-US" altLang="ja-JP" sz="3200" b="1" dirty="0" err="1">
                    <a:solidFill>
                      <a:srgbClr val="FF0000"/>
                    </a:solidFill>
                    <a:latin typeface="Times New Roman" panose="02020603050405020304" pitchFamily="18" charset="0"/>
                    <a:ea typeface="+mn-ea"/>
                    <a:cs typeface="Times New Roman" panose="02020603050405020304" pitchFamily="18" charset="0"/>
                  </a:rPr>
                  <a:t>Câu</a:t>
                </a:r>
                <a:r>
                  <a:rPr lang="en-US" altLang="ja-JP" sz="3200" b="1" dirty="0">
                    <a:solidFill>
                      <a:srgbClr val="FF0000"/>
                    </a:solidFill>
                    <a:latin typeface="Times New Roman" panose="02020603050405020304" pitchFamily="18" charset="0"/>
                    <a:ea typeface="+mn-ea"/>
                    <a:cs typeface="Times New Roman" panose="02020603050405020304" pitchFamily="18" charset="0"/>
                  </a:rPr>
                  <a:t> 1. </a:t>
                </a:r>
                <a:r>
                  <a:rPr lang="vi-VN" sz="3200" b="1" dirty="0">
                    <a:solidFill>
                      <a:srgbClr val="002060"/>
                    </a:solidFill>
                    <a:latin typeface="Times New Roman" panose="02020603050405020304" pitchFamily="18" charset="0"/>
                    <a:cs typeface="Times New Roman" panose="02020603050405020304" pitchFamily="18" charset="0"/>
                  </a:rPr>
                  <a:t>Cho hình chóp </a:t>
                </a:r>
                <a14:m>
                  <m:oMath xmlns:m="http://schemas.openxmlformats.org/officeDocument/2006/math">
                    <m:r>
                      <a:rPr lang="en-US" sz="3200" b="1" i="1">
                        <a:solidFill>
                          <a:srgbClr val="002060"/>
                        </a:solidFill>
                        <a:latin typeface="Cambria Math" panose="02040503050406030204" pitchFamily="18" charset="0"/>
                      </a:rPr>
                      <m:t>𝑺</m:t>
                    </m:r>
                    <m:r>
                      <a:rPr lang="en-US" sz="3200" b="1" i="1">
                        <a:solidFill>
                          <a:srgbClr val="002060"/>
                        </a:solidFill>
                        <a:latin typeface="Cambria Math" panose="02040503050406030204" pitchFamily="18" charset="0"/>
                      </a:rPr>
                      <m:t>.</m:t>
                    </m:r>
                    <m:r>
                      <a:rPr lang="en-US" sz="3200" b="1" i="1">
                        <a:solidFill>
                          <a:srgbClr val="002060"/>
                        </a:solidFill>
                        <a:latin typeface="Cambria Math" panose="02040503050406030204" pitchFamily="18" charset="0"/>
                      </a:rPr>
                      <m:t>𝑨𝑩𝑪𝑫</m:t>
                    </m:r>
                  </m:oMath>
                </a14:m>
                <a:r>
                  <a:rPr lang="vi-VN" sz="3200" b="1" dirty="0">
                    <a:solidFill>
                      <a:srgbClr val="002060"/>
                    </a:solidFill>
                    <a:latin typeface="Times New Roman" panose="02020603050405020304" pitchFamily="18" charset="0"/>
                    <a:cs typeface="Times New Roman" panose="02020603050405020304" pitchFamily="18" charset="0"/>
                  </a:rPr>
                  <a:t> có đáy là hình vuông cạnh </a:t>
                </a:r>
                <a14:m>
                  <m:oMath xmlns:m="http://schemas.openxmlformats.org/officeDocument/2006/math">
                    <m:r>
                      <a:rPr lang="en-US" sz="3200" b="1" i="1">
                        <a:solidFill>
                          <a:srgbClr val="002060"/>
                        </a:solidFill>
                        <a:latin typeface="Cambria Math" panose="02040503050406030204" pitchFamily="18" charset="0"/>
                      </a:rPr>
                      <m:t>𝒂</m:t>
                    </m:r>
                    <m:r>
                      <a:rPr lang="en-US" sz="3200" b="1" i="1">
                        <a:solidFill>
                          <a:srgbClr val="002060"/>
                        </a:solidFill>
                        <a:latin typeface="Cambria Math" panose="02040503050406030204" pitchFamily="18" charset="0"/>
                      </a:rPr>
                      <m:t>;</m:t>
                    </m:r>
                  </m:oMath>
                </a14:m>
                <a:r>
                  <a:rPr lang="vi-VN" sz="3200" b="1" dirty="0">
                    <a:solidFill>
                      <a:srgbClr val="002060"/>
                    </a:solidFill>
                    <a:latin typeface="Times New Roman" panose="02020603050405020304" pitchFamily="18" charset="0"/>
                    <a:cs typeface="Times New Roman" panose="02020603050405020304" pitchFamily="18" charset="0"/>
                  </a:rPr>
                  <a:t> hình chiếu của </a:t>
                </a:r>
                <a14:m>
                  <m:oMath xmlns:m="http://schemas.openxmlformats.org/officeDocument/2006/math">
                    <m:r>
                      <a:rPr lang="en-US" sz="3200" b="1" i="1">
                        <a:solidFill>
                          <a:srgbClr val="002060"/>
                        </a:solidFill>
                        <a:latin typeface="Cambria Math" panose="02040503050406030204" pitchFamily="18" charset="0"/>
                      </a:rPr>
                      <m:t>𝑺</m:t>
                    </m:r>
                  </m:oMath>
                </a14:m>
                <a:r>
                  <a:rPr lang="vi-VN" sz="3200" b="1" dirty="0">
                    <a:solidFill>
                      <a:srgbClr val="002060"/>
                    </a:solidFill>
                    <a:latin typeface="Times New Roman" panose="02020603050405020304" pitchFamily="18" charset="0"/>
                    <a:cs typeface="Times New Roman" panose="02020603050405020304" pitchFamily="18" charset="0"/>
                  </a:rPr>
                  <a:t> trên </a:t>
                </a:r>
                <a14:m>
                  <m:oMath xmlns:m="http://schemas.openxmlformats.org/officeDocument/2006/math">
                    <m:d>
                      <m:dPr>
                        <m:ctrlPr>
                          <a:rPr lang="en-US" sz="3200" b="1" i="1">
                            <a:solidFill>
                              <a:srgbClr val="002060"/>
                            </a:solidFill>
                            <a:latin typeface="Cambria Math" panose="02040503050406030204" pitchFamily="18" charset="0"/>
                          </a:rPr>
                        </m:ctrlPr>
                      </m:dPr>
                      <m:e>
                        <m:r>
                          <a:rPr lang="en-US" sz="3200" b="1" i="1">
                            <a:solidFill>
                              <a:srgbClr val="002060"/>
                            </a:solidFill>
                            <a:latin typeface="Cambria Math" panose="02040503050406030204" pitchFamily="18" charset="0"/>
                          </a:rPr>
                          <m:t>𝑨𝑩𝑪𝑫</m:t>
                        </m:r>
                      </m:e>
                    </m:d>
                  </m:oMath>
                </a14:m>
                <a:r>
                  <a:rPr lang="vi-VN" sz="3200" b="1" dirty="0">
                    <a:solidFill>
                      <a:srgbClr val="002060"/>
                    </a:solidFill>
                    <a:latin typeface="Times New Roman" panose="02020603050405020304" pitchFamily="18" charset="0"/>
                    <a:cs typeface="Times New Roman" panose="02020603050405020304" pitchFamily="18" charset="0"/>
                  </a:rPr>
                  <a:t> trùng với trung điểm của cạnh </a:t>
                </a:r>
                <a14:m>
                  <m:oMath xmlns:m="http://schemas.openxmlformats.org/officeDocument/2006/math">
                    <m:r>
                      <a:rPr lang="en-US" sz="3200" b="1" i="1">
                        <a:solidFill>
                          <a:srgbClr val="002060"/>
                        </a:solidFill>
                        <a:latin typeface="Cambria Math" panose="02040503050406030204" pitchFamily="18" charset="0"/>
                      </a:rPr>
                      <m:t>𝑨𝑩</m:t>
                    </m:r>
                    <m:r>
                      <a:rPr lang="en-US" sz="3200" b="1" i="1">
                        <a:solidFill>
                          <a:srgbClr val="002060"/>
                        </a:solidFill>
                        <a:latin typeface="Cambria Math" panose="02040503050406030204" pitchFamily="18" charset="0"/>
                      </a:rPr>
                      <m:t>;</m:t>
                    </m:r>
                  </m:oMath>
                </a14:m>
                <a:r>
                  <a:rPr lang="vi-VN" sz="3200" b="1" dirty="0">
                    <a:solidFill>
                      <a:srgbClr val="002060"/>
                    </a:solidFill>
                    <a:latin typeface="Times New Roman" panose="02020603050405020304" pitchFamily="18" charset="0"/>
                    <a:cs typeface="Times New Roman" panose="02020603050405020304" pitchFamily="18" charset="0"/>
                  </a:rPr>
                  <a:t> cạnh bên </a:t>
                </a:r>
                <a14:m>
                  <m:oMath xmlns:m="http://schemas.openxmlformats.org/officeDocument/2006/math">
                    <m:r>
                      <a:rPr lang="en-US" sz="3200" b="1" i="1">
                        <a:solidFill>
                          <a:srgbClr val="002060"/>
                        </a:solidFill>
                        <a:latin typeface="Cambria Math" panose="02040503050406030204" pitchFamily="18" charset="0"/>
                      </a:rPr>
                      <m:t>𝑺𝑫</m:t>
                    </m:r>
                    <m:r>
                      <a:rPr lang="en-US" sz="3200" b="1" i="1">
                        <a:solidFill>
                          <a:srgbClr val="002060"/>
                        </a:solidFill>
                        <a:latin typeface="Cambria Math" panose="02040503050406030204" pitchFamily="18" charset="0"/>
                      </a:rPr>
                      <m:t>=</m:t>
                    </m:r>
                    <m:f>
                      <m:fPr>
                        <m:ctrlPr>
                          <a:rPr lang="en-US" sz="3200" b="1" i="1">
                            <a:solidFill>
                              <a:srgbClr val="002060"/>
                            </a:solidFill>
                            <a:latin typeface="Cambria Math" panose="02040503050406030204" pitchFamily="18" charset="0"/>
                          </a:rPr>
                        </m:ctrlPr>
                      </m:fPr>
                      <m:num>
                        <m:r>
                          <a:rPr lang="en-US" sz="3200" b="1" i="1">
                            <a:solidFill>
                              <a:srgbClr val="002060"/>
                            </a:solidFill>
                            <a:latin typeface="Cambria Math" panose="02040503050406030204" pitchFamily="18" charset="0"/>
                          </a:rPr>
                          <m:t>𝟑</m:t>
                        </m:r>
                        <m:r>
                          <a:rPr lang="en-US" sz="3200" b="1" i="1">
                            <a:solidFill>
                              <a:srgbClr val="002060"/>
                            </a:solidFill>
                            <a:latin typeface="Cambria Math" panose="02040503050406030204" pitchFamily="18" charset="0"/>
                          </a:rPr>
                          <m:t>𝒂</m:t>
                        </m:r>
                      </m:num>
                      <m:den>
                        <m:r>
                          <a:rPr lang="en-US" sz="3200" b="1" i="1">
                            <a:solidFill>
                              <a:srgbClr val="002060"/>
                            </a:solidFill>
                            <a:latin typeface="Cambria Math" panose="02040503050406030204" pitchFamily="18" charset="0"/>
                          </a:rPr>
                          <m:t>𝟐</m:t>
                        </m:r>
                      </m:den>
                    </m:f>
                  </m:oMath>
                </a14:m>
                <a:r>
                  <a:rPr lang="vi-VN" sz="3200" b="1" dirty="0">
                    <a:solidFill>
                      <a:srgbClr val="002060"/>
                    </a:solidFill>
                    <a:latin typeface="Times New Roman" panose="02020603050405020304" pitchFamily="18" charset="0"/>
                    <a:cs typeface="Times New Roman" panose="02020603050405020304" pitchFamily="18" charset="0"/>
                  </a:rPr>
                  <a:t>. Thể tích của khối ch</a:t>
                </a:r>
                <a:r>
                  <a:rPr lang="en-US" sz="3200" b="1" dirty="0" err="1">
                    <a:solidFill>
                      <a:srgbClr val="002060"/>
                    </a:solidFill>
                    <a:latin typeface="Times New Roman" panose="02020603050405020304" pitchFamily="18" charset="0"/>
                    <a:cs typeface="Times New Roman" panose="02020603050405020304" pitchFamily="18" charset="0"/>
                  </a:rPr>
                  <a:t>óp</a:t>
                </a:r>
                <a:r>
                  <a:rPr lang="vi-VN"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latin typeface="Cambria Math" panose="02040503050406030204" pitchFamily="18" charset="0"/>
                      </a:rPr>
                      <m:t>𝑺</m:t>
                    </m:r>
                    <m:r>
                      <a:rPr lang="en-US" sz="3200" b="1" i="1">
                        <a:solidFill>
                          <a:srgbClr val="002060"/>
                        </a:solidFill>
                        <a:latin typeface="Cambria Math" panose="02040503050406030204" pitchFamily="18" charset="0"/>
                      </a:rPr>
                      <m:t>.</m:t>
                    </m:r>
                    <m:r>
                      <a:rPr lang="en-US" sz="3200" b="1" i="1">
                        <a:solidFill>
                          <a:srgbClr val="002060"/>
                        </a:solidFill>
                        <a:latin typeface="Cambria Math" panose="02040503050406030204" pitchFamily="18" charset="0"/>
                      </a:rPr>
                      <m:t>𝑨𝑩𝑪𝑫</m:t>
                    </m:r>
                  </m:oMath>
                </a14:m>
                <a:r>
                  <a:rPr lang="vi-VN" sz="3200" b="1" dirty="0">
                    <a:solidFill>
                      <a:srgbClr val="002060"/>
                    </a:solidFill>
                    <a:latin typeface="Times New Roman" panose="02020603050405020304" pitchFamily="18" charset="0"/>
                    <a:cs typeface="Times New Roman" panose="02020603050405020304" pitchFamily="18" charset="0"/>
                  </a:rPr>
                  <a:t> tính theo </a:t>
                </a:r>
                <a14:m>
                  <m:oMath xmlns:m="http://schemas.openxmlformats.org/officeDocument/2006/math">
                    <m:r>
                      <a:rPr lang="en-US" sz="3200" b="1" i="1">
                        <a:solidFill>
                          <a:srgbClr val="002060"/>
                        </a:solidFill>
                        <a:latin typeface="Cambria Math" panose="02040503050406030204" pitchFamily="18" charset="0"/>
                      </a:rPr>
                      <m:t>𝒂</m:t>
                    </m:r>
                  </m:oMath>
                </a14:m>
                <a:r>
                  <a:rPr lang="vi-VN" sz="3200" b="1" dirty="0">
                    <a:solidFill>
                      <a:srgbClr val="002060"/>
                    </a:solidFill>
                    <a:latin typeface="Times New Roman" panose="02020603050405020304" pitchFamily="18" charset="0"/>
                    <a:cs typeface="Times New Roman" panose="02020603050405020304" pitchFamily="18" charset="0"/>
                  </a:rPr>
                  <a:t> bằng</a:t>
                </a:r>
                <a:r>
                  <a:rPr lang="en-US" sz="2600" dirty="0">
                    <a:latin typeface="Times New Roman" panose="02020603050405020304" pitchFamily="18" charset="0"/>
                    <a:cs typeface="Times New Roman" panose="02020603050405020304" pitchFamily="18" charset="0"/>
                  </a:rPr>
                  <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
                </a:r>
                <a:br>
                  <a:rPr lang="en-US" sz="26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vi-VN" sz="3200" b="1" dirty="0">
                    <a:solidFill>
                      <a:srgbClr val="0070C0"/>
                    </a:solidFill>
                    <a:latin typeface="Times New Roman" panose="02020603050405020304" pitchFamily="18" charset="0"/>
                    <a:cs typeface="Times New Roman" panose="02020603050405020304" pitchFamily="18" charset="0"/>
                  </a:rPr>
                  <a:t>A. </a:t>
                </a:r>
                <a14:m>
                  <m:oMath xmlns:m="http://schemas.openxmlformats.org/officeDocument/2006/math">
                    <m:f>
                      <m:fPr>
                        <m:ctrlPr>
                          <a:rPr lang="en-US" sz="3200" i="1">
                            <a:latin typeface="Cambria Math" panose="02040503050406030204" pitchFamily="18" charset="0"/>
                          </a:rPr>
                        </m:ctrlPr>
                      </m:fPr>
                      <m:num>
                        <m:sSup>
                          <m:sSupPr>
                            <m:ctrlPr>
                              <a:rPr lang="en-US" sz="3200" i="1">
                                <a:latin typeface="Cambria Math" panose="02040503050406030204" pitchFamily="18" charset="0"/>
                              </a:rPr>
                            </m:ctrlPr>
                          </m:sSupPr>
                          <m:e>
                            <m:r>
                              <a:rPr lang="en-US" sz="3200" b="0" i="1">
                                <a:latin typeface="Cambria Math" panose="02040503050406030204" pitchFamily="18" charset="0"/>
                              </a:rPr>
                              <m:t>𝑎</m:t>
                            </m:r>
                          </m:e>
                          <m:sup>
                            <m:r>
                              <a:rPr lang="en-US" sz="3200" b="0" i="1">
                                <a:latin typeface="Cambria Math" panose="02040503050406030204" pitchFamily="18" charset="0"/>
                              </a:rPr>
                              <m:t>3</m:t>
                            </m:r>
                          </m:sup>
                        </m:sSup>
                        <m:rad>
                          <m:radPr>
                            <m:degHide m:val="on"/>
                            <m:ctrlPr>
                              <a:rPr lang="en-US" sz="3200" i="1">
                                <a:latin typeface="Cambria Math" panose="02040503050406030204" pitchFamily="18" charset="0"/>
                              </a:rPr>
                            </m:ctrlPr>
                          </m:radPr>
                          <m:deg/>
                          <m:e>
                            <m:r>
                              <a:rPr lang="en-US" sz="3200" b="0" i="1">
                                <a:latin typeface="Cambria Math" panose="02040503050406030204" pitchFamily="18" charset="0"/>
                              </a:rPr>
                              <m:t>5</m:t>
                            </m:r>
                          </m:e>
                        </m:rad>
                      </m:num>
                      <m:den>
                        <m:r>
                          <a:rPr lang="en-US" sz="3200" b="0" i="1">
                            <a:latin typeface="Cambria Math" panose="02040503050406030204" pitchFamily="18" charset="0"/>
                          </a:rPr>
                          <m:t>3</m:t>
                        </m:r>
                      </m:den>
                    </m:f>
                  </m:oMath>
                </a14:m>
                <a:r>
                  <a:rPr lang="vi-VN" sz="3200" dirty="0">
                    <a:latin typeface="Times New Roman" panose="02020603050405020304" pitchFamily="18" charset="0"/>
                    <a:cs typeface="Times New Roman" panose="02020603050405020304" pitchFamily="18" charset="0"/>
                  </a:rPr>
                  <a:t>.</a:t>
                </a:r>
                <a:r>
                  <a:rPr lang="vi-VN" sz="3200" b="1" dirty="0">
                    <a:latin typeface="Times New Roman" panose="02020603050405020304" pitchFamily="18" charset="0"/>
                    <a:cs typeface="Times New Roman" panose="02020603050405020304" pitchFamily="18" charset="0"/>
                  </a:rPr>
                  <a:t>	</a:t>
                </a:r>
                <a:r>
                  <a:rPr lang="vi-VN" sz="3200" b="1" dirty="0">
                    <a:solidFill>
                      <a:srgbClr val="0070C0"/>
                    </a:solidFill>
                    <a:latin typeface="Times New Roman" panose="02020603050405020304" pitchFamily="18" charset="0"/>
                    <a:cs typeface="Times New Roman" panose="02020603050405020304" pitchFamily="18" charset="0"/>
                  </a:rPr>
                  <a:t>B. </a:t>
                </a:r>
                <a14:m>
                  <m:oMath xmlns:m="http://schemas.openxmlformats.org/officeDocument/2006/math">
                    <m:f>
                      <m:fPr>
                        <m:ctrlPr>
                          <a:rPr lang="en-US" sz="3200" i="1">
                            <a:latin typeface="Cambria Math" panose="02040503050406030204" pitchFamily="18" charset="0"/>
                          </a:rPr>
                        </m:ctrlPr>
                      </m:fPr>
                      <m:num>
                        <m:sSup>
                          <m:sSupPr>
                            <m:ctrlPr>
                              <a:rPr lang="en-US" sz="3200" i="1">
                                <a:latin typeface="Cambria Math" panose="02040503050406030204" pitchFamily="18" charset="0"/>
                              </a:rPr>
                            </m:ctrlPr>
                          </m:sSupPr>
                          <m:e>
                            <m:r>
                              <a:rPr lang="en-US" sz="3200" b="0" i="1">
                                <a:latin typeface="Cambria Math" panose="02040503050406030204" pitchFamily="18" charset="0"/>
                              </a:rPr>
                              <m:t>𝑎</m:t>
                            </m:r>
                          </m:e>
                          <m:sup>
                            <m:r>
                              <a:rPr lang="en-US" sz="3200" b="0" i="1">
                                <a:latin typeface="Cambria Math" panose="02040503050406030204" pitchFamily="18" charset="0"/>
                              </a:rPr>
                              <m:t>3</m:t>
                            </m:r>
                          </m:sup>
                        </m:sSup>
                        <m:rad>
                          <m:radPr>
                            <m:degHide m:val="on"/>
                            <m:ctrlPr>
                              <a:rPr lang="en-US" sz="3200" i="1">
                                <a:latin typeface="Cambria Math" panose="02040503050406030204" pitchFamily="18" charset="0"/>
                              </a:rPr>
                            </m:ctrlPr>
                          </m:radPr>
                          <m:deg/>
                          <m:e>
                            <m:r>
                              <a:rPr lang="en-US" sz="3200" b="0" i="1">
                                <a:latin typeface="Cambria Math" panose="02040503050406030204" pitchFamily="18" charset="0"/>
                              </a:rPr>
                              <m:t>3</m:t>
                            </m:r>
                          </m:e>
                        </m:rad>
                      </m:num>
                      <m:den>
                        <m:r>
                          <a:rPr lang="en-US" sz="3200" b="0" i="1">
                            <a:latin typeface="Cambria Math" panose="02040503050406030204" pitchFamily="18" charset="0"/>
                          </a:rPr>
                          <m:t>3</m:t>
                        </m:r>
                      </m:den>
                    </m:f>
                  </m:oMath>
                </a14:m>
                <a:r>
                  <a:rPr lang="en-US" sz="3200"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a:t>
                </a:r>
                <a:r>
                  <a:rPr lang="en-US" sz="3200" b="1" dirty="0">
                    <a:solidFill>
                      <a:srgbClr val="0070C0"/>
                    </a:solidFill>
                    <a:latin typeface="Times New Roman" panose="02020603050405020304" pitchFamily="18" charset="0"/>
                    <a:cs typeface="Times New Roman" panose="02020603050405020304" pitchFamily="18" charset="0"/>
                  </a:rPr>
                  <a:t>C. </a:t>
                </a:r>
                <a14:m>
                  <m:oMath xmlns:m="http://schemas.openxmlformats.org/officeDocument/2006/math">
                    <m:f>
                      <m:fPr>
                        <m:ctrlPr>
                          <a:rPr lang="en-US" sz="3200" i="1">
                            <a:latin typeface="Cambria Math" panose="02040503050406030204" pitchFamily="18" charset="0"/>
                          </a:rPr>
                        </m:ctrlPr>
                      </m:fPr>
                      <m:num>
                        <m:sSup>
                          <m:sSupPr>
                            <m:ctrlPr>
                              <a:rPr lang="en-US" sz="3200" i="1">
                                <a:latin typeface="Cambria Math" panose="02040503050406030204" pitchFamily="18" charset="0"/>
                              </a:rPr>
                            </m:ctrlPr>
                          </m:sSupPr>
                          <m:e>
                            <m:r>
                              <a:rPr lang="en-US" sz="3200" b="0" i="1">
                                <a:latin typeface="Cambria Math" panose="02040503050406030204" pitchFamily="18" charset="0"/>
                              </a:rPr>
                              <m:t>𝑎</m:t>
                            </m:r>
                          </m:e>
                          <m:sup>
                            <m:r>
                              <a:rPr lang="en-US" sz="3200" b="0" i="1">
                                <a:latin typeface="Cambria Math" panose="02040503050406030204" pitchFamily="18" charset="0"/>
                              </a:rPr>
                              <m:t>3</m:t>
                            </m:r>
                          </m:sup>
                        </m:sSup>
                        <m:rad>
                          <m:radPr>
                            <m:degHide m:val="on"/>
                            <m:ctrlPr>
                              <a:rPr lang="en-US" sz="3200" i="1">
                                <a:latin typeface="Cambria Math" panose="02040503050406030204" pitchFamily="18" charset="0"/>
                              </a:rPr>
                            </m:ctrlPr>
                          </m:radPr>
                          <m:deg/>
                          <m:e>
                            <m:r>
                              <a:rPr lang="en-US" sz="3200" b="0" i="1">
                                <a:latin typeface="Cambria Math" panose="02040503050406030204" pitchFamily="18" charset="0"/>
                              </a:rPr>
                              <m:t>7</m:t>
                            </m:r>
                          </m:e>
                        </m:rad>
                      </m:num>
                      <m:den>
                        <m:r>
                          <a:rPr lang="en-US" sz="3200" b="0" i="1">
                            <a:latin typeface="Cambria Math" panose="02040503050406030204" pitchFamily="18" charset="0"/>
                          </a:rPr>
                          <m:t>3</m:t>
                        </m:r>
                      </m:den>
                    </m:f>
                  </m:oMath>
                </a14:m>
                <a:r>
                  <a:rPr lang="en-US" sz="3200"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a:t>
                </a:r>
                <a:r>
                  <a:rPr lang="en-US" sz="3200" b="1" dirty="0">
                    <a:solidFill>
                      <a:srgbClr val="0070C0"/>
                    </a:solidFill>
                    <a:latin typeface="Times New Roman" panose="02020603050405020304" pitchFamily="18" charset="0"/>
                    <a:cs typeface="Times New Roman" panose="02020603050405020304" pitchFamily="18" charset="0"/>
                  </a:rPr>
                  <a:t>D.</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i="1">
                            <a:latin typeface="Cambria Math" panose="02040503050406030204" pitchFamily="18" charset="0"/>
                          </a:rPr>
                        </m:ctrlPr>
                      </m:fPr>
                      <m:num>
                        <m:sSup>
                          <m:sSupPr>
                            <m:ctrlPr>
                              <a:rPr lang="en-US" sz="3200" i="1">
                                <a:latin typeface="Cambria Math" panose="02040503050406030204" pitchFamily="18" charset="0"/>
                              </a:rPr>
                            </m:ctrlPr>
                          </m:sSupPr>
                          <m:e>
                            <m:r>
                              <a:rPr lang="en-US" sz="3200" b="0" i="1">
                                <a:latin typeface="Cambria Math" panose="02040503050406030204" pitchFamily="18" charset="0"/>
                              </a:rPr>
                              <m:t>𝑎</m:t>
                            </m:r>
                          </m:e>
                          <m:sup>
                            <m:r>
                              <a:rPr lang="en-US" sz="3200" b="0" i="1">
                                <a:latin typeface="Cambria Math" panose="02040503050406030204" pitchFamily="18" charset="0"/>
                              </a:rPr>
                              <m:t>3</m:t>
                            </m:r>
                          </m:sup>
                        </m:sSup>
                      </m:num>
                      <m:den>
                        <m:r>
                          <a:rPr lang="en-US" sz="3200" b="0" i="1">
                            <a:latin typeface="Cambria Math" panose="02040503050406030204" pitchFamily="18" charset="0"/>
                          </a:rPr>
                          <m:t>3</m:t>
                        </m:r>
                      </m:den>
                    </m:f>
                  </m:oMath>
                </a14:m>
                <a:r>
                  <a:rPr lang="en-US" sz="3200" dirty="0">
                    <a:latin typeface="Times New Roman" panose="02020603050405020304" pitchFamily="18" charset="0"/>
                    <a:cs typeface="Times New Roman" panose="02020603050405020304" pitchFamily="18" charset="0"/>
                  </a:rPr>
                  <a:t>.</a:t>
                </a:r>
                <a:endParaRPr lang="en-US" altLang="ja-JP" sz="3200" dirty="0">
                  <a:solidFill>
                    <a:srgbClr val="0000FF"/>
                  </a:solidFill>
                  <a:latin typeface="Times New Roman" panose="02020603050405020304" pitchFamily="18" charset="0"/>
                  <a:ea typeface="+mn-ea"/>
                  <a:cs typeface="Times New Roman" panose="02020603050405020304" pitchFamily="18" charset="0"/>
                </a:endParaRPr>
              </a:p>
            </p:txBody>
          </p:sp>
        </mc:Choice>
        <mc:Fallback xmlns="">
          <p:sp>
            <p:nvSpPr>
              <p:cNvPr id="2" name="Title 1">
                <a:extLst>
                  <a:ext uri="{FF2B5EF4-FFF2-40B4-BE49-F238E27FC236}">
                    <a16:creationId xmlns:a16="http://schemas.microsoft.com/office/drawing/2014/main" id="{3A0E3945-4087-4C55-949C-702E8154AB69}"/>
                  </a:ext>
                </a:extLst>
              </p:cNvPr>
              <p:cNvSpPr>
                <a:spLocks noGrp="1" noRot="1" noChangeAspect="1" noMove="1" noResize="1" noEditPoints="1" noAdjustHandles="1" noChangeArrowheads="1" noChangeShapeType="1" noTextEdit="1"/>
              </p:cNvSpPr>
              <p:nvPr>
                <p:ph type="title"/>
              </p:nvPr>
            </p:nvSpPr>
            <p:spPr>
              <a:xfrm>
                <a:off x="413208" y="383980"/>
                <a:ext cx="10729273" cy="2114124"/>
              </a:xfrm>
              <a:blipFill>
                <a:blip r:embed="rId2"/>
                <a:stretch>
                  <a:fillRect l="-1477" t="-6340" r="-1705" b="-51585"/>
                </a:stretch>
              </a:blipFill>
            </p:spPr>
            <p:txBody>
              <a:bodyPr/>
              <a:lstStyle/>
              <a:p>
                <a:r>
                  <a:rPr lang="en-US">
                    <a:noFill/>
                  </a:rPr>
                  <a:t> </a:t>
                </a:r>
              </a:p>
            </p:txBody>
          </p:sp>
        </mc:Fallback>
      </mc:AlternateContent>
      <p:sp>
        <p:nvSpPr>
          <p:cNvPr id="3" name="Oval 2"/>
          <p:cNvSpPr/>
          <p:nvPr/>
        </p:nvSpPr>
        <p:spPr>
          <a:xfrm>
            <a:off x="8968509" y="2761673"/>
            <a:ext cx="701964" cy="6650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hlinkClick r:id="rId3" action="ppaction://hlinksldjump"/>
            <a:extLst>
              <a:ext uri="{FF2B5EF4-FFF2-40B4-BE49-F238E27FC236}">
                <a16:creationId xmlns:a16="http://schemas.microsoft.com/office/drawing/2014/main" id="{9CD630EE-4054-49E1-8C0B-F8E398A9E136}"/>
              </a:ext>
            </a:extLst>
          </p:cNvPr>
          <p:cNvSpPr/>
          <p:nvPr/>
        </p:nvSpPr>
        <p:spPr>
          <a:xfrm rot="5400000">
            <a:off x="11574636" y="6263543"/>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hlinkClick r:id="rId4" action="ppaction://hlinksldjump"/>
            <a:extLst>
              <a:ext uri="{FF2B5EF4-FFF2-40B4-BE49-F238E27FC236}">
                <a16:creationId xmlns:a16="http://schemas.microsoft.com/office/drawing/2014/main" id="{125BA677-67E8-4B0B-B7D9-DCC7B2CD8A9A}"/>
              </a:ext>
            </a:extLst>
          </p:cNvPr>
          <p:cNvSpPr/>
          <p:nvPr/>
        </p:nvSpPr>
        <p:spPr>
          <a:xfrm rot="16200000">
            <a:off x="11066860" y="6263543"/>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40263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2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A0E3945-4087-4C55-949C-702E8154AB69}"/>
                  </a:ext>
                </a:extLst>
              </p:cNvPr>
              <p:cNvSpPr>
                <a:spLocks noGrp="1"/>
              </p:cNvSpPr>
              <p:nvPr>
                <p:ph type="title"/>
              </p:nvPr>
            </p:nvSpPr>
            <p:spPr>
              <a:xfrm>
                <a:off x="413208" y="383979"/>
                <a:ext cx="10748128" cy="1774759"/>
              </a:xfrm>
            </p:spPr>
            <p:txBody>
              <a:bodyPr anchor="t">
                <a:noAutofit/>
              </a:bodyPr>
              <a:lstStyle/>
              <a:p>
                <a:pPr>
                  <a:tabLst>
                    <a:tab pos="461963" algn="l"/>
                    <a:tab pos="3205163" algn="l"/>
                    <a:tab pos="5948363" algn="l"/>
                    <a:tab pos="8691563" algn="l"/>
                  </a:tabLst>
                </a:pPr>
                <a:r>
                  <a:rPr lang="en-US" altLang="ja-JP" sz="3200" b="1" dirty="0" err="1">
                    <a:solidFill>
                      <a:srgbClr val="FF0000"/>
                    </a:solidFill>
                    <a:latin typeface="Times New Roman" panose="02020603050405020304" pitchFamily="18" charset="0"/>
                    <a:ea typeface="+mn-ea"/>
                    <a:cs typeface="Times New Roman" panose="02020603050405020304" pitchFamily="18" charset="0"/>
                  </a:rPr>
                  <a:t>Câu</a:t>
                </a:r>
                <a:r>
                  <a:rPr lang="en-US" altLang="ja-JP" sz="3200" b="1" dirty="0">
                    <a:solidFill>
                      <a:srgbClr val="FF0000"/>
                    </a:solidFill>
                    <a:latin typeface="Times New Roman" panose="02020603050405020304" pitchFamily="18" charset="0"/>
                    <a:ea typeface="+mn-ea"/>
                    <a:cs typeface="Times New Roman" panose="02020603050405020304" pitchFamily="18" charset="0"/>
                  </a:rPr>
                  <a:t> 2.</a:t>
                </a:r>
                <a:r>
                  <a:rPr lang="en-US" altLang="ja-JP" sz="3200" b="1" dirty="0">
                    <a:solidFill>
                      <a:srgbClr val="0000FF"/>
                    </a:solidFill>
                    <a:latin typeface="Times New Roman" panose="02020603050405020304" pitchFamily="18" charset="0"/>
                    <a:ea typeface="+mn-ea"/>
                    <a:cs typeface="Times New Roman" panose="02020603050405020304" pitchFamily="18" charset="0"/>
                  </a:rPr>
                  <a:t> </a:t>
                </a:r>
                <a:r>
                  <a:rPr lang="en-US" sz="3200" b="1" dirty="0">
                    <a:solidFill>
                      <a:srgbClr val="002060"/>
                    </a:solidFill>
                    <a:latin typeface="Times New Roman" panose="02020603050405020304" pitchFamily="18" charset="0"/>
                    <a:cs typeface="Times New Roman" panose="02020603050405020304" pitchFamily="18" charset="0"/>
                  </a:rPr>
                  <a:t>Cho </a:t>
                </a:r>
                <a:r>
                  <a:rPr lang="en-US" sz="3200" b="1" dirty="0" err="1">
                    <a:solidFill>
                      <a:srgbClr val="002060"/>
                    </a:solidFill>
                    <a:latin typeface="Times New Roman" panose="02020603050405020304" pitchFamily="18" charset="0"/>
                    <a:cs typeface="Times New Roman" panose="02020603050405020304" pitchFamily="18" charset="0"/>
                  </a:rPr>
                  <a:t>tứ</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diện</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latin typeface="Cambria Math" panose="02040503050406030204" pitchFamily="18" charset="0"/>
                      </a:rPr>
                      <m:t>𝑨𝑩𝑪𝑫</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có</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latin typeface="Cambria Math" panose="02040503050406030204" pitchFamily="18" charset="0"/>
                      </a:rPr>
                      <m:t>𝑨𝑩𝑪</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là</a:t>
                </a:r>
                <a:r>
                  <a:rPr lang="en-US" sz="3200" b="1" dirty="0">
                    <a:solidFill>
                      <a:srgbClr val="002060"/>
                    </a:solidFill>
                    <a:latin typeface="Times New Roman" panose="02020603050405020304" pitchFamily="18" charset="0"/>
                    <a:cs typeface="Times New Roman" panose="02020603050405020304" pitchFamily="18" charset="0"/>
                  </a:rPr>
                  <a:t> tam </a:t>
                </a:r>
                <a:r>
                  <a:rPr lang="en-US" sz="3200" b="1" dirty="0" err="1">
                    <a:solidFill>
                      <a:srgbClr val="002060"/>
                    </a:solidFill>
                    <a:latin typeface="Times New Roman" panose="02020603050405020304" pitchFamily="18" charset="0"/>
                    <a:cs typeface="Times New Roman" panose="02020603050405020304" pitchFamily="18" charset="0"/>
                  </a:rPr>
                  <a:t>giác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vuông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cân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tại</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latin typeface="Cambria Math" panose="02040503050406030204" pitchFamily="18" charset="0"/>
                      </a:rPr>
                      <m:t>𝑪</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nằm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trong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mặt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phẳng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vuông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góc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với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mặt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phẳng</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d>
                      <m:dPr>
                        <m:ctrlPr>
                          <a:rPr lang="en-US" sz="3200" b="1" i="1">
                            <a:solidFill>
                              <a:srgbClr val="002060"/>
                            </a:solidFill>
                            <a:latin typeface="Cambria Math" panose="02040503050406030204" pitchFamily="18" charset="0"/>
                          </a:rPr>
                        </m:ctrlPr>
                      </m:dPr>
                      <m:e>
                        <m:r>
                          <a:rPr lang="en-US" sz="3200" b="1" i="1">
                            <a:solidFill>
                              <a:srgbClr val="002060"/>
                            </a:solidFill>
                            <a:latin typeface="Cambria Math" panose="02040503050406030204" pitchFamily="18" charset="0"/>
                          </a:rPr>
                          <m:t>𝑨𝑩𝑫</m:t>
                        </m:r>
                      </m:e>
                    </m:d>
                  </m:oMath>
                </a14:m>
                <a:r>
                  <a:rPr lang="en-US" sz="3200" b="1" dirty="0">
                    <a:solidFill>
                      <a:srgbClr val="002060"/>
                    </a:solidFill>
                    <a:latin typeface="Times New Roman" panose="02020603050405020304" pitchFamily="18" charset="0"/>
                    <a:cs typeface="Times New Roman" panose="02020603050405020304" pitchFamily="18" charset="0"/>
                  </a:rPr>
                  <a:t>, tam </a:t>
                </a:r>
                <a:r>
                  <a:rPr lang="en-US" sz="3200" b="1" dirty="0" err="1">
                    <a:solidFill>
                      <a:srgbClr val="002060"/>
                    </a:solidFill>
                    <a:latin typeface="Times New Roman" panose="02020603050405020304" pitchFamily="18" charset="0"/>
                    <a:cs typeface="Times New Roman" panose="02020603050405020304" pitchFamily="18" charset="0"/>
                  </a:rPr>
                  <a:t>giác</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latin typeface="Cambria Math" panose="02040503050406030204" pitchFamily="18" charset="0"/>
                      </a:rPr>
                      <m:t>𝑨𝑩𝑫</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là</a:t>
                </a:r>
                <a:r>
                  <a:rPr lang="en-US" sz="3200" b="1" dirty="0">
                    <a:solidFill>
                      <a:srgbClr val="002060"/>
                    </a:solidFill>
                    <a:latin typeface="Times New Roman" panose="02020603050405020304" pitchFamily="18" charset="0"/>
                    <a:cs typeface="Times New Roman" panose="02020603050405020304" pitchFamily="18" charset="0"/>
                  </a:rPr>
                  <a:t> tam </a:t>
                </a:r>
                <a:r>
                  <a:rPr lang="en-US" sz="3200" b="1" dirty="0" err="1">
                    <a:solidFill>
                      <a:srgbClr val="002060"/>
                    </a:solidFill>
                    <a:latin typeface="Times New Roman" panose="02020603050405020304" pitchFamily="18" charset="0"/>
                    <a:cs typeface="Times New Roman" panose="02020603050405020304" pitchFamily="18" charset="0"/>
                  </a:rPr>
                  <a:t>giác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đều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có</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cạnh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bằng</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latin typeface="Cambria Math" panose="02040503050406030204" pitchFamily="18" charset="0"/>
                      </a:rPr>
                      <m:t>𝟐</m:t>
                    </m:r>
                    <m:r>
                      <a:rPr lang="en-US" sz="3200" b="1" i="1">
                        <a:solidFill>
                          <a:srgbClr val="002060"/>
                        </a:solidFill>
                        <a:latin typeface="Cambria Math" panose="02040503050406030204" pitchFamily="18" charset="0"/>
                      </a:rPr>
                      <m:t>𝒂</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Tính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thể</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tích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của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khối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tứ</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diện</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latin typeface="Cambria Math" panose="02040503050406030204" pitchFamily="18" charset="0"/>
                      </a:rPr>
                      <m:t>𝑨𝑩𝑪𝑫</m:t>
                    </m:r>
                  </m:oMath>
                </a14:m>
                <a:r>
                  <a:rPr lang="en-US" sz="3200" b="1" dirty="0">
                    <a:solidFill>
                      <a:srgbClr val="002060"/>
                    </a:solidFill>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
                </a:r>
                <a:br>
                  <a:rPr lang="en-US" sz="2600"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a:t>
                </a:r>
                <a:r>
                  <a:rPr lang="en-US" sz="3200" b="1" dirty="0">
                    <a:solidFill>
                      <a:srgbClr val="0070C0"/>
                    </a:solidFill>
                    <a:latin typeface="Times New Roman" panose="02020603050405020304" pitchFamily="18" charset="0"/>
                    <a:cs typeface="Times New Roman" panose="02020603050405020304" pitchFamily="18" charset="0"/>
                  </a:rPr>
                  <a:t>A. </a:t>
                </a:r>
                <a14:m>
                  <m:oMath xmlns:m="http://schemas.openxmlformats.org/officeDocument/2006/math">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3</m:t>
                        </m:r>
                      </m:sup>
                    </m:sSup>
                    <m:rad>
                      <m:radPr>
                        <m:degHide m:val="on"/>
                        <m:ctrlPr>
                          <a:rPr lang="en-US" sz="3200" i="1">
                            <a:latin typeface="Cambria Math" panose="02040503050406030204" pitchFamily="18" charset="0"/>
                          </a:rPr>
                        </m:ctrlPr>
                      </m:radPr>
                      <m:deg/>
                      <m:e>
                        <m:r>
                          <a:rPr lang="en-US" sz="3200" i="1">
                            <a:latin typeface="Cambria Math" panose="02040503050406030204" pitchFamily="18" charset="0"/>
                          </a:rPr>
                          <m:t>2</m:t>
                        </m:r>
                      </m:e>
                    </m:rad>
                  </m:oMath>
                </a14:m>
                <a:r>
                  <a:rPr lang="en-US" sz="3200"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a:t>
                </a:r>
                <a:r>
                  <a:rPr lang="en-US" sz="3200" b="1" dirty="0">
                    <a:solidFill>
                      <a:srgbClr val="0070C0"/>
                    </a:solidFill>
                    <a:latin typeface="Times New Roman" panose="02020603050405020304" pitchFamily="18" charset="0"/>
                    <a:cs typeface="Times New Roman" panose="02020603050405020304" pitchFamily="18" charset="0"/>
                  </a:rPr>
                  <a:t>B. </a:t>
                </a:r>
                <a14:m>
                  <m:oMath xmlns:m="http://schemas.openxmlformats.org/officeDocument/2006/math">
                    <m:f>
                      <m:fPr>
                        <m:ctrlPr>
                          <a:rPr lang="en-US" sz="3200" i="1">
                            <a:latin typeface="Cambria Math" panose="02040503050406030204" pitchFamily="18" charset="0"/>
                          </a:rPr>
                        </m:ctrlPr>
                      </m:fPr>
                      <m:num>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3</m:t>
                            </m:r>
                          </m:sup>
                        </m:sSup>
                        <m:rad>
                          <m:radPr>
                            <m:degHide m:val="on"/>
                            <m:ctrlPr>
                              <a:rPr lang="en-US" sz="3200" i="1">
                                <a:latin typeface="Cambria Math" panose="02040503050406030204" pitchFamily="18" charset="0"/>
                              </a:rPr>
                            </m:ctrlPr>
                          </m:radPr>
                          <m:deg/>
                          <m:e>
                            <m:r>
                              <a:rPr lang="en-US" sz="3200" i="1">
                                <a:latin typeface="Cambria Math" panose="02040503050406030204" pitchFamily="18" charset="0"/>
                              </a:rPr>
                              <m:t>3</m:t>
                            </m:r>
                          </m:e>
                        </m:rad>
                      </m:num>
                      <m:den>
                        <m:r>
                          <a:rPr lang="en-US" sz="3200" i="1">
                            <a:latin typeface="Cambria Math" panose="02040503050406030204" pitchFamily="18" charset="0"/>
                          </a:rPr>
                          <m:t>3</m:t>
                        </m:r>
                      </m:den>
                    </m:f>
                  </m:oMath>
                </a14:m>
                <a:r>
                  <a:rPr lang="en-US" sz="3200"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a:t>
                </a:r>
                <a:r>
                  <a:rPr lang="en-US" sz="3200" b="1" dirty="0">
                    <a:solidFill>
                      <a:srgbClr val="0070C0"/>
                    </a:solidFill>
                    <a:latin typeface="Times New Roman" panose="02020603050405020304" pitchFamily="18" charset="0"/>
                    <a:cs typeface="Times New Roman" panose="02020603050405020304" pitchFamily="18" charset="0"/>
                  </a:rPr>
                  <a:t>C. </a:t>
                </a:r>
                <a14:m>
                  <m:oMath xmlns:m="http://schemas.openxmlformats.org/officeDocument/2006/math">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3</m:t>
                        </m:r>
                      </m:sup>
                    </m:sSup>
                    <m:rad>
                      <m:radPr>
                        <m:degHide m:val="on"/>
                        <m:ctrlPr>
                          <a:rPr lang="en-US" sz="3200" i="1">
                            <a:latin typeface="Cambria Math" panose="02040503050406030204" pitchFamily="18" charset="0"/>
                          </a:rPr>
                        </m:ctrlPr>
                      </m:radPr>
                      <m:deg/>
                      <m:e>
                        <m:r>
                          <a:rPr lang="en-US" sz="3200" i="1">
                            <a:latin typeface="Cambria Math" panose="02040503050406030204" pitchFamily="18" charset="0"/>
                          </a:rPr>
                          <m:t>3</m:t>
                        </m:r>
                      </m:e>
                    </m:rad>
                  </m:oMath>
                </a14:m>
                <a:r>
                  <a:rPr lang="en-US" sz="3200"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a:t>
                </a:r>
                <a:r>
                  <a:rPr lang="en-US" sz="3200" b="1" dirty="0">
                    <a:solidFill>
                      <a:srgbClr val="0070C0"/>
                    </a:solidFill>
                    <a:latin typeface="Times New Roman" panose="02020603050405020304" pitchFamily="18" charset="0"/>
                    <a:cs typeface="Times New Roman" panose="02020603050405020304" pitchFamily="18" charset="0"/>
                  </a:rPr>
                  <a:t>D. </a:t>
                </a:r>
                <a14:m>
                  <m:oMath xmlns:m="http://schemas.openxmlformats.org/officeDocument/2006/math">
                    <m:f>
                      <m:fPr>
                        <m:ctrlPr>
                          <a:rPr lang="en-US" sz="3200" i="1">
                            <a:latin typeface="Cambria Math" panose="02040503050406030204" pitchFamily="18" charset="0"/>
                          </a:rPr>
                        </m:ctrlPr>
                      </m:fPr>
                      <m:num>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3</m:t>
                            </m:r>
                          </m:sup>
                        </m:sSup>
                        <m:rad>
                          <m:radPr>
                            <m:degHide m:val="on"/>
                            <m:ctrlPr>
                              <a:rPr lang="en-US" sz="3200" i="1">
                                <a:latin typeface="Cambria Math" panose="02040503050406030204" pitchFamily="18" charset="0"/>
                              </a:rPr>
                            </m:ctrlPr>
                          </m:radPr>
                          <m:deg/>
                          <m:e>
                            <m:r>
                              <a:rPr lang="en-US" sz="3200" i="1">
                                <a:latin typeface="Cambria Math" panose="02040503050406030204" pitchFamily="18" charset="0"/>
                              </a:rPr>
                              <m:t>3</m:t>
                            </m:r>
                          </m:e>
                        </m:rad>
                      </m:num>
                      <m:den>
                        <m:r>
                          <a:rPr lang="en-US" sz="3200" i="1">
                            <a:latin typeface="Cambria Math" panose="02040503050406030204" pitchFamily="18" charset="0"/>
                          </a:rPr>
                          <m:t>9</m:t>
                        </m:r>
                      </m:den>
                    </m:f>
                  </m:oMath>
                </a14:m>
                <a:r>
                  <a:rPr lang="en-US" sz="3200" dirty="0">
                    <a:latin typeface="Times New Roman" panose="02020603050405020304" pitchFamily="18" charset="0"/>
                    <a:cs typeface="Times New Roman" panose="02020603050405020304" pitchFamily="18" charset="0"/>
                  </a:rPr>
                  <a:t>.</a:t>
                </a:r>
                <a:endParaRPr lang="en-US" altLang="ja-JP" sz="3200" dirty="0">
                  <a:solidFill>
                    <a:srgbClr val="0000FF"/>
                  </a:solidFill>
                  <a:latin typeface="Times New Roman" panose="02020603050405020304" pitchFamily="18" charset="0"/>
                  <a:ea typeface="+mn-ea"/>
                  <a:cs typeface="Times New Roman" panose="02020603050405020304" pitchFamily="18" charset="0"/>
                </a:endParaRPr>
              </a:p>
            </p:txBody>
          </p:sp>
        </mc:Choice>
        <mc:Fallback xmlns="">
          <p:sp>
            <p:nvSpPr>
              <p:cNvPr id="2" name="Title 1">
                <a:extLst>
                  <a:ext uri="{FF2B5EF4-FFF2-40B4-BE49-F238E27FC236}">
                    <a16:creationId xmlns:a16="http://schemas.microsoft.com/office/drawing/2014/main" id="{3A0E3945-4087-4C55-949C-702E8154AB69}"/>
                  </a:ext>
                </a:extLst>
              </p:cNvPr>
              <p:cNvSpPr>
                <a:spLocks noGrp="1" noRot="1" noChangeAspect="1" noMove="1" noResize="1" noEditPoints="1" noAdjustHandles="1" noChangeArrowheads="1" noChangeShapeType="1" noTextEdit="1"/>
              </p:cNvSpPr>
              <p:nvPr>
                <p:ph type="title"/>
              </p:nvPr>
            </p:nvSpPr>
            <p:spPr>
              <a:xfrm>
                <a:off x="413208" y="383979"/>
                <a:ext cx="10748128" cy="1774759"/>
              </a:xfrm>
              <a:blipFill>
                <a:blip r:embed="rId2"/>
                <a:stretch>
                  <a:fillRect l="-1475" t="-7560" r="-1815" b="-69759"/>
                </a:stretch>
              </a:blipFill>
            </p:spPr>
            <p:txBody>
              <a:bodyPr/>
              <a:lstStyle/>
              <a:p>
                <a:r>
                  <a:rPr lang="en-US">
                    <a:noFill/>
                  </a:rPr>
                  <a:t> </a:t>
                </a:r>
              </a:p>
            </p:txBody>
          </p:sp>
        </mc:Fallback>
      </mc:AlternateContent>
      <p:sp>
        <p:nvSpPr>
          <p:cNvPr id="5" name="Oval 4"/>
          <p:cNvSpPr/>
          <p:nvPr/>
        </p:nvSpPr>
        <p:spPr>
          <a:xfrm>
            <a:off x="3454400" y="2558474"/>
            <a:ext cx="701964" cy="6650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hlinkClick r:id="rId3" action="ppaction://hlinksldjump"/>
            <a:extLst>
              <a:ext uri="{FF2B5EF4-FFF2-40B4-BE49-F238E27FC236}">
                <a16:creationId xmlns:a16="http://schemas.microsoft.com/office/drawing/2014/main" id="{54B36230-C82E-4F97-B552-3EB1D6DC254C}"/>
              </a:ext>
            </a:extLst>
          </p:cNvPr>
          <p:cNvSpPr/>
          <p:nvPr/>
        </p:nvSpPr>
        <p:spPr>
          <a:xfrm rot="5400000">
            <a:off x="11602772" y="6277611"/>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4" action="ppaction://hlinksldjump"/>
            <a:extLst>
              <a:ext uri="{FF2B5EF4-FFF2-40B4-BE49-F238E27FC236}">
                <a16:creationId xmlns:a16="http://schemas.microsoft.com/office/drawing/2014/main" id="{E36E9ED3-D77F-4C55-95D6-226B349EBD53}"/>
              </a:ext>
            </a:extLst>
          </p:cNvPr>
          <p:cNvSpPr/>
          <p:nvPr/>
        </p:nvSpPr>
        <p:spPr>
          <a:xfrm rot="16200000">
            <a:off x="11094996" y="6277611"/>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81788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2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A0E3945-4087-4C55-949C-702E8154AB69}"/>
                  </a:ext>
                </a:extLst>
              </p:cNvPr>
              <p:cNvSpPr>
                <a:spLocks noGrp="1"/>
              </p:cNvSpPr>
              <p:nvPr>
                <p:ph type="title"/>
              </p:nvPr>
            </p:nvSpPr>
            <p:spPr>
              <a:xfrm>
                <a:off x="413208" y="383979"/>
                <a:ext cx="10748128" cy="1774759"/>
              </a:xfrm>
            </p:spPr>
            <p:txBody>
              <a:bodyPr anchor="t">
                <a:noAutofit/>
              </a:bodyPr>
              <a:lstStyle/>
              <a:p>
                <a:pPr>
                  <a:tabLst>
                    <a:tab pos="461963" algn="l"/>
                    <a:tab pos="3205163" algn="l"/>
                    <a:tab pos="5948363" algn="l"/>
                    <a:tab pos="8691563" algn="l"/>
                  </a:tabLst>
                </a:pPr>
                <a:r>
                  <a:rPr lang="en-US" altLang="ja-JP" sz="3200" b="1" dirty="0" err="1">
                    <a:solidFill>
                      <a:srgbClr val="FF0000"/>
                    </a:solidFill>
                    <a:latin typeface="Times New Roman" panose="02020603050405020304" pitchFamily="18" charset="0"/>
                    <a:ea typeface="+mn-ea"/>
                    <a:cs typeface="Times New Roman" panose="02020603050405020304" pitchFamily="18" charset="0"/>
                  </a:rPr>
                  <a:t>Câu</a:t>
                </a:r>
                <a:r>
                  <a:rPr lang="en-US" altLang="ja-JP" sz="3200" b="1" dirty="0">
                    <a:solidFill>
                      <a:srgbClr val="FF0000"/>
                    </a:solidFill>
                    <a:latin typeface="Times New Roman" panose="02020603050405020304" pitchFamily="18" charset="0"/>
                    <a:ea typeface="+mn-ea"/>
                    <a:cs typeface="Times New Roman" panose="02020603050405020304" pitchFamily="18" charset="0"/>
                  </a:rPr>
                  <a:t> 3.</a:t>
                </a:r>
                <a:r>
                  <a:rPr lang="en-US" altLang="ja-JP" sz="3200" b="1" dirty="0">
                    <a:solidFill>
                      <a:srgbClr val="0000FF"/>
                    </a:solidFill>
                    <a:latin typeface="Times New Roman" panose="02020603050405020304" pitchFamily="18" charset="0"/>
                    <a:ea typeface="+mn-ea"/>
                    <a:cs typeface="Times New Roman" panose="02020603050405020304" pitchFamily="18" charset="0"/>
                  </a:rPr>
                  <a:t> </a:t>
                </a:r>
                <a:r>
                  <a:rPr lang="nl-NL" sz="3200" b="1" dirty="0">
                    <a:solidFill>
                      <a:srgbClr val="002060"/>
                    </a:solidFill>
                    <a:latin typeface="Times New Roman" panose="02020603050405020304" pitchFamily="18" charset="0"/>
                    <a:cs typeface="Times New Roman" panose="02020603050405020304" pitchFamily="18" charset="0"/>
                  </a:rPr>
                  <a:t>Cho hình chóp </a:t>
                </a:r>
                <a14:m>
                  <m:oMath xmlns:m="http://schemas.openxmlformats.org/officeDocument/2006/math">
                    <m:r>
                      <a:rPr lang="en-US" sz="3200" b="1" i="1">
                        <a:solidFill>
                          <a:srgbClr val="002060"/>
                        </a:solidFill>
                        <a:latin typeface="Cambria Math" panose="02040503050406030204" pitchFamily="18" charset="0"/>
                      </a:rPr>
                      <m:t>𝑺</m:t>
                    </m:r>
                    <m:r>
                      <a:rPr lang="en-US" sz="3200" b="1" i="1">
                        <a:solidFill>
                          <a:srgbClr val="002060"/>
                        </a:solidFill>
                        <a:latin typeface="Cambria Math" panose="02040503050406030204" pitchFamily="18" charset="0"/>
                      </a:rPr>
                      <m:t>.</m:t>
                    </m:r>
                    <m:r>
                      <a:rPr lang="en-US" sz="3200" b="1" i="1">
                        <a:solidFill>
                          <a:srgbClr val="002060"/>
                        </a:solidFill>
                        <a:latin typeface="Cambria Math" panose="02040503050406030204" pitchFamily="18" charset="0"/>
                      </a:rPr>
                      <m:t>𝑨𝑩</m:t>
                    </m:r>
                    <m:r>
                      <a:rPr lang="en-US" sz="3200" b="1" i="1">
                        <a:solidFill>
                          <a:srgbClr val="002060"/>
                        </a:solidFill>
                        <a:latin typeface="Cambria Math" panose="02040503050406030204" pitchFamily="18" charset="0"/>
                      </a:rPr>
                      <m:t>​</m:t>
                    </m:r>
                    <m:r>
                      <a:rPr lang="en-US" sz="3200" b="1" i="1">
                        <a:solidFill>
                          <a:srgbClr val="002060"/>
                        </a:solidFill>
                        <a:latin typeface="Cambria Math" panose="02040503050406030204" pitchFamily="18" charset="0"/>
                      </a:rPr>
                      <m:t>𝑪</m:t>
                    </m:r>
                  </m:oMath>
                </a14:m>
                <a:r>
                  <a:rPr lang="nl-NL" sz="3200" b="1" dirty="0">
                    <a:solidFill>
                      <a:srgbClr val="002060"/>
                    </a:solidFill>
                    <a:latin typeface="Times New Roman" panose="02020603050405020304" pitchFamily="18" charset="0"/>
                    <a:cs typeface="Times New Roman" panose="02020603050405020304" pitchFamily="18" charset="0"/>
                  </a:rPr>
                  <a:t> có đáy </a:t>
                </a:r>
                <a14:m>
                  <m:oMath xmlns:m="http://schemas.openxmlformats.org/officeDocument/2006/math">
                    <m:r>
                      <a:rPr lang="en-US" sz="3200" b="1" i="1">
                        <a:solidFill>
                          <a:srgbClr val="002060"/>
                        </a:solidFill>
                        <a:latin typeface="Cambria Math" panose="02040503050406030204" pitchFamily="18" charset="0"/>
                      </a:rPr>
                      <m:t>𝑨𝑩𝑪</m:t>
                    </m:r>
                  </m:oMath>
                </a14:m>
                <a:r>
                  <a:rPr lang="nl-NL" sz="3200" b="1" dirty="0">
                    <a:solidFill>
                      <a:srgbClr val="002060"/>
                    </a:solidFill>
                    <a:latin typeface="Times New Roman" panose="02020603050405020304" pitchFamily="18" charset="0"/>
                    <a:cs typeface="Times New Roman" panose="02020603050405020304" pitchFamily="18" charset="0"/>
                  </a:rPr>
                  <a:t> là tam giác vuông cân tại </a:t>
                </a:r>
                <a14:m>
                  <m:oMath xmlns:m="http://schemas.openxmlformats.org/officeDocument/2006/math">
                    <m:r>
                      <a:rPr lang="en-US" sz="3200" b="1" i="1">
                        <a:solidFill>
                          <a:srgbClr val="002060"/>
                        </a:solidFill>
                        <a:latin typeface="Cambria Math" panose="02040503050406030204" pitchFamily="18" charset="0"/>
                      </a:rPr>
                      <m:t>𝑩</m:t>
                    </m:r>
                  </m:oMath>
                </a14:m>
                <a:r>
                  <a:rPr lang="nl-NL" sz="3200" b="1" dirty="0">
                    <a:solidFill>
                      <a:srgbClr val="002060"/>
                    </a:solidFill>
                    <a:latin typeface="Times New Roman" panose="02020603050405020304" pitchFamily="18" charset="0"/>
                    <a:cs typeface="Times New Roman" panose="02020603050405020304" pitchFamily="18" charset="0"/>
                  </a:rPr>
                  <a:t>, có </a:t>
                </a:r>
                <a14:m>
                  <m:oMath xmlns:m="http://schemas.openxmlformats.org/officeDocument/2006/math">
                    <m:r>
                      <a:rPr lang="en-US" sz="3200" b="1" i="1">
                        <a:solidFill>
                          <a:srgbClr val="002060"/>
                        </a:solidFill>
                        <a:latin typeface="Cambria Math" panose="02040503050406030204" pitchFamily="18" charset="0"/>
                      </a:rPr>
                      <m:t>𝑩𝑪</m:t>
                    </m:r>
                    <m:r>
                      <a:rPr lang="en-US" sz="3200" b="1" i="1">
                        <a:solidFill>
                          <a:srgbClr val="002060"/>
                        </a:solidFill>
                        <a:latin typeface="Cambria Math" panose="02040503050406030204" pitchFamily="18" charset="0"/>
                      </a:rPr>
                      <m:t>=</m:t>
                    </m:r>
                    <m:r>
                      <a:rPr lang="en-US" sz="3200" b="1" i="1">
                        <a:solidFill>
                          <a:srgbClr val="002060"/>
                        </a:solidFill>
                        <a:latin typeface="Cambria Math" panose="02040503050406030204" pitchFamily="18" charset="0"/>
                      </a:rPr>
                      <m:t>𝒂</m:t>
                    </m:r>
                  </m:oMath>
                </a14:m>
                <a:r>
                  <a:rPr lang="nl-NL" sz="3200" b="1" dirty="0">
                    <a:solidFill>
                      <a:srgbClr val="002060"/>
                    </a:solidFill>
                    <a:latin typeface="Times New Roman" panose="02020603050405020304" pitchFamily="18" charset="0"/>
                    <a:cs typeface="Times New Roman" panose="02020603050405020304" pitchFamily="18" charset="0"/>
                  </a:rPr>
                  <a:t>. Mặt phẳng </a:t>
                </a:r>
                <a14:m>
                  <m:oMath xmlns:m="http://schemas.openxmlformats.org/officeDocument/2006/math">
                    <m:d>
                      <m:dPr>
                        <m:ctrlPr>
                          <a:rPr lang="en-US" sz="3200" b="1" i="1">
                            <a:solidFill>
                              <a:srgbClr val="002060"/>
                            </a:solidFill>
                            <a:latin typeface="Cambria Math" panose="02040503050406030204" pitchFamily="18" charset="0"/>
                          </a:rPr>
                        </m:ctrlPr>
                      </m:dPr>
                      <m:e>
                        <m:r>
                          <a:rPr lang="en-US" sz="3200" b="1" i="1">
                            <a:solidFill>
                              <a:srgbClr val="002060"/>
                            </a:solidFill>
                            <a:latin typeface="Cambria Math" panose="02040503050406030204" pitchFamily="18" charset="0"/>
                          </a:rPr>
                          <m:t>𝑺𝑨𝑪</m:t>
                        </m:r>
                      </m:e>
                    </m:d>
                  </m:oMath>
                </a14:m>
                <a:r>
                  <a:rPr lang="nl-NL" sz="3200" b="1" dirty="0">
                    <a:solidFill>
                      <a:srgbClr val="002060"/>
                    </a:solidFill>
                    <a:latin typeface="Times New Roman" panose="02020603050405020304" pitchFamily="18" charset="0"/>
                    <a:cs typeface="Times New Roman" panose="02020603050405020304" pitchFamily="18" charset="0"/>
                  </a:rPr>
                  <a:t> vuông góc với mặt đáy, các mặt bên còn lại đều tạo với mặt đáy một góc </a:t>
                </a:r>
                <a14:m>
                  <m:oMath xmlns:m="http://schemas.openxmlformats.org/officeDocument/2006/math">
                    <m:r>
                      <a:rPr lang="en-US" sz="3200" b="1" i="1">
                        <a:solidFill>
                          <a:srgbClr val="002060"/>
                        </a:solidFill>
                        <a:latin typeface="Cambria Math" panose="02040503050406030204" pitchFamily="18" charset="0"/>
                      </a:rPr>
                      <m:t>𝟒𝟓</m:t>
                    </m:r>
                    <m:r>
                      <a:rPr lang="en-US" sz="3200" b="1" i="1">
                        <a:solidFill>
                          <a:srgbClr val="002060"/>
                        </a:solidFill>
                        <a:latin typeface="Cambria Math" panose="02040503050406030204" pitchFamily="18" charset="0"/>
                      </a:rPr>
                      <m:t>°</m:t>
                    </m:r>
                  </m:oMath>
                </a14:m>
                <a:r>
                  <a:rPr lang="nl-NL" sz="3200" b="1" dirty="0">
                    <a:solidFill>
                      <a:srgbClr val="002060"/>
                    </a:solidFill>
                    <a:latin typeface="Times New Roman" panose="02020603050405020304" pitchFamily="18" charset="0"/>
                    <a:cs typeface="Times New Roman" panose="02020603050405020304" pitchFamily="18" charset="0"/>
                  </a:rPr>
                  <a:t>. Tính thể tích khối chóp </a:t>
                </a:r>
                <a14:m>
                  <m:oMath xmlns:m="http://schemas.openxmlformats.org/officeDocument/2006/math">
                    <m:r>
                      <a:rPr lang="en-US" sz="3200" b="1" i="1">
                        <a:solidFill>
                          <a:srgbClr val="002060"/>
                        </a:solidFill>
                        <a:latin typeface="Cambria Math" panose="02040503050406030204" pitchFamily="18" charset="0"/>
                      </a:rPr>
                      <m:t>𝑺</m:t>
                    </m:r>
                    <m:r>
                      <a:rPr lang="en-US" sz="3200" b="1" i="1">
                        <a:solidFill>
                          <a:srgbClr val="002060"/>
                        </a:solidFill>
                        <a:latin typeface="Cambria Math" panose="02040503050406030204" pitchFamily="18" charset="0"/>
                      </a:rPr>
                      <m:t>.</m:t>
                    </m:r>
                    <m:r>
                      <a:rPr lang="en-US" sz="3200" b="1" i="1">
                        <a:solidFill>
                          <a:srgbClr val="002060"/>
                        </a:solidFill>
                        <a:latin typeface="Cambria Math" panose="02040503050406030204" pitchFamily="18" charset="0"/>
                      </a:rPr>
                      <m:t>𝑨𝑩</m:t>
                    </m:r>
                    <m:r>
                      <a:rPr lang="en-US" sz="3200" b="1" i="1">
                        <a:solidFill>
                          <a:srgbClr val="002060"/>
                        </a:solidFill>
                        <a:latin typeface="Cambria Math" panose="02040503050406030204" pitchFamily="18" charset="0"/>
                      </a:rPr>
                      <m:t>​</m:t>
                    </m:r>
                    <m:r>
                      <a:rPr lang="en-US" sz="3200" b="1" i="1">
                        <a:solidFill>
                          <a:srgbClr val="002060"/>
                        </a:solidFill>
                        <a:latin typeface="Cambria Math" panose="02040503050406030204" pitchFamily="18" charset="0"/>
                      </a:rPr>
                      <m:t>𝑪</m:t>
                    </m:r>
                  </m:oMath>
                </a14:m>
                <a:r>
                  <a:rPr lang="nl-NL" sz="3200" b="1" dirty="0">
                    <a:solidFill>
                      <a:srgbClr val="002060"/>
                    </a:solidFill>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
                </a:r>
                <a:br>
                  <a:rPr lang="en-US" sz="2600"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a:t>
                </a:r>
                <a:r>
                  <a:rPr lang="nl-NL" sz="3200" b="1" dirty="0">
                    <a:solidFill>
                      <a:srgbClr val="0070C0"/>
                    </a:solidFill>
                    <a:latin typeface="Times New Roman" panose="02020603050405020304" pitchFamily="18" charset="0"/>
                    <a:cs typeface="Times New Roman" panose="02020603050405020304" pitchFamily="18" charset="0"/>
                  </a:rPr>
                  <a:t>A.</a:t>
                </a:r>
                <a:r>
                  <a:rPr lang="nl-NL" sz="3200" b="1"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i="1">
                            <a:latin typeface="Cambria Math" panose="02040503050406030204" pitchFamily="18" charset="0"/>
                          </a:rPr>
                        </m:ctrlPr>
                      </m:fPr>
                      <m:num>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3</m:t>
                            </m:r>
                          </m:sup>
                        </m:sSup>
                      </m:num>
                      <m:den>
                        <m:r>
                          <a:rPr lang="en-US" sz="3200" i="1">
                            <a:latin typeface="Cambria Math" panose="02040503050406030204" pitchFamily="18" charset="0"/>
                          </a:rPr>
                          <m:t>12</m:t>
                        </m:r>
                      </m:den>
                    </m:f>
                  </m:oMath>
                </a14:m>
                <a:r>
                  <a:rPr lang="nl-NL" sz="3200" dirty="0">
                    <a:latin typeface="Times New Roman" panose="02020603050405020304" pitchFamily="18" charset="0"/>
                    <a:cs typeface="Times New Roman" panose="02020603050405020304" pitchFamily="18" charset="0"/>
                  </a:rPr>
                  <a:t>.</a:t>
                </a:r>
                <a:r>
                  <a:rPr lang="nl-NL" sz="3200" b="1" dirty="0">
                    <a:latin typeface="Times New Roman" panose="02020603050405020304" pitchFamily="18" charset="0"/>
                    <a:cs typeface="Times New Roman" panose="02020603050405020304" pitchFamily="18" charset="0"/>
                  </a:rPr>
                  <a:t>	</a:t>
                </a:r>
                <a:r>
                  <a:rPr lang="nl-NL" sz="3200" b="1" dirty="0">
                    <a:solidFill>
                      <a:srgbClr val="0070C0"/>
                    </a:solidFill>
                    <a:latin typeface="Times New Roman" panose="02020603050405020304" pitchFamily="18" charset="0"/>
                    <a:cs typeface="Times New Roman" panose="02020603050405020304" pitchFamily="18" charset="0"/>
                  </a:rPr>
                  <a:t>B.</a:t>
                </a:r>
                <a:r>
                  <a:rPr lang="nl-NL" sz="3200" b="1"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i="1">
                            <a:latin typeface="Cambria Math" panose="02040503050406030204" pitchFamily="18" charset="0"/>
                          </a:rPr>
                        </m:ctrlPr>
                      </m:fPr>
                      <m:num>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3</m:t>
                            </m:r>
                          </m:sup>
                        </m:sSup>
                      </m:num>
                      <m:den>
                        <m:r>
                          <a:rPr lang="en-US" sz="3200" i="1">
                            <a:latin typeface="Cambria Math" panose="02040503050406030204" pitchFamily="18" charset="0"/>
                          </a:rPr>
                          <m:t>4</m:t>
                        </m:r>
                      </m:den>
                    </m:f>
                  </m:oMath>
                </a14:m>
                <a:r>
                  <a:rPr lang="nl-NL" sz="3200" dirty="0">
                    <a:latin typeface="Times New Roman" panose="02020603050405020304" pitchFamily="18" charset="0"/>
                    <a:cs typeface="Times New Roman" panose="02020603050405020304" pitchFamily="18" charset="0"/>
                  </a:rPr>
                  <a:t>.</a:t>
                </a:r>
                <a:r>
                  <a:rPr lang="nl-NL" sz="3200" b="1" dirty="0">
                    <a:latin typeface="Times New Roman" panose="02020603050405020304" pitchFamily="18" charset="0"/>
                    <a:cs typeface="Times New Roman" panose="02020603050405020304" pitchFamily="18" charset="0"/>
                  </a:rPr>
                  <a:t>	</a:t>
                </a:r>
                <a:r>
                  <a:rPr lang="nl-NL" sz="3200" b="1" dirty="0">
                    <a:solidFill>
                      <a:srgbClr val="0070C0"/>
                    </a:solidFill>
                    <a:latin typeface="Times New Roman" panose="02020603050405020304" pitchFamily="18" charset="0"/>
                    <a:cs typeface="Times New Roman" panose="02020603050405020304" pitchFamily="18" charset="0"/>
                  </a:rPr>
                  <a:t>C.</a:t>
                </a:r>
                <a:r>
                  <a:rPr lang="nl-NL" sz="3200" b="1"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i="1">
                            <a:latin typeface="Cambria Math" panose="02040503050406030204" pitchFamily="18" charset="0"/>
                          </a:rPr>
                        </m:ctrlPr>
                      </m:fPr>
                      <m:num>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3</m:t>
                            </m:r>
                          </m:sup>
                        </m:sSup>
                        <m:rad>
                          <m:radPr>
                            <m:degHide m:val="on"/>
                            <m:ctrlPr>
                              <a:rPr lang="en-US" sz="3200" i="1">
                                <a:latin typeface="Cambria Math" panose="02040503050406030204" pitchFamily="18" charset="0"/>
                              </a:rPr>
                            </m:ctrlPr>
                          </m:radPr>
                          <m:deg/>
                          <m:e>
                            <m:r>
                              <a:rPr lang="en-US" sz="3200" i="1">
                                <a:latin typeface="Cambria Math" panose="02040503050406030204" pitchFamily="18" charset="0"/>
                              </a:rPr>
                              <m:t>3</m:t>
                            </m:r>
                          </m:e>
                        </m:rad>
                      </m:num>
                      <m:den>
                        <m:r>
                          <a:rPr lang="en-US" sz="3200" i="1">
                            <a:latin typeface="Cambria Math" panose="02040503050406030204" pitchFamily="18" charset="0"/>
                          </a:rPr>
                          <m:t>6</m:t>
                        </m:r>
                      </m:den>
                    </m:f>
                  </m:oMath>
                </a14:m>
                <a:r>
                  <a:rPr lang="nl-NL" sz="3200" dirty="0">
                    <a:latin typeface="Times New Roman" panose="02020603050405020304" pitchFamily="18" charset="0"/>
                    <a:cs typeface="Times New Roman" panose="02020603050405020304" pitchFamily="18" charset="0"/>
                  </a:rPr>
                  <a:t>.</a:t>
                </a:r>
                <a:r>
                  <a:rPr lang="nl-NL" sz="3200" b="1" dirty="0">
                    <a:latin typeface="Times New Roman" panose="02020603050405020304" pitchFamily="18" charset="0"/>
                    <a:cs typeface="Times New Roman" panose="02020603050405020304" pitchFamily="18" charset="0"/>
                  </a:rPr>
                  <a:t>	</a:t>
                </a:r>
                <a:r>
                  <a:rPr lang="nl-NL" sz="3200" b="1" dirty="0">
                    <a:solidFill>
                      <a:srgbClr val="0070C0"/>
                    </a:solidFill>
                    <a:latin typeface="Times New Roman" panose="02020603050405020304" pitchFamily="18" charset="0"/>
                    <a:cs typeface="Times New Roman" panose="02020603050405020304" pitchFamily="18" charset="0"/>
                  </a:rPr>
                  <a:t>D.</a:t>
                </a:r>
                <a:r>
                  <a:rPr lang="nl-NL" sz="3200" b="1"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i="1">
                            <a:latin typeface="Cambria Math" panose="02040503050406030204" pitchFamily="18" charset="0"/>
                          </a:rPr>
                        </m:ctrlPr>
                      </m:fPr>
                      <m:num>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3</m:t>
                            </m:r>
                          </m:sup>
                        </m:sSup>
                        <m:rad>
                          <m:radPr>
                            <m:degHide m:val="on"/>
                            <m:ctrlPr>
                              <a:rPr lang="en-US" sz="3200" i="1">
                                <a:latin typeface="Cambria Math" panose="02040503050406030204" pitchFamily="18" charset="0"/>
                              </a:rPr>
                            </m:ctrlPr>
                          </m:radPr>
                          <m:deg/>
                          <m:e>
                            <m:r>
                              <a:rPr lang="en-US" sz="3200" i="1">
                                <a:latin typeface="Cambria Math" panose="02040503050406030204" pitchFamily="18" charset="0"/>
                              </a:rPr>
                              <m:t>3</m:t>
                            </m:r>
                          </m:e>
                        </m:rad>
                      </m:num>
                      <m:den>
                        <m:r>
                          <a:rPr lang="en-US" sz="3200" i="1">
                            <a:latin typeface="Cambria Math" panose="02040503050406030204" pitchFamily="18" charset="0"/>
                          </a:rPr>
                          <m:t>4</m:t>
                        </m:r>
                      </m:den>
                    </m:f>
                  </m:oMath>
                </a14:m>
                <a:r>
                  <a:rPr lang="nl-NL" sz="3200" dirty="0">
                    <a:latin typeface="Times New Roman" panose="02020603050405020304" pitchFamily="18" charset="0"/>
                    <a:cs typeface="Times New Roman" panose="02020603050405020304" pitchFamily="18" charset="0"/>
                  </a:rPr>
                  <a:t>.</a:t>
                </a:r>
                <a:endParaRPr lang="en-US" altLang="ja-JP" sz="3200" dirty="0">
                  <a:solidFill>
                    <a:srgbClr val="0000FF"/>
                  </a:solidFill>
                  <a:latin typeface="Times New Roman" panose="02020603050405020304" pitchFamily="18" charset="0"/>
                  <a:ea typeface="+mn-ea"/>
                  <a:cs typeface="Times New Roman" panose="02020603050405020304" pitchFamily="18" charset="0"/>
                </a:endParaRPr>
              </a:p>
            </p:txBody>
          </p:sp>
        </mc:Choice>
        <mc:Fallback xmlns="">
          <p:sp>
            <p:nvSpPr>
              <p:cNvPr id="2" name="Title 1">
                <a:extLst>
                  <a:ext uri="{FF2B5EF4-FFF2-40B4-BE49-F238E27FC236}">
                    <a16:creationId xmlns:a16="http://schemas.microsoft.com/office/drawing/2014/main" id="{3A0E3945-4087-4C55-949C-702E8154AB69}"/>
                  </a:ext>
                </a:extLst>
              </p:cNvPr>
              <p:cNvSpPr>
                <a:spLocks noGrp="1" noRot="1" noChangeAspect="1" noMove="1" noResize="1" noEditPoints="1" noAdjustHandles="1" noChangeArrowheads="1" noChangeShapeType="1" noTextEdit="1"/>
              </p:cNvSpPr>
              <p:nvPr>
                <p:ph type="title"/>
              </p:nvPr>
            </p:nvSpPr>
            <p:spPr>
              <a:xfrm>
                <a:off x="413208" y="383979"/>
                <a:ext cx="10748128" cy="1774759"/>
              </a:xfrm>
              <a:blipFill>
                <a:blip r:embed="rId2"/>
                <a:stretch>
                  <a:fillRect l="-1475" t="-7560" r="-624" b="-69759"/>
                </a:stretch>
              </a:blipFill>
            </p:spPr>
            <p:txBody>
              <a:bodyPr/>
              <a:lstStyle/>
              <a:p>
                <a:r>
                  <a:rPr lang="en-US">
                    <a:noFill/>
                  </a:rPr>
                  <a:t> </a:t>
                </a:r>
              </a:p>
            </p:txBody>
          </p:sp>
        </mc:Fallback>
      </mc:AlternateContent>
      <p:sp>
        <p:nvSpPr>
          <p:cNvPr id="5" name="Oval 4"/>
          <p:cNvSpPr/>
          <p:nvPr/>
        </p:nvSpPr>
        <p:spPr>
          <a:xfrm>
            <a:off x="720437" y="2586182"/>
            <a:ext cx="701964" cy="6650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hlinkClick r:id="rId3" action="ppaction://hlinksldjump"/>
            <a:extLst>
              <a:ext uri="{FF2B5EF4-FFF2-40B4-BE49-F238E27FC236}">
                <a16:creationId xmlns:a16="http://schemas.microsoft.com/office/drawing/2014/main" id="{FC9D0EB1-E287-48C5-9804-A280B7B6B808}"/>
              </a:ext>
            </a:extLst>
          </p:cNvPr>
          <p:cNvSpPr/>
          <p:nvPr/>
        </p:nvSpPr>
        <p:spPr>
          <a:xfrm rot="5400000">
            <a:off x="11532432"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4" action="ppaction://hlinksldjump"/>
            <a:extLst>
              <a:ext uri="{FF2B5EF4-FFF2-40B4-BE49-F238E27FC236}">
                <a16:creationId xmlns:a16="http://schemas.microsoft.com/office/drawing/2014/main" id="{F4760760-45F1-4636-8E5D-3F2E2EADFD8F}"/>
              </a:ext>
            </a:extLst>
          </p:cNvPr>
          <p:cNvSpPr/>
          <p:nvPr/>
        </p:nvSpPr>
        <p:spPr>
          <a:xfrm rot="16200000">
            <a:off x="11024656"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27189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2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A0E3945-4087-4C55-949C-702E8154AB69}"/>
                  </a:ext>
                </a:extLst>
              </p:cNvPr>
              <p:cNvSpPr>
                <a:spLocks noGrp="1"/>
              </p:cNvSpPr>
              <p:nvPr>
                <p:ph type="title"/>
              </p:nvPr>
            </p:nvSpPr>
            <p:spPr>
              <a:xfrm>
                <a:off x="413208" y="383979"/>
                <a:ext cx="10748128" cy="1774759"/>
              </a:xfrm>
            </p:spPr>
            <p:txBody>
              <a:bodyPr anchor="t">
                <a:noAutofit/>
              </a:bodyPr>
              <a:lstStyle/>
              <a:p>
                <a:pPr>
                  <a:tabLst>
                    <a:tab pos="461963" algn="l"/>
                    <a:tab pos="3205163" algn="l"/>
                    <a:tab pos="5948363" algn="l"/>
                    <a:tab pos="8691563" algn="l"/>
                  </a:tabLst>
                </a:pPr>
                <a:r>
                  <a:rPr lang="en-US" altLang="ja-JP" sz="3200" b="1" dirty="0">
                    <a:solidFill>
                      <a:srgbClr val="FF0000"/>
                    </a:solidFill>
                    <a:latin typeface="Times New Roman" panose="02020603050405020304" pitchFamily="18" charset="0"/>
                    <a:ea typeface="+mn-ea"/>
                    <a:cs typeface="Times New Roman" panose="02020603050405020304" pitchFamily="18" charset="0"/>
                  </a:rPr>
                  <a:t>Câu 4.</a:t>
                </a:r>
                <a:r>
                  <a:rPr lang="en-US" altLang="ja-JP" sz="3200" b="1" dirty="0">
                    <a:solidFill>
                      <a:srgbClr val="0000FF"/>
                    </a:solidFill>
                    <a:latin typeface="Times New Roman" panose="02020603050405020304" pitchFamily="18" charset="0"/>
                    <a:ea typeface="+mn-ea"/>
                    <a:cs typeface="Times New Roman" panose="02020603050405020304" pitchFamily="18" charset="0"/>
                  </a:rPr>
                  <a:t> </a:t>
                </a:r>
                <a:r>
                  <a:rPr lang="nl-NL" sz="3200" dirty="0">
                    <a:solidFill>
                      <a:srgbClr val="002060"/>
                    </a:solidFill>
                    <a:latin typeface="Times New Roman" panose="02020603050405020304" pitchFamily="18" charset="0"/>
                    <a:cs typeface="Times New Roman" panose="02020603050405020304" pitchFamily="18" charset="0"/>
                  </a:rPr>
                  <a:t>Cho hình chóp </a:t>
                </a:r>
                <a14:m>
                  <m:oMath xmlns:m="http://schemas.openxmlformats.org/officeDocument/2006/math">
                    <m:r>
                      <a:rPr lang="en-US" sz="3200" i="1">
                        <a:solidFill>
                          <a:srgbClr val="002060"/>
                        </a:solidFill>
                        <a:latin typeface="Cambria Math" panose="02040503050406030204" pitchFamily="18" charset="0"/>
                      </a:rPr>
                      <m:t>𝑆</m:t>
                    </m:r>
                    <m:r>
                      <a:rPr lang="en-US" sz="3200" i="1">
                        <a:solidFill>
                          <a:srgbClr val="002060"/>
                        </a:solidFill>
                        <a:latin typeface="Cambria Math" panose="02040503050406030204" pitchFamily="18" charset="0"/>
                      </a:rPr>
                      <m:t>.</m:t>
                    </m:r>
                    <m:r>
                      <a:rPr lang="en-US" sz="3200" i="1">
                        <a:solidFill>
                          <a:srgbClr val="002060"/>
                        </a:solidFill>
                        <a:latin typeface="Cambria Math" panose="02040503050406030204" pitchFamily="18" charset="0"/>
                      </a:rPr>
                      <m:t>𝐴𝐵𝐶</m:t>
                    </m:r>
                  </m:oMath>
                </a14:m>
                <a:r>
                  <a:rPr lang="nl-NL" sz="3200" dirty="0">
                    <a:solidFill>
                      <a:srgbClr val="002060"/>
                    </a:solidFill>
                    <a:latin typeface="Times New Roman" panose="02020603050405020304" pitchFamily="18" charset="0"/>
                    <a:cs typeface="Times New Roman" panose="02020603050405020304" pitchFamily="18" charset="0"/>
                  </a:rPr>
                  <a:t> có tam giác </a:t>
                </a:r>
                <a14:m>
                  <m:oMath xmlns:m="http://schemas.openxmlformats.org/officeDocument/2006/math">
                    <m:r>
                      <a:rPr lang="en-US" sz="3200" i="1">
                        <a:solidFill>
                          <a:srgbClr val="002060"/>
                        </a:solidFill>
                        <a:latin typeface="Cambria Math" panose="02040503050406030204" pitchFamily="18" charset="0"/>
                      </a:rPr>
                      <m:t>𝑆𝐴𝐵</m:t>
                    </m:r>
                  </m:oMath>
                </a14:m>
                <a:r>
                  <a:rPr lang="nl-NL" sz="3200" dirty="0">
                    <a:solidFill>
                      <a:srgbClr val="002060"/>
                    </a:solidFill>
                    <a:latin typeface="Times New Roman" panose="02020603050405020304" pitchFamily="18" charset="0"/>
                    <a:cs typeface="Times New Roman" panose="02020603050405020304" pitchFamily="18" charset="0"/>
                  </a:rPr>
                  <a:t> đều cạnh </a:t>
                </a:r>
                <a14:m>
                  <m:oMath xmlns:m="http://schemas.openxmlformats.org/officeDocument/2006/math">
                    <m:r>
                      <a:rPr lang="en-US" sz="3200" i="1">
                        <a:solidFill>
                          <a:srgbClr val="002060"/>
                        </a:solidFill>
                        <a:latin typeface="Cambria Math" panose="02040503050406030204" pitchFamily="18" charset="0"/>
                      </a:rPr>
                      <m:t>𝑎</m:t>
                    </m:r>
                    <m:r>
                      <a:rPr lang="en-US" sz="3200" i="1">
                        <a:solidFill>
                          <a:srgbClr val="002060"/>
                        </a:solidFill>
                        <a:latin typeface="Cambria Math" panose="02040503050406030204" pitchFamily="18" charset="0"/>
                      </a:rPr>
                      <m:t>,</m:t>
                    </m:r>
                  </m:oMath>
                </a14:m>
                <a:r>
                  <a:rPr lang="nl-NL" sz="3200" dirty="0">
                    <a:solidFill>
                      <a:srgbClr val="002060"/>
                    </a:solidFill>
                    <a:latin typeface="Times New Roman" panose="02020603050405020304" pitchFamily="18" charset="0"/>
                    <a:cs typeface="Times New Roman" panose="02020603050405020304" pitchFamily="18" charset="0"/>
                  </a:rPr>
                  <a:t> tam giác </a:t>
                </a:r>
                <a14:m>
                  <m:oMath xmlns:m="http://schemas.openxmlformats.org/officeDocument/2006/math">
                    <m:r>
                      <a:rPr lang="en-US" sz="3200" i="1">
                        <a:solidFill>
                          <a:srgbClr val="002060"/>
                        </a:solidFill>
                        <a:latin typeface="Cambria Math" panose="02040503050406030204" pitchFamily="18" charset="0"/>
                      </a:rPr>
                      <m:t>𝐴𝐵𝐶</m:t>
                    </m:r>
                  </m:oMath>
                </a14:m>
                <a:r>
                  <a:rPr lang="nl-NL" sz="3200" dirty="0">
                    <a:solidFill>
                      <a:srgbClr val="002060"/>
                    </a:solidFill>
                    <a:latin typeface="Times New Roman" panose="02020603050405020304" pitchFamily="18" charset="0"/>
                    <a:cs typeface="Times New Roman" panose="02020603050405020304" pitchFamily="18" charset="0"/>
                  </a:rPr>
                  <a:t> cân tại </a:t>
                </a:r>
                <a14:m>
                  <m:oMath xmlns:m="http://schemas.openxmlformats.org/officeDocument/2006/math">
                    <m:r>
                      <a:rPr lang="en-US" sz="3200" i="1">
                        <a:solidFill>
                          <a:srgbClr val="002060"/>
                        </a:solidFill>
                        <a:latin typeface="Cambria Math" panose="02040503050406030204" pitchFamily="18" charset="0"/>
                      </a:rPr>
                      <m:t>𝐶</m:t>
                    </m:r>
                    <m:r>
                      <a:rPr lang="en-US" sz="3200" i="1">
                        <a:solidFill>
                          <a:srgbClr val="002060"/>
                        </a:solidFill>
                        <a:latin typeface="Cambria Math" panose="02040503050406030204" pitchFamily="18" charset="0"/>
                      </a:rPr>
                      <m:t>.</m:t>
                    </m:r>
                  </m:oMath>
                </a14:m>
                <a:r>
                  <a:rPr lang="nl-NL" sz="3200" dirty="0">
                    <a:solidFill>
                      <a:srgbClr val="002060"/>
                    </a:solidFill>
                    <a:latin typeface="Times New Roman" panose="02020603050405020304" pitchFamily="18" charset="0"/>
                    <a:cs typeface="Times New Roman" panose="02020603050405020304" pitchFamily="18" charset="0"/>
                  </a:rPr>
                  <a:t> Hình chiếu của </a:t>
                </a:r>
                <a14:m>
                  <m:oMath xmlns:m="http://schemas.openxmlformats.org/officeDocument/2006/math">
                    <m:r>
                      <a:rPr lang="en-US" sz="3200" i="1">
                        <a:solidFill>
                          <a:srgbClr val="002060"/>
                        </a:solidFill>
                        <a:latin typeface="Cambria Math" panose="02040503050406030204" pitchFamily="18" charset="0"/>
                      </a:rPr>
                      <m:t>𝑆</m:t>
                    </m:r>
                  </m:oMath>
                </a14:m>
                <a:r>
                  <a:rPr lang="nl-NL" sz="3200" dirty="0">
                    <a:solidFill>
                      <a:srgbClr val="002060"/>
                    </a:solidFill>
                    <a:latin typeface="Times New Roman" panose="02020603050405020304" pitchFamily="18" charset="0"/>
                    <a:cs typeface="Times New Roman" panose="02020603050405020304" pitchFamily="18" charset="0"/>
                  </a:rPr>
                  <a:t> trên mặt phẳng </a:t>
                </a:r>
                <a14:m>
                  <m:oMath xmlns:m="http://schemas.openxmlformats.org/officeDocument/2006/math">
                    <m:d>
                      <m:dPr>
                        <m:ctrlPr>
                          <a:rPr lang="en-US" sz="3200" i="1">
                            <a:solidFill>
                              <a:srgbClr val="002060"/>
                            </a:solidFill>
                            <a:latin typeface="Cambria Math" panose="02040503050406030204" pitchFamily="18" charset="0"/>
                          </a:rPr>
                        </m:ctrlPr>
                      </m:dPr>
                      <m:e>
                        <m:r>
                          <a:rPr lang="en-US" sz="3200" i="1">
                            <a:solidFill>
                              <a:srgbClr val="002060"/>
                            </a:solidFill>
                            <a:latin typeface="Cambria Math" panose="02040503050406030204" pitchFamily="18" charset="0"/>
                          </a:rPr>
                          <m:t>𝐴𝐵𝐶</m:t>
                        </m:r>
                      </m:e>
                    </m:d>
                  </m:oMath>
                </a14:m>
                <a:r>
                  <a:rPr lang="nl-NL" sz="3200" dirty="0">
                    <a:solidFill>
                      <a:srgbClr val="002060"/>
                    </a:solidFill>
                    <a:latin typeface="Times New Roman" panose="02020603050405020304" pitchFamily="18" charset="0"/>
                    <a:cs typeface="Times New Roman" panose="02020603050405020304" pitchFamily="18" charset="0"/>
                  </a:rPr>
                  <a:t> là trung điểm của cạnh </a:t>
                </a:r>
                <a14:m>
                  <m:oMath xmlns:m="http://schemas.openxmlformats.org/officeDocument/2006/math">
                    <m:r>
                      <a:rPr lang="en-US" sz="3200" i="1">
                        <a:solidFill>
                          <a:srgbClr val="002060"/>
                        </a:solidFill>
                        <a:latin typeface="Cambria Math" panose="02040503050406030204" pitchFamily="18" charset="0"/>
                      </a:rPr>
                      <m:t>𝐴𝐵</m:t>
                    </m:r>
                    <m:r>
                      <a:rPr lang="en-US" sz="3200" i="1">
                        <a:solidFill>
                          <a:srgbClr val="002060"/>
                        </a:solidFill>
                        <a:latin typeface="Cambria Math" panose="02040503050406030204" pitchFamily="18" charset="0"/>
                      </a:rPr>
                      <m:t>.</m:t>
                    </m:r>
                  </m:oMath>
                </a14:m>
                <a:r>
                  <a:rPr lang="nl-NL" sz="3200" dirty="0">
                    <a:solidFill>
                      <a:srgbClr val="002060"/>
                    </a:solidFill>
                    <a:latin typeface="Times New Roman" panose="02020603050405020304" pitchFamily="18" charset="0"/>
                    <a:cs typeface="Times New Roman" panose="02020603050405020304" pitchFamily="18" charset="0"/>
                  </a:rPr>
                  <a:t> Đường thẳng </a:t>
                </a:r>
                <a14:m>
                  <m:oMath xmlns:m="http://schemas.openxmlformats.org/officeDocument/2006/math">
                    <m:r>
                      <a:rPr lang="en-US" sz="3200" i="1">
                        <a:solidFill>
                          <a:srgbClr val="002060"/>
                        </a:solidFill>
                        <a:latin typeface="Cambria Math" panose="02040503050406030204" pitchFamily="18" charset="0"/>
                      </a:rPr>
                      <m:t>𝑆𝐶</m:t>
                    </m:r>
                  </m:oMath>
                </a14:m>
                <a:r>
                  <a:rPr lang="nl-NL" sz="3200" dirty="0">
                    <a:solidFill>
                      <a:srgbClr val="002060"/>
                    </a:solidFill>
                    <a:latin typeface="Times New Roman" panose="02020603050405020304" pitchFamily="18" charset="0"/>
                    <a:cs typeface="Times New Roman" panose="02020603050405020304" pitchFamily="18" charset="0"/>
                  </a:rPr>
                  <a:t> tạo với mặt đáy một góc </a:t>
                </a:r>
                <a14:m>
                  <m:oMath xmlns:m="http://schemas.openxmlformats.org/officeDocument/2006/math">
                    <m:r>
                      <a:rPr lang="en-US" sz="3200" i="1">
                        <a:solidFill>
                          <a:srgbClr val="002060"/>
                        </a:solidFill>
                        <a:latin typeface="Cambria Math" panose="02040503050406030204" pitchFamily="18" charset="0"/>
                      </a:rPr>
                      <m:t>30°.</m:t>
                    </m:r>
                  </m:oMath>
                </a14:m>
                <a:r>
                  <a:rPr lang="nl-NL" sz="3200" dirty="0">
                    <a:solidFill>
                      <a:srgbClr val="002060"/>
                    </a:solidFill>
                    <a:latin typeface="Times New Roman" panose="02020603050405020304" pitchFamily="18" charset="0"/>
                    <a:cs typeface="Times New Roman" panose="02020603050405020304" pitchFamily="18" charset="0"/>
                  </a:rPr>
                  <a:t>  Thể tích của khối chóp </a:t>
                </a:r>
                <a14:m>
                  <m:oMath xmlns:m="http://schemas.openxmlformats.org/officeDocument/2006/math">
                    <m:r>
                      <a:rPr lang="en-US" sz="3200" i="1">
                        <a:solidFill>
                          <a:srgbClr val="002060"/>
                        </a:solidFill>
                        <a:latin typeface="Cambria Math" panose="02040503050406030204" pitchFamily="18" charset="0"/>
                      </a:rPr>
                      <m:t>𝑆</m:t>
                    </m:r>
                    <m:r>
                      <a:rPr lang="en-US" sz="3200" i="1">
                        <a:solidFill>
                          <a:srgbClr val="002060"/>
                        </a:solidFill>
                        <a:latin typeface="Cambria Math" panose="02040503050406030204" pitchFamily="18" charset="0"/>
                      </a:rPr>
                      <m:t>.</m:t>
                    </m:r>
                    <m:r>
                      <a:rPr lang="en-US" sz="3200" i="1">
                        <a:solidFill>
                          <a:srgbClr val="002060"/>
                        </a:solidFill>
                        <a:latin typeface="Cambria Math" panose="02040503050406030204" pitchFamily="18" charset="0"/>
                      </a:rPr>
                      <m:t>𝐴𝐵𝐶</m:t>
                    </m:r>
                  </m:oMath>
                </a14:m>
                <a:r>
                  <a:rPr lang="en-US" sz="3200" dirty="0">
                    <a:solidFill>
                      <a:srgbClr val="002060"/>
                    </a:solidFill>
                    <a:latin typeface="Times New Roman" panose="02020603050405020304" pitchFamily="18" charset="0"/>
                    <a:cs typeface="Times New Roman" panose="02020603050405020304" pitchFamily="18" charset="0"/>
                  </a:rPr>
                  <a:t> bằng</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
                </a:r>
                <a:br>
                  <a:rPr lang="en-US" sz="2600"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a:t>
                </a:r>
                <a:r>
                  <a:rPr lang="nl-NL" sz="3200" b="1" dirty="0">
                    <a:solidFill>
                      <a:srgbClr val="0070C0"/>
                    </a:solidFill>
                    <a:latin typeface="Times New Roman" panose="02020603050405020304" pitchFamily="18" charset="0"/>
                    <a:cs typeface="Times New Roman" panose="02020603050405020304" pitchFamily="18" charset="0"/>
                  </a:rPr>
                  <a:t>A. </a:t>
                </a:r>
                <a14:m>
                  <m:oMath xmlns:m="http://schemas.openxmlformats.org/officeDocument/2006/math">
                    <m:f>
                      <m:fPr>
                        <m:ctrlPr>
                          <a:rPr lang="en-US" sz="3200" i="1">
                            <a:latin typeface="Cambria Math" panose="02040503050406030204" pitchFamily="18" charset="0"/>
                          </a:rPr>
                        </m:ctrlPr>
                      </m:fPr>
                      <m:num>
                        <m:rad>
                          <m:radPr>
                            <m:degHide m:val="on"/>
                            <m:ctrlPr>
                              <a:rPr lang="en-US" sz="3200" i="1">
                                <a:latin typeface="Cambria Math" panose="02040503050406030204" pitchFamily="18" charset="0"/>
                              </a:rPr>
                            </m:ctrlPr>
                          </m:radPr>
                          <m:deg/>
                          <m:e>
                            <m:r>
                              <a:rPr lang="en-US" sz="3200" i="1">
                                <a:latin typeface="Cambria Math" panose="02040503050406030204" pitchFamily="18" charset="0"/>
                              </a:rPr>
                              <m:t>3</m:t>
                            </m:r>
                          </m:e>
                        </m:rad>
                      </m:num>
                      <m:den>
                        <m:r>
                          <a:rPr lang="en-US" sz="3200" i="1">
                            <a:latin typeface="Cambria Math" panose="02040503050406030204" pitchFamily="18" charset="0"/>
                          </a:rPr>
                          <m:t>4</m:t>
                        </m:r>
                      </m:den>
                    </m:f>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3</m:t>
                        </m:r>
                      </m:sup>
                    </m:sSup>
                  </m:oMath>
                </a14:m>
                <a:r>
                  <a:rPr lang="nl-NL" sz="3200" dirty="0">
                    <a:latin typeface="Times New Roman" panose="02020603050405020304" pitchFamily="18" charset="0"/>
                    <a:cs typeface="Times New Roman" panose="02020603050405020304" pitchFamily="18" charset="0"/>
                  </a:rPr>
                  <a:t>.</a:t>
                </a:r>
                <a:r>
                  <a:rPr lang="nl-NL" sz="3200" b="1" dirty="0">
                    <a:latin typeface="Times New Roman" panose="02020603050405020304" pitchFamily="18" charset="0"/>
                    <a:cs typeface="Times New Roman" panose="02020603050405020304" pitchFamily="18" charset="0"/>
                  </a:rPr>
                  <a:t>	</a:t>
                </a:r>
                <a:r>
                  <a:rPr lang="nl-NL" sz="3200" b="1" dirty="0">
                    <a:solidFill>
                      <a:srgbClr val="0070C0"/>
                    </a:solidFill>
                    <a:latin typeface="Times New Roman" panose="02020603050405020304" pitchFamily="18" charset="0"/>
                    <a:cs typeface="Times New Roman" panose="02020603050405020304" pitchFamily="18" charset="0"/>
                  </a:rPr>
                  <a:t>B. </a:t>
                </a:r>
                <a14:m>
                  <m:oMath xmlns:m="http://schemas.openxmlformats.org/officeDocument/2006/math">
                    <m:f>
                      <m:fPr>
                        <m:ctrlPr>
                          <a:rPr lang="en-US" sz="3200" i="1">
                            <a:latin typeface="Cambria Math" panose="02040503050406030204" pitchFamily="18" charset="0"/>
                          </a:rPr>
                        </m:ctrlPr>
                      </m:fPr>
                      <m:num>
                        <m:r>
                          <a:rPr lang="en-US" sz="3200" i="1">
                            <a:latin typeface="Cambria Math" panose="02040503050406030204" pitchFamily="18" charset="0"/>
                          </a:rPr>
                          <m:t>3</m:t>
                        </m:r>
                        <m:rad>
                          <m:radPr>
                            <m:degHide m:val="on"/>
                            <m:ctrlPr>
                              <a:rPr lang="en-US" sz="3200" i="1">
                                <a:latin typeface="Cambria Math" panose="02040503050406030204" pitchFamily="18" charset="0"/>
                              </a:rPr>
                            </m:ctrlPr>
                          </m:radPr>
                          <m:deg/>
                          <m:e>
                            <m:r>
                              <a:rPr lang="en-US" sz="3200" i="1">
                                <a:latin typeface="Cambria Math" panose="02040503050406030204" pitchFamily="18" charset="0"/>
                              </a:rPr>
                              <m:t>3</m:t>
                            </m:r>
                          </m:e>
                        </m:rad>
                      </m:num>
                      <m:den>
                        <m:r>
                          <a:rPr lang="en-US" sz="3200" i="1">
                            <a:latin typeface="Cambria Math" panose="02040503050406030204" pitchFamily="18" charset="0"/>
                          </a:rPr>
                          <m:t>4</m:t>
                        </m:r>
                      </m:den>
                    </m:f>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3</m:t>
                        </m:r>
                      </m:sup>
                    </m:sSup>
                  </m:oMath>
                </a14:m>
                <a:r>
                  <a:rPr lang="nl-NL" sz="3200" dirty="0">
                    <a:latin typeface="Times New Roman" panose="02020603050405020304" pitchFamily="18" charset="0"/>
                    <a:cs typeface="Times New Roman" panose="02020603050405020304" pitchFamily="18" charset="0"/>
                  </a:rPr>
                  <a:t>.</a:t>
                </a:r>
                <a:r>
                  <a:rPr lang="nl-NL" sz="3200" b="1" dirty="0">
                    <a:latin typeface="Times New Roman" panose="02020603050405020304" pitchFamily="18" charset="0"/>
                    <a:cs typeface="Times New Roman" panose="02020603050405020304" pitchFamily="18" charset="0"/>
                  </a:rPr>
                  <a:t>	</a:t>
                </a:r>
                <a:r>
                  <a:rPr lang="nl-NL" sz="3200" b="1" dirty="0">
                    <a:solidFill>
                      <a:srgbClr val="0070C0"/>
                    </a:solidFill>
                    <a:latin typeface="Times New Roman" panose="02020603050405020304" pitchFamily="18" charset="0"/>
                    <a:cs typeface="Times New Roman" panose="02020603050405020304" pitchFamily="18" charset="0"/>
                  </a:rPr>
                  <a:t>C.</a:t>
                </a:r>
                <a:r>
                  <a:rPr lang="nl-NL" sz="3200" b="1"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i="1">
                            <a:latin typeface="Cambria Math" panose="02040503050406030204" pitchFamily="18" charset="0"/>
                          </a:rPr>
                        </m:ctrlPr>
                      </m:fPr>
                      <m:num>
                        <m:rad>
                          <m:radPr>
                            <m:degHide m:val="on"/>
                            <m:ctrlPr>
                              <a:rPr lang="en-US" sz="3200" i="1">
                                <a:latin typeface="Cambria Math" panose="02040503050406030204" pitchFamily="18" charset="0"/>
                              </a:rPr>
                            </m:ctrlPr>
                          </m:radPr>
                          <m:deg/>
                          <m:e>
                            <m:r>
                              <a:rPr lang="en-US" sz="3200" i="1">
                                <a:latin typeface="Cambria Math" panose="02040503050406030204" pitchFamily="18" charset="0"/>
                              </a:rPr>
                              <m:t>3</m:t>
                            </m:r>
                          </m:e>
                        </m:rad>
                      </m:num>
                      <m:den>
                        <m:r>
                          <a:rPr lang="en-US" sz="3200" i="1">
                            <a:latin typeface="Cambria Math" panose="02040503050406030204" pitchFamily="18" charset="0"/>
                          </a:rPr>
                          <m:t>8</m:t>
                        </m:r>
                      </m:den>
                    </m:f>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3</m:t>
                        </m:r>
                      </m:sup>
                    </m:sSup>
                  </m:oMath>
                </a14:m>
                <a:r>
                  <a:rPr lang="nl-NL" sz="3200" dirty="0">
                    <a:latin typeface="Times New Roman" panose="02020603050405020304" pitchFamily="18" charset="0"/>
                    <a:cs typeface="Times New Roman" panose="02020603050405020304" pitchFamily="18" charset="0"/>
                  </a:rPr>
                  <a:t>.</a:t>
                </a:r>
                <a:r>
                  <a:rPr lang="nl-NL" sz="3200" b="1" dirty="0">
                    <a:latin typeface="Times New Roman" panose="02020603050405020304" pitchFamily="18" charset="0"/>
                    <a:cs typeface="Times New Roman" panose="02020603050405020304" pitchFamily="18" charset="0"/>
                  </a:rPr>
                  <a:t>	</a:t>
                </a:r>
                <a:r>
                  <a:rPr lang="nl-NL" sz="3200" b="1" dirty="0">
                    <a:solidFill>
                      <a:srgbClr val="0070C0"/>
                    </a:solidFill>
                    <a:latin typeface="Times New Roman" panose="02020603050405020304" pitchFamily="18" charset="0"/>
                    <a:cs typeface="Times New Roman" panose="02020603050405020304" pitchFamily="18" charset="0"/>
                  </a:rPr>
                  <a:t>D. </a:t>
                </a:r>
                <a14:m>
                  <m:oMath xmlns:m="http://schemas.openxmlformats.org/officeDocument/2006/math">
                    <m:f>
                      <m:fPr>
                        <m:ctrlPr>
                          <a:rPr lang="en-US" sz="3200" i="1">
                            <a:latin typeface="Cambria Math" panose="02040503050406030204" pitchFamily="18" charset="0"/>
                          </a:rPr>
                        </m:ctrlPr>
                      </m:fPr>
                      <m:num>
                        <m:rad>
                          <m:radPr>
                            <m:degHide m:val="on"/>
                            <m:ctrlPr>
                              <a:rPr lang="en-US" sz="3200" i="1">
                                <a:latin typeface="Cambria Math" panose="02040503050406030204" pitchFamily="18" charset="0"/>
                              </a:rPr>
                            </m:ctrlPr>
                          </m:radPr>
                          <m:deg/>
                          <m:e>
                            <m:r>
                              <a:rPr lang="en-US" sz="3200" i="1">
                                <a:latin typeface="Cambria Math" panose="02040503050406030204" pitchFamily="18" charset="0"/>
                              </a:rPr>
                              <m:t>3</m:t>
                            </m:r>
                          </m:e>
                        </m:rad>
                      </m:num>
                      <m:den>
                        <m:r>
                          <a:rPr lang="en-US" sz="3200" i="1">
                            <a:latin typeface="Cambria Math" panose="02040503050406030204" pitchFamily="18" charset="0"/>
                          </a:rPr>
                          <m:t>2</m:t>
                        </m:r>
                      </m:den>
                    </m:f>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3</m:t>
                        </m:r>
                      </m:sup>
                    </m:sSup>
                  </m:oMath>
                </a14:m>
                <a:r>
                  <a:rPr lang="nl-NL" sz="3200" dirty="0">
                    <a:latin typeface="Times New Roman" panose="02020603050405020304" pitchFamily="18" charset="0"/>
                    <a:cs typeface="Times New Roman" panose="02020603050405020304" pitchFamily="18" charset="0"/>
                  </a:rPr>
                  <a:t>.</a:t>
                </a:r>
                <a:endParaRPr lang="en-US" altLang="ja-JP" sz="3200" dirty="0">
                  <a:solidFill>
                    <a:srgbClr val="0000FF"/>
                  </a:solidFill>
                  <a:latin typeface="Times New Roman" panose="02020603050405020304" pitchFamily="18" charset="0"/>
                  <a:ea typeface="+mn-ea"/>
                  <a:cs typeface="Times New Roman" panose="02020603050405020304" pitchFamily="18" charset="0"/>
                </a:endParaRPr>
              </a:p>
            </p:txBody>
          </p:sp>
        </mc:Choice>
        <mc:Fallback xmlns="">
          <p:sp>
            <p:nvSpPr>
              <p:cNvPr id="2" name="Title 1">
                <a:extLst>
                  <a:ext uri="{FF2B5EF4-FFF2-40B4-BE49-F238E27FC236}">
                    <a16:creationId xmlns:a16="http://schemas.microsoft.com/office/drawing/2014/main" id="{3A0E3945-4087-4C55-949C-702E8154AB69}"/>
                  </a:ext>
                </a:extLst>
              </p:cNvPr>
              <p:cNvSpPr>
                <a:spLocks noGrp="1" noRot="1" noChangeAspect="1" noMove="1" noResize="1" noEditPoints="1" noAdjustHandles="1" noChangeArrowheads="1" noChangeShapeType="1" noTextEdit="1"/>
              </p:cNvSpPr>
              <p:nvPr>
                <p:ph type="title"/>
              </p:nvPr>
            </p:nvSpPr>
            <p:spPr>
              <a:xfrm>
                <a:off x="413208" y="383979"/>
                <a:ext cx="10748128" cy="1774759"/>
              </a:xfrm>
              <a:blipFill>
                <a:blip r:embed="rId2"/>
                <a:stretch>
                  <a:fillRect l="-1475" t="-7560" r="-908" b="-69759"/>
                </a:stretch>
              </a:blipFill>
            </p:spPr>
            <p:txBody>
              <a:bodyPr/>
              <a:lstStyle/>
              <a:p>
                <a:r>
                  <a:rPr lang="en-US">
                    <a:noFill/>
                  </a:rPr>
                  <a:t> </a:t>
                </a:r>
              </a:p>
            </p:txBody>
          </p:sp>
        </mc:Fallback>
      </mc:AlternateContent>
      <p:sp>
        <p:nvSpPr>
          <p:cNvPr id="5" name="Oval 4"/>
          <p:cNvSpPr/>
          <p:nvPr/>
        </p:nvSpPr>
        <p:spPr>
          <a:xfrm>
            <a:off x="6216072" y="2576946"/>
            <a:ext cx="701964" cy="6650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hlinkClick r:id="rId3" action="ppaction://hlinksldjump"/>
            <a:extLst>
              <a:ext uri="{FF2B5EF4-FFF2-40B4-BE49-F238E27FC236}">
                <a16:creationId xmlns:a16="http://schemas.microsoft.com/office/drawing/2014/main" id="{0372A609-9DA0-4EF6-9009-C35A7B5344BC}"/>
              </a:ext>
            </a:extLst>
          </p:cNvPr>
          <p:cNvSpPr/>
          <p:nvPr/>
        </p:nvSpPr>
        <p:spPr>
          <a:xfrm rot="5400000">
            <a:off x="11532432"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4" action="ppaction://hlinksldjump"/>
            <a:extLst>
              <a:ext uri="{FF2B5EF4-FFF2-40B4-BE49-F238E27FC236}">
                <a16:creationId xmlns:a16="http://schemas.microsoft.com/office/drawing/2014/main" id="{5651EB42-009B-424B-A603-029F4192930D}"/>
              </a:ext>
            </a:extLst>
          </p:cNvPr>
          <p:cNvSpPr/>
          <p:nvPr/>
        </p:nvSpPr>
        <p:spPr>
          <a:xfrm rot="16200000">
            <a:off x="11024656"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89623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2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A0E3945-4087-4C55-949C-702E8154AB69}"/>
                  </a:ext>
                </a:extLst>
              </p:cNvPr>
              <p:cNvSpPr>
                <a:spLocks noGrp="1"/>
              </p:cNvSpPr>
              <p:nvPr>
                <p:ph type="title"/>
              </p:nvPr>
            </p:nvSpPr>
            <p:spPr>
              <a:xfrm>
                <a:off x="413208" y="383979"/>
                <a:ext cx="10748128" cy="1774759"/>
              </a:xfrm>
            </p:spPr>
            <p:txBody>
              <a:bodyPr anchor="t">
                <a:noAutofit/>
              </a:bodyPr>
              <a:lstStyle/>
              <a:p>
                <a:pPr>
                  <a:tabLst>
                    <a:tab pos="461963" algn="l"/>
                    <a:tab pos="3205163" algn="l"/>
                    <a:tab pos="5948363" algn="l"/>
                    <a:tab pos="8691563" algn="l"/>
                  </a:tabLst>
                </a:pPr>
                <a:r>
                  <a:rPr lang="en-US" altLang="ja-JP" sz="3200" b="1" dirty="0" err="1">
                    <a:solidFill>
                      <a:srgbClr val="FF0000"/>
                    </a:solidFill>
                    <a:latin typeface="Times New Roman" panose="02020603050405020304" pitchFamily="18" charset="0"/>
                    <a:ea typeface="+mn-ea"/>
                    <a:cs typeface="Times New Roman" panose="02020603050405020304" pitchFamily="18" charset="0"/>
                  </a:rPr>
                  <a:t>Câu</a:t>
                </a:r>
                <a:r>
                  <a:rPr lang="en-US" altLang="ja-JP" sz="3200" b="1" dirty="0">
                    <a:solidFill>
                      <a:srgbClr val="FF0000"/>
                    </a:solidFill>
                    <a:latin typeface="Times New Roman" panose="02020603050405020304" pitchFamily="18" charset="0"/>
                    <a:ea typeface="+mn-ea"/>
                    <a:cs typeface="Times New Roman" panose="02020603050405020304" pitchFamily="18" charset="0"/>
                  </a:rPr>
                  <a:t> 5.</a:t>
                </a:r>
                <a:r>
                  <a:rPr lang="en-US" altLang="ja-JP" sz="3200" b="1" dirty="0">
                    <a:solidFill>
                      <a:srgbClr val="0000FF"/>
                    </a:solidFill>
                    <a:latin typeface="Times New Roman" panose="02020603050405020304" pitchFamily="18" charset="0"/>
                    <a:ea typeface="+mn-ea"/>
                    <a:cs typeface="Times New Roman" panose="02020603050405020304" pitchFamily="18" charset="0"/>
                  </a:rPr>
                  <a:t> </a:t>
                </a:r>
                <a:r>
                  <a:rPr lang="en-US" sz="3200" b="1" dirty="0">
                    <a:solidFill>
                      <a:srgbClr val="002060"/>
                    </a:solidFill>
                    <a:latin typeface="Times New Roman" panose="02020603050405020304" pitchFamily="18" charset="0"/>
                    <a:cs typeface="Times New Roman" panose="02020603050405020304" pitchFamily="18" charset="0"/>
                  </a:rPr>
                  <a:t>Cho </a:t>
                </a:r>
                <a:r>
                  <a:rPr lang="en-US" sz="3200" b="1" dirty="0" err="1">
                    <a:solidFill>
                      <a:srgbClr val="002060"/>
                    </a:solidFill>
                    <a:latin typeface="Times New Roman" panose="02020603050405020304" pitchFamily="18" charset="0"/>
                    <a:cs typeface="Times New Roman" panose="02020603050405020304" pitchFamily="18" charset="0"/>
                  </a:rPr>
                  <a:t>tứ</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diện</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latin typeface="Cambria Math" panose="02040503050406030204" pitchFamily="18" charset="0"/>
                      </a:rPr>
                      <m:t>𝑨𝑩𝑪𝑫</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có</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latin typeface="Cambria Math" panose="02040503050406030204" pitchFamily="18" charset="0"/>
                      </a:rPr>
                      <m:t>𝑨𝑩𝑪</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là</a:t>
                </a:r>
                <a:r>
                  <a:rPr lang="en-US" sz="3200" b="1" dirty="0">
                    <a:solidFill>
                      <a:srgbClr val="002060"/>
                    </a:solidFill>
                    <a:latin typeface="Times New Roman" panose="02020603050405020304" pitchFamily="18" charset="0"/>
                    <a:cs typeface="Times New Roman" panose="02020603050405020304" pitchFamily="18" charset="0"/>
                  </a:rPr>
                  <a:t> tam </a:t>
                </a:r>
                <a:r>
                  <a:rPr lang="en-US" sz="3200" b="1" dirty="0" err="1">
                    <a:solidFill>
                      <a:srgbClr val="002060"/>
                    </a:solidFill>
                    <a:latin typeface="Times New Roman" panose="02020603050405020304" pitchFamily="18" charset="0"/>
                    <a:cs typeface="Times New Roman" panose="02020603050405020304" pitchFamily="18" charset="0"/>
                  </a:rPr>
                  <a:t>giác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vuông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cân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tại</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latin typeface="Cambria Math" panose="02040503050406030204" pitchFamily="18" charset="0"/>
                      </a:rPr>
                      <m:t>𝑪</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nằm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trong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mặt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phẳng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vuông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góc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với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mặt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phẳng</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d>
                      <m:dPr>
                        <m:ctrlPr>
                          <a:rPr lang="en-US" sz="3200" b="1" i="1">
                            <a:solidFill>
                              <a:srgbClr val="002060"/>
                            </a:solidFill>
                            <a:latin typeface="Cambria Math" panose="02040503050406030204" pitchFamily="18" charset="0"/>
                          </a:rPr>
                        </m:ctrlPr>
                      </m:dPr>
                      <m:e>
                        <m:r>
                          <a:rPr lang="en-US" sz="3200" b="1" i="1">
                            <a:solidFill>
                              <a:srgbClr val="002060"/>
                            </a:solidFill>
                            <a:latin typeface="Cambria Math" panose="02040503050406030204" pitchFamily="18" charset="0"/>
                          </a:rPr>
                          <m:t>𝑨𝑩𝑫</m:t>
                        </m:r>
                      </m:e>
                    </m:d>
                  </m:oMath>
                </a14:m>
                <a:r>
                  <a:rPr lang="en-US" sz="3200" b="1" dirty="0">
                    <a:solidFill>
                      <a:srgbClr val="002060"/>
                    </a:solidFill>
                    <a:latin typeface="Times New Roman" panose="02020603050405020304" pitchFamily="18" charset="0"/>
                    <a:cs typeface="Times New Roman" panose="02020603050405020304" pitchFamily="18" charset="0"/>
                  </a:rPr>
                  <a:t>, tam </a:t>
                </a:r>
                <a:r>
                  <a:rPr lang="en-US" sz="3200" b="1" dirty="0" err="1">
                    <a:solidFill>
                      <a:srgbClr val="002060"/>
                    </a:solidFill>
                    <a:latin typeface="Times New Roman" panose="02020603050405020304" pitchFamily="18" charset="0"/>
                    <a:cs typeface="Times New Roman" panose="02020603050405020304" pitchFamily="18" charset="0"/>
                  </a:rPr>
                  <a:t>giác</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latin typeface="Cambria Math" panose="02040503050406030204" pitchFamily="18" charset="0"/>
                      </a:rPr>
                      <m:t>𝑨𝑩𝑫</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là</a:t>
                </a:r>
                <a:r>
                  <a:rPr lang="en-US" sz="3200" b="1" dirty="0">
                    <a:solidFill>
                      <a:srgbClr val="002060"/>
                    </a:solidFill>
                    <a:latin typeface="Times New Roman" panose="02020603050405020304" pitchFamily="18" charset="0"/>
                    <a:cs typeface="Times New Roman" panose="02020603050405020304" pitchFamily="18" charset="0"/>
                  </a:rPr>
                  <a:t> tam </a:t>
                </a:r>
                <a:r>
                  <a:rPr lang="en-US" sz="3200" b="1" dirty="0" err="1">
                    <a:solidFill>
                      <a:srgbClr val="002060"/>
                    </a:solidFill>
                    <a:latin typeface="Times New Roman" panose="02020603050405020304" pitchFamily="18" charset="0"/>
                    <a:cs typeface="Times New Roman" panose="02020603050405020304" pitchFamily="18" charset="0"/>
                  </a:rPr>
                  <a:t>giác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đều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có</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cạnh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bằng</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latin typeface="Cambria Math" panose="02040503050406030204" pitchFamily="18" charset="0"/>
                      </a:rPr>
                      <m:t>𝟐</m:t>
                    </m:r>
                    <m:r>
                      <a:rPr lang="en-US" sz="3200" b="1" i="1">
                        <a:solidFill>
                          <a:srgbClr val="002060"/>
                        </a:solidFill>
                        <a:latin typeface="Cambria Math" panose="02040503050406030204" pitchFamily="18" charset="0"/>
                      </a:rPr>
                      <m:t>𝒂</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Tính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thể</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tích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của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khối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tứ</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diện</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latin typeface="Cambria Math" panose="02040503050406030204" pitchFamily="18" charset="0"/>
                      </a:rPr>
                      <m:t>𝑨𝑩𝑪𝑫</m:t>
                    </m:r>
                  </m:oMath>
                </a14:m>
                <a:r>
                  <a:rPr lang="en-US" sz="3200" b="1" dirty="0">
                    <a:solidFill>
                      <a:srgbClr val="002060"/>
                    </a:solidFill>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
                </a:r>
                <a:br>
                  <a:rPr lang="en-US" sz="2600"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a:t>
                </a:r>
                <a:r>
                  <a:rPr lang="en-US" sz="3200" b="1" dirty="0">
                    <a:solidFill>
                      <a:srgbClr val="0070C0"/>
                    </a:solidFill>
                    <a:latin typeface="Times New Roman" panose="02020603050405020304" pitchFamily="18" charset="0"/>
                    <a:cs typeface="Times New Roman" panose="02020603050405020304" pitchFamily="18" charset="0"/>
                  </a:rPr>
                  <a:t>A. </a:t>
                </a:r>
                <a14:m>
                  <m:oMath xmlns:m="http://schemas.openxmlformats.org/officeDocument/2006/math">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3</m:t>
                        </m:r>
                      </m:sup>
                    </m:sSup>
                    <m:rad>
                      <m:radPr>
                        <m:degHide m:val="on"/>
                        <m:ctrlPr>
                          <a:rPr lang="en-US" sz="3200" i="1">
                            <a:latin typeface="Cambria Math" panose="02040503050406030204" pitchFamily="18" charset="0"/>
                          </a:rPr>
                        </m:ctrlPr>
                      </m:radPr>
                      <m:deg/>
                      <m:e>
                        <m:r>
                          <a:rPr lang="en-US" sz="3200" i="1">
                            <a:latin typeface="Cambria Math" panose="02040503050406030204" pitchFamily="18" charset="0"/>
                          </a:rPr>
                          <m:t>2</m:t>
                        </m:r>
                      </m:e>
                    </m:rad>
                  </m:oMath>
                </a14:m>
                <a:r>
                  <a:rPr lang="en-US" sz="3200"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a:t>
                </a:r>
                <a:r>
                  <a:rPr lang="en-US" sz="3200" b="1" dirty="0">
                    <a:solidFill>
                      <a:srgbClr val="0070C0"/>
                    </a:solidFill>
                    <a:latin typeface="Times New Roman" panose="02020603050405020304" pitchFamily="18" charset="0"/>
                    <a:cs typeface="Times New Roman" panose="02020603050405020304" pitchFamily="18" charset="0"/>
                  </a:rPr>
                  <a:t>B.</a:t>
                </a:r>
                <a:r>
                  <a:rPr lang="en-US" sz="3200" b="1"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i="1">
                            <a:latin typeface="Cambria Math" panose="02040503050406030204" pitchFamily="18" charset="0"/>
                          </a:rPr>
                        </m:ctrlPr>
                      </m:fPr>
                      <m:num>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3</m:t>
                            </m:r>
                          </m:sup>
                        </m:sSup>
                        <m:rad>
                          <m:radPr>
                            <m:degHide m:val="on"/>
                            <m:ctrlPr>
                              <a:rPr lang="en-US" sz="3200" i="1">
                                <a:latin typeface="Cambria Math" panose="02040503050406030204" pitchFamily="18" charset="0"/>
                              </a:rPr>
                            </m:ctrlPr>
                          </m:radPr>
                          <m:deg/>
                          <m:e>
                            <m:r>
                              <a:rPr lang="en-US" sz="3200" i="1">
                                <a:latin typeface="Cambria Math" panose="02040503050406030204" pitchFamily="18" charset="0"/>
                              </a:rPr>
                              <m:t>3</m:t>
                            </m:r>
                          </m:e>
                        </m:rad>
                      </m:num>
                      <m:den>
                        <m:r>
                          <a:rPr lang="en-US" sz="3200" i="1">
                            <a:latin typeface="Cambria Math" panose="02040503050406030204" pitchFamily="18" charset="0"/>
                          </a:rPr>
                          <m:t>3</m:t>
                        </m:r>
                      </m:den>
                    </m:f>
                  </m:oMath>
                </a14:m>
                <a:r>
                  <a:rPr lang="en-US" sz="3200"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a:t>
                </a:r>
                <a:r>
                  <a:rPr lang="en-US" sz="3200" b="1" dirty="0">
                    <a:solidFill>
                      <a:srgbClr val="0070C0"/>
                    </a:solidFill>
                    <a:latin typeface="Times New Roman" panose="02020603050405020304" pitchFamily="18" charset="0"/>
                    <a:cs typeface="Times New Roman" panose="02020603050405020304" pitchFamily="18" charset="0"/>
                  </a:rPr>
                  <a:t>C. </a:t>
                </a:r>
                <a14:m>
                  <m:oMath xmlns:m="http://schemas.openxmlformats.org/officeDocument/2006/math">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3</m:t>
                        </m:r>
                      </m:sup>
                    </m:sSup>
                    <m:rad>
                      <m:radPr>
                        <m:degHide m:val="on"/>
                        <m:ctrlPr>
                          <a:rPr lang="en-US" sz="3200" i="1">
                            <a:latin typeface="Cambria Math" panose="02040503050406030204" pitchFamily="18" charset="0"/>
                          </a:rPr>
                        </m:ctrlPr>
                      </m:radPr>
                      <m:deg/>
                      <m:e>
                        <m:r>
                          <a:rPr lang="en-US" sz="3200" i="1">
                            <a:latin typeface="Cambria Math" panose="02040503050406030204" pitchFamily="18" charset="0"/>
                          </a:rPr>
                          <m:t>3</m:t>
                        </m:r>
                      </m:e>
                    </m:rad>
                  </m:oMath>
                </a14:m>
                <a:r>
                  <a:rPr lang="en-US" sz="3200"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a:t>
                </a:r>
                <a:r>
                  <a:rPr lang="en-US" sz="3200" b="1" dirty="0">
                    <a:solidFill>
                      <a:srgbClr val="0070C0"/>
                    </a:solidFill>
                    <a:latin typeface="Times New Roman" panose="02020603050405020304" pitchFamily="18" charset="0"/>
                    <a:cs typeface="Times New Roman" panose="02020603050405020304" pitchFamily="18" charset="0"/>
                  </a:rPr>
                  <a:t>D. </a:t>
                </a:r>
                <a14:m>
                  <m:oMath xmlns:m="http://schemas.openxmlformats.org/officeDocument/2006/math">
                    <m:f>
                      <m:fPr>
                        <m:ctrlPr>
                          <a:rPr lang="en-US" sz="3200" i="1">
                            <a:latin typeface="Cambria Math" panose="02040503050406030204" pitchFamily="18" charset="0"/>
                          </a:rPr>
                        </m:ctrlPr>
                      </m:fPr>
                      <m:num>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3</m:t>
                            </m:r>
                          </m:sup>
                        </m:sSup>
                        <m:rad>
                          <m:radPr>
                            <m:degHide m:val="on"/>
                            <m:ctrlPr>
                              <a:rPr lang="en-US" sz="3200" i="1">
                                <a:latin typeface="Cambria Math" panose="02040503050406030204" pitchFamily="18" charset="0"/>
                              </a:rPr>
                            </m:ctrlPr>
                          </m:radPr>
                          <m:deg/>
                          <m:e>
                            <m:r>
                              <a:rPr lang="en-US" sz="3200" i="1">
                                <a:latin typeface="Cambria Math" panose="02040503050406030204" pitchFamily="18" charset="0"/>
                              </a:rPr>
                              <m:t>3</m:t>
                            </m:r>
                          </m:e>
                        </m:rad>
                      </m:num>
                      <m:den>
                        <m:r>
                          <a:rPr lang="en-US" sz="3200" i="1">
                            <a:latin typeface="Cambria Math" panose="02040503050406030204" pitchFamily="18" charset="0"/>
                          </a:rPr>
                          <m:t>9</m:t>
                        </m:r>
                      </m:den>
                    </m:f>
                  </m:oMath>
                </a14:m>
                <a:r>
                  <a:rPr lang="en-US" sz="3200" dirty="0">
                    <a:latin typeface="Times New Roman" panose="02020603050405020304" pitchFamily="18" charset="0"/>
                    <a:cs typeface="Times New Roman" panose="02020603050405020304" pitchFamily="18" charset="0"/>
                  </a:rPr>
                  <a:t>.</a:t>
                </a:r>
                <a:endParaRPr lang="en-US" altLang="ja-JP" sz="3200" dirty="0">
                  <a:solidFill>
                    <a:srgbClr val="0000FF"/>
                  </a:solidFill>
                  <a:latin typeface="Times New Roman" panose="02020603050405020304" pitchFamily="18" charset="0"/>
                  <a:ea typeface="+mn-ea"/>
                  <a:cs typeface="Times New Roman" panose="02020603050405020304" pitchFamily="18" charset="0"/>
                </a:endParaRPr>
              </a:p>
            </p:txBody>
          </p:sp>
        </mc:Choice>
        <mc:Fallback xmlns="">
          <p:sp>
            <p:nvSpPr>
              <p:cNvPr id="2" name="Title 1">
                <a:extLst>
                  <a:ext uri="{FF2B5EF4-FFF2-40B4-BE49-F238E27FC236}">
                    <a16:creationId xmlns:a16="http://schemas.microsoft.com/office/drawing/2014/main" id="{3A0E3945-4087-4C55-949C-702E8154AB69}"/>
                  </a:ext>
                </a:extLst>
              </p:cNvPr>
              <p:cNvSpPr>
                <a:spLocks noGrp="1" noRot="1" noChangeAspect="1" noMove="1" noResize="1" noEditPoints="1" noAdjustHandles="1" noChangeArrowheads="1" noChangeShapeType="1" noTextEdit="1"/>
              </p:cNvSpPr>
              <p:nvPr>
                <p:ph type="title"/>
              </p:nvPr>
            </p:nvSpPr>
            <p:spPr>
              <a:xfrm>
                <a:off x="413208" y="383979"/>
                <a:ext cx="10748128" cy="1774759"/>
              </a:xfrm>
              <a:blipFill>
                <a:blip r:embed="rId2"/>
                <a:stretch>
                  <a:fillRect l="-1475" t="-7560" r="-1815" b="-69759"/>
                </a:stretch>
              </a:blipFill>
            </p:spPr>
            <p:txBody>
              <a:bodyPr/>
              <a:lstStyle/>
              <a:p>
                <a:r>
                  <a:rPr lang="en-US">
                    <a:noFill/>
                  </a:rPr>
                  <a:t> </a:t>
                </a:r>
              </a:p>
            </p:txBody>
          </p:sp>
        </mc:Fallback>
      </mc:AlternateContent>
      <p:sp>
        <p:nvSpPr>
          <p:cNvPr id="5" name="Oval 4"/>
          <p:cNvSpPr/>
          <p:nvPr/>
        </p:nvSpPr>
        <p:spPr>
          <a:xfrm>
            <a:off x="3408219" y="2623127"/>
            <a:ext cx="701964" cy="6650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hlinkClick r:id="rId3" action="ppaction://hlinksldjump"/>
            <a:extLst>
              <a:ext uri="{FF2B5EF4-FFF2-40B4-BE49-F238E27FC236}">
                <a16:creationId xmlns:a16="http://schemas.microsoft.com/office/drawing/2014/main" id="{3FC6BAE0-121A-40E4-A6A8-AC47B7D2320D}"/>
              </a:ext>
            </a:extLst>
          </p:cNvPr>
          <p:cNvSpPr/>
          <p:nvPr/>
        </p:nvSpPr>
        <p:spPr>
          <a:xfrm rot="5400000">
            <a:off x="11532432"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4" action="ppaction://hlinksldjump"/>
            <a:extLst>
              <a:ext uri="{FF2B5EF4-FFF2-40B4-BE49-F238E27FC236}">
                <a16:creationId xmlns:a16="http://schemas.microsoft.com/office/drawing/2014/main" id="{98AA600D-D300-4F80-8851-F6903C339329}"/>
              </a:ext>
            </a:extLst>
          </p:cNvPr>
          <p:cNvSpPr/>
          <p:nvPr/>
        </p:nvSpPr>
        <p:spPr>
          <a:xfrm rot="16200000">
            <a:off x="11024656"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77617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2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a16="http://schemas.microsoft.com/office/drawing/2014/main" id="{43C051DC-C7D1-4F76-A0E4-E9725AEA5753}"/>
              </a:ext>
            </a:extLst>
          </p:cNvPr>
          <p:cNvSpPr>
            <a:spLocks noChangeArrowheads="1"/>
          </p:cNvSpPr>
          <p:nvPr/>
        </p:nvSpPr>
        <p:spPr bwMode="gray">
          <a:xfrm>
            <a:off x="2304335" y="7885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1.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Nhận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biết</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5" name="TextBox 4">
            <a:hlinkClick r:id="rId2" action="ppaction://hlinksldjump"/>
          </p:cNvPr>
          <p:cNvSpPr txBox="1"/>
          <p:nvPr/>
        </p:nvSpPr>
        <p:spPr>
          <a:xfrm>
            <a:off x="3181350"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12</a:t>
            </a:r>
          </a:p>
        </p:txBody>
      </p:sp>
      <p:sp>
        <p:nvSpPr>
          <p:cNvPr id="6" name="TextBox 5">
            <a:hlinkClick r:id="rId3" action="ppaction://hlinksldjump"/>
          </p:cNvPr>
          <p:cNvSpPr txBox="1"/>
          <p:nvPr/>
        </p:nvSpPr>
        <p:spPr>
          <a:xfrm>
            <a:off x="5219700" y="4495799"/>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13</a:t>
            </a:r>
          </a:p>
        </p:txBody>
      </p:sp>
      <p:sp>
        <p:nvSpPr>
          <p:cNvPr id="7" name="TextBox 6">
            <a:hlinkClick r:id="rId4" action="ppaction://hlinksldjump"/>
          </p:cNvPr>
          <p:cNvSpPr txBox="1"/>
          <p:nvPr/>
        </p:nvSpPr>
        <p:spPr>
          <a:xfrm>
            <a:off x="7162800"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14</a:t>
            </a:r>
          </a:p>
        </p:txBody>
      </p:sp>
      <p:sp>
        <p:nvSpPr>
          <p:cNvPr id="8" name="TextBox 7">
            <a:hlinkClick r:id="rId5" action="ppaction://hlinksldjump"/>
          </p:cNvPr>
          <p:cNvSpPr txBox="1"/>
          <p:nvPr/>
        </p:nvSpPr>
        <p:spPr>
          <a:xfrm>
            <a:off x="9256713"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15</a:t>
            </a:r>
          </a:p>
        </p:txBody>
      </p:sp>
      <p:sp>
        <p:nvSpPr>
          <p:cNvPr id="9" name="TextBox 8">
            <a:hlinkClick r:id="rId6" action="ppaction://hlinksldjump"/>
          </p:cNvPr>
          <p:cNvSpPr txBox="1"/>
          <p:nvPr/>
        </p:nvSpPr>
        <p:spPr>
          <a:xfrm>
            <a:off x="3181350" y="350606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7</a:t>
            </a:r>
          </a:p>
        </p:txBody>
      </p:sp>
      <p:sp>
        <p:nvSpPr>
          <p:cNvPr id="10" name="TextBox 9">
            <a:hlinkClick r:id="rId7" action="ppaction://hlinksldjump"/>
          </p:cNvPr>
          <p:cNvSpPr txBox="1"/>
          <p:nvPr/>
        </p:nvSpPr>
        <p:spPr>
          <a:xfrm>
            <a:off x="5219699" y="3506062"/>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8</a:t>
            </a:r>
          </a:p>
        </p:txBody>
      </p:sp>
      <p:sp>
        <p:nvSpPr>
          <p:cNvPr id="11" name="TextBox 10">
            <a:hlinkClick r:id="rId8" action="ppaction://hlinksldjump"/>
          </p:cNvPr>
          <p:cNvSpPr txBox="1"/>
          <p:nvPr/>
        </p:nvSpPr>
        <p:spPr>
          <a:xfrm>
            <a:off x="7162800" y="35375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9</a:t>
            </a:r>
          </a:p>
        </p:txBody>
      </p:sp>
      <p:sp>
        <p:nvSpPr>
          <p:cNvPr id="12" name="TextBox 11">
            <a:hlinkClick r:id="rId9" action="ppaction://hlinksldjump"/>
          </p:cNvPr>
          <p:cNvSpPr txBox="1"/>
          <p:nvPr/>
        </p:nvSpPr>
        <p:spPr>
          <a:xfrm>
            <a:off x="9190038" y="35375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10</a:t>
            </a:r>
          </a:p>
        </p:txBody>
      </p:sp>
      <p:sp>
        <p:nvSpPr>
          <p:cNvPr id="13" name="TextBox 12">
            <a:hlinkClick r:id="rId10" action="ppaction://hlinksldjump"/>
          </p:cNvPr>
          <p:cNvSpPr txBox="1"/>
          <p:nvPr/>
        </p:nvSpPr>
        <p:spPr>
          <a:xfrm>
            <a:off x="9175751"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5</a:t>
            </a:r>
          </a:p>
        </p:txBody>
      </p:sp>
      <p:sp>
        <p:nvSpPr>
          <p:cNvPr id="14" name="TextBox 13">
            <a:hlinkClick r:id="rId11" action="ppaction://hlinksldjump"/>
          </p:cNvPr>
          <p:cNvSpPr txBox="1"/>
          <p:nvPr/>
        </p:nvSpPr>
        <p:spPr>
          <a:xfrm>
            <a:off x="7162800"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4</a:t>
            </a:r>
          </a:p>
        </p:txBody>
      </p:sp>
      <p:sp>
        <p:nvSpPr>
          <p:cNvPr id="15" name="TextBox 14">
            <a:hlinkClick r:id="rId12" action="ppaction://hlinksldjump"/>
          </p:cNvPr>
          <p:cNvSpPr txBox="1"/>
          <p:nvPr/>
        </p:nvSpPr>
        <p:spPr>
          <a:xfrm>
            <a:off x="5219700"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3</a:t>
            </a:r>
          </a:p>
        </p:txBody>
      </p:sp>
      <p:sp>
        <p:nvSpPr>
          <p:cNvPr id="16" name="TextBox 15">
            <a:hlinkClick r:id="rId13" action="ppaction://hlinksldjump"/>
          </p:cNvPr>
          <p:cNvSpPr txBox="1"/>
          <p:nvPr/>
        </p:nvSpPr>
        <p:spPr>
          <a:xfrm>
            <a:off x="3152775" y="25088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2</a:t>
            </a:r>
          </a:p>
        </p:txBody>
      </p:sp>
      <p:sp>
        <p:nvSpPr>
          <p:cNvPr id="17" name="TextBox 16">
            <a:hlinkClick r:id="rId14" action="ppaction://hlinksldjump"/>
          </p:cNvPr>
          <p:cNvSpPr txBox="1"/>
          <p:nvPr/>
        </p:nvSpPr>
        <p:spPr>
          <a:xfrm>
            <a:off x="1123950" y="451485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11</a:t>
            </a:r>
          </a:p>
        </p:txBody>
      </p:sp>
      <p:sp>
        <p:nvSpPr>
          <p:cNvPr id="18" name="TextBox 17">
            <a:hlinkClick r:id="rId15" action="ppaction://hlinksldjump"/>
          </p:cNvPr>
          <p:cNvSpPr txBox="1"/>
          <p:nvPr/>
        </p:nvSpPr>
        <p:spPr>
          <a:xfrm>
            <a:off x="1123950" y="352511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6</a:t>
            </a:r>
          </a:p>
        </p:txBody>
      </p:sp>
      <p:sp>
        <p:nvSpPr>
          <p:cNvPr id="19" name="TextBox 18">
            <a:hlinkClick r:id="rId16" action="ppaction://hlinksldjump"/>
          </p:cNvPr>
          <p:cNvSpPr txBox="1"/>
          <p:nvPr/>
        </p:nvSpPr>
        <p:spPr>
          <a:xfrm>
            <a:off x="1095375" y="252787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1</a:t>
            </a:r>
          </a:p>
        </p:txBody>
      </p:sp>
      <p:sp>
        <p:nvSpPr>
          <p:cNvPr id="20" name="Isosceles Triangle 19">
            <a:hlinkClick r:id="rId17" action="ppaction://hlinksldjump"/>
            <a:extLst>
              <a:ext uri="{FF2B5EF4-FFF2-40B4-BE49-F238E27FC236}">
                <a16:creationId xmlns:a16="http://schemas.microsoft.com/office/drawing/2014/main" id="{9AEE2AE5-C2CF-491E-8642-8CB908BC65AE}"/>
              </a:ext>
            </a:extLst>
          </p:cNvPr>
          <p:cNvSpPr/>
          <p:nvPr/>
        </p:nvSpPr>
        <p:spPr>
          <a:xfrm rot="5400000">
            <a:off x="11532432"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hlinkClick r:id="rId18" action="ppaction://hlinksldjump"/>
            <a:extLst>
              <a:ext uri="{FF2B5EF4-FFF2-40B4-BE49-F238E27FC236}">
                <a16:creationId xmlns:a16="http://schemas.microsoft.com/office/drawing/2014/main" id="{957107C5-1113-448A-8868-22197FC2021D}"/>
              </a:ext>
            </a:extLst>
          </p:cNvPr>
          <p:cNvSpPr/>
          <p:nvPr/>
        </p:nvSpPr>
        <p:spPr>
          <a:xfrm rot="16200000">
            <a:off x="11024656"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72139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A0E3945-4087-4C55-949C-702E8154AB69}"/>
                  </a:ext>
                </a:extLst>
              </p:cNvPr>
              <p:cNvSpPr>
                <a:spLocks noGrp="1"/>
              </p:cNvSpPr>
              <p:nvPr>
                <p:ph type="title"/>
              </p:nvPr>
            </p:nvSpPr>
            <p:spPr>
              <a:xfrm>
                <a:off x="413208" y="383979"/>
                <a:ext cx="10748128" cy="2192966"/>
              </a:xfrm>
            </p:spPr>
            <p:txBody>
              <a:bodyPr anchor="t">
                <a:noAutofit/>
              </a:bodyPr>
              <a:lstStyle/>
              <a:p>
                <a:pPr>
                  <a:tabLst>
                    <a:tab pos="461963" algn="l"/>
                    <a:tab pos="3205163" algn="l"/>
                    <a:tab pos="5948363" algn="l"/>
                    <a:tab pos="8691563" algn="l"/>
                  </a:tabLst>
                </a:pPr>
                <a:r>
                  <a:rPr lang="en-US" altLang="ja-JP" sz="3200" b="1" dirty="0">
                    <a:solidFill>
                      <a:srgbClr val="FF0000"/>
                    </a:solidFill>
                    <a:latin typeface="Times New Roman" panose="02020603050405020304" pitchFamily="18" charset="0"/>
                    <a:ea typeface="+mn-ea"/>
                    <a:cs typeface="Times New Roman" panose="02020603050405020304" pitchFamily="18" charset="0"/>
                  </a:rPr>
                  <a:t>Câu 6.</a:t>
                </a:r>
                <a:r>
                  <a:rPr lang="en-US" altLang="ja-JP" sz="3200" b="1" dirty="0">
                    <a:solidFill>
                      <a:srgbClr val="0000FF"/>
                    </a:solidFill>
                    <a:latin typeface="Times New Roman" panose="02020603050405020304" pitchFamily="18" charset="0"/>
                    <a:ea typeface="+mn-ea"/>
                    <a:cs typeface="Times New Roman" panose="02020603050405020304" pitchFamily="18" charset="0"/>
                  </a:rPr>
                  <a:t> </a:t>
                </a:r>
                <a:r>
                  <a:rPr lang="en-US" sz="3200" b="1" dirty="0">
                    <a:solidFill>
                      <a:srgbClr val="002060"/>
                    </a:solidFill>
                    <a:latin typeface="Times New Roman" panose="02020603050405020304" pitchFamily="18" charset="0"/>
                    <a:cs typeface="Times New Roman" panose="02020603050405020304" pitchFamily="18" charset="0"/>
                  </a:rPr>
                  <a:t>Cho hình chóp </a:t>
                </a:r>
                <a14:m>
                  <m:oMath xmlns:m="http://schemas.openxmlformats.org/officeDocument/2006/math">
                    <m:r>
                      <a:rPr lang="en-US" sz="3200" b="1" i="1" smtClean="0">
                        <a:solidFill>
                          <a:srgbClr val="002060"/>
                        </a:solidFill>
                        <a:latin typeface="Cambria Math"/>
                      </a:rPr>
                      <m:t>𝑺</m:t>
                    </m:r>
                    <m:r>
                      <a:rPr lang="en-US" sz="3200" b="1" i="1" smtClean="0">
                        <a:solidFill>
                          <a:srgbClr val="002060"/>
                        </a:solidFill>
                        <a:latin typeface="Cambria Math"/>
                      </a:rPr>
                      <m:t>.</m:t>
                    </m:r>
                    <m:r>
                      <a:rPr lang="en-US" sz="3200" b="1" i="1">
                        <a:solidFill>
                          <a:srgbClr val="002060"/>
                        </a:solidFill>
                        <a:latin typeface="Cambria Math" panose="02040503050406030204" pitchFamily="18" charset="0"/>
                      </a:rPr>
                      <m:t>𝑨𝑩𝑪𝑫</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có</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đáy</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hình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chữ</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nhật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với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i="1" dirty="0">
                    <a:solidFill>
                      <a:srgbClr val="002060"/>
                    </a:solidFill>
                    <a:latin typeface="Cambria Math" pitchFamily="18" charset="0"/>
                    <a:ea typeface="Cambria Math" pitchFamily="18" charset="0"/>
                    <a:cs typeface="Times New Roman" panose="02020603050405020304" pitchFamily="18" charset="0"/>
                  </a:rPr>
                  <a:t> </a:t>
                </a:r>
                <a14:m>
                  <m:oMath xmlns:m="http://schemas.openxmlformats.org/officeDocument/2006/math">
                    <m:r>
                      <a:rPr lang="en-US" sz="3200" b="1" i="1" smtClean="0">
                        <a:solidFill>
                          <a:srgbClr val="002060"/>
                        </a:solidFill>
                        <a:latin typeface="Cambria Math"/>
                      </a:rPr>
                      <m:t>𝑨𝑩</m:t>
                    </m:r>
                    <m:r>
                      <a:rPr lang="en-US" sz="3200" b="1" i="1" smtClean="0">
                        <a:solidFill>
                          <a:srgbClr val="002060"/>
                        </a:solidFill>
                        <a:latin typeface="Cambria Math"/>
                      </a:rPr>
                      <m:t>=</m:t>
                    </m:r>
                    <m:r>
                      <a:rPr lang="en-US" sz="3200" b="1" i="1">
                        <a:solidFill>
                          <a:srgbClr val="002060"/>
                        </a:solidFill>
                        <a:latin typeface="Cambria Math" panose="02040503050406030204" pitchFamily="18" charset="0"/>
                      </a:rPr>
                      <m:t>𝟐</m:t>
                    </m:r>
                    <m:r>
                      <a:rPr lang="en-US" sz="3200" b="1" i="1">
                        <a:solidFill>
                          <a:srgbClr val="002060"/>
                        </a:solidFill>
                        <a:latin typeface="Cambria Math" panose="02040503050406030204" pitchFamily="18" charset="0"/>
                      </a:rPr>
                      <m:t>𝒂</m:t>
                    </m:r>
                    <m:r>
                      <a:rPr lang="en-US" sz="3200" b="1" i="1">
                        <a:solidFill>
                          <a:srgbClr val="002060"/>
                        </a:solidFill>
                        <a:latin typeface="Cambria Math" panose="02040503050406030204" pitchFamily="18" charset="0"/>
                      </a:rPr>
                      <m:t> </m:t>
                    </m:r>
                  </m:oMath>
                </a14:m>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smtClean="0">
                        <a:solidFill>
                          <a:srgbClr val="002060"/>
                        </a:solidFill>
                        <a:latin typeface="Cambria Math"/>
                        <a:ea typeface="Cambria Math" pitchFamily="18" charset="0"/>
                      </a:rPr>
                      <m:t>𝑨𝑫</m:t>
                    </m:r>
                    <m:r>
                      <a:rPr lang="en-US" sz="3200" b="1" i="1" smtClean="0">
                        <a:solidFill>
                          <a:srgbClr val="002060"/>
                        </a:solidFill>
                        <a:latin typeface="Cambria Math"/>
                        <a:ea typeface="Cambria Math" pitchFamily="18" charset="0"/>
                      </a:rPr>
                      <m:t>=</m:t>
                    </m:r>
                    <m:r>
                      <a:rPr lang="en-US" sz="3200" b="1" i="1">
                        <a:solidFill>
                          <a:srgbClr val="002060"/>
                        </a:solidFill>
                        <a:latin typeface="Cambria Math" panose="02040503050406030204" pitchFamily="18" charset="0"/>
                        <a:ea typeface="Cambria Math" pitchFamily="18" charset="0"/>
                      </a:rPr>
                      <m:t>𝒂</m:t>
                    </m:r>
                    <m:r>
                      <a:rPr lang="en-US" sz="3200" b="1" i="1" smtClean="0">
                        <a:solidFill>
                          <a:srgbClr val="002060"/>
                        </a:solidFill>
                        <a:latin typeface="Cambria Math"/>
                        <a:ea typeface="Cambria Math" pitchFamily="18" charset="0"/>
                      </a:rPr>
                      <m:t>. </m:t>
                    </m:r>
                  </m:oMath>
                </a14:m>
                <a:r>
                  <a:rPr lang="en-US" sz="3200" b="1" dirty="0">
                    <a:solidFill>
                      <a:srgbClr val="002060"/>
                    </a:solidFill>
                    <a:latin typeface="Times New Roman" panose="02020603050405020304" pitchFamily="18" charset="0"/>
                    <a:cs typeface="Times New Roman" panose="02020603050405020304" pitchFamily="18" charset="0"/>
                  </a:rPr>
                  <a:t>Tam </a:t>
                </a:r>
                <a:r>
                  <a:rPr lang="en-US" sz="3200" b="1" dirty="0" err="1">
                    <a:solidFill>
                      <a:srgbClr val="002060"/>
                    </a:solidFill>
                    <a:latin typeface="Times New Roman" panose="02020603050405020304" pitchFamily="18" charset="0"/>
                    <a:cs typeface="Times New Roman" panose="02020603050405020304" pitchFamily="18" charset="0"/>
                  </a:rPr>
                  <a:t>giác</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smtClean="0">
                        <a:solidFill>
                          <a:srgbClr val="002060"/>
                        </a:solidFill>
                        <a:latin typeface="Cambria Math"/>
                        <a:cs typeface="Times New Roman" panose="02020603050405020304" pitchFamily="18" charset="0"/>
                      </a:rPr>
                      <m:t>𝑺𝑨𝑩</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là</a:t>
                </a:r>
                <a:r>
                  <a:rPr lang="en-US" sz="3200" b="1" dirty="0">
                    <a:solidFill>
                      <a:srgbClr val="002060"/>
                    </a:solidFill>
                    <a:latin typeface="Times New Roman" panose="02020603050405020304" pitchFamily="18" charset="0"/>
                    <a:cs typeface="Times New Roman" panose="02020603050405020304" pitchFamily="18" charset="0"/>
                  </a:rPr>
                  <a:t> tam </a:t>
                </a:r>
                <a:r>
                  <a:rPr lang="en-US" sz="3200" b="1" dirty="0" err="1">
                    <a:solidFill>
                      <a:srgbClr val="002060"/>
                    </a:solidFill>
                    <a:latin typeface="Times New Roman" panose="02020603050405020304" pitchFamily="18" charset="0"/>
                    <a:cs typeface="Times New Roman" panose="02020603050405020304" pitchFamily="18" charset="0"/>
                  </a:rPr>
                  <a:t>giác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cân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tại</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smtClean="0">
                        <a:solidFill>
                          <a:srgbClr val="002060"/>
                        </a:solidFill>
                        <a:latin typeface="Cambria Math"/>
                        <a:cs typeface="Times New Roman" panose="02020603050405020304" pitchFamily="18" charset="0"/>
                      </a:rPr>
                      <m:t>𝑺</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nằm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trong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mặt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phẳng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vuông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góc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với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mặt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đáy</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Góc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giữa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mặt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phẳng</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smtClean="0">
                        <a:solidFill>
                          <a:srgbClr val="002060"/>
                        </a:solidFill>
                        <a:latin typeface="Cambria Math"/>
                        <a:cs typeface="Times New Roman" panose="02020603050405020304" pitchFamily="18" charset="0"/>
                      </a:rPr>
                      <m:t>(</m:t>
                    </m:r>
                    <m:r>
                      <a:rPr lang="en-US" sz="3200" b="1" i="1" smtClean="0">
                        <a:solidFill>
                          <a:srgbClr val="002060"/>
                        </a:solidFill>
                        <a:latin typeface="Cambria Math"/>
                        <a:cs typeface="Times New Roman" panose="02020603050405020304" pitchFamily="18" charset="0"/>
                      </a:rPr>
                      <m:t>𝑺𝑩𝑪</m:t>
                    </m:r>
                    <m:r>
                      <a:rPr lang="en-US" sz="3200" b="1" i="1" smtClean="0">
                        <a:solidFill>
                          <a:srgbClr val="002060"/>
                        </a:solidFill>
                        <a:latin typeface="Cambria Math"/>
                        <a:cs typeface="Times New Roman" panose="02020603050405020304" pitchFamily="18" charset="0"/>
                      </a:rPr>
                      <m:t>)</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và</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smtClean="0">
                        <a:solidFill>
                          <a:srgbClr val="002060"/>
                        </a:solidFill>
                        <a:latin typeface="Cambria Math"/>
                        <a:cs typeface="Times New Roman" panose="02020603050405020304" pitchFamily="18" charset="0"/>
                      </a:rPr>
                      <m:t>(</m:t>
                    </m:r>
                    <m:r>
                      <a:rPr lang="en-US" sz="3200" b="1" i="1" smtClean="0">
                        <a:solidFill>
                          <a:srgbClr val="002060"/>
                        </a:solidFill>
                        <a:latin typeface="Cambria Math"/>
                        <a:cs typeface="Times New Roman" panose="02020603050405020304" pitchFamily="18" charset="0"/>
                      </a:rPr>
                      <m:t>𝑨𝑩𝑪𝑫</m:t>
                    </m:r>
                    <m:r>
                      <a:rPr lang="en-US" sz="3200" b="1" i="1" smtClean="0">
                        <a:solidFill>
                          <a:srgbClr val="002060"/>
                        </a:solidFill>
                        <a:latin typeface="Cambria Math"/>
                        <a:cs typeface="Times New Roman" panose="02020603050405020304" pitchFamily="18" charset="0"/>
                      </a:rPr>
                      <m:t>)</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bằng</a:t>
                </a:r>
                <a14:m>
                  <m:oMath xmlns:m="http://schemas.openxmlformats.org/officeDocument/2006/math">
                    <m:sSup>
                      <m:sSupPr>
                        <m:ctrlPr>
                          <a:rPr lang="en-US" sz="3200" b="1" i="1" smtClean="0">
                            <a:solidFill>
                              <a:srgbClr val="002060"/>
                            </a:solidFill>
                            <a:latin typeface="Cambria Math" panose="02040503050406030204" pitchFamily="18" charset="0"/>
                            <a:cs typeface="Times New Roman" panose="02020603050405020304" pitchFamily="18" charset="0"/>
                          </a:rPr>
                        </m:ctrlPr>
                      </m:sSupPr>
                      <m:e>
                        <m:r>
                          <a:rPr lang="en-US" sz="3200" b="1" i="0" smtClean="0">
                            <a:solidFill>
                              <a:srgbClr val="002060"/>
                            </a:solidFill>
                            <a:latin typeface="Cambria Math"/>
                            <a:cs typeface="Times New Roman" panose="02020603050405020304" pitchFamily="18" charset="0"/>
                          </a:rPr>
                          <m:t> </m:t>
                        </m:r>
                        <m:r>
                          <a:rPr lang="en-US" sz="3200" b="1" i="0" smtClean="0">
                            <a:solidFill>
                              <a:srgbClr val="002060"/>
                            </a:solidFill>
                            <a:latin typeface="Cambria Math"/>
                            <a:cs typeface="Times New Roman" panose="02020603050405020304" pitchFamily="18" charset="0"/>
                          </a:rPr>
                          <m:t>𝟒𝟓</m:t>
                        </m:r>
                      </m:e>
                      <m:sup>
                        <m:r>
                          <a:rPr lang="en-US" sz="3200" b="1" i="0" smtClean="0">
                            <a:solidFill>
                              <a:srgbClr val="002060"/>
                            </a:solidFill>
                            <a:latin typeface="Cambria Math"/>
                            <a:cs typeface="Times New Roman" panose="02020603050405020304" pitchFamily="18" charset="0"/>
                          </a:rPr>
                          <m:t>𝟎</m:t>
                        </m:r>
                      </m:sup>
                    </m:sSup>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Khi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đó</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thể</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tích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khối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chóp</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latin typeface="Cambria Math"/>
                      </a:rPr>
                      <m:t>𝑺</m:t>
                    </m:r>
                    <m:r>
                      <a:rPr lang="en-US" sz="3200" b="1" i="1">
                        <a:solidFill>
                          <a:srgbClr val="002060"/>
                        </a:solidFill>
                        <a:latin typeface="Cambria Math"/>
                      </a:rPr>
                      <m:t>.</m:t>
                    </m:r>
                    <m:r>
                      <a:rPr lang="en-US" sz="3200" b="1" i="1">
                        <a:solidFill>
                          <a:srgbClr val="002060"/>
                        </a:solidFill>
                        <a:latin typeface="Cambria Math" panose="02040503050406030204" pitchFamily="18" charset="0"/>
                      </a:rPr>
                      <m:t>𝑨𝑩𝑪𝑫</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
                </a:r>
                <a:br>
                  <a:rPr lang="en-US" sz="2600"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a:t>
                </a:r>
                <a:r>
                  <a:rPr lang="en-US" sz="3200" b="1" dirty="0">
                    <a:solidFill>
                      <a:srgbClr val="0070C0"/>
                    </a:solidFill>
                    <a:latin typeface="Times New Roman" panose="02020603050405020304" pitchFamily="18" charset="0"/>
                    <a:cs typeface="Times New Roman" panose="02020603050405020304" pitchFamily="18" charset="0"/>
                  </a:rPr>
                  <a:t>A. </a:t>
                </a:r>
                <a14:m>
                  <m:oMath xmlns:m="http://schemas.openxmlformats.org/officeDocument/2006/math">
                    <m:sSup>
                      <m:sSupPr>
                        <m:ctrlPr>
                          <a:rPr lang="en-US" sz="3200" i="1">
                            <a:latin typeface="Cambria Math" panose="02040503050406030204" pitchFamily="18" charset="0"/>
                          </a:rPr>
                        </m:ctrlPr>
                      </m:sSupPr>
                      <m:e>
                        <m:f>
                          <m:fPr>
                            <m:ctrlPr>
                              <a:rPr lang="en-US" sz="3200" i="1" smtClean="0">
                                <a:latin typeface="Cambria Math" panose="02040503050406030204" pitchFamily="18" charset="0"/>
                              </a:rPr>
                            </m:ctrlPr>
                          </m:fPr>
                          <m:num>
                            <m:r>
                              <a:rPr lang="en-US" sz="3200" b="0" i="1" smtClean="0">
                                <a:latin typeface="Cambria Math"/>
                              </a:rPr>
                              <m:t>1</m:t>
                            </m:r>
                          </m:num>
                          <m:den>
                            <m:r>
                              <a:rPr lang="en-US" sz="3200" b="0" i="1" smtClean="0">
                                <a:latin typeface="Cambria Math"/>
                              </a:rPr>
                              <m:t>3</m:t>
                            </m:r>
                          </m:den>
                        </m:f>
                        <m:r>
                          <a:rPr lang="en-US" sz="3200" i="1">
                            <a:latin typeface="Cambria Math" panose="02040503050406030204" pitchFamily="18" charset="0"/>
                          </a:rPr>
                          <m:t>𝑎</m:t>
                        </m:r>
                      </m:e>
                      <m:sup>
                        <m:r>
                          <a:rPr lang="en-US" sz="3200" i="1">
                            <a:latin typeface="Cambria Math" panose="02040503050406030204" pitchFamily="18" charset="0"/>
                          </a:rPr>
                          <m:t>3</m:t>
                        </m:r>
                      </m:sup>
                    </m:sSup>
                  </m:oMath>
                </a14:m>
                <a:r>
                  <a:rPr lang="en-US" sz="3200"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a:t>
                </a:r>
                <a:r>
                  <a:rPr lang="en-US" sz="3200" b="1" dirty="0">
                    <a:solidFill>
                      <a:schemeClr val="accent5">
                        <a:lumMod val="75000"/>
                      </a:schemeClr>
                    </a:solidFill>
                    <a:latin typeface="Times New Roman" panose="02020603050405020304" pitchFamily="18" charset="0"/>
                    <a:cs typeface="Times New Roman" panose="02020603050405020304" pitchFamily="18" charset="0"/>
                  </a:rPr>
                  <a:t>B.</a:t>
                </a:r>
                <a:r>
                  <a:rPr lang="en-US" sz="3200" b="1"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0" i="1" smtClean="0">
                        <a:solidFill>
                          <a:schemeClr val="tx1"/>
                        </a:solidFill>
                        <a:latin typeface="Cambria Math"/>
                        <a:cs typeface="Times New Roman" panose="02020603050405020304" pitchFamily="18" charset="0"/>
                      </a:rPr>
                      <m:t>2</m:t>
                    </m:r>
                    <m:sSup>
                      <m:sSupPr>
                        <m:ctrlPr>
                          <a:rPr lang="en-US" sz="3200" i="1" smtClean="0">
                            <a:solidFill>
                              <a:schemeClr val="tx1"/>
                            </a:solidFill>
                            <a:latin typeface="Cambria Math" panose="02040503050406030204" pitchFamily="18" charset="0"/>
                            <a:cs typeface="Times New Roman" panose="02020603050405020304" pitchFamily="18" charset="0"/>
                          </a:rPr>
                        </m:ctrlPr>
                      </m:sSupPr>
                      <m:e>
                        <m:r>
                          <a:rPr lang="en-US" sz="3200" b="0" i="1" smtClean="0">
                            <a:solidFill>
                              <a:schemeClr val="tx1"/>
                            </a:solidFill>
                            <a:latin typeface="Cambria Math"/>
                            <a:cs typeface="Times New Roman" panose="02020603050405020304" pitchFamily="18" charset="0"/>
                          </a:rPr>
                          <m:t>𝑎</m:t>
                        </m:r>
                      </m:e>
                      <m:sup>
                        <m:r>
                          <a:rPr lang="en-US" sz="3200" b="0" i="1" smtClean="0">
                            <a:solidFill>
                              <a:schemeClr val="tx1"/>
                            </a:solidFill>
                            <a:latin typeface="Cambria Math"/>
                            <a:cs typeface="Times New Roman" panose="02020603050405020304" pitchFamily="18" charset="0"/>
                          </a:rPr>
                          <m:t>3</m:t>
                        </m:r>
                      </m:sup>
                    </m:sSup>
                  </m:oMath>
                </a14:m>
                <a:r>
                  <a:rPr lang="en-US" sz="3200" dirty="0">
                    <a:solidFill>
                      <a:schemeClr val="tx1"/>
                    </a:solidFill>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a:t>
                </a:r>
                <a:r>
                  <a:rPr lang="en-US" sz="3200" b="1" dirty="0">
                    <a:solidFill>
                      <a:schemeClr val="accent5">
                        <a:lumMod val="75000"/>
                      </a:schemeClr>
                    </a:solidFill>
                    <a:latin typeface="Times New Roman" panose="02020603050405020304" pitchFamily="18" charset="0"/>
                    <a:cs typeface="Times New Roman" panose="02020603050405020304" pitchFamily="18" charset="0"/>
                  </a:rPr>
                  <a:t>C. </a:t>
                </a:r>
                <a14:m>
                  <m:oMath xmlns:m="http://schemas.openxmlformats.org/officeDocument/2006/math">
                    <m:sSup>
                      <m:sSupPr>
                        <m:ctrlPr>
                          <a:rPr lang="en-US" sz="3200" i="1">
                            <a:latin typeface="Cambria Math" panose="02040503050406030204" pitchFamily="18" charset="0"/>
                          </a:rPr>
                        </m:ctrlPr>
                      </m:sSupPr>
                      <m:e>
                        <m:f>
                          <m:fPr>
                            <m:ctrlPr>
                              <a:rPr lang="en-US" sz="3200" i="1" smtClean="0">
                                <a:latin typeface="Cambria Math" panose="02040503050406030204" pitchFamily="18" charset="0"/>
                              </a:rPr>
                            </m:ctrlPr>
                          </m:fPr>
                          <m:num>
                            <m:r>
                              <a:rPr lang="en-US" sz="3200" b="0" i="1" smtClean="0">
                                <a:latin typeface="Cambria Math"/>
                              </a:rPr>
                              <m:t>2</m:t>
                            </m:r>
                          </m:num>
                          <m:den>
                            <m:r>
                              <a:rPr lang="en-US" sz="3200" b="0" i="1" smtClean="0">
                                <a:latin typeface="Cambria Math"/>
                              </a:rPr>
                              <m:t>3</m:t>
                            </m:r>
                          </m:den>
                        </m:f>
                        <m:r>
                          <a:rPr lang="en-US" sz="3200" i="1">
                            <a:latin typeface="Cambria Math" panose="02040503050406030204" pitchFamily="18" charset="0"/>
                          </a:rPr>
                          <m:t>𝑎</m:t>
                        </m:r>
                      </m:e>
                      <m:sup>
                        <m:r>
                          <a:rPr lang="en-US" sz="3200" i="1">
                            <a:latin typeface="Cambria Math" panose="02040503050406030204" pitchFamily="18" charset="0"/>
                          </a:rPr>
                          <m:t>3</m:t>
                        </m:r>
                      </m:sup>
                    </m:sSup>
                  </m:oMath>
                </a14:m>
                <a:r>
                  <a:rPr lang="en-US" sz="3200"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a:t>
                </a:r>
                <a:r>
                  <a:rPr lang="en-US" sz="3200" b="1" dirty="0">
                    <a:solidFill>
                      <a:srgbClr val="0070C0"/>
                    </a:solidFill>
                    <a:latin typeface="Times New Roman" panose="02020603050405020304" pitchFamily="18" charset="0"/>
                    <a:cs typeface="Times New Roman" panose="02020603050405020304" pitchFamily="18" charset="0"/>
                  </a:rPr>
                  <a:t>D. </a:t>
                </a:r>
                <a14:m>
                  <m:oMath xmlns:m="http://schemas.openxmlformats.org/officeDocument/2006/math">
                    <m:f>
                      <m:fPr>
                        <m:ctrlPr>
                          <a:rPr lang="en-US" sz="3200" i="1">
                            <a:latin typeface="Cambria Math" panose="02040503050406030204" pitchFamily="18" charset="0"/>
                          </a:rPr>
                        </m:ctrlPr>
                      </m:fPr>
                      <m:num>
                        <m:rad>
                          <m:radPr>
                            <m:degHide m:val="on"/>
                            <m:ctrlPr>
                              <a:rPr lang="en-US" sz="3200" i="1">
                                <a:latin typeface="Cambria Math" panose="02040503050406030204" pitchFamily="18" charset="0"/>
                              </a:rPr>
                            </m:ctrlPr>
                          </m:radPr>
                          <m:deg/>
                          <m:e>
                            <m:r>
                              <a:rPr lang="en-US" sz="3200" i="1">
                                <a:latin typeface="Cambria Math" panose="02040503050406030204" pitchFamily="18" charset="0"/>
                              </a:rPr>
                              <m:t>3</m:t>
                            </m:r>
                          </m:e>
                        </m:rad>
                      </m:num>
                      <m:den>
                        <m:r>
                          <a:rPr lang="en-US" sz="3200" b="0" i="1" smtClean="0">
                            <a:latin typeface="Cambria Math"/>
                          </a:rPr>
                          <m:t>3</m:t>
                        </m:r>
                      </m:den>
                    </m:f>
                    <m:sSup>
                      <m:sSupPr>
                        <m:ctrlPr>
                          <a:rPr lang="en-US" sz="3200" i="1" smtClean="0">
                            <a:latin typeface="Cambria Math" panose="02040503050406030204" pitchFamily="18" charset="0"/>
                          </a:rPr>
                        </m:ctrlPr>
                      </m:sSupPr>
                      <m:e>
                        <m:r>
                          <a:rPr lang="en-US" sz="3200" b="0" i="1" smtClean="0">
                            <a:latin typeface="Cambria Math"/>
                          </a:rPr>
                          <m:t>𝑎</m:t>
                        </m:r>
                      </m:e>
                      <m:sup>
                        <m:r>
                          <a:rPr lang="en-US" sz="3200" b="0" i="1" smtClean="0">
                            <a:latin typeface="Cambria Math"/>
                          </a:rPr>
                          <m:t>3</m:t>
                        </m:r>
                      </m:sup>
                    </m:sSup>
                  </m:oMath>
                </a14:m>
                <a:r>
                  <a:rPr lang="en-US" sz="3200" dirty="0">
                    <a:latin typeface="Times New Roman" panose="02020603050405020304" pitchFamily="18" charset="0"/>
                    <a:cs typeface="Times New Roman" panose="02020603050405020304" pitchFamily="18" charset="0"/>
                  </a:rPr>
                  <a:t>.</a:t>
                </a:r>
                <a:endParaRPr lang="en-US" altLang="ja-JP" sz="3200" dirty="0">
                  <a:solidFill>
                    <a:srgbClr val="0000FF"/>
                  </a:solidFill>
                  <a:latin typeface="Times New Roman" panose="02020603050405020304" pitchFamily="18" charset="0"/>
                  <a:ea typeface="+mn-ea"/>
                  <a:cs typeface="Times New Roman" panose="02020603050405020304" pitchFamily="18" charset="0"/>
                </a:endParaRPr>
              </a:p>
            </p:txBody>
          </p:sp>
        </mc:Choice>
        <mc:Fallback xmlns="">
          <p:sp>
            <p:nvSpPr>
              <p:cNvPr id="2" name="Title 1">
                <a:extLst>
                  <a:ext uri="{FF2B5EF4-FFF2-40B4-BE49-F238E27FC236}">
                    <a16:creationId xmlns:a16="http://schemas.microsoft.com/office/drawing/2014/main" id="{3A0E3945-4087-4C55-949C-702E8154AB69}"/>
                  </a:ext>
                </a:extLst>
              </p:cNvPr>
              <p:cNvSpPr>
                <a:spLocks noGrp="1" noRot="1" noChangeAspect="1" noMove="1" noResize="1" noEditPoints="1" noAdjustHandles="1" noChangeArrowheads="1" noChangeShapeType="1" noTextEdit="1"/>
              </p:cNvSpPr>
              <p:nvPr>
                <p:ph type="title"/>
              </p:nvPr>
            </p:nvSpPr>
            <p:spPr>
              <a:xfrm>
                <a:off x="413208" y="383979"/>
                <a:ext cx="10748128" cy="2192966"/>
              </a:xfrm>
              <a:blipFill>
                <a:blip r:embed="rId2"/>
                <a:stretch>
                  <a:fillRect l="-1475" t="-6111" b="-57500"/>
                </a:stretch>
              </a:blipFill>
            </p:spPr>
            <p:txBody>
              <a:bodyPr/>
              <a:lstStyle/>
              <a:p>
                <a:r>
                  <a:rPr lang="en-US">
                    <a:noFill/>
                  </a:rPr>
                  <a:t> </a:t>
                </a:r>
              </a:p>
            </p:txBody>
          </p:sp>
        </mc:Fallback>
      </mc:AlternateContent>
      <p:sp>
        <p:nvSpPr>
          <p:cNvPr id="5" name="Oval 4"/>
          <p:cNvSpPr/>
          <p:nvPr/>
        </p:nvSpPr>
        <p:spPr>
          <a:xfrm>
            <a:off x="6151418" y="3075710"/>
            <a:ext cx="701964" cy="6650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hlinkClick r:id="rId3" action="ppaction://hlinksldjump"/>
            <a:extLst>
              <a:ext uri="{FF2B5EF4-FFF2-40B4-BE49-F238E27FC236}">
                <a16:creationId xmlns:a16="http://schemas.microsoft.com/office/drawing/2014/main" id="{88E903DD-5820-470C-AF8A-51096E9670B4}"/>
              </a:ext>
            </a:extLst>
          </p:cNvPr>
          <p:cNvSpPr/>
          <p:nvPr/>
        </p:nvSpPr>
        <p:spPr>
          <a:xfrm rot="5400000">
            <a:off x="11532432"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4" action="ppaction://hlinksldjump"/>
            <a:extLst>
              <a:ext uri="{FF2B5EF4-FFF2-40B4-BE49-F238E27FC236}">
                <a16:creationId xmlns:a16="http://schemas.microsoft.com/office/drawing/2014/main" id="{EC0D3862-4ACE-4C05-A466-BA537AE30166}"/>
              </a:ext>
            </a:extLst>
          </p:cNvPr>
          <p:cNvSpPr/>
          <p:nvPr/>
        </p:nvSpPr>
        <p:spPr>
          <a:xfrm rot="16200000">
            <a:off x="11024656"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4594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2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A0E3945-4087-4C55-949C-702E8154AB69}"/>
                  </a:ext>
                </a:extLst>
              </p:cNvPr>
              <p:cNvSpPr>
                <a:spLocks noGrp="1"/>
              </p:cNvSpPr>
              <p:nvPr>
                <p:ph type="title"/>
              </p:nvPr>
            </p:nvSpPr>
            <p:spPr>
              <a:xfrm>
                <a:off x="413208" y="383979"/>
                <a:ext cx="10748128" cy="1774759"/>
              </a:xfrm>
            </p:spPr>
            <p:txBody>
              <a:bodyPr anchor="t">
                <a:noAutofit/>
              </a:bodyPr>
              <a:lstStyle/>
              <a:p>
                <a:pPr>
                  <a:tabLst>
                    <a:tab pos="461963" algn="l"/>
                    <a:tab pos="3205163" algn="l"/>
                    <a:tab pos="5948363" algn="l"/>
                    <a:tab pos="8691563" algn="l"/>
                  </a:tabLst>
                </a:pPr>
                <a:r>
                  <a:rPr lang="en-US" altLang="ja-JP" sz="3200" b="1" dirty="0">
                    <a:solidFill>
                      <a:srgbClr val="FF0000"/>
                    </a:solidFill>
                    <a:latin typeface="Times New Roman" panose="02020603050405020304" pitchFamily="18" charset="0"/>
                    <a:ea typeface="+mn-ea"/>
                    <a:cs typeface="Times New Roman" panose="02020603050405020304" pitchFamily="18" charset="0"/>
                  </a:rPr>
                  <a:t>Câu 7.</a:t>
                </a:r>
                <a:r>
                  <a:rPr lang="en-US" altLang="ja-JP" sz="3200" b="1" dirty="0">
                    <a:solidFill>
                      <a:srgbClr val="0000FF"/>
                    </a:solidFill>
                    <a:latin typeface="Times New Roman" panose="02020603050405020304" pitchFamily="18" charset="0"/>
                    <a:ea typeface="+mn-ea"/>
                    <a:cs typeface="Times New Roman" panose="02020603050405020304" pitchFamily="18" charset="0"/>
                  </a:rPr>
                  <a:t> </a:t>
                </a:r>
                <a:r>
                  <a:rPr lang="en-US" sz="3200" b="1" dirty="0">
                    <a:solidFill>
                      <a:srgbClr val="002060"/>
                    </a:solidFill>
                    <a:latin typeface="Times New Roman" panose="02020603050405020304" pitchFamily="18" charset="0"/>
                    <a:cs typeface="Times New Roman" panose="02020603050405020304" pitchFamily="18" charset="0"/>
                  </a:rPr>
                  <a:t>Cho </a:t>
                </a:r>
                <a:r>
                  <a:rPr lang="en-US" sz="3200" b="1" dirty="0" err="1">
                    <a:solidFill>
                      <a:srgbClr val="002060"/>
                    </a:solidFill>
                    <a:latin typeface="Times New Roman" panose="02020603050405020304" pitchFamily="18" charset="0"/>
                    <a:cs typeface="Times New Roman" panose="02020603050405020304" pitchFamily="18" charset="0"/>
                  </a:rPr>
                  <a:t>hình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chóp</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smtClean="0">
                        <a:solidFill>
                          <a:srgbClr val="002060"/>
                        </a:solidFill>
                        <a:latin typeface="Cambria Math"/>
                      </a:rPr>
                      <m:t>𝑺</m:t>
                    </m:r>
                    <m:r>
                      <a:rPr lang="en-US" sz="3200" b="1" i="1" smtClean="0">
                        <a:solidFill>
                          <a:srgbClr val="002060"/>
                        </a:solidFill>
                        <a:latin typeface="Cambria Math"/>
                      </a:rPr>
                      <m:t>.</m:t>
                    </m:r>
                    <m:r>
                      <a:rPr lang="en-US" sz="3200" b="1" i="1" smtClean="0">
                        <a:solidFill>
                          <a:srgbClr val="002060"/>
                        </a:solidFill>
                        <a:latin typeface="Cambria Math"/>
                      </a:rPr>
                      <m:t>𝑨𝑩𝑪</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có</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đáy</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là</a:t>
                </a:r>
                <a:r>
                  <a:rPr lang="en-US" sz="3200" b="1" dirty="0">
                    <a:solidFill>
                      <a:srgbClr val="002060"/>
                    </a:solidFill>
                    <a:latin typeface="Times New Roman" panose="02020603050405020304" pitchFamily="18" charset="0"/>
                    <a:cs typeface="Times New Roman" panose="02020603050405020304" pitchFamily="18" charset="0"/>
                  </a:rPr>
                  <a:t> tam </a:t>
                </a:r>
                <a:r>
                  <a:rPr lang="en-US" sz="3200" b="1" dirty="0" err="1">
                    <a:solidFill>
                      <a:srgbClr val="002060"/>
                    </a:solidFill>
                    <a:latin typeface="Times New Roman" panose="02020603050405020304" pitchFamily="18" charset="0"/>
                    <a:cs typeface="Times New Roman" panose="02020603050405020304" pitchFamily="18" charset="0"/>
                  </a:rPr>
                  <a:t>giác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vuông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tại</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smtClean="0">
                        <a:solidFill>
                          <a:srgbClr val="002060"/>
                        </a:solidFill>
                        <a:latin typeface="Cambria Math"/>
                      </a:rPr>
                      <m:t>𝑨</m:t>
                    </m:r>
                    <m:r>
                      <a:rPr lang="en-US" sz="3200" b="1" i="1" smtClean="0">
                        <a:solidFill>
                          <a:srgbClr val="002060"/>
                        </a:solidFill>
                        <a:latin typeface="Cambria Math"/>
                      </a:rPr>
                      <m:t>;</m:t>
                    </m:r>
                    <m:r>
                      <a:rPr lang="en-US" sz="3200" b="1" i="1" smtClean="0">
                        <a:solidFill>
                          <a:srgbClr val="002060"/>
                        </a:solidFill>
                        <a:latin typeface="Cambria Math"/>
                      </a:rPr>
                      <m:t>𝑨𝑩</m:t>
                    </m:r>
                    <m:r>
                      <a:rPr lang="en-US" sz="3200" b="1" i="1" smtClean="0">
                        <a:solidFill>
                          <a:srgbClr val="002060"/>
                        </a:solidFill>
                        <a:latin typeface="Cambria Math"/>
                      </a:rPr>
                      <m:t>=</m:t>
                    </m:r>
                    <m:r>
                      <a:rPr lang="en-US" sz="3200" b="1" i="1" smtClean="0">
                        <a:solidFill>
                          <a:srgbClr val="002060"/>
                        </a:solidFill>
                        <a:latin typeface="Cambria Math"/>
                      </a:rPr>
                      <m:t>𝒂</m:t>
                    </m:r>
                    <m:r>
                      <a:rPr lang="en-US" sz="3200" b="1" i="1" smtClean="0">
                        <a:solidFill>
                          <a:srgbClr val="002060"/>
                        </a:solidFill>
                        <a:latin typeface="Cambria Math"/>
                      </a:rPr>
                      <m:t>;</m:t>
                    </m:r>
                    <m:r>
                      <a:rPr lang="en-US" sz="3200" b="1" i="1" smtClean="0">
                        <a:solidFill>
                          <a:srgbClr val="002060"/>
                        </a:solidFill>
                        <a:latin typeface="Cambria Math"/>
                      </a:rPr>
                      <m:t>𝑨𝑪</m:t>
                    </m:r>
                    <m:r>
                      <a:rPr lang="en-US" sz="3200" b="1" i="1" smtClean="0">
                        <a:solidFill>
                          <a:srgbClr val="002060"/>
                        </a:solidFill>
                        <a:latin typeface="Cambria Math"/>
                      </a:rPr>
                      <m:t>=</m:t>
                    </m:r>
                    <m:r>
                      <a:rPr lang="en-US" sz="3200" b="1" i="1" smtClean="0">
                        <a:solidFill>
                          <a:srgbClr val="002060"/>
                        </a:solidFill>
                        <a:latin typeface="Cambria Math"/>
                      </a:rPr>
                      <m:t>𝟐</m:t>
                    </m:r>
                    <m:r>
                      <a:rPr lang="en-US" sz="3200" b="1" i="1" smtClean="0">
                        <a:solidFill>
                          <a:srgbClr val="002060"/>
                        </a:solidFill>
                        <a:latin typeface="Cambria Math"/>
                      </a:rPr>
                      <m:t>𝒂</m:t>
                    </m:r>
                    <m:r>
                      <a:rPr lang="en-US" sz="3200" b="1" i="1" smtClean="0">
                        <a:solidFill>
                          <a:srgbClr val="002060"/>
                        </a:solidFill>
                        <a:latin typeface="Cambria Math"/>
                      </a:rPr>
                      <m:t>.</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Đỉnh</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smtClean="0">
                        <a:solidFill>
                          <a:srgbClr val="002060"/>
                        </a:solidFill>
                        <a:latin typeface="Cambria Math"/>
                        <a:cs typeface="Times New Roman" panose="02020603050405020304" pitchFamily="18" charset="0"/>
                      </a:rPr>
                      <m:t>𝑺</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cách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đều</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smtClean="0">
                        <a:solidFill>
                          <a:srgbClr val="002060"/>
                        </a:solidFill>
                        <a:latin typeface="Cambria Math"/>
                        <a:cs typeface="Times New Roman" panose="02020603050405020304" pitchFamily="18" charset="0"/>
                      </a:rPr>
                      <m:t>𝑨</m:t>
                    </m:r>
                    <m:r>
                      <a:rPr lang="en-US" sz="3200" b="1" i="1" smtClean="0">
                        <a:solidFill>
                          <a:srgbClr val="002060"/>
                        </a:solidFill>
                        <a:latin typeface="Cambria Math"/>
                        <a:cs typeface="Times New Roman" panose="02020603050405020304" pitchFamily="18" charset="0"/>
                      </a:rPr>
                      <m:t>,</m:t>
                    </m:r>
                    <m:r>
                      <a:rPr lang="en-US" sz="3200" b="1" i="1" smtClean="0">
                        <a:solidFill>
                          <a:srgbClr val="002060"/>
                        </a:solidFill>
                        <a:latin typeface="Cambria Math"/>
                        <a:cs typeface="Times New Roman" panose="02020603050405020304" pitchFamily="18" charset="0"/>
                      </a:rPr>
                      <m:t>𝑩</m:t>
                    </m:r>
                    <m:r>
                      <a:rPr lang="en-US" sz="3200" b="1" i="1" smtClean="0">
                        <a:solidFill>
                          <a:srgbClr val="002060"/>
                        </a:solidFill>
                        <a:latin typeface="Cambria Math"/>
                        <a:cs typeface="Times New Roman" panose="02020603050405020304" pitchFamily="18" charset="0"/>
                      </a:rPr>
                      <m:t>,</m:t>
                    </m:r>
                    <m:r>
                      <a:rPr lang="en-US" sz="3200" b="1" i="1" smtClean="0">
                        <a:solidFill>
                          <a:srgbClr val="002060"/>
                        </a:solidFill>
                        <a:latin typeface="Cambria Math"/>
                        <a:cs typeface="Times New Roman" panose="02020603050405020304" pitchFamily="18" charset="0"/>
                      </a:rPr>
                      <m:t>𝑪</m:t>
                    </m:r>
                  </m:oMath>
                </a14:m>
                <a:r>
                  <a:rPr lang="en-US" sz="3200" b="1" dirty="0">
                    <a:solidFill>
                      <a:srgbClr val="002060"/>
                    </a:solidFill>
                    <a:latin typeface="Times New Roman" panose="02020603050405020304" pitchFamily="18" charset="0"/>
                    <a:cs typeface="Times New Roman" panose="02020603050405020304" pitchFamily="18" charset="0"/>
                  </a:rPr>
                  <a:t>; mặt bên </a:t>
                </a:r>
                <a14:m>
                  <m:oMath xmlns:m="http://schemas.openxmlformats.org/officeDocument/2006/math">
                    <m:d>
                      <m:dPr>
                        <m:ctrlPr>
                          <a:rPr lang="en-US" sz="3200" b="1" i="1">
                            <a:solidFill>
                              <a:srgbClr val="002060"/>
                            </a:solidFill>
                            <a:latin typeface="Cambria Math" panose="02040503050406030204" pitchFamily="18" charset="0"/>
                          </a:rPr>
                        </m:ctrlPr>
                      </m:dPr>
                      <m:e>
                        <m:r>
                          <a:rPr lang="en-US" sz="3200" b="1" i="1" smtClean="0">
                            <a:solidFill>
                              <a:srgbClr val="002060"/>
                            </a:solidFill>
                            <a:latin typeface="Cambria Math"/>
                          </a:rPr>
                          <m:t>𝑺𝑨</m:t>
                        </m:r>
                        <m:r>
                          <a:rPr lang="en-US" sz="3200" b="1" i="1">
                            <a:solidFill>
                              <a:srgbClr val="002060"/>
                            </a:solidFill>
                            <a:latin typeface="Cambria Math" panose="02040503050406030204" pitchFamily="18" charset="0"/>
                          </a:rPr>
                          <m:t>𝑩</m:t>
                        </m:r>
                      </m:e>
                    </m:d>
                  </m:oMath>
                </a14:m>
                <a:r>
                  <a:rPr lang="en-US" sz="3200" b="1" dirty="0">
                    <a:solidFill>
                      <a:srgbClr val="002060"/>
                    </a:solidFill>
                    <a:latin typeface="Times New Roman" panose="02020603050405020304" pitchFamily="18" charset="0"/>
                    <a:cs typeface="Times New Roman" panose="02020603050405020304" pitchFamily="18" charset="0"/>
                  </a:rPr>
                  <a:t> hợp </a:t>
                </a:r>
                <a:r>
                  <a:rPr lang="en-US" sz="3200" b="1" dirty="0" err="1">
                    <a:solidFill>
                      <a:srgbClr val="002060"/>
                    </a:solidFill>
                    <a:latin typeface="Times New Roman" panose="02020603050405020304" pitchFamily="18" charset="0"/>
                    <a:cs typeface="Times New Roman" panose="02020603050405020304" pitchFamily="18" charset="0"/>
                  </a:rPr>
                  <a:t>với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mặt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đáy</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một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góc</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3200" b="1" i="1" smtClean="0">
                            <a:solidFill>
                              <a:srgbClr val="002060"/>
                            </a:solidFill>
                            <a:latin typeface="Cambria Math" panose="02040503050406030204" pitchFamily="18" charset="0"/>
                            <a:cs typeface="Times New Roman" panose="02020603050405020304" pitchFamily="18" charset="0"/>
                          </a:rPr>
                        </m:ctrlPr>
                      </m:sSupPr>
                      <m:e>
                        <m:r>
                          <a:rPr lang="en-US" sz="3200" b="1" i="1" smtClean="0">
                            <a:solidFill>
                              <a:srgbClr val="002060"/>
                            </a:solidFill>
                            <a:latin typeface="Cambria Math"/>
                            <a:cs typeface="Times New Roman" panose="02020603050405020304" pitchFamily="18" charset="0"/>
                          </a:rPr>
                          <m:t>𝟔𝟎</m:t>
                        </m:r>
                      </m:e>
                      <m:sup>
                        <m:r>
                          <a:rPr lang="en-US" sz="3200" b="1" i="1" smtClean="0">
                            <a:solidFill>
                              <a:srgbClr val="002060"/>
                            </a:solidFill>
                            <a:latin typeface="Cambria Math"/>
                            <a:cs typeface="Times New Roman" panose="02020603050405020304" pitchFamily="18" charset="0"/>
                          </a:rPr>
                          <m:t>𝟎</m:t>
                        </m:r>
                      </m:sup>
                    </m:sSup>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Tính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thể</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tích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khối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chóp</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smtClean="0">
                        <a:solidFill>
                          <a:srgbClr val="002060"/>
                        </a:solidFill>
                        <a:latin typeface="Cambria Math"/>
                      </a:rPr>
                      <m:t>𝑺</m:t>
                    </m:r>
                    <m:r>
                      <a:rPr lang="en-US" sz="3200" b="1" i="1" smtClean="0">
                        <a:solidFill>
                          <a:srgbClr val="002060"/>
                        </a:solidFill>
                        <a:latin typeface="Cambria Math"/>
                      </a:rPr>
                      <m:t>.</m:t>
                    </m:r>
                    <m:r>
                      <a:rPr lang="en-US" sz="3200" b="1" i="1" smtClean="0">
                        <a:solidFill>
                          <a:srgbClr val="002060"/>
                        </a:solidFill>
                        <a:latin typeface="Cambria Math"/>
                      </a:rPr>
                      <m:t>𝑨𝑩𝑪</m:t>
                    </m:r>
                  </m:oMath>
                </a14:m>
                <a:r>
                  <a:rPr lang="en-US" sz="3200" b="1" dirty="0">
                    <a:solidFill>
                      <a:srgbClr val="002060"/>
                    </a:solidFill>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
                </a:r>
                <a:br>
                  <a:rPr lang="en-US" sz="2600"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a:t>
                </a:r>
                <a:r>
                  <a:rPr lang="en-US" sz="3200" b="1" dirty="0">
                    <a:solidFill>
                      <a:srgbClr val="0070C0"/>
                    </a:solidFill>
                    <a:latin typeface="Times New Roman" panose="02020603050405020304" pitchFamily="18" charset="0"/>
                    <a:cs typeface="Times New Roman" panose="02020603050405020304" pitchFamily="18" charset="0"/>
                  </a:rPr>
                  <a:t>A. </a:t>
                </a:r>
                <a14:m>
                  <m:oMath xmlns:m="http://schemas.openxmlformats.org/officeDocument/2006/math">
                    <m:rad>
                      <m:radPr>
                        <m:degHide m:val="on"/>
                        <m:ctrlPr>
                          <a:rPr lang="en-US" sz="3200" i="1">
                            <a:latin typeface="Cambria Math" panose="02040503050406030204" pitchFamily="18" charset="0"/>
                          </a:rPr>
                        </m:ctrlPr>
                      </m:radPr>
                      <m:deg/>
                      <m:e>
                        <m:r>
                          <a:rPr lang="en-US" sz="3200" b="0" i="1" smtClean="0">
                            <a:latin typeface="Cambria Math"/>
                          </a:rPr>
                          <m:t>3</m:t>
                        </m:r>
                      </m:e>
                    </m:rad>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3</m:t>
                        </m:r>
                      </m:sup>
                    </m:sSup>
                  </m:oMath>
                </a14:m>
                <a:r>
                  <a:rPr lang="en-US" sz="3200"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a:t>
                </a:r>
                <a:r>
                  <a:rPr lang="en-US" sz="3200" b="1" dirty="0">
                    <a:solidFill>
                      <a:srgbClr val="0070C0"/>
                    </a:solidFill>
                    <a:latin typeface="Times New Roman" panose="02020603050405020304" pitchFamily="18" charset="0"/>
                    <a:cs typeface="Times New Roman" panose="02020603050405020304" pitchFamily="18" charset="0"/>
                  </a:rPr>
                  <a:t>B. </a:t>
                </a:r>
                <a14:m>
                  <m:oMath xmlns:m="http://schemas.openxmlformats.org/officeDocument/2006/math">
                    <m:f>
                      <m:fPr>
                        <m:ctrlPr>
                          <a:rPr lang="en-US" sz="3200" i="1">
                            <a:latin typeface="Cambria Math" panose="02040503050406030204" pitchFamily="18" charset="0"/>
                          </a:rPr>
                        </m:ctrlPr>
                      </m:fPr>
                      <m:num>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3</m:t>
                            </m:r>
                          </m:sup>
                        </m:sSup>
                        <m:rad>
                          <m:radPr>
                            <m:degHide m:val="on"/>
                            <m:ctrlPr>
                              <a:rPr lang="en-US" sz="3200" i="1">
                                <a:latin typeface="Cambria Math" panose="02040503050406030204" pitchFamily="18" charset="0"/>
                              </a:rPr>
                            </m:ctrlPr>
                          </m:radPr>
                          <m:deg/>
                          <m:e>
                            <m:r>
                              <a:rPr lang="en-US" sz="3200" i="1">
                                <a:latin typeface="Cambria Math" panose="02040503050406030204" pitchFamily="18" charset="0"/>
                              </a:rPr>
                              <m:t>3</m:t>
                            </m:r>
                          </m:e>
                        </m:rad>
                      </m:num>
                      <m:den>
                        <m:r>
                          <a:rPr lang="en-US" sz="3200" i="1">
                            <a:latin typeface="Cambria Math" panose="02040503050406030204" pitchFamily="18" charset="0"/>
                          </a:rPr>
                          <m:t>3</m:t>
                        </m:r>
                      </m:den>
                    </m:f>
                  </m:oMath>
                </a14:m>
                <a:r>
                  <a:rPr lang="en-US" sz="3200"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a:t>
                </a:r>
                <a:r>
                  <a:rPr lang="en-US" sz="3200" b="1" dirty="0">
                    <a:solidFill>
                      <a:srgbClr val="0070C0"/>
                    </a:solidFill>
                    <a:latin typeface="Times New Roman" panose="02020603050405020304" pitchFamily="18" charset="0"/>
                    <a:cs typeface="Times New Roman" panose="02020603050405020304" pitchFamily="18" charset="0"/>
                  </a:rPr>
                  <a:t>C. </a:t>
                </a:r>
                <a14:m>
                  <m:oMath xmlns:m="http://schemas.openxmlformats.org/officeDocument/2006/math">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3</m:t>
                        </m:r>
                      </m:sup>
                    </m:sSup>
                  </m:oMath>
                </a14:m>
                <a:r>
                  <a:rPr lang="en-US" sz="3200"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a:t>
                </a:r>
                <a:r>
                  <a:rPr lang="en-US" sz="3200" b="1" dirty="0">
                    <a:solidFill>
                      <a:srgbClr val="0070C0"/>
                    </a:solidFill>
                    <a:latin typeface="Times New Roman" panose="02020603050405020304" pitchFamily="18" charset="0"/>
                    <a:cs typeface="Times New Roman" panose="02020603050405020304" pitchFamily="18" charset="0"/>
                  </a:rPr>
                  <a:t>D. </a:t>
                </a:r>
                <a14:m>
                  <m:oMath xmlns:m="http://schemas.openxmlformats.org/officeDocument/2006/math">
                    <m:f>
                      <m:fPr>
                        <m:ctrlPr>
                          <a:rPr lang="en-US" sz="3200" i="1">
                            <a:latin typeface="Cambria Math" panose="02040503050406030204" pitchFamily="18" charset="0"/>
                          </a:rPr>
                        </m:ctrlPr>
                      </m:fPr>
                      <m:num>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3</m:t>
                            </m:r>
                          </m:sup>
                        </m:sSup>
                      </m:num>
                      <m:den>
                        <m:r>
                          <a:rPr lang="en-US" sz="3200" b="0" i="1" smtClean="0">
                            <a:latin typeface="Cambria Math"/>
                          </a:rPr>
                          <m:t>3</m:t>
                        </m:r>
                      </m:den>
                    </m:f>
                  </m:oMath>
                </a14:m>
                <a:r>
                  <a:rPr lang="en-US" sz="3200" dirty="0">
                    <a:latin typeface="Times New Roman" panose="02020603050405020304" pitchFamily="18" charset="0"/>
                    <a:cs typeface="Times New Roman" panose="02020603050405020304" pitchFamily="18" charset="0"/>
                  </a:rPr>
                  <a:t>.</a:t>
                </a:r>
                <a:endParaRPr lang="en-US" altLang="ja-JP" sz="3200" dirty="0">
                  <a:solidFill>
                    <a:srgbClr val="0000FF"/>
                  </a:solidFill>
                  <a:latin typeface="Times New Roman" panose="02020603050405020304" pitchFamily="18" charset="0"/>
                  <a:ea typeface="+mn-ea"/>
                  <a:cs typeface="Times New Roman" panose="02020603050405020304" pitchFamily="18" charset="0"/>
                </a:endParaRPr>
              </a:p>
            </p:txBody>
          </p:sp>
        </mc:Choice>
        <mc:Fallback xmlns="">
          <p:sp>
            <p:nvSpPr>
              <p:cNvPr id="2" name="Title 1">
                <a:extLst>
                  <a:ext uri="{FF2B5EF4-FFF2-40B4-BE49-F238E27FC236}">
                    <a16:creationId xmlns:a16="http://schemas.microsoft.com/office/drawing/2014/main" id="{3A0E3945-4087-4C55-949C-702E8154AB69}"/>
                  </a:ext>
                </a:extLst>
              </p:cNvPr>
              <p:cNvSpPr>
                <a:spLocks noGrp="1" noRot="1" noChangeAspect="1" noMove="1" noResize="1" noEditPoints="1" noAdjustHandles="1" noChangeArrowheads="1" noChangeShapeType="1" noTextEdit="1"/>
              </p:cNvSpPr>
              <p:nvPr>
                <p:ph type="title"/>
              </p:nvPr>
            </p:nvSpPr>
            <p:spPr>
              <a:xfrm>
                <a:off x="413208" y="383979"/>
                <a:ext cx="10748128" cy="1774759"/>
              </a:xfrm>
              <a:blipFill>
                <a:blip r:embed="rId2"/>
                <a:stretch>
                  <a:fillRect l="-1475" t="-7560" r="-1305" b="-70103"/>
                </a:stretch>
              </a:blipFill>
            </p:spPr>
            <p:txBody>
              <a:bodyPr/>
              <a:lstStyle/>
              <a:p>
                <a:r>
                  <a:rPr lang="en-US">
                    <a:noFill/>
                  </a:rPr>
                  <a:t> </a:t>
                </a:r>
              </a:p>
            </p:txBody>
          </p:sp>
        </mc:Fallback>
      </mc:AlternateContent>
      <p:sp>
        <p:nvSpPr>
          <p:cNvPr id="5" name="Oval 4"/>
          <p:cNvSpPr/>
          <p:nvPr/>
        </p:nvSpPr>
        <p:spPr>
          <a:xfrm>
            <a:off x="3463636" y="2632363"/>
            <a:ext cx="701964" cy="6650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hlinkClick r:id="rId3" action="ppaction://hlinksldjump"/>
            <a:extLst>
              <a:ext uri="{FF2B5EF4-FFF2-40B4-BE49-F238E27FC236}">
                <a16:creationId xmlns:a16="http://schemas.microsoft.com/office/drawing/2014/main" id="{6A822673-CE82-4772-82F0-AC7744F86F95}"/>
              </a:ext>
            </a:extLst>
          </p:cNvPr>
          <p:cNvSpPr/>
          <p:nvPr/>
        </p:nvSpPr>
        <p:spPr>
          <a:xfrm rot="5400000">
            <a:off x="11532432"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4" action="ppaction://hlinksldjump"/>
            <a:extLst>
              <a:ext uri="{FF2B5EF4-FFF2-40B4-BE49-F238E27FC236}">
                <a16:creationId xmlns:a16="http://schemas.microsoft.com/office/drawing/2014/main" id="{A6B2C757-2D68-4A68-A6EA-17062568246D}"/>
              </a:ext>
            </a:extLst>
          </p:cNvPr>
          <p:cNvSpPr/>
          <p:nvPr/>
        </p:nvSpPr>
        <p:spPr>
          <a:xfrm rot="16200000">
            <a:off x="11024656"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2887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2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A0E3945-4087-4C55-949C-702E8154AB69}"/>
                  </a:ext>
                </a:extLst>
              </p:cNvPr>
              <p:cNvSpPr>
                <a:spLocks noGrp="1"/>
              </p:cNvSpPr>
              <p:nvPr>
                <p:ph type="title"/>
              </p:nvPr>
            </p:nvSpPr>
            <p:spPr>
              <a:xfrm>
                <a:off x="413208" y="383979"/>
                <a:ext cx="10748128" cy="1774759"/>
              </a:xfrm>
            </p:spPr>
            <p:txBody>
              <a:bodyPr anchor="t">
                <a:noAutofit/>
              </a:bodyPr>
              <a:lstStyle/>
              <a:p>
                <a:pPr>
                  <a:tabLst>
                    <a:tab pos="461963" algn="l"/>
                    <a:tab pos="3205163" algn="l"/>
                    <a:tab pos="5948363" algn="l"/>
                    <a:tab pos="8691563" algn="l"/>
                  </a:tabLst>
                </a:pPr>
                <a:r>
                  <a:rPr lang="en-US" altLang="ja-JP" sz="3200" b="1" dirty="0">
                    <a:solidFill>
                      <a:srgbClr val="FF0000"/>
                    </a:solidFill>
                    <a:latin typeface="Times New Roman" panose="02020603050405020304" pitchFamily="18" charset="0"/>
                    <a:ea typeface="+mn-ea"/>
                    <a:cs typeface="Times New Roman" panose="02020603050405020304" pitchFamily="18" charset="0"/>
                  </a:rPr>
                  <a:t>Câu 8.</a:t>
                </a:r>
                <a:r>
                  <a:rPr lang="en-US" altLang="ja-JP" sz="3200" b="1" dirty="0">
                    <a:solidFill>
                      <a:srgbClr val="0000FF"/>
                    </a:solidFill>
                    <a:latin typeface="Times New Roman" panose="02020603050405020304" pitchFamily="18" charset="0"/>
                    <a:ea typeface="+mn-ea"/>
                    <a:cs typeface="Times New Roman" panose="02020603050405020304" pitchFamily="18" charset="0"/>
                  </a:rPr>
                  <a:t> </a:t>
                </a:r>
                <a:r>
                  <a:rPr lang="en-US" sz="3200" b="1" dirty="0">
                    <a:solidFill>
                      <a:srgbClr val="002060"/>
                    </a:solidFill>
                    <a:latin typeface="Times New Roman" panose="02020603050405020304" pitchFamily="18" charset="0"/>
                    <a:cs typeface="Times New Roman" panose="02020603050405020304" pitchFamily="18" charset="0"/>
                  </a:rPr>
                  <a:t>Cho hình chóp </a:t>
                </a:r>
                <a14:m>
                  <m:oMath xmlns:m="http://schemas.openxmlformats.org/officeDocument/2006/math">
                    <m:r>
                      <a:rPr lang="en-US" sz="3200" b="1" i="1" smtClean="0">
                        <a:solidFill>
                          <a:srgbClr val="002060"/>
                        </a:solidFill>
                        <a:latin typeface="Cambria Math"/>
                      </a:rPr>
                      <m:t>𝑺</m:t>
                    </m:r>
                    <m:r>
                      <a:rPr lang="en-US" sz="3200" b="1" i="1" smtClean="0">
                        <a:solidFill>
                          <a:srgbClr val="002060"/>
                        </a:solidFill>
                        <a:latin typeface="Cambria Math"/>
                      </a:rPr>
                      <m:t>.</m:t>
                    </m:r>
                    <m:r>
                      <a:rPr lang="en-US" sz="3200" b="1" i="1" smtClean="0">
                        <a:solidFill>
                          <a:srgbClr val="002060"/>
                        </a:solidFill>
                        <a:latin typeface="Cambria Math"/>
                      </a:rPr>
                      <m:t>𝑨𝑩𝑪</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có</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smtClean="0">
                        <a:solidFill>
                          <a:srgbClr val="002060"/>
                        </a:solidFill>
                        <a:latin typeface="Cambria Math"/>
                      </a:rPr>
                      <m:t>𝑺𝑨</m:t>
                    </m:r>
                    <m:r>
                      <a:rPr lang="en-US" sz="3200" b="1" i="1" smtClean="0">
                        <a:solidFill>
                          <a:srgbClr val="002060"/>
                        </a:solidFill>
                        <a:latin typeface="Cambria Math"/>
                      </a:rPr>
                      <m:t>=</m:t>
                    </m:r>
                    <m:r>
                      <a:rPr lang="en-US" sz="3200" b="1" i="1" smtClean="0">
                        <a:solidFill>
                          <a:srgbClr val="002060"/>
                        </a:solidFill>
                        <a:latin typeface="Cambria Math"/>
                      </a:rPr>
                      <m:t>𝒂</m:t>
                    </m:r>
                  </m:oMath>
                </a14:m>
                <a:r>
                  <a:rPr lang="en-US" sz="3200" b="1" dirty="0">
                    <a:solidFill>
                      <a:srgbClr val="002060"/>
                    </a:solidFill>
                    <a:latin typeface="Times New Roman" panose="02020603050405020304" pitchFamily="18" charset="0"/>
                    <a:cs typeface="Times New Roman" panose="02020603050405020304" pitchFamily="18" charset="0"/>
                  </a:rPr>
                  <a:t>, tam </a:t>
                </a:r>
                <a:r>
                  <a:rPr lang="en-US" sz="3200" b="1" dirty="0" err="1">
                    <a:solidFill>
                      <a:srgbClr val="002060"/>
                    </a:solidFill>
                    <a:latin typeface="Times New Roman" panose="02020603050405020304" pitchFamily="18" charset="0"/>
                    <a:cs typeface="Times New Roman" panose="02020603050405020304" pitchFamily="18" charset="0"/>
                  </a:rPr>
                  <a:t>giác</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smtClean="0">
                        <a:solidFill>
                          <a:srgbClr val="002060"/>
                        </a:solidFill>
                        <a:latin typeface="Cambria Math"/>
                        <a:cs typeface="Times New Roman" panose="02020603050405020304" pitchFamily="18" charset="0"/>
                      </a:rPr>
                      <m:t>𝑨𝑩𝑪</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đều</a:t>
                </a:r>
                <a:r>
                  <a:rPr lang="en-US" sz="3200" b="1" dirty="0">
                    <a:solidFill>
                      <a:srgbClr val="002060"/>
                    </a:solidFill>
                    <a:latin typeface="Times New Roman" panose="02020603050405020304" pitchFamily="18" charset="0"/>
                    <a:cs typeface="Times New Roman" panose="02020603050405020304" pitchFamily="18" charset="0"/>
                  </a:rPr>
                  <a:t>, tam </a:t>
                </a:r>
                <a:r>
                  <a:rPr lang="en-US" sz="3200" b="1" dirty="0" err="1">
                    <a:solidFill>
                      <a:srgbClr val="002060"/>
                    </a:solidFill>
                    <a:latin typeface="Times New Roman" panose="02020603050405020304" pitchFamily="18" charset="0"/>
                    <a:cs typeface="Times New Roman" panose="02020603050405020304" pitchFamily="18" charset="0"/>
                  </a:rPr>
                  <a:t>giác</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smtClean="0">
                        <a:solidFill>
                          <a:srgbClr val="002060"/>
                        </a:solidFill>
                        <a:latin typeface="Cambria Math"/>
                        <a:cs typeface="Times New Roman" panose="02020603050405020304" pitchFamily="18" charset="0"/>
                      </a:rPr>
                      <m:t>𝑺𝑨𝑩</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vuông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cân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tại</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smtClean="0">
                        <a:solidFill>
                          <a:srgbClr val="002060"/>
                        </a:solidFill>
                        <a:latin typeface="Cambria Math"/>
                      </a:rPr>
                      <m:t>𝑺</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nằm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trong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mặt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phẳng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vuông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góc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với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mặt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phẳng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đáy</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Thể</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tích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khối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chóp</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smtClean="0">
                        <a:solidFill>
                          <a:srgbClr val="002060"/>
                        </a:solidFill>
                        <a:latin typeface="Cambria Math"/>
                      </a:rPr>
                      <m:t>𝑺</m:t>
                    </m:r>
                    <m:r>
                      <a:rPr lang="en-US" sz="3200" b="1" i="1" smtClean="0">
                        <a:solidFill>
                          <a:srgbClr val="002060"/>
                        </a:solidFill>
                        <a:latin typeface="Cambria Math"/>
                      </a:rPr>
                      <m:t>.</m:t>
                    </m:r>
                    <m:r>
                      <a:rPr lang="en-US" sz="3200" b="1" i="1" smtClean="0">
                        <a:solidFill>
                          <a:srgbClr val="002060"/>
                        </a:solidFill>
                        <a:latin typeface="Cambria Math"/>
                      </a:rPr>
                      <m:t>𝑨𝑩𝑪</m:t>
                    </m:r>
                  </m:oMath>
                </a14:m>
                <a:r>
                  <a:rPr lang="en-US" sz="3200" b="1" dirty="0">
                    <a:solidFill>
                      <a:srgbClr val="002060"/>
                    </a:solidFill>
                    <a:latin typeface="Times New Roman" panose="02020603050405020304" pitchFamily="18" charset="0"/>
                    <a:cs typeface="Times New Roman" panose="02020603050405020304" pitchFamily="18" charset="0"/>
                  </a:rPr>
                  <a:t> bằng?</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
                </a:r>
                <a:br>
                  <a:rPr lang="en-US" sz="2600"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a:t>
                </a:r>
                <a:r>
                  <a:rPr lang="en-US" sz="3200" b="1" dirty="0">
                    <a:solidFill>
                      <a:schemeClr val="accent5">
                        <a:lumMod val="75000"/>
                      </a:schemeClr>
                    </a:solidFill>
                    <a:latin typeface="Times New Roman" panose="02020603050405020304" pitchFamily="18" charset="0"/>
                    <a:cs typeface="Times New Roman" panose="02020603050405020304" pitchFamily="18" charset="0"/>
                  </a:rPr>
                  <a:t>A. </a:t>
                </a:r>
                <a14:m>
                  <m:oMath xmlns:m="http://schemas.openxmlformats.org/officeDocument/2006/math">
                    <m:f>
                      <m:fPr>
                        <m:ctrlPr>
                          <a:rPr lang="en-US" sz="3200" b="1" i="1" smtClean="0">
                            <a:solidFill>
                              <a:schemeClr val="tx1"/>
                            </a:solidFill>
                            <a:latin typeface="Cambria Math" panose="02040503050406030204" pitchFamily="18" charset="0"/>
                            <a:cs typeface="Times New Roman" panose="02020603050405020304" pitchFamily="18" charset="0"/>
                          </a:rPr>
                        </m:ctrlPr>
                      </m:fPr>
                      <m:num>
                        <m:rad>
                          <m:radPr>
                            <m:degHide m:val="on"/>
                            <m:ctrlPr>
                              <a:rPr lang="en-US" sz="3200" b="1" i="1" smtClean="0">
                                <a:solidFill>
                                  <a:schemeClr val="tx1"/>
                                </a:solidFill>
                                <a:latin typeface="Cambria Math" panose="02040503050406030204" pitchFamily="18" charset="0"/>
                                <a:cs typeface="Times New Roman" panose="02020603050405020304" pitchFamily="18" charset="0"/>
                              </a:rPr>
                            </m:ctrlPr>
                          </m:radPr>
                          <m:deg/>
                          <m:e>
                            <m:r>
                              <a:rPr lang="en-US" sz="3200" b="1" i="1" smtClean="0">
                                <a:solidFill>
                                  <a:schemeClr val="tx1"/>
                                </a:solidFill>
                                <a:latin typeface="Cambria Math"/>
                                <a:cs typeface="Times New Roman" panose="02020603050405020304" pitchFamily="18" charset="0"/>
                              </a:rPr>
                              <m:t>𝟔</m:t>
                            </m:r>
                          </m:e>
                        </m:rad>
                        <m:sSup>
                          <m:sSupPr>
                            <m:ctrlPr>
                              <a:rPr lang="en-US" sz="3200" b="1" i="1" smtClean="0">
                                <a:solidFill>
                                  <a:schemeClr val="tx1"/>
                                </a:solidFill>
                                <a:latin typeface="Cambria Math" panose="02040503050406030204" pitchFamily="18" charset="0"/>
                                <a:cs typeface="Times New Roman" panose="02020603050405020304" pitchFamily="18" charset="0"/>
                              </a:rPr>
                            </m:ctrlPr>
                          </m:sSupPr>
                          <m:e>
                            <m:r>
                              <a:rPr lang="en-US" sz="3200" b="1" i="1" smtClean="0">
                                <a:solidFill>
                                  <a:schemeClr val="tx1"/>
                                </a:solidFill>
                                <a:latin typeface="Cambria Math"/>
                                <a:cs typeface="Times New Roman" panose="02020603050405020304" pitchFamily="18" charset="0"/>
                              </a:rPr>
                              <m:t>𝒂</m:t>
                            </m:r>
                          </m:e>
                          <m:sup>
                            <m:r>
                              <a:rPr lang="en-US" sz="3200" b="1" i="1" smtClean="0">
                                <a:solidFill>
                                  <a:schemeClr val="tx1"/>
                                </a:solidFill>
                                <a:latin typeface="Cambria Math"/>
                                <a:cs typeface="Times New Roman" panose="02020603050405020304" pitchFamily="18" charset="0"/>
                              </a:rPr>
                              <m:t>𝟑</m:t>
                            </m:r>
                          </m:sup>
                        </m:sSup>
                      </m:num>
                      <m:den>
                        <m:r>
                          <a:rPr lang="en-US" sz="3200" b="1" i="1" smtClean="0">
                            <a:solidFill>
                              <a:schemeClr val="tx1"/>
                            </a:solidFill>
                            <a:latin typeface="Cambria Math"/>
                            <a:cs typeface="Times New Roman" panose="02020603050405020304" pitchFamily="18" charset="0"/>
                          </a:rPr>
                          <m:t>𝟏𝟐</m:t>
                        </m:r>
                      </m:den>
                    </m:f>
                  </m:oMath>
                </a14:m>
                <a:r>
                  <a:rPr lang="en-US" sz="3200" dirty="0">
                    <a:solidFill>
                      <a:schemeClr val="tx1"/>
                    </a:solidFill>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a:t>
                </a:r>
                <a:r>
                  <a:rPr lang="en-US" sz="3200" b="1" dirty="0">
                    <a:solidFill>
                      <a:schemeClr val="accent5">
                        <a:lumMod val="75000"/>
                      </a:schemeClr>
                    </a:solidFill>
                    <a:latin typeface="Times New Roman" panose="02020603050405020304" pitchFamily="18" charset="0"/>
                    <a:cs typeface="Times New Roman" panose="02020603050405020304" pitchFamily="18" charset="0"/>
                  </a:rPr>
                  <a:t>B.</a:t>
                </a:r>
                <a:r>
                  <a:rPr lang="en-US" sz="3200" b="1"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i="1">
                            <a:latin typeface="Cambria Math" panose="02040503050406030204" pitchFamily="18" charset="0"/>
                          </a:rPr>
                        </m:ctrlPr>
                      </m:fPr>
                      <m:num>
                        <m:rad>
                          <m:radPr>
                            <m:degHide m:val="on"/>
                            <m:ctrlPr>
                              <a:rPr lang="en-US" sz="3200" i="1">
                                <a:latin typeface="Cambria Math" panose="02040503050406030204" pitchFamily="18" charset="0"/>
                              </a:rPr>
                            </m:ctrlPr>
                          </m:radPr>
                          <m:deg/>
                          <m:e>
                            <m:r>
                              <a:rPr lang="en-US" sz="3200" b="0" i="1" smtClean="0">
                                <a:latin typeface="Cambria Math"/>
                              </a:rPr>
                              <m:t>6</m:t>
                            </m:r>
                          </m:e>
                        </m:rad>
                        <m:sSup>
                          <m:sSupPr>
                            <m:ctrlPr>
                              <a:rPr lang="en-US" sz="3200" i="1" smtClean="0">
                                <a:latin typeface="Cambria Math" panose="02040503050406030204" pitchFamily="18" charset="0"/>
                              </a:rPr>
                            </m:ctrlPr>
                          </m:sSupPr>
                          <m:e>
                            <m:r>
                              <a:rPr lang="en-US" sz="3200" b="0" i="1" smtClean="0">
                                <a:latin typeface="Cambria Math"/>
                              </a:rPr>
                              <m:t>𝑎</m:t>
                            </m:r>
                          </m:e>
                          <m:sup>
                            <m:r>
                              <a:rPr lang="en-US" sz="3200" b="0" i="1" smtClean="0">
                                <a:latin typeface="Cambria Math"/>
                              </a:rPr>
                              <m:t>3</m:t>
                            </m:r>
                          </m:sup>
                        </m:sSup>
                      </m:num>
                      <m:den>
                        <m:r>
                          <a:rPr lang="en-US" sz="3200" b="0" i="1" smtClean="0">
                            <a:latin typeface="Cambria Math"/>
                          </a:rPr>
                          <m:t>4</m:t>
                        </m:r>
                      </m:den>
                    </m:f>
                  </m:oMath>
                </a14:m>
                <a:r>
                  <a:rPr lang="en-US" sz="3200"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a:t>
                </a:r>
                <a:r>
                  <a:rPr lang="en-US" sz="3200" b="1" dirty="0">
                    <a:solidFill>
                      <a:srgbClr val="0070C0"/>
                    </a:solidFill>
                    <a:latin typeface="Times New Roman" panose="02020603050405020304" pitchFamily="18" charset="0"/>
                    <a:cs typeface="Times New Roman" panose="02020603050405020304" pitchFamily="18" charset="0"/>
                  </a:rPr>
                  <a:t>C. </a:t>
                </a:r>
                <a14:m>
                  <m:oMath xmlns:m="http://schemas.openxmlformats.org/officeDocument/2006/math">
                    <m:f>
                      <m:fPr>
                        <m:ctrlPr>
                          <a:rPr lang="en-US" sz="3200" b="1" i="1" smtClean="0">
                            <a:solidFill>
                              <a:schemeClr val="tx1"/>
                            </a:solidFill>
                            <a:latin typeface="Cambria Math" panose="02040503050406030204" pitchFamily="18" charset="0"/>
                            <a:cs typeface="Times New Roman" panose="02020603050405020304" pitchFamily="18" charset="0"/>
                          </a:rPr>
                        </m:ctrlPr>
                      </m:fPr>
                      <m:num>
                        <m:rad>
                          <m:radPr>
                            <m:degHide m:val="on"/>
                            <m:ctrlPr>
                              <a:rPr lang="en-US" sz="3200" b="1" i="1" smtClean="0">
                                <a:solidFill>
                                  <a:schemeClr val="tx1"/>
                                </a:solidFill>
                                <a:latin typeface="Cambria Math" panose="02040503050406030204" pitchFamily="18" charset="0"/>
                                <a:cs typeface="Times New Roman" panose="02020603050405020304" pitchFamily="18" charset="0"/>
                              </a:rPr>
                            </m:ctrlPr>
                          </m:radPr>
                          <m:deg/>
                          <m:e>
                            <m:r>
                              <a:rPr lang="en-US" sz="3200" b="1" i="1" smtClean="0">
                                <a:solidFill>
                                  <a:schemeClr val="tx1"/>
                                </a:solidFill>
                                <a:latin typeface="Cambria Math"/>
                                <a:cs typeface="Times New Roman" panose="02020603050405020304" pitchFamily="18" charset="0"/>
                              </a:rPr>
                              <m:t>𝟔</m:t>
                            </m:r>
                          </m:e>
                        </m:rad>
                        <m:sSup>
                          <m:sSupPr>
                            <m:ctrlPr>
                              <a:rPr lang="en-US" sz="3200" b="1" i="1" smtClean="0">
                                <a:solidFill>
                                  <a:schemeClr val="tx1"/>
                                </a:solidFill>
                                <a:latin typeface="Cambria Math" panose="02040503050406030204" pitchFamily="18" charset="0"/>
                                <a:cs typeface="Times New Roman" panose="02020603050405020304" pitchFamily="18" charset="0"/>
                              </a:rPr>
                            </m:ctrlPr>
                          </m:sSupPr>
                          <m:e>
                            <m:r>
                              <a:rPr lang="en-US" sz="3200" b="1" i="1" smtClean="0">
                                <a:solidFill>
                                  <a:schemeClr val="tx1"/>
                                </a:solidFill>
                                <a:latin typeface="Cambria Math"/>
                                <a:cs typeface="Times New Roman" panose="02020603050405020304" pitchFamily="18" charset="0"/>
                              </a:rPr>
                              <m:t>𝒂</m:t>
                            </m:r>
                          </m:e>
                          <m:sup>
                            <m:r>
                              <a:rPr lang="en-US" sz="3200" b="1" i="1" smtClean="0">
                                <a:solidFill>
                                  <a:schemeClr val="tx1"/>
                                </a:solidFill>
                                <a:latin typeface="Cambria Math"/>
                                <a:cs typeface="Times New Roman" panose="02020603050405020304" pitchFamily="18" charset="0"/>
                              </a:rPr>
                              <m:t>𝟑</m:t>
                            </m:r>
                          </m:sup>
                        </m:sSup>
                      </m:num>
                      <m:den>
                        <m:r>
                          <a:rPr lang="en-US" sz="3200" b="1" i="1" smtClean="0">
                            <a:solidFill>
                              <a:schemeClr val="tx1"/>
                            </a:solidFill>
                            <a:latin typeface="Cambria Math"/>
                            <a:cs typeface="Times New Roman" panose="02020603050405020304" pitchFamily="18" charset="0"/>
                          </a:rPr>
                          <m:t>𝟖</m:t>
                        </m:r>
                      </m:den>
                    </m:f>
                  </m:oMath>
                </a14:m>
                <a:r>
                  <a:rPr lang="en-US" sz="3200"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a:t>
                </a:r>
                <a:r>
                  <a:rPr lang="en-US" sz="3200" b="1" dirty="0">
                    <a:solidFill>
                      <a:srgbClr val="0070C0"/>
                    </a:solidFill>
                    <a:latin typeface="Times New Roman" panose="02020603050405020304" pitchFamily="18" charset="0"/>
                    <a:cs typeface="Times New Roman" panose="02020603050405020304" pitchFamily="18" charset="0"/>
                  </a:rPr>
                  <a:t>D. </a:t>
                </a:r>
                <a14:m>
                  <m:oMath xmlns:m="http://schemas.openxmlformats.org/officeDocument/2006/math">
                    <m:f>
                      <m:fPr>
                        <m:ctrlPr>
                          <a:rPr lang="en-US" sz="3200" i="1">
                            <a:latin typeface="Cambria Math" panose="02040503050406030204" pitchFamily="18" charset="0"/>
                          </a:rPr>
                        </m:ctrlPr>
                      </m:fPr>
                      <m:num>
                        <m:rad>
                          <m:radPr>
                            <m:degHide m:val="on"/>
                            <m:ctrlPr>
                              <a:rPr lang="en-US" sz="3200" i="1">
                                <a:latin typeface="Cambria Math" panose="02040503050406030204" pitchFamily="18" charset="0"/>
                              </a:rPr>
                            </m:ctrlPr>
                          </m:radPr>
                          <m:deg/>
                          <m:e>
                            <m:r>
                              <a:rPr lang="en-US" sz="3200" b="0" i="1" smtClean="0">
                                <a:latin typeface="Cambria Math"/>
                              </a:rPr>
                              <m:t>6</m:t>
                            </m:r>
                          </m:e>
                        </m:rad>
                        <m:sSup>
                          <m:sSupPr>
                            <m:ctrlPr>
                              <a:rPr lang="en-US" sz="3200" i="1" smtClean="0">
                                <a:latin typeface="Cambria Math" panose="02040503050406030204" pitchFamily="18" charset="0"/>
                              </a:rPr>
                            </m:ctrlPr>
                          </m:sSupPr>
                          <m:e>
                            <m:r>
                              <a:rPr lang="en-US" sz="3200" b="0" i="1" smtClean="0">
                                <a:latin typeface="Cambria Math"/>
                              </a:rPr>
                              <m:t>𝑎</m:t>
                            </m:r>
                          </m:e>
                          <m:sup>
                            <m:r>
                              <a:rPr lang="en-US" sz="3200" b="0" i="1" smtClean="0">
                                <a:latin typeface="Cambria Math"/>
                              </a:rPr>
                              <m:t>3</m:t>
                            </m:r>
                          </m:sup>
                        </m:sSup>
                      </m:num>
                      <m:den>
                        <m:r>
                          <a:rPr lang="en-US" sz="3200" b="0" i="1" smtClean="0">
                            <a:latin typeface="Cambria Math"/>
                          </a:rPr>
                          <m:t>24</m:t>
                        </m:r>
                      </m:den>
                    </m:f>
                  </m:oMath>
                </a14:m>
                <a:r>
                  <a:rPr lang="en-US" sz="3200" dirty="0">
                    <a:latin typeface="Times New Roman" panose="02020603050405020304" pitchFamily="18" charset="0"/>
                    <a:cs typeface="Times New Roman" panose="02020603050405020304" pitchFamily="18" charset="0"/>
                  </a:rPr>
                  <a:t>.</a:t>
                </a:r>
                <a:endParaRPr lang="en-US" altLang="ja-JP" sz="3200" dirty="0">
                  <a:solidFill>
                    <a:srgbClr val="0000FF"/>
                  </a:solidFill>
                  <a:latin typeface="Times New Roman" panose="02020603050405020304" pitchFamily="18" charset="0"/>
                  <a:ea typeface="+mn-ea"/>
                  <a:cs typeface="Times New Roman" panose="02020603050405020304" pitchFamily="18" charset="0"/>
                </a:endParaRPr>
              </a:p>
            </p:txBody>
          </p:sp>
        </mc:Choice>
        <mc:Fallback xmlns="">
          <p:sp>
            <p:nvSpPr>
              <p:cNvPr id="2" name="Title 1">
                <a:extLst>
                  <a:ext uri="{FF2B5EF4-FFF2-40B4-BE49-F238E27FC236}">
                    <a16:creationId xmlns:a16="http://schemas.microsoft.com/office/drawing/2014/main" id="{3A0E3945-4087-4C55-949C-702E8154AB69}"/>
                  </a:ext>
                </a:extLst>
              </p:cNvPr>
              <p:cNvSpPr>
                <a:spLocks noGrp="1" noRot="1" noChangeAspect="1" noMove="1" noResize="1" noEditPoints="1" noAdjustHandles="1" noChangeArrowheads="1" noChangeShapeType="1" noTextEdit="1"/>
              </p:cNvSpPr>
              <p:nvPr>
                <p:ph type="title"/>
              </p:nvPr>
            </p:nvSpPr>
            <p:spPr>
              <a:xfrm>
                <a:off x="413208" y="383979"/>
                <a:ext cx="10748128" cy="1774759"/>
              </a:xfrm>
              <a:blipFill>
                <a:blip r:embed="rId2"/>
                <a:stretch>
                  <a:fillRect l="-1475" t="-7560" r="-681" b="-70103"/>
                </a:stretch>
              </a:blipFill>
            </p:spPr>
            <p:txBody>
              <a:bodyPr/>
              <a:lstStyle/>
              <a:p>
                <a:r>
                  <a:rPr lang="en-US">
                    <a:noFill/>
                  </a:rPr>
                  <a:t> </a:t>
                </a:r>
              </a:p>
            </p:txBody>
          </p:sp>
        </mc:Fallback>
      </mc:AlternateContent>
      <p:sp>
        <p:nvSpPr>
          <p:cNvPr id="5" name="Oval 4"/>
          <p:cNvSpPr/>
          <p:nvPr/>
        </p:nvSpPr>
        <p:spPr>
          <a:xfrm>
            <a:off x="692727" y="2576946"/>
            <a:ext cx="701964" cy="6650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hlinkClick r:id="rId3" action="ppaction://hlinksldjump"/>
            <a:extLst>
              <a:ext uri="{FF2B5EF4-FFF2-40B4-BE49-F238E27FC236}">
                <a16:creationId xmlns:a16="http://schemas.microsoft.com/office/drawing/2014/main" id="{959BC780-6F96-4CD8-B676-94C6A49BF1FA}"/>
              </a:ext>
            </a:extLst>
          </p:cNvPr>
          <p:cNvSpPr/>
          <p:nvPr/>
        </p:nvSpPr>
        <p:spPr>
          <a:xfrm rot="5400000">
            <a:off x="11532432"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4" action="ppaction://hlinksldjump"/>
            <a:extLst>
              <a:ext uri="{FF2B5EF4-FFF2-40B4-BE49-F238E27FC236}">
                <a16:creationId xmlns:a16="http://schemas.microsoft.com/office/drawing/2014/main" id="{F6EE0306-4AB7-4455-B61B-2C23FD3DBAD7}"/>
              </a:ext>
            </a:extLst>
          </p:cNvPr>
          <p:cNvSpPr/>
          <p:nvPr/>
        </p:nvSpPr>
        <p:spPr>
          <a:xfrm rot="16200000">
            <a:off x="11024656"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67506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2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A0E3945-4087-4C55-949C-702E8154AB69}"/>
                  </a:ext>
                </a:extLst>
              </p:cNvPr>
              <p:cNvSpPr>
                <a:spLocks noGrp="1"/>
              </p:cNvSpPr>
              <p:nvPr>
                <p:ph type="title"/>
              </p:nvPr>
            </p:nvSpPr>
            <p:spPr>
              <a:xfrm>
                <a:off x="413208" y="383979"/>
                <a:ext cx="10748128" cy="1774759"/>
              </a:xfrm>
            </p:spPr>
            <p:txBody>
              <a:bodyPr anchor="t">
                <a:noAutofit/>
              </a:bodyPr>
              <a:lstStyle/>
              <a:p>
                <a:pPr>
                  <a:tabLst>
                    <a:tab pos="461963" algn="l"/>
                    <a:tab pos="3205163" algn="l"/>
                    <a:tab pos="5948363" algn="l"/>
                    <a:tab pos="8691563" algn="l"/>
                  </a:tabLst>
                </a:pPr>
                <a:r>
                  <a:rPr lang="en-US" altLang="ja-JP" sz="3200" b="1" dirty="0">
                    <a:solidFill>
                      <a:srgbClr val="FF0000"/>
                    </a:solidFill>
                    <a:latin typeface="Times New Roman" panose="02020603050405020304" pitchFamily="18" charset="0"/>
                    <a:ea typeface="+mn-ea"/>
                    <a:cs typeface="Times New Roman" panose="02020603050405020304" pitchFamily="18" charset="0"/>
                  </a:rPr>
                  <a:t>Câu 9.</a:t>
                </a:r>
                <a:r>
                  <a:rPr lang="en-US" altLang="ja-JP" sz="3200" b="1" dirty="0">
                    <a:solidFill>
                      <a:srgbClr val="0000FF"/>
                    </a:solidFill>
                    <a:latin typeface="Times New Roman" panose="02020603050405020304" pitchFamily="18" charset="0"/>
                    <a:ea typeface="+mn-ea"/>
                    <a:cs typeface="Times New Roman" panose="02020603050405020304" pitchFamily="18" charset="0"/>
                  </a:rPr>
                  <a:t> </a:t>
                </a:r>
                <a:r>
                  <a:rPr lang="en-US" sz="3200" b="1" dirty="0">
                    <a:solidFill>
                      <a:srgbClr val="002060"/>
                    </a:solidFill>
                    <a:latin typeface="Times New Roman" panose="02020603050405020304" pitchFamily="18" charset="0"/>
                    <a:cs typeface="Times New Roman" panose="02020603050405020304" pitchFamily="18" charset="0"/>
                  </a:rPr>
                  <a:t>Cho hình chóp </a:t>
                </a:r>
                <a14:m>
                  <m:oMath xmlns:m="http://schemas.openxmlformats.org/officeDocument/2006/math">
                    <m:r>
                      <a:rPr lang="en-US" sz="3200" b="1" i="1" smtClean="0">
                        <a:solidFill>
                          <a:srgbClr val="002060"/>
                        </a:solidFill>
                        <a:latin typeface="Cambria Math"/>
                      </a:rPr>
                      <m:t>𝑺</m:t>
                    </m:r>
                    <m:r>
                      <a:rPr lang="en-US" sz="3200" b="1" i="1" smtClean="0">
                        <a:solidFill>
                          <a:srgbClr val="002060"/>
                        </a:solidFill>
                        <a:latin typeface="Cambria Math"/>
                      </a:rPr>
                      <m:t>.</m:t>
                    </m:r>
                    <m:r>
                      <a:rPr lang="en-US" sz="3200" b="1" i="1" smtClean="0">
                        <a:solidFill>
                          <a:srgbClr val="002060"/>
                        </a:solidFill>
                        <a:latin typeface="Cambria Math"/>
                      </a:rPr>
                      <m:t>𝑨𝑩𝑪𝑫</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có</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đáy</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smtClean="0">
                        <a:solidFill>
                          <a:srgbClr val="002060"/>
                        </a:solidFill>
                        <a:latin typeface="Cambria Math"/>
                        <a:cs typeface="Times New Roman" panose="02020603050405020304" pitchFamily="18" charset="0"/>
                      </a:rPr>
                      <m:t>𝑨𝑩𝑪𝑫</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hình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chữ</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nhật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biết</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smtClean="0">
                        <a:solidFill>
                          <a:srgbClr val="002060"/>
                        </a:solidFill>
                        <a:latin typeface="Cambria Math"/>
                        <a:cs typeface="Times New Roman" panose="02020603050405020304" pitchFamily="18" charset="0"/>
                      </a:rPr>
                      <m:t>𝑨𝑩</m:t>
                    </m:r>
                    <m:r>
                      <a:rPr lang="en-US" sz="3200" b="1" i="1" smtClean="0">
                        <a:solidFill>
                          <a:srgbClr val="002060"/>
                        </a:solidFill>
                        <a:latin typeface="Cambria Math"/>
                        <a:cs typeface="Times New Roman" panose="02020603050405020304" pitchFamily="18" charset="0"/>
                      </a:rPr>
                      <m:t>=</m:t>
                    </m:r>
                    <m:r>
                      <a:rPr lang="en-US" sz="3200" b="1" i="1" smtClean="0">
                        <a:solidFill>
                          <a:srgbClr val="002060"/>
                        </a:solidFill>
                        <a:latin typeface="Cambria Math"/>
                        <a:cs typeface="Times New Roman" panose="02020603050405020304" pitchFamily="18" charset="0"/>
                      </a:rPr>
                      <m:t>𝒂</m:t>
                    </m:r>
                  </m:oMath>
                </a14:m>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smtClean="0">
                        <a:solidFill>
                          <a:srgbClr val="002060"/>
                        </a:solidFill>
                        <a:latin typeface="Cambria Math"/>
                        <a:cs typeface="Times New Roman" panose="02020603050405020304" pitchFamily="18" charset="0"/>
                      </a:rPr>
                      <m:t>𝑨𝑫</m:t>
                    </m:r>
                    <m:r>
                      <a:rPr lang="en-US" sz="3200" b="1" i="1" smtClean="0">
                        <a:solidFill>
                          <a:srgbClr val="002060"/>
                        </a:solidFill>
                        <a:latin typeface="Cambria Math"/>
                        <a:cs typeface="Times New Roman" panose="02020603050405020304" pitchFamily="18" charset="0"/>
                      </a:rPr>
                      <m:t>=</m:t>
                    </m:r>
                    <m:r>
                      <a:rPr lang="en-US" sz="3200" b="1" i="1" smtClean="0">
                        <a:solidFill>
                          <a:srgbClr val="002060"/>
                        </a:solidFill>
                        <a:latin typeface="Cambria Math"/>
                        <a:cs typeface="Times New Roman" panose="02020603050405020304" pitchFamily="18" charset="0"/>
                      </a:rPr>
                      <m:t>𝒂</m:t>
                    </m:r>
                    <m:rad>
                      <m:radPr>
                        <m:degHide m:val="on"/>
                        <m:ctrlPr>
                          <a:rPr lang="en-US" sz="3200" b="1" i="1" smtClean="0">
                            <a:solidFill>
                              <a:srgbClr val="002060"/>
                            </a:solidFill>
                            <a:latin typeface="Cambria Math" panose="02040503050406030204" pitchFamily="18" charset="0"/>
                            <a:cs typeface="Times New Roman" panose="02020603050405020304" pitchFamily="18" charset="0"/>
                          </a:rPr>
                        </m:ctrlPr>
                      </m:radPr>
                      <m:deg/>
                      <m:e>
                        <m:r>
                          <a:rPr lang="en-US" sz="3200" b="1" i="1" smtClean="0">
                            <a:solidFill>
                              <a:srgbClr val="002060"/>
                            </a:solidFill>
                            <a:latin typeface="Cambria Math"/>
                            <a:cs typeface="Times New Roman" panose="02020603050405020304" pitchFamily="18" charset="0"/>
                          </a:rPr>
                          <m:t>𝟑</m:t>
                        </m:r>
                      </m:e>
                    </m:rad>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Hình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chiếu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của</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smtClean="0">
                        <a:solidFill>
                          <a:srgbClr val="002060"/>
                        </a:solidFill>
                        <a:latin typeface="Cambria Math"/>
                        <a:cs typeface="Times New Roman" panose="02020603050405020304" pitchFamily="18" charset="0"/>
                      </a:rPr>
                      <m:t>𝑺</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lên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mặt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phẳng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đáy</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trung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điểm</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smtClean="0">
                        <a:solidFill>
                          <a:srgbClr val="002060"/>
                        </a:solidFill>
                        <a:latin typeface="Cambria Math"/>
                        <a:cs typeface="Times New Roman" panose="02020603050405020304" pitchFamily="18" charset="0"/>
                      </a:rPr>
                      <m:t>𝑯</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của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cạnh</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smtClean="0">
                        <a:solidFill>
                          <a:srgbClr val="002060"/>
                        </a:solidFill>
                        <a:latin typeface="Cambria Math"/>
                        <a:cs typeface="Times New Roman" panose="02020603050405020304" pitchFamily="18" charset="0"/>
                      </a:rPr>
                      <m:t>𝑨𝑩</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góc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tạo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bởi</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smtClean="0">
                        <a:solidFill>
                          <a:srgbClr val="002060"/>
                        </a:solidFill>
                        <a:latin typeface="Cambria Math"/>
                        <a:cs typeface="Times New Roman" panose="02020603050405020304" pitchFamily="18" charset="0"/>
                      </a:rPr>
                      <m:t>𝑺𝑫</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mặt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phẳng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đáy</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là</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3200" b="1" i="1" smtClean="0">
                            <a:solidFill>
                              <a:srgbClr val="002060"/>
                            </a:solidFill>
                            <a:latin typeface="Cambria Math" panose="02040503050406030204" pitchFamily="18" charset="0"/>
                            <a:cs typeface="Times New Roman" panose="02020603050405020304" pitchFamily="18" charset="0"/>
                          </a:rPr>
                        </m:ctrlPr>
                      </m:sSupPr>
                      <m:e>
                        <m:r>
                          <a:rPr lang="en-US" sz="3200" b="1" i="1" smtClean="0">
                            <a:solidFill>
                              <a:srgbClr val="002060"/>
                            </a:solidFill>
                            <a:latin typeface="Cambria Math"/>
                            <a:cs typeface="Times New Roman" panose="02020603050405020304" pitchFamily="18" charset="0"/>
                          </a:rPr>
                          <m:t>𝟔𝟎</m:t>
                        </m:r>
                      </m:e>
                      <m:sup>
                        <m:r>
                          <a:rPr lang="en-US" sz="3200" b="1" i="1" smtClean="0">
                            <a:solidFill>
                              <a:srgbClr val="002060"/>
                            </a:solidFill>
                            <a:latin typeface="Cambria Math"/>
                            <a:cs typeface="Times New Roman" panose="02020603050405020304" pitchFamily="18" charset="0"/>
                          </a:rPr>
                          <m:t>𝟎</m:t>
                        </m:r>
                      </m:sup>
                    </m:sSup>
                  </m:oMath>
                </a14:m>
                <a:r>
                  <a:rPr lang="en-US" sz="3200" b="1" dirty="0">
                    <a:solidFill>
                      <a:srgbClr val="002060"/>
                    </a:solidFill>
                    <a:latin typeface="Times New Roman" panose="02020603050405020304" pitchFamily="18" charset="0"/>
                    <a:cs typeface="Times New Roman" panose="02020603050405020304" pitchFamily="18" charset="0"/>
                  </a:rPr>
                  <a:t>. Thể </a:t>
                </a:r>
                <a:r>
                  <a:rPr lang="en-US" sz="3200" b="1" dirty="0" err="1">
                    <a:solidFill>
                      <a:srgbClr val="002060"/>
                    </a:solidFill>
                    <a:latin typeface="Times New Roman" panose="02020603050405020304" pitchFamily="18" charset="0"/>
                    <a:cs typeface="Times New Roman" panose="02020603050405020304" pitchFamily="18" charset="0"/>
                  </a:rPr>
                  <a:t>tích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của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khối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chóp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
                </a:r>
                <a:br>
                  <a:rPr lang="en-US" sz="2600"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a:t>
                </a:r>
                <a:r>
                  <a:rPr lang="en-US" sz="3200" b="1" dirty="0">
                    <a:solidFill>
                      <a:schemeClr val="accent5">
                        <a:lumMod val="75000"/>
                      </a:schemeClr>
                    </a:solidFill>
                    <a:latin typeface="Times New Roman" panose="02020603050405020304" pitchFamily="18" charset="0"/>
                    <a:cs typeface="Times New Roman" panose="02020603050405020304" pitchFamily="18" charset="0"/>
                  </a:rPr>
                  <a:t>A.</a:t>
                </a:r>
                <a:r>
                  <a:rPr lang="en-US" sz="3200" b="1" dirty="0">
                    <a:solidFill>
                      <a:srgbClr val="0070C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b="1" i="1" smtClean="0">
                            <a:solidFill>
                              <a:schemeClr val="tx1"/>
                            </a:solidFill>
                            <a:latin typeface="Cambria Math" panose="02040503050406030204" pitchFamily="18" charset="0"/>
                            <a:cs typeface="Times New Roman" panose="02020603050405020304" pitchFamily="18" charset="0"/>
                          </a:rPr>
                        </m:ctrlPr>
                      </m:fPr>
                      <m:num>
                        <m:r>
                          <a:rPr lang="en-US" sz="3200" b="1" i="1" smtClean="0">
                            <a:solidFill>
                              <a:schemeClr val="tx1"/>
                            </a:solidFill>
                            <a:latin typeface="Cambria Math"/>
                            <a:cs typeface="Times New Roman" panose="02020603050405020304" pitchFamily="18" charset="0"/>
                          </a:rPr>
                          <m:t>𝟑</m:t>
                        </m:r>
                        <m:sSup>
                          <m:sSupPr>
                            <m:ctrlPr>
                              <a:rPr lang="en-US" sz="3200" b="1" i="1" smtClean="0">
                                <a:solidFill>
                                  <a:schemeClr val="tx1"/>
                                </a:solidFill>
                                <a:latin typeface="Cambria Math" panose="02040503050406030204" pitchFamily="18" charset="0"/>
                                <a:cs typeface="Times New Roman" panose="02020603050405020304" pitchFamily="18" charset="0"/>
                              </a:rPr>
                            </m:ctrlPr>
                          </m:sSupPr>
                          <m:e>
                            <m:r>
                              <a:rPr lang="en-US" sz="3200" b="1" i="1" smtClean="0">
                                <a:solidFill>
                                  <a:schemeClr val="tx1"/>
                                </a:solidFill>
                                <a:latin typeface="Cambria Math"/>
                                <a:cs typeface="Times New Roman" panose="02020603050405020304" pitchFamily="18" charset="0"/>
                              </a:rPr>
                              <m:t>𝒂</m:t>
                            </m:r>
                          </m:e>
                          <m:sup>
                            <m:r>
                              <a:rPr lang="en-US" sz="3200" b="1" i="1" smtClean="0">
                                <a:solidFill>
                                  <a:schemeClr val="tx1"/>
                                </a:solidFill>
                                <a:latin typeface="Cambria Math"/>
                                <a:cs typeface="Times New Roman" panose="02020603050405020304" pitchFamily="18" charset="0"/>
                              </a:rPr>
                              <m:t>𝟑</m:t>
                            </m:r>
                          </m:sup>
                        </m:sSup>
                        <m:rad>
                          <m:radPr>
                            <m:degHide m:val="on"/>
                            <m:ctrlPr>
                              <a:rPr lang="en-US" sz="3200" b="1" i="1" smtClean="0">
                                <a:solidFill>
                                  <a:schemeClr val="tx1"/>
                                </a:solidFill>
                                <a:latin typeface="Cambria Math" panose="02040503050406030204" pitchFamily="18" charset="0"/>
                                <a:cs typeface="Times New Roman" panose="02020603050405020304" pitchFamily="18" charset="0"/>
                              </a:rPr>
                            </m:ctrlPr>
                          </m:radPr>
                          <m:deg/>
                          <m:e>
                            <m:r>
                              <a:rPr lang="en-US" sz="3200" b="1" i="1" smtClean="0">
                                <a:solidFill>
                                  <a:schemeClr val="tx1"/>
                                </a:solidFill>
                                <a:latin typeface="Cambria Math"/>
                                <a:cs typeface="Times New Roman" panose="02020603050405020304" pitchFamily="18" charset="0"/>
                              </a:rPr>
                              <m:t>𝟏𝟑</m:t>
                            </m:r>
                          </m:e>
                        </m:rad>
                      </m:num>
                      <m:den>
                        <m:r>
                          <a:rPr lang="en-US" sz="3200" b="1" i="1" smtClean="0">
                            <a:solidFill>
                              <a:schemeClr val="tx1"/>
                            </a:solidFill>
                            <a:latin typeface="Cambria Math"/>
                            <a:cs typeface="Times New Roman" panose="02020603050405020304" pitchFamily="18" charset="0"/>
                          </a:rPr>
                          <m:t>𝟐</m:t>
                        </m:r>
                      </m:den>
                    </m:f>
                  </m:oMath>
                </a14:m>
                <a:r>
                  <a:rPr lang="en-US" sz="3200" dirty="0">
                    <a:solidFill>
                      <a:schemeClr val="tx1"/>
                    </a:solidFill>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a:t>
                </a:r>
                <a:r>
                  <a:rPr lang="en-US" sz="3200" b="1" dirty="0">
                    <a:solidFill>
                      <a:schemeClr val="accent5">
                        <a:lumMod val="75000"/>
                      </a:schemeClr>
                    </a:solidFill>
                    <a:latin typeface="Times New Roman" panose="02020603050405020304" pitchFamily="18" charset="0"/>
                    <a:cs typeface="Times New Roman" panose="02020603050405020304" pitchFamily="18" charset="0"/>
                  </a:rPr>
                  <a:t>B.</a:t>
                </a:r>
                <a:r>
                  <a:rPr lang="en-US" sz="3200" b="1"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i="1">
                            <a:latin typeface="Cambria Math" panose="02040503050406030204" pitchFamily="18" charset="0"/>
                          </a:rPr>
                        </m:ctrlPr>
                      </m:fPr>
                      <m:num>
                        <m:sSup>
                          <m:sSupPr>
                            <m:ctrlPr>
                              <a:rPr lang="en-US" sz="3200" i="1" smtClean="0">
                                <a:latin typeface="Cambria Math" panose="02040503050406030204" pitchFamily="18" charset="0"/>
                              </a:rPr>
                            </m:ctrlPr>
                          </m:sSupPr>
                          <m:e>
                            <m:r>
                              <a:rPr lang="en-US" sz="3200" b="0" i="1" smtClean="0">
                                <a:latin typeface="Cambria Math"/>
                              </a:rPr>
                              <m:t>𝑎</m:t>
                            </m:r>
                          </m:e>
                          <m:sup>
                            <m:r>
                              <a:rPr lang="en-US" sz="3200" b="0" i="1" smtClean="0">
                                <a:latin typeface="Cambria Math"/>
                              </a:rPr>
                              <m:t>3</m:t>
                            </m:r>
                          </m:sup>
                        </m:sSup>
                        <m:rad>
                          <m:radPr>
                            <m:degHide m:val="on"/>
                            <m:ctrlPr>
                              <a:rPr lang="en-US" sz="3200" i="1" smtClean="0">
                                <a:latin typeface="Cambria Math" panose="02040503050406030204" pitchFamily="18" charset="0"/>
                              </a:rPr>
                            </m:ctrlPr>
                          </m:radPr>
                          <m:deg/>
                          <m:e>
                            <m:r>
                              <a:rPr lang="en-US" sz="3200" b="0" i="1" smtClean="0">
                                <a:latin typeface="Cambria Math"/>
                              </a:rPr>
                              <m:t>13</m:t>
                            </m:r>
                          </m:e>
                        </m:rad>
                      </m:num>
                      <m:den>
                        <m:r>
                          <a:rPr lang="en-US" sz="3200" b="0" i="1" smtClean="0">
                            <a:latin typeface="Cambria Math"/>
                          </a:rPr>
                          <m:t>4</m:t>
                        </m:r>
                      </m:den>
                    </m:f>
                  </m:oMath>
                </a14:m>
                <a:r>
                  <a:rPr lang="en-US" sz="3200"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a:t>
                </a:r>
                <a:r>
                  <a:rPr lang="en-US" sz="3200" b="1" dirty="0">
                    <a:solidFill>
                      <a:schemeClr val="accent5">
                        <a:lumMod val="75000"/>
                      </a:schemeClr>
                    </a:solidFill>
                    <a:latin typeface="Times New Roman" panose="02020603050405020304" pitchFamily="18" charset="0"/>
                    <a:cs typeface="Times New Roman" panose="02020603050405020304" pitchFamily="18" charset="0"/>
                  </a:rPr>
                  <a:t>C. </a:t>
                </a:r>
                <a14:m>
                  <m:oMath xmlns:m="http://schemas.openxmlformats.org/officeDocument/2006/math">
                    <m:f>
                      <m:fPr>
                        <m:ctrlPr>
                          <a:rPr lang="en-US" sz="3200" b="1" i="1" smtClean="0">
                            <a:solidFill>
                              <a:schemeClr val="tx1"/>
                            </a:solidFill>
                            <a:latin typeface="Cambria Math" panose="02040503050406030204" pitchFamily="18" charset="0"/>
                            <a:cs typeface="Times New Roman" panose="02020603050405020304" pitchFamily="18" charset="0"/>
                          </a:rPr>
                        </m:ctrlPr>
                      </m:fPr>
                      <m:num>
                        <m:sSup>
                          <m:sSupPr>
                            <m:ctrlPr>
                              <a:rPr lang="en-US" sz="3200" b="1" i="1" smtClean="0">
                                <a:solidFill>
                                  <a:schemeClr val="tx1"/>
                                </a:solidFill>
                                <a:latin typeface="Cambria Math" panose="02040503050406030204" pitchFamily="18" charset="0"/>
                                <a:cs typeface="Times New Roman" panose="02020603050405020304" pitchFamily="18" charset="0"/>
                              </a:rPr>
                            </m:ctrlPr>
                          </m:sSupPr>
                          <m:e>
                            <m:r>
                              <a:rPr lang="en-US" sz="3200" b="1" i="1" smtClean="0">
                                <a:solidFill>
                                  <a:schemeClr val="tx1"/>
                                </a:solidFill>
                                <a:latin typeface="Cambria Math"/>
                                <a:cs typeface="Times New Roman" panose="02020603050405020304" pitchFamily="18" charset="0"/>
                              </a:rPr>
                              <m:t>𝒂</m:t>
                            </m:r>
                          </m:e>
                          <m:sup>
                            <m:r>
                              <a:rPr lang="en-US" sz="3200" b="1" i="1" smtClean="0">
                                <a:solidFill>
                                  <a:schemeClr val="tx1"/>
                                </a:solidFill>
                                <a:latin typeface="Cambria Math"/>
                                <a:cs typeface="Times New Roman" panose="02020603050405020304" pitchFamily="18" charset="0"/>
                              </a:rPr>
                              <m:t>𝟑</m:t>
                            </m:r>
                          </m:sup>
                        </m:sSup>
                        <m:rad>
                          <m:radPr>
                            <m:degHide m:val="on"/>
                            <m:ctrlPr>
                              <a:rPr lang="en-US" sz="3200" b="1" i="1" smtClean="0">
                                <a:solidFill>
                                  <a:schemeClr val="tx1"/>
                                </a:solidFill>
                                <a:latin typeface="Cambria Math" panose="02040503050406030204" pitchFamily="18" charset="0"/>
                                <a:cs typeface="Times New Roman" panose="02020603050405020304" pitchFamily="18" charset="0"/>
                              </a:rPr>
                            </m:ctrlPr>
                          </m:radPr>
                          <m:deg/>
                          <m:e>
                            <m:r>
                              <a:rPr lang="en-US" sz="3200" b="1" i="1" smtClean="0">
                                <a:solidFill>
                                  <a:schemeClr val="tx1"/>
                                </a:solidFill>
                                <a:latin typeface="Cambria Math"/>
                                <a:cs typeface="Times New Roman" panose="02020603050405020304" pitchFamily="18" charset="0"/>
                              </a:rPr>
                              <m:t>𝟏𝟑</m:t>
                            </m:r>
                          </m:e>
                        </m:rad>
                      </m:num>
                      <m:den>
                        <m:r>
                          <a:rPr lang="en-US" sz="3200" b="1" i="1" smtClean="0">
                            <a:solidFill>
                              <a:schemeClr val="tx1"/>
                            </a:solidFill>
                            <a:latin typeface="Cambria Math"/>
                            <a:cs typeface="Times New Roman" panose="02020603050405020304" pitchFamily="18" charset="0"/>
                          </a:rPr>
                          <m:t>𝟐</m:t>
                        </m:r>
                      </m:den>
                    </m:f>
                  </m:oMath>
                </a14:m>
                <a:r>
                  <a:rPr lang="en-US" sz="3200"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a:t>
                </a:r>
                <a:r>
                  <a:rPr lang="en-US" sz="3200" b="1" dirty="0">
                    <a:solidFill>
                      <a:srgbClr val="0070C0"/>
                    </a:solidFill>
                    <a:latin typeface="Times New Roman" panose="02020603050405020304" pitchFamily="18" charset="0"/>
                    <a:cs typeface="Times New Roman" panose="02020603050405020304" pitchFamily="18" charset="0"/>
                  </a:rPr>
                  <a:t>D. </a:t>
                </a:r>
                <a14:m>
                  <m:oMath xmlns:m="http://schemas.openxmlformats.org/officeDocument/2006/math">
                    <m:f>
                      <m:fPr>
                        <m:ctrlPr>
                          <a:rPr lang="en-US" sz="3200" i="1">
                            <a:latin typeface="Cambria Math" panose="02040503050406030204" pitchFamily="18" charset="0"/>
                          </a:rPr>
                        </m:ctrlPr>
                      </m:fPr>
                      <m:num>
                        <m:r>
                          <a:rPr lang="en-US" sz="3200" b="0" i="1" smtClean="0">
                            <a:latin typeface="Cambria Math"/>
                          </a:rPr>
                          <m:t>3</m:t>
                        </m:r>
                        <m:sSup>
                          <m:sSupPr>
                            <m:ctrlPr>
                              <a:rPr lang="en-US" sz="3200" b="0" i="1" smtClean="0">
                                <a:latin typeface="Cambria Math" panose="02040503050406030204" pitchFamily="18" charset="0"/>
                              </a:rPr>
                            </m:ctrlPr>
                          </m:sSupPr>
                          <m:e>
                            <m:r>
                              <a:rPr lang="en-US" sz="3200" b="0" i="1" smtClean="0">
                                <a:latin typeface="Cambria Math"/>
                              </a:rPr>
                              <m:t>𝑎</m:t>
                            </m:r>
                          </m:e>
                          <m:sup>
                            <m:r>
                              <a:rPr lang="en-US" sz="3200" b="0" i="1" smtClean="0">
                                <a:latin typeface="Cambria Math"/>
                              </a:rPr>
                              <m:t>3</m:t>
                            </m:r>
                          </m:sup>
                        </m:sSup>
                        <m:rad>
                          <m:radPr>
                            <m:degHide m:val="on"/>
                            <m:ctrlPr>
                              <a:rPr lang="en-US" sz="3200" i="1">
                                <a:latin typeface="Cambria Math" panose="02040503050406030204" pitchFamily="18" charset="0"/>
                              </a:rPr>
                            </m:ctrlPr>
                          </m:radPr>
                          <m:deg/>
                          <m:e>
                            <m:r>
                              <a:rPr lang="en-US" sz="3200" b="0" i="1" smtClean="0">
                                <a:latin typeface="Cambria Math"/>
                              </a:rPr>
                              <m:t>13</m:t>
                            </m:r>
                          </m:e>
                        </m:rad>
                      </m:num>
                      <m:den>
                        <m:r>
                          <a:rPr lang="en-US" sz="3200" b="0" i="1" smtClean="0">
                            <a:latin typeface="Cambria Math"/>
                          </a:rPr>
                          <m:t>4</m:t>
                        </m:r>
                      </m:den>
                    </m:f>
                  </m:oMath>
                </a14:m>
                <a:r>
                  <a:rPr lang="en-US" sz="3200" dirty="0">
                    <a:latin typeface="Times New Roman" panose="02020603050405020304" pitchFamily="18" charset="0"/>
                    <a:cs typeface="Times New Roman" panose="02020603050405020304" pitchFamily="18" charset="0"/>
                  </a:rPr>
                  <a:t>.</a:t>
                </a:r>
                <a:endParaRPr lang="en-US" altLang="ja-JP" sz="3200" dirty="0">
                  <a:solidFill>
                    <a:srgbClr val="0000FF"/>
                  </a:solidFill>
                  <a:latin typeface="Times New Roman" panose="02020603050405020304" pitchFamily="18" charset="0"/>
                  <a:ea typeface="+mn-ea"/>
                  <a:cs typeface="Times New Roman" panose="02020603050405020304" pitchFamily="18" charset="0"/>
                </a:endParaRPr>
              </a:p>
            </p:txBody>
          </p:sp>
        </mc:Choice>
        <mc:Fallback xmlns="">
          <p:sp>
            <p:nvSpPr>
              <p:cNvPr id="2" name="Title 1">
                <a:extLst>
                  <a:ext uri="{FF2B5EF4-FFF2-40B4-BE49-F238E27FC236}">
                    <a16:creationId xmlns:a16="http://schemas.microsoft.com/office/drawing/2014/main" id="{3A0E3945-4087-4C55-949C-702E8154AB69}"/>
                  </a:ext>
                </a:extLst>
              </p:cNvPr>
              <p:cNvSpPr>
                <a:spLocks noGrp="1" noRot="1" noChangeAspect="1" noMove="1" noResize="1" noEditPoints="1" noAdjustHandles="1" noChangeArrowheads="1" noChangeShapeType="1" noTextEdit="1"/>
              </p:cNvSpPr>
              <p:nvPr>
                <p:ph type="title"/>
              </p:nvPr>
            </p:nvSpPr>
            <p:spPr>
              <a:xfrm>
                <a:off x="413208" y="383979"/>
                <a:ext cx="10748128" cy="1774759"/>
              </a:xfrm>
              <a:blipFill>
                <a:blip r:embed="rId2"/>
                <a:stretch>
                  <a:fillRect l="-1475" t="-7560" b="-72852"/>
                </a:stretch>
              </a:blipFill>
            </p:spPr>
            <p:txBody>
              <a:bodyPr/>
              <a:lstStyle/>
              <a:p>
                <a:r>
                  <a:rPr lang="en-US">
                    <a:noFill/>
                  </a:rPr>
                  <a:t> </a:t>
                </a:r>
              </a:p>
            </p:txBody>
          </p:sp>
        </mc:Fallback>
      </mc:AlternateContent>
      <p:sp>
        <p:nvSpPr>
          <p:cNvPr id="5" name="Oval 4"/>
          <p:cNvSpPr/>
          <p:nvPr/>
        </p:nvSpPr>
        <p:spPr>
          <a:xfrm>
            <a:off x="6206836" y="2632364"/>
            <a:ext cx="701964" cy="6650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hlinkClick r:id="rId3" action="ppaction://hlinksldjump"/>
            <a:extLst>
              <a:ext uri="{FF2B5EF4-FFF2-40B4-BE49-F238E27FC236}">
                <a16:creationId xmlns:a16="http://schemas.microsoft.com/office/drawing/2014/main" id="{C59D8A60-4A78-4D2B-8658-EE320BE9EE37}"/>
              </a:ext>
            </a:extLst>
          </p:cNvPr>
          <p:cNvSpPr/>
          <p:nvPr/>
        </p:nvSpPr>
        <p:spPr>
          <a:xfrm rot="5400000">
            <a:off x="11532432"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4" action="ppaction://hlinksldjump"/>
            <a:extLst>
              <a:ext uri="{FF2B5EF4-FFF2-40B4-BE49-F238E27FC236}">
                <a16:creationId xmlns:a16="http://schemas.microsoft.com/office/drawing/2014/main" id="{A14B82E3-08B4-4CEB-89DD-1BFD096D83EA}"/>
              </a:ext>
            </a:extLst>
          </p:cNvPr>
          <p:cNvSpPr/>
          <p:nvPr/>
        </p:nvSpPr>
        <p:spPr>
          <a:xfrm rot="16200000">
            <a:off x="11024656"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18793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2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A0E3945-4087-4C55-949C-702E8154AB69}"/>
                  </a:ext>
                </a:extLst>
              </p:cNvPr>
              <p:cNvSpPr>
                <a:spLocks noGrp="1"/>
              </p:cNvSpPr>
              <p:nvPr>
                <p:ph type="title"/>
              </p:nvPr>
            </p:nvSpPr>
            <p:spPr>
              <a:xfrm>
                <a:off x="413208" y="383979"/>
                <a:ext cx="10748128" cy="1774759"/>
              </a:xfrm>
            </p:spPr>
            <p:txBody>
              <a:bodyPr anchor="t">
                <a:noAutofit/>
              </a:bodyPr>
              <a:lstStyle/>
              <a:p>
                <a:pPr>
                  <a:tabLst>
                    <a:tab pos="461963" algn="l"/>
                    <a:tab pos="3205163" algn="l"/>
                    <a:tab pos="5948363" algn="l"/>
                    <a:tab pos="8691563" algn="l"/>
                  </a:tabLst>
                </a:pPr>
                <a:r>
                  <a:rPr lang="en-US" altLang="ja-JP" sz="3200" b="1" dirty="0">
                    <a:solidFill>
                      <a:srgbClr val="FF0000"/>
                    </a:solidFill>
                    <a:latin typeface="Times New Roman" panose="02020603050405020304" pitchFamily="18" charset="0"/>
                    <a:ea typeface="+mn-ea"/>
                    <a:cs typeface="Times New Roman" panose="02020603050405020304" pitchFamily="18" charset="0"/>
                  </a:rPr>
                  <a:t>Câu 10.</a:t>
                </a:r>
                <a:r>
                  <a:rPr lang="en-US" altLang="ja-JP" sz="3200" b="1" dirty="0">
                    <a:solidFill>
                      <a:srgbClr val="0000FF"/>
                    </a:solidFill>
                    <a:latin typeface="Times New Roman" panose="02020603050405020304" pitchFamily="18" charset="0"/>
                    <a:ea typeface="+mn-ea"/>
                    <a:cs typeface="Times New Roman" panose="02020603050405020304" pitchFamily="18" charset="0"/>
                  </a:rPr>
                  <a:t> </a:t>
                </a:r>
                <a:r>
                  <a:rPr lang="en-US" sz="3200" b="1" dirty="0">
                    <a:solidFill>
                      <a:srgbClr val="002060"/>
                    </a:solidFill>
                    <a:latin typeface="Times New Roman" panose="02020603050405020304" pitchFamily="18" charset="0"/>
                    <a:cs typeface="Times New Roman" panose="02020603050405020304" pitchFamily="18" charset="0"/>
                  </a:rPr>
                  <a:t>Cho hình chóp </a:t>
                </a:r>
                <a14:m>
                  <m:oMath xmlns:m="http://schemas.openxmlformats.org/officeDocument/2006/math">
                    <m:r>
                      <a:rPr lang="en-US" sz="3200" b="1" i="1" smtClean="0">
                        <a:solidFill>
                          <a:srgbClr val="002060"/>
                        </a:solidFill>
                        <a:latin typeface="Cambria Math"/>
                      </a:rPr>
                      <m:t>𝑺</m:t>
                    </m:r>
                    <m:r>
                      <a:rPr lang="en-US" sz="3200" b="1" i="1" smtClean="0">
                        <a:solidFill>
                          <a:srgbClr val="002060"/>
                        </a:solidFill>
                        <a:latin typeface="Cambria Math"/>
                      </a:rPr>
                      <m:t>.</m:t>
                    </m:r>
                    <m:r>
                      <a:rPr lang="en-US" sz="3200" b="1" i="1" smtClean="0">
                        <a:solidFill>
                          <a:srgbClr val="002060"/>
                        </a:solidFill>
                        <a:latin typeface="Cambria Math"/>
                      </a:rPr>
                      <m:t>𝑨𝑩𝑪𝑫</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có</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đáy</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smtClean="0">
                        <a:solidFill>
                          <a:srgbClr val="002060"/>
                        </a:solidFill>
                        <a:latin typeface="Cambria Math"/>
                      </a:rPr>
                      <m:t>𝑨𝑩𝑪𝑫</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hình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bình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hành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và</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smtClean="0">
                        <a:solidFill>
                          <a:srgbClr val="002060"/>
                        </a:solidFill>
                        <a:latin typeface="Cambria Math"/>
                        <a:cs typeface="Times New Roman" panose="02020603050405020304" pitchFamily="18" charset="0"/>
                      </a:rPr>
                      <m:t>𝑨𝑩</m:t>
                    </m:r>
                    <m:r>
                      <a:rPr lang="en-US" sz="3200" b="1" i="1" smtClean="0">
                        <a:solidFill>
                          <a:srgbClr val="002060"/>
                        </a:solidFill>
                        <a:latin typeface="Cambria Math"/>
                        <a:cs typeface="Times New Roman" panose="02020603050405020304" pitchFamily="18" charset="0"/>
                      </a:rPr>
                      <m:t>=</m:t>
                    </m:r>
                    <m:r>
                      <a:rPr lang="en-US" sz="3200" b="1" i="1" smtClean="0">
                        <a:solidFill>
                          <a:srgbClr val="002060"/>
                        </a:solidFill>
                        <a:latin typeface="Cambria Math"/>
                        <a:cs typeface="Times New Roman" panose="02020603050405020304" pitchFamily="18" charset="0"/>
                      </a:rPr>
                      <m:t>𝟐</m:t>
                    </m:r>
                    <m:r>
                      <a:rPr lang="en-US" sz="3200" b="1" i="1" smtClean="0">
                        <a:solidFill>
                          <a:srgbClr val="002060"/>
                        </a:solidFill>
                        <a:latin typeface="Cambria Math"/>
                        <a:cs typeface="Times New Roman" panose="02020603050405020304" pitchFamily="18" charset="0"/>
                      </a:rPr>
                      <m:t>𝑨𝑪</m:t>
                    </m:r>
                    <m:r>
                      <a:rPr lang="en-US" sz="3200" b="1" i="1" smtClean="0">
                        <a:solidFill>
                          <a:srgbClr val="002060"/>
                        </a:solidFill>
                        <a:latin typeface="Cambria Math"/>
                        <a:cs typeface="Times New Roman" panose="02020603050405020304" pitchFamily="18" charset="0"/>
                      </a:rPr>
                      <m:t>=</m:t>
                    </m:r>
                    <m:r>
                      <a:rPr lang="en-US" sz="3200" b="1" i="1" smtClean="0">
                        <a:solidFill>
                          <a:srgbClr val="002060"/>
                        </a:solidFill>
                        <a:latin typeface="Cambria Math"/>
                        <a:cs typeface="Times New Roman" panose="02020603050405020304" pitchFamily="18" charset="0"/>
                      </a:rPr>
                      <m:t>𝟐</m:t>
                    </m:r>
                    <m:r>
                      <a:rPr lang="en-US" sz="3200" b="1" i="1" smtClean="0">
                        <a:solidFill>
                          <a:srgbClr val="002060"/>
                        </a:solidFill>
                        <a:latin typeface="Cambria Math"/>
                        <a:cs typeface="Times New Roman" panose="02020603050405020304" pitchFamily="18" charset="0"/>
                      </a:rPr>
                      <m:t>𝒂</m:t>
                    </m:r>
                  </m:oMath>
                </a14:m>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smtClean="0">
                        <a:solidFill>
                          <a:srgbClr val="002060"/>
                        </a:solidFill>
                        <a:latin typeface="Cambria Math"/>
                        <a:cs typeface="Times New Roman" panose="02020603050405020304" pitchFamily="18" charset="0"/>
                      </a:rPr>
                      <m:t>𝑩𝑪</m:t>
                    </m:r>
                    <m:r>
                      <a:rPr lang="en-US" sz="3200" b="1" i="1" smtClean="0">
                        <a:solidFill>
                          <a:srgbClr val="002060"/>
                        </a:solidFill>
                        <a:latin typeface="Cambria Math"/>
                        <a:cs typeface="Times New Roman" panose="02020603050405020304" pitchFamily="18" charset="0"/>
                      </a:rPr>
                      <m:t>=</m:t>
                    </m:r>
                    <m:r>
                      <a:rPr lang="en-US" sz="3200" b="1" i="1" smtClean="0">
                        <a:solidFill>
                          <a:srgbClr val="002060"/>
                        </a:solidFill>
                        <a:latin typeface="Cambria Math"/>
                        <a:cs typeface="Times New Roman" panose="02020603050405020304" pitchFamily="18" charset="0"/>
                      </a:rPr>
                      <m:t>𝒂</m:t>
                    </m:r>
                    <m:rad>
                      <m:radPr>
                        <m:degHide m:val="on"/>
                        <m:ctrlPr>
                          <a:rPr lang="en-US" sz="3200" b="1" i="1" smtClean="0">
                            <a:solidFill>
                              <a:srgbClr val="002060"/>
                            </a:solidFill>
                            <a:latin typeface="Cambria Math" panose="02040503050406030204" pitchFamily="18" charset="0"/>
                            <a:cs typeface="Times New Roman" panose="02020603050405020304" pitchFamily="18" charset="0"/>
                          </a:rPr>
                        </m:ctrlPr>
                      </m:radPr>
                      <m:deg/>
                      <m:e>
                        <m:r>
                          <a:rPr lang="en-US" sz="3200" b="1" i="1" smtClean="0">
                            <a:solidFill>
                              <a:srgbClr val="002060"/>
                            </a:solidFill>
                            <a:latin typeface="Cambria Math"/>
                            <a:cs typeface="Times New Roman" panose="02020603050405020304" pitchFamily="18" charset="0"/>
                          </a:rPr>
                          <m:t>𝟑</m:t>
                        </m:r>
                      </m:e>
                    </m:rad>
                  </m:oMath>
                </a14:m>
                <a:r>
                  <a:rPr lang="en-US" sz="3200" b="1" dirty="0">
                    <a:solidFill>
                      <a:srgbClr val="002060"/>
                    </a:solidFill>
                    <a:latin typeface="Times New Roman" panose="02020603050405020304" pitchFamily="18" charset="0"/>
                    <a:cs typeface="Times New Roman" panose="02020603050405020304" pitchFamily="18" charset="0"/>
                  </a:rPr>
                  <a:t>. Tam </a:t>
                </a:r>
                <a:r>
                  <a:rPr lang="en-US" sz="3200" b="1" dirty="0" err="1">
                    <a:solidFill>
                      <a:srgbClr val="002060"/>
                    </a:solidFill>
                    <a:latin typeface="Times New Roman" panose="02020603050405020304" pitchFamily="18" charset="0"/>
                    <a:cs typeface="Times New Roman" panose="02020603050405020304" pitchFamily="18" charset="0"/>
                  </a:rPr>
                  <a:t>giác</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smtClean="0">
                        <a:solidFill>
                          <a:srgbClr val="002060"/>
                        </a:solidFill>
                        <a:latin typeface="Cambria Math"/>
                      </a:rPr>
                      <m:t>𝑺𝑨𝑫</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vuông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cân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tại</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smtClean="0">
                        <a:solidFill>
                          <a:srgbClr val="002060"/>
                        </a:solidFill>
                        <a:latin typeface="Cambria Math"/>
                        <a:cs typeface="Times New Roman" panose="02020603050405020304" pitchFamily="18" charset="0"/>
                      </a:rPr>
                      <m:t>𝑺</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hai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mặt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phẳng</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smtClean="0">
                        <a:solidFill>
                          <a:srgbClr val="002060"/>
                        </a:solidFill>
                        <a:latin typeface="Cambria Math"/>
                        <a:cs typeface="Times New Roman" panose="02020603050405020304" pitchFamily="18" charset="0"/>
                      </a:rPr>
                      <m:t>(</m:t>
                    </m:r>
                    <m:r>
                      <a:rPr lang="en-US" sz="3200" b="1" i="1" smtClean="0">
                        <a:solidFill>
                          <a:srgbClr val="002060"/>
                        </a:solidFill>
                        <a:latin typeface="Cambria Math"/>
                        <a:cs typeface="Times New Roman" panose="02020603050405020304" pitchFamily="18" charset="0"/>
                      </a:rPr>
                      <m:t>𝑺𝑨𝑫</m:t>
                    </m:r>
                    <m:r>
                      <a:rPr lang="en-US" sz="3200" b="1" i="1" smtClean="0">
                        <a:solidFill>
                          <a:srgbClr val="002060"/>
                        </a:solidFill>
                        <a:latin typeface="Cambria Math"/>
                        <a:cs typeface="Times New Roman" panose="02020603050405020304" pitchFamily="18" charset="0"/>
                      </a:rPr>
                      <m:t>)</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và</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d>
                      <m:dPr>
                        <m:ctrlPr>
                          <a:rPr lang="en-US" sz="3200" b="1" i="1" smtClean="0">
                            <a:solidFill>
                              <a:srgbClr val="002060"/>
                            </a:solidFill>
                            <a:latin typeface="Cambria Math" panose="02040503050406030204" pitchFamily="18" charset="0"/>
                            <a:cs typeface="Times New Roman" panose="02020603050405020304" pitchFamily="18" charset="0"/>
                          </a:rPr>
                        </m:ctrlPr>
                      </m:dPr>
                      <m:e>
                        <m:r>
                          <a:rPr lang="en-US" sz="3200" b="1" i="1" smtClean="0">
                            <a:solidFill>
                              <a:srgbClr val="002060"/>
                            </a:solidFill>
                            <a:latin typeface="Cambria Math"/>
                            <a:cs typeface="Times New Roman" panose="02020603050405020304" pitchFamily="18" charset="0"/>
                          </a:rPr>
                          <m:t>𝑨𝑩𝑪𝑫</m:t>
                        </m:r>
                      </m:e>
                    </m:d>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vuông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góc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nhau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Tính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tỉ</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số</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b="1" i="1" smtClean="0">
                            <a:solidFill>
                              <a:srgbClr val="002060"/>
                            </a:solidFill>
                            <a:latin typeface="Cambria Math" panose="02040503050406030204" pitchFamily="18" charset="0"/>
                            <a:cs typeface="Times New Roman" panose="02020603050405020304" pitchFamily="18" charset="0"/>
                          </a:rPr>
                        </m:ctrlPr>
                      </m:fPr>
                      <m:num>
                        <m:r>
                          <a:rPr lang="en-US" sz="3200" b="1" i="1" smtClean="0">
                            <a:solidFill>
                              <a:srgbClr val="002060"/>
                            </a:solidFill>
                            <a:latin typeface="Cambria Math"/>
                            <a:cs typeface="Times New Roman" panose="02020603050405020304" pitchFamily="18" charset="0"/>
                          </a:rPr>
                          <m:t>𝑽</m:t>
                        </m:r>
                      </m:num>
                      <m:den>
                        <m:sSup>
                          <m:sSupPr>
                            <m:ctrlPr>
                              <a:rPr lang="en-US" sz="3200" b="1" i="1" smtClean="0">
                                <a:solidFill>
                                  <a:srgbClr val="002060"/>
                                </a:solidFill>
                                <a:latin typeface="Cambria Math" panose="02040503050406030204" pitchFamily="18" charset="0"/>
                                <a:cs typeface="Times New Roman" panose="02020603050405020304" pitchFamily="18" charset="0"/>
                              </a:rPr>
                            </m:ctrlPr>
                          </m:sSupPr>
                          <m:e>
                            <m:r>
                              <a:rPr lang="en-US" sz="3200" b="1" i="1" smtClean="0">
                                <a:solidFill>
                                  <a:srgbClr val="002060"/>
                                </a:solidFill>
                                <a:latin typeface="Cambria Math"/>
                                <a:cs typeface="Times New Roman" panose="02020603050405020304" pitchFamily="18" charset="0"/>
                              </a:rPr>
                              <m:t>𝒂</m:t>
                            </m:r>
                          </m:e>
                          <m:sup>
                            <m:r>
                              <a:rPr lang="en-US" sz="3200" b="1" i="1" smtClean="0">
                                <a:solidFill>
                                  <a:srgbClr val="002060"/>
                                </a:solidFill>
                                <a:latin typeface="Cambria Math"/>
                                <a:cs typeface="Times New Roman" panose="02020603050405020304" pitchFamily="18" charset="0"/>
                              </a:rPr>
                              <m:t>𝟑</m:t>
                            </m:r>
                          </m:sup>
                        </m:sSup>
                      </m:den>
                    </m:f>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biết</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smtClean="0">
                        <a:solidFill>
                          <a:srgbClr val="002060"/>
                        </a:solidFill>
                        <a:latin typeface="Cambria Math"/>
                        <a:cs typeface="Times New Roman" panose="02020603050405020304" pitchFamily="18" charset="0"/>
                      </a:rPr>
                      <m:t>𝑽</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thể</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tích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khối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chóp</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smtClean="0">
                        <a:solidFill>
                          <a:srgbClr val="002060"/>
                        </a:solidFill>
                        <a:latin typeface="Cambria Math"/>
                      </a:rPr>
                      <m:t>𝑺</m:t>
                    </m:r>
                    <m:r>
                      <a:rPr lang="en-US" sz="3200" b="1" i="1" smtClean="0">
                        <a:solidFill>
                          <a:srgbClr val="002060"/>
                        </a:solidFill>
                        <a:latin typeface="Cambria Math"/>
                      </a:rPr>
                      <m:t>.</m:t>
                    </m:r>
                    <m:r>
                      <a:rPr lang="en-US" sz="3200" b="1" i="1" smtClean="0">
                        <a:solidFill>
                          <a:srgbClr val="002060"/>
                        </a:solidFill>
                        <a:latin typeface="Cambria Math"/>
                      </a:rPr>
                      <m:t>𝑨𝑩𝑪𝑫</m:t>
                    </m:r>
                  </m:oMath>
                </a14:m>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
                </a:r>
                <a:br>
                  <a:rPr lang="en-US" sz="2600"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a:t>
                </a:r>
                <a:r>
                  <a:rPr lang="en-US" sz="3200" b="1" dirty="0">
                    <a:solidFill>
                      <a:schemeClr val="accent5">
                        <a:lumMod val="75000"/>
                      </a:schemeClr>
                    </a:solidFill>
                    <a:latin typeface="Times New Roman" panose="02020603050405020304" pitchFamily="18" charset="0"/>
                    <a:cs typeface="Times New Roman" panose="02020603050405020304" pitchFamily="18" charset="0"/>
                  </a:rPr>
                  <a:t>A.</a:t>
                </a:r>
                <a:r>
                  <a:rPr lang="en-US" sz="3200" b="1" dirty="0">
                    <a:solidFill>
                      <a:srgbClr val="0070C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b="1" i="1" smtClean="0">
                            <a:solidFill>
                              <a:schemeClr val="tx1"/>
                            </a:solidFill>
                            <a:latin typeface="Cambria Math" panose="02040503050406030204" pitchFamily="18" charset="0"/>
                            <a:cs typeface="Times New Roman" panose="02020603050405020304" pitchFamily="18" charset="0"/>
                          </a:rPr>
                        </m:ctrlPr>
                      </m:fPr>
                      <m:num>
                        <m:rad>
                          <m:radPr>
                            <m:degHide m:val="on"/>
                            <m:ctrlPr>
                              <a:rPr lang="en-US" sz="3200" b="1" i="1" smtClean="0">
                                <a:solidFill>
                                  <a:schemeClr val="tx1"/>
                                </a:solidFill>
                                <a:latin typeface="Cambria Math" panose="02040503050406030204" pitchFamily="18" charset="0"/>
                                <a:cs typeface="Times New Roman" panose="02020603050405020304" pitchFamily="18" charset="0"/>
                              </a:rPr>
                            </m:ctrlPr>
                          </m:radPr>
                          <m:deg/>
                          <m:e>
                            <m:r>
                              <a:rPr lang="en-US" sz="3200" b="1" i="0" smtClean="0">
                                <a:solidFill>
                                  <a:schemeClr val="tx1"/>
                                </a:solidFill>
                                <a:latin typeface="Cambria Math"/>
                                <a:cs typeface="Times New Roman" panose="02020603050405020304" pitchFamily="18" charset="0"/>
                              </a:rPr>
                              <m:t>𝟑</m:t>
                            </m:r>
                          </m:e>
                        </m:rad>
                      </m:num>
                      <m:den>
                        <m:r>
                          <a:rPr lang="en-US" sz="3200" b="1" i="0" smtClean="0">
                            <a:solidFill>
                              <a:schemeClr val="tx1"/>
                            </a:solidFill>
                            <a:latin typeface="Cambria Math"/>
                            <a:cs typeface="Times New Roman" panose="02020603050405020304" pitchFamily="18" charset="0"/>
                          </a:rPr>
                          <m:t>𝟐</m:t>
                        </m:r>
                      </m:den>
                    </m:f>
                  </m:oMath>
                </a14:m>
                <a:r>
                  <a:rPr lang="en-US" sz="3200" dirty="0">
                    <a:solidFill>
                      <a:schemeClr val="tx1"/>
                    </a:solidFill>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a:t>
                </a:r>
                <a:r>
                  <a:rPr lang="en-US" sz="3200" b="1" dirty="0">
                    <a:solidFill>
                      <a:schemeClr val="accent5">
                        <a:lumMod val="75000"/>
                      </a:schemeClr>
                    </a:solidFill>
                    <a:latin typeface="Times New Roman" panose="02020603050405020304" pitchFamily="18" charset="0"/>
                    <a:cs typeface="Times New Roman" panose="02020603050405020304" pitchFamily="18" charset="0"/>
                  </a:rPr>
                  <a:t>B.</a:t>
                </a:r>
                <a:r>
                  <a:rPr lang="en-US" sz="3200" b="1" dirty="0">
                    <a:latin typeface="Times New Roman" panose="02020603050405020304" pitchFamily="18" charset="0"/>
                    <a:cs typeface="Times New Roman" panose="02020603050405020304" pitchFamily="18" charset="0"/>
                  </a:rPr>
                  <a:t> </a:t>
                </a:r>
                <a:r>
                  <a:rPr lang="en-US" sz="3200" b="1" dirty="0">
                    <a:latin typeface="Cambria Math" panose="02040503050406030204" pitchFamily="18" charset="0"/>
                    <a:ea typeface="Cambria Math" panose="020405030504060302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a:t>
                </a:r>
                <a:r>
                  <a:rPr lang="en-US" sz="3200" b="1" dirty="0">
                    <a:solidFill>
                      <a:schemeClr val="accent5">
                        <a:lumMod val="75000"/>
                      </a:schemeClr>
                    </a:solidFill>
                    <a:latin typeface="Times New Roman" panose="02020603050405020304" pitchFamily="18" charset="0"/>
                    <a:cs typeface="Times New Roman" panose="02020603050405020304" pitchFamily="18" charset="0"/>
                  </a:rPr>
                  <a:t>C.</a:t>
                </a:r>
                <a:r>
                  <a:rPr lang="en-US" sz="3200" b="1" dirty="0">
                    <a:solidFill>
                      <a:srgbClr val="0070C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32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𝟏</m:t>
                        </m:r>
                      </m:num>
                      <m:den>
                        <m:r>
                          <a:rPr lang="en-US" sz="32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𝟐</m:t>
                        </m:r>
                      </m:den>
                    </m:f>
                  </m:oMath>
                </a14:m>
                <a:r>
                  <a:rPr lang="en-US" sz="3200" b="1" dirty="0">
                    <a:latin typeface="Cambria Math" panose="02040503050406030204" pitchFamily="18" charset="0"/>
                    <a:ea typeface="Cambria Math" panose="020405030504060302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a:t>
                </a:r>
                <a:r>
                  <a:rPr lang="en-US" sz="3200" b="1" dirty="0">
                    <a:solidFill>
                      <a:srgbClr val="0070C0"/>
                    </a:solidFill>
                    <a:latin typeface="Times New Roman" panose="02020603050405020304" pitchFamily="18" charset="0"/>
                    <a:cs typeface="Times New Roman" panose="02020603050405020304" pitchFamily="18" charset="0"/>
                  </a:rPr>
                  <a:t>D. </a:t>
                </a:r>
                <a14:m>
                  <m:oMath xmlns:m="http://schemas.openxmlformats.org/officeDocument/2006/math">
                    <m:f>
                      <m:fPr>
                        <m:ctrlPr>
                          <a:rPr lang="en-US" sz="3200" b="1" i="1">
                            <a:latin typeface="Cambria Math" panose="02040503050406030204" pitchFamily="18" charset="0"/>
                            <a:ea typeface="Cambria Math" panose="02040503050406030204" pitchFamily="18" charset="0"/>
                          </a:rPr>
                        </m:ctrlPr>
                      </m:fPr>
                      <m:num>
                        <m:r>
                          <a:rPr lang="en-US" sz="3200" b="1" i="1" smtClean="0">
                            <a:latin typeface="Cambria Math" panose="02040503050406030204" pitchFamily="18" charset="0"/>
                            <a:ea typeface="Cambria Math" panose="02040503050406030204" pitchFamily="18" charset="0"/>
                          </a:rPr>
                          <m:t>𝟏</m:t>
                        </m:r>
                      </m:num>
                      <m:den>
                        <m:r>
                          <a:rPr lang="en-US" sz="3200" b="1" i="1" smtClean="0">
                            <a:latin typeface="Cambria Math" panose="02040503050406030204" pitchFamily="18" charset="0"/>
                            <a:ea typeface="Cambria Math" panose="02040503050406030204" pitchFamily="18" charset="0"/>
                          </a:rPr>
                          <m:t>𝟒</m:t>
                        </m:r>
                      </m:den>
                    </m:f>
                  </m:oMath>
                </a14:m>
                <a:r>
                  <a:rPr lang="en-US" sz="3200" b="1" dirty="0">
                    <a:latin typeface="Cambria Math" panose="02040503050406030204" pitchFamily="18" charset="0"/>
                    <a:ea typeface="Cambria Math" panose="02040503050406030204" pitchFamily="18" charset="0"/>
                    <a:cs typeface="Times New Roman" panose="02020603050405020304" pitchFamily="18" charset="0"/>
                  </a:rPr>
                  <a:t>.</a:t>
                </a:r>
                <a:endParaRPr lang="en-US" altLang="ja-JP" sz="3200" b="1"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2" name="Title 1">
                <a:extLst>
                  <a:ext uri="{FF2B5EF4-FFF2-40B4-BE49-F238E27FC236}">
                    <a16:creationId xmlns:a16="http://schemas.microsoft.com/office/drawing/2014/main" id="{3A0E3945-4087-4C55-949C-702E8154AB69}"/>
                  </a:ext>
                </a:extLst>
              </p:cNvPr>
              <p:cNvSpPr>
                <a:spLocks noGrp="1" noRot="1" noChangeAspect="1" noMove="1" noResize="1" noEditPoints="1" noAdjustHandles="1" noChangeArrowheads="1" noChangeShapeType="1" noTextEdit="1"/>
              </p:cNvSpPr>
              <p:nvPr>
                <p:ph type="title"/>
              </p:nvPr>
            </p:nvSpPr>
            <p:spPr>
              <a:xfrm>
                <a:off x="413208" y="383979"/>
                <a:ext cx="10748128" cy="1774759"/>
              </a:xfrm>
              <a:blipFill>
                <a:blip r:embed="rId2"/>
                <a:stretch>
                  <a:fillRect l="-1475" t="-7560" r="-1248" b="-83162"/>
                </a:stretch>
              </a:blipFill>
            </p:spPr>
            <p:txBody>
              <a:bodyPr/>
              <a:lstStyle/>
              <a:p>
                <a:r>
                  <a:rPr lang="en-US">
                    <a:noFill/>
                  </a:rPr>
                  <a:t> </a:t>
                </a:r>
              </a:p>
            </p:txBody>
          </p:sp>
        </mc:Fallback>
      </mc:AlternateContent>
      <p:sp>
        <p:nvSpPr>
          <p:cNvPr id="5" name="Oval 4"/>
          <p:cNvSpPr/>
          <p:nvPr/>
        </p:nvSpPr>
        <p:spPr>
          <a:xfrm>
            <a:off x="6243782" y="2835564"/>
            <a:ext cx="701964" cy="6650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hlinkClick r:id="rId3" action="ppaction://hlinksldjump"/>
            <a:extLst>
              <a:ext uri="{FF2B5EF4-FFF2-40B4-BE49-F238E27FC236}">
                <a16:creationId xmlns:a16="http://schemas.microsoft.com/office/drawing/2014/main" id="{5562BD86-8CEB-46F7-ACC7-9E86DA5F3342}"/>
              </a:ext>
            </a:extLst>
          </p:cNvPr>
          <p:cNvSpPr/>
          <p:nvPr/>
        </p:nvSpPr>
        <p:spPr>
          <a:xfrm rot="5400000">
            <a:off x="11532432"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4" action="ppaction://hlinksldjump"/>
            <a:extLst>
              <a:ext uri="{FF2B5EF4-FFF2-40B4-BE49-F238E27FC236}">
                <a16:creationId xmlns:a16="http://schemas.microsoft.com/office/drawing/2014/main" id="{1006880F-8EC0-465E-8135-66143D136E0A}"/>
              </a:ext>
            </a:extLst>
          </p:cNvPr>
          <p:cNvSpPr/>
          <p:nvPr/>
        </p:nvSpPr>
        <p:spPr>
          <a:xfrm rot="16200000">
            <a:off x="11024656"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08954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2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A0E3945-4087-4C55-949C-702E8154AB69}"/>
                  </a:ext>
                </a:extLst>
              </p:cNvPr>
              <p:cNvSpPr>
                <a:spLocks noGrp="1"/>
              </p:cNvSpPr>
              <p:nvPr>
                <p:ph type="title"/>
              </p:nvPr>
            </p:nvSpPr>
            <p:spPr>
              <a:xfrm>
                <a:off x="413208" y="383980"/>
                <a:ext cx="10729273" cy="2114124"/>
              </a:xfrm>
            </p:spPr>
            <p:txBody>
              <a:bodyPr anchor="t">
                <a:noAutofit/>
              </a:bodyPr>
              <a:lstStyle/>
              <a:p>
                <a:pPr>
                  <a:tabLst>
                    <a:tab pos="461963" algn="l"/>
                    <a:tab pos="3205163" algn="l"/>
                    <a:tab pos="5948363" algn="l"/>
                    <a:tab pos="8691563" algn="l"/>
                  </a:tabLst>
                </a:pPr>
                <a:r>
                  <a:rPr lang="en-US" altLang="ja-JP" sz="3200" b="1" dirty="0" err="1">
                    <a:solidFill>
                      <a:srgbClr val="FF0000"/>
                    </a:solidFill>
                    <a:latin typeface="Times New Roman" panose="02020603050405020304" pitchFamily="18" charset="0"/>
                    <a:ea typeface="+mn-ea"/>
                    <a:cs typeface="Times New Roman" panose="02020603050405020304" pitchFamily="18" charset="0"/>
                  </a:rPr>
                  <a:t>Câu</a:t>
                </a:r>
                <a:r>
                  <a:rPr lang="en-US" altLang="ja-JP" sz="3200" b="1" dirty="0">
                    <a:solidFill>
                      <a:srgbClr val="FF0000"/>
                    </a:solidFill>
                    <a:latin typeface="Times New Roman" panose="02020603050405020304" pitchFamily="18" charset="0"/>
                    <a:ea typeface="+mn-ea"/>
                    <a:cs typeface="Times New Roman" panose="02020603050405020304" pitchFamily="18" charset="0"/>
                  </a:rPr>
                  <a:t> 11. </a:t>
                </a:r>
                <a:r>
                  <a:rPr lang="nl-NL" sz="3200" b="1" dirty="0">
                    <a:solidFill>
                      <a:srgbClr val="002060"/>
                    </a:solidFill>
                    <a:latin typeface="Times New Roman" panose="02020603050405020304" pitchFamily="18" charset="0"/>
                    <a:cs typeface="Times New Roman" panose="02020603050405020304" pitchFamily="18" charset="0"/>
                  </a:rPr>
                  <a:t>Cho hình chóp </a:t>
                </a:r>
                <a14:m>
                  <m:oMath xmlns:m="http://schemas.openxmlformats.org/officeDocument/2006/math">
                    <m:r>
                      <a:rPr lang="en-US" sz="3200" b="1" i="1">
                        <a:solidFill>
                          <a:srgbClr val="002060"/>
                        </a:solidFill>
                        <a:latin typeface="Cambria Math" panose="02040503050406030204" pitchFamily="18" charset="0"/>
                      </a:rPr>
                      <m:t>𝑺</m:t>
                    </m:r>
                    <m:r>
                      <a:rPr lang="en-US" sz="3200" b="1" i="1">
                        <a:solidFill>
                          <a:srgbClr val="002060"/>
                        </a:solidFill>
                        <a:latin typeface="Cambria Math" panose="02040503050406030204" pitchFamily="18" charset="0"/>
                      </a:rPr>
                      <m:t>.</m:t>
                    </m:r>
                    <m:r>
                      <a:rPr lang="en-US" sz="3200" b="1" i="1">
                        <a:solidFill>
                          <a:srgbClr val="002060"/>
                        </a:solidFill>
                        <a:latin typeface="Cambria Math" panose="02040503050406030204" pitchFamily="18" charset="0"/>
                      </a:rPr>
                      <m:t>𝑨𝑩𝑪</m:t>
                    </m:r>
                  </m:oMath>
                </a14:m>
                <a:r>
                  <a:rPr lang="nl-NL" sz="3200" b="1" dirty="0">
                    <a:solidFill>
                      <a:srgbClr val="002060"/>
                    </a:solidFill>
                    <a:latin typeface="Times New Roman" panose="02020603050405020304" pitchFamily="18" charset="0"/>
                    <a:cs typeface="Times New Roman" panose="02020603050405020304" pitchFamily="18" charset="0"/>
                  </a:rPr>
                  <a:t> có đáy </a:t>
                </a:r>
                <a14:m>
                  <m:oMath xmlns:m="http://schemas.openxmlformats.org/officeDocument/2006/math">
                    <m:r>
                      <a:rPr lang="en-US" sz="3200" b="1" i="1">
                        <a:solidFill>
                          <a:srgbClr val="002060"/>
                        </a:solidFill>
                        <a:latin typeface="Cambria Math" panose="02040503050406030204" pitchFamily="18" charset="0"/>
                      </a:rPr>
                      <m:t>𝑨𝑩𝑪</m:t>
                    </m:r>
                  </m:oMath>
                </a14:m>
                <a:r>
                  <a:rPr lang="nl-NL" sz="3200" b="1" dirty="0">
                    <a:solidFill>
                      <a:srgbClr val="002060"/>
                    </a:solidFill>
                    <a:latin typeface="Times New Roman" panose="02020603050405020304" pitchFamily="18" charset="0"/>
                    <a:cs typeface="Times New Roman" panose="02020603050405020304" pitchFamily="18" charset="0"/>
                  </a:rPr>
                  <a:t> là tam giác vuông cân tại </a:t>
                </a:r>
                <a14:m>
                  <m:oMath xmlns:m="http://schemas.openxmlformats.org/officeDocument/2006/math">
                    <m:r>
                      <a:rPr lang="en-US" sz="3200" b="1" i="1">
                        <a:solidFill>
                          <a:srgbClr val="002060"/>
                        </a:solidFill>
                        <a:latin typeface="Cambria Math" panose="02040503050406030204" pitchFamily="18" charset="0"/>
                      </a:rPr>
                      <m:t>𝑨</m:t>
                    </m:r>
                  </m:oMath>
                </a14:m>
                <a:r>
                  <a:rPr lang="nl-NL"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latin typeface="Cambria Math" panose="02040503050406030204" pitchFamily="18" charset="0"/>
                      </a:rPr>
                      <m:t>𝑩𝑪</m:t>
                    </m:r>
                    <m:r>
                      <a:rPr lang="en-US" sz="3200" b="1" i="1">
                        <a:solidFill>
                          <a:srgbClr val="002060"/>
                        </a:solidFill>
                        <a:latin typeface="Cambria Math" panose="02040503050406030204" pitchFamily="18" charset="0"/>
                      </a:rPr>
                      <m:t>=</m:t>
                    </m:r>
                    <m:r>
                      <a:rPr lang="en-US" sz="3200" b="1" i="1">
                        <a:solidFill>
                          <a:srgbClr val="002060"/>
                        </a:solidFill>
                        <a:latin typeface="Cambria Math" panose="02040503050406030204" pitchFamily="18" charset="0"/>
                      </a:rPr>
                      <m:t>𝟐</m:t>
                    </m:r>
                    <m:r>
                      <a:rPr lang="en-US" sz="3200" b="1" i="1">
                        <a:solidFill>
                          <a:srgbClr val="002060"/>
                        </a:solidFill>
                        <a:latin typeface="Cambria Math" panose="02040503050406030204" pitchFamily="18" charset="0"/>
                      </a:rPr>
                      <m:t>𝒂</m:t>
                    </m:r>
                  </m:oMath>
                </a14:m>
                <a:r>
                  <a:rPr lang="nl-NL" sz="3200" b="1" dirty="0">
                    <a:solidFill>
                      <a:srgbClr val="002060"/>
                    </a:solidFill>
                    <a:latin typeface="Times New Roman" panose="02020603050405020304" pitchFamily="18" charset="0"/>
                    <a:cs typeface="Times New Roman" panose="02020603050405020304" pitchFamily="18" charset="0"/>
                  </a:rPr>
                  <a:t>. Mặt bên </a:t>
                </a:r>
                <a14:m>
                  <m:oMath xmlns:m="http://schemas.openxmlformats.org/officeDocument/2006/math">
                    <m:r>
                      <a:rPr lang="en-US" sz="3200" b="1" i="1">
                        <a:solidFill>
                          <a:srgbClr val="002060"/>
                        </a:solidFill>
                        <a:latin typeface="Cambria Math" panose="02040503050406030204" pitchFamily="18" charset="0"/>
                      </a:rPr>
                      <m:t>𝑺𝑩𝑪</m:t>
                    </m:r>
                  </m:oMath>
                </a14:m>
                <a:r>
                  <a:rPr lang="nl-NL" sz="3200" b="1" dirty="0">
                    <a:solidFill>
                      <a:srgbClr val="002060"/>
                    </a:solidFill>
                    <a:latin typeface="Times New Roman" panose="02020603050405020304" pitchFamily="18" charset="0"/>
                    <a:cs typeface="Times New Roman" panose="02020603050405020304" pitchFamily="18" charset="0"/>
                  </a:rPr>
                  <a:t> là tam giác vuông cân tại </a:t>
                </a:r>
                <a14:m>
                  <m:oMath xmlns:m="http://schemas.openxmlformats.org/officeDocument/2006/math">
                    <m:r>
                      <a:rPr lang="en-US" sz="3200" b="1" i="1">
                        <a:solidFill>
                          <a:srgbClr val="002060"/>
                        </a:solidFill>
                        <a:latin typeface="Cambria Math" panose="02040503050406030204" pitchFamily="18" charset="0"/>
                      </a:rPr>
                      <m:t>𝑺</m:t>
                    </m:r>
                  </m:oMath>
                </a14:m>
                <a:r>
                  <a:rPr lang="nl-NL" sz="3200" b="1" dirty="0">
                    <a:solidFill>
                      <a:srgbClr val="002060"/>
                    </a:solidFill>
                    <a:latin typeface="Times New Roman" panose="02020603050405020304" pitchFamily="18" charset="0"/>
                    <a:cs typeface="Times New Roman" panose="02020603050405020304" pitchFamily="18" charset="0"/>
                  </a:rPr>
                  <a:t> và nằm trong mặt phẳng vuông góc với đáy. Tính thể tích khối chóp </a:t>
                </a:r>
                <a14:m>
                  <m:oMath xmlns:m="http://schemas.openxmlformats.org/officeDocument/2006/math">
                    <m:r>
                      <a:rPr lang="en-US" sz="3200" b="1" i="1">
                        <a:solidFill>
                          <a:srgbClr val="002060"/>
                        </a:solidFill>
                        <a:latin typeface="Cambria Math" panose="02040503050406030204" pitchFamily="18" charset="0"/>
                      </a:rPr>
                      <m:t>𝑺</m:t>
                    </m:r>
                    <m:r>
                      <a:rPr lang="en-US" sz="3200" b="1" i="1">
                        <a:solidFill>
                          <a:srgbClr val="002060"/>
                        </a:solidFill>
                        <a:latin typeface="Cambria Math" panose="02040503050406030204" pitchFamily="18" charset="0"/>
                      </a:rPr>
                      <m:t>.</m:t>
                    </m:r>
                    <m:r>
                      <a:rPr lang="en-US" sz="3200" b="1" i="1">
                        <a:solidFill>
                          <a:srgbClr val="002060"/>
                        </a:solidFill>
                        <a:latin typeface="Cambria Math" panose="02040503050406030204" pitchFamily="18" charset="0"/>
                      </a:rPr>
                      <m:t>𝑨𝑩𝑪</m:t>
                    </m:r>
                  </m:oMath>
                </a14:m>
                <a:r>
                  <a:rPr lang="nl-NL" sz="3200" b="1" dirty="0">
                    <a:solidFill>
                      <a:srgbClr val="002060"/>
                    </a:solidFill>
                    <a:latin typeface="Times New Roman" panose="02020603050405020304" pitchFamily="18" charset="0"/>
                    <a:cs typeface="Times New Roman" panose="02020603050405020304" pitchFamily="18" charset="0"/>
                  </a:rPr>
                  <a:t>.</a:t>
                </a:r>
                <a:r>
                  <a:rPr lang="en-US" sz="3200" b="1" dirty="0">
                    <a:solidFill>
                      <a:srgbClr val="002060"/>
                    </a:solidFill>
                    <a:latin typeface="Times New Roman" panose="02020603050405020304" pitchFamily="18" charset="0"/>
                    <a:cs typeface="Times New Roman" panose="02020603050405020304" pitchFamily="18" charset="0"/>
                  </a:rPr>
                  <a:t/>
                </a:r>
                <a:br>
                  <a:rPr lang="en-US" sz="3200" b="1" dirty="0">
                    <a:solidFill>
                      <a:srgbClr val="002060"/>
                    </a:solidFill>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
                </a:r>
                <a:br>
                  <a:rPr lang="en-US" sz="26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vi-VN" sz="3200" b="1" dirty="0">
                    <a:cs typeface="Times New Roman" panose="02020603050405020304" pitchFamily="18" charset="0"/>
                  </a:rPr>
                  <a:t> </a:t>
                </a:r>
                <a:r>
                  <a:rPr lang="vi-VN" sz="3200" b="1" dirty="0">
                    <a:solidFill>
                      <a:srgbClr val="0070C0"/>
                    </a:solidFill>
                    <a:cs typeface="Times New Roman" panose="02020603050405020304" pitchFamily="18" charset="0"/>
                  </a:rPr>
                  <a:t>A.</a:t>
                </a:r>
                <a:r>
                  <a:rPr lang="vi-VN" sz="3200" b="1" dirty="0">
                    <a:cs typeface="Times New Roman" panose="02020603050405020304" pitchFamily="18" charset="0"/>
                  </a:rPr>
                  <a:t> </a:t>
                </a:r>
                <a14:m>
                  <m:oMath xmlns:m="http://schemas.openxmlformats.org/officeDocument/2006/math">
                    <m:f>
                      <m:fPr>
                        <m:ctrlPr>
                          <a:rPr lang="en-US" sz="3200" i="1">
                            <a:latin typeface="Cambria Math" panose="02040503050406030204" pitchFamily="18" charset="0"/>
                          </a:rPr>
                        </m:ctrlPr>
                      </m:fPr>
                      <m:num>
                        <m:sSup>
                          <m:sSupPr>
                            <m:ctrlPr>
                              <a:rPr lang="en-US" sz="3200" i="1">
                                <a:latin typeface="Cambria Math" panose="02040503050406030204" pitchFamily="18" charset="0"/>
                              </a:rPr>
                            </m:ctrlPr>
                          </m:sSupPr>
                          <m:e>
                            <m:r>
                              <a:rPr lang="en-US" sz="3200" i="1">
                                <a:latin typeface="Cambria Math" panose="02040503050406030204" pitchFamily="18" charset="0"/>
                              </a:rPr>
                              <m:t>2</m:t>
                            </m:r>
                            <m:r>
                              <a:rPr lang="en-US" sz="3200" i="1">
                                <a:latin typeface="Cambria Math" panose="02040503050406030204" pitchFamily="18" charset="0"/>
                              </a:rPr>
                              <m:t>𝑎</m:t>
                            </m:r>
                          </m:e>
                          <m:sup>
                            <m:r>
                              <a:rPr lang="en-US" sz="3200" i="1">
                                <a:latin typeface="Cambria Math" panose="02040503050406030204" pitchFamily="18" charset="0"/>
                              </a:rPr>
                              <m:t>3</m:t>
                            </m:r>
                          </m:sup>
                        </m:sSup>
                      </m:num>
                      <m:den>
                        <m:r>
                          <a:rPr lang="en-US" sz="3200" i="1">
                            <a:latin typeface="Cambria Math" panose="02040503050406030204" pitchFamily="18" charset="0"/>
                          </a:rPr>
                          <m:t>3</m:t>
                        </m:r>
                      </m:den>
                    </m:f>
                  </m:oMath>
                </a14:m>
                <a:r>
                  <a:rPr lang="vi-VN" sz="3200" dirty="0">
                    <a:cs typeface="Times New Roman" panose="02020603050405020304" pitchFamily="18" charset="0"/>
                  </a:rPr>
                  <a:t>.</a:t>
                </a:r>
                <a:r>
                  <a:rPr lang="vi-VN" sz="3200" b="1" dirty="0">
                    <a:cs typeface="Times New Roman" panose="02020603050405020304" pitchFamily="18" charset="0"/>
                  </a:rPr>
                  <a:t>	</a:t>
                </a:r>
                <a:r>
                  <a:rPr lang="vi-VN" sz="3200" b="1" dirty="0">
                    <a:solidFill>
                      <a:srgbClr val="0070C0"/>
                    </a:solidFill>
                    <a:cs typeface="Times New Roman" panose="02020603050405020304" pitchFamily="18" charset="0"/>
                  </a:rPr>
                  <a:t>B.</a:t>
                </a:r>
                <a:r>
                  <a:rPr lang="vi-VN" sz="3200" b="1" dirty="0">
                    <a:cs typeface="Times New Roman" panose="02020603050405020304" pitchFamily="18" charset="0"/>
                  </a:rPr>
                  <a:t> </a:t>
                </a:r>
                <a14:m>
                  <m:oMath xmlns:m="http://schemas.openxmlformats.org/officeDocument/2006/math">
                    <m:f>
                      <m:fPr>
                        <m:ctrlPr>
                          <a:rPr lang="en-US" sz="3200" i="1">
                            <a:latin typeface="Cambria Math" panose="02040503050406030204" pitchFamily="18" charset="0"/>
                          </a:rPr>
                        </m:ctrlPr>
                      </m:fPr>
                      <m:num>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3</m:t>
                            </m:r>
                          </m:sup>
                        </m:sSup>
                        <m:rad>
                          <m:radPr>
                            <m:degHide m:val="on"/>
                            <m:ctrlPr>
                              <a:rPr lang="en-US" sz="3200" i="1">
                                <a:latin typeface="Cambria Math" panose="02040503050406030204" pitchFamily="18" charset="0"/>
                              </a:rPr>
                            </m:ctrlPr>
                          </m:radPr>
                          <m:deg/>
                          <m:e>
                            <m:r>
                              <a:rPr lang="en-US" sz="3200" i="1">
                                <a:latin typeface="Cambria Math" panose="02040503050406030204" pitchFamily="18" charset="0"/>
                              </a:rPr>
                              <m:t>2</m:t>
                            </m:r>
                          </m:e>
                        </m:rad>
                      </m:num>
                      <m:den>
                        <m:r>
                          <a:rPr lang="en-US" sz="3200" i="1">
                            <a:latin typeface="Cambria Math" panose="02040503050406030204" pitchFamily="18" charset="0"/>
                          </a:rPr>
                          <m:t>3</m:t>
                        </m:r>
                      </m:den>
                    </m:f>
                  </m:oMath>
                </a14:m>
                <a:r>
                  <a:rPr lang="en-US" sz="3200"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a:t>
                </a:r>
                <a:r>
                  <a:rPr lang="en-US" sz="3200" b="1" dirty="0">
                    <a:solidFill>
                      <a:srgbClr val="0070C0"/>
                    </a:solidFill>
                    <a:latin typeface="Times New Roman" panose="02020603050405020304" pitchFamily="18" charset="0"/>
                    <a:cs typeface="Times New Roman" panose="02020603050405020304" pitchFamily="18" charset="0"/>
                  </a:rPr>
                  <a:t>C. </a:t>
                </a:r>
                <a14:m>
                  <m:oMath xmlns:m="http://schemas.openxmlformats.org/officeDocument/2006/math">
                    <m:f>
                      <m:fPr>
                        <m:ctrlPr>
                          <a:rPr lang="en-US" sz="3200" i="1">
                            <a:latin typeface="Cambria Math" panose="02040503050406030204" pitchFamily="18" charset="0"/>
                          </a:rPr>
                        </m:ctrlPr>
                      </m:fPr>
                      <m:num>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3</m:t>
                            </m:r>
                          </m:sup>
                        </m:sSup>
                      </m:num>
                      <m:den>
                        <m:r>
                          <a:rPr lang="en-US" sz="3200" i="1">
                            <a:latin typeface="Cambria Math" panose="02040503050406030204" pitchFamily="18" charset="0"/>
                          </a:rPr>
                          <m:t>3</m:t>
                        </m:r>
                      </m:den>
                    </m:f>
                  </m:oMath>
                </a14:m>
                <a:r>
                  <a:rPr lang="en-US" sz="3200"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a:t>
                </a:r>
                <a:r>
                  <a:rPr lang="en-US" sz="3200" b="1" dirty="0">
                    <a:solidFill>
                      <a:srgbClr val="0070C0"/>
                    </a:solidFill>
                    <a:latin typeface="Times New Roman" panose="02020603050405020304" pitchFamily="18" charset="0"/>
                    <a:cs typeface="Times New Roman" panose="02020603050405020304" pitchFamily="18" charset="0"/>
                  </a:rPr>
                  <a:t>D.</a:t>
                </a:r>
                <a:r>
                  <a:rPr lang="en-US" sz="3200" dirty="0"/>
                  <a:t> </a:t>
                </a:r>
                <a14:m>
                  <m:oMath xmlns:m="http://schemas.openxmlformats.org/officeDocument/2006/math">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3</m:t>
                        </m:r>
                      </m:sup>
                    </m:sSup>
                  </m:oMath>
                </a14:m>
                <a:r>
                  <a:rPr lang="en-US" sz="3200" dirty="0">
                    <a:latin typeface="Times New Roman" panose="02020603050405020304" pitchFamily="18" charset="0"/>
                    <a:cs typeface="Times New Roman" panose="02020603050405020304" pitchFamily="18" charset="0"/>
                  </a:rPr>
                  <a:t>.</a:t>
                </a:r>
                <a:endParaRPr lang="en-US" altLang="ja-JP" sz="3200" dirty="0">
                  <a:solidFill>
                    <a:srgbClr val="0000FF"/>
                  </a:solidFill>
                  <a:latin typeface="Times New Roman" panose="02020603050405020304" pitchFamily="18" charset="0"/>
                  <a:ea typeface="+mn-ea"/>
                  <a:cs typeface="Times New Roman" panose="02020603050405020304" pitchFamily="18" charset="0"/>
                </a:endParaRPr>
              </a:p>
            </p:txBody>
          </p:sp>
        </mc:Choice>
        <mc:Fallback xmlns="">
          <p:sp>
            <p:nvSpPr>
              <p:cNvPr id="2" name="Title 1">
                <a:extLst>
                  <a:ext uri="{FF2B5EF4-FFF2-40B4-BE49-F238E27FC236}">
                    <a16:creationId xmlns:a16="http://schemas.microsoft.com/office/drawing/2014/main" id="{3A0E3945-4087-4C55-949C-702E8154AB69}"/>
                  </a:ext>
                </a:extLst>
              </p:cNvPr>
              <p:cNvSpPr>
                <a:spLocks noGrp="1" noRot="1" noChangeAspect="1" noMove="1" noResize="1" noEditPoints="1" noAdjustHandles="1" noChangeArrowheads="1" noChangeShapeType="1" noTextEdit="1"/>
              </p:cNvSpPr>
              <p:nvPr>
                <p:ph type="title"/>
              </p:nvPr>
            </p:nvSpPr>
            <p:spPr>
              <a:xfrm>
                <a:off x="413208" y="383980"/>
                <a:ext cx="10729273" cy="2114124"/>
              </a:xfrm>
              <a:blipFill>
                <a:blip r:embed="rId2"/>
                <a:stretch>
                  <a:fillRect l="-1477" t="-6340" b="-42363"/>
                </a:stretch>
              </a:blipFill>
            </p:spPr>
            <p:txBody>
              <a:bodyPr/>
              <a:lstStyle/>
              <a:p>
                <a:r>
                  <a:rPr lang="en-US">
                    <a:noFill/>
                  </a:rPr>
                  <a:t> </a:t>
                </a:r>
              </a:p>
            </p:txBody>
          </p:sp>
        </mc:Fallback>
      </mc:AlternateContent>
      <p:sp>
        <p:nvSpPr>
          <p:cNvPr id="5" name="Oval 4"/>
          <p:cNvSpPr/>
          <p:nvPr/>
        </p:nvSpPr>
        <p:spPr>
          <a:xfrm>
            <a:off x="6188364" y="2669310"/>
            <a:ext cx="701964" cy="6650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hlinkClick r:id="rId3" action="ppaction://hlinksldjump"/>
            <a:extLst>
              <a:ext uri="{FF2B5EF4-FFF2-40B4-BE49-F238E27FC236}">
                <a16:creationId xmlns:a16="http://schemas.microsoft.com/office/drawing/2014/main" id="{5C4D9F7A-4C67-4BAA-893D-19B88D93511F}"/>
              </a:ext>
            </a:extLst>
          </p:cNvPr>
          <p:cNvSpPr/>
          <p:nvPr/>
        </p:nvSpPr>
        <p:spPr>
          <a:xfrm rot="5400000">
            <a:off x="11532432"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4" action="ppaction://hlinksldjump"/>
            <a:extLst>
              <a:ext uri="{FF2B5EF4-FFF2-40B4-BE49-F238E27FC236}">
                <a16:creationId xmlns:a16="http://schemas.microsoft.com/office/drawing/2014/main" id="{E22F98C6-2EAC-4F9A-8F91-414B98CCF6B6}"/>
              </a:ext>
            </a:extLst>
          </p:cNvPr>
          <p:cNvSpPr/>
          <p:nvPr/>
        </p:nvSpPr>
        <p:spPr>
          <a:xfrm rot="16200000">
            <a:off x="11024656"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31574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A0E3945-4087-4C55-949C-702E8154AB69}"/>
                  </a:ext>
                </a:extLst>
              </p:cNvPr>
              <p:cNvSpPr>
                <a:spLocks noGrp="1"/>
              </p:cNvSpPr>
              <p:nvPr>
                <p:ph type="title"/>
              </p:nvPr>
            </p:nvSpPr>
            <p:spPr>
              <a:xfrm>
                <a:off x="413207" y="383979"/>
                <a:ext cx="11040359" cy="1774759"/>
              </a:xfrm>
            </p:spPr>
            <p:txBody>
              <a:bodyPr anchor="t">
                <a:noAutofit/>
              </a:bodyPr>
              <a:lstStyle/>
              <a:p>
                <a:pPr>
                  <a:tabLst>
                    <a:tab pos="461963" algn="l"/>
                    <a:tab pos="3205163" algn="l"/>
                    <a:tab pos="5948363" algn="l"/>
                    <a:tab pos="8691563" algn="l"/>
                  </a:tabLst>
                </a:pPr>
                <a:r>
                  <a:rPr lang="en-US" altLang="ja-JP" sz="3200" b="1" dirty="0" err="1">
                    <a:solidFill>
                      <a:srgbClr val="FF0000"/>
                    </a:solidFill>
                    <a:latin typeface="Times New Roman" panose="02020603050405020304" pitchFamily="18" charset="0"/>
                    <a:ea typeface="+mn-ea"/>
                    <a:cs typeface="Times New Roman" panose="02020603050405020304" pitchFamily="18" charset="0"/>
                  </a:rPr>
                  <a:t>Câu</a:t>
                </a:r>
                <a:r>
                  <a:rPr lang="en-US" altLang="ja-JP" sz="3200" b="1" dirty="0">
                    <a:solidFill>
                      <a:srgbClr val="FF0000"/>
                    </a:solidFill>
                    <a:latin typeface="Times New Roman" panose="02020603050405020304" pitchFamily="18" charset="0"/>
                    <a:ea typeface="+mn-ea"/>
                    <a:cs typeface="Times New Roman" panose="02020603050405020304" pitchFamily="18" charset="0"/>
                  </a:rPr>
                  <a:t> 12.</a:t>
                </a:r>
                <a:r>
                  <a:rPr lang="en-US" altLang="ja-JP" sz="3200" b="1" dirty="0">
                    <a:solidFill>
                      <a:srgbClr val="0000FF"/>
                    </a:solidFill>
                    <a:latin typeface="Times New Roman" panose="02020603050405020304" pitchFamily="18" charset="0"/>
                    <a:ea typeface="+mn-ea"/>
                    <a:cs typeface="Times New Roman" panose="02020603050405020304" pitchFamily="18" charset="0"/>
                  </a:rPr>
                  <a:t> </a:t>
                </a:r>
                <a:r>
                  <a:rPr lang="nl-NL" sz="3200" b="1" dirty="0">
                    <a:solidFill>
                      <a:srgbClr val="002060"/>
                    </a:solidFill>
                    <a:latin typeface="Times New Roman" panose="02020603050405020304" pitchFamily="18" charset="0"/>
                    <a:cs typeface="Times New Roman" panose="02020603050405020304" pitchFamily="18" charset="0"/>
                  </a:rPr>
                  <a:t>Cho hình chóp </a:t>
                </a:r>
                <a14:m>
                  <m:oMath xmlns:m="http://schemas.openxmlformats.org/officeDocument/2006/math">
                    <m:r>
                      <a:rPr lang="en-US" sz="3200" b="1" i="1">
                        <a:solidFill>
                          <a:srgbClr val="002060"/>
                        </a:solidFill>
                        <a:latin typeface="Cambria Math" panose="02040503050406030204" pitchFamily="18" charset="0"/>
                      </a:rPr>
                      <m:t>𝑺</m:t>
                    </m:r>
                    <m:r>
                      <a:rPr lang="en-US" sz="3200" b="1" i="1">
                        <a:solidFill>
                          <a:srgbClr val="002060"/>
                        </a:solidFill>
                        <a:latin typeface="Cambria Math" panose="02040503050406030204" pitchFamily="18" charset="0"/>
                      </a:rPr>
                      <m:t>.</m:t>
                    </m:r>
                    <m:r>
                      <a:rPr lang="en-US" sz="3200" b="1" i="1">
                        <a:solidFill>
                          <a:srgbClr val="002060"/>
                        </a:solidFill>
                        <a:latin typeface="Cambria Math" panose="02040503050406030204" pitchFamily="18" charset="0"/>
                      </a:rPr>
                      <m:t>𝑨𝑩𝑪</m:t>
                    </m:r>
                  </m:oMath>
                </a14:m>
                <a:r>
                  <a:rPr lang="nl-NL" sz="3200" b="1" dirty="0">
                    <a:solidFill>
                      <a:srgbClr val="002060"/>
                    </a:solidFill>
                    <a:latin typeface="Times New Roman" panose="02020603050405020304" pitchFamily="18" charset="0"/>
                    <a:cs typeface="Times New Roman" panose="02020603050405020304" pitchFamily="18" charset="0"/>
                  </a:rPr>
                  <a:t> có </a:t>
                </a:r>
                <a14:m>
                  <m:oMath xmlns:m="http://schemas.openxmlformats.org/officeDocument/2006/math">
                    <m:r>
                      <a:rPr lang="en-US" sz="3200" b="1" i="1">
                        <a:solidFill>
                          <a:srgbClr val="002060"/>
                        </a:solidFill>
                        <a:latin typeface="Cambria Math" panose="02040503050406030204" pitchFamily="18" charset="0"/>
                      </a:rPr>
                      <m:t>𝑺𝑨</m:t>
                    </m:r>
                    <m:r>
                      <a:rPr lang="en-US" sz="3200" b="1" i="1">
                        <a:solidFill>
                          <a:srgbClr val="002060"/>
                        </a:solidFill>
                        <a:latin typeface="Cambria Math" panose="02040503050406030204" pitchFamily="18" charset="0"/>
                      </a:rPr>
                      <m:t>=</m:t>
                    </m:r>
                    <m:r>
                      <a:rPr lang="en-US" sz="3200" b="1" i="1">
                        <a:solidFill>
                          <a:srgbClr val="002060"/>
                        </a:solidFill>
                        <a:latin typeface="Cambria Math" panose="02040503050406030204" pitchFamily="18" charset="0"/>
                      </a:rPr>
                      <m:t>𝑺𝑩</m:t>
                    </m:r>
                    <m:r>
                      <a:rPr lang="en-US" sz="3200" b="1" i="1">
                        <a:solidFill>
                          <a:srgbClr val="002060"/>
                        </a:solidFill>
                        <a:latin typeface="Cambria Math" panose="02040503050406030204" pitchFamily="18" charset="0"/>
                      </a:rPr>
                      <m:t>=</m:t>
                    </m:r>
                    <m:r>
                      <a:rPr lang="en-US" sz="3200" b="1" i="1">
                        <a:solidFill>
                          <a:srgbClr val="002060"/>
                        </a:solidFill>
                        <a:latin typeface="Cambria Math" panose="02040503050406030204" pitchFamily="18" charset="0"/>
                      </a:rPr>
                      <m:t>𝑺𝑪</m:t>
                    </m:r>
                    <m:r>
                      <a:rPr lang="en-US" sz="3200" b="1" i="1">
                        <a:solidFill>
                          <a:srgbClr val="002060"/>
                        </a:solidFill>
                        <a:latin typeface="Cambria Math" panose="02040503050406030204" pitchFamily="18" charset="0"/>
                      </a:rPr>
                      <m:t>=</m:t>
                    </m:r>
                    <m:r>
                      <a:rPr lang="en-US" sz="3200" b="1" i="1">
                        <a:solidFill>
                          <a:srgbClr val="002060"/>
                        </a:solidFill>
                        <a:latin typeface="Cambria Math" panose="02040503050406030204" pitchFamily="18" charset="0"/>
                      </a:rPr>
                      <m:t>𝟑</m:t>
                    </m:r>
                  </m:oMath>
                </a14:m>
                <a:r>
                  <a:rPr lang="nl-NL"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latin typeface="Cambria Math" panose="02040503050406030204" pitchFamily="18" charset="0"/>
                      </a:rPr>
                      <m:t>𝑨𝑪</m:t>
                    </m:r>
                    <m:r>
                      <a:rPr lang="en-US" sz="3200" b="1" i="1">
                        <a:solidFill>
                          <a:srgbClr val="002060"/>
                        </a:solidFill>
                        <a:latin typeface="Cambria Math" panose="02040503050406030204" pitchFamily="18" charset="0"/>
                      </a:rPr>
                      <m:t>=</m:t>
                    </m:r>
                    <m:r>
                      <a:rPr lang="en-US" sz="3200" b="1" i="1">
                        <a:solidFill>
                          <a:srgbClr val="002060"/>
                        </a:solidFill>
                        <a:latin typeface="Cambria Math" panose="02040503050406030204" pitchFamily="18" charset="0"/>
                      </a:rPr>
                      <m:t>𝟐</m:t>
                    </m:r>
                  </m:oMath>
                </a14:m>
                <a:r>
                  <a:rPr lang="nl-NL"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latin typeface="Cambria Math" panose="02040503050406030204" pitchFamily="18" charset="0"/>
                        <a:ea typeface="Cambria Math" panose="02040503050406030204" pitchFamily="18" charset="0"/>
                      </a:rPr>
                      <m:t>𝑨𝑩𝑪</m:t>
                    </m:r>
                  </m:oMath>
                </a14:m>
                <a:r>
                  <a:rPr lang="nl-NL" sz="3200" b="1" dirty="0">
                    <a:solidFill>
                      <a:srgbClr val="002060"/>
                    </a:solidFill>
                    <a:latin typeface="Times New Roman" panose="02020603050405020304" pitchFamily="18" charset="0"/>
                    <a:cs typeface="Times New Roman" panose="02020603050405020304" pitchFamily="18" charset="0"/>
                  </a:rPr>
                  <a:t> là tam giác vuông cân tại </a:t>
                </a:r>
                <a14:m>
                  <m:oMath xmlns:m="http://schemas.openxmlformats.org/officeDocument/2006/math">
                    <m:r>
                      <a:rPr lang="en-US" sz="3200" b="1" i="1">
                        <a:solidFill>
                          <a:srgbClr val="002060"/>
                        </a:solidFill>
                        <a:latin typeface="Cambria Math" panose="02040503050406030204" pitchFamily="18" charset="0"/>
                      </a:rPr>
                      <m:t>𝑩</m:t>
                    </m:r>
                  </m:oMath>
                </a14:m>
                <a:r>
                  <a:rPr lang="nl-NL" sz="3200" b="1" dirty="0">
                    <a:solidFill>
                      <a:srgbClr val="002060"/>
                    </a:solidFill>
                    <a:latin typeface="Times New Roman" panose="02020603050405020304" pitchFamily="18" charset="0"/>
                    <a:cs typeface="Times New Roman" panose="02020603050405020304" pitchFamily="18" charset="0"/>
                  </a:rPr>
                  <a:t>. Tính thể tích </a:t>
                </a:r>
                <a14:m>
                  <m:oMath xmlns:m="http://schemas.openxmlformats.org/officeDocument/2006/math">
                    <m:r>
                      <a:rPr lang="en-US" sz="3200" b="1" i="1">
                        <a:solidFill>
                          <a:srgbClr val="002060"/>
                        </a:solidFill>
                        <a:latin typeface="Cambria Math" panose="02040503050406030204" pitchFamily="18" charset="0"/>
                      </a:rPr>
                      <m:t>𝑽</m:t>
                    </m:r>
                  </m:oMath>
                </a14:m>
                <a:r>
                  <a:rPr lang="nl-NL" sz="3200" b="1" dirty="0">
                    <a:solidFill>
                      <a:srgbClr val="002060"/>
                    </a:solidFill>
                    <a:latin typeface="Times New Roman" panose="02020603050405020304" pitchFamily="18" charset="0"/>
                    <a:cs typeface="Times New Roman" panose="02020603050405020304" pitchFamily="18" charset="0"/>
                  </a:rPr>
                  <a:t> của khối chóp </a:t>
                </a:r>
                <a14:m>
                  <m:oMath xmlns:m="http://schemas.openxmlformats.org/officeDocument/2006/math">
                    <m:r>
                      <a:rPr lang="en-US" sz="3200" b="1" i="1">
                        <a:solidFill>
                          <a:srgbClr val="002060"/>
                        </a:solidFill>
                        <a:latin typeface="Cambria Math" panose="02040503050406030204" pitchFamily="18" charset="0"/>
                      </a:rPr>
                      <m:t>𝑺</m:t>
                    </m:r>
                    <m:r>
                      <a:rPr lang="en-US" sz="3200" b="1" i="1">
                        <a:solidFill>
                          <a:srgbClr val="002060"/>
                        </a:solidFill>
                        <a:latin typeface="Cambria Math" panose="02040503050406030204" pitchFamily="18" charset="0"/>
                      </a:rPr>
                      <m:t>.</m:t>
                    </m:r>
                    <m:r>
                      <a:rPr lang="en-US" sz="3200" b="1" i="1">
                        <a:solidFill>
                          <a:srgbClr val="002060"/>
                        </a:solidFill>
                        <a:latin typeface="Cambria Math" panose="02040503050406030204" pitchFamily="18" charset="0"/>
                      </a:rPr>
                      <m:t>𝑨𝑩𝑪</m:t>
                    </m:r>
                  </m:oMath>
                </a14:m>
                <a:r>
                  <a:rPr lang="nl-NL" sz="3200" b="1" dirty="0">
                    <a:solidFill>
                      <a:srgbClr val="002060"/>
                    </a:solidFill>
                    <a:latin typeface="Times New Roman" panose="02020603050405020304" pitchFamily="18" charset="0"/>
                    <a:cs typeface="Times New Roman" panose="02020603050405020304" pitchFamily="18" charset="0"/>
                  </a:rPr>
                  <a:t>.</a:t>
                </a:r>
                <a:r>
                  <a:rPr lang="en-US" sz="3200" b="1" dirty="0">
                    <a:solidFill>
                      <a:srgbClr val="002060"/>
                    </a:solidFill>
                    <a:latin typeface="Times New Roman" panose="02020603050405020304" pitchFamily="18" charset="0"/>
                    <a:cs typeface="Times New Roman" panose="02020603050405020304" pitchFamily="18" charset="0"/>
                  </a:rPr>
                  <a:t/>
                </a:r>
                <a:br>
                  <a:rPr lang="en-US" sz="3200" b="1" dirty="0">
                    <a:solidFill>
                      <a:srgbClr val="002060"/>
                    </a:solidFill>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
                </a:r>
                <a:br>
                  <a:rPr lang="en-US" sz="2600"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a:t>
                </a:r>
                <a:r>
                  <a:rPr lang="vi-VN" sz="3200" b="1" dirty="0">
                    <a:cs typeface="Times New Roman" panose="02020603050405020304" pitchFamily="18" charset="0"/>
                  </a:rPr>
                  <a:t> </a:t>
                </a:r>
                <a:r>
                  <a:rPr lang="vi-VN" sz="3200" b="1" dirty="0">
                    <a:solidFill>
                      <a:srgbClr val="0070C0"/>
                    </a:solidFill>
                    <a:cs typeface="Times New Roman" panose="02020603050405020304" pitchFamily="18" charset="0"/>
                  </a:rPr>
                  <a:t>A.</a:t>
                </a:r>
                <a:r>
                  <a:rPr lang="vi-VN" sz="3200" b="1" dirty="0">
                    <a:cs typeface="Times New Roman" panose="02020603050405020304" pitchFamily="18" charset="0"/>
                  </a:rPr>
                  <a:t> </a:t>
                </a:r>
                <a14:m>
                  <m:oMath xmlns:m="http://schemas.openxmlformats.org/officeDocument/2006/math">
                    <m:f>
                      <m:fPr>
                        <m:ctrlPr>
                          <a:rPr lang="en-US" sz="3200" i="1">
                            <a:latin typeface="Cambria Math" panose="02040503050406030204" pitchFamily="18" charset="0"/>
                          </a:rPr>
                        </m:ctrlPr>
                      </m:fPr>
                      <m:num>
                        <m:r>
                          <a:rPr lang="en-US" sz="3200" i="1">
                            <a:latin typeface="Cambria Math" panose="02040503050406030204" pitchFamily="18" charset="0"/>
                          </a:rPr>
                          <m:t>2</m:t>
                        </m:r>
                        <m:rad>
                          <m:radPr>
                            <m:degHide m:val="on"/>
                            <m:ctrlPr>
                              <a:rPr lang="en-US" sz="3200" i="1">
                                <a:latin typeface="Cambria Math" panose="02040503050406030204" pitchFamily="18" charset="0"/>
                              </a:rPr>
                            </m:ctrlPr>
                          </m:radPr>
                          <m:deg/>
                          <m:e>
                            <m:r>
                              <a:rPr lang="en-US" sz="3200" i="1">
                                <a:latin typeface="Cambria Math" panose="02040503050406030204" pitchFamily="18" charset="0"/>
                              </a:rPr>
                              <m:t>7</m:t>
                            </m:r>
                          </m:e>
                        </m:rad>
                      </m:num>
                      <m:den>
                        <m:r>
                          <a:rPr lang="en-US" sz="3200" i="1">
                            <a:latin typeface="Cambria Math" panose="02040503050406030204" pitchFamily="18" charset="0"/>
                          </a:rPr>
                          <m:t>3</m:t>
                        </m:r>
                      </m:den>
                    </m:f>
                  </m:oMath>
                </a14:m>
                <a:r>
                  <a:rPr lang="vi-VN" sz="3200" dirty="0">
                    <a:cs typeface="Times New Roman" panose="02020603050405020304" pitchFamily="18" charset="0"/>
                  </a:rPr>
                  <a:t>.</a:t>
                </a:r>
                <a:r>
                  <a:rPr lang="vi-VN" sz="3200" b="1" dirty="0">
                    <a:cs typeface="Times New Roman" panose="02020603050405020304" pitchFamily="18" charset="0"/>
                  </a:rPr>
                  <a:t>	</a:t>
                </a:r>
                <a:r>
                  <a:rPr lang="vi-VN" sz="3200" b="1" dirty="0">
                    <a:solidFill>
                      <a:srgbClr val="0070C0"/>
                    </a:solidFill>
                    <a:cs typeface="Times New Roman" panose="02020603050405020304" pitchFamily="18" charset="0"/>
                  </a:rPr>
                  <a:t>B. </a:t>
                </a:r>
                <a14:m>
                  <m:oMath xmlns:m="http://schemas.openxmlformats.org/officeDocument/2006/math">
                    <m:f>
                      <m:fPr>
                        <m:ctrlPr>
                          <a:rPr lang="en-US" sz="3200" i="1">
                            <a:latin typeface="Cambria Math" panose="02040503050406030204" pitchFamily="18" charset="0"/>
                          </a:rPr>
                        </m:ctrlPr>
                      </m:fPr>
                      <m:num>
                        <m:r>
                          <a:rPr lang="en-US" sz="3200" i="1">
                            <a:latin typeface="Cambria Math" panose="02040503050406030204" pitchFamily="18" charset="0"/>
                          </a:rPr>
                          <m:t>2</m:t>
                        </m:r>
                        <m:rad>
                          <m:radPr>
                            <m:degHide m:val="on"/>
                            <m:ctrlPr>
                              <a:rPr lang="en-US" sz="3200" i="1">
                                <a:latin typeface="Cambria Math" panose="02040503050406030204" pitchFamily="18" charset="0"/>
                              </a:rPr>
                            </m:ctrlPr>
                          </m:radPr>
                          <m:deg/>
                          <m:e>
                            <m:r>
                              <a:rPr lang="en-US" sz="3200" i="1">
                                <a:latin typeface="Cambria Math" panose="02040503050406030204" pitchFamily="18" charset="0"/>
                              </a:rPr>
                              <m:t>2</m:t>
                            </m:r>
                          </m:e>
                        </m:rad>
                      </m:num>
                      <m:den>
                        <m:r>
                          <a:rPr lang="en-US" sz="3200" i="1">
                            <a:latin typeface="Cambria Math" panose="02040503050406030204" pitchFamily="18" charset="0"/>
                          </a:rPr>
                          <m:t>3</m:t>
                        </m:r>
                      </m:den>
                    </m:f>
                  </m:oMath>
                </a14:m>
                <a:r>
                  <a:rPr lang="en-US" sz="3200"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a:t>
                </a:r>
                <a:r>
                  <a:rPr lang="en-US" sz="3200" b="1" dirty="0">
                    <a:solidFill>
                      <a:srgbClr val="0070C0"/>
                    </a:solidFill>
                    <a:latin typeface="Times New Roman" panose="02020603050405020304" pitchFamily="18" charset="0"/>
                    <a:cs typeface="Times New Roman" panose="02020603050405020304" pitchFamily="18" charset="0"/>
                  </a:rPr>
                  <a:t>C. </a:t>
                </a:r>
                <a14:m>
                  <m:oMath xmlns:m="http://schemas.openxmlformats.org/officeDocument/2006/math">
                    <m:r>
                      <a:rPr lang="en-US" sz="3200" i="1">
                        <a:latin typeface="Cambria Math" panose="02040503050406030204" pitchFamily="18" charset="0"/>
                      </a:rPr>
                      <m:t>2</m:t>
                    </m:r>
                    <m:rad>
                      <m:radPr>
                        <m:degHide m:val="on"/>
                        <m:ctrlPr>
                          <a:rPr lang="en-US" sz="3200" i="1">
                            <a:latin typeface="Cambria Math" panose="02040503050406030204" pitchFamily="18" charset="0"/>
                          </a:rPr>
                        </m:ctrlPr>
                      </m:radPr>
                      <m:deg/>
                      <m:e>
                        <m:r>
                          <a:rPr lang="en-US" sz="3200" i="1">
                            <a:latin typeface="Cambria Math" panose="02040503050406030204" pitchFamily="18" charset="0"/>
                          </a:rPr>
                          <m:t>7</m:t>
                        </m:r>
                      </m:e>
                    </m:rad>
                  </m:oMath>
                </a14:m>
                <a:r>
                  <a:rPr lang="en-US" sz="3200"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a:t>
                </a:r>
                <a:r>
                  <a:rPr lang="en-US" sz="3200" b="1" dirty="0">
                    <a:solidFill>
                      <a:srgbClr val="0070C0"/>
                    </a:solidFill>
                    <a:latin typeface="Times New Roman" panose="02020603050405020304" pitchFamily="18" charset="0"/>
                    <a:cs typeface="Times New Roman" panose="02020603050405020304" pitchFamily="18" charset="0"/>
                  </a:rPr>
                  <a:t>D.</a:t>
                </a:r>
                <a:r>
                  <a:rPr lang="en-US" sz="3200" dirty="0"/>
                  <a:t> </a:t>
                </a:r>
                <a14:m>
                  <m:oMath xmlns:m="http://schemas.openxmlformats.org/officeDocument/2006/math">
                    <m:r>
                      <a:rPr lang="en-US" sz="3200" i="1">
                        <a:latin typeface="Cambria Math" panose="02040503050406030204" pitchFamily="18" charset="0"/>
                      </a:rPr>
                      <m:t>2</m:t>
                    </m:r>
                    <m:rad>
                      <m:radPr>
                        <m:degHide m:val="on"/>
                        <m:ctrlPr>
                          <a:rPr lang="en-US" sz="3200" i="1">
                            <a:latin typeface="Cambria Math" panose="02040503050406030204" pitchFamily="18" charset="0"/>
                          </a:rPr>
                        </m:ctrlPr>
                      </m:radPr>
                      <m:deg/>
                      <m:e>
                        <m:r>
                          <a:rPr lang="en-US" sz="3200" i="1">
                            <a:latin typeface="Cambria Math" panose="02040503050406030204" pitchFamily="18" charset="0"/>
                          </a:rPr>
                          <m:t>2</m:t>
                        </m:r>
                      </m:e>
                    </m:rad>
                  </m:oMath>
                </a14:m>
                <a:r>
                  <a:rPr lang="en-US" sz="3200" dirty="0">
                    <a:latin typeface="Times New Roman" panose="02020603050405020304" pitchFamily="18" charset="0"/>
                    <a:cs typeface="Times New Roman" panose="02020603050405020304" pitchFamily="18" charset="0"/>
                  </a:rPr>
                  <a:t>.</a:t>
                </a:r>
                <a:endParaRPr lang="en-US" altLang="ja-JP" sz="3200" dirty="0">
                  <a:solidFill>
                    <a:srgbClr val="0000FF"/>
                  </a:solidFill>
                  <a:latin typeface="Times New Roman" panose="02020603050405020304" pitchFamily="18" charset="0"/>
                  <a:ea typeface="+mn-ea"/>
                  <a:cs typeface="Times New Roman" panose="02020603050405020304" pitchFamily="18" charset="0"/>
                </a:endParaRPr>
              </a:p>
            </p:txBody>
          </p:sp>
        </mc:Choice>
        <mc:Fallback xmlns="">
          <p:sp>
            <p:nvSpPr>
              <p:cNvPr id="2" name="Title 1">
                <a:extLst>
                  <a:ext uri="{FF2B5EF4-FFF2-40B4-BE49-F238E27FC236}">
                    <a16:creationId xmlns:a16="http://schemas.microsoft.com/office/drawing/2014/main" id="{3A0E3945-4087-4C55-949C-702E8154AB69}"/>
                  </a:ext>
                </a:extLst>
              </p:cNvPr>
              <p:cNvSpPr>
                <a:spLocks noGrp="1" noRot="1" noChangeAspect="1" noMove="1" noResize="1" noEditPoints="1" noAdjustHandles="1" noChangeArrowheads="1" noChangeShapeType="1" noTextEdit="1"/>
              </p:cNvSpPr>
              <p:nvPr>
                <p:ph type="title"/>
              </p:nvPr>
            </p:nvSpPr>
            <p:spPr>
              <a:xfrm>
                <a:off x="413207" y="383979"/>
                <a:ext cx="11040359" cy="1774759"/>
              </a:xfrm>
              <a:blipFill>
                <a:blip r:embed="rId2"/>
                <a:stretch>
                  <a:fillRect l="-1436" t="-7560" r="-2264" b="-45017"/>
                </a:stretch>
              </a:blipFill>
            </p:spPr>
            <p:txBody>
              <a:bodyPr/>
              <a:lstStyle/>
              <a:p>
                <a:r>
                  <a:rPr lang="en-US">
                    <a:noFill/>
                  </a:rPr>
                  <a:t> </a:t>
                </a:r>
              </a:p>
            </p:txBody>
          </p:sp>
        </mc:Fallback>
      </mc:AlternateContent>
      <p:sp>
        <p:nvSpPr>
          <p:cNvPr id="5" name="Oval 4"/>
          <p:cNvSpPr/>
          <p:nvPr/>
        </p:nvSpPr>
        <p:spPr>
          <a:xfrm>
            <a:off x="6206836" y="2158738"/>
            <a:ext cx="701964" cy="6650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hlinkClick r:id="rId3" action="ppaction://hlinksldjump"/>
            <a:extLst>
              <a:ext uri="{FF2B5EF4-FFF2-40B4-BE49-F238E27FC236}">
                <a16:creationId xmlns:a16="http://schemas.microsoft.com/office/drawing/2014/main" id="{7E904BFA-2547-4096-A157-5E8006739EED}"/>
              </a:ext>
            </a:extLst>
          </p:cNvPr>
          <p:cNvSpPr/>
          <p:nvPr/>
        </p:nvSpPr>
        <p:spPr>
          <a:xfrm rot="5400000">
            <a:off x="11532432"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4" action="ppaction://hlinksldjump"/>
            <a:extLst>
              <a:ext uri="{FF2B5EF4-FFF2-40B4-BE49-F238E27FC236}">
                <a16:creationId xmlns:a16="http://schemas.microsoft.com/office/drawing/2014/main" id="{FB209AFF-5A39-451A-B25D-8CE048B8606B}"/>
              </a:ext>
            </a:extLst>
          </p:cNvPr>
          <p:cNvSpPr/>
          <p:nvPr/>
        </p:nvSpPr>
        <p:spPr>
          <a:xfrm rot="16200000">
            <a:off x="11024656"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96231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2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A0E3945-4087-4C55-949C-702E8154AB69}"/>
                  </a:ext>
                </a:extLst>
              </p:cNvPr>
              <p:cNvSpPr>
                <a:spLocks noGrp="1"/>
              </p:cNvSpPr>
              <p:nvPr>
                <p:ph type="title"/>
              </p:nvPr>
            </p:nvSpPr>
            <p:spPr>
              <a:xfrm>
                <a:off x="413208" y="383979"/>
                <a:ext cx="10748128" cy="1774759"/>
              </a:xfrm>
            </p:spPr>
            <p:txBody>
              <a:bodyPr anchor="t">
                <a:noAutofit/>
              </a:bodyPr>
              <a:lstStyle/>
              <a:p>
                <a:pPr>
                  <a:tabLst>
                    <a:tab pos="461963" algn="l"/>
                    <a:tab pos="3205163" algn="l"/>
                    <a:tab pos="5948363" algn="l"/>
                    <a:tab pos="8691563" algn="l"/>
                  </a:tabLst>
                </a:pPr>
                <a:r>
                  <a:rPr lang="en-US" altLang="ja-JP" sz="3200" b="1" dirty="0">
                    <a:solidFill>
                      <a:srgbClr val="FF0000"/>
                    </a:solidFill>
                    <a:latin typeface="Times New Roman" panose="02020603050405020304" pitchFamily="18" charset="0"/>
                    <a:ea typeface="+mn-ea"/>
                    <a:cs typeface="Times New Roman" panose="02020603050405020304" pitchFamily="18" charset="0"/>
                  </a:rPr>
                  <a:t>Câu 13.</a:t>
                </a:r>
                <a:r>
                  <a:rPr lang="en-US" altLang="ja-JP" sz="3200" b="1" dirty="0">
                    <a:solidFill>
                      <a:srgbClr val="0000FF"/>
                    </a:solidFill>
                    <a:latin typeface="Times New Roman" panose="02020603050405020304" pitchFamily="18" charset="0"/>
                    <a:ea typeface="+mn-ea"/>
                    <a:cs typeface="Times New Roman" panose="02020603050405020304" pitchFamily="18" charset="0"/>
                  </a:rPr>
                  <a:t> </a:t>
                </a:r>
                <a:r>
                  <a:rPr lang="en-US" sz="3200" b="1" dirty="0">
                    <a:solidFill>
                      <a:srgbClr val="002060"/>
                    </a:solidFill>
                    <a:latin typeface="Times New Roman" panose="02020603050405020304" pitchFamily="18" charset="0"/>
                    <a:cs typeface="Times New Roman" panose="02020603050405020304" pitchFamily="18" charset="0"/>
                  </a:rPr>
                  <a:t>Cho </a:t>
                </a:r>
                <a:r>
                  <a:rPr lang="en-US" sz="3200" b="1" dirty="0" err="1">
                    <a:solidFill>
                      <a:srgbClr val="002060"/>
                    </a:solidFill>
                    <a:latin typeface="Times New Roman" panose="02020603050405020304" pitchFamily="18" charset="0"/>
                    <a:cs typeface="Times New Roman" panose="02020603050405020304" pitchFamily="18" charset="0"/>
                  </a:rPr>
                  <a:t>hình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chóp</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latin typeface="Cambria Math" panose="02040503050406030204" pitchFamily="18" charset="0"/>
                        <a:ea typeface="Cambria Math" panose="02040503050406030204" pitchFamily="18" charset="0"/>
                      </a:rPr>
                      <m:t>𝑺</m:t>
                    </m:r>
                    <m:r>
                      <a:rPr lang="en-US" sz="3200" b="1" i="1">
                        <a:solidFill>
                          <a:srgbClr val="002060"/>
                        </a:solidFill>
                        <a:latin typeface="Cambria Math" panose="02040503050406030204" pitchFamily="18" charset="0"/>
                        <a:ea typeface="Cambria Math" panose="02040503050406030204" pitchFamily="18" charset="0"/>
                      </a:rPr>
                      <m:t>.</m:t>
                    </m:r>
                    <m:r>
                      <a:rPr lang="en-US" sz="3200" b="1" i="1">
                        <a:solidFill>
                          <a:srgbClr val="002060"/>
                        </a:solidFill>
                        <a:latin typeface="Cambria Math" panose="02040503050406030204" pitchFamily="18" charset="0"/>
                        <a:ea typeface="Cambria Math" panose="02040503050406030204" pitchFamily="18" charset="0"/>
                      </a:rPr>
                      <m:t>𝑨𝑩𝑪</m:t>
                    </m:r>
                  </m:oMath>
                </a14:m>
                <a:r>
                  <a:rPr lang="en-US" sz="3200" b="1"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có</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latin typeface="Cambria Math" panose="02040503050406030204" pitchFamily="18" charset="0"/>
                      </a:rPr>
                      <m:t>𝑨𝑩𝑪</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là</a:t>
                </a:r>
                <a:r>
                  <a:rPr lang="en-US" sz="3200" b="1" dirty="0">
                    <a:solidFill>
                      <a:srgbClr val="002060"/>
                    </a:solidFill>
                    <a:latin typeface="Times New Roman" panose="02020603050405020304" pitchFamily="18" charset="0"/>
                    <a:cs typeface="Times New Roman" panose="02020603050405020304" pitchFamily="18" charset="0"/>
                  </a:rPr>
                  <a:t> tam </a:t>
                </a:r>
                <a:r>
                  <a:rPr lang="en-US" sz="3200" b="1" dirty="0" err="1">
                    <a:solidFill>
                      <a:srgbClr val="002060"/>
                    </a:solidFill>
                    <a:latin typeface="Times New Roman" panose="02020603050405020304" pitchFamily="18" charset="0"/>
                    <a:cs typeface="Times New Roman" panose="02020603050405020304" pitchFamily="18" charset="0"/>
                  </a:rPr>
                  <a:t>giác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đều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cạnh</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latin typeface="Cambria Math" panose="02040503050406030204" pitchFamily="18" charset="0"/>
                      </a:rPr>
                      <m:t>𝒂</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Hình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chiếu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vuông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góc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của</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latin typeface="Cambria Math" panose="02040503050406030204" pitchFamily="18" charset="0"/>
                      </a:rPr>
                      <m:t>𝑺</m:t>
                    </m:r>
                    <m:r>
                      <a:rPr lang="en-US" sz="3200" b="1" i="1" smtClean="0">
                        <a:solidFill>
                          <a:srgbClr val="002060"/>
                        </a:solidFill>
                        <a:latin typeface="Cambria Math" panose="02040503050406030204" pitchFamily="18" charset="0"/>
                      </a:rPr>
                      <m:t> </m:t>
                    </m:r>
                  </m:oMath>
                </a14:m>
                <a:r>
                  <a:rPr lang="en-US" sz="3200" b="1" dirty="0">
                    <a:solidFill>
                      <a:srgbClr val="002060"/>
                    </a:solidFill>
                    <a:latin typeface="Times New Roman" panose="02020603050405020304" pitchFamily="18" charset="0"/>
                    <a:cs typeface="Times New Roman" panose="02020603050405020304" pitchFamily="18" charset="0"/>
                  </a:rPr>
                  <a:t>trên </a:t>
                </a:r>
                <a14:m>
                  <m:oMath xmlns:m="http://schemas.openxmlformats.org/officeDocument/2006/math">
                    <m:d>
                      <m:dPr>
                        <m:ctrlPr>
                          <a:rPr lang="en-US" sz="3200" b="1" i="1">
                            <a:solidFill>
                              <a:srgbClr val="002060"/>
                            </a:solidFill>
                            <a:latin typeface="Cambria Math" panose="02040503050406030204" pitchFamily="18" charset="0"/>
                          </a:rPr>
                        </m:ctrlPr>
                      </m:dPr>
                      <m:e>
                        <m:r>
                          <a:rPr lang="en-US" sz="3200" b="1" i="1">
                            <a:solidFill>
                              <a:srgbClr val="002060"/>
                            </a:solidFill>
                            <a:latin typeface="Cambria Math" panose="02040503050406030204" pitchFamily="18" charset="0"/>
                            <a:ea typeface="Cambria Math" panose="02040503050406030204" pitchFamily="18" charset="0"/>
                          </a:rPr>
                          <m:t>𝑨𝑩𝑪</m:t>
                        </m:r>
                      </m:e>
                    </m:d>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điểm</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latin typeface="Cambria Math" panose="02040503050406030204" pitchFamily="18" charset="0"/>
                      </a:rPr>
                      <m:t>𝑯</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thuộc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cạnh</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latin typeface="Cambria Math" panose="02040503050406030204" pitchFamily="18" charset="0"/>
                      </a:rPr>
                      <m:t>𝑨𝑩</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sao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cho</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latin typeface="Cambria Math" panose="02040503050406030204" pitchFamily="18" charset="0"/>
                      </a:rPr>
                      <m:t>𝑯𝑨</m:t>
                    </m:r>
                    <m:r>
                      <a:rPr lang="en-US" sz="3200" b="1" i="1">
                        <a:solidFill>
                          <a:srgbClr val="002060"/>
                        </a:solidFill>
                        <a:latin typeface="Cambria Math" panose="02040503050406030204" pitchFamily="18" charset="0"/>
                      </a:rPr>
                      <m:t>=</m:t>
                    </m:r>
                    <m:r>
                      <a:rPr lang="en-US" sz="3200" b="1" i="1">
                        <a:solidFill>
                          <a:srgbClr val="002060"/>
                        </a:solidFill>
                        <a:latin typeface="Cambria Math" panose="02040503050406030204" pitchFamily="18" charset="0"/>
                      </a:rPr>
                      <m:t>𝟐</m:t>
                    </m:r>
                    <m:r>
                      <a:rPr lang="en-US" sz="3200" b="1" i="1">
                        <a:solidFill>
                          <a:srgbClr val="002060"/>
                        </a:solidFill>
                        <a:latin typeface="Cambria Math" panose="02040503050406030204" pitchFamily="18" charset="0"/>
                      </a:rPr>
                      <m:t>𝑯𝑩</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Góc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giữa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đường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thẳng</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latin typeface="Cambria Math" panose="02040503050406030204" pitchFamily="18" charset="0"/>
                      </a:rPr>
                      <m:t>𝑺𝑪</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mặt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phẳng</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d>
                      <m:dPr>
                        <m:ctrlPr>
                          <a:rPr lang="en-US" sz="3200" b="1" i="1">
                            <a:solidFill>
                              <a:srgbClr val="002060"/>
                            </a:solidFill>
                            <a:latin typeface="Cambria Math" panose="02040503050406030204" pitchFamily="18" charset="0"/>
                          </a:rPr>
                        </m:ctrlPr>
                      </m:dPr>
                      <m:e>
                        <m:r>
                          <a:rPr lang="en-US" sz="3200" b="1" i="1">
                            <a:solidFill>
                              <a:srgbClr val="002060"/>
                            </a:solidFill>
                            <a:latin typeface="Cambria Math" panose="02040503050406030204" pitchFamily="18" charset="0"/>
                          </a:rPr>
                          <m:t>𝑨𝑩𝑪</m:t>
                        </m:r>
                      </m:e>
                    </m:d>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bằng</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latin typeface="Cambria Math" panose="02040503050406030204" pitchFamily="18" charset="0"/>
                      </a:rPr>
                      <m:t>𝟔</m:t>
                    </m:r>
                    <m:sSup>
                      <m:sSupPr>
                        <m:ctrlPr>
                          <a:rPr lang="en-US" sz="3200" b="1" i="1">
                            <a:solidFill>
                              <a:srgbClr val="002060"/>
                            </a:solidFill>
                            <a:latin typeface="Cambria Math" panose="02040503050406030204" pitchFamily="18" charset="0"/>
                          </a:rPr>
                        </m:ctrlPr>
                      </m:sSupPr>
                      <m:e>
                        <m:r>
                          <a:rPr lang="en-US" sz="3200" b="1" i="1">
                            <a:solidFill>
                              <a:srgbClr val="002060"/>
                            </a:solidFill>
                            <a:latin typeface="Cambria Math" panose="02040503050406030204" pitchFamily="18" charset="0"/>
                          </a:rPr>
                          <m:t>𝟎</m:t>
                        </m:r>
                      </m:e>
                      <m:sup>
                        <m:r>
                          <a:rPr lang="en-US" sz="3200" b="1" i="1">
                            <a:solidFill>
                              <a:srgbClr val="002060"/>
                            </a:solidFill>
                            <a:latin typeface="Cambria Math" panose="02040503050406030204" pitchFamily="18" charset="0"/>
                          </a:rPr>
                          <m:t>𝒐</m:t>
                        </m:r>
                      </m:sup>
                    </m:sSup>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Thể</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tích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khối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chóp</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latin typeface="Cambria Math" panose="02040503050406030204" pitchFamily="18" charset="0"/>
                      </a:rPr>
                      <m:t>𝑺</m:t>
                    </m:r>
                    <m:r>
                      <a:rPr lang="en-US" sz="3200" b="1" i="1">
                        <a:solidFill>
                          <a:srgbClr val="002060"/>
                        </a:solidFill>
                        <a:latin typeface="Cambria Math" panose="02040503050406030204" pitchFamily="18" charset="0"/>
                      </a:rPr>
                      <m:t>.</m:t>
                    </m:r>
                    <m:r>
                      <a:rPr lang="en-US" sz="3200" b="1" i="1">
                        <a:solidFill>
                          <a:srgbClr val="002060"/>
                        </a:solidFill>
                        <a:latin typeface="Cambria Math" panose="02040503050406030204" pitchFamily="18" charset="0"/>
                      </a:rPr>
                      <m:t>𝑨𝑩𝑪</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bằng</a:t>
                </a:r>
                <a:r>
                  <a:rPr lang="en-US" sz="3200" b="1" dirty="0">
                    <a:solidFill>
                      <a:srgbClr val="002060"/>
                    </a:solidFill>
                    <a:latin typeface="Times New Roman" panose="02020603050405020304" pitchFamily="18" charset="0"/>
                    <a:cs typeface="Times New Roman" panose="02020603050405020304" pitchFamily="18" charset="0"/>
                  </a:rPr>
                  <a:t>.</a:t>
                </a:r>
                <a:br>
                  <a:rPr lang="en-US" sz="3200" b="1" dirty="0">
                    <a:solidFill>
                      <a:srgbClr val="002060"/>
                    </a:solidFill>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
                </a:r>
                <a:br>
                  <a:rPr lang="en-US" sz="2600"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a:t>
                </a:r>
                <a:r>
                  <a:rPr lang="en-US" sz="3200" b="1" dirty="0">
                    <a:solidFill>
                      <a:srgbClr val="0070C0"/>
                    </a:solidFill>
                    <a:latin typeface="Times New Roman" panose="02020603050405020304" pitchFamily="18" charset="0"/>
                    <a:cs typeface="Times New Roman" panose="02020603050405020304" pitchFamily="18" charset="0"/>
                  </a:rPr>
                  <a:t>A.</a:t>
                </a:r>
                <a14:m>
                  <m:oMath xmlns:m="http://schemas.openxmlformats.org/officeDocument/2006/math">
                    <m:f>
                      <m:fPr>
                        <m:ctrlPr>
                          <a:rPr lang="en-US" sz="3200" i="1">
                            <a:latin typeface="Cambria Math" panose="02040503050406030204" pitchFamily="18" charset="0"/>
                            <a:ea typeface="Cambria Math" panose="02040503050406030204" pitchFamily="18" charset="0"/>
                          </a:rPr>
                        </m:ctrlPr>
                      </m:fPr>
                      <m:num>
                        <m:rad>
                          <m:radPr>
                            <m:degHide m:val="on"/>
                            <m:ctrlPr>
                              <a:rPr lang="en-US" sz="3200" i="1">
                                <a:latin typeface="Cambria Math" panose="02040503050406030204" pitchFamily="18" charset="0"/>
                                <a:ea typeface="Cambria Math" panose="02040503050406030204" pitchFamily="18" charset="0"/>
                              </a:rPr>
                            </m:ctrlPr>
                          </m:radPr>
                          <m:deg/>
                          <m:e>
                            <m:r>
                              <a:rPr lang="en-US" sz="3200" i="1">
                                <a:latin typeface="Cambria Math" panose="02040503050406030204" pitchFamily="18" charset="0"/>
                                <a:ea typeface="Cambria Math" panose="02040503050406030204" pitchFamily="18" charset="0"/>
                              </a:rPr>
                              <m:t>7</m:t>
                            </m:r>
                          </m:e>
                        </m:rad>
                      </m:num>
                      <m:den>
                        <m:r>
                          <a:rPr lang="en-US" sz="3200" i="1">
                            <a:latin typeface="Cambria Math" panose="02040503050406030204" pitchFamily="18" charset="0"/>
                            <a:ea typeface="Cambria Math" panose="02040503050406030204" pitchFamily="18" charset="0"/>
                          </a:rPr>
                          <m:t>12</m:t>
                        </m:r>
                      </m:den>
                    </m:f>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3</m:t>
                        </m:r>
                      </m:sup>
                    </m:sSup>
                  </m:oMath>
                </a14:m>
                <a:r>
                  <a:rPr lang="en-US" sz="3200" dirty="0"/>
                  <a:t>.	</a:t>
                </a:r>
                <a:r>
                  <a:rPr lang="en-US" sz="3200" b="1" dirty="0">
                    <a:solidFill>
                      <a:srgbClr val="0070C0"/>
                    </a:solidFill>
                    <a:latin typeface="Times New Roman" panose="02020603050405020304" pitchFamily="18" charset="0"/>
                    <a:cs typeface="Times New Roman" panose="02020603050405020304" pitchFamily="18" charset="0"/>
                  </a:rPr>
                  <a:t>B.</a:t>
                </a:r>
                <a:r>
                  <a:rPr lang="en-US" sz="3200" b="1" dirty="0"/>
                  <a:t> </a:t>
                </a:r>
                <a14:m>
                  <m:oMath xmlns:m="http://schemas.openxmlformats.org/officeDocument/2006/math">
                    <m:f>
                      <m:fPr>
                        <m:ctrlPr>
                          <a:rPr lang="en-US" sz="3200" i="1">
                            <a:latin typeface="Cambria Math" panose="02040503050406030204" pitchFamily="18" charset="0"/>
                          </a:rPr>
                        </m:ctrlPr>
                      </m:fPr>
                      <m:num>
                        <m:rad>
                          <m:radPr>
                            <m:degHide m:val="on"/>
                            <m:ctrlPr>
                              <a:rPr lang="en-US" sz="3200" i="1">
                                <a:latin typeface="Cambria Math" panose="02040503050406030204" pitchFamily="18" charset="0"/>
                              </a:rPr>
                            </m:ctrlPr>
                          </m:radPr>
                          <m:deg/>
                          <m:e>
                            <m:r>
                              <a:rPr lang="en-US" sz="3200" i="1">
                                <a:latin typeface="Cambria Math" panose="02040503050406030204" pitchFamily="18" charset="0"/>
                              </a:rPr>
                              <m:t>7</m:t>
                            </m:r>
                          </m:e>
                        </m:rad>
                      </m:num>
                      <m:den>
                        <m:r>
                          <a:rPr lang="en-US" sz="3200" i="1">
                            <a:latin typeface="Cambria Math" panose="02040503050406030204" pitchFamily="18" charset="0"/>
                          </a:rPr>
                          <m:t>8</m:t>
                        </m:r>
                      </m:den>
                    </m:f>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3</m:t>
                        </m:r>
                      </m:sup>
                    </m:sSup>
                  </m:oMath>
                </a14:m>
                <a:r>
                  <a:rPr lang="en-US" sz="3200" dirty="0"/>
                  <a:t>.</a:t>
                </a:r>
                <a:r>
                  <a:rPr lang="en-US" sz="3200" b="1" dirty="0"/>
                  <a:t>	</a:t>
                </a:r>
                <a:r>
                  <a:rPr lang="en-US" sz="3200" b="1" dirty="0">
                    <a:solidFill>
                      <a:srgbClr val="0070C0"/>
                    </a:solidFill>
                    <a:latin typeface="Times New Roman" panose="02020603050405020304" pitchFamily="18" charset="0"/>
                    <a:cs typeface="Times New Roman" panose="02020603050405020304" pitchFamily="18" charset="0"/>
                  </a:rPr>
                  <a:t>C.</a:t>
                </a:r>
                <a:r>
                  <a:rPr lang="en-US" sz="3200" b="1" dirty="0"/>
                  <a:t> </a:t>
                </a:r>
                <a14:m>
                  <m:oMath xmlns:m="http://schemas.openxmlformats.org/officeDocument/2006/math">
                    <m:f>
                      <m:fPr>
                        <m:ctrlPr>
                          <a:rPr lang="en-US" sz="3200" i="1">
                            <a:latin typeface="Cambria Math" panose="02040503050406030204" pitchFamily="18" charset="0"/>
                          </a:rPr>
                        </m:ctrlPr>
                      </m:fPr>
                      <m:num>
                        <m:rad>
                          <m:radPr>
                            <m:degHide m:val="on"/>
                            <m:ctrlPr>
                              <a:rPr lang="en-US" sz="3200" i="1">
                                <a:latin typeface="Cambria Math" panose="02040503050406030204" pitchFamily="18" charset="0"/>
                              </a:rPr>
                            </m:ctrlPr>
                          </m:radPr>
                          <m:deg/>
                          <m:e>
                            <m:r>
                              <a:rPr lang="en-US" sz="3200" i="1">
                                <a:latin typeface="Cambria Math" panose="02040503050406030204" pitchFamily="18" charset="0"/>
                              </a:rPr>
                              <m:t>7</m:t>
                            </m:r>
                          </m:e>
                        </m:rad>
                      </m:num>
                      <m:den>
                        <m:r>
                          <a:rPr lang="en-US" sz="3200" i="1">
                            <a:latin typeface="Cambria Math" panose="02040503050406030204" pitchFamily="18" charset="0"/>
                          </a:rPr>
                          <m:t>16</m:t>
                        </m:r>
                      </m:den>
                    </m:f>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3</m:t>
                        </m:r>
                      </m:sup>
                    </m:sSup>
                  </m:oMath>
                </a14:m>
                <a:r>
                  <a:rPr lang="en-US" sz="3200" dirty="0"/>
                  <a:t>.</a:t>
                </a:r>
                <a:r>
                  <a:rPr lang="en-US" sz="3200" b="1" dirty="0"/>
                  <a:t>	</a:t>
                </a:r>
                <a:r>
                  <a:rPr lang="en-US" sz="3200" b="1" dirty="0">
                    <a:solidFill>
                      <a:srgbClr val="0070C0"/>
                    </a:solidFill>
                    <a:latin typeface="Times New Roman" panose="02020603050405020304" pitchFamily="18" charset="0"/>
                    <a:cs typeface="Times New Roman" panose="02020603050405020304" pitchFamily="18" charset="0"/>
                  </a:rPr>
                  <a:t>D.</a:t>
                </a:r>
                <a:r>
                  <a:rPr lang="en-US" sz="3200" b="1" dirty="0"/>
                  <a:t> </a:t>
                </a:r>
                <a14:m>
                  <m:oMath xmlns:m="http://schemas.openxmlformats.org/officeDocument/2006/math">
                    <m:f>
                      <m:fPr>
                        <m:ctrlPr>
                          <a:rPr lang="en-US" sz="3200" i="1">
                            <a:latin typeface="Cambria Math" panose="02040503050406030204" pitchFamily="18" charset="0"/>
                          </a:rPr>
                        </m:ctrlPr>
                      </m:fPr>
                      <m:num>
                        <m:rad>
                          <m:radPr>
                            <m:degHide m:val="on"/>
                            <m:ctrlPr>
                              <a:rPr lang="en-US" sz="3200" i="1">
                                <a:latin typeface="Cambria Math" panose="02040503050406030204" pitchFamily="18" charset="0"/>
                              </a:rPr>
                            </m:ctrlPr>
                          </m:radPr>
                          <m:deg/>
                          <m:e>
                            <m:r>
                              <a:rPr lang="en-US" sz="3200" i="1">
                                <a:latin typeface="Cambria Math" panose="02040503050406030204" pitchFamily="18" charset="0"/>
                              </a:rPr>
                              <m:t>7</m:t>
                            </m:r>
                          </m:e>
                        </m:rad>
                      </m:num>
                      <m:den>
                        <m:r>
                          <a:rPr lang="en-US" sz="3200" i="1">
                            <a:latin typeface="Cambria Math" panose="02040503050406030204" pitchFamily="18" charset="0"/>
                          </a:rPr>
                          <m:t>4</m:t>
                        </m:r>
                      </m:den>
                    </m:f>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3</m:t>
                        </m:r>
                      </m:sup>
                    </m:sSup>
                  </m:oMath>
                </a14:m>
                <a:r>
                  <a:rPr lang="en-US" sz="3200" dirty="0"/>
                  <a:t>.</a:t>
                </a:r>
                <a:br>
                  <a:rPr lang="en-US" sz="3200" dirty="0"/>
                </a:br>
                <a:endParaRPr lang="en-US" altLang="ja-JP" sz="3200" dirty="0">
                  <a:solidFill>
                    <a:srgbClr val="0000FF"/>
                  </a:solidFill>
                  <a:latin typeface="Times New Roman" panose="02020603050405020304" pitchFamily="18" charset="0"/>
                  <a:ea typeface="+mn-ea"/>
                  <a:cs typeface="Times New Roman" panose="02020603050405020304" pitchFamily="18" charset="0"/>
                </a:endParaRPr>
              </a:p>
            </p:txBody>
          </p:sp>
        </mc:Choice>
        <mc:Fallback xmlns="">
          <p:sp>
            <p:nvSpPr>
              <p:cNvPr id="2" name="Title 1">
                <a:extLst>
                  <a:ext uri="{FF2B5EF4-FFF2-40B4-BE49-F238E27FC236}">
                    <a16:creationId xmlns:a16="http://schemas.microsoft.com/office/drawing/2014/main" id="{3A0E3945-4087-4C55-949C-702E8154AB69}"/>
                  </a:ext>
                </a:extLst>
              </p:cNvPr>
              <p:cNvSpPr>
                <a:spLocks noGrp="1" noRot="1" noChangeAspect="1" noMove="1" noResize="1" noEditPoints="1" noAdjustHandles="1" noChangeArrowheads="1" noChangeShapeType="1" noTextEdit="1"/>
              </p:cNvSpPr>
              <p:nvPr>
                <p:ph type="title"/>
              </p:nvPr>
            </p:nvSpPr>
            <p:spPr>
              <a:xfrm>
                <a:off x="413208" y="383979"/>
                <a:ext cx="10748128" cy="1774759"/>
              </a:xfrm>
              <a:blipFill>
                <a:blip r:embed="rId2"/>
                <a:stretch>
                  <a:fillRect l="-1475" t="-7560" b="-95533"/>
                </a:stretch>
              </a:blipFill>
            </p:spPr>
            <p:txBody>
              <a:bodyPr/>
              <a:lstStyle/>
              <a:p>
                <a:r>
                  <a:rPr lang="en-US">
                    <a:noFill/>
                  </a:rPr>
                  <a:t> </a:t>
                </a:r>
              </a:p>
            </p:txBody>
          </p:sp>
        </mc:Fallback>
      </mc:AlternateContent>
      <p:sp>
        <p:nvSpPr>
          <p:cNvPr id="5" name="Oval 4"/>
          <p:cNvSpPr/>
          <p:nvPr/>
        </p:nvSpPr>
        <p:spPr>
          <a:xfrm>
            <a:off x="646545" y="3098419"/>
            <a:ext cx="701964" cy="6650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hlinkClick r:id="rId3" action="ppaction://hlinksldjump"/>
            <a:extLst>
              <a:ext uri="{FF2B5EF4-FFF2-40B4-BE49-F238E27FC236}">
                <a16:creationId xmlns:a16="http://schemas.microsoft.com/office/drawing/2014/main" id="{B188DE99-8204-4072-9776-C9E2402E10C1}"/>
              </a:ext>
            </a:extLst>
          </p:cNvPr>
          <p:cNvSpPr/>
          <p:nvPr/>
        </p:nvSpPr>
        <p:spPr>
          <a:xfrm rot="5400000">
            <a:off x="11532432"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4" action="ppaction://hlinksldjump"/>
            <a:extLst>
              <a:ext uri="{FF2B5EF4-FFF2-40B4-BE49-F238E27FC236}">
                <a16:creationId xmlns:a16="http://schemas.microsoft.com/office/drawing/2014/main" id="{5F7DBE6A-EE2F-48A8-BA7E-A48E3997DCB1}"/>
              </a:ext>
            </a:extLst>
          </p:cNvPr>
          <p:cNvSpPr/>
          <p:nvPr/>
        </p:nvSpPr>
        <p:spPr>
          <a:xfrm rot="16200000">
            <a:off x="11024656"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4314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2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A0E3945-4087-4C55-949C-702E8154AB69}"/>
                  </a:ext>
                </a:extLst>
              </p:cNvPr>
              <p:cNvSpPr>
                <a:spLocks noGrp="1"/>
              </p:cNvSpPr>
              <p:nvPr>
                <p:ph type="title"/>
              </p:nvPr>
            </p:nvSpPr>
            <p:spPr>
              <a:xfrm>
                <a:off x="413208" y="383979"/>
                <a:ext cx="10748128" cy="1774759"/>
              </a:xfrm>
            </p:spPr>
            <p:txBody>
              <a:bodyPr anchor="t">
                <a:noAutofit/>
              </a:bodyPr>
              <a:lstStyle/>
              <a:p>
                <a:pPr>
                  <a:tabLst>
                    <a:tab pos="461963" algn="l"/>
                    <a:tab pos="3205163" algn="l"/>
                    <a:tab pos="5948363" algn="l"/>
                    <a:tab pos="8691563" algn="l"/>
                  </a:tabLst>
                </a:pPr>
                <a:r>
                  <a:rPr lang="en-US" altLang="ja-JP" sz="3200" b="1" dirty="0" err="1">
                    <a:solidFill>
                      <a:srgbClr val="FF0000"/>
                    </a:solidFill>
                    <a:latin typeface="Times New Roman" panose="02020603050405020304" pitchFamily="18" charset="0"/>
                    <a:ea typeface="+mn-ea"/>
                    <a:cs typeface="Times New Roman" panose="02020603050405020304" pitchFamily="18" charset="0"/>
                  </a:rPr>
                  <a:t>Câu</a:t>
                </a:r>
                <a:r>
                  <a:rPr lang="en-US" altLang="ja-JP" sz="3200" b="1" dirty="0">
                    <a:solidFill>
                      <a:srgbClr val="FF0000"/>
                    </a:solidFill>
                    <a:latin typeface="Times New Roman" panose="02020603050405020304" pitchFamily="18" charset="0"/>
                    <a:ea typeface="+mn-ea"/>
                    <a:cs typeface="Times New Roman" panose="02020603050405020304" pitchFamily="18" charset="0"/>
                  </a:rPr>
                  <a:t> 14.</a:t>
                </a:r>
                <a:r>
                  <a:rPr lang="en-US" altLang="ja-JP" sz="3200" b="1" dirty="0">
                    <a:solidFill>
                      <a:srgbClr val="0000FF"/>
                    </a:solidFill>
                    <a:latin typeface="Times New Roman" panose="02020603050405020304" pitchFamily="18" charset="0"/>
                    <a:ea typeface="+mn-ea"/>
                    <a:cs typeface="Times New Roman" panose="02020603050405020304" pitchFamily="18" charset="0"/>
                  </a:rPr>
                  <a:t> </a:t>
                </a:r>
                <a:r>
                  <a:rPr lang="en-US" sz="3200" b="1" dirty="0">
                    <a:solidFill>
                      <a:srgbClr val="002060"/>
                    </a:solidFill>
                    <a:latin typeface="Times New Roman" panose="02020603050405020304" pitchFamily="18" charset="0"/>
                    <a:cs typeface="Times New Roman" panose="02020603050405020304" pitchFamily="18" charset="0"/>
                  </a:rPr>
                  <a:t>Cho </a:t>
                </a:r>
                <a:r>
                  <a:rPr lang="en-US" sz="3200" b="1" dirty="0" err="1">
                    <a:solidFill>
                      <a:srgbClr val="002060"/>
                    </a:solidFill>
                    <a:latin typeface="Times New Roman" panose="02020603050405020304" pitchFamily="18" charset="0"/>
                    <a:cs typeface="Times New Roman" panose="02020603050405020304" pitchFamily="18" charset="0"/>
                  </a:rPr>
                  <a:t>hình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chóp</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latin typeface="Cambria Math" panose="02040503050406030204" pitchFamily="18" charset="0"/>
                      </a:rPr>
                      <m:t>𝑺</m:t>
                    </m:r>
                    <m:r>
                      <a:rPr lang="en-US" sz="3200" b="1" i="1">
                        <a:solidFill>
                          <a:srgbClr val="002060"/>
                        </a:solidFill>
                        <a:latin typeface="Cambria Math" panose="02040503050406030204" pitchFamily="18" charset="0"/>
                      </a:rPr>
                      <m:t>.</m:t>
                    </m:r>
                    <m:r>
                      <a:rPr lang="en-US" sz="3200" b="1" i="1">
                        <a:solidFill>
                          <a:srgbClr val="002060"/>
                        </a:solidFill>
                        <a:latin typeface="Cambria Math" panose="02040503050406030204" pitchFamily="18" charset="0"/>
                      </a:rPr>
                      <m:t>𝑨𝑩𝑪𝑫</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có</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đáy</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latin typeface="Cambria Math" panose="02040503050406030204" pitchFamily="18" charset="0"/>
                      </a:rPr>
                      <m:t>𝑨𝑩𝑪𝑫</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hình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chữ</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nhật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mặt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bên</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latin typeface="Cambria Math" panose="02040503050406030204" pitchFamily="18" charset="0"/>
                      </a:rPr>
                      <m:t>𝑺𝑨𝑫</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là</a:t>
                </a:r>
                <a:r>
                  <a:rPr lang="en-US" sz="3200" b="1" dirty="0">
                    <a:solidFill>
                      <a:srgbClr val="002060"/>
                    </a:solidFill>
                    <a:latin typeface="Times New Roman" panose="02020603050405020304" pitchFamily="18" charset="0"/>
                    <a:cs typeface="Times New Roman" panose="02020603050405020304" pitchFamily="18" charset="0"/>
                  </a:rPr>
                  <a:t> tam </a:t>
                </a:r>
                <a:r>
                  <a:rPr lang="en-US" sz="3200" b="1" dirty="0" err="1">
                    <a:solidFill>
                      <a:srgbClr val="002060"/>
                    </a:solidFill>
                    <a:latin typeface="Times New Roman" panose="02020603050405020304" pitchFamily="18" charset="0"/>
                    <a:cs typeface="Times New Roman" panose="02020603050405020304" pitchFamily="18" charset="0"/>
                  </a:rPr>
                  <a:t>giác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đều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cạnh</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latin typeface="Cambria Math" panose="02040503050406030204" pitchFamily="18" charset="0"/>
                      </a:rPr>
                      <m:t>𝟐</m:t>
                    </m:r>
                    <m:r>
                      <a:rPr lang="en-US" sz="3200" b="1" i="1">
                        <a:solidFill>
                          <a:srgbClr val="002060"/>
                        </a:solidFill>
                        <a:latin typeface="Cambria Math" panose="02040503050406030204" pitchFamily="18" charset="0"/>
                      </a:rPr>
                      <m:t>𝒂</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nằm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trong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mặt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phẳng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vuông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góc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với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mặt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phẳng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đáy</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Tính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thể</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tích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khối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chóp</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latin typeface="Cambria Math" panose="02040503050406030204" pitchFamily="18" charset="0"/>
                      </a:rPr>
                      <m:t>𝑺</m:t>
                    </m:r>
                    <m:r>
                      <a:rPr lang="en-US" sz="3200" b="1" i="1">
                        <a:solidFill>
                          <a:srgbClr val="002060"/>
                        </a:solidFill>
                        <a:latin typeface="Cambria Math" panose="02040503050406030204" pitchFamily="18" charset="0"/>
                      </a:rPr>
                      <m:t>.</m:t>
                    </m:r>
                    <m:r>
                      <a:rPr lang="en-US" sz="3200" b="1" i="1">
                        <a:solidFill>
                          <a:srgbClr val="002060"/>
                        </a:solidFill>
                        <a:latin typeface="Cambria Math" panose="02040503050406030204" pitchFamily="18" charset="0"/>
                      </a:rPr>
                      <m:t>𝑨𝑩𝑪𝑫</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biết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rằng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mặt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phẳng</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d>
                      <m:dPr>
                        <m:ctrlPr>
                          <a:rPr lang="en-US" sz="3200" b="1" i="1">
                            <a:solidFill>
                              <a:srgbClr val="002060"/>
                            </a:solidFill>
                            <a:latin typeface="Cambria Math" panose="02040503050406030204" pitchFamily="18" charset="0"/>
                          </a:rPr>
                        </m:ctrlPr>
                      </m:dPr>
                      <m:e>
                        <m:r>
                          <a:rPr lang="en-US" sz="3200" b="1" i="1">
                            <a:solidFill>
                              <a:srgbClr val="002060"/>
                            </a:solidFill>
                            <a:latin typeface="Cambria Math" panose="02040503050406030204" pitchFamily="18" charset="0"/>
                          </a:rPr>
                          <m:t>𝑺𝑩𝑪</m:t>
                        </m:r>
                      </m:e>
                    </m:d>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tạo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với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mặt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phẳng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đáy</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một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góc</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latin typeface="Cambria Math" panose="02040503050406030204" pitchFamily="18" charset="0"/>
                      </a:rPr>
                      <m:t>𝟑𝟎</m:t>
                    </m:r>
                    <m:r>
                      <a:rPr lang="en-US" sz="3200" b="1" i="1">
                        <a:solidFill>
                          <a:srgbClr val="002060"/>
                        </a:solidFill>
                        <a:latin typeface="Cambria Math" panose="02040503050406030204" pitchFamily="18" charset="0"/>
                      </a:rPr>
                      <m:t>°.</m:t>
                    </m:r>
                  </m:oMath>
                </a14:m>
                <a:r>
                  <a:rPr lang="en-US" sz="3200" b="1" dirty="0">
                    <a:solidFill>
                      <a:srgbClr val="002060"/>
                    </a:solidFill>
                    <a:latin typeface="Times New Roman" panose="02020603050405020304" pitchFamily="18" charset="0"/>
                    <a:cs typeface="Times New Roman" panose="02020603050405020304" pitchFamily="18" charset="0"/>
                  </a:rPr>
                  <a:t/>
                </a:r>
                <a:br>
                  <a:rPr lang="en-US" sz="3200" b="1" dirty="0">
                    <a:solidFill>
                      <a:srgbClr val="002060"/>
                    </a:solidFill>
                    <a:latin typeface="Times New Roman" panose="02020603050405020304" pitchFamily="18" charset="0"/>
                    <a:cs typeface="Times New Roman" panose="02020603050405020304" pitchFamily="18" charset="0"/>
                  </a:rPr>
                </a:br>
                <a:r>
                  <a:rPr lang="en-US" sz="3200" b="1" dirty="0">
                    <a:solidFill>
                      <a:srgbClr val="002060"/>
                    </a:solidFill>
                    <a:latin typeface="Times New Roman" panose="02020603050405020304" pitchFamily="18" charset="0"/>
                    <a:cs typeface="Times New Roman" panose="02020603050405020304" pitchFamily="18" charset="0"/>
                  </a:rPr>
                  <a:t/>
                </a:r>
                <a:br>
                  <a:rPr lang="en-US" sz="3200" b="1" dirty="0">
                    <a:solidFill>
                      <a:srgbClr val="002060"/>
                    </a:solidFill>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a:t>
                </a:r>
                <a:r>
                  <a:rPr lang="en-US" sz="3200" b="1" dirty="0">
                    <a:solidFill>
                      <a:srgbClr val="0070C0"/>
                    </a:solidFill>
                    <a:latin typeface="Times New Roman" panose="02020603050405020304" pitchFamily="18" charset="0"/>
                    <a:cs typeface="Times New Roman" panose="02020603050405020304" pitchFamily="18" charset="0"/>
                  </a:rPr>
                  <a:t>A.</a:t>
                </a:r>
                <a14:m>
                  <m:oMath xmlns:m="http://schemas.openxmlformats.org/officeDocument/2006/math">
                    <m:f>
                      <m:fPr>
                        <m:ctrlPr>
                          <a:rPr lang="en-US" sz="3200" i="1">
                            <a:latin typeface="Cambria Math" panose="02040503050406030204" pitchFamily="18" charset="0"/>
                          </a:rPr>
                        </m:ctrlPr>
                      </m:fPr>
                      <m:num>
                        <m:r>
                          <a:rPr lang="en-US" sz="3200" i="1">
                            <a:latin typeface="Cambria Math" panose="02040503050406030204" pitchFamily="18" charset="0"/>
                          </a:rPr>
                          <m:t>2</m:t>
                        </m:r>
                        <m:rad>
                          <m:radPr>
                            <m:degHide m:val="on"/>
                            <m:ctrlPr>
                              <a:rPr lang="en-US" sz="3200" i="1">
                                <a:latin typeface="Cambria Math" panose="02040503050406030204" pitchFamily="18" charset="0"/>
                              </a:rPr>
                            </m:ctrlPr>
                          </m:radPr>
                          <m:deg/>
                          <m:e>
                            <m:r>
                              <a:rPr lang="en-US" sz="3200" i="1">
                                <a:latin typeface="Cambria Math" panose="02040503050406030204" pitchFamily="18" charset="0"/>
                              </a:rPr>
                              <m:t>3</m:t>
                            </m:r>
                          </m:e>
                        </m:rad>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3</m:t>
                            </m:r>
                          </m:sup>
                        </m:sSup>
                      </m:num>
                      <m:den>
                        <m:r>
                          <a:rPr lang="en-US" sz="3200" i="1">
                            <a:latin typeface="Cambria Math" panose="02040503050406030204" pitchFamily="18" charset="0"/>
                          </a:rPr>
                          <m:t>3</m:t>
                        </m:r>
                      </m:den>
                    </m:f>
                  </m:oMath>
                </a14:m>
                <a:r>
                  <a:rPr lang="en-US" sz="3200" dirty="0">
                    <a:latin typeface="Times New Roman" panose="02020603050405020304" pitchFamily="18" charset="0"/>
                    <a:cs typeface="Times New Roman" panose="02020603050405020304" pitchFamily="18" charset="0"/>
                  </a:rPr>
                  <a:t>.	</a:t>
                </a:r>
                <a:r>
                  <a:rPr lang="en-US" sz="3200" b="1" dirty="0">
                    <a:solidFill>
                      <a:srgbClr val="0070C0"/>
                    </a:solidFill>
                    <a:latin typeface="Times New Roman" panose="02020603050405020304" pitchFamily="18" charset="0"/>
                    <a:cs typeface="Times New Roman" panose="02020603050405020304" pitchFamily="18" charset="0"/>
                  </a:rPr>
                  <a:t>B.</a:t>
                </a:r>
                <a:r>
                  <a:rPr lang="en-US" sz="3200" b="1"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i="1">
                            <a:latin typeface="Cambria Math" panose="02040503050406030204" pitchFamily="18" charset="0"/>
                          </a:rPr>
                        </m:ctrlPr>
                      </m:fPr>
                      <m:num>
                        <m:r>
                          <a:rPr lang="en-US" sz="3200" i="1">
                            <a:latin typeface="Cambria Math" panose="02040503050406030204" pitchFamily="18" charset="0"/>
                          </a:rPr>
                          <m:t>4</m:t>
                        </m:r>
                        <m:rad>
                          <m:radPr>
                            <m:degHide m:val="on"/>
                            <m:ctrlPr>
                              <a:rPr lang="en-US" sz="3200" i="1">
                                <a:latin typeface="Cambria Math" panose="02040503050406030204" pitchFamily="18" charset="0"/>
                              </a:rPr>
                            </m:ctrlPr>
                          </m:radPr>
                          <m:deg/>
                          <m:e>
                            <m:r>
                              <a:rPr lang="en-US" sz="3200" i="1">
                                <a:latin typeface="Cambria Math" panose="02040503050406030204" pitchFamily="18" charset="0"/>
                              </a:rPr>
                              <m:t>3</m:t>
                            </m:r>
                          </m:e>
                        </m:rad>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3</m:t>
                            </m:r>
                          </m:sup>
                        </m:sSup>
                      </m:num>
                      <m:den>
                        <m:r>
                          <a:rPr lang="en-US" sz="3200" i="1">
                            <a:latin typeface="Cambria Math" panose="02040503050406030204" pitchFamily="18" charset="0"/>
                          </a:rPr>
                          <m:t>3</m:t>
                        </m:r>
                      </m:den>
                    </m:f>
                  </m:oMath>
                </a14:m>
                <a:r>
                  <a:rPr lang="en-US" sz="3200"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a:t>
                </a:r>
                <a:r>
                  <a:rPr lang="en-US" sz="3200" b="1" dirty="0">
                    <a:solidFill>
                      <a:srgbClr val="0070C0"/>
                    </a:solidFill>
                    <a:latin typeface="Times New Roman" panose="02020603050405020304" pitchFamily="18" charset="0"/>
                    <a:cs typeface="Times New Roman" panose="02020603050405020304" pitchFamily="18" charset="0"/>
                  </a:rPr>
                  <a:t>C.</a:t>
                </a:r>
                <a:r>
                  <a:rPr lang="en-US" sz="3200" b="1"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i="1">
                            <a:latin typeface="Cambria Math" panose="02040503050406030204" pitchFamily="18" charset="0"/>
                          </a:rPr>
                        </m:ctrlPr>
                      </m:fPr>
                      <m:num>
                        <m:rad>
                          <m:radPr>
                            <m:degHide m:val="on"/>
                            <m:ctrlPr>
                              <a:rPr lang="en-US" sz="3200" i="1">
                                <a:latin typeface="Cambria Math" panose="02040503050406030204" pitchFamily="18" charset="0"/>
                              </a:rPr>
                            </m:ctrlPr>
                          </m:radPr>
                          <m:deg/>
                          <m:e>
                            <m:r>
                              <a:rPr lang="en-US" sz="3200" i="1">
                                <a:latin typeface="Cambria Math" panose="02040503050406030204" pitchFamily="18" charset="0"/>
                              </a:rPr>
                              <m:t>3</m:t>
                            </m:r>
                          </m:e>
                        </m:rad>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3</m:t>
                            </m:r>
                          </m:sup>
                        </m:sSup>
                      </m:num>
                      <m:den>
                        <m:r>
                          <a:rPr lang="en-US" sz="3200" i="1">
                            <a:latin typeface="Cambria Math" panose="02040503050406030204" pitchFamily="18" charset="0"/>
                          </a:rPr>
                          <m:t>2</m:t>
                        </m:r>
                      </m:den>
                    </m:f>
                  </m:oMath>
                </a14:m>
                <a:r>
                  <a:rPr lang="en-US" sz="3200" dirty="0">
                    <a:latin typeface="Times New Roman" panose="02020603050405020304" pitchFamily="18" charset="0"/>
                    <a:cs typeface="Times New Roman" panose="02020603050405020304" pitchFamily="18" charset="0"/>
                  </a:rPr>
                  <a:t>.	</a:t>
                </a:r>
                <a:r>
                  <a:rPr lang="en-US" sz="3200" b="1" dirty="0">
                    <a:solidFill>
                      <a:srgbClr val="0070C0"/>
                    </a:solidFill>
                    <a:latin typeface="Times New Roman" panose="02020603050405020304" pitchFamily="18" charset="0"/>
                    <a:cs typeface="Times New Roman" panose="02020603050405020304" pitchFamily="18" charset="0"/>
                  </a:rPr>
                  <a:t>D.</a:t>
                </a:r>
                <a:r>
                  <a:rPr lang="en-US" sz="3200" b="1"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2</m:t>
                    </m:r>
                    <m:rad>
                      <m:radPr>
                        <m:degHide m:val="on"/>
                        <m:ctrlPr>
                          <a:rPr lang="en-US" sz="3200" i="1">
                            <a:latin typeface="Cambria Math" panose="02040503050406030204" pitchFamily="18" charset="0"/>
                          </a:rPr>
                        </m:ctrlPr>
                      </m:radPr>
                      <m:deg/>
                      <m:e>
                        <m:r>
                          <a:rPr lang="en-US" sz="3200" i="1">
                            <a:latin typeface="Cambria Math" panose="02040503050406030204" pitchFamily="18" charset="0"/>
                          </a:rPr>
                          <m:t>3</m:t>
                        </m:r>
                      </m:e>
                    </m:rad>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3</m:t>
                        </m:r>
                      </m:sup>
                    </m:sSup>
                  </m:oMath>
                </a14:m>
                <a:r>
                  <a:rPr lang="en-US" sz="3200" dirty="0">
                    <a:latin typeface="Times New Roman" panose="02020603050405020304" pitchFamily="18" charset="0"/>
                    <a:cs typeface="Times New Roman" panose="02020603050405020304" pitchFamily="18" charset="0"/>
                  </a:rPr>
                  <a:t>.</a:t>
                </a:r>
                <a:r>
                  <a:rPr lang="en-US" sz="3200" dirty="0"/>
                  <a:t/>
                </a:r>
                <a:br>
                  <a:rPr lang="en-US" sz="3200" dirty="0"/>
                </a:br>
                <a:endParaRPr lang="en-US" altLang="ja-JP" sz="3200" dirty="0">
                  <a:solidFill>
                    <a:srgbClr val="0000FF"/>
                  </a:solidFill>
                  <a:latin typeface="Times New Roman" panose="02020603050405020304" pitchFamily="18" charset="0"/>
                  <a:ea typeface="+mn-ea"/>
                  <a:cs typeface="Times New Roman" panose="02020603050405020304" pitchFamily="18" charset="0"/>
                </a:endParaRPr>
              </a:p>
            </p:txBody>
          </p:sp>
        </mc:Choice>
        <mc:Fallback xmlns="">
          <p:sp>
            <p:nvSpPr>
              <p:cNvPr id="2" name="Title 1">
                <a:extLst>
                  <a:ext uri="{FF2B5EF4-FFF2-40B4-BE49-F238E27FC236}">
                    <a16:creationId xmlns:a16="http://schemas.microsoft.com/office/drawing/2014/main" id="{3A0E3945-4087-4C55-949C-702E8154AB69}"/>
                  </a:ext>
                </a:extLst>
              </p:cNvPr>
              <p:cNvSpPr>
                <a:spLocks noGrp="1" noRot="1" noChangeAspect="1" noMove="1" noResize="1" noEditPoints="1" noAdjustHandles="1" noChangeArrowheads="1" noChangeShapeType="1" noTextEdit="1"/>
              </p:cNvSpPr>
              <p:nvPr>
                <p:ph type="title"/>
              </p:nvPr>
            </p:nvSpPr>
            <p:spPr>
              <a:xfrm>
                <a:off x="413208" y="383979"/>
                <a:ext cx="10748128" cy="1774759"/>
              </a:xfrm>
              <a:blipFill>
                <a:blip r:embed="rId2"/>
                <a:stretch>
                  <a:fillRect l="-1475" t="-7560" r="-1248" b="-98969"/>
                </a:stretch>
              </a:blipFill>
            </p:spPr>
            <p:txBody>
              <a:bodyPr/>
              <a:lstStyle/>
              <a:p>
                <a:r>
                  <a:rPr lang="en-US">
                    <a:noFill/>
                  </a:rPr>
                  <a:t> </a:t>
                </a:r>
              </a:p>
            </p:txBody>
          </p:sp>
        </mc:Fallback>
      </mc:AlternateContent>
      <p:sp>
        <p:nvSpPr>
          <p:cNvPr id="5" name="Oval 4"/>
          <p:cNvSpPr/>
          <p:nvPr/>
        </p:nvSpPr>
        <p:spPr>
          <a:xfrm>
            <a:off x="646546" y="3098419"/>
            <a:ext cx="701964" cy="6650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hlinkClick r:id="rId3" action="ppaction://hlinksldjump"/>
            <a:extLst>
              <a:ext uri="{FF2B5EF4-FFF2-40B4-BE49-F238E27FC236}">
                <a16:creationId xmlns:a16="http://schemas.microsoft.com/office/drawing/2014/main" id="{28E7BD0B-26E4-4CC9-852A-4BDBAC6B062F}"/>
              </a:ext>
            </a:extLst>
          </p:cNvPr>
          <p:cNvSpPr/>
          <p:nvPr/>
        </p:nvSpPr>
        <p:spPr>
          <a:xfrm rot="5400000">
            <a:off x="11532432"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4" action="ppaction://hlinksldjump"/>
            <a:extLst>
              <a:ext uri="{FF2B5EF4-FFF2-40B4-BE49-F238E27FC236}">
                <a16:creationId xmlns:a16="http://schemas.microsoft.com/office/drawing/2014/main" id="{E396CA34-B51E-475D-8B26-34C9F33C581B}"/>
              </a:ext>
            </a:extLst>
          </p:cNvPr>
          <p:cNvSpPr/>
          <p:nvPr/>
        </p:nvSpPr>
        <p:spPr>
          <a:xfrm rot="16200000">
            <a:off x="11024656"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12540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2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A0E3945-4087-4C55-949C-702E8154AB69}"/>
                  </a:ext>
                </a:extLst>
              </p:cNvPr>
              <p:cNvSpPr>
                <a:spLocks noGrp="1"/>
              </p:cNvSpPr>
              <p:nvPr>
                <p:ph type="title"/>
              </p:nvPr>
            </p:nvSpPr>
            <p:spPr>
              <a:xfrm>
                <a:off x="413208" y="383979"/>
                <a:ext cx="10748128" cy="1774759"/>
              </a:xfrm>
            </p:spPr>
            <p:txBody>
              <a:bodyPr anchor="t">
                <a:noAutofit/>
              </a:bodyPr>
              <a:lstStyle/>
              <a:p>
                <a:pPr>
                  <a:tabLst>
                    <a:tab pos="461963" algn="l"/>
                    <a:tab pos="3205163" algn="l"/>
                    <a:tab pos="5948363" algn="l"/>
                    <a:tab pos="8691563" algn="l"/>
                  </a:tabLst>
                </a:pPr>
                <a:r>
                  <a:rPr lang="en-US" altLang="ja-JP" sz="3200" b="1" dirty="0" err="1">
                    <a:solidFill>
                      <a:srgbClr val="FF0000"/>
                    </a:solidFill>
                    <a:latin typeface="Times New Roman" panose="02020603050405020304" pitchFamily="18" charset="0"/>
                    <a:ea typeface="+mn-ea"/>
                    <a:cs typeface="Times New Roman" panose="02020603050405020304" pitchFamily="18" charset="0"/>
                  </a:rPr>
                  <a:t>Câu</a:t>
                </a:r>
                <a:r>
                  <a:rPr lang="en-US" altLang="ja-JP" sz="3200" b="1" dirty="0">
                    <a:solidFill>
                      <a:srgbClr val="FF0000"/>
                    </a:solidFill>
                    <a:latin typeface="Times New Roman" panose="02020603050405020304" pitchFamily="18" charset="0"/>
                    <a:ea typeface="+mn-ea"/>
                    <a:cs typeface="Times New Roman" panose="02020603050405020304" pitchFamily="18" charset="0"/>
                  </a:rPr>
                  <a:t> 15.</a:t>
                </a:r>
                <a:r>
                  <a:rPr lang="en-US" altLang="ja-JP" sz="3200" b="1" dirty="0">
                    <a:solidFill>
                      <a:srgbClr val="0000FF"/>
                    </a:solidFill>
                    <a:latin typeface="Times New Roman" panose="02020603050405020304" pitchFamily="18" charset="0"/>
                    <a:ea typeface="+mn-ea"/>
                    <a:cs typeface="Times New Roman" panose="02020603050405020304" pitchFamily="18" charset="0"/>
                  </a:rPr>
                  <a:t> </a:t>
                </a:r>
                <a:r>
                  <a:rPr lang="en-US" sz="3200" b="1" dirty="0">
                    <a:solidFill>
                      <a:srgbClr val="002060"/>
                    </a:solidFill>
                    <a:latin typeface="Times New Roman" panose="02020603050405020304" pitchFamily="18" charset="0"/>
                    <a:cs typeface="Times New Roman" panose="02020603050405020304" pitchFamily="18" charset="0"/>
                  </a:rPr>
                  <a:t>Cho </a:t>
                </a:r>
                <a:r>
                  <a:rPr lang="en-US" sz="3200" b="1" dirty="0" err="1">
                    <a:solidFill>
                      <a:srgbClr val="002060"/>
                    </a:solidFill>
                    <a:latin typeface="Times New Roman" panose="02020603050405020304" pitchFamily="18" charset="0"/>
                    <a:cs typeface="Times New Roman" panose="02020603050405020304" pitchFamily="18" charset="0"/>
                  </a:rPr>
                  <a:t>khối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chóp</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latin typeface="Cambria Math" panose="02040503050406030204" pitchFamily="18" charset="0"/>
                      </a:rPr>
                      <m:t>𝑺</m:t>
                    </m:r>
                    <m:r>
                      <a:rPr lang="en-US" sz="3200" b="1" i="1">
                        <a:solidFill>
                          <a:srgbClr val="002060"/>
                        </a:solidFill>
                        <a:latin typeface="Cambria Math" panose="02040503050406030204" pitchFamily="18" charset="0"/>
                      </a:rPr>
                      <m:t>.</m:t>
                    </m:r>
                    <m:r>
                      <a:rPr lang="en-US" sz="3200" b="1" i="1">
                        <a:solidFill>
                          <a:srgbClr val="002060"/>
                        </a:solidFill>
                        <a:latin typeface="Cambria Math" panose="02040503050406030204" pitchFamily="18" charset="0"/>
                      </a:rPr>
                      <m:t>𝑨𝑩𝑪</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có</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đáy</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latin typeface="Cambria Math" panose="02040503050406030204" pitchFamily="18" charset="0"/>
                        <a:ea typeface="Cambria Math" panose="02040503050406030204" pitchFamily="18" charset="0"/>
                      </a:rPr>
                      <m:t>𝑨𝑩𝑪</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là</a:t>
                </a:r>
                <a:r>
                  <a:rPr lang="en-US" sz="3200" b="1" dirty="0">
                    <a:solidFill>
                      <a:srgbClr val="002060"/>
                    </a:solidFill>
                    <a:latin typeface="Times New Roman" panose="02020603050405020304" pitchFamily="18" charset="0"/>
                    <a:cs typeface="Times New Roman" panose="02020603050405020304" pitchFamily="18" charset="0"/>
                  </a:rPr>
                  <a:t> tam </a:t>
                </a:r>
                <a:r>
                  <a:rPr lang="en-US" sz="3200" b="1" dirty="0" err="1">
                    <a:solidFill>
                      <a:srgbClr val="002060"/>
                    </a:solidFill>
                    <a:latin typeface="Times New Roman" panose="02020603050405020304" pitchFamily="18" charset="0"/>
                    <a:cs typeface="Times New Roman" panose="02020603050405020304" pitchFamily="18" charset="0"/>
                  </a:rPr>
                  <a:t>giác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đều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cạnh</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latin typeface="Cambria Math" panose="02040503050406030204" pitchFamily="18" charset="0"/>
                      </a:rPr>
                      <m:t>𝒂</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mặt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bên</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latin typeface="Cambria Math" panose="02040503050406030204" pitchFamily="18" charset="0"/>
                        <a:ea typeface="Cambria Math" panose="02040503050406030204" pitchFamily="18" charset="0"/>
                      </a:rPr>
                      <m:t>𝑺𝑨𝑩</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là</a:t>
                </a:r>
                <a:r>
                  <a:rPr lang="en-US" sz="3200" b="1" dirty="0">
                    <a:solidFill>
                      <a:srgbClr val="002060"/>
                    </a:solidFill>
                    <a:latin typeface="Times New Roman" panose="02020603050405020304" pitchFamily="18" charset="0"/>
                    <a:cs typeface="Times New Roman" panose="02020603050405020304" pitchFamily="18" charset="0"/>
                  </a:rPr>
                  <a:t> tam </a:t>
                </a:r>
                <a:r>
                  <a:rPr lang="en-US" sz="3200" b="1" dirty="0" err="1">
                    <a:solidFill>
                      <a:srgbClr val="002060"/>
                    </a:solidFill>
                    <a:latin typeface="Times New Roman" panose="02020603050405020304" pitchFamily="18" charset="0"/>
                    <a:cs typeface="Times New Roman" panose="02020603050405020304" pitchFamily="18" charset="0"/>
                  </a:rPr>
                  <a:t>giác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cân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tại</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latin typeface="Cambria Math" panose="02040503050406030204" pitchFamily="18" charset="0"/>
                      </a:rPr>
                      <m:t>𝑺</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nằm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trong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mặt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phẳng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vuông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góc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với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đáy</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Biết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rằng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góc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giữa</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d>
                      <m:dPr>
                        <m:ctrlPr>
                          <a:rPr lang="en-US" sz="3200" b="1" i="1">
                            <a:solidFill>
                              <a:srgbClr val="002060"/>
                            </a:solidFill>
                            <a:latin typeface="Cambria Math" panose="02040503050406030204" pitchFamily="18" charset="0"/>
                          </a:rPr>
                        </m:ctrlPr>
                      </m:dPr>
                      <m:e>
                        <m:r>
                          <a:rPr lang="en-US" sz="3200" b="1" i="1">
                            <a:solidFill>
                              <a:srgbClr val="002060"/>
                            </a:solidFill>
                            <a:latin typeface="Cambria Math" panose="02040503050406030204" pitchFamily="18" charset="0"/>
                          </a:rPr>
                          <m:t>𝑺𝑩𝑪</m:t>
                        </m:r>
                      </m:e>
                    </m:d>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và</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d>
                      <m:dPr>
                        <m:ctrlPr>
                          <a:rPr lang="en-US" sz="3200" b="1" i="1">
                            <a:solidFill>
                              <a:srgbClr val="002060"/>
                            </a:solidFill>
                            <a:latin typeface="Cambria Math" panose="02040503050406030204" pitchFamily="18" charset="0"/>
                          </a:rPr>
                        </m:ctrlPr>
                      </m:dPr>
                      <m:e>
                        <m:r>
                          <a:rPr lang="en-US" sz="3200" b="1" i="1">
                            <a:solidFill>
                              <a:srgbClr val="002060"/>
                            </a:solidFill>
                            <a:latin typeface="Cambria Math" panose="02040503050406030204" pitchFamily="18" charset="0"/>
                          </a:rPr>
                          <m:t>𝑨𝑩𝑪</m:t>
                        </m:r>
                      </m:e>
                    </m:d>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bằng</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latin typeface="Cambria Math" panose="02040503050406030204" pitchFamily="18" charset="0"/>
                      </a:rPr>
                      <m:t>𝟔𝟎</m:t>
                    </m:r>
                    <m:r>
                      <a:rPr lang="en-US" sz="3200" b="1" i="1">
                        <a:solidFill>
                          <a:srgbClr val="002060"/>
                        </a:solidFill>
                        <a:latin typeface="Cambria Math" panose="02040503050406030204" pitchFamily="18" charset="0"/>
                      </a:rPr>
                      <m:t>°</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Tính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theo</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latin typeface="Cambria Math" panose="02040503050406030204" pitchFamily="18" charset="0"/>
                      </a:rPr>
                      <m:t>𝒂</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thể</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tích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của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khối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chóp</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latin typeface="Cambria Math" panose="02040503050406030204" pitchFamily="18" charset="0"/>
                      </a:rPr>
                      <m:t>𝑺</m:t>
                    </m:r>
                    <m:r>
                      <a:rPr lang="en-US" sz="3200" b="1" i="1">
                        <a:solidFill>
                          <a:srgbClr val="002060"/>
                        </a:solidFill>
                        <a:latin typeface="Cambria Math" panose="02040503050406030204" pitchFamily="18" charset="0"/>
                      </a:rPr>
                      <m:t>.</m:t>
                    </m:r>
                    <m:r>
                      <a:rPr lang="en-US" sz="3200" b="1" i="1">
                        <a:solidFill>
                          <a:srgbClr val="002060"/>
                        </a:solidFill>
                        <a:latin typeface="Cambria Math" panose="02040503050406030204" pitchFamily="18" charset="0"/>
                      </a:rPr>
                      <m:t>𝑨𝑩𝑪</m:t>
                    </m:r>
                  </m:oMath>
                </a14:m>
                <a:r>
                  <a:rPr lang="en-US" sz="3200" b="1" dirty="0">
                    <a:solidFill>
                      <a:srgbClr val="002060"/>
                    </a:solidFill>
                    <a:latin typeface="Times New Roman" panose="02020603050405020304" pitchFamily="18" charset="0"/>
                    <a:cs typeface="Times New Roman" panose="02020603050405020304" pitchFamily="18" charset="0"/>
                  </a:rPr>
                  <a:t>.</a:t>
                </a:r>
                <a:br>
                  <a:rPr lang="en-US" sz="3200" b="1" dirty="0">
                    <a:solidFill>
                      <a:srgbClr val="002060"/>
                    </a:solidFill>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
                </a:r>
                <a:br>
                  <a:rPr lang="en-US" sz="2600"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a:t>
                </a:r>
                <a:r>
                  <a:rPr lang="en-US" sz="3200" b="1" dirty="0">
                    <a:solidFill>
                      <a:srgbClr val="0070C0"/>
                    </a:solidFill>
                    <a:latin typeface="Times New Roman" panose="02020603050405020304" pitchFamily="18" charset="0"/>
                    <a:cs typeface="Times New Roman" panose="02020603050405020304" pitchFamily="18" charset="0"/>
                  </a:rPr>
                  <a:t>A.</a:t>
                </a:r>
                <a:r>
                  <a:rPr lang="en-US" sz="3200" b="1"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i="1">
                            <a:latin typeface="Cambria Math" panose="02040503050406030204" pitchFamily="18" charset="0"/>
                          </a:rPr>
                        </m:ctrlPr>
                      </m:fPr>
                      <m:num>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3</m:t>
                            </m:r>
                          </m:sup>
                        </m:sSup>
                        <m:rad>
                          <m:radPr>
                            <m:degHide m:val="on"/>
                            <m:ctrlPr>
                              <a:rPr lang="en-US" sz="3200" i="1">
                                <a:latin typeface="Cambria Math" panose="02040503050406030204" pitchFamily="18" charset="0"/>
                              </a:rPr>
                            </m:ctrlPr>
                          </m:radPr>
                          <m:deg/>
                          <m:e>
                            <m:r>
                              <a:rPr lang="en-US" sz="3200" i="1">
                                <a:latin typeface="Cambria Math" panose="02040503050406030204" pitchFamily="18" charset="0"/>
                              </a:rPr>
                              <m:t>3</m:t>
                            </m:r>
                          </m:e>
                        </m:rad>
                      </m:num>
                      <m:den>
                        <m:r>
                          <a:rPr lang="en-US" sz="3200" i="1">
                            <a:latin typeface="Cambria Math" panose="02040503050406030204" pitchFamily="18" charset="0"/>
                          </a:rPr>
                          <m:t>8</m:t>
                        </m:r>
                      </m:den>
                    </m:f>
                  </m:oMath>
                </a14:m>
                <a:r>
                  <a:rPr lang="en-US" sz="3200" dirty="0">
                    <a:latin typeface="Times New Roman" panose="02020603050405020304" pitchFamily="18" charset="0"/>
                    <a:cs typeface="Times New Roman" panose="02020603050405020304" pitchFamily="18" charset="0"/>
                  </a:rPr>
                  <a:t>.	</a:t>
                </a:r>
                <a:r>
                  <a:rPr lang="en-US" sz="3200" b="1" dirty="0">
                    <a:solidFill>
                      <a:srgbClr val="0070C0"/>
                    </a:solidFill>
                    <a:latin typeface="Times New Roman" panose="02020603050405020304" pitchFamily="18" charset="0"/>
                    <a:cs typeface="Times New Roman" panose="02020603050405020304" pitchFamily="18" charset="0"/>
                  </a:rPr>
                  <a:t>B.</a:t>
                </a:r>
                <a:r>
                  <a:rPr lang="en-US" sz="3200" b="1"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i="1">
                            <a:latin typeface="Cambria Math" panose="02040503050406030204" pitchFamily="18" charset="0"/>
                          </a:rPr>
                        </m:ctrlPr>
                      </m:fPr>
                      <m:num>
                        <m:r>
                          <a:rPr lang="en-US" sz="3200" i="1">
                            <a:latin typeface="Cambria Math" panose="02040503050406030204" pitchFamily="18" charset="0"/>
                          </a:rPr>
                          <m:t>3</m:t>
                        </m:r>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3</m:t>
                            </m:r>
                          </m:sup>
                        </m:sSup>
                        <m:rad>
                          <m:radPr>
                            <m:degHide m:val="on"/>
                            <m:ctrlPr>
                              <a:rPr lang="en-US" sz="3200" i="1">
                                <a:latin typeface="Cambria Math" panose="02040503050406030204" pitchFamily="18" charset="0"/>
                              </a:rPr>
                            </m:ctrlPr>
                          </m:radPr>
                          <m:deg/>
                          <m:e>
                            <m:r>
                              <a:rPr lang="en-US" sz="3200" i="1">
                                <a:latin typeface="Cambria Math" panose="02040503050406030204" pitchFamily="18" charset="0"/>
                              </a:rPr>
                              <m:t>3</m:t>
                            </m:r>
                          </m:e>
                        </m:rad>
                      </m:num>
                      <m:den>
                        <m:r>
                          <a:rPr lang="en-US" sz="3200" i="1">
                            <a:latin typeface="Cambria Math" panose="02040503050406030204" pitchFamily="18" charset="0"/>
                          </a:rPr>
                          <m:t>16</m:t>
                        </m:r>
                      </m:den>
                    </m:f>
                  </m:oMath>
                </a14:m>
                <a:r>
                  <a:rPr lang="en-US" sz="3200"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a:t>
                </a:r>
                <a:r>
                  <a:rPr lang="en-US" sz="3200" b="1" dirty="0">
                    <a:solidFill>
                      <a:srgbClr val="0070C0"/>
                    </a:solidFill>
                    <a:latin typeface="Times New Roman" panose="02020603050405020304" pitchFamily="18" charset="0"/>
                    <a:cs typeface="Times New Roman" panose="02020603050405020304" pitchFamily="18" charset="0"/>
                  </a:rPr>
                  <a:t>C.</a:t>
                </a:r>
                <a:r>
                  <a:rPr lang="en-US" sz="3200" b="1"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i="1">
                            <a:latin typeface="Cambria Math" panose="02040503050406030204" pitchFamily="18" charset="0"/>
                          </a:rPr>
                        </m:ctrlPr>
                      </m:fPr>
                      <m:num>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3</m:t>
                            </m:r>
                          </m:sup>
                        </m:sSup>
                        <m:rad>
                          <m:radPr>
                            <m:degHide m:val="on"/>
                            <m:ctrlPr>
                              <a:rPr lang="en-US" sz="3200" i="1">
                                <a:latin typeface="Cambria Math" panose="02040503050406030204" pitchFamily="18" charset="0"/>
                              </a:rPr>
                            </m:ctrlPr>
                          </m:radPr>
                          <m:deg/>
                          <m:e>
                            <m:r>
                              <a:rPr lang="en-US" sz="3200" i="1">
                                <a:latin typeface="Cambria Math" panose="02040503050406030204" pitchFamily="18" charset="0"/>
                              </a:rPr>
                              <m:t>3</m:t>
                            </m:r>
                          </m:e>
                        </m:rad>
                      </m:num>
                      <m:den>
                        <m:r>
                          <a:rPr lang="en-US" sz="3200" i="1">
                            <a:latin typeface="Cambria Math" panose="02040503050406030204" pitchFamily="18" charset="0"/>
                          </a:rPr>
                          <m:t>4</m:t>
                        </m:r>
                      </m:den>
                    </m:f>
                  </m:oMath>
                </a14:m>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	</a:t>
                </a:r>
                <a:r>
                  <a:rPr lang="en-US" sz="3200" b="1" dirty="0">
                    <a:solidFill>
                      <a:srgbClr val="0070C0"/>
                    </a:solidFill>
                    <a:latin typeface="Times New Roman" panose="02020603050405020304" pitchFamily="18" charset="0"/>
                    <a:cs typeface="Times New Roman" panose="02020603050405020304" pitchFamily="18" charset="0"/>
                  </a:rPr>
                  <a:t>D.</a:t>
                </a:r>
                <a14:m>
                  <m:oMath xmlns:m="http://schemas.openxmlformats.org/officeDocument/2006/math">
                    <m:f>
                      <m:fPr>
                        <m:ctrlPr>
                          <a:rPr lang="en-US" sz="3200" i="1">
                            <a:latin typeface="Cambria Math" panose="02040503050406030204" pitchFamily="18" charset="0"/>
                          </a:rPr>
                        </m:ctrlPr>
                      </m:fPr>
                      <m:num>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3</m:t>
                            </m:r>
                          </m:sup>
                        </m:sSup>
                        <m:rad>
                          <m:radPr>
                            <m:degHide m:val="on"/>
                            <m:ctrlPr>
                              <a:rPr lang="en-US" sz="3200" i="1">
                                <a:latin typeface="Cambria Math" panose="02040503050406030204" pitchFamily="18" charset="0"/>
                              </a:rPr>
                            </m:ctrlPr>
                          </m:radPr>
                          <m:deg/>
                          <m:e>
                            <m:r>
                              <a:rPr lang="en-US" sz="3200" i="1">
                                <a:latin typeface="Cambria Math" panose="02040503050406030204" pitchFamily="18" charset="0"/>
                              </a:rPr>
                              <m:t>3</m:t>
                            </m:r>
                          </m:e>
                        </m:rad>
                      </m:num>
                      <m:den>
                        <m:r>
                          <a:rPr lang="en-US" sz="3200" i="1">
                            <a:latin typeface="Cambria Math" panose="02040503050406030204" pitchFamily="18" charset="0"/>
                          </a:rPr>
                          <m:t>16</m:t>
                        </m:r>
                      </m:den>
                    </m:f>
                  </m:oMath>
                </a14:m>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endParaRPr lang="en-US" altLang="ja-JP" sz="3200" dirty="0">
                  <a:solidFill>
                    <a:srgbClr val="0000FF"/>
                  </a:solidFill>
                  <a:latin typeface="Times New Roman" panose="02020603050405020304" pitchFamily="18" charset="0"/>
                  <a:ea typeface="+mn-ea"/>
                  <a:cs typeface="Times New Roman" panose="02020603050405020304" pitchFamily="18" charset="0"/>
                </a:endParaRPr>
              </a:p>
            </p:txBody>
          </p:sp>
        </mc:Choice>
        <mc:Fallback xmlns="">
          <p:sp>
            <p:nvSpPr>
              <p:cNvPr id="2" name="Title 1">
                <a:extLst>
                  <a:ext uri="{FF2B5EF4-FFF2-40B4-BE49-F238E27FC236}">
                    <a16:creationId xmlns:a16="http://schemas.microsoft.com/office/drawing/2014/main" id="{3A0E3945-4087-4C55-949C-702E8154AB69}"/>
                  </a:ext>
                </a:extLst>
              </p:cNvPr>
              <p:cNvSpPr>
                <a:spLocks noGrp="1" noRot="1" noChangeAspect="1" noMove="1" noResize="1" noEditPoints="1" noAdjustHandles="1" noChangeArrowheads="1" noChangeShapeType="1" noTextEdit="1"/>
              </p:cNvSpPr>
              <p:nvPr>
                <p:ph type="title"/>
              </p:nvPr>
            </p:nvSpPr>
            <p:spPr>
              <a:xfrm>
                <a:off x="413208" y="383979"/>
                <a:ext cx="10748128" cy="1774759"/>
              </a:xfrm>
              <a:blipFill>
                <a:blip r:embed="rId2"/>
                <a:stretch>
                  <a:fillRect l="-1475" t="-7560" r="-624" b="-69759"/>
                </a:stretch>
              </a:blipFill>
            </p:spPr>
            <p:txBody>
              <a:bodyPr/>
              <a:lstStyle/>
              <a:p>
                <a:r>
                  <a:rPr lang="en-US">
                    <a:noFill/>
                  </a:rPr>
                  <a:t> </a:t>
                </a:r>
              </a:p>
            </p:txBody>
          </p:sp>
        </mc:Fallback>
      </mc:AlternateContent>
      <p:sp>
        <p:nvSpPr>
          <p:cNvPr id="5" name="Oval 4"/>
          <p:cNvSpPr/>
          <p:nvPr/>
        </p:nvSpPr>
        <p:spPr>
          <a:xfrm>
            <a:off x="9347200" y="2595419"/>
            <a:ext cx="701964" cy="6650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hlinkClick r:id="rId3" action="ppaction://hlinksldjump"/>
            <a:extLst>
              <a:ext uri="{FF2B5EF4-FFF2-40B4-BE49-F238E27FC236}">
                <a16:creationId xmlns:a16="http://schemas.microsoft.com/office/drawing/2014/main" id="{A34CC71A-AC65-4490-8C76-429FFEC74B8A}"/>
              </a:ext>
            </a:extLst>
          </p:cNvPr>
          <p:cNvSpPr/>
          <p:nvPr/>
        </p:nvSpPr>
        <p:spPr>
          <a:xfrm rot="5400000">
            <a:off x="11532432"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4" action="ppaction://hlinksldjump"/>
            <a:extLst>
              <a:ext uri="{FF2B5EF4-FFF2-40B4-BE49-F238E27FC236}">
                <a16:creationId xmlns:a16="http://schemas.microsoft.com/office/drawing/2014/main" id="{90C418B2-4DB5-4A3C-8102-A979A38FC027}"/>
              </a:ext>
            </a:extLst>
          </p:cNvPr>
          <p:cNvSpPr/>
          <p:nvPr/>
        </p:nvSpPr>
        <p:spPr>
          <a:xfrm rot="16200000">
            <a:off x="11024656"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72666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2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rId2" action="ppaction://hlinksldjump"/>
          </p:cNvPr>
          <p:cNvSpPr/>
          <p:nvPr/>
        </p:nvSpPr>
        <p:spPr>
          <a:xfrm>
            <a:off x="18242" y="53302"/>
            <a:ext cx="4941353" cy="583750"/>
          </a:xfrm>
          <a:prstGeom prst="rect">
            <a:avLst/>
          </a:prstGeom>
        </p:spPr>
        <p:txBody>
          <a:bodyPr wrap="none">
            <a:spAutoFit/>
          </a:bodyPr>
          <a:lstStyle/>
          <a:p>
            <a:pPr>
              <a:lnSpc>
                <a:spcPct val="107000"/>
              </a:lnSpc>
              <a:spcAft>
                <a:spcPts val="800"/>
              </a:spcAft>
              <a:tabLst>
                <a:tab pos="450215" algn="l"/>
              </a:tabLst>
            </a:pPr>
            <a:r>
              <a:rPr lang="en-US" sz="3200" b="1" dirty="0">
                <a:solidFill>
                  <a:srgbClr val="C00000"/>
                </a:solidFill>
                <a:latin typeface="Times New Roman"/>
                <a:ea typeface="Times New Roman"/>
              </a:rPr>
              <a:t>A. KIẾN THỨC CƠ BẢN. </a:t>
            </a:r>
            <a:endParaRPr lang="en-GB" sz="3200" dirty="0">
              <a:effectLst/>
              <a:latin typeface="Times New Roman"/>
              <a:ea typeface="Times New Roman"/>
            </a:endParaRPr>
          </a:p>
        </p:txBody>
      </p:sp>
      <p:sp>
        <p:nvSpPr>
          <p:cNvPr id="7" name="Rectangle 6"/>
          <p:cNvSpPr/>
          <p:nvPr/>
        </p:nvSpPr>
        <p:spPr>
          <a:xfrm>
            <a:off x="53800" y="767834"/>
            <a:ext cx="6571030" cy="584775"/>
          </a:xfrm>
          <a:prstGeom prst="rect">
            <a:avLst/>
          </a:prstGeom>
        </p:spPr>
        <p:txBody>
          <a:bodyPr wrap="none">
            <a:spAutoFit/>
          </a:bodyPr>
          <a:lstStyle/>
          <a:p>
            <a:r>
              <a:rPr lang="en-US" sz="3200" b="1" dirty="0">
                <a:solidFill>
                  <a:srgbClr val="0000CC"/>
                </a:solidFill>
                <a:latin typeface="Times New Roman"/>
                <a:ea typeface="Times New Roman"/>
              </a:rPr>
              <a:t>1. </a:t>
            </a:r>
            <a:r>
              <a:rPr lang="en-US" sz="3200" b="1" dirty="0" err="1">
                <a:solidFill>
                  <a:srgbClr val="0000CC"/>
                </a:solidFill>
                <a:latin typeface="Times New Roman"/>
                <a:ea typeface="Times New Roman"/>
              </a:rPr>
              <a:t>Công</a:t>
            </a:r>
            <a:r>
              <a:rPr lang="en-US" sz="3200" b="1" dirty="0">
                <a:solidFill>
                  <a:srgbClr val="0000CC"/>
                </a:solidFill>
                <a:latin typeface="Times New Roman"/>
                <a:ea typeface="Times New Roman"/>
              </a:rPr>
              <a:t> </a:t>
            </a:r>
            <a:r>
              <a:rPr lang="en-US" sz="3200" b="1" dirty="0" err="1">
                <a:solidFill>
                  <a:srgbClr val="0000CC"/>
                </a:solidFill>
                <a:latin typeface="Times New Roman"/>
                <a:ea typeface="Times New Roman"/>
              </a:rPr>
              <a:t>thức</a:t>
            </a:r>
            <a:r>
              <a:rPr lang="en-US" sz="3200" b="1" dirty="0">
                <a:solidFill>
                  <a:srgbClr val="0000CC"/>
                </a:solidFill>
                <a:latin typeface="Times New Roman"/>
                <a:ea typeface="Times New Roman"/>
              </a:rPr>
              <a:t> </a:t>
            </a:r>
            <a:r>
              <a:rPr lang="en-US" sz="3200" b="1" dirty="0" err="1">
                <a:solidFill>
                  <a:srgbClr val="0000CC"/>
                </a:solidFill>
                <a:latin typeface="Times New Roman"/>
                <a:ea typeface="Times New Roman"/>
              </a:rPr>
              <a:t>tính</a:t>
            </a:r>
            <a:r>
              <a:rPr lang="en-US" sz="3200" b="1" dirty="0">
                <a:solidFill>
                  <a:srgbClr val="0000CC"/>
                </a:solidFill>
                <a:latin typeface="Times New Roman"/>
                <a:ea typeface="Times New Roman"/>
              </a:rPr>
              <a:t> </a:t>
            </a:r>
            <a:r>
              <a:rPr lang="en-US" sz="3200" b="1" dirty="0" err="1">
                <a:solidFill>
                  <a:srgbClr val="0000CC"/>
                </a:solidFill>
                <a:latin typeface="Times New Roman"/>
                <a:ea typeface="Times New Roman"/>
              </a:rPr>
              <a:t>thể</a:t>
            </a:r>
            <a:r>
              <a:rPr lang="en-US" sz="3200" b="1" dirty="0">
                <a:solidFill>
                  <a:srgbClr val="0000CC"/>
                </a:solidFill>
                <a:latin typeface="Times New Roman"/>
                <a:ea typeface="Times New Roman"/>
              </a:rPr>
              <a:t> </a:t>
            </a:r>
            <a:r>
              <a:rPr lang="en-US" sz="3200" b="1" dirty="0" err="1">
                <a:solidFill>
                  <a:srgbClr val="0000CC"/>
                </a:solidFill>
                <a:latin typeface="Times New Roman"/>
                <a:ea typeface="Times New Roman"/>
              </a:rPr>
              <a:t>tích</a:t>
            </a:r>
            <a:r>
              <a:rPr lang="en-US" sz="3200" b="1" dirty="0">
                <a:solidFill>
                  <a:srgbClr val="0000CC"/>
                </a:solidFill>
                <a:latin typeface="Times New Roman"/>
                <a:ea typeface="Times New Roman"/>
              </a:rPr>
              <a:t> </a:t>
            </a:r>
            <a:r>
              <a:rPr lang="en-US" sz="3200" b="1" dirty="0" err="1">
                <a:solidFill>
                  <a:srgbClr val="0000CC"/>
                </a:solidFill>
                <a:latin typeface="Times New Roman"/>
                <a:ea typeface="Times New Roman"/>
              </a:rPr>
              <a:t>khối</a:t>
            </a:r>
            <a:r>
              <a:rPr lang="en-US" sz="3200" b="1" dirty="0">
                <a:solidFill>
                  <a:srgbClr val="0000CC"/>
                </a:solidFill>
                <a:latin typeface="Times New Roman"/>
                <a:ea typeface="Times New Roman"/>
              </a:rPr>
              <a:t> </a:t>
            </a:r>
            <a:r>
              <a:rPr lang="en-US" sz="3200" b="1" dirty="0" err="1">
                <a:solidFill>
                  <a:srgbClr val="0000CC"/>
                </a:solidFill>
                <a:latin typeface="Times New Roman"/>
                <a:ea typeface="Times New Roman"/>
              </a:rPr>
              <a:t>chóp</a:t>
            </a:r>
            <a:r>
              <a:rPr lang="en-US" sz="3200" b="1" dirty="0">
                <a:solidFill>
                  <a:srgbClr val="0000CC"/>
                </a:solidFill>
                <a:latin typeface="Times New Roman"/>
                <a:ea typeface="Times New Roman"/>
              </a:rPr>
              <a:t> </a:t>
            </a:r>
            <a:endParaRPr lang="en-GB" sz="3200" dirty="0"/>
          </a:p>
        </p:txBody>
      </p: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4201158038"/>
                  </p:ext>
                </p:extLst>
              </p:nvPr>
            </p:nvGraphicFramePr>
            <p:xfrm>
              <a:off x="514351" y="1577435"/>
              <a:ext cx="10477500" cy="3474149"/>
            </p:xfrm>
            <a:graphic>
              <a:graphicData uri="http://schemas.openxmlformats.org/drawingml/2006/table">
                <a:tbl>
                  <a:tblPr firstRow="1" firstCol="1" bandRow="1"/>
                  <a:tblGrid>
                    <a:gridCol w="10477500">
                      <a:extLst>
                        <a:ext uri="{9D8B030D-6E8A-4147-A177-3AD203B41FA5}">
                          <a16:colId xmlns:a16="http://schemas.microsoft.com/office/drawing/2014/main" val="20000"/>
                        </a:ext>
                      </a:extLst>
                    </a:gridCol>
                  </a:tblGrid>
                  <a:tr h="574675">
                    <a:tc>
                      <a:txBody>
                        <a:bodyPr/>
                        <a:lstStyle/>
                        <a:p>
                          <a:pPr indent="-76200">
                            <a:lnSpc>
                              <a:spcPct val="107000"/>
                            </a:lnSpc>
                            <a:spcAft>
                              <a:spcPts val="800"/>
                            </a:spcAft>
                          </a:pPr>
                          <a:r>
                            <a:rPr lang="vi-VN" sz="3200" b="1" dirty="0">
                              <a:solidFill>
                                <a:srgbClr val="0000CC"/>
                              </a:solidFill>
                              <a:effectLst/>
                              <a:latin typeface="Times New Roman"/>
                              <a:ea typeface="Calibri"/>
                              <a:cs typeface="Times New Roman"/>
                            </a:rPr>
                            <a:t>         </a:t>
                          </a:r>
                          <a:endParaRPr lang="en-GB" sz="3200" dirty="0">
                            <a:effectLst/>
                            <a:latin typeface="Times New Roman"/>
                            <a:ea typeface="Times New Roman"/>
                            <a:cs typeface="Times New Roman"/>
                          </a:endParaRPr>
                        </a:p>
                        <a:p>
                          <a:pPr indent="270510" algn="ctr">
                            <a:lnSpc>
                              <a:spcPct val="107000"/>
                            </a:lnSpc>
                            <a:spcAft>
                              <a:spcPts val="800"/>
                            </a:spcAft>
                          </a:pPr>
                          <a14:m>
                            <m:oMathPara xmlns:m="http://schemas.openxmlformats.org/officeDocument/2006/math">
                              <m:oMathParaPr>
                                <m:jc m:val="centerGroup"/>
                              </m:oMathParaPr>
                              <m:oMath xmlns:m="http://schemas.openxmlformats.org/officeDocument/2006/math">
                                <m:r>
                                  <a:rPr lang="en-US" sz="3200" i="1">
                                    <a:effectLst/>
                                    <a:latin typeface="Cambria Math"/>
                                    <a:ea typeface="Calibri"/>
                                    <a:cs typeface="Times New Roman"/>
                                  </a:rPr>
                                  <m:t>𝑉</m:t>
                                </m:r>
                                <m:r>
                                  <a:rPr lang="en-US" sz="3200" i="1">
                                    <a:effectLst/>
                                    <a:latin typeface="Cambria Math"/>
                                    <a:ea typeface="Calibri"/>
                                    <a:cs typeface="Times New Roman"/>
                                  </a:rPr>
                                  <m:t>=</m:t>
                                </m:r>
                                <m:f>
                                  <m:fPr>
                                    <m:ctrlPr>
                                      <a:rPr lang="en-GB" sz="3200" i="1">
                                        <a:effectLst/>
                                        <a:latin typeface="Cambria Math" panose="02040503050406030204" pitchFamily="18" charset="0"/>
                                        <a:ea typeface="Times New Roman"/>
                                        <a:cs typeface="Times New Roman"/>
                                      </a:rPr>
                                    </m:ctrlPr>
                                  </m:fPr>
                                  <m:num>
                                    <m:r>
                                      <a:rPr lang="en-US" sz="3200" i="1">
                                        <a:effectLst/>
                                        <a:latin typeface="Cambria Math"/>
                                        <a:ea typeface="Calibri"/>
                                        <a:cs typeface="Times New Roman"/>
                                      </a:rPr>
                                      <m:t>1</m:t>
                                    </m:r>
                                  </m:num>
                                  <m:den>
                                    <m:r>
                                      <a:rPr lang="en-US" sz="3200" i="1">
                                        <a:effectLst/>
                                        <a:latin typeface="Cambria Math"/>
                                        <a:ea typeface="Calibri"/>
                                        <a:cs typeface="Times New Roman"/>
                                      </a:rPr>
                                      <m:t>3</m:t>
                                    </m:r>
                                  </m:den>
                                </m:f>
                                <m:r>
                                  <a:rPr lang="en-US" sz="3200" i="1">
                                    <a:effectLst/>
                                    <a:latin typeface="Cambria Math"/>
                                    <a:ea typeface="Calibri"/>
                                    <a:cs typeface="Times New Roman"/>
                                  </a:rPr>
                                  <m:t>.</m:t>
                                </m:r>
                                <m:r>
                                  <a:rPr lang="en-US" sz="3200" i="1">
                                    <a:effectLst/>
                                    <a:latin typeface="Cambria Math"/>
                                    <a:ea typeface="Calibri"/>
                                    <a:cs typeface="Cambria Math"/>
                                  </a:rPr>
                                  <m:t>h</m:t>
                                </m:r>
                                <m:r>
                                  <a:rPr lang="en-US" sz="3200" i="1">
                                    <a:effectLst/>
                                    <a:latin typeface="Cambria Math"/>
                                    <a:ea typeface="Calibri"/>
                                    <a:cs typeface="Times New Roman"/>
                                  </a:rPr>
                                  <m:t>.</m:t>
                                </m:r>
                                <m:r>
                                  <a:rPr lang="en-US" sz="3200" i="1">
                                    <a:effectLst/>
                                    <a:latin typeface="Cambria Math"/>
                                    <a:ea typeface="Calibri"/>
                                    <a:cs typeface="Times New Roman"/>
                                  </a:rPr>
                                  <m:t>𝑆</m:t>
                                </m:r>
                              </m:oMath>
                            </m:oMathPara>
                          </a14:m>
                          <a:endParaRPr lang="en-GB" sz="3200" dirty="0">
                            <a:effectLst/>
                            <a:latin typeface="Times New Roman"/>
                            <a:ea typeface="Times New Roman"/>
                            <a:cs typeface="Times New Roman"/>
                          </a:endParaRPr>
                        </a:p>
                        <a:p>
                          <a:pPr indent="270510">
                            <a:lnSpc>
                              <a:spcPct val="107000"/>
                            </a:lnSpc>
                            <a:spcAft>
                              <a:spcPts val="800"/>
                            </a:spcAft>
                          </a:pPr>
                          <a:r>
                            <a:rPr lang="vi-VN" sz="3200" dirty="0">
                              <a:effectLst/>
                              <a:latin typeface="Times New Roman"/>
                              <a:ea typeface="Calibri"/>
                              <a:cs typeface="Times New Roman"/>
                            </a:rPr>
                            <a:t> </a:t>
                          </a:r>
                          <a14:m>
                            <m:oMath xmlns:m="http://schemas.openxmlformats.org/officeDocument/2006/math">
                              <m:r>
                                <a:rPr lang="en-US" sz="3200" b="1" i="1">
                                  <a:effectLst/>
                                  <a:latin typeface="Cambria Math"/>
                                  <a:ea typeface="Calibri"/>
                                  <a:cs typeface="Cambria Math"/>
                                </a:rPr>
                                <m:t>𝒉</m:t>
                              </m:r>
                              <m:r>
                                <a:rPr lang="en-US" sz="3200" b="1" i="1">
                                  <a:effectLst/>
                                  <a:latin typeface="Cambria Math"/>
                                  <a:ea typeface="Calibri"/>
                                  <a:cs typeface="Times New Roman"/>
                                </a:rPr>
                                <m:t>:</m:t>
                              </m:r>
                            </m:oMath>
                          </a14:m>
                          <a:r>
                            <a:rPr lang="vi-VN" sz="3200" b="1" i="1" dirty="0">
                              <a:effectLst/>
                              <a:latin typeface="Times New Roman"/>
                              <a:ea typeface="Calibri"/>
                              <a:cs typeface="Times New Roman"/>
                            </a:rPr>
                            <a:t> độ dài đường cao</a:t>
                          </a:r>
                          <a:endParaRPr lang="en-GB" sz="3200" dirty="0">
                            <a:effectLst/>
                            <a:latin typeface="Times New Roman"/>
                            <a:ea typeface="Times New Roman"/>
                            <a:cs typeface="Times New Roman"/>
                          </a:endParaRPr>
                        </a:p>
                        <a:p>
                          <a:pPr indent="270510">
                            <a:lnSpc>
                              <a:spcPct val="107000"/>
                            </a:lnSpc>
                            <a:spcAft>
                              <a:spcPts val="800"/>
                            </a:spcAft>
                          </a:pPr>
                          <a:r>
                            <a:rPr lang="vi-VN" sz="3200" b="1" dirty="0">
                              <a:effectLst/>
                              <a:latin typeface="Times New Roman"/>
                              <a:ea typeface="Calibri"/>
                              <a:cs typeface="Times New Roman"/>
                            </a:rPr>
                            <a:t> </a:t>
                          </a:r>
                          <a14:m>
                            <m:oMath xmlns:m="http://schemas.openxmlformats.org/officeDocument/2006/math">
                              <m:r>
                                <a:rPr lang="en-US" sz="3200" b="1" i="1">
                                  <a:effectLst/>
                                  <a:latin typeface="Cambria Math"/>
                                  <a:ea typeface="Calibri"/>
                                  <a:cs typeface="Times New Roman"/>
                                </a:rPr>
                                <m:t>𝑺</m:t>
                              </m:r>
                              <m:r>
                                <a:rPr lang="en-US" sz="3200" b="1" i="1">
                                  <a:effectLst/>
                                  <a:latin typeface="Cambria Math"/>
                                  <a:ea typeface="Calibri"/>
                                  <a:cs typeface="Times New Roman"/>
                                </a:rPr>
                                <m:t>:</m:t>
                              </m:r>
                            </m:oMath>
                          </a14:m>
                          <a:r>
                            <a:rPr lang="vi-VN" sz="3200" b="1" i="1" dirty="0">
                              <a:effectLst/>
                              <a:latin typeface="Times New Roman"/>
                              <a:ea typeface="Calibri"/>
                              <a:cs typeface="Times New Roman"/>
                            </a:rPr>
                            <a:t> diện tích đáy.</a:t>
                          </a:r>
                          <a:endParaRPr lang="en-GB" sz="3200" dirty="0">
                            <a:effectLst/>
                            <a:latin typeface="Times New Roman"/>
                            <a:ea typeface="Times New Roman"/>
                            <a:cs typeface="Times New Roman"/>
                          </a:endParaRPr>
                        </a:p>
                        <a:p>
                          <a:pPr indent="270510">
                            <a:lnSpc>
                              <a:spcPct val="107000"/>
                            </a:lnSpc>
                            <a:spcAft>
                              <a:spcPts val="800"/>
                            </a:spcAft>
                          </a:pPr>
                          <a:r>
                            <a:rPr lang="vi-VN" sz="3200" b="1" dirty="0">
                              <a:solidFill>
                                <a:srgbClr val="0000CC"/>
                              </a:solidFill>
                              <a:effectLst/>
                              <a:latin typeface="Times New Roman"/>
                              <a:ea typeface="Calibri"/>
                              <a:cs typeface="Times New Roman"/>
                            </a:rPr>
                            <a:t> </a:t>
                          </a:r>
                          <a:endParaRPr lang="en-GB" sz="32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4201158038"/>
                  </p:ext>
                </p:extLst>
              </p:nvPr>
            </p:nvGraphicFramePr>
            <p:xfrm>
              <a:off x="514351" y="1577435"/>
              <a:ext cx="10477500" cy="3474149"/>
            </p:xfrm>
            <a:graphic>
              <a:graphicData uri="http://schemas.openxmlformats.org/drawingml/2006/table">
                <a:tbl>
                  <a:tblPr firstRow="1" firstCol="1" bandRow="1"/>
                  <a:tblGrid>
                    <a:gridCol w="10477500"/>
                  </a:tblGrid>
                  <a:tr h="3474149">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3"/>
                          <a:stretch>
                            <a:fillRect t="-175" r="-58"/>
                          </a:stretch>
                        </a:blipFill>
                      </a:tcPr>
                    </a:tc>
                  </a:tr>
                </a:tbl>
              </a:graphicData>
            </a:graphic>
          </p:graphicFrame>
        </mc:Fallback>
      </mc:AlternateContent>
      <p:sp>
        <p:nvSpPr>
          <p:cNvPr id="5" name="Isosceles Triangle 4">
            <a:hlinkClick r:id="rId4" action="ppaction://hlinksldjump"/>
            <a:extLst>
              <a:ext uri="{FF2B5EF4-FFF2-40B4-BE49-F238E27FC236}">
                <a16:creationId xmlns:a16="http://schemas.microsoft.com/office/drawing/2014/main" id="{0D5ECA81-7EC2-4534-964E-F2B169356C59}"/>
              </a:ext>
            </a:extLst>
          </p:cNvPr>
          <p:cNvSpPr/>
          <p:nvPr/>
        </p:nvSpPr>
        <p:spPr>
          <a:xfrm rot="5400000">
            <a:off x="11532432"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hlinkClick r:id="rId2" action="ppaction://hlinksldjump"/>
            <a:extLst>
              <a:ext uri="{FF2B5EF4-FFF2-40B4-BE49-F238E27FC236}">
                <a16:creationId xmlns:a16="http://schemas.microsoft.com/office/drawing/2014/main" id="{AEC56E68-F535-400C-BAE5-EFA0E5BCFA82}"/>
              </a:ext>
            </a:extLst>
          </p:cNvPr>
          <p:cNvSpPr/>
          <p:nvPr/>
        </p:nvSpPr>
        <p:spPr>
          <a:xfrm rot="16200000">
            <a:off x="11024656"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521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8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8000"/>
                                  </p:iterate>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A0E3945-4087-4C55-949C-702E8154AB69}"/>
                  </a:ext>
                </a:extLst>
              </p:cNvPr>
              <p:cNvSpPr>
                <a:spLocks noGrp="1"/>
              </p:cNvSpPr>
              <p:nvPr>
                <p:ph type="title"/>
                <p:custDataLst>
                  <p:tags r:id="rId2"/>
                </p:custDataLst>
              </p:nvPr>
            </p:nvSpPr>
            <p:spPr>
              <a:xfrm>
                <a:off x="413208" y="383979"/>
                <a:ext cx="10474751" cy="1916161"/>
              </a:xfrm>
            </p:spPr>
            <p:txBody>
              <a:bodyPr anchor="t">
                <a:noAutofit/>
              </a:bodyPr>
              <a:lstStyle/>
              <a:p>
                <a:pPr>
                  <a:tabLst>
                    <a:tab pos="461963" algn="l"/>
                    <a:tab pos="3205163" algn="l"/>
                    <a:tab pos="5948363" algn="l"/>
                    <a:tab pos="8691563" algn="l"/>
                  </a:tabLst>
                </a:pPr>
                <a:r>
                  <a:rPr lang="en-US" altLang="ja-JP" sz="3200" b="1" dirty="0">
                    <a:solidFill>
                      <a:srgbClr val="FF0000"/>
                    </a:solidFill>
                    <a:latin typeface="Times New Roman" panose="02020603050405020304" pitchFamily="18" charset="0"/>
                    <a:ea typeface="+mn-ea"/>
                    <a:cs typeface="Times New Roman" panose="02020603050405020304" pitchFamily="18" charset="0"/>
                  </a:rPr>
                  <a:t>CÂU 16. </a:t>
                </a:r>
                <a:r>
                  <a:rPr lang="vi-VN" sz="3200" b="1" dirty="0">
                    <a:solidFill>
                      <a:srgbClr val="002060"/>
                    </a:solidFill>
                    <a:latin typeface="Times New Roman" panose="02020603050405020304" pitchFamily="18" charset="0"/>
                    <a:cs typeface="Times New Roman" panose="02020603050405020304" pitchFamily="18" charset="0"/>
                  </a:rPr>
                  <a:t>Cho hình chóp </a:t>
                </a:r>
                <a14:m>
                  <m:oMath xmlns:m="http://schemas.openxmlformats.org/officeDocument/2006/math">
                    <m:r>
                      <a:rPr lang="en-US" sz="3200" b="1" i="1">
                        <a:solidFill>
                          <a:srgbClr val="002060"/>
                        </a:solidFill>
                        <a:latin typeface="Cambria Math" panose="02040503050406030204" pitchFamily="18" charset="0"/>
                      </a:rPr>
                      <m:t>𝑺</m:t>
                    </m:r>
                    <m:r>
                      <a:rPr lang="en-US" sz="3200" b="1" i="1">
                        <a:solidFill>
                          <a:srgbClr val="002060"/>
                        </a:solidFill>
                        <a:latin typeface="Cambria Math" panose="02040503050406030204" pitchFamily="18" charset="0"/>
                      </a:rPr>
                      <m:t>.</m:t>
                    </m:r>
                    <m:r>
                      <a:rPr lang="en-US" sz="3200" b="1" i="1">
                        <a:solidFill>
                          <a:srgbClr val="002060"/>
                        </a:solidFill>
                        <a:latin typeface="Cambria Math" panose="02040503050406030204" pitchFamily="18" charset="0"/>
                      </a:rPr>
                      <m:t>𝑨𝑩𝑪𝑫</m:t>
                    </m:r>
                  </m:oMath>
                </a14:m>
                <a:r>
                  <a:rPr lang="vi-VN"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có</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đáy</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latin typeface="Cambria Math" panose="02040503050406030204" pitchFamily="18" charset="0"/>
                      </a:rPr>
                      <m:t>𝑨𝑩𝑪𝑫</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hình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vuông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cạnh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bằng</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latin typeface="Cambria Math" panose="02040503050406030204" pitchFamily="18" charset="0"/>
                      </a:rPr>
                      <m:t>𝟐</m:t>
                    </m:r>
                    <m:r>
                      <a:rPr lang="en-US" sz="3200" b="1" i="1">
                        <a:solidFill>
                          <a:srgbClr val="002060"/>
                        </a:solidFill>
                        <a:latin typeface="Cambria Math" panose="02040503050406030204" pitchFamily="18" charset="0"/>
                      </a:rPr>
                      <m:t>𝒂</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cạnh</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latin typeface="Cambria Math" panose="02040503050406030204" pitchFamily="18" charset="0"/>
                      </a:rPr>
                      <m:t>𝑺𝑩</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vuông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góc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với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đáy</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mặt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phẳng</a:t>
                </a:r>
                <a14:m>
                  <m:oMath xmlns:m="http://schemas.openxmlformats.org/officeDocument/2006/math">
                    <m:d>
                      <m:dPr>
                        <m:ctrlPr>
                          <a:rPr lang="vi-VN" sz="3200" b="1" i="1">
                            <a:solidFill>
                              <a:srgbClr val="002060"/>
                            </a:solidFill>
                            <a:latin typeface="Cambria Math" panose="02040503050406030204" pitchFamily="18" charset="0"/>
                          </a:rPr>
                        </m:ctrlPr>
                      </m:dPr>
                      <m:e>
                        <m:r>
                          <a:rPr lang="en-US" sz="3200" b="1" i="1">
                            <a:solidFill>
                              <a:srgbClr val="002060"/>
                            </a:solidFill>
                            <a:latin typeface="Cambria Math" panose="02040503050406030204" pitchFamily="18" charset="0"/>
                          </a:rPr>
                          <m:t>𝑺𝑨𝑫</m:t>
                        </m:r>
                      </m:e>
                    </m:d>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tạo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với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đáy</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một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góc</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latin typeface="Cambria Math" panose="02040503050406030204" pitchFamily="18" charset="0"/>
                      </a:rPr>
                      <m:t>𝟔</m:t>
                    </m:r>
                    <m:sSup>
                      <m:sSupPr>
                        <m:ctrlPr>
                          <a:rPr lang="vi-VN" sz="3200" b="1" i="1">
                            <a:solidFill>
                              <a:srgbClr val="002060"/>
                            </a:solidFill>
                            <a:latin typeface="Cambria Math" panose="02040503050406030204" pitchFamily="18" charset="0"/>
                          </a:rPr>
                        </m:ctrlPr>
                      </m:sSupPr>
                      <m:e>
                        <m:r>
                          <a:rPr lang="en-US" sz="3200" b="1" i="1">
                            <a:solidFill>
                              <a:srgbClr val="002060"/>
                            </a:solidFill>
                            <a:latin typeface="Cambria Math" panose="02040503050406030204" pitchFamily="18" charset="0"/>
                          </a:rPr>
                          <m:t>𝟎</m:t>
                        </m:r>
                      </m:e>
                      <m:sup>
                        <m:r>
                          <a:rPr lang="en-US" sz="3200" b="1" i="1">
                            <a:solidFill>
                              <a:srgbClr val="002060"/>
                            </a:solidFill>
                            <a:latin typeface="Cambria Math" panose="02040503050406030204" pitchFamily="18" charset="0"/>
                          </a:rPr>
                          <m:t>∘</m:t>
                        </m:r>
                      </m:sup>
                    </m:sSup>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Tính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thể</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tích</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latin typeface="Cambria Math" panose="02040503050406030204" pitchFamily="18" charset="0"/>
                      </a:rPr>
                      <m:t>𝑽</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của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khối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chóp</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latin typeface="Cambria Math" panose="02040503050406030204" pitchFamily="18" charset="0"/>
                      </a:rPr>
                      <m:t>𝑺</m:t>
                    </m:r>
                    <m:r>
                      <a:rPr lang="en-US" sz="3200" b="1" i="1">
                        <a:solidFill>
                          <a:srgbClr val="002060"/>
                        </a:solidFill>
                        <a:latin typeface="Cambria Math" panose="02040503050406030204" pitchFamily="18" charset="0"/>
                      </a:rPr>
                      <m:t>.</m:t>
                    </m:r>
                    <m:r>
                      <a:rPr lang="en-US" sz="3200" b="1" i="1">
                        <a:solidFill>
                          <a:srgbClr val="002060"/>
                        </a:solidFill>
                        <a:latin typeface="Cambria Math" panose="02040503050406030204" pitchFamily="18" charset="0"/>
                      </a:rPr>
                      <m:t>𝑨𝑩𝑪𝑫</m:t>
                    </m:r>
                  </m:oMath>
                </a14:m>
                <a:r>
                  <a:rPr lang="en-US" sz="3200" b="1" dirty="0">
                    <a:solidFill>
                      <a:srgbClr val="002060"/>
                    </a:solidFill>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vi-VN" sz="3200" b="1" dirty="0">
                    <a:latin typeface="Times New Roman" panose="02020603050405020304" pitchFamily="18" charset="0"/>
                    <a:cs typeface="Times New Roman" panose="02020603050405020304" pitchFamily="18" charset="0"/>
                  </a:rPr>
                  <a:t/>
                </a:r>
                <a:br>
                  <a:rPr lang="vi-VN"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a:t>
                </a:r>
                <a:r>
                  <a:rPr lang="vi-VN" sz="3200" b="1" dirty="0">
                    <a:solidFill>
                      <a:srgbClr val="0070C0"/>
                    </a:solidFill>
                    <a:latin typeface="Times New Roman" panose="02020603050405020304" pitchFamily="18" charset="0"/>
                    <a:cs typeface="Times New Roman" panose="02020603050405020304" pitchFamily="18" charset="0"/>
                  </a:rPr>
                  <a:t>A. </a:t>
                </a:r>
                <a14:m>
                  <m:oMath xmlns:m="http://schemas.openxmlformats.org/officeDocument/2006/math">
                    <m:f>
                      <m:fPr>
                        <m:ctrlPr>
                          <a:rPr lang="en-US" sz="3200" i="1">
                            <a:latin typeface="Cambria Math" panose="02040503050406030204" pitchFamily="18" charset="0"/>
                          </a:rPr>
                        </m:ctrlPr>
                      </m:fPr>
                      <m:num>
                        <m:r>
                          <a:rPr lang="en-US" sz="3200" b="0" i="1" smtClean="0">
                            <a:latin typeface="Cambria Math" panose="02040503050406030204" pitchFamily="18" charset="0"/>
                          </a:rPr>
                          <m:t>3</m:t>
                        </m:r>
                        <m:sSup>
                          <m:sSupPr>
                            <m:ctrlPr>
                              <a:rPr lang="en-US" sz="3200" i="1">
                                <a:latin typeface="Cambria Math" panose="02040503050406030204" pitchFamily="18" charset="0"/>
                              </a:rPr>
                            </m:ctrlPr>
                          </m:sSupPr>
                          <m:e>
                            <m:r>
                              <a:rPr lang="en-US" sz="3200" b="0" i="1">
                                <a:latin typeface="Cambria Math" panose="02040503050406030204" pitchFamily="18" charset="0"/>
                              </a:rPr>
                              <m:t>𝑎</m:t>
                            </m:r>
                          </m:e>
                          <m:sup>
                            <m:r>
                              <a:rPr lang="en-US" sz="3200" b="0" i="1">
                                <a:latin typeface="Cambria Math" panose="02040503050406030204" pitchFamily="18" charset="0"/>
                              </a:rPr>
                              <m:t>3</m:t>
                            </m:r>
                          </m:sup>
                        </m:sSup>
                        <m:rad>
                          <m:radPr>
                            <m:degHide m:val="on"/>
                            <m:ctrlPr>
                              <a:rPr lang="en-US" sz="3200" i="1">
                                <a:latin typeface="Cambria Math" panose="02040503050406030204" pitchFamily="18" charset="0"/>
                              </a:rPr>
                            </m:ctrlPr>
                          </m:radPr>
                          <m:deg/>
                          <m:e>
                            <m:r>
                              <a:rPr lang="en-US" sz="3200" b="0" i="1" smtClean="0">
                                <a:latin typeface="Cambria Math" panose="02040503050406030204" pitchFamily="18" charset="0"/>
                              </a:rPr>
                              <m:t>3</m:t>
                            </m:r>
                          </m:e>
                        </m:rad>
                      </m:num>
                      <m:den>
                        <m:r>
                          <a:rPr lang="en-US" sz="3200" b="0" i="1" smtClean="0">
                            <a:latin typeface="Cambria Math" panose="02040503050406030204" pitchFamily="18" charset="0"/>
                          </a:rPr>
                          <m:t>8</m:t>
                        </m:r>
                      </m:den>
                    </m:f>
                  </m:oMath>
                </a14:m>
                <a:r>
                  <a:rPr lang="vi-VN" sz="3200" dirty="0">
                    <a:latin typeface="Times New Roman" panose="02020603050405020304" pitchFamily="18" charset="0"/>
                    <a:cs typeface="Times New Roman" panose="02020603050405020304" pitchFamily="18" charset="0"/>
                  </a:rPr>
                  <a:t>.</a:t>
                </a:r>
                <a:r>
                  <a:rPr lang="vi-VN" sz="3200" b="1" dirty="0">
                    <a:latin typeface="Times New Roman" panose="02020603050405020304" pitchFamily="18" charset="0"/>
                    <a:cs typeface="Times New Roman" panose="02020603050405020304" pitchFamily="18" charset="0"/>
                  </a:rPr>
                  <a:t>	</a:t>
                </a:r>
                <a:r>
                  <a:rPr lang="vi-VN" sz="3200" b="1" dirty="0">
                    <a:solidFill>
                      <a:srgbClr val="0070C0"/>
                    </a:solidFill>
                    <a:latin typeface="Times New Roman" panose="02020603050405020304" pitchFamily="18" charset="0"/>
                    <a:cs typeface="Times New Roman" panose="02020603050405020304" pitchFamily="18" charset="0"/>
                  </a:rPr>
                  <a:t>B.</a:t>
                </a:r>
                <a:r>
                  <a:rPr lang="vi-VN" sz="3200" b="1"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i="1">
                            <a:latin typeface="Cambria Math" panose="02040503050406030204" pitchFamily="18" charset="0"/>
                          </a:rPr>
                        </m:ctrlPr>
                      </m:fPr>
                      <m:num>
                        <m:r>
                          <a:rPr lang="en-US" sz="3200" b="0" i="1" smtClean="0">
                            <a:latin typeface="Cambria Math" panose="02040503050406030204" pitchFamily="18" charset="0"/>
                          </a:rPr>
                          <m:t>4</m:t>
                        </m:r>
                        <m:sSup>
                          <m:sSupPr>
                            <m:ctrlPr>
                              <a:rPr lang="en-US" sz="3200" i="1">
                                <a:latin typeface="Cambria Math" panose="02040503050406030204" pitchFamily="18" charset="0"/>
                              </a:rPr>
                            </m:ctrlPr>
                          </m:sSupPr>
                          <m:e>
                            <m:r>
                              <a:rPr lang="en-US" sz="3200" b="0" i="1">
                                <a:latin typeface="Cambria Math" panose="02040503050406030204" pitchFamily="18" charset="0"/>
                              </a:rPr>
                              <m:t>𝑎</m:t>
                            </m:r>
                          </m:e>
                          <m:sup>
                            <m:r>
                              <a:rPr lang="en-US" sz="3200" b="0" i="1">
                                <a:latin typeface="Cambria Math" panose="02040503050406030204" pitchFamily="18" charset="0"/>
                              </a:rPr>
                              <m:t>3</m:t>
                            </m:r>
                          </m:sup>
                        </m:sSup>
                        <m:rad>
                          <m:radPr>
                            <m:degHide m:val="on"/>
                            <m:ctrlPr>
                              <a:rPr lang="en-US" sz="3200" i="1">
                                <a:latin typeface="Cambria Math" panose="02040503050406030204" pitchFamily="18" charset="0"/>
                              </a:rPr>
                            </m:ctrlPr>
                          </m:radPr>
                          <m:deg/>
                          <m:e>
                            <m:r>
                              <a:rPr lang="en-US" sz="3200" b="0" i="1">
                                <a:latin typeface="Cambria Math" panose="02040503050406030204" pitchFamily="18" charset="0"/>
                              </a:rPr>
                              <m:t>3</m:t>
                            </m:r>
                          </m:e>
                        </m:rad>
                      </m:num>
                      <m:den>
                        <m:r>
                          <a:rPr lang="en-US" sz="3200" b="0" i="1">
                            <a:latin typeface="Cambria Math" panose="02040503050406030204" pitchFamily="18" charset="0"/>
                          </a:rPr>
                          <m:t>3</m:t>
                        </m:r>
                      </m:den>
                    </m:f>
                  </m:oMath>
                </a14:m>
                <a:r>
                  <a:rPr lang="en-US" sz="3200"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a:t>
                </a:r>
                <a:r>
                  <a:rPr lang="en-US" sz="3200" b="1" dirty="0">
                    <a:solidFill>
                      <a:srgbClr val="0070C0"/>
                    </a:solidFill>
                    <a:latin typeface="Times New Roman" panose="02020603050405020304" pitchFamily="18" charset="0"/>
                    <a:cs typeface="Times New Roman" panose="02020603050405020304" pitchFamily="18" charset="0"/>
                  </a:rPr>
                  <a:t>C.</a:t>
                </a:r>
                <a:r>
                  <a:rPr lang="en-US" sz="3200" b="1"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i="1">
                            <a:latin typeface="Cambria Math" panose="02040503050406030204" pitchFamily="18" charset="0"/>
                          </a:rPr>
                        </m:ctrlPr>
                      </m:fPr>
                      <m:num>
                        <m:r>
                          <a:rPr lang="en-US" sz="3200" b="0" i="1" smtClean="0">
                            <a:latin typeface="Cambria Math" panose="02040503050406030204" pitchFamily="18" charset="0"/>
                          </a:rPr>
                          <m:t>8</m:t>
                        </m:r>
                        <m:sSup>
                          <m:sSupPr>
                            <m:ctrlPr>
                              <a:rPr lang="en-US" sz="3200" i="1">
                                <a:latin typeface="Cambria Math" panose="02040503050406030204" pitchFamily="18" charset="0"/>
                              </a:rPr>
                            </m:ctrlPr>
                          </m:sSupPr>
                          <m:e>
                            <m:r>
                              <a:rPr lang="en-US" sz="3200" b="0" i="1">
                                <a:latin typeface="Cambria Math" panose="02040503050406030204" pitchFamily="18" charset="0"/>
                              </a:rPr>
                              <m:t>𝑎</m:t>
                            </m:r>
                          </m:e>
                          <m:sup>
                            <m:r>
                              <a:rPr lang="en-US" sz="3200" b="0" i="1">
                                <a:latin typeface="Cambria Math" panose="02040503050406030204" pitchFamily="18" charset="0"/>
                              </a:rPr>
                              <m:t>3</m:t>
                            </m:r>
                          </m:sup>
                        </m:sSup>
                        <m:rad>
                          <m:radPr>
                            <m:degHide m:val="on"/>
                            <m:ctrlPr>
                              <a:rPr lang="en-US" sz="3200" i="1">
                                <a:latin typeface="Cambria Math" panose="02040503050406030204" pitchFamily="18" charset="0"/>
                              </a:rPr>
                            </m:ctrlPr>
                          </m:radPr>
                          <m:deg/>
                          <m:e>
                            <m:r>
                              <a:rPr lang="en-US" sz="3200" b="0" i="1" smtClean="0">
                                <a:latin typeface="Cambria Math" panose="02040503050406030204" pitchFamily="18" charset="0"/>
                              </a:rPr>
                              <m:t>3</m:t>
                            </m:r>
                          </m:e>
                        </m:rad>
                      </m:num>
                      <m:den>
                        <m:r>
                          <a:rPr lang="en-US" sz="3200" b="0" i="1">
                            <a:latin typeface="Cambria Math" panose="02040503050406030204" pitchFamily="18" charset="0"/>
                          </a:rPr>
                          <m:t>3</m:t>
                        </m:r>
                      </m:den>
                    </m:f>
                  </m:oMath>
                </a14:m>
                <a:r>
                  <a:rPr lang="en-US" sz="3200"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a:t>
                </a:r>
                <a:r>
                  <a:rPr lang="en-US" sz="3200" b="1" dirty="0">
                    <a:solidFill>
                      <a:srgbClr val="0070C0"/>
                    </a:solidFill>
                    <a:latin typeface="Times New Roman" panose="02020603050405020304" pitchFamily="18" charset="0"/>
                    <a:cs typeface="Times New Roman" panose="02020603050405020304" pitchFamily="18" charset="0"/>
                  </a:rPr>
                  <a:t>D.</a:t>
                </a:r>
                <a14:m>
                  <m:oMath xmlns:m="http://schemas.openxmlformats.org/officeDocument/2006/math">
                    <m:f>
                      <m:fPr>
                        <m:ctrlPr>
                          <a:rPr lang="en-US" sz="3200" i="1">
                            <a:latin typeface="Cambria Math" panose="02040503050406030204" pitchFamily="18" charset="0"/>
                          </a:rPr>
                        </m:ctrlPr>
                      </m:fPr>
                      <m:num>
                        <m:r>
                          <a:rPr lang="en-US" sz="3200" b="0" i="1" smtClean="0">
                            <a:latin typeface="Cambria Math" panose="02040503050406030204" pitchFamily="18" charset="0"/>
                          </a:rPr>
                          <m:t>3</m:t>
                        </m:r>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3</m:t>
                            </m:r>
                          </m:sup>
                        </m:sSup>
                        <m:rad>
                          <m:radPr>
                            <m:degHide m:val="on"/>
                            <m:ctrlPr>
                              <a:rPr lang="en-US" sz="3200" i="1">
                                <a:latin typeface="Cambria Math" panose="02040503050406030204" pitchFamily="18" charset="0"/>
                              </a:rPr>
                            </m:ctrlPr>
                          </m:radPr>
                          <m:deg/>
                          <m:e>
                            <m:r>
                              <a:rPr lang="en-US" sz="3200" i="1">
                                <a:latin typeface="Cambria Math" panose="02040503050406030204" pitchFamily="18" charset="0"/>
                              </a:rPr>
                              <m:t>3</m:t>
                            </m:r>
                          </m:e>
                        </m:rad>
                      </m:num>
                      <m:den>
                        <m:r>
                          <a:rPr lang="en-US" sz="3200" b="0" i="1" smtClean="0">
                            <a:latin typeface="Cambria Math" panose="02040503050406030204" pitchFamily="18" charset="0"/>
                          </a:rPr>
                          <m:t>4</m:t>
                        </m:r>
                      </m:den>
                    </m:f>
                  </m:oMath>
                </a14:m>
                <a:r>
                  <a:rPr lang="en-US" sz="3200" dirty="0">
                    <a:latin typeface="Times New Roman" panose="02020603050405020304" pitchFamily="18" charset="0"/>
                    <a:cs typeface="Times New Roman" panose="02020603050405020304" pitchFamily="18" charset="0"/>
                  </a:rPr>
                  <a:t>.</a:t>
                </a:r>
                <a:endParaRPr lang="en-US" altLang="ja-JP" sz="3200" dirty="0">
                  <a:solidFill>
                    <a:srgbClr val="0000FF"/>
                  </a:solidFill>
                  <a:latin typeface="Times New Roman" panose="02020603050405020304" pitchFamily="18" charset="0"/>
                  <a:ea typeface="+mn-ea"/>
                  <a:cs typeface="Times New Roman" panose="02020603050405020304" pitchFamily="18" charset="0"/>
                </a:endParaRPr>
              </a:p>
            </p:txBody>
          </p:sp>
        </mc:Choice>
        <mc:Fallback xmlns="">
          <p:sp>
            <p:nvSpPr>
              <p:cNvPr id="2" name="Title 1">
                <a:extLst>
                  <a:ext uri="{FF2B5EF4-FFF2-40B4-BE49-F238E27FC236}">
                    <a16:creationId xmlns:a16="http://schemas.microsoft.com/office/drawing/2014/main" id="{3A0E3945-4087-4C55-949C-702E8154AB69}"/>
                  </a:ext>
                </a:extLst>
              </p:cNvPr>
              <p:cNvSpPr>
                <a:spLocks noGrp="1" noRot="1" noChangeAspect="1" noMove="1" noResize="1" noEditPoints="1" noAdjustHandles="1" noChangeArrowheads="1" noChangeShapeType="1" noTextEdit="1"/>
              </p:cNvSpPr>
              <p:nvPr>
                <p:ph type="title"/>
                <p:custDataLst>
                  <p:tags r:id="rId4"/>
                </p:custDataLst>
              </p:nvPr>
            </p:nvSpPr>
            <p:spPr>
              <a:xfrm>
                <a:off x="413208" y="383979"/>
                <a:ext cx="10474751" cy="1916161"/>
              </a:xfrm>
              <a:blipFill>
                <a:blip r:embed="rId5"/>
                <a:stretch>
                  <a:fillRect l="-1513" t="-7006" b="-61465"/>
                </a:stretch>
              </a:blipFill>
            </p:spPr>
            <p:txBody>
              <a:bodyPr/>
              <a:lstStyle/>
              <a:p>
                <a:r>
                  <a:rPr lang="en-US">
                    <a:noFill/>
                  </a:rPr>
                  <a:t> </a:t>
                </a:r>
              </a:p>
            </p:txBody>
          </p:sp>
        </mc:Fallback>
      </mc:AlternateContent>
      <p:sp>
        <p:nvSpPr>
          <p:cNvPr id="4" name="Oval 3"/>
          <p:cNvSpPr/>
          <p:nvPr/>
        </p:nvSpPr>
        <p:spPr>
          <a:xfrm>
            <a:off x="6179127" y="2687782"/>
            <a:ext cx="701964" cy="6650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hlinkClick r:id="rId6" action="ppaction://hlinksldjump"/>
            <a:extLst>
              <a:ext uri="{FF2B5EF4-FFF2-40B4-BE49-F238E27FC236}">
                <a16:creationId xmlns:a16="http://schemas.microsoft.com/office/drawing/2014/main" id="{E3ACE4A0-B697-4089-A301-387F3DD442BD}"/>
              </a:ext>
            </a:extLst>
          </p:cNvPr>
          <p:cNvSpPr/>
          <p:nvPr/>
        </p:nvSpPr>
        <p:spPr>
          <a:xfrm rot="5400000">
            <a:off x="11532432"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7" action="ppaction://hlinksldjump"/>
            <a:extLst>
              <a:ext uri="{FF2B5EF4-FFF2-40B4-BE49-F238E27FC236}">
                <a16:creationId xmlns:a16="http://schemas.microsoft.com/office/drawing/2014/main" id="{7F5325E8-5BA1-41CA-BF1C-8889E5622819}"/>
              </a:ext>
            </a:extLst>
          </p:cNvPr>
          <p:cNvSpPr/>
          <p:nvPr/>
        </p:nvSpPr>
        <p:spPr>
          <a:xfrm rot="16200000">
            <a:off x="11024656"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4279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2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A0E3945-4087-4C55-949C-702E8154AB69}"/>
                  </a:ext>
                </a:extLst>
              </p:cNvPr>
              <p:cNvSpPr>
                <a:spLocks noGrp="1"/>
              </p:cNvSpPr>
              <p:nvPr>
                <p:ph type="title"/>
                <p:custDataLst>
                  <p:tags r:id="rId2"/>
                </p:custDataLst>
              </p:nvPr>
            </p:nvSpPr>
            <p:spPr>
              <a:xfrm>
                <a:off x="413207" y="383979"/>
                <a:ext cx="11040359" cy="1567369"/>
              </a:xfrm>
            </p:spPr>
            <p:txBody>
              <a:bodyPr anchor="t">
                <a:noAutofit/>
              </a:bodyPr>
              <a:lstStyle/>
              <a:p>
                <a:pPr>
                  <a:tabLst>
                    <a:tab pos="461963" algn="l"/>
                    <a:tab pos="3205163" algn="l"/>
                    <a:tab pos="5948363" algn="l"/>
                    <a:tab pos="8691563" algn="l"/>
                  </a:tabLst>
                </a:pPr>
                <a:r>
                  <a:rPr lang="en-US" altLang="ja-JP" sz="3200" b="1" dirty="0">
                    <a:solidFill>
                      <a:srgbClr val="FF0000"/>
                    </a:solidFill>
                    <a:latin typeface="Times New Roman" panose="02020603050405020304" pitchFamily="18" charset="0"/>
                    <a:ea typeface="+mn-ea"/>
                    <a:cs typeface="Times New Roman" panose="02020603050405020304" pitchFamily="18" charset="0"/>
                  </a:rPr>
                  <a:t>CÂU 17. </a:t>
                </a:r>
                <a:r>
                  <a:rPr lang="vi-VN" sz="3200" b="1" dirty="0">
                    <a:solidFill>
                      <a:srgbClr val="002060"/>
                    </a:solidFill>
                    <a:latin typeface="Times New Roman" panose="02020603050405020304" pitchFamily="18" charset="0"/>
                    <a:cs typeface="Times New Roman" panose="02020603050405020304" pitchFamily="18" charset="0"/>
                  </a:rPr>
                  <a:t>Cho hình chóp </a:t>
                </a:r>
                <a14:m>
                  <m:oMath xmlns:m="http://schemas.openxmlformats.org/officeDocument/2006/math">
                    <m:r>
                      <a:rPr lang="en-US" sz="3200" b="1" i="1">
                        <a:solidFill>
                          <a:srgbClr val="002060"/>
                        </a:solidFill>
                        <a:latin typeface="Cambria Math" panose="02040503050406030204" pitchFamily="18" charset="0"/>
                      </a:rPr>
                      <m:t>𝑺</m:t>
                    </m:r>
                    <m:r>
                      <a:rPr lang="en-US" sz="3200" b="1" i="1">
                        <a:solidFill>
                          <a:srgbClr val="002060"/>
                        </a:solidFill>
                        <a:latin typeface="Cambria Math" panose="02040503050406030204" pitchFamily="18" charset="0"/>
                      </a:rPr>
                      <m:t>.</m:t>
                    </m:r>
                    <m:r>
                      <a:rPr lang="en-US" sz="3200" b="1" i="1">
                        <a:solidFill>
                          <a:srgbClr val="002060"/>
                        </a:solidFill>
                        <a:latin typeface="Cambria Math" panose="02040503050406030204" pitchFamily="18" charset="0"/>
                      </a:rPr>
                      <m:t>𝑨𝑩𝑪</m:t>
                    </m:r>
                  </m:oMath>
                </a14:m>
                <a:r>
                  <a:rPr lang="pt-BR" sz="3200" b="1" dirty="0">
                    <a:solidFill>
                      <a:srgbClr val="002060"/>
                    </a:solidFill>
                    <a:latin typeface="Times New Roman" panose="02020603050405020304" pitchFamily="18" charset="0"/>
                    <a:cs typeface="Times New Roman" panose="02020603050405020304" pitchFamily="18" charset="0"/>
                  </a:rPr>
                  <a:t> có </a:t>
                </a:r>
                <a14:m>
                  <m:oMath xmlns:m="http://schemas.openxmlformats.org/officeDocument/2006/math">
                    <m:r>
                      <a:rPr lang="en-US" sz="3200" b="1" i="1">
                        <a:solidFill>
                          <a:srgbClr val="002060"/>
                        </a:solidFill>
                        <a:latin typeface="Cambria Math" panose="02040503050406030204" pitchFamily="18" charset="0"/>
                      </a:rPr>
                      <m:t>𝑨𝑩</m:t>
                    </m:r>
                    <m:r>
                      <a:rPr lang="en-US" sz="3200" b="1" i="1">
                        <a:solidFill>
                          <a:srgbClr val="002060"/>
                        </a:solidFill>
                        <a:latin typeface="Cambria Math" panose="02040503050406030204" pitchFamily="18" charset="0"/>
                      </a:rPr>
                      <m:t>=</m:t>
                    </m:r>
                    <m:r>
                      <a:rPr lang="en-US" sz="3200" b="1" i="1">
                        <a:solidFill>
                          <a:srgbClr val="002060"/>
                        </a:solidFill>
                        <a:latin typeface="Cambria Math" panose="02040503050406030204" pitchFamily="18" charset="0"/>
                      </a:rPr>
                      <m:t>𝟑</m:t>
                    </m:r>
                    <m:r>
                      <a:rPr lang="en-US" sz="3200" b="1" i="1">
                        <a:solidFill>
                          <a:srgbClr val="002060"/>
                        </a:solidFill>
                        <a:latin typeface="Cambria Math" panose="02040503050406030204" pitchFamily="18" charset="0"/>
                      </a:rPr>
                      <m:t>𝒂</m:t>
                    </m:r>
                  </m:oMath>
                </a14:m>
                <a:r>
                  <a:rPr lang="pt-BR"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latin typeface="Cambria Math" panose="02040503050406030204" pitchFamily="18" charset="0"/>
                      </a:rPr>
                      <m:t>𝑨𝑪</m:t>
                    </m:r>
                    <m:r>
                      <a:rPr lang="en-US" sz="3200" b="1" i="1">
                        <a:solidFill>
                          <a:srgbClr val="002060"/>
                        </a:solidFill>
                        <a:latin typeface="Cambria Math" panose="02040503050406030204" pitchFamily="18" charset="0"/>
                      </a:rPr>
                      <m:t>=</m:t>
                    </m:r>
                    <m:r>
                      <a:rPr lang="en-US" sz="3200" b="1" i="1">
                        <a:solidFill>
                          <a:srgbClr val="002060"/>
                        </a:solidFill>
                        <a:latin typeface="Cambria Math" panose="02040503050406030204" pitchFamily="18" charset="0"/>
                      </a:rPr>
                      <m:t>𝟒</m:t>
                    </m:r>
                    <m:r>
                      <a:rPr lang="en-US" sz="3200" b="1" i="1">
                        <a:solidFill>
                          <a:srgbClr val="002060"/>
                        </a:solidFill>
                        <a:latin typeface="Cambria Math" panose="02040503050406030204" pitchFamily="18" charset="0"/>
                      </a:rPr>
                      <m:t>𝒂</m:t>
                    </m:r>
                  </m:oMath>
                </a14:m>
                <a:r>
                  <a:rPr lang="pt-BR" sz="3200" b="1" dirty="0">
                    <a:solidFill>
                      <a:srgbClr val="002060"/>
                    </a:solidFill>
                    <a:latin typeface="Times New Roman" panose="02020603050405020304" pitchFamily="18" charset="0"/>
                    <a:cs typeface="Times New Roman" panose="02020603050405020304" pitchFamily="18" charset="0"/>
                  </a:rPr>
                  <a:t>,</a:t>
                </a:r>
                <a:br>
                  <a:rPr lang="pt-BR" sz="3200" b="1" dirty="0">
                    <a:solidFill>
                      <a:srgbClr val="002060"/>
                    </a:solidFill>
                    <a:latin typeface="Times New Roman" panose="02020603050405020304" pitchFamily="18" charset="0"/>
                    <a:cs typeface="Times New Roman" panose="02020603050405020304" pitchFamily="18" charset="0"/>
                  </a:rPr>
                </a:br>
                <a:r>
                  <a:rPr lang="pt-BR"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latin typeface="Cambria Math" panose="02040503050406030204" pitchFamily="18" charset="0"/>
                      </a:rPr>
                      <m:t>𝑩𝑪</m:t>
                    </m:r>
                    <m:r>
                      <a:rPr lang="en-US" sz="3200" b="1" i="1">
                        <a:solidFill>
                          <a:srgbClr val="002060"/>
                        </a:solidFill>
                        <a:latin typeface="Cambria Math" panose="02040503050406030204" pitchFamily="18" charset="0"/>
                      </a:rPr>
                      <m:t>=</m:t>
                    </m:r>
                    <m:r>
                      <a:rPr lang="en-US" sz="3200" b="1" i="1">
                        <a:solidFill>
                          <a:srgbClr val="002060"/>
                        </a:solidFill>
                        <a:latin typeface="Cambria Math" panose="02040503050406030204" pitchFamily="18" charset="0"/>
                      </a:rPr>
                      <m:t>𝟓</m:t>
                    </m:r>
                    <m:r>
                      <a:rPr lang="en-US" sz="3200" b="1" i="1">
                        <a:solidFill>
                          <a:srgbClr val="002060"/>
                        </a:solidFill>
                        <a:latin typeface="Cambria Math" panose="02040503050406030204" pitchFamily="18" charset="0"/>
                      </a:rPr>
                      <m:t>𝒂</m:t>
                    </m:r>
                  </m:oMath>
                </a14:m>
                <a:r>
                  <a:rPr lang="pt-BR"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latin typeface="Cambria Math" panose="02040503050406030204" pitchFamily="18" charset="0"/>
                      </a:rPr>
                      <m:t>𝑺𝑨</m:t>
                    </m:r>
                    <m:r>
                      <a:rPr lang="en-US" sz="3200" b="1" i="1">
                        <a:solidFill>
                          <a:srgbClr val="002060"/>
                        </a:solidFill>
                        <a:latin typeface="Cambria Math" panose="02040503050406030204" pitchFamily="18" charset="0"/>
                      </a:rPr>
                      <m:t>=</m:t>
                    </m:r>
                    <m:r>
                      <a:rPr lang="en-US" sz="3200" b="1" i="1">
                        <a:solidFill>
                          <a:srgbClr val="002060"/>
                        </a:solidFill>
                        <a:latin typeface="Cambria Math" panose="02040503050406030204" pitchFamily="18" charset="0"/>
                      </a:rPr>
                      <m:t>𝑺𝑩</m:t>
                    </m:r>
                    <m:r>
                      <a:rPr lang="en-US" sz="3200" b="1" i="1">
                        <a:solidFill>
                          <a:srgbClr val="002060"/>
                        </a:solidFill>
                        <a:latin typeface="Cambria Math" panose="02040503050406030204" pitchFamily="18" charset="0"/>
                      </a:rPr>
                      <m:t>=</m:t>
                    </m:r>
                    <m:r>
                      <a:rPr lang="en-US" sz="3200" b="1" i="1">
                        <a:solidFill>
                          <a:srgbClr val="002060"/>
                        </a:solidFill>
                        <a:latin typeface="Cambria Math" panose="02040503050406030204" pitchFamily="18" charset="0"/>
                      </a:rPr>
                      <m:t>𝑺𝑪</m:t>
                    </m:r>
                    <m:r>
                      <a:rPr lang="en-US" sz="3200" b="1" i="1">
                        <a:solidFill>
                          <a:srgbClr val="002060"/>
                        </a:solidFill>
                        <a:latin typeface="Cambria Math" panose="02040503050406030204" pitchFamily="18" charset="0"/>
                      </a:rPr>
                      <m:t>=</m:t>
                    </m:r>
                    <m:r>
                      <a:rPr lang="en-US" sz="3200" b="1" i="1">
                        <a:solidFill>
                          <a:srgbClr val="002060"/>
                        </a:solidFill>
                        <a:latin typeface="Cambria Math" panose="02040503050406030204" pitchFamily="18" charset="0"/>
                      </a:rPr>
                      <m:t>𝟔</m:t>
                    </m:r>
                    <m:r>
                      <a:rPr lang="en-US" sz="3200" b="1" i="1">
                        <a:solidFill>
                          <a:srgbClr val="002060"/>
                        </a:solidFill>
                        <a:latin typeface="Cambria Math" panose="02040503050406030204" pitchFamily="18" charset="0"/>
                      </a:rPr>
                      <m:t>𝒂</m:t>
                    </m:r>
                  </m:oMath>
                </a14:m>
                <a:r>
                  <a:rPr lang="pt-BR" sz="3200" b="1" dirty="0">
                    <a:solidFill>
                      <a:srgbClr val="002060"/>
                    </a:solidFill>
                    <a:latin typeface="Times New Roman" panose="02020603050405020304" pitchFamily="18" charset="0"/>
                    <a:cs typeface="Times New Roman" panose="02020603050405020304" pitchFamily="18" charset="0"/>
                  </a:rPr>
                  <a:t>.</a:t>
                </a:r>
                <a:br>
                  <a:rPr lang="pt-BR" sz="3200" b="1" dirty="0">
                    <a:solidFill>
                      <a:srgbClr val="002060"/>
                    </a:solidFill>
                    <a:latin typeface="Times New Roman" panose="02020603050405020304" pitchFamily="18" charset="0"/>
                    <a:cs typeface="Times New Roman" panose="02020603050405020304" pitchFamily="18" charset="0"/>
                  </a:rPr>
                </a:br>
                <a:r>
                  <a:rPr lang="pt-BR" sz="3200" b="1" dirty="0">
                    <a:solidFill>
                      <a:srgbClr val="002060"/>
                    </a:solidFill>
                    <a:latin typeface="Times New Roman" panose="02020603050405020304" pitchFamily="18" charset="0"/>
                    <a:cs typeface="Times New Roman" panose="02020603050405020304" pitchFamily="18" charset="0"/>
                  </a:rPr>
                  <a:t> Tính thể tích khối chóp </a:t>
                </a:r>
                <a14:m>
                  <m:oMath xmlns:m="http://schemas.openxmlformats.org/officeDocument/2006/math">
                    <m:r>
                      <a:rPr lang="en-US" sz="3200" b="1" i="1">
                        <a:solidFill>
                          <a:srgbClr val="002060"/>
                        </a:solidFill>
                        <a:latin typeface="Cambria Math" panose="02040503050406030204" pitchFamily="18" charset="0"/>
                      </a:rPr>
                      <m:t>𝑺</m:t>
                    </m:r>
                    <m:r>
                      <a:rPr lang="en-US" sz="3200" b="1" i="1">
                        <a:solidFill>
                          <a:srgbClr val="002060"/>
                        </a:solidFill>
                        <a:latin typeface="Cambria Math" panose="02040503050406030204" pitchFamily="18" charset="0"/>
                      </a:rPr>
                      <m:t>.</m:t>
                    </m:r>
                    <m:r>
                      <a:rPr lang="en-US" sz="3200" b="1" i="1">
                        <a:solidFill>
                          <a:srgbClr val="002060"/>
                        </a:solidFill>
                        <a:latin typeface="Cambria Math" panose="02040503050406030204" pitchFamily="18" charset="0"/>
                      </a:rPr>
                      <m:t>𝑨𝑩𝑪</m:t>
                    </m:r>
                  </m:oMath>
                </a14:m>
                <a:r>
                  <a:rPr lang="pt-BR" sz="3200" b="1" i="1" dirty="0">
                    <a:solidFill>
                      <a:srgbClr val="002060"/>
                    </a:solidFill>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A.</a:t>
                </a:r>
                <a14:m>
                  <m:oMath xmlns:m="http://schemas.openxmlformats.org/officeDocument/2006/math">
                    <m:r>
                      <a:rPr lang="en-US" sz="3200" i="1" dirty="0" smtClean="0">
                        <a:latin typeface="Cambria Math" panose="02040503050406030204" pitchFamily="18" charset="0"/>
                      </a:rPr>
                      <m:t> </m:t>
                    </m:r>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3</m:t>
                        </m:r>
                      </m:sup>
                    </m:sSup>
                    <m:rad>
                      <m:radPr>
                        <m:degHide m:val="on"/>
                        <m:ctrlPr>
                          <a:rPr lang="en-US" sz="3200" i="1">
                            <a:latin typeface="Cambria Math" panose="02040503050406030204" pitchFamily="18" charset="0"/>
                          </a:rPr>
                        </m:ctrlPr>
                      </m:radPr>
                      <m:deg/>
                      <m:e>
                        <m:r>
                          <a:rPr lang="en-US" sz="3200" b="0" i="1" smtClean="0">
                            <a:latin typeface="Cambria Math" panose="02040503050406030204" pitchFamily="18" charset="0"/>
                          </a:rPr>
                          <m:t>119</m:t>
                        </m:r>
                      </m:e>
                    </m:rad>
                  </m:oMath>
                </a14:m>
                <a:r>
                  <a:rPr lang="vi-VN" sz="3200" dirty="0">
                    <a:latin typeface="Times New Roman" panose="02020603050405020304" pitchFamily="18" charset="0"/>
                    <a:cs typeface="Times New Roman" panose="02020603050405020304" pitchFamily="18" charset="0"/>
                  </a:rPr>
                  <a:t>.</a:t>
                </a:r>
                <a:r>
                  <a:rPr lang="vi-VN" sz="3200" b="1" dirty="0">
                    <a:latin typeface="Times New Roman" panose="02020603050405020304" pitchFamily="18" charset="0"/>
                    <a:cs typeface="Times New Roman" panose="02020603050405020304" pitchFamily="18" charset="0"/>
                  </a:rPr>
                  <a:t>	B. </a:t>
                </a:r>
                <a14:m>
                  <m:oMath xmlns:m="http://schemas.openxmlformats.org/officeDocument/2006/math">
                    <m:f>
                      <m:fPr>
                        <m:ctrlPr>
                          <a:rPr lang="en-US" sz="3200" i="1">
                            <a:latin typeface="Cambria Math" panose="02040503050406030204" pitchFamily="18" charset="0"/>
                          </a:rPr>
                        </m:ctrlPr>
                      </m:fPr>
                      <m:num>
                        <m:sSup>
                          <m:sSupPr>
                            <m:ctrlPr>
                              <a:rPr lang="en-US" sz="3200" i="1" smtClean="0">
                                <a:latin typeface="Cambria Math" panose="02040503050406030204" pitchFamily="18" charset="0"/>
                              </a:rPr>
                            </m:ctrlPr>
                          </m:sSupPr>
                          <m:e>
                            <m:r>
                              <a:rPr lang="en-US" sz="3200" b="0" i="1">
                                <a:latin typeface="Cambria Math" panose="02040503050406030204" pitchFamily="18" charset="0"/>
                              </a:rPr>
                              <m:t>𝑎</m:t>
                            </m:r>
                          </m:e>
                          <m:sup>
                            <m:r>
                              <a:rPr lang="en-US" sz="3200" b="0" i="1">
                                <a:latin typeface="Cambria Math" panose="02040503050406030204" pitchFamily="18" charset="0"/>
                              </a:rPr>
                              <m:t>3</m:t>
                            </m:r>
                          </m:sup>
                        </m:sSup>
                        <m:rad>
                          <m:radPr>
                            <m:degHide m:val="on"/>
                            <m:ctrlPr>
                              <a:rPr lang="en-US" sz="3200" i="1">
                                <a:latin typeface="Cambria Math" panose="02040503050406030204" pitchFamily="18" charset="0"/>
                              </a:rPr>
                            </m:ctrlPr>
                          </m:radPr>
                          <m:deg/>
                          <m:e>
                            <m:r>
                              <a:rPr lang="en-US" sz="3200" i="1">
                                <a:latin typeface="Cambria Math" panose="02040503050406030204" pitchFamily="18" charset="0"/>
                              </a:rPr>
                              <m:t>119</m:t>
                            </m:r>
                          </m:e>
                        </m:rad>
                      </m:num>
                      <m:den>
                        <m:r>
                          <a:rPr lang="en-US" sz="3200" b="0" i="1">
                            <a:latin typeface="Cambria Math" panose="02040503050406030204" pitchFamily="18" charset="0"/>
                          </a:rPr>
                          <m:t>3</m:t>
                        </m:r>
                      </m:den>
                    </m:f>
                  </m:oMath>
                </a14:m>
                <a:r>
                  <a:rPr lang="en-US" sz="3200"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C. </a:t>
                </a:r>
                <a14:m>
                  <m:oMath xmlns:m="http://schemas.openxmlformats.org/officeDocument/2006/math">
                    <m:f>
                      <m:fPr>
                        <m:ctrlPr>
                          <a:rPr lang="en-US" sz="3200" i="1">
                            <a:latin typeface="Cambria Math" panose="02040503050406030204" pitchFamily="18" charset="0"/>
                          </a:rPr>
                        </m:ctrlPr>
                      </m:fPr>
                      <m:num>
                        <m:r>
                          <a:rPr lang="en-US" sz="3200" b="0" i="1" smtClean="0">
                            <a:latin typeface="Cambria Math" panose="02040503050406030204" pitchFamily="18" charset="0"/>
                          </a:rPr>
                          <m:t>4</m:t>
                        </m:r>
                        <m:sSup>
                          <m:sSupPr>
                            <m:ctrlPr>
                              <a:rPr lang="en-US" sz="3200" i="1">
                                <a:latin typeface="Cambria Math" panose="02040503050406030204" pitchFamily="18" charset="0"/>
                              </a:rPr>
                            </m:ctrlPr>
                          </m:sSupPr>
                          <m:e>
                            <m:r>
                              <a:rPr lang="en-US" sz="3200" b="0" i="1">
                                <a:latin typeface="Cambria Math" panose="02040503050406030204" pitchFamily="18" charset="0"/>
                              </a:rPr>
                              <m:t>𝑎</m:t>
                            </m:r>
                          </m:e>
                          <m:sup>
                            <m:r>
                              <a:rPr lang="en-US" sz="3200" b="0" i="1">
                                <a:latin typeface="Cambria Math" panose="02040503050406030204" pitchFamily="18" charset="0"/>
                              </a:rPr>
                              <m:t>3</m:t>
                            </m:r>
                          </m:sup>
                        </m:sSup>
                        <m:rad>
                          <m:radPr>
                            <m:degHide m:val="on"/>
                            <m:ctrlPr>
                              <a:rPr lang="en-US" sz="3200" i="1">
                                <a:latin typeface="Cambria Math" panose="02040503050406030204" pitchFamily="18" charset="0"/>
                              </a:rPr>
                            </m:ctrlPr>
                          </m:radPr>
                          <m:deg/>
                          <m:e>
                            <m:r>
                              <a:rPr lang="en-US" sz="3200" i="1">
                                <a:latin typeface="Cambria Math" panose="02040503050406030204" pitchFamily="18" charset="0"/>
                              </a:rPr>
                              <m:t>119</m:t>
                            </m:r>
                          </m:e>
                        </m:rad>
                      </m:num>
                      <m:den>
                        <m:r>
                          <a:rPr lang="en-US" sz="3200" b="0" i="1">
                            <a:latin typeface="Cambria Math" panose="02040503050406030204" pitchFamily="18" charset="0"/>
                          </a:rPr>
                          <m:t>3</m:t>
                        </m:r>
                      </m:den>
                    </m:f>
                  </m:oMath>
                </a14:m>
                <a:r>
                  <a:rPr lang="en-US" sz="3200"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D.</a:t>
                </a:r>
                <a14:m>
                  <m:oMath xmlns:m="http://schemas.openxmlformats.org/officeDocument/2006/math">
                    <m:sSup>
                      <m:sSupPr>
                        <m:ctrlPr>
                          <a:rPr lang="en-US" sz="3200" i="1">
                            <a:latin typeface="Cambria Math" panose="02040503050406030204" pitchFamily="18" charset="0"/>
                          </a:rPr>
                        </m:ctrlPr>
                      </m:sSupPr>
                      <m:e>
                        <m:r>
                          <a:rPr lang="en-US" sz="3200" b="0" i="1" smtClean="0">
                            <a:latin typeface="Cambria Math" panose="02040503050406030204" pitchFamily="18" charset="0"/>
                          </a:rPr>
                          <m:t>4</m:t>
                        </m:r>
                        <m:r>
                          <a:rPr lang="en-US" sz="3200" i="1">
                            <a:latin typeface="Cambria Math" panose="02040503050406030204" pitchFamily="18" charset="0"/>
                          </a:rPr>
                          <m:t>𝑎</m:t>
                        </m:r>
                      </m:e>
                      <m:sup>
                        <m:r>
                          <a:rPr lang="en-US" sz="3200" i="1">
                            <a:latin typeface="Cambria Math" panose="02040503050406030204" pitchFamily="18" charset="0"/>
                          </a:rPr>
                          <m:t>3</m:t>
                        </m:r>
                      </m:sup>
                    </m:sSup>
                    <m:rad>
                      <m:radPr>
                        <m:degHide m:val="on"/>
                        <m:ctrlPr>
                          <a:rPr lang="en-US" sz="3200" i="1">
                            <a:latin typeface="Cambria Math" panose="02040503050406030204" pitchFamily="18" charset="0"/>
                          </a:rPr>
                        </m:ctrlPr>
                      </m:radPr>
                      <m:deg/>
                      <m:e>
                        <m:r>
                          <a:rPr lang="en-US" sz="3200" i="1">
                            <a:latin typeface="Cambria Math" panose="02040503050406030204" pitchFamily="18" charset="0"/>
                          </a:rPr>
                          <m:t>119</m:t>
                        </m:r>
                      </m:e>
                    </m:rad>
                  </m:oMath>
                </a14:m>
                <a:r>
                  <a:rPr lang="en-US" sz="3200" dirty="0">
                    <a:latin typeface="Times New Roman" panose="02020603050405020304" pitchFamily="18" charset="0"/>
                    <a:cs typeface="Times New Roman" panose="02020603050405020304" pitchFamily="18" charset="0"/>
                  </a:rPr>
                  <a:t>.</a:t>
                </a:r>
                <a:endParaRPr lang="en-US" altLang="ja-JP" sz="3200" dirty="0">
                  <a:solidFill>
                    <a:srgbClr val="0000FF"/>
                  </a:solidFill>
                  <a:latin typeface="Times New Roman" panose="02020603050405020304" pitchFamily="18" charset="0"/>
                  <a:ea typeface="+mn-ea"/>
                  <a:cs typeface="Times New Roman" panose="02020603050405020304" pitchFamily="18" charset="0"/>
                </a:endParaRPr>
              </a:p>
            </p:txBody>
          </p:sp>
        </mc:Choice>
        <mc:Fallback xmlns="">
          <p:sp>
            <p:nvSpPr>
              <p:cNvPr id="2" name="Title 1">
                <a:extLst>
                  <a:ext uri="{FF2B5EF4-FFF2-40B4-BE49-F238E27FC236}">
                    <a16:creationId xmlns:a16="http://schemas.microsoft.com/office/drawing/2014/main" id="{3A0E3945-4087-4C55-949C-702E8154AB69}"/>
                  </a:ext>
                </a:extLst>
              </p:cNvPr>
              <p:cNvSpPr>
                <a:spLocks noGrp="1" noRot="1" noChangeAspect="1" noMove="1" noResize="1" noEditPoints="1" noAdjustHandles="1" noChangeArrowheads="1" noChangeShapeType="1" noTextEdit="1"/>
              </p:cNvSpPr>
              <p:nvPr>
                <p:ph type="title"/>
                <p:custDataLst>
                  <p:tags r:id="rId4"/>
                </p:custDataLst>
              </p:nvPr>
            </p:nvSpPr>
            <p:spPr>
              <a:xfrm>
                <a:off x="413207" y="383979"/>
                <a:ext cx="11040359" cy="1567369"/>
              </a:xfrm>
              <a:blipFill>
                <a:blip r:embed="rId5"/>
                <a:stretch>
                  <a:fillRect l="-1436" t="-8560" r="-718" b="-97276"/>
                </a:stretch>
              </a:blipFill>
            </p:spPr>
            <p:txBody>
              <a:bodyPr/>
              <a:lstStyle/>
              <a:p>
                <a:r>
                  <a:rPr lang="en-US">
                    <a:noFill/>
                  </a:rPr>
                  <a:t> </a:t>
                </a:r>
              </a:p>
            </p:txBody>
          </p:sp>
        </mc:Fallback>
      </mc:AlternateContent>
      <p:sp>
        <p:nvSpPr>
          <p:cNvPr id="4" name="Oval 3"/>
          <p:cNvSpPr/>
          <p:nvPr/>
        </p:nvSpPr>
        <p:spPr>
          <a:xfrm>
            <a:off x="637309" y="2706255"/>
            <a:ext cx="701964" cy="6650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hlinkClick r:id="rId6" action="ppaction://hlinksldjump"/>
            <a:extLst>
              <a:ext uri="{FF2B5EF4-FFF2-40B4-BE49-F238E27FC236}">
                <a16:creationId xmlns:a16="http://schemas.microsoft.com/office/drawing/2014/main" id="{0CB1A131-7D41-4663-8E7B-CD7153F66073}"/>
              </a:ext>
            </a:extLst>
          </p:cNvPr>
          <p:cNvSpPr/>
          <p:nvPr/>
        </p:nvSpPr>
        <p:spPr>
          <a:xfrm rot="5400000">
            <a:off x="11532432"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hlinkClick r:id="rId7" action="ppaction://hlinksldjump"/>
            <a:extLst>
              <a:ext uri="{FF2B5EF4-FFF2-40B4-BE49-F238E27FC236}">
                <a16:creationId xmlns:a16="http://schemas.microsoft.com/office/drawing/2014/main" id="{C0BFC5CF-277E-4927-B2F9-90444210876B}"/>
              </a:ext>
            </a:extLst>
          </p:cNvPr>
          <p:cNvSpPr/>
          <p:nvPr/>
        </p:nvSpPr>
        <p:spPr>
          <a:xfrm rot="16200000">
            <a:off x="11024656"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091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2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A0E3945-4087-4C55-949C-702E8154AB69}"/>
                  </a:ext>
                </a:extLst>
              </p:cNvPr>
              <p:cNvSpPr>
                <a:spLocks noGrp="1"/>
              </p:cNvSpPr>
              <p:nvPr>
                <p:ph type="title"/>
                <p:custDataLst>
                  <p:tags r:id="rId2"/>
                </p:custDataLst>
              </p:nvPr>
            </p:nvSpPr>
            <p:spPr>
              <a:xfrm>
                <a:off x="413209" y="383979"/>
                <a:ext cx="10418190" cy="2057563"/>
              </a:xfrm>
            </p:spPr>
            <p:txBody>
              <a:bodyPr anchor="t">
                <a:noAutofit/>
              </a:bodyPr>
              <a:lstStyle/>
              <a:p>
                <a:pPr>
                  <a:tabLst>
                    <a:tab pos="461963" algn="l"/>
                    <a:tab pos="3205163" algn="l"/>
                    <a:tab pos="5948363" algn="l"/>
                    <a:tab pos="8691563" algn="l"/>
                  </a:tabLst>
                </a:pPr>
                <a:r>
                  <a:rPr lang="en-US" altLang="ja-JP" sz="3200" b="1" dirty="0">
                    <a:solidFill>
                      <a:srgbClr val="FF0000"/>
                    </a:solidFill>
                    <a:latin typeface="Times New Roman" panose="02020603050405020304" pitchFamily="18" charset="0"/>
                    <a:ea typeface="+mn-ea"/>
                    <a:cs typeface="Times New Roman" panose="02020603050405020304" pitchFamily="18" charset="0"/>
                  </a:rPr>
                  <a:t>CÂU 18. </a:t>
                </a:r>
                <a:r>
                  <a:rPr lang="vi-VN" sz="3200" b="1" dirty="0">
                    <a:solidFill>
                      <a:srgbClr val="002060"/>
                    </a:solidFill>
                    <a:latin typeface="Times New Roman" panose="02020603050405020304" pitchFamily="18" charset="0"/>
                    <a:cs typeface="Times New Roman" panose="02020603050405020304" pitchFamily="18" charset="0"/>
                  </a:rPr>
                  <a:t>Cho hình chóp </a:t>
                </a:r>
                <a:r>
                  <a:rPr lang="pt-BR" sz="3200" b="1" dirty="0">
                    <a:solidFill>
                      <a:srgbClr val="002060"/>
                    </a:solidFill>
                    <a:latin typeface="Times New Roman" panose="02020603050405020304" pitchFamily="18" charset="0"/>
                    <a:cs typeface="Times New Roman" panose="02020603050405020304" pitchFamily="18" charset="0"/>
                  </a:rPr>
                  <a:t>tam giác </a:t>
                </a:r>
                <a14:m>
                  <m:oMath xmlns:m="http://schemas.openxmlformats.org/officeDocument/2006/math">
                    <m:r>
                      <a:rPr lang="en-US" sz="3200" b="1" i="1">
                        <a:solidFill>
                          <a:srgbClr val="002060"/>
                        </a:solidFill>
                        <a:latin typeface="Cambria Math" panose="02040503050406030204" pitchFamily="18" charset="0"/>
                      </a:rPr>
                      <m:t>𝑺</m:t>
                    </m:r>
                    <m:r>
                      <a:rPr lang="en-US" sz="3200" b="1" i="1">
                        <a:solidFill>
                          <a:srgbClr val="002060"/>
                        </a:solidFill>
                        <a:latin typeface="Cambria Math" panose="02040503050406030204" pitchFamily="18" charset="0"/>
                      </a:rPr>
                      <m:t>.</m:t>
                    </m:r>
                    <m:r>
                      <a:rPr lang="en-US" sz="3200" b="1" i="1">
                        <a:solidFill>
                          <a:srgbClr val="002060"/>
                        </a:solidFill>
                        <a:latin typeface="Cambria Math" panose="02040503050406030204" pitchFamily="18" charset="0"/>
                      </a:rPr>
                      <m:t>𝑨𝑩𝑪</m:t>
                    </m:r>
                  </m:oMath>
                </a14:m>
                <a:r>
                  <a:rPr lang="pt-BR" sz="3200" b="1" dirty="0">
                    <a:solidFill>
                      <a:srgbClr val="002060"/>
                    </a:solidFill>
                    <a:latin typeface="Times New Roman" panose="02020603050405020304" pitchFamily="18" charset="0"/>
                    <a:cs typeface="Times New Roman" panose="02020603050405020304" pitchFamily="18" charset="0"/>
                  </a:rPr>
                  <a:t> có</a:t>
                </a:r>
                <a:br>
                  <a:rPr lang="pt-BR" sz="3200" b="1" dirty="0">
                    <a:solidFill>
                      <a:srgbClr val="002060"/>
                    </a:solidFill>
                    <a:latin typeface="Times New Roman" panose="02020603050405020304" pitchFamily="18" charset="0"/>
                    <a:cs typeface="Times New Roman" panose="02020603050405020304" pitchFamily="18" charset="0"/>
                  </a:rPr>
                </a:br>
                <a:r>
                  <a:rPr lang="pt-BR"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3200" b="1" i="1">
                            <a:solidFill>
                              <a:srgbClr val="002060"/>
                            </a:solidFill>
                            <a:latin typeface="Cambria Math" panose="02040503050406030204" pitchFamily="18" charset="0"/>
                          </a:rPr>
                        </m:ctrlPr>
                      </m:accPr>
                      <m:e>
                        <m:r>
                          <a:rPr lang="en-US" sz="3200" b="1" i="1">
                            <a:solidFill>
                              <a:srgbClr val="002060"/>
                            </a:solidFill>
                            <a:latin typeface="Cambria Math" panose="02040503050406030204" pitchFamily="18" charset="0"/>
                          </a:rPr>
                          <m:t>𝑨𝑺𝑩</m:t>
                        </m:r>
                      </m:e>
                    </m:acc>
                    <m:r>
                      <a:rPr lang="en-US" sz="3200" b="1" i="1">
                        <a:solidFill>
                          <a:srgbClr val="002060"/>
                        </a:solidFill>
                        <a:latin typeface="Cambria Math" panose="02040503050406030204" pitchFamily="18" charset="0"/>
                      </a:rPr>
                      <m:t>=</m:t>
                    </m:r>
                    <m:acc>
                      <m:accPr>
                        <m:chr m:val="̂"/>
                        <m:ctrlPr>
                          <a:rPr lang="vi-VN" sz="3200" b="1" i="1">
                            <a:solidFill>
                              <a:srgbClr val="002060"/>
                            </a:solidFill>
                            <a:latin typeface="Cambria Math" panose="02040503050406030204" pitchFamily="18" charset="0"/>
                          </a:rPr>
                        </m:ctrlPr>
                      </m:accPr>
                      <m:e>
                        <m:r>
                          <a:rPr lang="en-US" sz="3200" b="1" i="1">
                            <a:solidFill>
                              <a:srgbClr val="002060"/>
                            </a:solidFill>
                            <a:latin typeface="Cambria Math" panose="02040503050406030204" pitchFamily="18" charset="0"/>
                          </a:rPr>
                          <m:t>𝑪𝑺𝑩</m:t>
                        </m:r>
                      </m:e>
                    </m:acc>
                    <m:r>
                      <a:rPr lang="en-US" sz="3200" b="1" i="1">
                        <a:solidFill>
                          <a:srgbClr val="002060"/>
                        </a:solidFill>
                        <a:latin typeface="Cambria Math" panose="02040503050406030204" pitchFamily="18" charset="0"/>
                      </a:rPr>
                      <m:t>=</m:t>
                    </m:r>
                    <m:r>
                      <a:rPr lang="en-US" sz="3200" b="1" i="1">
                        <a:solidFill>
                          <a:srgbClr val="002060"/>
                        </a:solidFill>
                        <a:latin typeface="Cambria Math" panose="02040503050406030204" pitchFamily="18" charset="0"/>
                      </a:rPr>
                      <m:t>𝟔𝟎</m:t>
                    </m:r>
                    <m:r>
                      <a:rPr lang="en-US" sz="3200" b="1" i="1">
                        <a:solidFill>
                          <a:srgbClr val="002060"/>
                        </a:solidFill>
                        <a:latin typeface="Cambria Math" panose="02040503050406030204" pitchFamily="18" charset="0"/>
                      </a:rPr>
                      <m:t>°</m:t>
                    </m:r>
                  </m:oMath>
                </a14:m>
                <a:r>
                  <a:rPr lang="pt-BR"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3200" b="1" i="1">
                            <a:solidFill>
                              <a:srgbClr val="002060"/>
                            </a:solidFill>
                            <a:latin typeface="Cambria Math" panose="02040503050406030204" pitchFamily="18" charset="0"/>
                          </a:rPr>
                        </m:ctrlPr>
                      </m:accPr>
                      <m:e>
                        <m:r>
                          <a:rPr lang="en-US" sz="3200" b="1" i="1">
                            <a:solidFill>
                              <a:srgbClr val="002060"/>
                            </a:solidFill>
                            <a:latin typeface="Cambria Math" panose="02040503050406030204" pitchFamily="18" charset="0"/>
                          </a:rPr>
                          <m:t>𝑪𝑺𝑨</m:t>
                        </m:r>
                      </m:e>
                    </m:acc>
                    <m:r>
                      <a:rPr lang="en-US" sz="3200" b="1" i="1">
                        <a:solidFill>
                          <a:srgbClr val="002060"/>
                        </a:solidFill>
                        <a:latin typeface="Cambria Math" panose="02040503050406030204" pitchFamily="18" charset="0"/>
                      </a:rPr>
                      <m:t>=</m:t>
                    </m:r>
                    <m:r>
                      <a:rPr lang="en-US" sz="3200" b="1" i="1">
                        <a:solidFill>
                          <a:srgbClr val="002060"/>
                        </a:solidFill>
                        <a:latin typeface="Cambria Math" panose="02040503050406030204" pitchFamily="18" charset="0"/>
                      </a:rPr>
                      <m:t>𝟗𝟎</m:t>
                    </m:r>
                    <m:r>
                      <a:rPr lang="en-US" sz="3200" b="1" i="1">
                        <a:solidFill>
                          <a:srgbClr val="002060"/>
                        </a:solidFill>
                        <a:latin typeface="Cambria Math" panose="02040503050406030204" pitchFamily="18" charset="0"/>
                      </a:rPr>
                      <m:t>°</m:t>
                    </m:r>
                  </m:oMath>
                </a14:m>
                <a:r>
                  <a:rPr lang="pt-BR"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latin typeface="Cambria Math" panose="02040503050406030204" pitchFamily="18" charset="0"/>
                      </a:rPr>
                      <m:t>𝑺𝑨</m:t>
                    </m:r>
                    <m:r>
                      <a:rPr lang="en-US" sz="3200" b="1" i="1">
                        <a:solidFill>
                          <a:srgbClr val="002060"/>
                        </a:solidFill>
                        <a:latin typeface="Cambria Math" panose="02040503050406030204" pitchFamily="18" charset="0"/>
                      </a:rPr>
                      <m:t>=</m:t>
                    </m:r>
                    <m:r>
                      <a:rPr lang="en-US" sz="3200" b="1" i="0" smtClean="0">
                        <a:solidFill>
                          <a:srgbClr val="002060"/>
                        </a:solidFill>
                        <a:latin typeface="Cambria Math" panose="02040503050406030204" pitchFamily="18" charset="0"/>
                      </a:rPr>
                      <m:t>𝐚</m:t>
                    </m:r>
                  </m:oMath>
                </a14:m>
                <a:r>
                  <a:rPr lang="pt-BR" sz="3200" b="1" dirty="0">
                    <a:solidFill>
                      <a:srgbClr val="002060"/>
                    </a:solidFill>
                    <a:latin typeface="Times New Roman" panose="02020603050405020304" pitchFamily="18" charset="0"/>
                    <a:cs typeface="Times New Roman" panose="02020603050405020304" pitchFamily="18" charset="0"/>
                  </a:rPr>
                  <a:t>, </a:t>
                </a:r>
                <a:br>
                  <a:rPr lang="pt-BR" sz="3200" b="1" dirty="0">
                    <a:solidFill>
                      <a:srgbClr val="002060"/>
                    </a:solidFill>
                    <a:latin typeface="Times New Roman" panose="02020603050405020304" pitchFamily="18" charset="0"/>
                    <a:cs typeface="Times New Roman" panose="02020603050405020304" pitchFamily="18" charset="0"/>
                  </a:rPr>
                </a:br>
                <a14:m>
                  <m:oMath xmlns:m="http://schemas.openxmlformats.org/officeDocument/2006/math">
                    <m:r>
                      <a:rPr lang="en-US" sz="3200" b="1" i="1">
                        <a:solidFill>
                          <a:srgbClr val="002060"/>
                        </a:solidFill>
                        <a:latin typeface="Cambria Math" panose="02040503050406030204" pitchFamily="18" charset="0"/>
                      </a:rPr>
                      <m:t>𝑺𝑩</m:t>
                    </m:r>
                    <m:r>
                      <a:rPr lang="en-US" sz="3200" b="1" i="1">
                        <a:solidFill>
                          <a:srgbClr val="002060"/>
                        </a:solidFill>
                        <a:latin typeface="Cambria Math" panose="02040503050406030204" pitchFamily="18" charset="0"/>
                      </a:rPr>
                      <m:t>=</m:t>
                    </m:r>
                    <m:r>
                      <a:rPr lang="en-US" sz="3200" b="1" i="1">
                        <a:solidFill>
                          <a:srgbClr val="002060"/>
                        </a:solidFill>
                        <a:latin typeface="Cambria Math" panose="02040503050406030204" pitchFamily="18" charset="0"/>
                      </a:rPr>
                      <m:t>𝑺𝑪</m:t>
                    </m:r>
                    <m:r>
                      <a:rPr lang="en-US" sz="3200" b="1" i="1">
                        <a:solidFill>
                          <a:srgbClr val="002060"/>
                        </a:solidFill>
                        <a:latin typeface="Cambria Math" panose="02040503050406030204" pitchFamily="18" charset="0"/>
                      </a:rPr>
                      <m:t>=</m:t>
                    </m:r>
                    <m:r>
                      <a:rPr lang="en-US" sz="3200" b="1" i="1">
                        <a:solidFill>
                          <a:srgbClr val="002060"/>
                        </a:solidFill>
                        <a:latin typeface="Cambria Math" panose="02040503050406030204" pitchFamily="18" charset="0"/>
                      </a:rPr>
                      <m:t>𝟐</m:t>
                    </m:r>
                    <m:r>
                      <a:rPr lang="en-US" sz="3200" b="1" i="1">
                        <a:solidFill>
                          <a:srgbClr val="002060"/>
                        </a:solidFill>
                        <a:latin typeface="Cambria Math" panose="02040503050406030204" pitchFamily="18" charset="0"/>
                      </a:rPr>
                      <m:t>𝒂</m:t>
                    </m:r>
                  </m:oMath>
                </a14:m>
                <a:r>
                  <a:rPr lang="pt-BR" sz="3200" b="1" dirty="0">
                    <a:solidFill>
                      <a:srgbClr val="002060"/>
                    </a:solidFill>
                    <a:latin typeface="Times New Roman" panose="02020603050405020304" pitchFamily="18" charset="0"/>
                    <a:cs typeface="Times New Roman" panose="02020603050405020304" pitchFamily="18" charset="0"/>
                  </a:rPr>
                  <a:t>.</a:t>
                </a:r>
                <a:br>
                  <a:rPr lang="pt-BR" sz="3200" b="1" dirty="0">
                    <a:solidFill>
                      <a:srgbClr val="002060"/>
                    </a:solidFill>
                    <a:latin typeface="Times New Roman" panose="02020603050405020304" pitchFamily="18" charset="0"/>
                    <a:cs typeface="Times New Roman" panose="02020603050405020304" pitchFamily="18" charset="0"/>
                  </a:rPr>
                </a:br>
                <a:r>
                  <a:rPr lang="pt-BR" sz="3200" b="1" dirty="0">
                    <a:solidFill>
                      <a:srgbClr val="002060"/>
                    </a:solidFill>
                    <a:latin typeface="Times New Roman" panose="02020603050405020304" pitchFamily="18" charset="0"/>
                    <a:cs typeface="Times New Roman" panose="02020603050405020304" pitchFamily="18" charset="0"/>
                  </a:rPr>
                  <a:t>Tính thể tích khối chóp </a:t>
                </a:r>
                <a14:m>
                  <m:oMath xmlns:m="http://schemas.openxmlformats.org/officeDocument/2006/math">
                    <m:r>
                      <a:rPr lang="en-US" sz="3200" b="1" i="1">
                        <a:solidFill>
                          <a:srgbClr val="002060"/>
                        </a:solidFill>
                        <a:latin typeface="Cambria Math" panose="02040503050406030204" pitchFamily="18" charset="0"/>
                      </a:rPr>
                      <m:t>𝑺</m:t>
                    </m:r>
                    <m:r>
                      <a:rPr lang="en-US" sz="3200" b="1" i="1">
                        <a:solidFill>
                          <a:srgbClr val="002060"/>
                        </a:solidFill>
                        <a:latin typeface="Cambria Math" panose="02040503050406030204" pitchFamily="18" charset="0"/>
                      </a:rPr>
                      <m:t>.</m:t>
                    </m:r>
                    <m:r>
                      <a:rPr lang="en-US" sz="3200" b="1" i="1">
                        <a:solidFill>
                          <a:srgbClr val="002060"/>
                        </a:solidFill>
                        <a:latin typeface="Cambria Math" panose="02040503050406030204" pitchFamily="18" charset="0"/>
                      </a:rPr>
                      <m:t>𝑨𝑩𝑪</m:t>
                    </m:r>
                  </m:oMath>
                </a14:m>
                <a:r>
                  <a:rPr lang="pt-BR" sz="3200" b="1" i="1" dirty="0">
                    <a:solidFill>
                      <a:srgbClr val="002060"/>
                    </a:solidFill>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a:t>
                </a:r>
                <a:r>
                  <a:rPr lang="vi-VN" sz="3200" b="1" dirty="0">
                    <a:solidFill>
                      <a:srgbClr val="0070C0"/>
                    </a:solidFill>
                    <a:latin typeface="Times New Roman" panose="02020603050405020304" pitchFamily="18" charset="0"/>
                    <a:cs typeface="Times New Roman" panose="02020603050405020304" pitchFamily="18" charset="0"/>
                  </a:rPr>
                  <a:t>A. </a:t>
                </a:r>
                <a14:m>
                  <m:oMath xmlns:m="http://schemas.openxmlformats.org/officeDocument/2006/math">
                    <m:f>
                      <m:fPr>
                        <m:ctrlPr>
                          <a:rPr lang="en-US" sz="3200" i="1">
                            <a:latin typeface="Cambria Math" panose="02040503050406030204" pitchFamily="18" charset="0"/>
                          </a:rPr>
                        </m:ctrlPr>
                      </m:fPr>
                      <m:num>
                        <m:r>
                          <a:rPr lang="en-US" sz="3200" b="0" i="1" smtClean="0">
                            <a:latin typeface="Cambria Math" panose="02040503050406030204" pitchFamily="18" charset="0"/>
                          </a:rPr>
                          <m:t>2</m:t>
                        </m:r>
                        <m:sSup>
                          <m:sSupPr>
                            <m:ctrlPr>
                              <a:rPr lang="en-US" sz="3200" i="1">
                                <a:latin typeface="Cambria Math" panose="02040503050406030204" pitchFamily="18" charset="0"/>
                              </a:rPr>
                            </m:ctrlPr>
                          </m:sSupPr>
                          <m:e>
                            <m:r>
                              <a:rPr lang="en-US" sz="3200" b="0" i="1">
                                <a:latin typeface="Cambria Math" panose="02040503050406030204" pitchFamily="18" charset="0"/>
                              </a:rPr>
                              <m:t>𝑎</m:t>
                            </m:r>
                          </m:e>
                          <m:sup>
                            <m:r>
                              <a:rPr lang="en-US" sz="3200" b="0" i="1">
                                <a:latin typeface="Cambria Math" panose="02040503050406030204" pitchFamily="18" charset="0"/>
                              </a:rPr>
                              <m:t>3</m:t>
                            </m:r>
                          </m:sup>
                        </m:sSup>
                        <m:rad>
                          <m:radPr>
                            <m:degHide m:val="on"/>
                            <m:ctrlPr>
                              <a:rPr lang="en-US" sz="3200" i="1">
                                <a:latin typeface="Cambria Math" panose="02040503050406030204" pitchFamily="18" charset="0"/>
                              </a:rPr>
                            </m:ctrlPr>
                          </m:radPr>
                          <m:deg/>
                          <m:e>
                            <m:r>
                              <a:rPr lang="en-US" sz="3200" b="0" i="1" smtClean="0">
                                <a:latin typeface="Cambria Math" panose="02040503050406030204" pitchFamily="18" charset="0"/>
                              </a:rPr>
                              <m:t>2</m:t>
                            </m:r>
                          </m:e>
                        </m:rad>
                      </m:num>
                      <m:den>
                        <m:r>
                          <a:rPr lang="en-US" sz="3200" b="0" i="1" smtClean="0">
                            <a:latin typeface="Cambria Math" panose="02040503050406030204" pitchFamily="18" charset="0"/>
                          </a:rPr>
                          <m:t>3</m:t>
                        </m:r>
                      </m:den>
                    </m:f>
                  </m:oMath>
                </a14:m>
                <a:r>
                  <a:rPr lang="vi-VN" sz="3200" dirty="0">
                    <a:latin typeface="Times New Roman" panose="02020603050405020304" pitchFamily="18" charset="0"/>
                    <a:cs typeface="Times New Roman" panose="02020603050405020304" pitchFamily="18" charset="0"/>
                  </a:rPr>
                  <a:t>.</a:t>
                </a:r>
                <a:r>
                  <a:rPr lang="vi-VN" sz="3200" b="1" dirty="0">
                    <a:latin typeface="Times New Roman" panose="02020603050405020304" pitchFamily="18" charset="0"/>
                    <a:cs typeface="Times New Roman" panose="02020603050405020304" pitchFamily="18" charset="0"/>
                  </a:rPr>
                  <a:t>	</a:t>
                </a:r>
                <a:r>
                  <a:rPr lang="vi-VN" sz="3200" b="1" dirty="0">
                    <a:solidFill>
                      <a:srgbClr val="0070C0"/>
                    </a:solidFill>
                    <a:latin typeface="Times New Roman" panose="02020603050405020304" pitchFamily="18" charset="0"/>
                    <a:cs typeface="Times New Roman" panose="02020603050405020304" pitchFamily="18" charset="0"/>
                  </a:rPr>
                  <a:t>B.</a:t>
                </a:r>
                <a:r>
                  <a:rPr lang="vi-VN" sz="3200" b="1"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i="1">
                            <a:latin typeface="Cambria Math" panose="02040503050406030204" pitchFamily="18" charset="0"/>
                          </a:rPr>
                        </m:ctrlPr>
                      </m:fPr>
                      <m:num>
                        <m:sSup>
                          <m:sSupPr>
                            <m:ctrlPr>
                              <a:rPr lang="en-US" sz="3200" i="1">
                                <a:latin typeface="Cambria Math" panose="02040503050406030204" pitchFamily="18" charset="0"/>
                              </a:rPr>
                            </m:ctrlPr>
                          </m:sSupPr>
                          <m:e>
                            <m:r>
                              <a:rPr lang="en-US" sz="3200" b="0" i="1">
                                <a:latin typeface="Cambria Math" panose="02040503050406030204" pitchFamily="18" charset="0"/>
                              </a:rPr>
                              <m:t>𝑎</m:t>
                            </m:r>
                          </m:e>
                          <m:sup>
                            <m:r>
                              <a:rPr lang="en-US" sz="3200" b="0" i="1">
                                <a:latin typeface="Cambria Math" panose="02040503050406030204" pitchFamily="18" charset="0"/>
                              </a:rPr>
                              <m:t>3</m:t>
                            </m:r>
                          </m:sup>
                        </m:sSup>
                        <m:rad>
                          <m:radPr>
                            <m:degHide m:val="on"/>
                            <m:ctrlPr>
                              <a:rPr lang="en-US" sz="3200" i="1">
                                <a:latin typeface="Cambria Math" panose="02040503050406030204" pitchFamily="18" charset="0"/>
                              </a:rPr>
                            </m:ctrlPr>
                          </m:radPr>
                          <m:deg/>
                          <m:e>
                            <m:r>
                              <a:rPr lang="en-US" sz="3200" b="0" i="1" smtClean="0">
                                <a:latin typeface="Cambria Math" panose="02040503050406030204" pitchFamily="18" charset="0"/>
                              </a:rPr>
                              <m:t>2</m:t>
                            </m:r>
                          </m:e>
                        </m:rad>
                      </m:num>
                      <m:den>
                        <m:r>
                          <a:rPr lang="en-US" sz="3200" b="0" i="1">
                            <a:latin typeface="Cambria Math" panose="02040503050406030204" pitchFamily="18" charset="0"/>
                          </a:rPr>
                          <m:t>3</m:t>
                        </m:r>
                      </m:den>
                    </m:f>
                  </m:oMath>
                </a14:m>
                <a:r>
                  <a:rPr lang="en-US" sz="3200"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a:t>
                </a:r>
                <a:r>
                  <a:rPr lang="en-US" sz="3200" b="1" dirty="0">
                    <a:solidFill>
                      <a:srgbClr val="0070C0"/>
                    </a:solidFill>
                    <a:latin typeface="Times New Roman" panose="02020603050405020304" pitchFamily="18" charset="0"/>
                    <a:cs typeface="Times New Roman" panose="02020603050405020304" pitchFamily="18" charset="0"/>
                  </a:rPr>
                  <a:t>C.</a:t>
                </a:r>
                <a:r>
                  <a:rPr lang="en-US" sz="3200" b="1"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i="1">
                            <a:latin typeface="Cambria Math" panose="02040503050406030204" pitchFamily="18" charset="0"/>
                          </a:rPr>
                        </m:ctrlPr>
                      </m:fPr>
                      <m:num>
                        <m:sSup>
                          <m:sSupPr>
                            <m:ctrlPr>
                              <a:rPr lang="en-US" sz="3200" i="1">
                                <a:latin typeface="Cambria Math" panose="02040503050406030204" pitchFamily="18" charset="0"/>
                              </a:rPr>
                            </m:ctrlPr>
                          </m:sSupPr>
                          <m:e>
                            <m:r>
                              <a:rPr lang="en-US" sz="3200" b="0" i="1">
                                <a:latin typeface="Cambria Math" panose="02040503050406030204" pitchFamily="18" charset="0"/>
                              </a:rPr>
                              <m:t>𝑎</m:t>
                            </m:r>
                          </m:e>
                          <m:sup>
                            <m:r>
                              <a:rPr lang="en-US" sz="3200" b="0" i="1">
                                <a:latin typeface="Cambria Math" panose="02040503050406030204" pitchFamily="18" charset="0"/>
                              </a:rPr>
                              <m:t>3</m:t>
                            </m:r>
                          </m:sup>
                        </m:sSup>
                        <m:rad>
                          <m:radPr>
                            <m:degHide m:val="on"/>
                            <m:ctrlPr>
                              <a:rPr lang="en-US" sz="3200" i="1">
                                <a:latin typeface="Cambria Math" panose="02040503050406030204" pitchFamily="18" charset="0"/>
                              </a:rPr>
                            </m:ctrlPr>
                          </m:radPr>
                          <m:deg/>
                          <m:e>
                            <m:r>
                              <a:rPr lang="en-US" sz="3200" b="0" i="1" smtClean="0">
                                <a:latin typeface="Cambria Math" panose="02040503050406030204" pitchFamily="18" charset="0"/>
                              </a:rPr>
                              <m:t>6</m:t>
                            </m:r>
                          </m:e>
                        </m:rad>
                      </m:num>
                      <m:den>
                        <m:r>
                          <a:rPr lang="en-US" sz="3200" b="0" i="1">
                            <a:latin typeface="Cambria Math" panose="02040503050406030204" pitchFamily="18" charset="0"/>
                          </a:rPr>
                          <m:t>3</m:t>
                        </m:r>
                      </m:den>
                    </m:f>
                  </m:oMath>
                </a14:m>
                <a:r>
                  <a:rPr lang="en-US" sz="3200"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a:t>
                </a:r>
                <a:r>
                  <a:rPr lang="en-US" sz="3200" b="1" dirty="0">
                    <a:solidFill>
                      <a:srgbClr val="0070C0"/>
                    </a:solidFill>
                    <a:latin typeface="Times New Roman" panose="02020603050405020304" pitchFamily="18" charset="0"/>
                    <a:cs typeface="Times New Roman" panose="02020603050405020304" pitchFamily="18" charset="0"/>
                  </a:rPr>
                  <a:t>D.</a:t>
                </a:r>
                <a14:m>
                  <m:oMath xmlns:m="http://schemas.openxmlformats.org/officeDocument/2006/math">
                    <m:f>
                      <m:fPr>
                        <m:ctrlPr>
                          <a:rPr lang="en-US" sz="3200" i="1">
                            <a:latin typeface="Cambria Math" panose="02040503050406030204" pitchFamily="18" charset="0"/>
                          </a:rPr>
                        </m:ctrlPr>
                      </m:fPr>
                      <m:num>
                        <m:r>
                          <a:rPr lang="en-US" sz="3200" b="0" i="1" smtClean="0">
                            <a:latin typeface="Cambria Math" panose="02040503050406030204" pitchFamily="18" charset="0"/>
                          </a:rPr>
                          <m:t>2</m:t>
                        </m:r>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3</m:t>
                            </m:r>
                          </m:sup>
                        </m:sSup>
                        <m:rad>
                          <m:radPr>
                            <m:degHide m:val="on"/>
                            <m:ctrlPr>
                              <a:rPr lang="en-US" sz="3200" i="1">
                                <a:latin typeface="Cambria Math" panose="02040503050406030204" pitchFamily="18" charset="0"/>
                              </a:rPr>
                            </m:ctrlPr>
                          </m:radPr>
                          <m:deg/>
                          <m:e>
                            <m:r>
                              <a:rPr lang="en-US" sz="3200" b="0" i="1" smtClean="0">
                                <a:latin typeface="Cambria Math" panose="02040503050406030204" pitchFamily="18" charset="0"/>
                              </a:rPr>
                              <m:t>6</m:t>
                            </m:r>
                          </m:e>
                        </m:rad>
                      </m:num>
                      <m:den>
                        <m:r>
                          <a:rPr lang="en-US" sz="3200" b="0" i="1" smtClean="0">
                            <a:latin typeface="Cambria Math" panose="02040503050406030204" pitchFamily="18" charset="0"/>
                          </a:rPr>
                          <m:t>3</m:t>
                        </m:r>
                      </m:den>
                    </m:f>
                  </m:oMath>
                </a14:m>
                <a:r>
                  <a:rPr lang="en-US" sz="3200" dirty="0">
                    <a:latin typeface="Times New Roman" panose="02020603050405020304" pitchFamily="18" charset="0"/>
                    <a:cs typeface="Times New Roman" panose="02020603050405020304" pitchFamily="18" charset="0"/>
                  </a:rPr>
                  <a:t>.</a:t>
                </a:r>
                <a:endParaRPr lang="en-US" altLang="ja-JP" sz="3200" dirty="0">
                  <a:solidFill>
                    <a:srgbClr val="0000FF"/>
                  </a:solidFill>
                  <a:latin typeface="Times New Roman" panose="02020603050405020304" pitchFamily="18" charset="0"/>
                  <a:ea typeface="+mn-ea"/>
                  <a:cs typeface="Times New Roman" panose="02020603050405020304" pitchFamily="18" charset="0"/>
                </a:endParaRPr>
              </a:p>
            </p:txBody>
          </p:sp>
        </mc:Choice>
        <mc:Fallback xmlns="">
          <p:sp>
            <p:nvSpPr>
              <p:cNvPr id="2" name="Title 1">
                <a:extLst>
                  <a:ext uri="{FF2B5EF4-FFF2-40B4-BE49-F238E27FC236}">
                    <a16:creationId xmlns:a16="http://schemas.microsoft.com/office/drawing/2014/main" id="{3A0E3945-4087-4C55-949C-702E8154AB69}"/>
                  </a:ext>
                </a:extLst>
              </p:cNvPr>
              <p:cNvSpPr>
                <a:spLocks noGrp="1" noRot="1" noChangeAspect="1" noMove="1" noResize="1" noEditPoints="1" noAdjustHandles="1" noChangeArrowheads="1" noChangeShapeType="1" noTextEdit="1"/>
              </p:cNvSpPr>
              <p:nvPr>
                <p:ph type="title"/>
                <p:custDataLst>
                  <p:tags r:id="rId4"/>
                </p:custDataLst>
              </p:nvPr>
            </p:nvSpPr>
            <p:spPr>
              <a:xfrm>
                <a:off x="413209" y="383979"/>
                <a:ext cx="10418190" cy="2057563"/>
              </a:xfrm>
              <a:blipFill>
                <a:blip r:embed="rId5"/>
                <a:stretch>
                  <a:fillRect l="-1521" t="-6509" b="-50888"/>
                </a:stretch>
              </a:blipFill>
            </p:spPr>
            <p:txBody>
              <a:bodyPr/>
              <a:lstStyle/>
              <a:p>
                <a:r>
                  <a:rPr lang="en-US">
                    <a:noFill/>
                  </a:rPr>
                  <a:t> </a:t>
                </a:r>
              </a:p>
            </p:txBody>
          </p:sp>
        </mc:Fallback>
      </mc:AlternateContent>
      <p:sp>
        <p:nvSpPr>
          <p:cNvPr id="4" name="Oval 3"/>
          <p:cNvSpPr/>
          <p:nvPr/>
        </p:nvSpPr>
        <p:spPr>
          <a:xfrm>
            <a:off x="646545" y="2724728"/>
            <a:ext cx="701964" cy="6650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hlinkClick r:id="rId6" action="ppaction://hlinksldjump"/>
            <a:extLst>
              <a:ext uri="{FF2B5EF4-FFF2-40B4-BE49-F238E27FC236}">
                <a16:creationId xmlns:a16="http://schemas.microsoft.com/office/drawing/2014/main" id="{99397E1D-CFE0-480B-832F-4A02E1711588}"/>
              </a:ext>
            </a:extLst>
          </p:cNvPr>
          <p:cNvSpPr/>
          <p:nvPr/>
        </p:nvSpPr>
        <p:spPr>
          <a:xfrm rot="5400000">
            <a:off x="11532432"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7" action="ppaction://hlinksldjump"/>
            <a:extLst>
              <a:ext uri="{FF2B5EF4-FFF2-40B4-BE49-F238E27FC236}">
                <a16:creationId xmlns:a16="http://schemas.microsoft.com/office/drawing/2014/main" id="{00CEC8C9-414E-4CA1-9DA9-89FDA9B742AB}"/>
              </a:ext>
            </a:extLst>
          </p:cNvPr>
          <p:cNvSpPr/>
          <p:nvPr/>
        </p:nvSpPr>
        <p:spPr>
          <a:xfrm rot="16200000">
            <a:off x="11024656"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4820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2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A0E3945-4087-4C55-949C-702E8154AB69}"/>
                  </a:ext>
                </a:extLst>
              </p:cNvPr>
              <p:cNvSpPr>
                <a:spLocks noGrp="1"/>
              </p:cNvSpPr>
              <p:nvPr>
                <p:ph type="title"/>
                <p:custDataLst>
                  <p:tags r:id="rId2"/>
                </p:custDataLst>
              </p:nvPr>
            </p:nvSpPr>
            <p:spPr>
              <a:xfrm>
                <a:off x="413207" y="383979"/>
                <a:ext cx="10880103" cy="1680491"/>
              </a:xfrm>
            </p:spPr>
            <p:txBody>
              <a:bodyPr anchor="t">
                <a:noAutofit/>
              </a:bodyPr>
              <a:lstStyle/>
              <a:p>
                <a:pPr>
                  <a:tabLst>
                    <a:tab pos="461963" algn="l"/>
                    <a:tab pos="3205163" algn="l"/>
                    <a:tab pos="5948363" algn="l"/>
                    <a:tab pos="8691563" algn="l"/>
                  </a:tabLst>
                </a:pPr>
                <a:r>
                  <a:rPr lang="en-US" altLang="ja-JP" sz="3200" b="1" dirty="0">
                    <a:solidFill>
                      <a:srgbClr val="FF0000"/>
                    </a:solidFill>
                    <a:latin typeface="Times New Roman" panose="02020603050405020304" pitchFamily="18" charset="0"/>
                    <a:ea typeface="+mn-ea"/>
                    <a:cs typeface="Times New Roman" panose="02020603050405020304" pitchFamily="18" charset="0"/>
                  </a:rPr>
                  <a:t>CÂU 19. </a:t>
                </a:r>
                <a:r>
                  <a:rPr lang="vi-VN" sz="3200" b="1" dirty="0">
                    <a:solidFill>
                      <a:srgbClr val="002060"/>
                    </a:solidFill>
                    <a:latin typeface="Times New Roman" panose="02020603050405020304" pitchFamily="18" charset="0"/>
                    <a:cs typeface="Times New Roman" panose="02020603050405020304" pitchFamily="18" charset="0"/>
                  </a:rPr>
                  <a:t>Cho hình chóp </a:t>
                </a:r>
                <a14:m>
                  <m:oMath xmlns:m="http://schemas.openxmlformats.org/officeDocument/2006/math">
                    <m:r>
                      <a:rPr lang="en-US" sz="3200" b="1" i="1">
                        <a:solidFill>
                          <a:srgbClr val="002060"/>
                        </a:solidFill>
                        <a:latin typeface="Cambria Math" panose="02040503050406030204" pitchFamily="18" charset="0"/>
                      </a:rPr>
                      <m:t>𝑺</m:t>
                    </m:r>
                    <m:r>
                      <a:rPr lang="en-US" sz="3200" b="1" i="1">
                        <a:solidFill>
                          <a:srgbClr val="002060"/>
                        </a:solidFill>
                        <a:latin typeface="Cambria Math" panose="02040503050406030204" pitchFamily="18" charset="0"/>
                      </a:rPr>
                      <m:t>.</m:t>
                    </m:r>
                    <m:r>
                      <a:rPr lang="en-US" sz="3200" b="1" i="1">
                        <a:solidFill>
                          <a:srgbClr val="002060"/>
                        </a:solidFill>
                        <a:latin typeface="Cambria Math" panose="02040503050406030204" pitchFamily="18" charset="0"/>
                      </a:rPr>
                      <m:t>𝑨𝑩𝑪𝑫</m:t>
                    </m:r>
                  </m:oMath>
                </a14:m>
                <a:r>
                  <a:rPr lang="vi-VN" sz="3200" b="1" dirty="0">
                    <a:solidFill>
                      <a:srgbClr val="002060"/>
                    </a:solidFill>
                    <a:latin typeface="Times New Roman" panose="02020603050405020304" pitchFamily="18" charset="0"/>
                    <a:cs typeface="Times New Roman" panose="02020603050405020304" pitchFamily="18" charset="0"/>
                  </a:rPr>
                  <a:t> </a:t>
                </a:r>
                <a:r>
                  <a:rPr lang="pt-BR" sz="3200" b="1" dirty="0">
                    <a:solidFill>
                      <a:srgbClr val="002060"/>
                    </a:solidFill>
                    <a:latin typeface="Times New Roman" panose="02020603050405020304" pitchFamily="18" charset="0"/>
                    <a:cs typeface="Times New Roman" panose="02020603050405020304" pitchFamily="18" charset="0"/>
                  </a:rPr>
                  <a:t>có đáy là hình vuông cạnh </a:t>
                </a:r>
                <a14:m>
                  <m:oMath xmlns:m="http://schemas.openxmlformats.org/officeDocument/2006/math">
                    <m:r>
                      <a:rPr lang="en-US" sz="3200" b="1" i="1">
                        <a:solidFill>
                          <a:srgbClr val="002060"/>
                        </a:solidFill>
                        <a:latin typeface="Cambria Math" panose="02040503050406030204" pitchFamily="18" charset="0"/>
                      </a:rPr>
                      <m:t>𝒂</m:t>
                    </m:r>
                  </m:oMath>
                </a14:m>
                <a:r>
                  <a:rPr lang="pt-BR"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latin typeface="Cambria Math" panose="02040503050406030204" pitchFamily="18" charset="0"/>
                      </a:rPr>
                      <m:t>𝑺𝑨</m:t>
                    </m:r>
                  </m:oMath>
                </a14:m>
                <a:r>
                  <a:rPr lang="pt-BR" sz="3200" b="1" dirty="0">
                    <a:solidFill>
                      <a:srgbClr val="002060"/>
                    </a:solidFill>
                    <a:latin typeface="Times New Roman" panose="02020603050405020304" pitchFamily="18" charset="0"/>
                    <a:cs typeface="Times New Roman" panose="02020603050405020304" pitchFamily="18" charset="0"/>
                  </a:rPr>
                  <a:t> vuông góc với</a:t>
                </a:r>
                <a:r>
                  <a:rPr lang="vi-VN" sz="3200" b="1" dirty="0">
                    <a:solidFill>
                      <a:srgbClr val="002060"/>
                    </a:solidFill>
                    <a:latin typeface="Times New Roman" panose="02020603050405020304" pitchFamily="18" charset="0"/>
                    <a:cs typeface="Times New Roman" panose="02020603050405020304" pitchFamily="18" charset="0"/>
                  </a:rPr>
                  <a:t> </a:t>
                </a:r>
                <a:r>
                  <a:rPr lang="pt-BR" sz="3200" b="1" dirty="0">
                    <a:solidFill>
                      <a:srgbClr val="002060"/>
                    </a:solidFill>
                    <a:latin typeface="Times New Roman" panose="02020603050405020304" pitchFamily="18" charset="0"/>
                    <a:cs typeface="Times New Roman" panose="02020603050405020304" pitchFamily="18" charset="0"/>
                  </a:rPr>
                  <a:t>mặt đáy, </a:t>
                </a:r>
                <a14:m>
                  <m:oMath xmlns:m="http://schemas.openxmlformats.org/officeDocument/2006/math">
                    <m:r>
                      <a:rPr lang="en-US" sz="3200" b="1" i="1">
                        <a:solidFill>
                          <a:srgbClr val="002060"/>
                        </a:solidFill>
                        <a:latin typeface="Cambria Math" panose="02040503050406030204" pitchFamily="18" charset="0"/>
                      </a:rPr>
                      <m:t>𝑺𝑫</m:t>
                    </m:r>
                  </m:oMath>
                </a14:m>
                <a:r>
                  <a:rPr lang="pt-BR" sz="3200" b="1" dirty="0">
                    <a:solidFill>
                      <a:srgbClr val="002060"/>
                    </a:solidFill>
                    <a:latin typeface="Times New Roman" panose="02020603050405020304" pitchFamily="18" charset="0"/>
                    <a:cs typeface="Times New Roman" panose="02020603050405020304" pitchFamily="18" charset="0"/>
                  </a:rPr>
                  <a:t> tạo với mặt phẳng </a:t>
                </a:r>
                <a14:m>
                  <m:oMath xmlns:m="http://schemas.openxmlformats.org/officeDocument/2006/math">
                    <m:d>
                      <m:dPr>
                        <m:ctrlPr>
                          <a:rPr lang="vi-VN" sz="3200" b="1" i="1">
                            <a:solidFill>
                              <a:srgbClr val="002060"/>
                            </a:solidFill>
                            <a:latin typeface="Cambria Math" panose="02040503050406030204" pitchFamily="18" charset="0"/>
                          </a:rPr>
                        </m:ctrlPr>
                      </m:dPr>
                      <m:e>
                        <m:r>
                          <a:rPr lang="en-US" sz="3200" b="1" i="1">
                            <a:solidFill>
                              <a:srgbClr val="002060"/>
                            </a:solidFill>
                            <a:latin typeface="Cambria Math" panose="02040503050406030204" pitchFamily="18" charset="0"/>
                          </a:rPr>
                          <m:t>𝑺𝑨𝑩</m:t>
                        </m:r>
                      </m:e>
                    </m:d>
                  </m:oMath>
                </a14:m>
                <a:r>
                  <a:rPr lang="pt-BR" sz="3200" b="1" dirty="0">
                    <a:solidFill>
                      <a:srgbClr val="002060"/>
                    </a:solidFill>
                    <a:latin typeface="Times New Roman" panose="02020603050405020304" pitchFamily="18" charset="0"/>
                    <a:cs typeface="Times New Roman" panose="02020603050405020304" pitchFamily="18" charset="0"/>
                  </a:rPr>
                  <a:t> một góc </a:t>
                </a:r>
                <a14:m>
                  <m:oMath xmlns:m="http://schemas.openxmlformats.org/officeDocument/2006/math">
                    <m:r>
                      <a:rPr lang="en-US" sz="3200" b="1" i="1">
                        <a:solidFill>
                          <a:srgbClr val="002060"/>
                        </a:solidFill>
                        <a:latin typeface="Cambria Math" panose="02040503050406030204" pitchFamily="18" charset="0"/>
                      </a:rPr>
                      <m:t>𝟑𝟎</m:t>
                    </m:r>
                    <m:r>
                      <a:rPr lang="en-US" sz="3200" b="1" i="1">
                        <a:solidFill>
                          <a:srgbClr val="002060"/>
                        </a:solidFill>
                        <a:latin typeface="Cambria Math" panose="02040503050406030204" pitchFamily="18" charset="0"/>
                      </a:rPr>
                      <m:t>°</m:t>
                    </m:r>
                  </m:oMath>
                </a14:m>
                <a:r>
                  <a:rPr lang="pt-BR" sz="3200" b="1" dirty="0">
                    <a:solidFill>
                      <a:srgbClr val="002060"/>
                    </a:solidFill>
                    <a:latin typeface="Times New Roman" panose="02020603050405020304" pitchFamily="18" charset="0"/>
                    <a:cs typeface="Times New Roman" panose="02020603050405020304" pitchFamily="18" charset="0"/>
                  </a:rPr>
                  <a:t>. Tính thể tích </a:t>
                </a:r>
                <a14:m>
                  <m:oMath xmlns:m="http://schemas.openxmlformats.org/officeDocument/2006/math">
                    <m:r>
                      <a:rPr lang="en-US" sz="3200" b="1" i="1">
                        <a:solidFill>
                          <a:srgbClr val="002060"/>
                        </a:solidFill>
                        <a:latin typeface="Cambria Math" panose="02040503050406030204" pitchFamily="18" charset="0"/>
                      </a:rPr>
                      <m:t>𝑽</m:t>
                    </m:r>
                  </m:oMath>
                </a14:m>
                <a:r>
                  <a:rPr lang="pt-BR" sz="3200" b="1" dirty="0">
                    <a:solidFill>
                      <a:srgbClr val="002060"/>
                    </a:solidFill>
                    <a:latin typeface="Times New Roman" panose="02020603050405020304" pitchFamily="18" charset="0"/>
                    <a:cs typeface="Times New Roman" panose="02020603050405020304" pitchFamily="18" charset="0"/>
                  </a:rPr>
                  <a:t> của khối chóp.</a:t>
                </a:r>
                <a:r>
                  <a:rPr lang="vi-VN" sz="3200" dirty="0">
                    <a:latin typeface="Times New Roman" panose="02020603050405020304" pitchFamily="18" charset="0"/>
                    <a:cs typeface="Times New Roman" panose="02020603050405020304" pitchFamily="18" charset="0"/>
                  </a:rPr>
                  <a:t/>
                </a:r>
                <a:br>
                  <a:rPr lang="vi-VN"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a:t>
                </a:r>
                <a:r>
                  <a:rPr lang="vi-VN" sz="3200" b="1" dirty="0">
                    <a:solidFill>
                      <a:srgbClr val="0070C0"/>
                    </a:solidFill>
                    <a:latin typeface="Times New Roman" panose="02020603050405020304" pitchFamily="18" charset="0"/>
                    <a:cs typeface="Times New Roman" panose="02020603050405020304" pitchFamily="18" charset="0"/>
                  </a:rPr>
                  <a:t>A.</a:t>
                </a:r>
                <a:r>
                  <a:rPr lang="vi-VN" sz="3200" b="1"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b="1" i="1">
                            <a:latin typeface="Cambria Math" panose="02040503050406030204" pitchFamily="18" charset="0"/>
                          </a:rPr>
                        </m:ctrlPr>
                      </m:fPr>
                      <m:num>
                        <m:sSup>
                          <m:sSupPr>
                            <m:ctrlPr>
                              <a:rPr lang="en-US" sz="3200" b="1" i="1">
                                <a:latin typeface="Cambria Math" panose="02040503050406030204" pitchFamily="18" charset="0"/>
                              </a:rPr>
                            </m:ctrlPr>
                          </m:sSupPr>
                          <m:e>
                            <m:r>
                              <a:rPr lang="en-US" sz="3200" b="1" i="1">
                                <a:latin typeface="Cambria Math" panose="02040503050406030204" pitchFamily="18" charset="0"/>
                              </a:rPr>
                              <m:t>𝒂</m:t>
                            </m:r>
                          </m:e>
                          <m:sup>
                            <m:r>
                              <a:rPr lang="en-US" sz="3200" b="1" i="1">
                                <a:latin typeface="Cambria Math" panose="02040503050406030204" pitchFamily="18" charset="0"/>
                              </a:rPr>
                              <m:t>𝟑</m:t>
                            </m:r>
                          </m:sup>
                        </m:sSup>
                        <m:rad>
                          <m:radPr>
                            <m:degHide m:val="on"/>
                            <m:ctrlPr>
                              <a:rPr lang="en-US" sz="3200" b="1" i="1">
                                <a:latin typeface="Cambria Math" panose="02040503050406030204" pitchFamily="18" charset="0"/>
                              </a:rPr>
                            </m:ctrlPr>
                          </m:radPr>
                          <m:deg/>
                          <m:e>
                            <m:r>
                              <a:rPr lang="en-US" sz="3200" b="1" i="1" smtClean="0">
                                <a:latin typeface="Cambria Math" panose="02040503050406030204" pitchFamily="18" charset="0"/>
                              </a:rPr>
                              <m:t>𝟔</m:t>
                            </m:r>
                          </m:e>
                        </m:rad>
                      </m:num>
                      <m:den>
                        <m:r>
                          <a:rPr lang="en-US" sz="3200" b="1" i="1" smtClean="0">
                            <a:latin typeface="Cambria Math" panose="02040503050406030204" pitchFamily="18" charset="0"/>
                          </a:rPr>
                          <m:t>𝟑</m:t>
                        </m:r>
                      </m:den>
                    </m:f>
                  </m:oMath>
                </a14:m>
                <a:r>
                  <a:rPr lang="vi-VN" sz="3200" b="1" dirty="0">
                    <a:latin typeface="Times New Roman" panose="02020603050405020304" pitchFamily="18" charset="0"/>
                    <a:cs typeface="Times New Roman" panose="02020603050405020304" pitchFamily="18" charset="0"/>
                  </a:rPr>
                  <a:t>.	</a:t>
                </a:r>
                <a:r>
                  <a:rPr lang="vi-VN" sz="3200" b="1" dirty="0">
                    <a:solidFill>
                      <a:srgbClr val="0070C0"/>
                    </a:solidFill>
                    <a:latin typeface="Times New Roman" panose="02020603050405020304" pitchFamily="18" charset="0"/>
                    <a:cs typeface="Times New Roman" panose="02020603050405020304" pitchFamily="18" charset="0"/>
                  </a:rPr>
                  <a:t>B.</a:t>
                </a:r>
                <a14:m>
                  <m:oMath xmlns:m="http://schemas.openxmlformats.org/officeDocument/2006/math">
                    <m:f>
                      <m:fPr>
                        <m:ctrlPr>
                          <a:rPr lang="en-US" sz="3200" b="1" i="1">
                            <a:latin typeface="Cambria Math" panose="02040503050406030204" pitchFamily="18" charset="0"/>
                          </a:rPr>
                        </m:ctrlPr>
                      </m:fPr>
                      <m:num>
                        <m:sSup>
                          <m:sSupPr>
                            <m:ctrlPr>
                              <a:rPr lang="en-US" sz="3200" b="1" i="1">
                                <a:latin typeface="Cambria Math" panose="02040503050406030204" pitchFamily="18" charset="0"/>
                              </a:rPr>
                            </m:ctrlPr>
                          </m:sSupPr>
                          <m:e>
                            <m:r>
                              <a:rPr lang="en-US" sz="3200" b="1" i="1">
                                <a:latin typeface="Cambria Math" panose="02040503050406030204" pitchFamily="18" charset="0"/>
                              </a:rPr>
                              <m:t>𝒂</m:t>
                            </m:r>
                          </m:e>
                          <m:sup>
                            <m:r>
                              <a:rPr lang="en-US" sz="3200" b="1" i="1">
                                <a:latin typeface="Cambria Math" panose="02040503050406030204" pitchFamily="18" charset="0"/>
                              </a:rPr>
                              <m:t>𝟑</m:t>
                            </m:r>
                          </m:sup>
                        </m:sSup>
                        <m:rad>
                          <m:radPr>
                            <m:degHide m:val="on"/>
                            <m:ctrlPr>
                              <a:rPr lang="en-US" sz="3200" b="1" i="1">
                                <a:latin typeface="Cambria Math" panose="02040503050406030204" pitchFamily="18" charset="0"/>
                              </a:rPr>
                            </m:ctrlPr>
                          </m:radPr>
                          <m:deg/>
                          <m:e>
                            <m:r>
                              <a:rPr lang="en-US" sz="3200" b="1" i="1" smtClean="0">
                                <a:latin typeface="Cambria Math" panose="02040503050406030204" pitchFamily="18" charset="0"/>
                              </a:rPr>
                              <m:t>𝟑</m:t>
                            </m:r>
                          </m:e>
                        </m:rad>
                      </m:num>
                      <m:den>
                        <m:r>
                          <a:rPr lang="en-US" sz="3200" b="1" i="1">
                            <a:latin typeface="Cambria Math" panose="02040503050406030204" pitchFamily="18" charset="0"/>
                          </a:rPr>
                          <m:t>𝟑</m:t>
                        </m:r>
                      </m:den>
                    </m:f>
                  </m:oMath>
                </a14:m>
                <a:r>
                  <a:rPr lang="en-US" sz="3200" b="1" dirty="0">
                    <a:latin typeface="Times New Roman" panose="02020603050405020304" pitchFamily="18" charset="0"/>
                    <a:cs typeface="Times New Roman" panose="02020603050405020304" pitchFamily="18" charset="0"/>
                  </a:rPr>
                  <a:t>.	</a:t>
                </a:r>
                <a:r>
                  <a:rPr lang="en-US" sz="3200" b="1" dirty="0">
                    <a:solidFill>
                      <a:srgbClr val="0070C0"/>
                    </a:solidFill>
                    <a:latin typeface="Times New Roman" panose="02020603050405020304" pitchFamily="18" charset="0"/>
                    <a:cs typeface="Times New Roman" panose="02020603050405020304" pitchFamily="18" charset="0"/>
                  </a:rPr>
                  <a:t>C.</a:t>
                </a:r>
                <a14:m>
                  <m:oMath xmlns:m="http://schemas.openxmlformats.org/officeDocument/2006/math">
                    <m:f>
                      <m:fPr>
                        <m:ctrlPr>
                          <a:rPr lang="en-US" sz="3200" b="1" i="1">
                            <a:latin typeface="Cambria Math" panose="02040503050406030204" pitchFamily="18" charset="0"/>
                          </a:rPr>
                        </m:ctrlPr>
                      </m:fPr>
                      <m:num>
                        <m:sSup>
                          <m:sSupPr>
                            <m:ctrlPr>
                              <a:rPr lang="en-US" sz="3200" b="1" i="1">
                                <a:latin typeface="Cambria Math" panose="02040503050406030204" pitchFamily="18" charset="0"/>
                              </a:rPr>
                            </m:ctrlPr>
                          </m:sSupPr>
                          <m:e>
                            <m:r>
                              <a:rPr lang="en-US" sz="3200" b="1" i="1">
                                <a:latin typeface="Cambria Math" panose="02040503050406030204" pitchFamily="18" charset="0"/>
                              </a:rPr>
                              <m:t>𝒂</m:t>
                            </m:r>
                          </m:e>
                          <m:sup>
                            <m:r>
                              <a:rPr lang="en-US" sz="3200" b="1" i="1">
                                <a:latin typeface="Cambria Math" panose="02040503050406030204" pitchFamily="18" charset="0"/>
                              </a:rPr>
                              <m:t>𝟑</m:t>
                            </m:r>
                          </m:sup>
                        </m:sSup>
                        <m:rad>
                          <m:radPr>
                            <m:degHide m:val="on"/>
                            <m:ctrlPr>
                              <a:rPr lang="en-US" sz="3200" b="1" i="1">
                                <a:latin typeface="Cambria Math" panose="02040503050406030204" pitchFamily="18" charset="0"/>
                              </a:rPr>
                            </m:ctrlPr>
                          </m:radPr>
                          <m:deg/>
                          <m:e>
                            <m:r>
                              <a:rPr lang="en-US" sz="3200" b="1" i="1">
                                <a:latin typeface="Cambria Math" panose="02040503050406030204" pitchFamily="18" charset="0"/>
                              </a:rPr>
                              <m:t>𝟔</m:t>
                            </m:r>
                          </m:e>
                        </m:rad>
                      </m:num>
                      <m:den>
                        <m:r>
                          <a:rPr lang="en-US" sz="3200" b="1" i="1" smtClean="0">
                            <a:latin typeface="Cambria Math" panose="02040503050406030204" pitchFamily="18" charset="0"/>
                          </a:rPr>
                          <m:t>𝟏𝟖</m:t>
                        </m:r>
                      </m:den>
                    </m:f>
                  </m:oMath>
                </a14:m>
                <a:r>
                  <a:rPr lang="en-US" sz="3200"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a:t>
                </a:r>
                <a:r>
                  <a:rPr lang="en-US" sz="3200" b="1" dirty="0">
                    <a:solidFill>
                      <a:srgbClr val="0070C0"/>
                    </a:solidFill>
                    <a:latin typeface="Times New Roman" panose="02020603050405020304" pitchFamily="18" charset="0"/>
                    <a:cs typeface="Times New Roman" panose="02020603050405020304" pitchFamily="18" charset="0"/>
                  </a:rPr>
                  <a:t>D.</a:t>
                </a:r>
                <a14:m>
                  <m:oMath xmlns:m="http://schemas.openxmlformats.org/officeDocument/2006/math">
                    <m:sSup>
                      <m:sSupPr>
                        <m:ctrlPr>
                          <a:rPr lang="en-US" sz="3200" b="1" i="1">
                            <a:latin typeface="Cambria Math" panose="02040503050406030204" pitchFamily="18" charset="0"/>
                          </a:rPr>
                        </m:ctrlPr>
                      </m:sSupPr>
                      <m:e>
                        <m:r>
                          <a:rPr lang="en-US" sz="3200" b="1" i="1">
                            <a:latin typeface="Cambria Math" panose="02040503050406030204" pitchFamily="18" charset="0"/>
                          </a:rPr>
                          <m:t>𝒂</m:t>
                        </m:r>
                      </m:e>
                      <m:sup>
                        <m:r>
                          <a:rPr lang="en-US" sz="3200" b="1" i="1">
                            <a:latin typeface="Cambria Math" panose="02040503050406030204" pitchFamily="18" charset="0"/>
                          </a:rPr>
                          <m:t>𝟑</m:t>
                        </m:r>
                      </m:sup>
                    </m:sSup>
                    <m:rad>
                      <m:radPr>
                        <m:degHide m:val="on"/>
                        <m:ctrlPr>
                          <a:rPr lang="en-US" sz="3200" b="1" i="1">
                            <a:latin typeface="Cambria Math" panose="02040503050406030204" pitchFamily="18" charset="0"/>
                          </a:rPr>
                        </m:ctrlPr>
                      </m:radPr>
                      <m:deg/>
                      <m:e>
                        <m:r>
                          <a:rPr lang="en-US" sz="3200" b="1" i="1">
                            <a:latin typeface="Cambria Math" panose="02040503050406030204" pitchFamily="18" charset="0"/>
                          </a:rPr>
                          <m:t>𝟑</m:t>
                        </m:r>
                      </m:e>
                    </m:rad>
                  </m:oMath>
                </a14:m>
                <a:r>
                  <a:rPr lang="en-US" sz="3200" b="1" dirty="0">
                    <a:latin typeface="Times New Roman" panose="02020603050405020304" pitchFamily="18" charset="0"/>
                    <a:cs typeface="Times New Roman" panose="02020603050405020304" pitchFamily="18" charset="0"/>
                  </a:rPr>
                  <a:t>.</a:t>
                </a:r>
                <a:endParaRPr lang="en-US" altLang="ja-JP" sz="3200" b="1" dirty="0">
                  <a:solidFill>
                    <a:srgbClr val="0000FF"/>
                  </a:solidFill>
                  <a:latin typeface="Times New Roman" panose="02020603050405020304" pitchFamily="18" charset="0"/>
                  <a:ea typeface="+mn-ea"/>
                  <a:cs typeface="Times New Roman" panose="02020603050405020304" pitchFamily="18" charset="0"/>
                </a:endParaRPr>
              </a:p>
            </p:txBody>
          </p:sp>
        </mc:Choice>
        <mc:Fallback xmlns="">
          <p:sp>
            <p:nvSpPr>
              <p:cNvPr id="2" name="Title 1">
                <a:extLst>
                  <a:ext uri="{FF2B5EF4-FFF2-40B4-BE49-F238E27FC236}">
                    <a16:creationId xmlns:a16="http://schemas.microsoft.com/office/drawing/2014/main" id="{3A0E3945-4087-4C55-949C-702E8154AB69}"/>
                  </a:ext>
                </a:extLst>
              </p:cNvPr>
              <p:cNvSpPr>
                <a:spLocks noGrp="1" noRot="1" noChangeAspect="1" noMove="1" noResize="1" noEditPoints="1" noAdjustHandles="1" noChangeArrowheads="1" noChangeShapeType="1" noTextEdit="1"/>
              </p:cNvSpPr>
              <p:nvPr>
                <p:ph type="title"/>
                <p:custDataLst>
                  <p:tags r:id="rId4"/>
                </p:custDataLst>
              </p:nvPr>
            </p:nvSpPr>
            <p:spPr>
              <a:xfrm>
                <a:off x="413207" y="383979"/>
                <a:ext cx="10880103" cy="1680491"/>
              </a:xfrm>
              <a:blipFill>
                <a:blip r:embed="rId5"/>
                <a:stretch>
                  <a:fillRect l="-1457" t="-7971" r="-504" b="-57971"/>
                </a:stretch>
              </a:blipFill>
            </p:spPr>
            <p:txBody>
              <a:bodyPr/>
              <a:lstStyle/>
              <a:p>
                <a:r>
                  <a:rPr lang="en-US">
                    <a:noFill/>
                  </a:rPr>
                  <a:t> </a:t>
                </a:r>
              </a:p>
            </p:txBody>
          </p:sp>
        </mc:Fallback>
      </mc:AlternateContent>
      <p:sp>
        <p:nvSpPr>
          <p:cNvPr id="4" name="Oval 3"/>
          <p:cNvSpPr/>
          <p:nvPr/>
        </p:nvSpPr>
        <p:spPr>
          <a:xfrm>
            <a:off x="3343564" y="2318327"/>
            <a:ext cx="701964" cy="6650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hlinkClick r:id="rId6" action="ppaction://hlinksldjump"/>
            <a:extLst>
              <a:ext uri="{FF2B5EF4-FFF2-40B4-BE49-F238E27FC236}">
                <a16:creationId xmlns:a16="http://schemas.microsoft.com/office/drawing/2014/main" id="{52B5E75D-F19F-437D-9FC3-A3F29CA6FA16}"/>
              </a:ext>
            </a:extLst>
          </p:cNvPr>
          <p:cNvSpPr/>
          <p:nvPr/>
        </p:nvSpPr>
        <p:spPr>
          <a:xfrm rot="5400000">
            <a:off x="11532432"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hlinkClick r:id="rId7" action="ppaction://hlinksldjump"/>
            <a:extLst>
              <a:ext uri="{FF2B5EF4-FFF2-40B4-BE49-F238E27FC236}">
                <a16:creationId xmlns:a16="http://schemas.microsoft.com/office/drawing/2014/main" id="{D48DDFB2-F767-4263-943F-AD857CF304B7}"/>
              </a:ext>
            </a:extLst>
          </p:cNvPr>
          <p:cNvSpPr/>
          <p:nvPr/>
        </p:nvSpPr>
        <p:spPr>
          <a:xfrm rot="16200000">
            <a:off x="11024656"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854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2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A0E3945-4087-4C55-949C-702E8154AB69}"/>
                  </a:ext>
                </a:extLst>
              </p:cNvPr>
              <p:cNvSpPr>
                <a:spLocks noGrp="1"/>
              </p:cNvSpPr>
              <p:nvPr>
                <p:ph type="title"/>
                <p:custDataLst>
                  <p:tags r:id="rId2"/>
                </p:custDataLst>
              </p:nvPr>
            </p:nvSpPr>
            <p:spPr>
              <a:xfrm>
                <a:off x="413207" y="383979"/>
                <a:ext cx="10738701" cy="2236673"/>
              </a:xfrm>
            </p:spPr>
            <p:txBody>
              <a:bodyPr anchor="t">
                <a:noAutofit/>
              </a:bodyPr>
              <a:lstStyle/>
              <a:p>
                <a:pPr>
                  <a:tabLst>
                    <a:tab pos="461963" algn="l"/>
                    <a:tab pos="3205163" algn="l"/>
                    <a:tab pos="5948363" algn="l"/>
                    <a:tab pos="8691563" algn="l"/>
                  </a:tabLst>
                </a:pPr>
                <a:r>
                  <a:rPr lang="en-US" altLang="ja-JP" sz="3200" b="1" dirty="0">
                    <a:solidFill>
                      <a:srgbClr val="FF0000"/>
                    </a:solidFill>
                    <a:latin typeface="Times New Roman" panose="02020603050405020304" pitchFamily="18" charset="0"/>
                    <a:ea typeface="+mn-ea"/>
                    <a:cs typeface="Times New Roman" panose="02020603050405020304" pitchFamily="18" charset="0"/>
                  </a:rPr>
                  <a:t>CÂU 20. </a:t>
                </a:r>
                <a:r>
                  <a:rPr lang="vi-VN" sz="3200" b="1" dirty="0">
                    <a:solidFill>
                      <a:srgbClr val="002060"/>
                    </a:solidFill>
                    <a:latin typeface="Times New Roman" panose="02020603050405020304" pitchFamily="18" charset="0"/>
                    <a:cs typeface="Times New Roman" panose="02020603050405020304" pitchFamily="18" charset="0"/>
                  </a:rPr>
                  <a:t>Cho hình chóp </a:t>
                </a:r>
                <a14:m>
                  <m:oMath xmlns:m="http://schemas.openxmlformats.org/officeDocument/2006/math">
                    <m:r>
                      <a:rPr lang="en-US" sz="3200" b="1" i="1">
                        <a:solidFill>
                          <a:srgbClr val="002060"/>
                        </a:solidFill>
                        <a:latin typeface="Cambria Math" panose="02040503050406030204" pitchFamily="18" charset="0"/>
                      </a:rPr>
                      <m:t>𝑺</m:t>
                    </m:r>
                    <m:r>
                      <a:rPr lang="en-US" sz="3200" b="1" i="1">
                        <a:solidFill>
                          <a:srgbClr val="002060"/>
                        </a:solidFill>
                        <a:latin typeface="Cambria Math" panose="02040503050406030204" pitchFamily="18" charset="0"/>
                      </a:rPr>
                      <m:t>.</m:t>
                    </m:r>
                    <m:r>
                      <a:rPr lang="en-US" sz="3200" b="1" i="1">
                        <a:solidFill>
                          <a:srgbClr val="002060"/>
                        </a:solidFill>
                        <a:latin typeface="Cambria Math" panose="02040503050406030204" pitchFamily="18" charset="0"/>
                      </a:rPr>
                      <m:t>𝑨𝑩𝑪𝑫</m:t>
                    </m:r>
                  </m:oMath>
                </a14:m>
                <a:r>
                  <a:rPr lang="vi-VN"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có</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đáy</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latin typeface="Cambria Math" panose="02040503050406030204" pitchFamily="18" charset="0"/>
                      </a:rPr>
                      <m:t>𝑨𝑩𝑪𝑫</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hình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vuông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cạnh</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latin typeface="Cambria Math" panose="02040503050406030204" pitchFamily="18" charset="0"/>
                      </a:rPr>
                      <m:t>𝒂</m:t>
                    </m:r>
                  </m:oMath>
                </a14:m>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latin typeface="Cambria Math" panose="02040503050406030204" pitchFamily="18" charset="0"/>
                      </a:rPr>
                      <m:t>𝑺𝑫</m:t>
                    </m:r>
                    <m:r>
                      <a:rPr lang="en-US" sz="3200" b="1" i="1">
                        <a:solidFill>
                          <a:srgbClr val="002060"/>
                        </a:solidFill>
                        <a:latin typeface="Cambria Math" panose="02040503050406030204" pitchFamily="18" charset="0"/>
                      </a:rPr>
                      <m:t>=</m:t>
                    </m:r>
                    <m:f>
                      <m:fPr>
                        <m:ctrlPr>
                          <a:rPr lang="vi-VN" sz="3200" b="1" i="1">
                            <a:solidFill>
                              <a:srgbClr val="002060"/>
                            </a:solidFill>
                            <a:latin typeface="Cambria Math" panose="02040503050406030204" pitchFamily="18" charset="0"/>
                          </a:rPr>
                        </m:ctrlPr>
                      </m:fPr>
                      <m:num>
                        <m:r>
                          <a:rPr lang="en-US" sz="3200" b="1" i="1">
                            <a:solidFill>
                              <a:srgbClr val="002060"/>
                            </a:solidFill>
                            <a:latin typeface="Cambria Math" panose="02040503050406030204" pitchFamily="18" charset="0"/>
                          </a:rPr>
                          <m:t>𝟑</m:t>
                        </m:r>
                        <m:r>
                          <a:rPr lang="en-US" sz="3200" b="1" i="1">
                            <a:solidFill>
                              <a:srgbClr val="002060"/>
                            </a:solidFill>
                            <a:latin typeface="Cambria Math" panose="02040503050406030204" pitchFamily="18" charset="0"/>
                          </a:rPr>
                          <m:t>𝒂</m:t>
                        </m:r>
                      </m:num>
                      <m:den>
                        <m:r>
                          <a:rPr lang="en-US" sz="3200" b="1" i="1">
                            <a:solidFill>
                              <a:srgbClr val="002060"/>
                            </a:solidFill>
                            <a:latin typeface="Cambria Math" panose="02040503050406030204" pitchFamily="18" charset="0"/>
                          </a:rPr>
                          <m:t>𝟐</m:t>
                        </m:r>
                      </m:den>
                    </m:f>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hình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chiếu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vuông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góc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của</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latin typeface="Cambria Math" panose="02040503050406030204" pitchFamily="18" charset="0"/>
                      </a:rPr>
                      <m:t>𝑺</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trên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mặt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phẳng</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d>
                      <m:dPr>
                        <m:ctrlPr>
                          <a:rPr lang="vi-VN" sz="3200" b="1" i="1">
                            <a:solidFill>
                              <a:srgbClr val="002060"/>
                            </a:solidFill>
                            <a:latin typeface="Cambria Math" panose="02040503050406030204" pitchFamily="18" charset="0"/>
                          </a:rPr>
                        </m:ctrlPr>
                      </m:dPr>
                      <m:e>
                        <m:r>
                          <a:rPr lang="en-US" sz="3200" b="1" i="1">
                            <a:solidFill>
                              <a:srgbClr val="002060"/>
                            </a:solidFill>
                            <a:latin typeface="Cambria Math" panose="02040503050406030204" pitchFamily="18" charset="0"/>
                          </a:rPr>
                          <m:t>𝑨𝑩𝑪𝑫</m:t>
                        </m:r>
                      </m:e>
                    </m:d>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trung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điểm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của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cạnh</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latin typeface="Cambria Math" panose="02040503050406030204" pitchFamily="18" charset="0"/>
                      </a:rPr>
                      <m:t>𝑨𝑩</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Tính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theo</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latin typeface="Cambria Math" panose="02040503050406030204" pitchFamily="18" charset="0"/>
                      </a:rPr>
                      <m:t>𝒂</m:t>
                    </m:r>
                  </m:oMath>
                </a14:m>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thể</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tích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khối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chóp</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rgbClr val="002060"/>
                        </a:solidFill>
                        <a:latin typeface="Cambria Math" panose="02040503050406030204" pitchFamily="18" charset="0"/>
                      </a:rPr>
                      <m:t>𝑺</m:t>
                    </m:r>
                    <m:r>
                      <a:rPr lang="en-US" sz="3200" b="1" i="1">
                        <a:solidFill>
                          <a:srgbClr val="002060"/>
                        </a:solidFill>
                        <a:latin typeface="Cambria Math" panose="02040503050406030204" pitchFamily="18" charset="0"/>
                      </a:rPr>
                      <m:t>.</m:t>
                    </m:r>
                    <m:r>
                      <a:rPr lang="en-US" sz="3200" b="1" i="1">
                        <a:solidFill>
                          <a:srgbClr val="002060"/>
                        </a:solidFill>
                        <a:latin typeface="Cambria Math" panose="02040503050406030204" pitchFamily="18" charset="0"/>
                      </a:rPr>
                      <m:t>𝑨𝑩𝑪𝑫</m:t>
                    </m:r>
                  </m:oMath>
                </a14:m>
                <a:r>
                  <a:rPr lang="en-US" sz="3200" b="1" dirty="0">
                    <a:solidFill>
                      <a:srgbClr val="002060"/>
                    </a:solidFill>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a:r>
                <a:br>
                  <a:rPr lang="vi-VN"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a:t>
                </a:r>
                <a:r>
                  <a:rPr lang="vi-VN" sz="3200" b="1" dirty="0">
                    <a:solidFill>
                      <a:srgbClr val="0070C0"/>
                    </a:solidFill>
                    <a:latin typeface="Times New Roman" panose="02020603050405020304" pitchFamily="18" charset="0"/>
                    <a:cs typeface="Times New Roman" panose="02020603050405020304" pitchFamily="18" charset="0"/>
                  </a:rPr>
                  <a:t>A.</a:t>
                </a:r>
                <a:r>
                  <a:rPr lang="vi-VN" sz="3200" b="1"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b="1" i="1">
                            <a:latin typeface="Cambria Math" panose="02040503050406030204" pitchFamily="18" charset="0"/>
                          </a:rPr>
                        </m:ctrlPr>
                      </m:fPr>
                      <m:num>
                        <m:r>
                          <a:rPr lang="en-US" sz="3200" b="1" i="1" smtClean="0">
                            <a:latin typeface="Cambria Math" panose="02040503050406030204" pitchFamily="18" charset="0"/>
                          </a:rPr>
                          <m:t>𝟑</m:t>
                        </m:r>
                        <m:sSup>
                          <m:sSupPr>
                            <m:ctrlPr>
                              <a:rPr lang="en-US" sz="3200" b="1" i="1">
                                <a:latin typeface="Cambria Math" panose="02040503050406030204" pitchFamily="18" charset="0"/>
                              </a:rPr>
                            </m:ctrlPr>
                          </m:sSupPr>
                          <m:e>
                            <m:r>
                              <a:rPr lang="en-US" sz="3200" b="1" i="1">
                                <a:latin typeface="Cambria Math" panose="02040503050406030204" pitchFamily="18" charset="0"/>
                              </a:rPr>
                              <m:t>𝒂</m:t>
                            </m:r>
                          </m:e>
                          <m:sup>
                            <m:r>
                              <a:rPr lang="en-US" sz="3200" b="1" i="1">
                                <a:latin typeface="Cambria Math" panose="02040503050406030204" pitchFamily="18" charset="0"/>
                              </a:rPr>
                              <m:t>𝟑</m:t>
                            </m:r>
                          </m:sup>
                        </m:sSup>
                        <m:rad>
                          <m:radPr>
                            <m:degHide m:val="on"/>
                            <m:ctrlPr>
                              <a:rPr lang="en-US" sz="3200" b="1" i="1">
                                <a:latin typeface="Cambria Math" panose="02040503050406030204" pitchFamily="18" charset="0"/>
                              </a:rPr>
                            </m:ctrlPr>
                          </m:radPr>
                          <m:deg/>
                          <m:e>
                            <m:r>
                              <a:rPr lang="en-US" sz="3200" b="1" i="1" smtClean="0">
                                <a:latin typeface="Cambria Math" panose="02040503050406030204" pitchFamily="18" charset="0"/>
                              </a:rPr>
                              <m:t>𝟑</m:t>
                            </m:r>
                          </m:e>
                        </m:rad>
                      </m:num>
                      <m:den>
                        <m:r>
                          <a:rPr lang="en-US" sz="3200" b="1" i="1" smtClean="0">
                            <a:latin typeface="Cambria Math" panose="02040503050406030204" pitchFamily="18" charset="0"/>
                          </a:rPr>
                          <m:t>𝟖</m:t>
                        </m:r>
                      </m:den>
                    </m:f>
                  </m:oMath>
                </a14:m>
                <a:r>
                  <a:rPr lang="vi-VN" sz="3200" b="1" dirty="0">
                    <a:latin typeface="Times New Roman" panose="02020603050405020304" pitchFamily="18" charset="0"/>
                    <a:cs typeface="Times New Roman" panose="02020603050405020304" pitchFamily="18" charset="0"/>
                  </a:rPr>
                  <a:t>.	</a:t>
                </a:r>
                <a:r>
                  <a:rPr lang="vi-VN" sz="3200" b="1" dirty="0">
                    <a:solidFill>
                      <a:srgbClr val="0070C0"/>
                    </a:solidFill>
                    <a:latin typeface="Times New Roman" panose="02020603050405020304" pitchFamily="18" charset="0"/>
                    <a:cs typeface="Times New Roman" panose="02020603050405020304" pitchFamily="18" charset="0"/>
                  </a:rPr>
                  <a:t>B.</a:t>
                </a:r>
                <a:r>
                  <a:rPr lang="vi-VN" sz="3200" b="1"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b="1" i="1">
                            <a:latin typeface="Cambria Math" panose="02040503050406030204" pitchFamily="18" charset="0"/>
                          </a:rPr>
                        </m:ctrlPr>
                      </m:fPr>
                      <m:num>
                        <m:r>
                          <a:rPr lang="en-US" sz="3200" b="1" i="1" smtClean="0">
                            <a:latin typeface="Cambria Math" panose="02040503050406030204" pitchFamily="18" charset="0"/>
                          </a:rPr>
                          <m:t>𝟒</m:t>
                        </m:r>
                        <m:sSup>
                          <m:sSupPr>
                            <m:ctrlPr>
                              <a:rPr lang="en-US" sz="3200" b="1" i="1">
                                <a:latin typeface="Cambria Math" panose="02040503050406030204" pitchFamily="18" charset="0"/>
                              </a:rPr>
                            </m:ctrlPr>
                          </m:sSupPr>
                          <m:e>
                            <m:r>
                              <a:rPr lang="en-US" sz="3200" b="1" i="1">
                                <a:latin typeface="Cambria Math" panose="02040503050406030204" pitchFamily="18" charset="0"/>
                              </a:rPr>
                              <m:t>𝒂</m:t>
                            </m:r>
                          </m:e>
                          <m:sup>
                            <m:r>
                              <a:rPr lang="en-US" sz="3200" b="1" i="1">
                                <a:latin typeface="Cambria Math" panose="02040503050406030204" pitchFamily="18" charset="0"/>
                              </a:rPr>
                              <m:t>𝟑</m:t>
                            </m:r>
                          </m:sup>
                        </m:sSup>
                        <m:rad>
                          <m:radPr>
                            <m:degHide m:val="on"/>
                            <m:ctrlPr>
                              <a:rPr lang="en-US" sz="3200" b="1" i="1">
                                <a:latin typeface="Cambria Math" panose="02040503050406030204" pitchFamily="18" charset="0"/>
                              </a:rPr>
                            </m:ctrlPr>
                          </m:radPr>
                          <m:deg/>
                          <m:e>
                            <m:r>
                              <a:rPr lang="en-US" sz="3200" b="1" i="1">
                                <a:latin typeface="Cambria Math" panose="02040503050406030204" pitchFamily="18" charset="0"/>
                              </a:rPr>
                              <m:t>𝟑</m:t>
                            </m:r>
                          </m:e>
                        </m:rad>
                      </m:num>
                      <m:den>
                        <m:r>
                          <a:rPr lang="en-US" sz="3200" b="1" i="1">
                            <a:latin typeface="Cambria Math" panose="02040503050406030204" pitchFamily="18" charset="0"/>
                          </a:rPr>
                          <m:t>𝟑</m:t>
                        </m:r>
                      </m:den>
                    </m:f>
                  </m:oMath>
                </a14:m>
                <a:r>
                  <a:rPr lang="en-US" sz="3200" b="1" dirty="0">
                    <a:latin typeface="Times New Roman" panose="02020603050405020304" pitchFamily="18" charset="0"/>
                    <a:cs typeface="Times New Roman" panose="02020603050405020304" pitchFamily="18" charset="0"/>
                  </a:rPr>
                  <a:t>.	</a:t>
                </a:r>
                <a:r>
                  <a:rPr lang="en-US" sz="3200" b="1" dirty="0">
                    <a:solidFill>
                      <a:srgbClr val="0070C0"/>
                    </a:solidFill>
                    <a:latin typeface="Times New Roman" panose="02020603050405020304" pitchFamily="18" charset="0"/>
                    <a:cs typeface="Times New Roman" panose="02020603050405020304" pitchFamily="18" charset="0"/>
                  </a:rPr>
                  <a:t>C.</a:t>
                </a:r>
                <a:r>
                  <a:rPr lang="en-US" sz="3200" b="1"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b="1" i="1">
                            <a:latin typeface="Cambria Math" panose="02040503050406030204" pitchFamily="18" charset="0"/>
                          </a:rPr>
                        </m:ctrlPr>
                      </m:fPr>
                      <m:num>
                        <m:r>
                          <a:rPr lang="en-US" sz="3200" b="1" i="1" smtClean="0">
                            <a:latin typeface="Cambria Math" panose="02040503050406030204" pitchFamily="18" charset="0"/>
                          </a:rPr>
                          <m:t>𝟖</m:t>
                        </m:r>
                        <m:sSup>
                          <m:sSupPr>
                            <m:ctrlPr>
                              <a:rPr lang="en-US" sz="3200" b="1" i="1">
                                <a:latin typeface="Cambria Math" panose="02040503050406030204" pitchFamily="18" charset="0"/>
                              </a:rPr>
                            </m:ctrlPr>
                          </m:sSupPr>
                          <m:e>
                            <m:r>
                              <a:rPr lang="en-US" sz="3200" b="1" i="1">
                                <a:latin typeface="Cambria Math" panose="02040503050406030204" pitchFamily="18" charset="0"/>
                              </a:rPr>
                              <m:t>𝒂</m:t>
                            </m:r>
                          </m:e>
                          <m:sup>
                            <m:r>
                              <a:rPr lang="en-US" sz="3200" b="1" i="1">
                                <a:latin typeface="Cambria Math" panose="02040503050406030204" pitchFamily="18" charset="0"/>
                              </a:rPr>
                              <m:t>𝟑</m:t>
                            </m:r>
                          </m:sup>
                        </m:sSup>
                        <m:rad>
                          <m:radPr>
                            <m:degHide m:val="on"/>
                            <m:ctrlPr>
                              <a:rPr lang="en-US" sz="3200" b="1" i="1">
                                <a:latin typeface="Cambria Math" panose="02040503050406030204" pitchFamily="18" charset="0"/>
                              </a:rPr>
                            </m:ctrlPr>
                          </m:radPr>
                          <m:deg/>
                          <m:e>
                            <m:r>
                              <a:rPr lang="en-US" sz="3200" b="1" i="1" smtClean="0">
                                <a:latin typeface="Cambria Math" panose="02040503050406030204" pitchFamily="18" charset="0"/>
                              </a:rPr>
                              <m:t>𝟑</m:t>
                            </m:r>
                          </m:e>
                        </m:rad>
                      </m:num>
                      <m:den>
                        <m:r>
                          <a:rPr lang="en-US" sz="3200" b="1" i="1">
                            <a:latin typeface="Cambria Math" panose="02040503050406030204" pitchFamily="18" charset="0"/>
                          </a:rPr>
                          <m:t>𝟑</m:t>
                        </m:r>
                      </m:den>
                    </m:f>
                  </m:oMath>
                </a14:m>
                <a:r>
                  <a:rPr lang="en-US" sz="3200" b="1" dirty="0">
                    <a:latin typeface="Times New Roman" panose="02020603050405020304" pitchFamily="18" charset="0"/>
                    <a:cs typeface="Times New Roman" panose="02020603050405020304" pitchFamily="18" charset="0"/>
                  </a:rPr>
                  <a:t>.	</a:t>
                </a:r>
                <a:r>
                  <a:rPr lang="en-US" sz="3200" b="1" dirty="0">
                    <a:solidFill>
                      <a:srgbClr val="0070C0"/>
                    </a:solidFill>
                    <a:latin typeface="Times New Roman" panose="02020603050405020304" pitchFamily="18" charset="0"/>
                    <a:cs typeface="Times New Roman" panose="02020603050405020304" pitchFamily="18" charset="0"/>
                  </a:rPr>
                  <a:t>D.</a:t>
                </a:r>
                <a14:m>
                  <m:oMath xmlns:m="http://schemas.openxmlformats.org/officeDocument/2006/math">
                    <m:f>
                      <m:fPr>
                        <m:ctrlPr>
                          <a:rPr lang="en-US" sz="3200" b="1" i="1">
                            <a:latin typeface="Cambria Math" panose="02040503050406030204" pitchFamily="18" charset="0"/>
                          </a:rPr>
                        </m:ctrlPr>
                      </m:fPr>
                      <m:num>
                        <m:r>
                          <a:rPr lang="en-US" sz="3200" b="1" i="1" smtClean="0">
                            <a:latin typeface="Cambria Math" panose="02040503050406030204" pitchFamily="18" charset="0"/>
                          </a:rPr>
                          <m:t>𝟑</m:t>
                        </m:r>
                        <m:sSup>
                          <m:sSupPr>
                            <m:ctrlPr>
                              <a:rPr lang="en-US" sz="3200" b="1" i="1">
                                <a:latin typeface="Cambria Math" panose="02040503050406030204" pitchFamily="18" charset="0"/>
                              </a:rPr>
                            </m:ctrlPr>
                          </m:sSupPr>
                          <m:e>
                            <m:r>
                              <a:rPr lang="en-US" sz="3200" b="1" i="1">
                                <a:latin typeface="Cambria Math" panose="02040503050406030204" pitchFamily="18" charset="0"/>
                              </a:rPr>
                              <m:t>𝒂</m:t>
                            </m:r>
                          </m:e>
                          <m:sup>
                            <m:r>
                              <a:rPr lang="en-US" sz="3200" b="1" i="1">
                                <a:latin typeface="Cambria Math" panose="02040503050406030204" pitchFamily="18" charset="0"/>
                              </a:rPr>
                              <m:t>𝟑</m:t>
                            </m:r>
                          </m:sup>
                        </m:sSup>
                        <m:rad>
                          <m:radPr>
                            <m:degHide m:val="on"/>
                            <m:ctrlPr>
                              <a:rPr lang="en-US" sz="3200" b="1" i="1">
                                <a:latin typeface="Cambria Math" panose="02040503050406030204" pitchFamily="18" charset="0"/>
                              </a:rPr>
                            </m:ctrlPr>
                          </m:radPr>
                          <m:deg/>
                          <m:e>
                            <m:r>
                              <a:rPr lang="en-US" sz="3200" b="1" i="1">
                                <a:latin typeface="Cambria Math" panose="02040503050406030204" pitchFamily="18" charset="0"/>
                              </a:rPr>
                              <m:t>𝟑</m:t>
                            </m:r>
                          </m:e>
                        </m:rad>
                      </m:num>
                      <m:den>
                        <m:r>
                          <a:rPr lang="en-US" sz="3200" b="1" i="1" smtClean="0">
                            <a:latin typeface="Cambria Math" panose="02040503050406030204" pitchFamily="18" charset="0"/>
                          </a:rPr>
                          <m:t>𝟒</m:t>
                        </m:r>
                      </m:den>
                    </m:f>
                  </m:oMath>
                </a14:m>
                <a:r>
                  <a:rPr lang="en-US" sz="3200" b="1" dirty="0">
                    <a:latin typeface="Times New Roman" panose="02020603050405020304" pitchFamily="18" charset="0"/>
                    <a:cs typeface="Times New Roman" panose="02020603050405020304" pitchFamily="18" charset="0"/>
                  </a:rPr>
                  <a:t>.</a:t>
                </a:r>
                <a:endParaRPr lang="en-US" altLang="ja-JP" sz="3200" b="1" dirty="0">
                  <a:solidFill>
                    <a:srgbClr val="0000FF"/>
                  </a:solidFill>
                  <a:latin typeface="Times New Roman" panose="02020603050405020304" pitchFamily="18" charset="0"/>
                  <a:ea typeface="+mn-ea"/>
                  <a:cs typeface="Times New Roman" panose="02020603050405020304" pitchFamily="18" charset="0"/>
                </a:endParaRPr>
              </a:p>
            </p:txBody>
          </p:sp>
        </mc:Choice>
        <mc:Fallback xmlns="">
          <p:sp>
            <p:nvSpPr>
              <p:cNvPr id="2" name="Title 1">
                <a:extLst>
                  <a:ext uri="{FF2B5EF4-FFF2-40B4-BE49-F238E27FC236}">
                    <a16:creationId xmlns:a16="http://schemas.microsoft.com/office/drawing/2014/main" id="{3A0E3945-4087-4C55-949C-702E8154AB69}"/>
                  </a:ext>
                </a:extLst>
              </p:cNvPr>
              <p:cNvSpPr>
                <a:spLocks noGrp="1" noRot="1" noChangeAspect="1" noMove="1" noResize="1" noEditPoints="1" noAdjustHandles="1" noChangeArrowheads="1" noChangeShapeType="1" noTextEdit="1"/>
              </p:cNvSpPr>
              <p:nvPr>
                <p:ph type="title"/>
                <p:custDataLst>
                  <p:tags r:id="rId4"/>
                </p:custDataLst>
              </p:nvPr>
            </p:nvSpPr>
            <p:spPr>
              <a:xfrm>
                <a:off x="413207" y="383979"/>
                <a:ext cx="10738701" cy="2236673"/>
              </a:xfrm>
              <a:blipFill>
                <a:blip r:embed="rId5"/>
                <a:stretch>
                  <a:fillRect l="-1476" t="-5995" r="-852" b="-47139"/>
                </a:stretch>
              </a:blipFill>
            </p:spPr>
            <p:txBody>
              <a:bodyPr/>
              <a:lstStyle/>
              <a:p>
                <a:r>
                  <a:rPr lang="en-US">
                    <a:noFill/>
                  </a:rPr>
                  <a:t> </a:t>
                </a:r>
              </a:p>
            </p:txBody>
          </p:sp>
        </mc:Fallback>
      </mc:AlternateContent>
      <p:sp>
        <p:nvSpPr>
          <p:cNvPr id="4" name="Oval 3"/>
          <p:cNvSpPr/>
          <p:nvPr/>
        </p:nvSpPr>
        <p:spPr>
          <a:xfrm>
            <a:off x="8829963" y="2895266"/>
            <a:ext cx="701964" cy="6650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CF9BF510-7590-4309-A24C-92826A2A9E75}"/>
              </a:ext>
            </a:extLst>
          </p:cNvPr>
          <p:cNvSpPr/>
          <p:nvPr/>
        </p:nvSpPr>
        <p:spPr>
          <a:xfrm rot="5400000">
            <a:off x="11532432"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hlinkClick r:id="rId6" action="ppaction://hlinksldjump"/>
            <a:extLst>
              <a:ext uri="{FF2B5EF4-FFF2-40B4-BE49-F238E27FC236}">
                <a16:creationId xmlns:a16="http://schemas.microsoft.com/office/drawing/2014/main" id="{E0F20D11-4F27-48A5-8C18-6D7B10726089}"/>
              </a:ext>
            </a:extLst>
          </p:cNvPr>
          <p:cNvSpPr/>
          <p:nvPr/>
        </p:nvSpPr>
        <p:spPr>
          <a:xfrm rot="16200000">
            <a:off x="11024656"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4643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2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a16="http://schemas.microsoft.com/office/drawing/2014/main" id="{43C051DC-C7D1-4F76-A0E4-E9725AEA5753}"/>
              </a:ext>
            </a:extLst>
          </p:cNvPr>
          <p:cNvSpPr>
            <a:spLocks noChangeArrowheads="1"/>
          </p:cNvSpPr>
          <p:nvPr/>
        </p:nvSpPr>
        <p:spPr bwMode="gray">
          <a:xfrm>
            <a:off x="2304335" y="7885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err="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3.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thấp</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5" name="TextBox 4">
            <a:hlinkClick r:id="rId2" action="ppaction://hlinksldjump"/>
          </p:cNvPr>
          <p:cNvSpPr txBox="1"/>
          <p:nvPr/>
        </p:nvSpPr>
        <p:spPr>
          <a:xfrm>
            <a:off x="3181350" y="41910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12</a:t>
            </a:r>
          </a:p>
        </p:txBody>
      </p:sp>
      <p:sp>
        <p:nvSpPr>
          <p:cNvPr id="6" name="TextBox 5">
            <a:hlinkClick r:id="rId3" action="ppaction://hlinksldjump"/>
          </p:cNvPr>
          <p:cNvSpPr txBox="1"/>
          <p:nvPr/>
        </p:nvSpPr>
        <p:spPr>
          <a:xfrm>
            <a:off x="5219700" y="4190999"/>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13</a:t>
            </a:r>
          </a:p>
        </p:txBody>
      </p:sp>
      <p:sp>
        <p:nvSpPr>
          <p:cNvPr id="7" name="TextBox 6">
            <a:hlinkClick r:id="rId4" action="ppaction://hlinksldjump"/>
          </p:cNvPr>
          <p:cNvSpPr txBox="1"/>
          <p:nvPr/>
        </p:nvSpPr>
        <p:spPr>
          <a:xfrm>
            <a:off x="7162800" y="41910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14</a:t>
            </a:r>
          </a:p>
        </p:txBody>
      </p:sp>
      <p:sp>
        <p:nvSpPr>
          <p:cNvPr id="8" name="TextBox 7">
            <a:hlinkClick r:id="rId5" action="ppaction://hlinksldjump"/>
          </p:cNvPr>
          <p:cNvSpPr txBox="1"/>
          <p:nvPr/>
        </p:nvSpPr>
        <p:spPr>
          <a:xfrm>
            <a:off x="9280634" y="4191000"/>
            <a:ext cx="1642954"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15</a:t>
            </a:r>
          </a:p>
        </p:txBody>
      </p:sp>
      <p:sp>
        <p:nvSpPr>
          <p:cNvPr id="9" name="TextBox 8">
            <a:hlinkClick r:id="rId6" action="ppaction://hlinksldjump"/>
          </p:cNvPr>
          <p:cNvSpPr txBox="1"/>
          <p:nvPr/>
        </p:nvSpPr>
        <p:spPr>
          <a:xfrm>
            <a:off x="3181350" y="320126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7</a:t>
            </a:r>
          </a:p>
        </p:txBody>
      </p:sp>
      <p:sp>
        <p:nvSpPr>
          <p:cNvPr id="10" name="TextBox 9">
            <a:hlinkClick r:id="rId7" action="ppaction://hlinksldjump"/>
          </p:cNvPr>
          <p:cNvSpPr txBox="1"/>
          <p:nvPr/>
        </p:nvSpPr>
        <p:spPr>
          <a:xfrm>
            <a:off x="5219699" y="3201262"/>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8</a:t>
            </a:r>
          </a:p>
        </p:txBody>
      </p:sp>
      <p:sp>
        <p:nvSpPr>
          <p:cNvPr id="11" name="TextBox 10">
            <a:hlinkClick r:id="rId8" action="ppaction://hlinksldjump"/>
          </p:cNvPr>
          <p:cNvSpPr txBox="1"/>
          <p:nvPr/>
        </p:nvSpPr>
        <p:spPr>
          <a:xfrm>
            <a:off x="7241628" y="3232725"/>
            <a:ext cx="1588047"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9</a:t>
            </a:r>
          </a:p>
        </p:txBody>
      </p:sp>
      <p:sp>
        <p:nvSpPr>
          <p:cNvPr id="12" name="TextBox 11">
            <a:hlinkClick r:id="rId9" action="ppaction://hlinksldjump"/>
          </p:cNvPr>
          <p:cNvSpPr txBox="1"/>
          <p:nvPr/>
        </p:nvSpPr>
        <p:spPr>
          <a:xfrm>
            <a:off x="9190038" y="32327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10</a:t>
            </a:r>
          </a:p>
        </p:txBody>
      </p:sp>
      <p:sp>
        <p:nvSpPr>
          <p:cNvPr id="13" name="TextBox 12">
            <a:hlinkClick r:id="rId10" action="ppaction://hlinksldjump"/>
          </p:cNvPr>
          <p:cNvSpPr txBox="1"/>
          <p:nvPr/>
        </p:nvSpPr>
        <p:spPr>
          <a:xfrm>
            <a:off x="9190038" y="2234625"/>
            <a:ext cx="1652588"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5</a:t>
            </a:r>
          </a:p>
        </p:txBody>
      </p:sp>
      <p:sp>
        <p:nvSpPr>
          <p:cNvPr id="14" name="TextBox 13">
            <a:hlinkClick r:id="rId11" action="ppaction://hlinksldjump"/>
          </p:cNvPr>
          <p:cNvSpPr txBox="1"/>
          <p:nvPr/>
        </p:nvSpPr>
        <p:spPr>
          <a:xfrm>
            <a:off x="7162800" y="22346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4</a:t>
            </a:r>
          </a:p>
        </p:txBody>
      </p:sp>
      <p:sp>
        <p:nvSpPr>
          <p:cNvPr id="15" name="TextBox 14">
            <a:hlinkClick r:id="rId12" action="ppaction://hlinksldjump"/>
          </p:cNvPr>
          <p:cNvSpPr txBox="1"/>
          <p:nvPr/>
        </p:nvSpPr>
        <p:spPr>
          <a:xfrm>
            <a:off x="5219700" y="22346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3</a:t>
            </a:r>
          </a:p>
        </p:txBody>
      </p:sp>
      <p:sp>
        <p:nvSpPr>
          <p:cNvPr id="16" name="TextBox 15">
            <a:hlinkClick r:id="rId13" action="ppaction://hlinksldjump"/>
          </p:cNvPr>
          <p:cNvSpPr txBox="1"/>
          <p:nvPr/>
        </p:nvSpPr>
        <p:spPr>
          <a:xfrm>
            <a:off x="3152775" y="22040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2</a:t>
            </a:r>
          </a:p>
        </p:txBody>
      </p:sp>
      <p:sp>
        <p:nvSpPr>
          <p:cNvPr id="17" name="TextBox 16">
            <a:hlinkClick r:id="rId14" action="ppaction://hlinksldjump"/>
          </p:cNvPr>
          <p:cNvSpPr txBox="1"/>
          <p:nvPr/>
        </p:nvSpPr>
        <p:spPr>
          <a:xfrm>
            <a:off x="1123950" y="421005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11</a:t>
            </a:r>
          </a:p>
        </p:txBody>
      </p:sp>
      <p:sp>
        <p:nvSpPr>
          <p:cNvPr id="18" name="TextBox 17">
            <a:hlinkClick r:id="rId15" action="ppaction://hlinksldjump"/>
          </p:cNvPr>
          <p:cNvSpPr txBox="1"/>
          <p:nvPr/>
        </p:nvSpPr>
        <p:spPr>
          <a:xfrm>
            <a:off x="1123950" y="32327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6</a:t>
            </a:r>
          </a:p>
        </p:txBody>
      </p:sp>
      <p:sp>
        <p:nvSpPr>
          <p:cNvPr id="19" name="TextBox 18">
            <a:hlinkClick r:id="rId16" action="ppaction://hlinksldjump"/>
          </p:cNvPr>
          <p:cNvSpPr txBox="1"/>
          <p:nvPr/>
        </p:nvSpPr>
        <p:spPr>
          <a:xfrm>
            <a:off x="1095375" y="222307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1</a:t>
            </a:r>
          </a:p>
        </p:txBody>
      </p:sp>
      <p:sp>
        <p:nvSpPr>
          <p:cNvPr id="20" name="Isosceles Triangle 19">
            <a:hlinkClick r:id="rId16" action="ppaction://hlinksldjump"/>
            <a:extLst>
              <a:ext uri="{FF2B5EF4-FFF2-40B4-BE49-F238E27FC236}">
                <a16:creationId xmlns:a16="http://schemas.microsoft.com/office/drawing/2014/main" id="{3AE8D65F-92DE-4D95-860C-396B4290934C}"/>
              </a:ext>
            </a:extLst>
          </p:cNvPr>
          <p:cNvSpPr/>
          <p:nvPr/>
        </p:nvSpPr>
        <p:spPr>
          <a:xfrm rot="5400000">
            <a:off x="11532432"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hlinkClick r:id="rId17" action="ppaction://hlinksldjump"/>
            <a:extLst>
              <a:ext uri="{FF2B5EF4-FFF2-40B4-BE49-F238E27FC236}">
                <a16:creationId xmlns:a16="http://schemas.microsoft.com/office/drawing/2014/main" id="{3008F699-FA45-4CDE-926A-3F91613B81C6}"/>
              </a:ext>
            </a:extLst>
          </p:cNvPr>
          <p:cNvSpPr/>
          <p:nvPr/>
        </p:nvSpPr>
        <p:spPr>
          <a:xfrm rot="16200000">
            <a:off x="11024656"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58463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A0E3945-4087-4C55-949C-702E8154AB69}"/>
                  </a:ext>
                </a:extLst>
              </p:cNvPr>
              <p:cNvSpPr>
                <a:spLocks noGrp="1"/>
              </p:cNvSpPr>
              <p:nvPr>
                <p:ph type="title"/>
              </p:nvPr>
            </p:nvSpPr>
            <p:spPr>
              <a:xfrm>
                <a:off x="137653" y="117987"/>
                <a:ext cx="12054348" cy="2625213"/>
              </a:xfrm>
            </p:spPr>
            <p:txBody>
              <a:bodyPr>
                <a:noAutofit/>
              </a:bodyPr>
              <a:lstStyle/>
              <a:p>
                <a:r>
                  <a:rPr lang="en-US" sz="3200" b="1" dirty="0" err="1">
                    <a:solidFill>
                      <a:srgbClr val="0000FF"/>
                    </a:solidFill>
                    <a:latin typeface="Times New Roman" panose="02020603050405020304" pitchFamily="18" charset="0"/>
                    <a:cs typeface="Times New Roman" panose="02020603050405020304" pitchFamily="18" charset="0"/>
                  </a:rPr>
                  <a:t>Câu</a:t>
                </a:r>
                <a:r>
                  <a:rPr lang="en-US" sz="3200" b="1" dirty="0">
                    <a:solidFill>
                      <a:srgbClr val="0000FF"/>
                    </a:solidFill>
                    <a:latin typeface="Times New Roman" panose="02020603050405020304" pitchFamily="18" charset="0"/>
                    <a:cs typeface="Times New Roman" panose="02020603050405020304" pitchFamily="18" charset="0"/>
                  </a:rPr>
                  <a:t> 1: </a:t>
                </a:r>
                <a:r>
                  <a:rPr lang="vi-VN" sz="3200" dirty="0">
                    <a:latin typeface="Times New Roman" panose="02020603050405020304" pitchFamily="18" charset="0"/>
                    <a:cs typeface="Times New Roman" panose="02020603050405020304" pitchFamily="18" charset="0"/>
                  </a:rPr>
                  <a:t>Cho hình chóp </a:t>
                </a:r>
                <a14:m>
                  <m:oMath xmlns:m="http://schemas.openxmlformats.org/officeDocument/2006/math">
                    <m:r>
                      <a:rPr lang="en-US" sz="3200" i="1">
                        <a:latin typeface="Cambria Math" panose="02040503050406030204" pitchFamily="18" charset="0"/>
                      </a:rPr>
                      <m:t>𝑆</m:t>
                    </m:r>
                    <m:r>
                      <a:rPr lang="en-US" sz="3200" i="1">
                        <a:latin typeface="Cambria Math" panose="02040503050406030204" pitchFamily="18" charset="0"/>
                      </a:rPr>
                      <m:t>.</m:t>
                    </m:r>
                    <m:r>
                      <a:rPr lang="en-US" sz="3200" i="1">
                        <a:latin typeface="Cambria Math" panose="02040503050406030204" pitchFamily="18" charset="0"/>
                      </a:rPr>
                      <m:t>𝐴𝐵𝐶𝐷</m:t>
                    </m:r>
                  </m:oMath>
                </a14:m>
                <a:r>
                  <a:rPr lang="vi-VN" sz="3200" dirty="0">
                    <a:latin typeface="Times New Roman" panose="02020603050405020304" pitchFamily="18" charset="0"/>
                    <a:cs typeface="Times New Roman" panose="02020603050405020304" pitchFamily="18" charset="0"/>
                  </a:rPr>
                  <a:t> với đáy </a:t>
                </a:r>
                <a14:m>
                  <m:oMath xmlns:m="http://schemas.openxmlformats.org/officeDocument/2006/math">
                    <m:r>
                      <a:rPr lang="en-US" sz="3200" i="1">
                        <a:latin typeface="Cambria Math" panose="02040503050406030204" pitchFamily="18" charset="0"/>
                      </a:rPr>
                      <m:t>𝐴𝐵𝐶𝐷</m:t>
                    </m:r>
                  </m:oMath>
                </a14:m>
                <a:r>
                  <a:rPr lang="vi-VN" sz="3200" dirty="0">
                    <a:latin typeface="Times New Roman" panose="02020603050405020304" pitchFamily="18" charset="0"/>
                    <a:cs typeface="Times New Roman" panose="02020603050405020304" pitchFamily="18" charset="0"/>
                  </a:rPr>
                  <a:t> là hình thang vuông tại </a:t>
                </a:r>
                <a14:m>
                  <m:oMath xmlns:m="http://schemas.openxmlformats.org/officeDocument/2006/math">
                    <m:r>
                      <a:rPr lang="en-US" sz="3200" i="1">
                        <a:latin typeface="Cambria Math" panose="02040503050406030204" pitchFamily="18" charset="0"/>
                      </a:rPr>
                      <m:t>𝐴</m:t>
                    </m:r>
                  </m:oMath>
                </a14:m>
                <a:r>
                  <a:rPr lang="vi-VN" sz="3200" dirty="0">
                    <a:latin typeface="Times New Roman" panose="02020603050405020304" pitchFamily="18" charset="0"/>
                    <a:cs typeface="Times New Roman" panose="02020603050405020304" pitchFamily="18" charset="0"/>
                  </a:rPr>
                  <a:t> và </a:t>
                </a:r>
                <a14:m>
                  <m:oMath xmlns:m="http://schemas.openxmlformats.org/officeDocument/2006/math">
                    <m:r>
                      <a:rPr lang="en-US" sz="3200" i="1">
                        <a:latin typeface="Cambria Math" panose="02040503050406030204" pitchFamily="18" charset="0"/>
                      </a:rPr>
                      <m:t>𝐷</m:t>
                    </m:r>
                  </m:oMath>
                </a14:m>
                <a:r>
                  <a:rPr lang="vi-VN" sz="3200" dirty="0">
                    <a:latin typeface="Times New Roman" panose="02020603050405020304" pitchFamily="18" charset="0"/>
                    <a:cs typeface="Times New Roman" panose="02020603050405020304" pitchFamily="18" charset="0"/>
                  </a:rPr>
                  <a:t>, đáy nhỏ của hình thang là </a:t>
                </a:r>
                <a14:m>
                  <m:oMath xmlns:m="http://schemas.openxmlformats.org/officeDocument/2006/math">
                    <m:r>
                      <a:rPr lang="en-US" sz="3200" i="1">
                        <a:latin typeface="Cambria Math" panose="02040503050406030204" pitchFamily="18" charset="0"/>
                      </a:rPr>
                      <m:t>𝐶𝐷</m:t>
                    </m:r>
                  </m:oMath>
                </a14:m>
                <a:r>
                  <a:rPr lang="vi-VN" sz="3200" dirty="0">
                    <a:latin typeface="Times New Roman" panose="02020603050405020304" pitchFamily="18" charset="0"/>
                    <a:cs typeface="Times New Roman" panose="02020603050405020304" pitchFamily="18" charset="0"/>
                  </a:rPr>
                  <a:t>, cạnh bên </a:t>
                </a:r>
                <a14:m>
                  <m:oMath xmlns:m="http://schemas.openxmlformats.org/officeDocument/2006/math">
                    <m:r>
                      <a:rPr lang="en-US" sz="3200" i="1">
                        <a:latin typeface="Cambria Math" panose="02040503050406030204" pitchFamily="18" charset="0"/>
                      </a:rPr>
                      <m:t>𝑆𝐶</m:t>
                    </m:r>
                    <m:r>
                      <a:rPr lang="en-US" sz="3200" i="1">
                        <a:latin typeface="Cambria Math" panose="02040503050406030204" pitchFamily="18" charset="0"/>
                      </a:rPr>
                      <m:t>=</m:t>
                    </m:r>
                    <m:r>
                      <a:rPr lang="en-US" sz="3200" i="1">
                        <a:latin typeface="Cambria Math" panose="02040503050406030204" pitchFamily="18" charset="0"/>
                      </a:rPr>
                      <m:t>𝑎</m:t>
                    </m:r>
                    <m:rad>
                      <m:radPr>
                        <m:degHide m:val="on"/>
                        <m:ctrlPr>
                          <a:rPr lang="en-US" sz="3200" i="1">
                            <a:latin typeface="Cambria Math" panose="02040503050406030204" pitchFamily="18" charset="0"/>
                          </a:rPr>
                        </m:ctrlPr>
                      </m:radPr>
                      <m:deg/>
                      <m:e>
                        <m:r>
                          <a:rPr lang="en-US" sz="3200" i="1">
                            <a:latin typeface="Cambria Math" panose="02040503050406030204" pitchFamily="18" charset="0"/>
                          </a:rPr>
                          <m:t>15</m:t>
                        </m:r>
                      </m:e>
                    </m:rad>
                  </m:oMath>
                </a14:m>
                <a:r>
                  <a:rPr lang="vi-VN" sz="3200" dirty="0">
                    <a:latin typeface="Times New Roman" panose="02020603050405020304" pitchFamily="18" charset="0"/>
                    <a:cs typeface="Times New Roman" panose="02020603050405020304" pitchFamily="18" charset="0"/>
                  </a:rPr>
                  <a:t>. Tam giác </a:t>
                </a:r>
                <a14:m>
                  <m:oMath xmlns:m="http://schemas.openxmlformats.org/officeDocument/2006/math">
                    <m:r>
                      <a:rPr lang="en-US" sz="3200" i="1">
                        <a:latin typeface="Cambria Math" panose="02040503050406030204" pitchFamily="18" charset="0"/>
                      </a:rPr>
                      <m:t>𝑆𝐴𝐷</m:t>
                    </m:r>
                  </m:oMath>
                </a14:m>
                <a:r>
                  <a:rPr lang="vi-VN" sz="3200" dirty="0">
                    <a:latin typeface="Times New Roman" panose="02020603050405020304" pitchFamily="18" charset="0"/>
                    <a:cs typeface="Times New Roman" panose="02020603050405020304" pitchFamily="18" charset="0"/>
                  </a:rPr>
                  <a:t> là tam giác đều cạnh </a:t>
                </a:r>
                <a14:m>
                  <m:oMath xmlns:m="http://schemas.openxmlformats.org/officeDocument/2006/math">
                    <m:r>
                      <a:rPr lang="en-US" sz="3200" i="1">
                        <a:latin typeface="Cambria Math" panose="02040503050406030204" pitchFamily="18" charset="0"/>
                      </a:rPr>
                      <m:t>2</m:t>
                    </m:r>
                    <m:r>
                      <a:rPr lang="en-US" sz="3200" i="1">
                        <a:latin typeface="Cambria Math" panose="02040503050406030204" pitchFamily="18" charset="0"/>
                      </a:rPr>
                      <m:t>𝑎</m:t>
                    </m:r>
                  </m:oMath>
                </a14:m>
                <a:r>
                  <a:rPr lang="vi-VN" sz="3200" dirty="0">
                    <a:latin typeface="Times New Roman" panose="02020603050405020304" pitchFamily="18" charset="0"/>
                    <a:cs typeface="Times New Roman" panose="02020603050405020304" pitchFamily="18" charset="0"/>
                  </a:rPr>
                  <a:t> và nằm trong mặt phẳng vuông góc với đáy hình chóp. Gọi </a:t>
                </a:r>
                <a14:m>
                  <m:oMath xmlns:m="http://schemas.openxmlformats.org/officeDocument/2006/math">
                    <m:r>
                      <a:rPr lang="en-US" sz="3200" i="1">
                        <a:latin typeface="Cambria Math" panose="02040503050406030204" pitchFamily="18" charset="0"/>
                      </a:rPr>
                      <m:t>𝐻</m:t>
                    </m:r>
                  </m:oMath>
                </a14:m>
                <a:r>
                  <a:rPr lang="vi-VN" sz="3200" dirty="0">
                    <a:latin typeface="Times New Roman" panose="02020603050405020304" pitchFamily="18" charset="0"/>
                    <a:cs typeface="Times New Roman" panose="02020603050405020304" pitchFamily="18" charset="0"/>
                  </a:rPr>
                  <a:t> là trung điểm cạnh </a:t>
                </a:r>
                <a14:m>
                  <m:oMath xmlns:m="http://schemas.openxmlformats.org/officeDocument/2006/math">
                    <m:r>
                      <a:rPr lang="en-US" sz="3200" i="1">
                        <a:latin typeface="Cambria Math" panose="02040503050406030204" pitchFamily="18" charset="0"/>
                      </a:rPr>
                      <m:t>𝐴𝐷</m:t>
                    </m:r>
                  </m:oMath>
                </a14:m>
                <a:r>
                  <a:rPr lang="vi-VN" sz="3200" dirty="0">
                    <a:latin typeface="Times New Roman" panose="02020603050405020304" pitchFamily="18" charset="0"/>
                    <a:cs typeface="Times New Roman" panose="02020603050405020304" pitchFamily="18" charset="0"/>
                  </a:rPr>
                  <a:t>, khoảng cách từ </a:t>
                </a:r>
                <a14:m>
                  <m:oMath xmlns:m="http://schemas.openxmlformats.org/officeDocument/2006/math">
                    <m:r>
                      <a:rPr lang="en-US" sz="3200" i="1">
                        <a:latin typeface="Cambria Math" panose="02040503050406030204" pitchFamily="18" charset="0"/>
                      </a:rPr>
                      <m:t>𝐵</m:t>
                    </m:r>
                  </m:oMath>
                </a14:m>
                <a:r>
                  <a:rPr lang="vi-VN" sz="3200" dirty="0">
                    <a:latin typeface="Times New Roman" panose="02020603050405020304" pitchFamily="18" charset="0"/>
                    <a:cs typeface="Times New Roman" panose="02020603050405020304" pitchFamily="18" charset="0"/>
                  </a:rPr>
                  <a:t> tới mặt phẳng </a:t>
                </a:r>
                <a14:m>
                  <m:oMath xmlns:m="http://schemas.openxmlformats.org/officeDocument/2006/math">
                    <m:d>
                      <m:dPr>
                        <m:ctrlPr>
                          <a:rPr lang="en-US" sz="3200" i="1">
                            <a:latin typeface="Cambria Math" panose="02040503050406030204" pitchFamily="18" charset="0"/>
                          </a:rPr>
                        </m:ctrlPr>
                      </m:dPr>
                      <m:e>
                        <m:r>
                          <a:rPr lang="en-US" sz="3200" i="1">
                            <a:latin typeface="Cambria Math" panose="02040503050406030204" pitchFamily="18" charset="0"/>
                          </a:rPr>
                          <m:t>𝑆𝐻𝐶</m:t>
                        </m:r>
                      </m:e>
                    </m:d>
                  </m:oMath>
                </a14:m>
                <a:r>
                  <a:rPr lang="vi-VN" sz="3200" dirty="0">
                    <a:latin typeface="Times New Roman" panose="02020603050405020304" pitchFamily="18" charset="0"/>
                    <a:cs typeface="Times New Roman" panose="02020603050405020304" pitchFamily="18" charset="0"/>
                  </a:rPr>
                  <a:t> bằng </a:t>
                </a:r>
                <a14:m>
                  <m:oMath xmlns:m="http://schemas.openxmlformats.org/officeDocument/2006/math">
                    <m:r>
                      <a:rPr lang="en-US" sz="3200" i="1">
                        <a:latin typeface="Cambria Math" panose="02040503050406030204" pitchFamily="18" charset="0"/>
                      </a:rPr>
                      <m:t>2</m:t>
                    </m:r>
                    <m:rad>
                      <m:radPr>
                        <m:degHide m:val="on"/>
                        <m:ctrlPr>
                          <a:rPr lang="en-US" sz="3200" i="1">
                            <a:latin typeface="Cambria Math" panose="02040503050406030204" pitchFamily="18" charset="0"/>
                          </a:rPr>
                        </m:ctrlPr>
                      </m:radPr>
                      <m:deg/>
                      <m:e>
                        <m:r>
                          <a:rPr lang="en-US" sz="3200" i="1">
                            <a:latin typeface="Cambria Math" panose="02040503050406030204" pitchFamily="18" charset="0"/>
                          </a:rPr>
                          <m:t>6</m:t>
                        </m:r>
                      </m:e>
                    </m:rad>
                    <m:r>
                      <a:rPr lang="en-US" sz="3200" i="1">
                        <a:latin typeface="Cambria Math" panose="02040503050406030204" pitchFamily="18" charset="0"/>
                      </a:rPr>
                      <m:t>𝑎</m:t>
                    </m:r>
                  </m:oMath>
                </a14:m>
                <a:r>
                  <a:rPr lang="vi-VN"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Tính</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thể</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tích</a:t>
                </a:r>
                <a:r>
                  <a:rPr lang="fr-FR"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𝑉</m:t>
                    </m:r>
                  </m:oMath>
                </a14:m>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của</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khối</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chóp</a:t>
                </a:r>
                <a:r>
                  <a:rPr lang="fr-FR"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𝑆</m:t>
                    </m:r>
                    <m:r>
                      <a:rPr lang="en-US" sz="3200" i="1">
                        <a:latin typeface="Cambria Math" panose="02040503050406030204" pitchFamily="18" charset="0"/>
                      </a:rPr>
                      <m:t>.</m:t>
                    </m:r>
                    <m:r>
                      <a:rPr lang="en-US" sz="3200" i="1">
                        <a:latin typeface="Cambria Math" panose="02040503050406030204" pitchFamily="18" charset="0"/>
                      </a:rPr>
                      <m:t>𝐴𝐵𝐶𝐷</m:t>
                    </m:r>
                  </m:oMath>
                </a14:m>
                <a:r>
                  <a:rPr lang="fr-FR" sz="32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3200" b="1" dirty="0">
                    <a:solidFill>
                      <a:srgbClr val="0000FF"/>
                    </a:solidFill>
                    <a:latin typeface="Times New Roman" panose="02020603050405020304" pitchFamily="18" charset="0"/>
                    <a:cs typeface="Times New Roman" panose="02020603050405020304" pitchFamily="18" charset="0"/>
                  </a:rPr>
                  <a:t>A. </a:t>
                </a:r>
                <a14:m>
                  <m:oMath xmlns:m="http://schemas.openxmlformats.org/officeDocument/2006/math">
                    <m:r>
                      <a:rPr lang="en-US" sz="3200" i="1">
                        <a:latin typeface="Cambria Math" panose="02040503050406030204" pitchFamily="18" charset="0"/>
                      </a:rPr>
                      <m:t>𝑉</m:t>
                    </m:r>
                    <m:r>
                      <a:rPr lang="en-US" sz="3200" i="1">
                        <a:latin typeface="Cambria Math" panose="02040503050406030204" pitchFamily="18" charset="0"/>
                      </a:rPr>
                      <m:t>=24</m:t>
                    </m:r>
                    <m:rad>
                      <m:radPr>
                        <m:degHide m:val="on"/>
                        <m:ctrlPr>
                          <a:rPr lang="en-US" sz="3200" i="1">
                            <a:latin typeface="Cambria Math" panose="02040503050406030204" pitchFamily="18" charset="0"/>
                          </a:rPr>
                        </m:ctrlPr>
                      </m:radPr>
                      <m:deg/>
                      <m:e>
                        <m:r>
                          <a:rPr lang="en-US" sz="3200" i="1">
                            <a:latin typeface="Cambria Math" panose="02040503050406030204" pitchFamily="18" charset="0"/>
                          </a:rPr>
                          <m:t>6</m:t>
                        </m:r>
                      </m:e>
                    </m:rad>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3</m:t>
                        </m:r>
                      </m:sup>
                    </m:sSup>
                  </m:oMath>
                </a14:m>
                <a:r>
                  <a:rPr lang="en-US" sz="3200" dirty="0">
                    <a:latin typeface="Times New Roman" panose="02020603050405020304" pitchFamily="18" charset="0"/>
                    <a:cs typeface="Times New Roman" panose="02020603050405020304" pitchFamily="18" charset="0"/>
                  </a:rPr>
                  <a:t>.</a:t>
                </a:r>
                <a:r>
                  <a:rPr lang="fr-FR" sz="3200" b="1" dirty="0">
                    <a:latin typeface="Times New Roman" panose="02020603050405020304" pitchFamily="18" charset="0"/>
                    <a:cs typeface="Times New Roman" panose="02020603050405020304" pitchFamily="18" charset="0"/>
                  </a:rPr>
                  <a:t>   </a:t>
                </a:r>
                <a:r>
                  <a:rPr lang="fr-FR" sz="3200" b="1" dirty="0">
                    <a:solidFill>
                      <a:srgbClr val="0000FF"/>
                    </a:solidFill>
                    <a:latin typeface="Times New Roman" panose="02020603050405020304" pitchFamily="18" charset="0"/>
                    <a:cs typeface="Times New Roman" panose="02020603050405020304" pitchFamily="18" charset="0"/>
                  </a:rPr>
                  <a:t>B. </a:t>
                </a:r>
                <a14:m>
                  <m:oMath xmlns:m="http://schemas.openxmlformats.org/officeDocument/2006/math">
                    <m:r>
                      <a:rPr lang="en-US" sz="3200" i="1">
                        <a:latin typeface="Cambria Math" panose="02040503050406030204" pitchFamily="18" charset="0"/>
                      </a:rPr>
                      <m:t>𝑉</m:t>
                    </m:r>
                    <m:r>
                      <a:rPr lang="en-US" sz="3200" i="1">
                        <a:latin typeface="Cambria Math" panose="02040503050406030204" pitchFamily="18" charset="0"/>
                      </a:rPr>
                      <m:t>=8</m:t>
                    </m:r>
                    <m:rad>
                      <m:radPr>
                        <m:degHide m:val="on"/>
                        <m:ctrlPr>
                          <a:rPr lang="en-US" sz="3200" i="1">
                            <a:latin typeface="Cambria Math" panose="02040503050406030204" pitchFamily="18" charset="0"/>
                          </a:rPr>
                        </m:ctrlPr>
                      </m:radPr>
                      <m:deg/>
                      <m:e>
                        <m:r>
                          <a:rPr lang="en-US" sz="3200" i="1">
                            <a:latin typeface="Cambria Math" panose="02040503050406030204" pitchFamily="18" charset="0"/>
                          </a:rPr>
                          <m:t>6</m:t>
                        </m:r>
                      </m:e>
                    </m:rad>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3</m:t>
                        </m:r>
                      </m:sup>
                    </m:sSup>
                  </m:oMath>
                </a14:m>
                <a:r>
                  <a:rPr lang="fr-FR" sz="3200" dirty="0">
                    <a:latin typeface="Times New Roman" panose="02020603050405020304" pitchFamily="18" charset="0"/>
                    <a:cs typeface="Times New Roman" panose="02020603050405020304" pitchFamily="18" charset="0"/>
                  </a:rPr>
                  <a:t>.</a:t>
                </a:r>
                <a:r>
                  <a:rPr lang="fr-FR" sz="3200" b="1" dirty="0">
                    <a:latin typeface="Times New Roman" panose="02020603050405020304" pitchFamily="18" charset="0"/>
                    <a:cs typeface="Times New Roman" panose="02020603050405020304" pitchFamily="18" charset="0"/>
                  </a:rPr>
                  <a:t>   </a:t>
                </a:r>
                <a:r>
                  <a:rPr lang="fr-FR" sz="3200" b="1" dirty="0">
                    <a:solidFill>
                      <a:srgbClr val="0000FF"/>
                    </a:solidFill>
                    <a:latin typeface="Times New Roman" panose="02020603050405020304" pitchFamily="18" charset="0"/>
                    <a:cs typeface="Times New Roman" panose="02020603050405020304" pitchFamily="18" charset="0"/>
                  </a:rPr>
                  <a:t>C. </a:t>
                </a:r>
                <a14:m>
                  <m:oMath xmlns:m="http://schemas.openxmlformats.org/officeDocument/2006/math">
                    <m:r>
                      <a:rPr lang="en-US" sz="3200" i="1">
                        <a:latin typeface="Cambria Math" panose="02040503050406030204" pitchFamily="18" charset="0"/>
                      </a:rPr>
                      <m:t>𝑉</m:t>
                    </m:r>
                    <m:r>
                      <a:rPr lang="en-US" sz="3200" i="1">
                        <a:latin typeface="Cambria Math" panose="02040503050406030204" pitchFamily="18" charset="0"/>
                      </a:rPr>
                      <m:t>=12</m:t>
                    </m:r>
                    <m:rad>
                      <m:radPr>
                        <m:degHide m:val="on"/>
                        <m:ctrlPr>
                          <a:rPr lang="en-US" sz="3200" i="1">
                            <a:latin typeface="Cambria Math" panose="02040503050406030204" pitchFamily="18" charset="0"/>
                          </a:rPr>
                        </m:ctrlPr>
                      </m:radPr>
                      <m:deg/>
                      <m:e>
                        <m:r>
                          <a:rPr lang="en-US" sz="3200" i="1">
                            <a:latin typeface="Cambria Math" panose="02040503050406030204" pitchFamily="18" charset="0"/>
                          </a:rPr>
                          <m:t>6</m:t>
                        </m:r>
                      </m:e>
                    </m:rad>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3</m:t>
                        </m:r>
                      </m:sup>
                    </m:sSup>
                  </m:oMath>
                </a14:m>
                <a:r>
                  <a:rPr lang="fr-FR" sz="3200" dirty="0">
                    <a:latin typeface="Times New Roman" panose="02020603050405020304" pitchFamily="18" charset="0"/>
                    <a:cs typeface="Times New Roman" panose="02020603050405020304" pitchFamily="18" charset="0"/>
                  </a:rPr>
                  <a:t>.</a:t>
                </a:r>
                <a:r>
                  <a:rPr lang="fr-FR" sz="3200" b="1" dirty="0">
                    <a:latin typeface="Times New Roman" panose="02020603050405020304" pitchFamily="18" charset="0"/>
                    <a:cs typeface="Times New Roman" panose="02020603050405020304" pitchFamily="18" charset="0"/>
                  </a:rPr>
                  <a:t>	</a:t>
                </a:r>
                <a:r>
                  <a:rPr lang="fr-FR" sz="3200" b="1" dirty="0">
                    <a:solidFill>
                      <a:srgbClr val="0000FF"/>
                    </a:solidFill>
                    <a:latin typeface="Times New Roman" panose="02020603050405020304" pitchFamily="18" charset="0"/>
                    <a:cs typeface="Times New Roman" panose="02020603050405020304" pitchFamily="18" charset="0"/>
                  </a:rPr>
                  <a:t>D. </a:t>
                </a:r>
                <a14:m>
                  <m:oMath xmlns:m="http://schemas.openxmlformats.org/officeDocument/2006/math">
                    <m:r>
                      <a:rPr lang="en-US" sz="3200" i="1">
                        <a:latin typeface="Cambria Math" panose="02040503050406030204" pitchFamily="18" charset="0"/>
                      </a:rPr>
                      <m:t>𝑉</m:t>
                    </m:r>
                    <m:r>
                      <a:rPr lang="en-US" sz="3200" i="1">
                        <a:latin typeface="Cambria Math" panose="02040503050406030204" pitchFamily="18" charset="0"/>
                      </a:rPr>
                      <m:t>=4</m:t>
                    </m:r>
                    <m:rad>
                      <m:radPr>
                        <m:degHide m:val="on"/>
                        <m:ctrlPr>
                          <a:rPr lang="en-US" sz="3200" i="1">
                            <a:latin typeface="Cambria Math" panose="02040503050406030204" pitchFamily="18" charset="0"/>
                          </a:rPr>
                        </m:ctrlPr>
                      </m:radPr>
                      <m:deg/>
                      <m:e>
                        <m:r>
                          <a:rPr lang="en-US" sz="3200" i="1">
                            <a:latin typeface="Cambria Math" panose="02040503050406030204" pitchFamily="18" charset="0"/>
                          </a:rPr>
                          <m:t>6</m:t>
                        </m:r>
                      </m:e>
                    </m:rad>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3</m:t>
                        </m:r>
                      </m:sup>
                    </m:sSup>
                  </m:oMath>
                </a14:m>
                <a:r>
                  <a:rPr lang="fr-FR"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mc:Choice>
        <mc:Fallback xmlns="">
          <p:sp>
            <p:nvSpPr>
              <p:cNvPr id="2" name="Title 1">
                <a:extLst>
                  <a:ext uri="{FF2B5EF4-FFF2-40B4-BE49-F238E27FC236}">
                    <a16:creationId xmlns:a16="http://schemas.microsoft.com/office/drawing/2014/main" id="{3A0E3945-4087-4C55-949C-702E8154AB69}"/>
                  </a:ext>
                </a:extLst>
              </p:cNvPr>
              <p:cNvSpPr>
                <a:spLocks noGrp="1" noRot="1" noChangeAspect="1" noMove="1" noResize="1" noEditPoints="1" noAdjustHandles="1" noChangeArrowheads="1" noChangeShapeType="1" noTextEdit="1"/>
              </p:cNvSpPr>
              <p:nvPr>
                <p:ph type="title"/>
              </p:nvPr>
            </p:nvSpPr>
            <p:spPr>
              <a:xfrm>
                <a:off x="137653" y="117987"/>
                <a:ext cx="12054348" cy="2625213"/>
              </a:xfrm>
              <a:blipFill>
                <a:blip r:embed="rId2"/>
                <a:stretch>
                  <a:fillRect l="-1315" t="-9281" r="-101" b="-12065"/>
                </a:stretch>
              </a:blipFill>
            </p:spPr>
            <p:txBody>
              <a:bodyPr/>
              <a:lstStyle/>
              <a:p>
                <a:r>
                  <a:rPr lang="en-US">
                    <a:noFill/>
                  </a:rPr>
                  <a:t> </a:t>
                </a:r>
              </a:p>
            </p:txBody>
          </p:sp>
        </mc:Fallback>
      </mc:AlternateContent>
      <p:sp>
        <p:nvSpPr>
          <p:cNvPr id="3" name="Text Placeholder 2">
            <a:extLst>
              <a:ext uri="{FF2B5EF4-FFF2-40B4-BE49-F238E27FC236}">
                <a16:creationId xmlns:a16="http://schemas.microsoft.com/office/drawing/2014/main" id="{9DFCDD50-A0AD-4128-9BB8-482ED06F89B7}"/>
              </a:ext>
            </a:extLst>
          </p:cNvPr>
          <p:cNvSpPr>
            <a:spLocks noGrp="1"/>
          </p:cNvSpPr>
          <p:nvPr>
            <p:ph type="body" idx="1"/>
          </p:nvPr>
        </p:nvSpPr>
        <p:spPr>
          <a:xfrm>
            <a:off x="560439" y="4640826"/>
            <a:ext cx="11788877" cy="2979174"/>
          </a:xfrm>
        </p:spPr>
        <p:txBody>
          <a:bodyPr>
            <a:noAutofit/>
          </a:bodyPr>
          <a:lstStyle/>
          <a:p>
            <a:endParaRPr lang="en-US" sz="3200" b="1" dirty="0">
              <a:latin typeface="Times New Roman" panose="02020603050405020304" pitchFamily="18" charset="0"/>
              <a:cs typeface="Times New Roman" panose="02020603050405020304" pitchFamily="18" charset="0"/>
            </a:endParaRPr>
          </a:p>
          <a:p>
            <a:endParaRPr lang="en-US" sz="3200" b="1" dirty="0">
              <a:latin typeface="Times New Roman" panose="02020603050405020304" pitchFamily="18" charset="0"/>
              <a:cs typeface="Times New Roman" panose="02020603050405020304" pitchFamily="18" charset="0"/>
            </a:endParaRPr>
          </a:p>
          <a:p>
            <a:pPr marL="0" marR="0" lvl="0" indent="0" rtl="0">
              <a:spcBef>
                <a:spcPts val="1200"/>
              </a:spcBef>
              <a:spcAft>
                <a:spcPts val="600"/>
              </a:spcAft>
              <a:buNone/>
            </a:pPr>
            <a:r>
              <a:rPr lang="en-US" sz="3200" b="0" i="0" u="none" strike="noStrike" baseline="0" dirty="0">
                <a:solidFill>
                  <a:srgbClr val="000000"/>
                </a:solidFill>
                <a:latin typeface="Calibri" panose="020F0502020204030204" pitchFamily="34" charset="0"/>
              </a:rPr>
              <a:t>            </a:t>
            </a:r>
          </a:p>
          <a:p>
            <a:pPr marL="0" marR="0" lvl="0" indent="0" rtl="0">
              <a:spcBef>
                <a:spcPts val="1200"/>
              </a:spcBef>
              <a:spcAft>
                <a:spcPts val="600"/>
              </a:spcAft>
              <a:buNone/>
            </a:pPr>
            <a:endParaRPr lang="en-US" sz="3200" dirty="0">
              <a:solidFill>
                <a:srgbClr val="000000"/>
              </a:solidFill>
              <a:latin typeface="Calibri" panose="020F0502020204030204" pitchFamily="34" charset="0"/>
            </a:endParaRPr>
          </a:p>
        </p:txBody>
      </p:sp>
      <p:sp>
        <p:nvSpPr>
          <p:cNvPr id="4" name="Oval 53"/>
          <p:cNvSpPr>
            <a:spLocks noChangeArrowheads="1"/>
          </p:cNvSpPr>
          <p:nvPr/>
        </p:nvSpPr>
        <p:spPr bwMode="auto">
          <a:xfrm>
            <a:off x="9313538" y="2368276"/>
            <a:ext cx="469559" cy="417177"/>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a:p>
        </p:txBody>
      </p:sp>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bwMode="auto">
          <a:xfrm>
            <a:off x="8072285" y="2969579"/>
            <a:ext cx="4050890" cy="3490215"/>
          </a:xfrm>
          <a:prstGeom prst="rect">
            <a:avLst/>
          </a:prstGeom>
          <a:noFill/>
          <a:ln>
            <a:noFill/>
          </a:ln>
        </p:spPr>
      </p:pic>
      <mc:AlternateContent xmlns:mc="http://schemas.openxmlformats.org/markup-compatibility/2006">
        <mc:Choice xmlns:a14="http://schemas.microsoft.com/office/drawing/2010/main" Requires="a14">
          <p:sp>
            <p:nvSpPr>
              <p:cNvPr id="5" name="TextBox 4"/>
              <p:cNvSpPr txBox="1"/>
              <p:nvPr/>
            </p:nvSpPr>
            <p:spPr>
              <a:xfrm>
                <a:off x="127817" y="2989008"/>
                <a:ext cx="8377084" cy="3353675"/>
              </a:xfrm>
              <a:prstGeom prst="rect">
                <a:avLst/>
              </a:prstGeom>
              <a:noFill/>
            </p:spPr>
            <p:txBody>
              <a:bodyPr wrap="square" rtlCol="0">
                <a:spAutoFit/>
              </a:bodyPr>
              <a:lstStyle/>
              <a:p>
                <a:r>
                  <a:rPr lang="en-US" sz="3200" b="1" u="sng" dirty="0">
                    <a:solidFill>
                      <a:srgbClr val="FF0000"/>
                    </a:solidFill>
                    <a:latin typeface="Times New Roman" panose="02020603050405020304" pitchFamily="18" charset="0"/>
                    <a:cs typeface="Times New Roman" panose="02020603050405020304" pitchFamily="18" charset="0"/>
                  </a:rPr>
                  <a:t>Lời </a:t>
                </a:r>
                <a:r>
                  <a:rPr lang="en-US" sz="3200" b="1" u="sng" dirty="0" err="1">
                    <a:solidFill>
                      <a:srgbClr val="FF0000"/>
                    </a:solidFill>
                    <a:latin typeface="Times New Roman" panose="02020603050405020304" pitchFamily="18" charset="0"/>
                    <a:cs typeface="Times New Roman" panose="02020603050405020304" pitchFamily="18" charset="0"/>
                  </a:rPr>
                  <a:t>giải</a:t>
                </a:r>
                <a:r>
                  <a:rPr lang="en-US" sz="3200" dirty="0">
                    <a:solidFill>
                      <a:srgbClr val="FF0000"/>
                    </a:solidFill>
                    <a:latin typeface="Times New Roman" panose="02020603050405020304" pitchFamily="18" charset="0"/>
                    <a:cs typeface="Times New Roman" panose="02020603050405020304" pitchFamily="18" charset="0"/>
                  </a:rPr>
                  <a:t>  </a:t>
                </a:r>
                <a:endParaRPr lang="en-US" sz="3200" i="1" dirty="0">
                  <a:solidFill>
                    <a:srgbClr val="FF00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en-US" sz="3200" i="1">
                              <a:latin typeface="Cambria Math" panose="02040503050406030204" pitchFamily="18" charset="0"/>
                            </a:rPr>
                          </m:ctrlPr>
                        </m:dPr>
                        <m:e>
                          <m:eqArr>
                            <m:eqArrPr>
                              <m:ctrlPr>
                                <a:rPr lang="en-US" sz="3200" i="1">
                                  <a:latin typeface="Cambria Math" panose="02040503050406030204" pitchFamily="18" charset="0"/>
                                </a:rPr>
                              </m:ctrlPr>
                            </m:eqArrPr>
                            <m:e>
                              <m:r>
                                <a:rPr lang="en-US" sz="3200" b="0" i="1">
                                  <a:latin typeface="Cambria Math" panose="02040503050406030204" pitchFamily="18" charset="0"/>
                                </a:rPr>
                                <m:t>&amp;</m:t>
                              </m:r>
                              <m:d>
                                <m:dPr>
                                  <m:ctrlPr>
                                    <a:rPr lang="en-US" sz="3200" i="1">
                                      <a:latin typeface="Cambria Math" panose="02040503050406030204" pitchFamily="18" charset="0"/>
                                    </a:rPr>
                                  </m:ctrlPr>
                                </m:dPr>
                                <m:e>
                                  <m:r>
                                    <a:rPr lang="en-US" sz="3200" b="0" i="1">
                                      <a:latin typeface="Cambria Math" panose="02040503050406030204" pitchFamily="18" charset="0"/>
                                    </a:rPr>
                                    <m:t>𝑆𝐴𝐷</m:t>
                                  </m:r>
                                </m:e>
                              </m:d>
                              <m:r>
                                <a:rPr lang="en-US" sz="3200" b="0" i="1">
                                  <a:latin typeface="Cambria Math" panose="02040503050406030204" pitchFamily="18" charset="0"/>
                                </a:rPr>
                                <m:t>⊥</m:t>
                              </m:r>
                              <m:d>
                                <m:dPr>
                                  <m:ctrlPr>
                                    <a:rPr lang="en-US" sz="3200" i="1">
                                      <a:latin typeface="Cambria Math" panose="02040503050406030204" pitchFamily="18" charset="0"/>
                                    </a:rPr>
                                  </m:ctrlPr>
                                </m:dPr>
                                <m:e>
                                  <m:r>
                                    <a:rPr lang="en-US" sz="3200" b="0" i="1">
                                      <a:latin typeface="Cambria Math" panose="02040503050406030204" pitchFamily="18" charset="0"/>
                                    </a:rPr>
                                    <m:t>𝐴𝐵𝐶𝐷</m:t>
                                  </m:r>
                                </m:e>
                              </m:d>
                              <m:r>
                                <a:rPr lang="en-US" sz="3200" b="0" i="1">
                                  <a:latin typeface="Cambria Math" panose="02040503050406030204" pitchFamily="18" charset="0"/>
                                </a:rPr>
                                <m:t>=</m:t>
                              </m:r>
                              <m:r>
                                <a:rPr lang="en-US" sz="3200" b="0" i="1">
                                  <a:latin typeface="Cambria Math" panose="02040503050406030204" pitchFamily="18" charset="0"/>
                                </a:rPr>
                                <m:t>𝐴𝐷</m:t>
                              </m:r>
                            </m:e>
                            <m:e>
                              <m:r>
                                <a:rPr lang="en-US" sz="3200" b="0" i="1">
                                  <a:latin typeface="Cambria Math" panose="02040503050406030204" pitchFamily="18" charset="0"/>
                                </a:rPr>
                                <m:t>&amp;</m:t>
                              </m:r>
                              <m:r>
                                <a:rPr lang="en-US" sz="3200" b="0" i="1">
                                  <a:latin typeface="Cambria Math" panose="02040503050406030204" pitchFamily="18" charset="0"/>
                                </a:rPr>
                                <m:t>𝑆𝐻</m:t>
                              </m:r>
                              <m:r>
                                <a:rPr lang="en-US" sz="3200" b="0" i="1">
                                  <a:latin typeface="Cambria Math" panose="02040503050406030204" pitchFamily="18" charset="0"/>
                                </a:rPr>
                                <m:t>⊥</m:t>
                              </m:r>
                              <m:r>
                                <a:rPr lang="en-US" sz="3200" b="0" i="1">
                                  <a:latin typeface="Cambria Math" panose="02040503050406030204" pitchFamily="18" charset="0"/>
                                </a:rPr>
                                <m:t>𝐴𝐷</m:t>
                              </m:r>
                              <m:r>
                                <a:rPr lang="en-US" sz="3200" b="0" i="1">
                                  <a:latin typeface="Cambria Math" panose="02040503050406030204" pitchFamily="18" charset="0"/>
                                </a:rPr>
                                <m:t>,</m:t>
                              </m:r>
                              <m:r>
                                <a:rPr lang="en-US" sz="3200" b="0" i="1">
                                  <a:latin typeface="Cambria Math" panose="02040503050406030204" pitchFamily="18" charset="0"/>
                                </a:rPr>
                                <m:t>𝑆𝐻</m:t>
                              </m:r>
                              <m:r>
                                <a:rPr lang="en-US" sz="3200" b="0" i="1">
                                  <a:latin typeface="Cambria Math" panose="02040503050406030204" pitchFamily="18" charset="0"/>
                                </a:rPr>
                                <m:t>⊂</m:t>
                              </m:r>
                              <m:d>
                                <m:dPr>
                                  <m:ctrlPr>
                                    <a:rPr lang="en-US" sz="3200" i="1">
                                      <a:latin typeface="Cambria Math" panose="02040503050406030204" pitchFamily="18" charset="0"/>
                                    </a:rPr>
                                  </m:ctrlPr>
                                </m:dPr>
                                <m:e>
                                  <m:r>
                                    <a:rPr lang="en-US" sz="3200" b="0" i="1">
                                      <a:latin typeface="Cambria Math" panose="02040503050406030204" pitchFamily="18" charset="0"/>
                                    </a:rPr>
                                    <m:t>𝑆𝐴𝐷</m:t>
                                  </m:r>
                                </m:e>
                              </m:d>
                            </m:e>
                          </m:eqArr>
                        </m:e>
                      </m:d>
                      <m:r>
                        <a:rPr lang="en-US" sz="3200" b="0" i="1">
                          <a:latin typeface="Cambria Math" panose="02040503050406030204" pitchFamily="18" charset="0"/>
                        </a:rPr>
                        <m:t>⇒</m:t>
                      </m:r>
                      <m:r>
                        <a:rPr lang="en-US" sz="3200" b="0" i="1">
                          <a:latin typeface="Cambria Math" panose="02040503050406030204" pitchFamily="18" charset="0"/>
                        </a:rPr>
                        <m:t>𝑆𝐻</m:t>
                      </m:r>
                      <m:r>
                        <a:rPr lang="en-US" sz="3200" b="0" i="1">
                          <a:latin typeface="Cambria Math" panose="02040503050406030204" pitchFamily="18" charset="0"/>
                        </a:rPr>
                        <m:t>⊥</m:t>
                      </m:r>
                      <m:d>
                        <m:dPr>
                          <m:ctrlPr>
                            <a:rPr lang="en-US" sz="3200" i="1">
                              <a:latin typeface="Cambria Math" panose="02040503050406030204" pitchFamily="18" charset="0"/>
                            </a:rPr>
                          </m:ctrlPr>
                        </m:dPr>
                        <m:e>
                          <m:r>
                            <a:rPr lang="en-US" sz="3200" b="0" i="1">
                              <a:latin typeface="Cambria Math" panose="02040503050406030204" pitchFamily="18" charset="0"/>
                            </a:rPr>
                            <m:t>𝐴𝐵𝐶𝐷</m:t>
                          </m:r>
                        </m:e>
                      </m:d>
                    </m:oMath>
                  </m:oMathPara>
                </a14:m>
                <a:endParaRPr lang="en-US" sz="3200" dirty="0">
                  <a:latin typeface="Times New Roman" panose="02020603050405020304" pitchFamily="18" charset="0"/>
                  <a:cs typeface="Times New Roman" panose="02020603050405020304" pitchFamily="18" charset="0"/>
                </a:endParaRPr>
              </a:p>
              <a:p>
                <a:r>
                  <a:rPr lang="fr-FR" sz="3200" dirty="0">
                    <a:latin typeface="Times New Roman" panose="02020603050405020304" pitchFamily="18" charset="0"/>
                    <a:cs typeface="Times New Roman" panose="02020603050405020304" pitchFamily="18" charset="0"/>
                  </a:rPr>
                  <a:t>Ta </a:t>
                </a:r>
                <a:r>
                  <a:rPr lang="fr-FR" sz="3200" dirty="0" err="1">
                    <a:latin typeface="Times New Roman" panose="02020603050405020304" pitchFamily="18" charset="0"/>
                    <a:cs typeface="Times New Roman" panose="02020603050405020304" pitchFamily="18" charset="0"/>
                  </a:rPr>
                  <a:t>có</a:t>
                </a:r>
                <a:r>
                  <a:rPr lang="fr-FR"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𝑆𝐻</m:t>
                    </m:r>
                    <m:r>
                      <a:rPr lang="en-US" sz="3200" i="1">
                        <a:latin typeface="Cambria Math" panose="02040503050406030204" pitchFamily="18" charset="0"/>
                      </a:rPr>
                      <m:t>=</m:t>
                    </m:r>
                    <m:rad>
                      <m:radPr>
                        <m:degHide m:val="on"/>
                        <m:ctrlPr>
                          <a:rPr lang="en-US" sz="3200" i="1">
                            <a:latin typeface="Cambria Math" panose="02040503050406030204" pitchFamily="18" charset="0"/>
                          </a:rPr>
                        </m:ctrlPr>
                      </m:radPr>
                      <m:deg/>
                      <m:e>
                        <m:r>
                          <a:rPr lang="en-US" sz="3200" i="1">
                            <a:latin typeface="Cambria Math" panose="02040503050406030204" pitchFamily="18" charset="0"/>
                          </a:rPr>
                          <m:t>𝑆</m:t>
                        </m:r>
                        <m:sSup>
                          <m:sSupPr>
                            <m:ctrlPr>
                              <a:rPr lang="en-US" sz="3200" i="1">
                                <a:latin typeface="Cambria Math" panose="02040503050406030204" pitchFamily="18" charset="0"/>
                              </a:rPr>
                            </m:ctrlPr>
                          </m:sSupPr>
                          <m:e>
                            <m:r>
                              <a:rPr lang="en-US" sz="3200" i="1">
                                <a:latin typeface="Cambria Math" panose="02040503050406030204" pitchFamily="18" charset="0"/>
                              </a:rPr>
                              <m:t>𝐷</m:t>
                            </m:r>
                          </m:e>
                          <m:sup>
                            <m:r>
                              <a:rPr lang="en-US" sz="3200" i="1">
                                <a:latin typeface="Cambria Math" panose="02040503050406030204" pitchFamily="18" charset="0"/>
                              </a:rPr>
                              <m:t>2</m:t>
                            </m:r>
                          </m:sup>
                        </m:sSup>
                        <m:r>
                          <a:rPr lang="en-US" sz="3200" i="1">
                            <a:latin typeface="Cambria Math" panose="02040503050406030204" pitchFamily="18" charset="0"/>
                          </a:rPr>
                          <m:t>−</m:t>
                        </m:r>
                        <m:r>
                          <a:rPr lang="en-US" sz="3200" i="1">
                            <a:latin typeface="Cambria Math" panose="02040503050406030204" pitchFamily="18" charset="0"/>
                          </a:rPr>
                          <m:t>𝐷</m:t>
                        </m:r>
                        <m:sSup>
                          <m:sSupPr>
                            <m:ctrlPr>
                              <a:rPr lang="en-US" sz="3200" i="1">
                                <a:latin typeface="Cambria Math" panose="02040503050406030204" pitchFamily="18" charset="0"/>
                              </a:rPr>
                            </m:ctrlPr>
                          </m:sSupPr>
                          <m:e>
                            <m:r>
                              <a:rPr lang="en-US" sz="3200" i="1">
                                <a:latin typeface="Cambria Math" panose="02040503050406030204" pitchFamily="18" charset="0"/>
                              </a:rPr>
                              <m:t>𝐻</m:t>
                            </m:r>
                          </m:e>
                          <m:sup>
                            <m:r>
                              <a:rPr lang="en-US" sz="3200" i="1">
                                <a:latin typeface="Cambria Math" panose="02040503050406030204" pitchFamily="18" charset="0"/>
                              </a:rPr>
                              <m:t>2</m:t>
                            </m:r>
                          </m:sup>
                        </m:sSup>
                      </m:e>
                    </m:rad>
                    <m:r>
                      <a:rPr lang="en-US" sz="3200" i="1">
                        <a:latin typeface="Cambria Math" panose="02040503050406030204" pitchFamily="18" charset="0"/>
                      </a:rPr>
                      <m:t>=</m:t>
                    </m:r>
                    <m:r>
                      <a:rPr lang="en-US" sz="3200" i="1">
                        <a:latin typeface="Cambria Math" panose="02040503050406030204" pitchFamily="18" charset="0"/>
                      </a:rPr>
                      <m:t>𝑎</m:t>
                    </m:r>
                    <m:rad>
                      <m:radPr>
                        <m:degHide m:val="on"/>
                        <m:ctrlPr>
                          <a:rPr lang="en-US" sz="3200" i="1">
                            <a:latin typeface="Cambria Math" panose="02040503050406030204" pitchFamily="18" charset="0"/>
                          </a:rPr>
                        </m:ctrlPr>
                      </m:radPr>
                      <m:deg/>
                      <m:e>
                        <m:r>
                          <a:rPr lang="en-US" sz="3200" i="1">
                            <a:latin typeface="Cambria Math" panose="02040503050406030204" pitchFamily="18" charset="0"/>
                          </a:rPr>
                          <m:t>3</m:t>
                        </m:r>
                      </m:e>
                    </m:rad>
                  </m:oMath>
                </a14:m>
                <a:r>
                  <a:rPr lang="fr-FR" sz="3200" dirty="0">
                    <a:latin typeface="Times New Roman" panose="02020603050405020304" pitchFamily="18" charset="0"/>
                    <a:cs typeface="Times New Roman" panose="02020603050405020304" pitchFamily="18" charset="0"/>
                  </a:rPr>
                  <a:t>,</a:t>
                </a:r>
              </a:p>
              <a:p>
                <a:r>
                  <a:rPr lang="fr-FR"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𝐻𝐶</m:t>
                    </m:r>
                    <m:r>
                      <a:rPr lang="en-US" sz="3200" i="1">
                        <a:latin typeface="Cambria Math" panose="02040503050406030204" pitchFamily="18" charset="0"/>
                      </a:rPr>
                      <m:t>=</m:t>
                    </m:r>
                    <m:rad>
                      <m:radPr>
                        <m:degHide m:val="on"/>
                        <m:ctrlPr>
                          <a:rPr lang="en-US" sz="3200" i="1">
                            <a:latin typeface="Cambria Math" panose="02040503050406030204" pitchFamily="18" charset="0"/>
                          </a:rPr>
                        </m:ctrlPr>
                      </m:radPr>
                      <m:deg/>
                      <m:e>
                        <m:r>
                          <a:rPr lang="en-US" sz="3200" i="1">
                            <a:latin typeface="Cambria Math" panose="02040503050406030204" pitchFamily="18" charset="0"/>
                          </a:rPr>
                          <m:t>𝑆</m:t>
                        </m:r>
                        <m:sSup>
                          <m:sSupPr>
                            <m:ctrlPr>
                              <a:rPr lang="en-US" sz="3200" i="1">
                                <a:latin typeface="Cambria Math" panose="02040503050406030204" pitchFamily="18" charset="0"/>
                              </a:rPr>
                            </m:ctrlPr>
                          </m:sSupPr>
                          <m:e>
                            <m:r>
                              <a:rPr lang="en-US" sz="3200" i="1">
                                <a:latin typeface="Cambria Math" panose="02040503050406030204" pitchFamily="18" charset="0"/>
                              </a:rPr>
                              <m:t>𝐶</m:t>
                            </m:r>
                          </m:e>
                          <m:sup>
                            <m:r>
                              <a:rPr lang="en-US" sz="3200" i="1">
                                <a:latin typeface="Cambria Math" panose="02040503050406030204" pitchFamily="18" charset="0"/>
                              </a:rPr>
                              <m:t>2</m:t>
                            </m:r>
                          </m:sup>
                        </m:sSup>
                        <m:r>
                          <a:rPr lang="en-US" sz="3200" i="1">
                            <a:latin typeface="Cambria Math" panose="02040503050406030204" pitchFamily="18" charset="0"/>
                          </a:rPr>
                          <m:t>−</m:t>
                        </m:r>
                        <m:r>
                          <a:rPr lang="en-US" sz="3200" i="1">
                            <a:latin typeface="Cambria Math" panose="02040503050406030204" pitchFamily="18" charset="0"/>
                          </a:rPr>
                          <m:t>𝑆</m:t>
                        </m:r>
                        <m:sSup>
                          <m:sSupPr>
                            <m:ctrlPr>
                              <a:rPr lang="en-US" sz="3200" i="1">
                                <a:latin typeface="Cambria Math" panose="02040503050406030204" pitchFamily="18" charset="0"/>
                              </a:rPr>
                            </m:ctrlPr>
                          </m:sSupPr>
                          <m:e>
                            <m:r>
                              <a:rPr lang="en-US" sz="3200" i="1">
                                <a:latin typeface="Cambria Math" panose="02040503050406030204" pitchFamily="18" charset="0"/>
                              </a:rPr>
                              <m:t>𝐻</m:t>
                            </m:r>
                          </m:e>
                          <m:sup>
                            <m:r>
                              <a:rPr lang="en-US" sz="3200" i="1">
                                <a:latin typeface="Cambria Math" panose="02040503050406030204" pitchFamily="18" charset="0"/>
                              </a:rPr>
                              <m:t>2</m:t>
                            </m:r>
                          </m:sup>
                        </m:sSup>
                      </m:e>
                    </m:rad>
                    <m:r>
                      <a:rPr lang="en-US" sz="3200" i="1">
                        <a:latin typeface="Cambria Math" panose="02040503050406030204" pitchFamily="18" charset="0"/>
                      </a:rPr>
                      <m:t>=</m:t>
                    </m:r>
                    <m:rad>
                      <m:radPr>
                        <m:degHide m:val="on"/>
                        <m:ctrlPr>
                          <a:rPr lang="en-US" sz="3200" i="1">
                            <a:latin typeface="Cambria Math" panose="02040503050406030204" pitchFamily="18" charset="0"/>
                          </a:rPr>
                        </m:ctrlPr>
                      </m:radPr>
                      <m:deg/>
                      <m:e>
                        <m:r>
                          <a:rPr lang="en-US" sz="3200" i="1">
                            <a:latin typeface="Cambria Math" panose="02040503050406030204" pitchFamily="18" charset="0"/>
                          </a:rPr>
                          <m:t>15</m:t>
                        </m:r>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2</m:t>
                            </m:r>
                          </m:sup>
                        </m:sSup>
                        <m:r>
                          <a:rPr lang="en-US" sz="3200" i="1">
                            <a:latin typeface="Cambria Math" panose="02040503050406030204" pitchFamily="18" charset="0"/>
                          </a:rPr>
                          <m:t>−3</m:t>
                        </m:r>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2</m:t>
                            </m:r>
                          </m:sup>
                        </m:sSup>
                      </m:e>
                    </m:rad>
                    <m:r>
                      <a:rPr lang="en-US" sz="3200" i="1">
                        <a:latin typeface="Cambria Math" panose="02040503050406030204" pitchFamily="18" charset="0"/>
                      </a:rPr>
                      <m:t>=2</m:t>
                    </m:r>
                    <m:rad>
                      <m:radPr>
                        <m:degHide m:val="on"/>
                        <m:ctrlPr>
                          <a:rPr lang="en-US" sz="3200" i="1">
                            <a:latin typeface="Cambria Math" panose="02040503050406030204" pitchFamily="18" charset="0"/>
                          </a:rPr>
                        </m:ctrlPr>
                      </m:radPr>
                      <m:deg/>
                      <m:e>
                        <m:r>
                          <a:rPr lang="en-US" sz="3200" i="1">
                            <a:latin typeface="Cambria Math" panose="02040503050406030204" pitchFamily="18" charset="0"/>
                          </a:rPr>
                          <m:t>3</m:t>
                        </m:r>
                      </m:e>
                    </m:rad>
                    <m:r>
                      <a:rPr lang="en-US" sz="3200" i="1">
                        <a:latin typeface="Cambria Math" panose="02040503050406030204" pitchFamily="18" charset="0"/>
                      </a:rPr>
                      <m:t>𝑎</m:t>
                    </m:r>
                  </m:oMath>
                </a14:m>
                <a:r>
                  <a:rPr lang="fr-FR"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14:m>
                  <m:oMath xmlns:m="http://schemas.openxmlformats.org/officeDocument/2006/math">
                    <m:r>
                      <a:rPr lang="en-US" sz="3200" i="1">
                        <a:latin typeface="Cambria Math" panose="02040503050406030204" pitchFamily="18" charset="0"/>
                      </a:rPr>
                      <m:t>𝐶𝐷</m:t>
                    </m:r>
                    <m:r>
                      <a:rPr lang="en-US" sz="3200" i="1">
                        <a:latin typeface="Cambria Math" panose="02040503050406030204" pitchFamily="18" charset="0"/>
                      </a:rPr>
                      <m:t>=</m:t>
                    </m:r>
                    <m:rad>
                      <m:radPr>
                        <m:degHide m:val="on"/>
                        <m:ctrlPr>
                          <a:rPr lang="en-US" sz="3200" i="1">
                            <a:latin typeface="Cambria Math" panose="02040503050406030204" pitchFamily="18" charset="0"/>
                          </a:rPr>
                        </m:ctrlPr>
                      </m:radPr>
                      <m:deg/>
                      <m:e>
                        <m:r>
                          <a:rPr lang="en-US" sz="3200" i="1">
                            <a:latin typeface="Cambria Math" panose="02040503050406030204" pitchFamily="18" charset="0"/>
                          </a:rPr>
                          <m:t>𝐻</m:t>
                        </m:r>
                        <m:sSup>
                          <m:sSupPr>
                            <m:ctrlPr>
                              <a:rPr lang="en-US" sz="3200" i="1">
                                <a:latin typeface="Cambria Math" panose="02040503050406030204" pitchFamily="18" charset="0"/>
                              </a:rPr>
                            </m:ctrlPr>
                          </m:sSupPr>
                          <m:e>
                            <m:r>
                              <a:rPr lang="en-US" sz="3200" i="1">
                                <a:latin typeface="Cambria Math" panose="02040503050406030204" pitchFamily="18" charset="0"/>
                              </a:rPr>
                              <m:t>𝐶</m:t>
                            </m:r>
                          </m:e>
                          <m:sup>
                            <m:r>
                              <a:rPr lang="en-US" sz="3200" i="1">
                                <a:latin typeface="Cambria Math" panose="02040503050406030204" pitchFamily="18" charset="0"/>
                              </a:rPr>
                              <m:t>2</m:t>
                            </m:r>
                          </m:sup>
                        </m:sSup>
                        <m:r>
                          <a:rPr lang="en-US" sz="3200" i="1">
                            <a:latin typeface="Cambria Math" panose="02040503050406030204" pitchFamily="18" charset="0"/>
                          </a:rPr>
                          <m:t>−</m:t>
                        </m:r>
                        <m:r>
                          <a:rPr lang="en-US" sz="3200" i="1">
                            <a:latin typeface="Cambria Math" panose="02040503050406030204" pitchFamily="18" charset="0"/>
                          </a:rPr>
                          <m:t>𝐻</m:t>
                        </m:r>
                        <m:sSup>
                          <m:sSupPr>
                            <m:ctrlPr>
                              <a:rPr lang="en-US" sz="3200" i="1">
                                <a:latin typeface="Cambria Math" panose="02040503050406030204" pitchFamily="18" charset="0"/>
                              </a:rPr>
                            </m:ctrlPr>
                          </m:sSupPr>
                          <m:e>
                            <m:r>
                              <a:rPr lang="en-US" sz="3200" i="1">
                                <a:latin typeface="Cambria Math" panose="02040503050406030204" pitchFamily="18" charset="0"/>
                              </a:rPr>
                              <m:t>𝐷</m:t>
                            </m:r>
                          </m:e>
                          <m:sup>
                            <m:r>
                              <a:rPr lang="en-US" sz="3200" i="1">
                                <a:latin typeface="Cambria Math" panose="02040503050406030204" pitchFamily="18" charset="0"/>
                              </a:rPr>
                              <m:t>2</m:t>
                            </m:r>
                          </m:sup>
                        </m:sSup>
                      </m:e>
                    </m:rad>
                    <m:r>
                      <a:rPr lang="en-US" sz="3200" i="1">
                        <a:latin typeface="Cambria Math" panose="02040503050406030204" pitchFamily="18" charset="0"/>
                      </a:rPr>
                      <m:t>=</m:t>
                    </m:r>
                    <m:rad>
                      <m:radPr>
                        <m:degHide m:val="on"/>
                        <m:ctrlPr>
                          <a:rPr lang="en-US" sz="3200" i="1">
                            <a:latin typeface="Cambria Math" panose="02040503050406030204" pitchFamily="18" charset="0"/>
                          </a:rPr>
                        </m:ctrlPr>
                      </m:radPr>
                      <m:deg/>
                      <m:e>
                        <m:r>
                          <a:rPr lang="en-US" sz="3200" i="1">
                            <a:latin typeface="Cambria Math" panose="02040503050406030204" pitchFamily="18" charset="0"/>
                          </a:rPr>
                          <m:t>12</m:t>
                        </m:r>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2</m:t>
                            </m:r>
                          </m:sup>
                        </m:sSup>
                        <m:r>
                          <a:rPr lang="en-US" sz="3200" i="1">
                            <a:latin typeface="Cambria Math" panose="02040503050406030204" pitchFamily="18" charset="0"/>
                          </a:rPr>
                          <m:t>−</m:t>
                        </m:r>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2</m:t>
                            </m:r>
                          </m:sup>
                        </m:sSup>
                      </m:e>
                    </m:rad>
                    <m:r>
                      <a:rPr lang="en-US" sz="3200" i="1">
                        <a:latin typeface="Cambria Math" panose="02040503050406030204" pitchFamily="18" charset="0"/>
                      </a:rPr>
                      <m:t>=</m:t>
                    </m:r>
                    <m:r>
                      <a:rPr lang="en-US" sz="3200" i="1">
                        <a:latin typeface="Cambria Math" panose="02040503050406030204" pitchFamily="18" charset="0"/>
                      </a:rPr>
                      <m:t>𝑎</m:t>
                    </m:r>
                    <m:rad>
                      <m:radPr>
                        <m:degHide m:val="on"/>
                        <m:ctrlPr>
                          <a:rPr lang="en-US" sz="3200" i="1">
                            <a:latin typeface="Cambria Math" panose="02040503050406030204" pitchFamily="18" charset="0"/>
                          </a:rPr>
                        </m:ctrlPr>
                      </m:radPr>
                      <m:deg/>
                      <m:e>
                        <m:r>
                          <a:rPr lang="en-US" sz="3200" i="1">
                            <a:latin typeface="Cambria Math" panose="02040503050406030204" pitchFamily="18" charset="0"/>
                          </a:rPr>
                          <m:t>11</m:t>
                        </m:r>
                      </m:e>
                    </m:rad>
                  </m:oMath>
                </a14:m>
                <a:r>
                  <a:rPr lang="fr-FR"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mc:Choice>
        <mc:Fallback>
          <p:sp>
            <p:nvSpPr>
              <p:cNvPr id="5" name="TextBox 4"/>
              <p:cNvSpPr txBox="1">
                <a:spLocks noRot="1" noChangeAspect="1" noMove="1" noResize="1" noEditPoints="1" noAdjustHandles="1" noChangeArrowheads="1" noChangeShapeType="1" noTextEdit="1"/>
              </p:cNvSpPr>
              <p:nvPr/>
            </p:nvSpPr>
            <p:spPr>
              <a:xfrm>
                <a:off x="127817" y="2989008"/>
                <a:ext cx="8377084" cy="3353675"/>
              </a:xfrm>
              <a:prstGeom prst="rect">
                <a:avLst/>
              </a:prstGeom>
              <a:blipFill>
                <a:blip r:embed="rId4"/>
                <a:stretch>
                  <a:fillRect l="-1892" t="-2545" b="-4909"/>
                </a:stretch>
              </a:blipFill>
            </p:spPr>
            <p:txBody>
              <a:bodyPr/>
              <a:lstStyle/>
              <a:p>
                <a:r>
                  <a:rPr lang="en-US">
                    <a:noFill/>
                  </a:rPr>
                  <a:t> </a:t>
                </a:r>
              </a:p>
            </p:txBody>
          </p:sp>
        </mc:Fallback>
      </mc:AlternateContent>
      <p:sp>
        <p:nvSpPr>
          <p:cNvPr id="7" name="Isosceles Triangle 6">
            <a:hlinkClick r:id="rId5" action="ppaction://hlinksldjump"/>
            <a:extLst>
              <a:ext uri="{FF2B5EF4-FFF2-40B4-BE49-F238E27FC236}">
                <a16:creationId xmlns:a16="http://schemas.microsoft.com/office/drawing/2014/main" id="{FD69FA23-336F-47E7-83F4-5C5DA28CCBA6}"/>
              </a:ext>
            </a:extLst>
          </p:cNvPr>
          <p:cNvSpPr/>
          <p:nvPr/>
        </p:nvSpPr>
        <p:spPr>
          <a:xfrm rot="5400000">
            <a:off x="11532432"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6" action="ppaction://hlinksldjump"/>
            <a:extLst>
              <a:ext uri="{FF2B5EF4-FFF2-40B4-BE49-F238E27FC236}">
                <a16:creationId xmlns:a16="http://schemas.microsoft.com/office/drawing/2014/main" id="{61635C5C-C14C-4103-918A-C6CE79C413DF}"/>
              </a:ext>
            </a:extLst>
          </p:cNvPr>
          <p:cNvSpPr/>
          <p:nvPr/>
        </p:nvSpPr>
        <p:spPr>
          <a:xfrm rot="16200000">
            <a:off x="11024656"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846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2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additive="base">
                                        <p:cTn id="1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iterate type="lt">
                                    <p:tmPct val="10000"/>
                                  </p:iterate>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500"/>
                                        <p:tgtEl>
                                          <p:spTgt spid="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iterate type="lt">
                                    <p:tmPct val="10000"/>
                                  </p:iterate>
                                  <p:childTnLst>
                                    <p:set>
                                      <p:cBhvr>
                                        <p:cTn id="32" dur="1" fill="hold">
                                          <p:stCondLst>
                                            <p:cond delay="0"/>
                                          </p:stCondLst>
                                        </p:cTn>
                                        <p:tgtEl>
                                          <p:spTgt spid="5">
                                            <p:txEl>
                                              <p:pRg st="2" end="2"/>
                                            </p:txEl>
                                          </p:spTgt>
                                        </p:tgtEl>
                                        <p:attrNameLst>
                                          <p:attrName>style.visibility</p:attrName>
                                        </p:attrNameLst>
                                      </p:cBhvr>
                                      <p:to>
                                        <p:strVal val="visible"/>
                                      </p:to>
                                    </p:set>
                                    <p:animEffect transition="in" filter="fade">
                                      <p:cBhvr>
                                        <p:cTn id="33" dur="500"/>
                                        <p:tgtEl>
                                          <p:spTgt spid="5">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iterate type="lt">
                                    <p:tmPct val="10000"/>
                                  </p:iterate>
                                  <p:childTnLst>
                                    <p:set>
                                      <p:cBhvr>
                                        <p:cTn id="37" dur="1" fill="hold">
                                          <p:stCondLst>
                                            <p:cond delay="0"/>
                                          </p:stCondLst>
                                        </p:cTn>
                                        <p:tgtEl>
                                          <p:spTgt spid="5">
                                            <p:txEl>
                                              <p:pRg st="3" end="3"/>
                                            </p:txEl>
                                          </p:spTgt>
                                        </p:tgtEl>
                                        <p:attrNameLst>
                                          <p:attrName>style.visibility</p:attrName>
                                        </p:attrNameLst>
                                      </p:cBhvr>
                                      <p:to>
                                        <p:strVal val="visible"/>
                                      </p:to>
                                    </p:set>
                                    <p:animEffect transition="in" filter="fade">
                                      <p:cBhvr>
                                        <p:cTn id="38" dur="500"/>
                                        <p:tgtEl>
                                          <p:spTgt spid="5">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iterate type="lt">
                                    <p:tmPct val="10000"/>
                                  </p:iterate>
                                  <p:childTnLst>
                                    <p:set>
                                      <p:cBhvr>
                                        <p:cTn id="42" dur="1" fill="hold">
                                          <p:stCondLst>
                                            <p:cond delay="0"/>
                                          </p:stCondLst>
                                        </p:cTn>
                                        <p:tgtEl>
                                          <p:spTgt spid="5">
                                            <p:txEl>
                                              <p:pRg st="4" end="4"/>
                                            </p:txEl>
                                          </p:spTgt>
                                        </p:tgtEl>
                                        <p:attrNameLst>
                                          <p:attrName>style.visibility</p:attrName>
                                        </p:attrNameLst>
                                      </p:cBhvr>
                                      <p:to>
                                        <p:strVal val="visible"/>
                                      </p:to>
                                    </p:set>
                                    <p:animEffect transition="in" filter="fade">
                                      <p:cBhvr>
                                        <p:cTn id="4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0AEB5589-BCD2-4F0E-A74F-0ACF51F85001}"/>
                  </a:ext>
                </a:extLst>
              </p:cNvPr>
              <p:cNvSpPr>
                <a:spLocks noGrp="1"/>
              </p:cNvSpPr>
              <p:nvPr>
                <p:ph type="body" idx="1"/>
              </p:nvPr>
            </p:nvSpPr>
            <p:spPr>
              <a:xfrm>
                <a:off x="0" y="3027286"/>
                <a:ext cx="11929997" cy="3879541"/>
              </a:xfrm>
            </p:spPr>
            <p:txBody>
              <a:bodyPr>
                <a:noAutofit/>
              </a:bodyPr>
              <a:lstStyle/>
              <a:p>
                <a:r>
                  <a:rPr lang="fr-FR" sz="3200" dirty="0">
                    <a:latin typeface="Times New Roman" panose="02020603050405020304" pitchFamily="18" charset="0"/>
                    <a:cs typeface="Times New Roman" panose="02020603050405020304" pitchFamily="18" charset="0"/>
                  </a:rPr>
                  <a:t>Ta </a:t>
                </a:r>
                <a:r>
                  <a:rPr lang="fr-FR" sz="3200" dirty="0" err="1">
                    <a:latin typeface="Times New Roman" panose="02020603050405020304" pitchFamily="18" charset="0"/>
                    <a:cs typeface="Times New Roman" panose="02020603050405020304" pitchFamily="18" charset="0"/>
                  </a:rPr>
                  <a:t>có</a:t>
                </a:r>
                <a:r>
                  <a:rPr lang="fr-FR" sz="3200" dirty="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3200" i="1">
                            <a:latin typeface="Cambria Math" panose="02040503050406030204" pitchFamily="18" charset="0"/>
                          </a:rPr>
                        </m:ctrlPr>
                      </m:dPr>
                      <m:e>
                        <m:eqArr>
                          <m:eqArrPr>
                            <m:ctrlPr>
                              <a:rPr lang="en-US" sz="3200" i="1">
                                <a:latin typeface="Cambria Math" panose="02040503050406030204" pitchFamily="18" charset="0"/>
                              </a:rPr>
                            </m:ctrlPr>
                          </m:eqArrPr>
                          <m:e>
                            <m:r>
                              <a:rPr lang="en-US" sz="3200" i="1">
                                <a:latin typeface="Cambria Math" panose="02040503050406030204" pitchFamily="18" charset="0"/>
                              </a:rPr>
                              <m:t>&amp;</m:t>
                            </m:r>
                            <m:r>
                              <a:rPr lang="en-US" sz="3200" i="1">
                                <a:latin typeface="Cambria Math" panose="02040503050406030204" pitchFamily="18" charset="0"/>
                              </a:rPr>
                              <m:t>𝐵𝐹</m:t>
                            </m:r>
                            <m:r>
                              <a:rPr lang="en-US" sz="3200" i="1">
                                <a:latin typeface="Cambria Math" panose="02040503050406030204" pitchFamily="18" charset="0"/>
                              </a:rPr>
                              <m:t>⊥</m:t>
                            </m:r>
                            <m:r>
                              <a:rPr lang="en-US" sz="3200" i="1">
                                <a:latin typeface="Cambria Math" panose="02040503050406030204" pitchFamily="18" charset="0"/>
                              </a:rPr>
                              <m:t>𝐻𝐶</m:t>
                            </m:r>
                          </m:e>
                          <m:e>
                            <m:r>
                              <a:rPr lang="en-US" sz="3200" i="1">
                                <a:latin typeface="Cambria Math" panose="02040503050406030204" pitchFamily="18" charset="0"/>
                              </a:rPr>
                              <m:t>&amp;</m:t>
                            </m:r>
                            <m:r>
                              <a:rPr lang="en-US" sz="3200" i="1">
                                <a:latin typeface="Cambria Math" panose="02040503050406030204" pitchFamily="18" charset="0"/>
                              </a:rPr>
                              <m:t>𝐵𝐹</m:t>
                            </m:r>
                            <m:r>
                              <a:rPr lang="en-US" sz="3200" i="1">
                                <a:latin typeface="Cambria Math" panose="02040503050406030204" pitchFamily="18" charset="0"/>
                              </a:rPr>
                              <m:t>⊥</m:t>
                            </m:r>
                            <m:r>
                              <a:rPr lang="en-US" sz="3200" i="1">
                                <a:latin typeface="Cambria Math" panose="02040503050406030204" pitchFamily="18" charset="0"/>
                              </a:rPr>
                              <m:t>𝑆𝐻</m:t>
                            </m:r>
                          </m:e>
                        </m:eqArr>
                      </m:e>
                    </m:d>
                    <m:r>
                      <a:rPr lang="en-US" sz="3200" i="1">
                        <a:latin typeface="Cambria Math" panose="02040503050406030204" pitchFamily="18" charset="0"/>
                      </a:rPr>
                      <m:t>⇒</m:t>
                    </m:r>
                    <m:r>
                      <a:rPr lang="en-US" sz="3200" i="1">
                        <a:latin typeface="Cambria Math" panose="02040503050406030204" pitchFamily="18" charset="0"/>
                      </a:rPr>
                      <m:t>𝐵𝐹</m:t>
                    </m:r>
                    <m:r>
                      <a:rPr lang="en-US" sz="3200" i="1">
                        <a:latin typeface="Cambria Math" panose="02040503050406030204" pitchFamily="18" charset="0"/>
                      </a:rPr>
                      <m:t>⊥</m:t>
                    </m:r>
                    <m:d>
                      <m:dPr>
                        <m:ctrlPr>
                          <a:rPr lang="en-US" sz="3200" i="1">
                            <a:latin typeface="Cambria Math" panose="02040503050406030204" pitchFamily="18" charset="0"/>
                          </a:rPr>
                        </m:ctrlPr>
                      </m:dPr>
                      <m:e>
                        <m:r>
                          <a:rPr lang="en-US" sz="3200" i="1">
                            <a:latin typeface="Cambria Math" panose="02040503050406030204" pitchFamily="18" charset="0"/>
                          </a:rPr>
                          <m:t>𝑆𝐻𝐶</m:t>
                        </m:r>
                      </m:e>
                    </m:d>
                  </m:oMath>
                </a14:m>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nên</a:t>
                </a:r>
                <a:r>
                  <a:rPr lang="fr-FR"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𝑑</m:t>
                    </m:r>
                    <m:d>
                      <m:dPr>
                        <m:ctrlPr>
                          <a:rPr lang="en-US" sz="3200" i="1">
                            <a:latin typeface="Cambria Math" panose="02040503050406030204" pitchFamily="18" charset="0"/>
                          </a:rPr>
                        </m:ctrlPr>
                      </m:dPr>
                      <m:e>
                        <m:r>
                          <a:rPr lang="en-US" sz="3200" i="1">
                            <a:latin typeface="Cambria Math" panose="02040503050406030204" pitchFamily="18" charset="0"/>
                          </a:rPr>
                          <m:t>𝐵</m:t>
                        </m:r>
                        <m:r>
                          <a:rPr lang="en-US" sz="3200" i="1">
                            <a:latin typeface="Cambria Math" panose="02040503050406030204" pitchFamily="18" charset="0"/>
                          </a:rPr>
                          <m:t>,</m:t>
                        </m:r>
                        <m:d>
                          <m:dPr>
                            <m:ctrlPr>
                              <a:rPr lang="en-US" sz="3200" i="1">
                                <a:latin typeface="Cambria Math" panose="02040503050406030204" pitchFamily="18" charset="0"/>
                              </a:rPr>
                            </m:ctrlPr>
                          </m:dPr>
                          <m:e>
                            <m:r>
                              <a:rPr lang="en-US" sz="3200" i="1">
                                <a:latin typeface="Cambria Math" panose="02040503050406030204" pitchFamily="18" charset="0"/>
                              </a:rPr>
                              <m:t>𝑆𝐻𝐶</m:t>
                            </m:r>
                          </m:e>
                        </m:d>
                      </m:e>
                    </m:d>
                    <m:r>
                      <a:rPr lang="en-US" sz="3200" i="1">
                        <a:latin typeface="Cambria Math" panose="02040503050406030204" pitchFamily="18" charset="0"/>
                      </a:rPr>
                      <m:t>=</m:t>
                    </m:r>
                    <m:r>
                      <a:rPr lang="en-US" sz="3200" i="1">
                        <a:latin typeface="Cambria Math" panose="02040503050406030204" pitchFamily="18" charset="0"/>
                      </a:rPr>
                      <m:t>𝐵𝐹</m:t>
                    </m:r>
                    <m:r>
                      <a:rPr lang="en-US" sz="3200" i="1">
                        <a:latin typeface="Cambria Math" panose="02040503050406030204" pitchFamily="18" charset="0"/>
                      </a:rPr>
                      <m:t>=</m:t>
                    </m:r>
                    <m:r>
                      <a:rPr lang="en-US" sz="3200" i="1">
                        <a:latin typeface="Cambria Math" panose="02040503050406030204" pitchFamily="18" charset="0"/>
                      </a:rPr>
                      <m:t>2</m:t>
                    </m:r>
                    <m:rad>
                      <m:radPr>
                        <m:degHide m:val="on"/>
                        <m:ctrlPr>
                          <a:rPr lang="en-US" sz="3200" i="1">
                            <a:latin typeface="Cambria Math" panose="02040503050406030204" pitchFamily="18" charset="0"/>
                          </a:rPr>
                        </m:ctrlPr>
                      </m:radPr>
                      <m:deg/>
                      <m:e>
                        <m:r>
                          <a:rPr lang="en-US" sz="3200" i="1">
                            <a:latin typeface="Cambria Math" panose="02040503050406030204" pitchFamily="18" charset="0"/>
                          </a:rPr>
                          <m:t>6</m:t>
                        </m:r>
                      </m:e>
                    </m:rad>
                    <m:r>
                      <a:rPr lang="en-US" sz="3200" i="1">
                        <a:latin typeface="Cambria Math" panose="02040503050406030204" pitchFamily="18" charset="0"/>
                      </a:rPr>
                      <m:t>𝑎</m:t>
                    </m:r>
                  </m:oMath>
                </a14:m>
                <a:r>
                  <a:rPr lang="fr-FR" sz="3200" dirty="0">
                    <a:latin typeface="Times New Roman" panose="02020603050405020304" pitchFamily="18" charset="0"/>
                    <a:cs typeface="Times New Roman" panose="02020603050405020304" pitchFamily="18" charset="0"/>
                  </a:rPr>
                  <a:t>.</a:t>
                </a:r>
              </a:p>
              <a:p>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𝑆</m:t>
                        </m:r>
                      </m:e>
                      <m:sub>
                        <m:r>
                          <a:rPr lang="en-US" sz="3200" i="1">
                            <a:latin typeface="Cambria Math" panose="02040503050406030204" pitchFamily="18" charset="0"/>
                          </a:rPr>
                          <m:t>𝐻𝐵𝐶</m:t>
                        </m:r>
                      </m:sub>
                    </m:sSub>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1</m:t>
                        </m:r>
                      </m:num>
                      <m:den>
                        <m:r>
                          <a:rPr lang="en-US" sz="3200" i="1">
                            <a:latin typeface="Cambria Math" panose="02040503050406030204" pitchFamily="18" charset="0"/>
                          </a:rPr>
                          <m:t>2</m:t>
                        </m:r>
                      </m:den>
                    </m:f>
                    <m:r>
                      <a:rPr lang="en-US" sz="3200" i="1">
                        <a:latin typeface="Cambria Math" panose="02040503050406030204" pitchFamily="18" charset="0"/>
                      </a:rPr>
                      <m:t>𝐵𝐹</m:t>
                    </m:r>
                    <m:r>
                      <a:rPr lang="en-US" sz="3200" i="1">
                        <a:latin typeface="Cambria Math" panose="02040503050406030204" pitchFamily="18" charset="0"/>
                      </a:rPr>
                      <m:t>.</m:t>
                    </m:r>
                    <m:r>
                      <a:rPr lang="en-US" sz="3200" i="1">
                        <a:latin typeface="Cambria Math" panose="02040503050406030204" pitchFamily="18" charset="0"/>
                      </a:rPr>
                      <m:t>𝐻𝐶</m:t>
                    </m:r>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1</m:t>
                        </m:r>
                      </m:num>
                      <m:den>
                        <m:r>
                          <a:rPr lang="en-US" sz="3200" i="1">
                            <a:latin typeface="Cambria Math" panose="02040503050406030204" pitchFamily="18" charset="0"/>
                          </a:rPr>
                          <m:t>2</m:t>
                        </m:r>
                      </m:den>
                    </m:f>
                    <m:r>
                      <a:rPr lang="en-US" sz="3200" i="1">
                        <a:latin typeface="Cambria Math" panose="02040503050406030204" pitchFamily="18" charset="0"/>
                      </a:rPr>
                      <m:t>.</m:t>
                    </m:r>
                    <m:r>
                      <a:rPr lang="en-US" sz="3200" i="1">
                        <a:latin typeface="Cambria Math" panose="02040503050406030204" pitchFamily="18" charset="0"/>
                      </a:rPr>
                      <m:t>2</m:t>
                    </m:r>
                    <m:rad>
                      <m:radPr>
                        <m:degHide m:val="on"/>
                        <m:ctrlPr>
                          <a:rPr lang="en-US" sz="3200" i="1">
                            <a:latin typeface="Cambria Math" panose="02040503050406030204" pitchFamily="18" charset="0"/>
                          </a:rPr>
                        </m:ctrlPr>
                      </m:radPr>
                      <m:deg/>
                      <m:e>
                        <m:r>
                          <a:rPr lang="en-US" sz="3200" i="1">
                            <a:latin typeface="Cambria Math" panose="02040503050406030204" pitchFamily="18" charset="0"/>
                          </a:rPr>
                          <m:t>3</m:t>
                        </m:r>
                      </m:e>
                    </m:rad>
                    <m:r>
                      <a:rPr lang="en-US" sz="3200" i="1">
                        <a:latin typeface="Cambria Math" panose="02040503050406030204" pitchFamily="18" charset="0"/>
                      </a:rPr>
                      <m:t>𝑎</m:t>
                    </m:r>
                    <m:r>
                      <a:rPr lang="en-US" sz="3200" i="1">
                        <a:latin typeface="Cambria Math" panose="02040503050406030204" pitchFamily="18" charset="0"/>
                      </a:rPr>
                      <m:t>.</m:t>
                    </m:r>
                    <m:r>
                      <a:rPr lang="en-US" sz="3200" i="1">
                        <a:latin typeface="Cambria Math" panose="02040503050406030204" pitchFamily="18" charset="0"/>
                      </a:rPr>
                      <m:t>2</m:t>
                    </m:r>
                    <m:rad>
                      <m:radPr>
                        <m:degHide m:val="on"/>
                        <m:ctrlPr>
                          <a:rPr lang="en-US" sz="3200" i="1">
                            <a:latin typeface="Cambria Math" panose="02040503050406030204" pitchFamily="18" charset="0"/>
                          </a:rPr>
                        </m:ctrlPr>
                      </m:radPr>
                      <m:deg/>
                      <m:e>
                        <m:r>
                          <a:rPr lang="en-US" sz="3200" i="1">
                            <a:latin typeface="Cambria Math" panose="02040503050406030204" pitchFamily="18" charset="0"/>
                          </a:rPr>
                          <m:t>6</m:t>
                        </m:r>
                      </m:e>
                    </m:rad>
                    <m:r>
                      <a:rPr lang="en-US" sz="3200" i="1">
                        <a:latin typeface="Cambria Math" panose="02040503050406030204" pitchFamily="18" charset="0"/>
                      </a:rPr>
                      <m:t>𝑎</m:t>
                    </m:r>
                    <m:r>
                      <a:rPr lang="en-US" sz="3200" i="1">
                        <a:latin typeface="Cambria Math" panose="02040503050406030204" pitchFamily="18" charset="0"/>
                      </a:rPr>
                      <m:t>=</m:t>
                    </m:r>
                    <m:r>
                      <a:rPr lang="en-US" sz="3200" i="1">
                        <a:latin typeface="Cambria Math" panose="02040503050406030204" pitchFamily="18" charset="0"/>
                      </a:rPr>
                      <m:t>6</m:t>
                    </m:r>
                    <m:rad>
                      <m:radPr>
                        <m:degHide m:val="on"/>
                        <m:ctrlPr>
                          <a:rPr lang="en-US" sz="3200" i="1">
                            <a:latin typeface="Cambria Math" panose="02040503050406030204" pitchFamily="18" charset="0"/>
                          </a:rPr>
                        </m:ctrlPr>
                      </m:radPr>
                      <m:deg/>
                      <m:e>
                        <m:r>
                          <a:rPr lang="en-US" sz="3200" i="1">
                            <a:latin typeface="Cambria Math" panose="02040503050406030204" pitchFamily="18" charset="0"/>
                          </a:rPr>
                          <m:t>2</m:t>
                        </m:r>
                      </m:e>
                    </m:rad>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2</m:t>
                        </m:r>
                      </m:sup>
                    </m:sSup>
                  </m:oMath>
                </a14:m>
                <a:endParaRPr lang="en-US" sz="3200" dirty="0">
                  <a:latin typeface="Times New Roman" panose="02020603050405020304" pitchFamily="18" charset="0"/>
                  <a:cs typeface="Times New Roman" panose="02020603050405020304" pitchFamily="18" charset="0"/>
                </a:endParaRPr>
              </a:p>
              <a:p>
                <a14:m>
                  <m:oMath xmlns:m="http://schemas.openxmlformats.org/officeDocument/2006/math">
                    <m:r>
                      <m:rPr>
                        <m:nor/>
                      </m:rPr>
                      <a:rPr lang="en-US" sz="3200">
                        <a:latin typeface="Times New Roman" panose="02020603050405020304" pitchFamily="18" charset="0"/>
                        <a:cs typeface="Times New Roman" panose="02020603050405020304" pitchFamily="18" charset="0"/>
                      </a:rPr>
                      <m:t>Đặ</m:t>
                    </m:r>
                    <m:r>
                      <m:rPr>
                        <m:nor/>
                      </m:rPr>
                      <a:rPr lang="en-US" sz="3200">
                        <a:latin typeface="Times New Roman" panose="02020603050405020304" pitchFamily="18" charset="0"/>
                        <a:cs typeface="Times New Roman" panose="02020603050405020304" pitchFamily="18" charset="0"/>
                      </a:rPr>
                      <m:t>t</m:t>
                    </m:r>
                    <m:r>
                      <m:rPr>
                        <m:nor/>
                      </m:rPr>
                      <a:rPr lang="en-US" sz="3200">
                        <a:latin typeface="Times New Roman" panose="02020603050405020304" pitchFamily="18" charset="0"/>
                        <a:cs typeface="Times New Roman" panose="02020603050405020304" pitchFamily="18" charset="0"/>
                      </a:rPr>
                      <m:t> </m:t>
                    </m:r>
                    <m:r>
                      <a:rPr lang="en-US" sz="3200" i="1">
                        <a:latin typeface="Cambria Math" panose="02040503050406030204" pitchFamily="18" charset="0"/>
                      </a:rPr>
                      <m:t>𝐴𝐵</m:t>
                    </m:r>
                    <m:r>
                      <a:rPr lang="en-US" sz="3200" i="1">
                        <a:latin typeface="Cambria Math" panose="02040503050406030204" pitchFamily="18" charset="0"/>
                      </a:rPr>
                      <m:t>=</m:t>
                    </m:r>
                    <m:r>
                      <a:rPr lang="en-US" sz="3200" i="1">
                        <a:latin typeface="Cambria Math" panose="02040503050406030204" pitchFamily="18" charset="0"/>
                      </a:rPr>
                      <m:t>𝑥</m:t>
                    </m:r>
                    <m:r>
                      <m:rPr>
                        <m:nor/>
                      </m:rPr>
                      <a:rPr lang="en-US" sz="3200">
                        <a:latin typeface="Times New Roman" panose="02020603050405020304" pitchFamily="18" charset="0"/>
                        <a:cs typeface="Times New Roman" panose="02020603050405020304" pitchFamily="18" charset="0"/>
                      </a:rPr>
                      <m:t> </m:t>
                    </m:r>
                    <m:r>
                      <m:rPr>
                        <m:nor/>
                      </m:rPr>
                      <a:rPr lang="en-US" sz="3200">
                        <a:latin typeface="Times New Roman" panose="02020603050405020304" pitchFamily="18" charset="0"/>
                        <a:cs typeface="Times New Roman" panose="02020603050405020304" pitchFamily="18" charset="0"/>
                      </a:rPr>
                      <m:t>n</m:t>
                    </m:r>
                    <m:r>
                      <m:rPr>
                        <m:nor/>
                      </m:rPr>
                      <a:rPr lang="en-US" sz="3200">
                        <a:latin typeface="Times New Roman" panose="02020603050405020304" pitchFamily="18" charset="0"/>
                        <a:cs typeface="Times New Roman" panose="02020603050405020304" pitchFamily="18" charset="0"/>
                      </a:rPr>
                      <m:t>ê</m:t>
                    </m:r>
                    <m:r>
                      <m:rPr>
                        <m:nor/>
                      </m:rPr>
                      <a:rPr lang="en-US" sz="3200">
                        <a:latin typeface="Times New Roman" panose="02020603050405020304" pitchFamily="18" charset="0"/>
                        <a:cs typeface="Times New Roman" panose="02020603050405020304" pitchFamily="18" charset="0"/>
                      </a:rPr>
                      <m:t>n</m:t>
                    </m:r>
                    <m:r>
                      <m:rPr>
                        <m:nor/>
                      </m:rPr>
                      <a:rPr lang="en-US" sz="3200">
                        <a:latin typeface="Times New Roman" panose="02020603050405020304" pitchFamily="18" charset="0"/>
                        <a:cs typeface="Times New Roman" panose="02020603050405020304" pitchFamily="18" charset="0"/>
                      </a:rPr>
                      <m:t> </m:t>
                    </m:r>
                    <m:sSub>
                      <m:sSubPr>
                        <m:ctrlPr>
                          <a:rPr lang="en-US" sz="3200" i="1">
                            <a:latin typeface="Cambria Math" panose="02040503050406030204" pitchFamily="18" charset="0"/>
                          </a:rPr>
                        </m:ctrlPr>
                      </m:sSubPr>
                      <m:e>
                        <m:r>
                          <a:rPr lang="en-US" sz="3200" i="1">
                            <a:latin typeface="Cambria Math" panose="02040503050406030204" pitchFamily="18" charset="0"/>
                          </a:rPr>
                          <m:t>𝑆</m:t>
                        </m:r>
                      </m:e>
                      <m:sub>
                        <m:r>
                          <a:rPr lang="en-US" sz="3200" i="1">
                            <a:latin typeface="Cambria Math" panose="02040503050406030204" pitchFamily="18" charset="0"/>
                          </a:rPr>
                          <m:t>𝐴𝐻𝐵</m:t>
                        </m:r>
                      </m:sub>
                    </m:sSub>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1</m:t>
                        </m:r>
                      </m:num>
                      <m:den>
                        <m:r>
                          <a:rPr lang="en-US" sz="3200" i="1">
                            <a:latin typeface="Cambria Math" panose="02040503050406030204" pitchFamily="18" charset="0"/>
                          </a:rPr>
                          <m:t>2</m:t>
                        </m:r>
                      </m:den>
                    </m:f>
                    <m:r>
                      <a:rPr lang="en-US" sz="3200" i="1">
                        <a:latin typeface="Cambria Math" panose="02040503050406030204" pitchFamily="18" charset="0"/>
                      </a:rPr>
                      <m:t>𝐴𝐻</m:t>
                    </m:r>
                    <m:r>
                      <a:rPr lang="en-US" sz="3200" i="1">
                        <a:latin typeface="Cambria Math" panose="02040503050406030204" pitchFamily="18" charset="0"/>
                      </a:rPr>
                      <m:t>.</m:t>
                    </m:r>
                    <m:r>
                      <a:rPr lang="en-US" sz="3200" i="1">
                        <a:latin typeface="Cambria Math" panose="02040503050406030204" pitchFamily="18" charset="0"/>
                      </a:rPr>
                      <m:t>𝐴𝐵</m:t>
                    </m:r>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𝑎</m:t>
                        </m:r>
                      </m:num>
                      <m:den>
                        <m:r>
                          <a:rPr lang="en-US" sz="3200" i="1">
                            <a:latin typeface="Cambria Math" panose="02040503050406030204" pitchFamily="18" charset="0"/>
                          </a:rPr>
                          <m:t>2</m:t>
                        </m:r>
                      </m:den>
                    </m:f>
                    <m:r>
                      <a:rPr lang="en-US" sz="3200" i="1">
                        <a:latin typeface="Cambria Math" panose="02040503050406030204" pitchFamily="18" charset="0"/>
                      </a:rPr>
                      <m:t>.</m:t>
                    </m:r>
                    <m:r>
                      <a:rPr lang="en-US" sz="3200" i="1">
                        <a:latin typeface="Cambria Math" panose="02040503050406030204" pitchFamily="18" charset="0"/>
                      </a:rPr>
                      <m:t>𝑥</m:t>
                    </m:r>
                    <m:r>
                      <m:rPr>
                        <m:nor/>
                      </m:rPr>
                      <a:rPr lang="en-US" sz="3200">
                        <a:latin typeface="Times New Roman" panose="02020603050405020304" pitchFamily="18" charset="0"/>
                        <a:cs typeface="Times New Roman" panose="02020603050405020304" pitchFamily="18" charset="0"/>
                      </a:rPr>
                      <m:t>; </m:t>
                    </m:r>
                  </m:oMath>
                </a14:m>
                <a:endParaRPr lang="en-US" sz="3200"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𝑆</m:t>
                        </m:r>
                      </m:e>
                      <m:sub>
                        <m:r>
                          <a:rPr lang="en-US" sz="3200" i="1">
                            <a:latin typeface="Cambria Math" panose="02040503050406030204" pitchFamily="18" charset="0"/>
                          </a:rPr>
                          <m:t>𝐶𝐷𝐻</m:t>
                        </m:r>
                      </m:sub>
                    </m:sSub>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1</m:t>
                        </m:r>
                      </m:num>
                      <m:den>
                        <m:r>
                          <a:rPr lang="en-US" sz="3200" i="1">
                            <a:latin typeface="Cambria Math" panose="02040503050406030204" pitchFamily="18" charset="0"/>
                          </a:rPr>
                          <m:t>2</m:t>
                        </m:r>
                      </m:den>
                    </m:f>
                    <m:r>
                      <a:rPr lang="en-US" sz="3200" i="1">
                        <a:latin typeface="Cambria Math" panose="02040503050406030204" pitchFamily="18" charset="0"/>
                      </a:rPr>
                      <m:t>𝐷𝐻</m:t>
                    </m:r>
                    <m:r>
                      <a:rPr lang="en-US" sz="3200" i="1">
                        <a:latin typeface="Cambria Math" panose="02040503050406030204" pitchFamily="18" charset="0"/>
                      </a:rPr>
                      <m:t>.</m:t>
                    </m:r>
                    <m:r>
                      <a:rPr lang="en-US" sz="3200" i="1">
                        <a:latin typeface="Cambria Math" panose="02040503050406030204" pitchFamily="18" charset="0"/>
                      </a:rPr>
                      <m:t>𝐷𝐶</m:t>
                    </m:r>
                    <m:r>
                      <a:rPr lang="en-US" sz="3200" i="1">
                        <a:latin typeface="Cambria Math" panose="02040503050406030204" pitchFamily="18" charset="0"/>
                      </a:rPr>
                      <m:t>=</m:t>
                    </m:r>
                    <m:f>
                      <m:fPr>
                        <m:ctrlPr>
                          <a:rPr lang="en-US" sz="3200" i="1">
                            <a:latin typeface="Cambria Math" panose="02040503050406030204" pitchFamily="18" charset="0"/>
                          </a:rPr>
                        </m:ctrlPr>
                      </m:fPr>
                      <m:num>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2</m:t>
                            </m:r>
                          </m:sup>
                        </m:sSup>
                        <m:rad>
                          <m:radPr>
                            <m:degHide m:val="on"/>
                            <m:ctrlPr>
                              <a:rPr lang="en-US" sz="3200" i="1">
                                <a:latin typeface="Cambria Math" panose="02040503050406030204" pitchFamily="18" charset="0"/>
                              </a:rPr>
                            </m:ctrlPr>
                          </m:radPr>
                          <m:deg/>
                          <m:e>
                            <m:r>
                              <a:rPr lang="en-US" sz="3200" i="1">
                                <a:latin typeface="Cambria Math" panose="02040503050406030204" pitchFamily="18" charset="0"/>
                              </a:rPr>
                              <m:t>11</m:t>
                            </m:r>
                          </m:e>
                        </m:rad>
                      </m:num>
                      <m:den>
                        <m:r>
                          <a:rPr lang="en-US" sz="3200" i="1">
                            <a:latin typeface="Cambria Math" panose="02040503050406030204" pitchFamily="18" charset="0"/>
                          </a:rPr>
                          <m:t>2</m:t>
                        </m:r>
                      </m:den>
                    </m:f>
                  </m:oMath>
                </a14:m>
                <a:endParaRPr lang="en-US" sz="3200" i="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pPr marL="457200" lvl="1" indent="0">
                  <a:buNone/>
                </a:pPr>
                <a:r>
                  <a:rPr lang="en-US" sz="3200" dirty="0">
                    <a:solidFill>
                      <a:srgbClr val="0000FF"/>
                    </a:solidFill>
                    <a:latin typeface="Times New Roman" panose="02020603050405020304" pitchFamily="18" charset="0"/>
                    <a:cs typeface="Times New Roman" panose="02020603050405020304" pitchFamily="18" charset="0"/>
                    <a:sym typeface="Symbol"/>
                  </a:rPr>
                  <a:t>      </a:t>
                </a:r>
                <a:endParaRPr lang="vi-VN" sz="3200" dirty="0">
                  <a:solidFill>
                    <a:srgbClr val="0000FF"/>
                  </a:solidFill>
                  <a:latin typeface="Times New Roman" panose="02020603050405020304" pitchFamily="18" charset="0"/>
                  <a:cs typeface="Times New Roman" panose="02020603050405020304" pitchFamily="18" charset="0"/>
                </a:endParaRPr>
              </a:p>
            </p:txBody>
          </p:sp>
        </mc:Choice>
        <mc:Fallback>
          <p:sp>
            <p:nvSpPr>
              <p:cNvPr id="3" name="Text Placeholder 2">
                <a:extLst>
                  <a:ext uri="{FF2B5EF4-FFF2-40B4-BE49-F238E27FC236}">
                    <a16:creationId xmlns:a16="http://schemas.microsoft.com/office/drawing/2014/main" id="{0AEB5589-BCD2-4F0E-A74F-0ACF51F85001}"/>
                  </a:ext>
                </a:extLst>
              </p:cNvPr>
              <p:cNvSpPr>
                <a:spLocks noGrp="1" noRot="1" noChangeAspect="1" noMove="1" noResize="1" noEditPoints="1" noAdjustHandles="1" noChangeArrowheads="1" noChangeShapeType="1" noTextEdit="1"/>
              </p:cNvSpPr>
              <p:nvPr>
                <p:ph type="body" idx="1"/>
              </p:nvPr>
            </p:nvSpPr>
            <p:spPr>
              <a:xfrm>
                <a:off x="0" y="3027286"/>
                <a:ext cx="11929997" cy="3879541"/>
              </a:xfrm>
              <a:blipFill>
                <a:blip r:embed="rId3"/>
                <a:stretch>
                  <a:fillRect l="-1175"/>
                </a:stretch>
              </a:blipFill>
            </p:spPr>
            <p:txBody>
              <a:bodyPr/>
              <a:lstStyle/>
              <a:p>
                <a:r>
                  <a:rPr lang="en-US">
                    <a:noFill/>
                  </a:rPr>
                  <a:t> </a:t>
                </a:r>
              </a:p>
            </p:txBody>
          </p:sp>
        </mc:Fallback>
      </mc:AlternateContent>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bwMode="auto">
          <a:xfrm>
            <a:off x="7733214" y="3610799"/>
            <a:ext cx="4621162" cy="3296028"/>
          </a:xfrm>
          <a:prstGeom prst="rect">
            <a:avLst/>
          </a:prstGeom>
          <a:noFill/>
          <a:ln>
            <a:noFill/>
          </a:ln>
        </p:spPr>
      </p:pic>
      <mc:AlternateContent xmlns:mc="http://schemas.openxmlformats.org/markup-compatibility/2006" xmlns:a14="http://schemas.microsoft.com/office/drawing/2010/main">
        <mc:Choice Requires="a14">
          <p:sp>
            <p:nvSpPr>
              <p:cNvPr id="5" name="Title 1">
                <a:extLst>
                  <a:ext uri="{FF2B5EF4-FFF2-40B4-BE49-F238E27FC236}">
                    <a16:creationId xmlns:a16="http://schemas.microsoft.com/office/drawing/2014/main" id="{3A0E3945-4087-4C55-949C-702E8154AB69}"/>
                  </a:ext>
                </a:extLst>
              </p:cNvPr>
              <p:cNvSpPr>
                <a:spLocks noGrp="1"/>
              </p:cNvSpPr>
              <p:nvPr>
                <p:ph type="title"/>
              </p:nvPr>
            </p:nvSpPr>
            <p:spPr>
              <a:xfrm>
                <a:off x="137653" y="117987"/>
                <a:ext cx="12054348" cy="2625213"/>
              </a:xfrm>
            </p:spPr>
            <p:txBody>
              <a:bodyPr>
                <a:noAutofit/>
              </a:bodyPr>
              <a:lstStyle/>
              <a:p>
                <a:r>
                  <a:rPr lang="en-US" sz="3200" b="1" dirty="0" err="1">
                    <a:solidFill>
                      <a:srgbClr val="0000FF"/>
                    </a:solidFill>
                    <a:latin typeface="Times New Roman" panose="02020603050405020304" pitchFamily="18" charset="0"/>
                    <a:cs typeface="Times New Roman" panose="02020603050405020304" pitchFamily="18" charset="0"/>
                  </a:rPr>
                  <a:t>Câu</a:t>
                </a:r>
                <a:r>
                  <a:rPr lang="en-US" sz="3200" b="1" dirty="0">
                    <a:solidFill>
                      <a:srgbClr val="0000FF"/>
                    </a:solidFill>
                    <a:latin typeface="Times New Roman" panose="02020603050405020304" pitchFamily="18" charset="0"/>
                    <a:cs typeface="Times New Roman" panose="02020603050405020304" pitchFamily="18" charset="0"/>
                  </a:rPr>
                  <a:t> 1: </a:t>
                </a:r>
                <a:r>
                  <a:rPr lang="vi-VN" sz="3200" dirty="0">
                    <a:latin typeface="Times New Roman" panose="02020603050405020304" pitchFamily="18" charset="0"/>
                    <a:cs typeface="Times New Roman" panose="02020603050405020304" pitchFamily="18" charset="0"/>
                  </a:rPr>
                  <a:t>Cho hình chóp </a:t>
                </a:r>
                <a14:m>
                  <m:oMath xmlns:m="http://schemas.openxmlformats.org/officeDocument/2006/math">
                    <m:r>
                      <a:rPr lang="en-US" sz="3200" i="1">
                        <a:latin typeface="Cambria Math" panose="02040503050406030204" pitchFamily="18" charset="0"/>
                      </a:rPr>
                      <m:t>𝑆</m:t>
                    </m:r>
                    <m:r>
                      <a:rPr lang="en-US" sz="3200" i="1">
                        <a:latin typeface="Cambria Math" panose="02040503050406030204" pitchFamily="18" charset="0"/>
                      </a:rPr>
                      <m:t>.</m:t>
                    </m:r>
                    <m:r>
                      <a:rPr lang="en-US" sz="3200" i="1">
                        <a:latin typeface="Cambria Math" panose="02040503050406030204" pitchFamily="18" charset="0"/>
                      </a:rPr>
                      <m:t>𝐴𝐵𝐶𝐷</m:t>
                    </m:r>
                  </m:oMath>
                </a14:m>
                <a:r>
                  <a:rPr lang="vi-VN" sz="3200" dirty="0">
                    <a:latin typeface="Times New Roman" panose="02020603050405020304" pitchFamily="18" charset="0"/>
                    <a:cs typeface="Times New Roman" panose="02020603050405020304" pitchFamily="18" charset="0"/>
                  </a:rPr>
                  <a:t> với đáy </a:t>
                </a:r>
                <a14:m>
                  <m:oMath xmlns:m="http://schemas.openxmlformats.org/officeDocument/2006/math">
                    <m:r>
                      <a:rPr lang="en-US" sz="3200" i="1">
                        <a:latin typeface="Cambria Math" panose="02040503050406030204" pitchFamily="18" charset="0"/>
                      </a:rPr>
                      <m:t>𝐴𝐵𝐶𝐷</m:t>
                    </m:r>
                  </m:oMath>
                </a14:m>
                <a:r>
                  <a:rPr lang="vi-VN" sz="3200" dirty="0">
                    <a:latin typeface="Times New Roman" panose="02020603050405020304" pitchFamily="18" charset="0"/>
                    <a:cs typeface="Times New Roman" panose="02020603050405020304" pitchFamily="18" charset="0"/>
                  </a:rPr>
                  <a:t> là hình thang vuông tại </a:t>
                </a:r>
                <a14:m>
                  <m:oMath xmlns:m="http://schemas.openxmlformats.org/officeDocument/2006/math">
                    <m:r>
                      <a:rPr lang="en-US" sz="3200" i="1">
                        <a:latin typeface="Cambria Math" panose="02040503050406030204" pitchFamily="18" charset="0"/>
                      </a:rPr>
                      <m:t>𝐴</m:t>
                    </m:r>
                  </m:oMath>
                </a14:m>
                <a:r>
                  <a:rPr lang="vi-VN" sz="3200" dirty="0">
                    <a:latin typeface="Times New Roman" panose="02020603050405020304" pitchFamily="18" charset="0"/>
                    <a:cs typeface="Times New Roman" panose="02020603050405020304" pitchFamily="18" charset="0"/>
                  </a:rPr>
                  <a:t> và </a:t>
                </a:r>
                <a14:m>
                  <m:oMath xmlns:m="http://schemas.openxmlformats.org/officeDocument/2006/math">
                    <m:r>
                      <a:rPr lang="en-US" sz="3200" i="1">
                        <a:latin typeface="Cambria Math" panose="02040503050406030204" pitchFamily="18" charset="0"/>
                      </a:rPr>
                      <m:t>𝐷</m:t>
                    </m:r>
                  </m:oMath>
                </a14:m>
                <a:r>
                  <a:rPr lang="vi-VN" sz="3200" dirty="0">
                    <a:latin typeface="Times New Roman" panose="02020603050405020304" pitchFamily="18" charset="0"/>
                    <a:cs typeface="Times New Roman" panose="02020603050405020304" pitchFamily="18" charset="0"/>
                  </a:rPr>
                  <a:t>, đáy nhỏ của hình thang là </a:t>
                </a:r>
                <a14:m>
                  <m:oMath xmlns:m="http://schemas.openxmlformats.org/officeDocument/2006/math">
                    <m:r>
                      <a:rPr lang="en-US" sz="3200" i="1">
                        <a:latin typeface="Cambria Math" panose="02040503050406030204" pitchFamily="18" charset="0"/>
                      </a:rPr>
                      <m:t>𝐶𝐷</m:t>
                    </m:r>
                  </m:oMath>
                </a14:m>
                <a:r>
                  <a:rPr lang="vi-VN" sz="3200" dirty="0">
                    <a:latin typeface="Times New Roman" panose="02020603050405020304" pitchFamily="18" charset="0"/>
                    <a:cs typeface="Times New Roman" panose="02020603050405020304" pitchFamily="18" charset="0"/>
                  </a:rPr>
                  <a:t>, cạnh bên </a:t>
                </a:r>
                <a14:m>
                  <m:oMath xmlns:m="http://schemas.openxmlformats.org/officeDocument/2006/math">
                    <m:r>
                      <a:rPr lang="en-US" sz="3200" i="1">
                        <a:latin typeface="Cambria Math" panose="02040503050406030204" pitchFamily="18" charset="0"/>
                      </a:rPr>
                      <m:t>𝑆𝐶</m:t>
                    </m:r>
                    <m:r>
                      <a:rPr lang="en-US" sz="3200" i="1">
                        <a:latin typeface="Cambria Math" panose="02040503050406030204" pitchFamily="18" charset="0"/>
                      </a:rPr>
                      <m:t>=</m:t>
                    </m:r>
                    <m:r>
                      <a:rPr lang="en-US" sz="3200" i="1">
                        <a:latin typeface="Cambria Math" panose="02040503050406030204" pitchFamily="18" charset="0"/>
                      </a:rPr>
                      <m:t>𝑎</m:t>
                    </m:r>
                    <m:rad>
                      <m:radPr>
                        <m:degHide m:val="on"/>
                        <m:ctrlPr>
                          <a:rPr lang="en-US" sz="3200" i="1">
                            <a:latin typeface="Cambria Math" panose="02040503050406030204" pitchFamily="18" charset="0"/>
                          </a:rPr>
                        </m:ctrlPr>
                      </m:radPr>
                      <m:deg/>
                      <m:e>
                        <m:r>
                          <a:rPr lang="en-US" sz="3200" i="1">
                            <a:latin typeface="Cambria Math" panose="02040503050406030204" pitchFamily="18" charset="0"/>
                          </a:rPr>
                          <m:t>15</m:t>
                        </m:r>
                      </m:e>
                    </m:rad>
                  </m:oMath>
                </a14:m>
                <a:r>
                  <a:rPr lang="vi-VN" sz="3200" dirty="0">
                    <a:latin typeface="Times New Roman" panose="02020603050405020304" pitchFamily="18" charset="0"/>
                    <a:cs typeface="Times New Roman" panose="02020603050405020304" pitchFamily="18" charset="0"/>
                  </a:rPr>
                  <a:t>. Tam giác </a:t>
                </a:r>
                <a14:m>
                  <m:oMath xmlns:m="http://schemas.openxmlformats.org/officeDocument/2006/math">
                    <m:r>
                      <a:rPr lang="en-US" sz="3200" i="1">
                        <a:latin typeface="Cambria Math" panose="02040503050406030204" pitchFamily="18" charset="0"/>
                      </a:rPr>
                      <m:t>𝑆𝐴𝐷</m:t>
                    </m:r>
                  </m:oMath>
                </a14:m>
                <a:r>
                  <a:rPr lang="vi-VN" sz="3200" dirty="0">
                    <a:latin typeface="Times New Roman" panose="02020603050405020304" pitchFamily="18" charset="0"/>
                    <a:cs typeface="Times New Roman" panose="02020603050405020304" pitchFamily="18" charset="0"/>
                  </a:rPr>
                  <a:t> là tam giác đều cạnh </a:t>
                </a:r>
                <a14:m>
                  <m:oMath xmlns:m="http://schemas.openxmlformats.org/officeDocument/2006/math">
                    <m:r>
                      <a:rPr lang="en-US" sz="3200" i="1">
                        <a:latin typeface="Cambria Math" panose="02040503050406030204" pitchFamily="18" charset="0"/>
                      </a:rPr>
                      <m:t>2</m:t>
                    </m:r>
                    <m:r>
                      <a:rPr lang="en-US" sz="3200" i="1">
                        <a:latin typeface="Cambria Math" panose="02040503050406030204" pitchFamily="18" charset="0"/>
                      </a:rPr>
                      <m:t>𝑎</m:t>
                    </m:r>
                  </m:oMath>
                </a14:m>
                <a:r>
                  <a:rPr lang="vi-VN" sz="3200" dirty="0">
                    <a:latin typeface="Times New Roman" panose="02020603050405020304" pitchFamily="18" charset="0"/>
                    <a:cs typeface="Times New Roman" panose="02020603050405020304" pitchFamily="18" charset="0"/>
                  </a:rPr>
                  <a:t> và nằm trong mặt phẳng vuông góc với đáy hình chóp. Gọi </a:t>
                </a:r>
                <a14:m>
                  <m:oMath xmlns:m="http://schemas.openxmlformats.org/officeDocument/2006/math">
                    <m:r>
                      <a:rPr lang="en-US" sz="3200" i="1">
                        <a:latin typeface="Cambria Math" panose="02040503050406030204" pitchFamily="18" charset="0"/>
                      </a:rPr>
                      <m:t>𝐻</m:t>
                    </m:r>
                  </m:oMath>
                </a14:m>
                <a:r>
                  <a:rPr lang="vi-VN" sz="3200" dirty="0">
                    <a:latin typeface="Times New Roman" panose="02020603050405020304" pitchFamily="18" charset="0"/>
                    <a:cs typeface="Times New Roman" panose="02020603050405020304" pitchFamily="18" charset="0"/>
                  </a:rPr>
                  <a:t> là trung điểm cạnh </a:t>
                </a:r>
                <a14:m>
                  <m:oMath xmlns:m="http://schemas.openxmlformats.org/officeDocument/2006/math">
                    <m:r>
                      <a:rPr lang="en-US" sz="3200" i="1">
                        <a:latin typeface="Cambria Math" panose="02040503050406030204" pitchFamily="18" charset="0"/>
                      </a:rPr>
                      <m:t>𝐴𝐷</m:t>
                    </m:r>
                  </m:oMath>
                </a14:m>
                <a:r>
                  <a:rPr lang="vi-VN" sz="3200" dirty="0">
                    <a:latin typeface="Times New Roman" panose="02020603050405020304" pitchFamily="18" charset="0"/>
                    <a:cs typeface="Times New Roman" panose="02020603050405020304" pitchFamily="18" charset="0"/>
                  </a:rPr>
                  <a:t>, khoảng cách từ </a:t>
                </a:r>
                <a14:m>
                  <m:oMath xmlns:m="http://schemas.openxmlformats.org/officeDocument/2006/math">
                    <m:r>
                      <a:rPr lang="en-US" sz="3200" i="1">
                        <a:latin typeface="Cambria Math" panose="02040503050406030204" pitchFamily="18" charset="0"/>
                      </a:rPr>
                      <m:t>𝐵</m:t>
                    </m:r>
                  </m:oMath>
                </a14:m>
                <a:r>
                  <a:rPr lang="vi-VN" sz="3200" dirty="0">
                    <a:latin typeface="Times New Roman" panose="02020603050405020304" pitchFamily="18" charset="0"/>
                    <a:cs typeface="Times New Roman" panose="02020603050405020304" pitchFamily="18" charset="0"/>
                  </a:rPr>
                  <a:t> tới mặt phẳng </a:t>
                </a:r>
                <a14:m>
                  <m:oMath xmlns:m="http://schemas.openxmlformats.org/officeDocument/2006/math">
                    <m:d>
                      <m:dPr>
                        <m:ctrlPr>
                          <a:rPr lang="en-US" sz="3200" i="1">
                            <a:latin typeface="Cambria Math" panose="02040503050406030204" pitchFamily="18" charset="0"/>
                          </a:rPr>
                        </m:ctrlPr>
                      </m:dPr>
                      <m:e>
                        <m:r>
                          <a:rPr lang="en-US" sz="3200" i="1">
                            <a:latin typeface="Cambria Math" panose="02040503050406030204" pitchFamily="18" charset="0"/>
                          </a:rPr>
                          <m:t>𝑆𝐻𝐶</m:t>
                        </m:r>
                      </m:e>
                    </m:d>
                  </m:oMath>
                </a14:m>
                <a:r>
                  <a:rPr lang="vi-VN" sz="3200" dirty="0">
                    <a:latin typeface="Times New Roman" panose="02020603050405020304" pitchFamily="18" charset="0"/>
                    <a:cs typeface="Times New Roman" panose="02020603050405020304" pitchFamily="18" charset="0"/>
                  </a:rPr>
                  <a:t> bằng </a:t>
                </a:r>
                <a14:m>
                  <m:oMath xmlns:m="http://schemas.openxmlformats.org/officeDocument/2006/math">
                    <m:r>
                      <a:rPr lang="en-US" sz="3200" i="1">
                        <a:latin typeface="Cambria Math" panose="02040503050406030204" pitchFamily="18" charset="0"/>
                      </a:rPr>
                      <m:t>2</m:t>
                    </m:r>
                    <m:rad>
                      <m:radPr>
                        <m:degHide m:val="on"/>
                        <m:ctrlPr>
                          <a:rPr lang="en-US" sz="3200" i="1">
                            <a:latin typeface="Cambria Math" panose="02040503050406030204" pitchFamily="18" charset="0"/>
                          </a:rPr>
                        </m:ctrlPr>
                      </m:radPr>
                      <m:deg/>
                      <m:e>
                        <m:r>
                          <a:rPr lang="en-US" sz="3200" i="1">
                            <a:latin typeface="Cambria Math" panose="02040503050406030204" pitchFamily="18" charset="0"/>
                          </a:rPr>
                          <m:t>6</m:t>
                        </m:r>
                      </m:e>
                    </m:rad>
                    <m:r>
                      <a:rPr lang="en-US" sz="3200" i="1">
                        <a:latin typeface="Cambria Math" panose="02040503050406030204" pitchFamily="18" charset="0"/>
                      </a:rPr>
                      <m:t>𝑎</m:t>
                    </m:r>
                  </m:oMath>
                </a14:m>
                <a:r>
                  <a:rPr lang="vi-VN"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Tính</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thể</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tích</a:t>
                </a:r>
                <a:r>
                  <a:rPr lang="fr-FR"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𝑉</m:t>
                    </m:r>
                  </m:oMath>
                </a14:m>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của</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khối</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chóp</a:t>
                </a:r>
                <a:r>
                  <a:rPr lang="fr-FR"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𝑆</m:t>
                    </m:r>
                    <m:r>
                      <a:rPr lang="en-US" sz="3200" i="1">
                        <a:latin typeface="Cambria Math" panose="02040503050406030204" pitchFamily="18" charset="0"/>
                      </a:rPr>
                      <m:t>.</m:t>
                    </m:r>
                    <m:r>
                      <a:rPr lang="en-US" sz="3200" i="1">
                        <a:latin typeface="Cambria Math" panose="02040503050406030204" pitchFamily="18" charset="0"/>
                      </a:rPr>
                      <m:t>𝐴𝐵𝐶𝐷</m:t>
                    </m:r>
                  </m:oMath>
                </a14:m>
                <a:r>
                  <a:rPr lang="fr-FR" sz="32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3200" b="1" dirty="0">
                    <a:solidFill>
                      <a:srgbClr val="0000FF"/>
                    </a:solidFill>
                    <a:latin typeface="Times New Roman" panose="02020603050405020304" pitchFamily="18" charset="0"/>
                    <a:cs typeface="Times New Roman" panose="02020603050405020304" pitchFamily="18" charset="0"/>
                  </a:rPr>
                  <a:t>A. </a:t>
                </a:r>
                <a14:m>
                  <m:oMath xmlns:m="http://schemas.openxmlformats.org/officeDocument/2006/math">
                    <m:r>
                      <a:rPr lang="en-US" sz="3200" i="1">
                        <a:latin typeface="Cambria Math" panose="02040503050406030204" pitchFamily="18" charset="0"/>
                      </a:rPr>
                      <m:t>𝑉</m:t>
                    </m:r>
                    <m:r>
                      <a:rPr lang="en-US" sz="3200" i="1">
                        <a:latin typeface="Cambria Math" panose="02040503050406030204" pitchFamily="18" charset="0"/>
                      </a:rPr>
                      <m:t>=</m:t>
                    </m:r>
                    <m:r>
                      <a:rPr lang="en-US" sz="3200" i="1">
                        <a:latin typeface="Cambria Math" panose="02040503050406030204" pitchFamily="18" charset="0"/>
                      </a:rPr>
                      <m:t>24</m:t>
                    </m:r>
                    <m:rad>
                      <m:radPr>
                        <m:degHide m:val="on"/>
                        <m:ctrlPr>
                          <a:rPr lang="en-US" sz="3200" i="1">
                            <a:latin typeface="Cambria Math" panose="02040503050406030204" pitchFamily="18" charset="0"/>
                          </a:rPr>
                        </m:ctrlPr>
                      </m:radPr>
                      <m:deg/>
                      <m:e>
                        <m:r>
                          <a:rPr lang="en-US" sz="3200" i="1">
                            <a:latin typeface="Cambria Math" panose="02040503050406030204" pitchFamily="18" charset="0"/>
                          </a:rPr>
                          <m:t>6</m:t>
                        </m:r>
                      </m:e>
                    </m:rad>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3</m:t>
                        </m:r>
                      </m:sup>
                    </m:sSup>
                  </m:oMath>
                </a14:m>
                <a:r>
                  <a:rPr lang="en-US" sz="3200" dirty="0">
                    <a:latin typeface="Times New Roman" panose="02020603050405020304" pitchFamily="18" charset="0"/>
                    <a:cs typeface="Times New Roman" panose="02020603050405020304" pitchFamily="18" charset="0"/>
                  </a:rPr>
                  <a:t>.</a:t>
                </a:r>
                <a:r>
                  <a:rPr lang="fr-FR" sz="3200" b="1" dirty="0">
                    <a:latin typeface="Times New Roman" panose="02020603050405020304" pitchFamily="18" charset="0"/>
                    <a:cs typeface="Times New Roman" panose="02020603050405020304" pitchFamily="18" charset="0"/>
                  </a:rPr>
                  <a:t>   </a:t>
                </a:r>
                <a:r>
                  <a:rPr lang="fr-FR" sz="3200" b="1" dirty="0">
                    <a:solidFill>
                      <a:srgbClr val="0000FF"/>
                    </a:solidFill>
                    <a:latin typeface="Times New Roman" panose="02020603050405020304" pitchFamily="18" charset="0"/>
                    <a:cs typeface="Times New Roman" panose="02020603050405020304" pitchFamily="18" charset="0"/>
                  </a:rPr>
                  <a:t>B. </a:t>
                </a:r>
                <a14:m>
                  <m:oMath xmlns:m="http://schemas.openxmlformats.org/officeDocument/2006/math">
                    <m:r>
                      <a:rPr lang="en-US" sz="3200" i="1">
                        <a:latin typeface="Cambria Math" panose="02040503050406030204" pitchFamily="18" charset="0"/>
                      </a:rPr>
                      <m:t>𝑉</m:t>
                    </m:r>
                    <m:r>
                      <a:rPr lang="en-US" sz="3200" i="1">
                        <a:latin typeface="Cambria Math" panose="02040503050406030204" pitchFamily="18" charset="0"/>
                      </a:rPr>
                      <m:t>=</m:t>
                    </m:r>
                    <m:r>
                      <a:rPr lang="en-US" sz="3200" i="1">
                        <a:latin typeface="Cambria Math" panose="02040503050406030204" pitchFamily="18" charset="0"/>
                      </a:rPr>
                      <m:t>8</m:t>
                    </m:r>
                    <m:rad>
                      <m:radPr>
                        <m:degHide m:val="on"/>
                        <m:ctrlPr>
                          <a:rPr lang="en-US" sz="3200" i="1">
                            <a:latin typeface="Cambria Math" panose="02040503050406030204" pitchFamily="18" charset="0"/>
                          </a:rPr>
                        </m:ctrlPr>
                      </m:radPr>
                      <m:deg/>
                      <m:e>
                        <m:r>
                          <a:rPr lang="en-US" sz="3200" i="1">
                            <a:latin typeface="Cambria Math" panose="02040503050406030204" pitchFamily="18" charset="0"/>
                          </a:rPr>
                          <m:t>6</m:t>
                        </m:r>
                      </m:e>
                    </m:rad>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3</m:t>
                        </m:r>
                      </m:sup>
                    </m:sSup>
                  </m:oMath>
                </a14:m>
                <a:r>
                  <a:rPr lang="fr-FR" sz="3200" dirty="0">
                    <a:latin typeface="Times New Roman" panose="02020603050405020304" pitchFamily="18" charset="0"/>
                    <a:cs typeface="Times New Roman" panose="02020603050405020304" pitchFamily="18" charset="0"/>
                  </a:rPr>
                  <a:t>.</a:t>
                </a:r>
                <a:r>
                  <a:rPr lang="fr-FR" sz="3200" b="1" dirty="0">
                    <a:latin typeface="Times New Roman" panose="02020603050405020304" pitchFamily="18" charset="0"/>
                    <a:cs typeface="Times New Roman" panose="02020603050405020304" pitchFamily="18" charset="0"/>
                  </a:rPr>
                  <a:t>   </a:t>
                </a:r>
                <a:r>
                  <a:rPr lang="fr-FR" sz="3200" b="1" dirty="0">
                    <a:solidFill>
                      <a:srgbClr val="0000FF"/>
                    </a:solidFill>
                    <a:latin typeface="Times New Roman" panose="02020603050405020304" pitchFamily="18" charset="0"/>
                    <a:cs typeface="Times New Roman" panose="02020603050405020304" pitchFamily="18" charset="0"/>
                  </a:rPr>
                  <a:t>C. </a:t>
                </a:r>
                <a14:m>
                  <m:oMath xmlns:m="http://schemas.openxmlformats.org/officeDocument/2006/math">
                    <m:r>
                      <a:rPr lang="en-US" sz="3200" i="1">
                        <a:latin typeface="Cambria Math" panose="02040503050406030204" pitchFamily="18" charset="0"/>
                      </a:rPr>
                      <m:t>𝑉</m:t>
                    </m:r>
                    <m:r>
                      <a:rPr lang="en-US" sz="3200" i="1">
                        <a:latin typeface="Cambria Math" panose="02040503050406030204" pitchFamily="18" charset="0"/>
                      </a:rPr>
                      <m:t>=</m:t>
                    </m:r>
                    <m:r>
                      <a:rPr lang="en-US" sz="3200" i="1">
                        <a:latin typeface="Cambria Math" panose="02040503050406030204" pitchFamily="18" charset="0"/>
                      </a:rPr>
                      <m:t>12</m:t>
                    </m:r>
                    <m:rad>
                      <m:radPr>
                        <m:degHide m:val="on"/>
                        <m:ctrlPr>
                          <a:rPr lang="en-US" sz="3200" i="1">
                            <a:latin typeface="Cambria Math" panose="02040503050406030204" pitchFamily="18" charset="0"/>
                          </a:rPr>
                        </m:ctrlPr>
                      </m:radPr>
                      <m:deg/>
                      <m:e>
                        <m:r>
                          <a:rPr lang="en-US" sz="3200" i="1">
                            <a:latin typeface="Cambria Math" panose="02040503050406030204" pitchFamily="18" charset="0"/>
                          </a:rPr>
                          <m:t>6</m:t>
                        </m:r>
                      </m:e>
                    </m:rad>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3</m:t>
                        </m:r>
                      </m:sup>
                    </m:sSup>
                  </m:oMath>
                </a14:m>
                <a:r>
                  <a:rPr lang="fr-FR" sz="3200" dirty="0">
                    <a:latin typeface="Times New Roman" panose="02020603050405020304" pitchFamily="18" charset="0"/>
                    <a:cs typeface="Times New Roman" panose="02020603050405020304" pitchFamily="18" charset="0"/>
                  </a:rPr>
                  <a:t>.</a:t>
                </a:r>
                <a:r>
                  <a:rPr lang="fr-FR" sz="3200" b="1" dirty="0">
                    <a:latin typeface="Times New Roman" panose="02020603050405020304" pitchFamily="18" charset="0"/>
                    <a:cs typeface="Times New Roman" panose="02020603050405020304" pitchFamily="18" charset="0"/>
                  </a:rPr>
                  <a:t>	</a:t>
                </a:r>
                <a:r>
                  <a:rPr lang="fr-FR" sz="3200" b="1" dirty="0">
                    <a:solidFill>
                      <a:srgbClr val="0000FF"/>
                    </a:solidFill>
                    <a:latin typeface="Times New Roman" panose="02020603050405020304" pitchFamily="18" charset="0"/>
                    <a:cs typeface="Times New Roman" panose="02020603050405020304" pitchFamily="18" charset="0"/>
                  </a:rPr>
                  <a:t>D. </a:t>
                </a:r>
                <a14:m>
                  <m:oMath xmlns:m="http://schemas.openxmlformats.org/officeDocument/2006/math">
                    <m:r>
                      <a:rPr lang="en-US" sz="3200" i="1">
                        <a:latin typeface="Cambria Math" panose="02040503050406030204" pitchFamily="18" charset="0"/>
                      </a:rPr>
                      <m:t>𝑉</m:t>
                    </m:r>
                    <m:r>
                      <a:rPr lang="en-US" sz="3200" i="1">
                        <a:latin typeface="Cambria Math" panose="02040503050406030204" pitchFamily="18" charset="0"/>
                      </a:rPr>
                      <m:t>=</m:t>
                    </m:r>
                    <m:r>
                      <a:rPr lang="en-US" sz="3200" i="1">
                        <a:latin typeface="Cambria Math" panose="02040503050406030204" pitchFamily="18" charset="0"/>
                      </a:rPr>
                      <m:t>4</m:t>
                    </m:r>
                    <m:rad>
                      <m:radPr>
                        <m:degHide m:val="on"/>
                        <m:ctrlPr>
                          <a:rPr lang="en-US" sz="3200" i="1">
                            <a:latin typeface="Cambria Math" panose="02040503050406030204" pitchFamily="18" charset="0"/>
                          </a:rPr>
                        </m:ctrlPr>
                      </m:radPr>
                      <m:deg/>
                      <m:e>
                        <m:r>
                          <a:rPr lang="en-US" sz="3200" i="1">
                            <a:latin typeface="Cambria Math" panose="02040503050406030204" pitchFamily="18" charset="0"/>
                          </a:rPr>
                          <m:t>6</m:t>
                        </m:r>
                      </m:e>
                    </m:rad>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3</m:t>
                        </m:r>
                      </m:sup>
                    </m:sSup>
                  </m:oMath>
                </a14:m>
                <a:r>
                  <a:rPr lang="fr-FR"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mc:Choice>
        <mc:Fallback xmlns="">
          <p:sp>
            <p:nvSpPr>
              <p:cNvPr id="2" name="Title 1">
                <a:extLst>
                  <a:ext uri="{FF2B5EF4-FFF2-40B4-BE49-F238E27FC236}">
                    <a16:creationId xmlns:a16="http://schemas.microsoft.com/office/drawing/2014/main" id="{3A0E3945-4087-4C55-949C-702E8154AB69}"/>
                  </a:ext>
                </a:extLst>
              </p:cNvPr>
              <p:cNvSpPr>
                <a:spLocks noGrp="1" noRot="1" noChangeAspect="1" noMove="1" noResize="1" noEditPoints="1" noAdjustHandles="1" noChangeArrowheads="1" noChangeShapeType="1" noTextEdit="1"/>
              </p:cNvSpPr>
              <p:nvPr>
                <p:ph type="title"/>
              </p:nvPr>
            </p:nvSpPr>
            <p:spPr>
              <a:xfrm>
                <a:off x="137653" y="117987"/>
                <a:ext cx="12054348" cy="2625213"/>
              </a:xfrm>
              <a:blipFill>
                <a:blip r:embed="rId5"/>
                <a:stretch>
                  <a:fillRect l="-1315" t="-9281" r="-101" b="-12065"/>
                </a:stretch>
              </a:blipFill>
            </p:spPr>
            <p:txBody>
              <a:bodyPr/>
              <a:lstStyle/>
              <a:p>
                <a:r>
                  <a:rPr lang="en-US">
                    <a:noFill/>
                  </a:rPr>
                  <a:t> </a:t>
                </a:r>
              </a:p>
            </p:txBody>
          </p:sp>
        </mc:Fallback>
      </mc:AlternateContent>
      <p:sp>
        <p:nvSpPr>
          <p:cNvPr id="6" name="Isosceles Triangle 5">
            <a:hlinkClick r:id="rId6" action="ppaction://hlinksldjump"/>
            <a:extLst>
              <a:ext uri="{FF2B5EF4-FFF2-40B4-BE49-F238E27FC236}">
                <a16:creationId xmlns:a16="http://schemas.microsoft.com/office/drawing/2014/main" id="{23EE4DFA-A5F6-45FC-9116-1BE81C902224}"/>
              </a:ext>
            </a:extLst>
          </p:cNvPr>
          <p:cNvSpPr/>
          <p:nvPr/>
        </p:nvSpPr>
        <p:spPr>
          <a:xfrm rot="5400000">
            <a:off x="11532432"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7" action="ppaction://hlinksldjump"/>
            <a:extLst>
              <a:ext uri="{FF2B5EF4-FFF2-40B4-BE49-F238E27FC236}">
                <a16:creationId xmlns:a16="http://schemas.microsoft.com/office/drawing/2014/main" id="{C626969F-8ECA-4925-9024-A7B90D9C121A}"/>
              </a:ext>
            </a:extLst>
          </p:cNvPr>
          <p:cNvSpPr/>
          <p:nvPr/>
        </p:nvSpPr>
        <p:spPr>
          <a:xfrm rot="16200000">
            <a:off x="11024656"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2653779"/>
            <a:ext cx="1548822" cy="523220"/>
          </a:xfrm>
          <a:prstGeom prst="rect">
            <a:avLst/>
          </a:prstGeom>
        </p:spPr>
        <p:txBody>
          <a:bodyPr wrap="none">
            <a:spAutoFit/>
          </a:bodyPr>
          <a:lstStyle/>
          <a:p>
            <a:pPr lvl="0"/>
            <a:r>
              <a:rPr lang="en-US" sz="2800" b="1" u="sng" dirty="0" err="1">
                <a:solidFill>
                  <a:srgbClr val="FF0000"/>
                </a:solidFill>
                <a:latin typeface="Times New Roman" panose="02020603050405020304" pitchFamily="18" charset="0"/>
                <a:cs typeface="Times New Roman" panose="02020603050405020304" pitchFamily="18" charset="0"/>
              </a:rPr>
              <a:t>Lời</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giải</a:t>
            </a:r>
            <a:r>
              <a:rPr lang="en-US" sz="2800" dirty="0">
                <a:solidFill>
                  <a:srgbClr val="FF0000"/>
                </a:solidFill>
                <a:latin typeface="Times New Roman" panose="02020603050405020304" pitchFamily="18" charset="0"/>
                <a:cs typeface="Times New Roman" panose="02020603050405020304" pitchFamily="18" charset="0"/>
              </a:rPr>
              <a:t>  </a:t>
            </a:r>
            <a:endParaRPr lang="en-US" sz="2800" i="1" dirty="0">
              <a:solidFill>
                <a:srgbClr val="FF0000"/>
              </a:solidFill>
              <a:latin typeface="Cambria Math" panose="02040503050406030204" pitchFamily="18" charset="0"/>
            </a:endParaRPr>
          </a:p>
        </p:txBody>
      </p:sp>
    </p:spTree>
    <p:extLst>
      <p:ext uri="{BB962C8B-B14F-4D97-AF65-F5344CB8AC3E}">
        <p14:creationId xmlns:p14="http://schemas.microsoft.com/office/powerpoint/2010/main" val="240323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iterate type="lt">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518604" y="3373514"/>
                <a:ext cx="11673395" cy="3586579"/>
              </a:xfrm>
            </p:spPr>
            <p:txBody>
              <a:bodyPr>
                <a:normAutofit/>
              </a:bodyPr>
              <a:lstStyle/>
              <a:p>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𝑆</m:t>
                        </m:r>
                      </m:e>
                      <m:sub>
                        <m:r>
                          <a:rPr lang="en-US" sz="3200" i="1">
                            <a:latin typeface="Cambria Math" panose="02040503050406030204" pitchFamily="18" charset="0"/>
                          </a:rPr>
                          <m:t>𝐴𝐵𝐶𝐷</m:t>
                        </m:r>
                      </m:sub>
                    </m:sSub>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1</m:t>
                        </m:r>
                      </m:num>
                      <m:den>
                        <m:r>
                          <a:rPr lang="en-US" sz="3200" i="1">
                            <a:latin typeface="Cambria Math" panose="02040503050406030204" pitchFamily="18" charset="0"/>
                          </a:rPr>
                          <m:t>2</m:t>
                        </m:r>
                      </m:den>
                    </m:f>
                    <m:d>
                      <m:dPr>
                        <m:ctrlPr>
                          <a:rPr lang="en-US" sz="3200" i="1">
                            <a:latin typeface="Cambria Math" panose="02040503050406030204" pitchFamily="18" charset="0"/>
                          </a:rPr>
                        </m:ctrlPr>
                      </m:dPr>
                      <m:e>
                        <m:r>
                          <a:rPr lang="en-US" sz="3200" i="1">
                            <a:latin typeface="Cambria Math" panose="02040503050406030204" pitchFamily="18" charset="0"/>
                          </a:rPr>
                          <m:t>𝐶𝐷</m:t>
                        </m:r>
                        <m:r>
                          <a:rPr lang="en-US" sz="3200" i="1">
                            <a:latin typeface="Cambria Math" panose="02040503050406030204" pitchFamily="18" charset="0"/>
                          </a:rPr>
                          <m:t>+</m:t>
                        </m:r>
                        <m:r>
                          <a:rPr lang="en-US" sz="3200" i="1">
                            <a:latin typeface="Cambria Math" panose="02040503050406030204" pitchFamily="18" charset="0"/>
                          </a:rPr>
                          <m:t>𝐴𝐵</m:t>
                        </m:r>
                      </m:e>
                    </m:d>
                    <m:r>
                      <a:rPr lang="en-US" sz="3200" i="1">
                        <a:latin typeface="Cambria Math" panose="02040503050406030204" pitchFamily="18" charset="0"/>
                      </a:rPr>
                      <m:t>𝐴𝐷</m:t>
                    </m:r>
                    <m:r>
                      <a:rPr lang="en-US" sz="3200" i="1">
                        <a:latin typeface="Cambria Math" panose="02040503050406030204" pitchFamily="18" charset="0"/>
                      </a:rPr>
                      <m:t>=</m:t>
                    </m:r>
                    <m:d>
                      <m:dPr>
                        <m:ctrlPr>
                          <a:rPr lang="en-US" sz="3200" i="1">
                            <a:latin typeface="Cambria Math" panose="02040503050406030204" pitchFamily="18" charset="0"/>
                          </a:rPr>
                        </m:ctrlPr>
                      </m:dPr>
                      <m:e>
                        <m:r>
                          <a:rPr lang="en-US" sz="3200" i="1">
                            <a:latin typeface="Cambria Math" panose="02040503050406030204" pitchFamily="18" charset="0"/>
                          </a:rPr>
                          <m:t>𝑎</m:t>
                        </m:r>
                        <m:rad>
                          <m:radPr>
                            <m:degHide m:val="on"/>
                            <m:ctrlPr>
                              <a:rPr lang="en-US" sz="3200" i="1">
                                <a:latin typeface="Cambria Math" panose="02040503050406030204" pitchFamily="18" charset="0"/>
                              </a:rPr>
                            </m:ctrlPr>
                          </m:radPr>
                          <m:deg/>
                          <m:e>
                            <m:r>
                              <a:rPr lang="en-US" sz="3200" i="1">
                                <a:latin typeface="Cambria Math" panose="02040503050406030204" pitchFamily="18" charset="0"/>
                              </a:rPr>
                              <m:t>11</m:t>
                            </m:r>
                          </m:e>
                        </m:rad>
                        <m:r>
                          <a:rPr lang="en-US" sz="3200" i="1">
                            <a:latin typeface="Cambria Math" panose="02040503050406030204" pitchFamily="18" charset="0"/>
                          </a:rPr>
                          <m:t>+</m:t>
                        </m:r>
                        <m:r>
                          <a:rPr lang="en-US" sz="3200" i="1">
                            <a:latin typeface="Cambria Math" panose="02040503050406030204" pitchFamily="18" charset="0"/>
                          </a:rPr>
                          <m:t>𝑥</m:t>
                        </m:r>
                      </m:e>
                    </m:d>
                    <m:r>
                      <a:rPr lang="en-US" sz="3200" i="1">
                        <a:latin typeface="Cambria Math" panose="02040503050406030204" pitchFamily="18" charset="0"/>
                      </a:rPr>
                      <m:t>𝑎</m:t>
                    </m:r>
                  </m:oMath>
                </a14:m>
                <a:r>
                  <a:rPr lang="en-US" sz="3200" dirty="0">
                    <a:latin typeface="Times New Roman" panose="02020603050405020304" pitchFamily="18" charset="0"/>
                    <a:cs typeface="Times New Roman" panose="02020603050405020304" pitchFamily="18" charset="0"/>
                  </a:rPr>
                  <a:t>.</a:t>
                </a:r>
              </a:p>
              <a:p>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𝑆</m:t>
                        </m:r>
                      </m:e>
                      <m:sub>
                        <m:r>
                          <a:rPr lang="en-US" sz="3200" i="1">
                            <a:latin typeface="Cambria Math" panose="02040503050406030204" pitchFamily="18" charset="0"/>
                          </a:rPr>
                          <m:t>𝐴𝐻𝐵</m:t>
                        </m:r>
                      </m:sub>
                    </m:sSub>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𝑆</m:t>
                        </m:r>
                      </m:e>
                      <m:sub>
                        <m:r>
                          <a:rPr lang="en-US" sz="3200" i="1">
                            <a:latin typeface="Cambria Math" panose="02040503050406030204" pitchFamily="18" charset="0"/>
                          </a:rPr>
                          <m:t>𝐴𝐵𝐶𝐷</m:t>
                        </m:r>
                      </m:sub>
                    </m:sSub>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𝑆</m:t>
                        </m:r>
                      </m:e>
                      <m:sub>
                        <m:r>
                          <a:rPr lang="en-US" sz="3200" i="1">
                            <a:latin typeface="Cambria Math" panose="02040503050406030204" pitchFamily="18" charset="0"/>
                          </a:rPr>
                          <m:t>𝐶𝐷𝐻</m:t>
                        </m:r>
                      </m:sub>
                    </m:sSub>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𝑆</m:t>
                        </m:r>
                      </m:e>
                      <m:sub>
                        <m:r>
                          <a:rPr lang="en-US" sz="3200" i="1">
                            <a:latin typeface="Cambria Math" panose="02040503050406030204" pitchFamily="18" charset="0"/>
                          </a:rPr>
                          <m:t>𝐵𝐻𝐶</m:t>
                        </m:r>
                      </m:sub>
                    </m:sSub>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𝑎</m:t>
                        </m:r>
                      </m:num>
                      <m:den>
                        <m:r>
                          <a:rPr lang="en-US" sz="3200" i="1">
                            <a:latin typeface="Cambria Math" panose="02040503050406030204" pitchFamily="18" charset="0"/>
                          </a:rPr>
                          <m:t>2</m:t>
                        </m:r>
                      </m:den>
                    </m:f>
                    <m:r>
                      <a:rPr lang="en-US" sz="3200" i="1">
                        <a:latin typeface="Cambria Math" panose="02040503050406030204" pitchFamily="18" charset="0"/>
                      </a:rPr>
                      <m:t>.</m:t>
                    </m:r>
                    <m:r>
                      <a:rPr lang="en-US" sz="3200" i="1">
                        <a:latin typeface="Cambria Math" panose="02040503050406030204" pitchFamily="18" charset="0"/>
                      </a:rPr>
                      <m:t>𝑥</m:t>
                    </m:r>
                    <m:r>
                      <a:rPr lang="en-US" sz="3200" i="1">
                        <a:latin typeface="Cambria Math" panose="02040503050406030204" pitchFamily="18" charset="0"/>
                      </a:rPr>
                      <m:t>=</m:t>
                    </m:r>
                    <m:d>
                      <m:dPr>
                        <m:ctrlPr>
                          <a:rPr lang="en-US" sz="3200" i="1">
                            <a:latin typeface="Cambria Math" panose="02040503050406030204" pitchFamily="18" charset="0"/>
                          </a:rPr>
                        </m:ctrlPr>
                      </m:dPr>
                      <m:e>
                        <m:r>
                          <a:rPr lang="en-US" sz="3200" i="1">
                            <a:latin typeface="Cambria Math" panose="02040503050406030204" pitchFamily="18" charset="0"/>
                          </a:rPr>
                          <m:t>𝑎</m:t>
                        </m:r>
                        <m:rad>
                          <m:radPr>
                            <m:degHide m:val="on"/>
                            <m:ctrlPr>
                              <a:rPr lang="en-US" sz="3200" i="1">
                                <a:latin typeface="Cambria Math" panose="02040503050406030204" pitchFamily="18" charset="0"/>
                              </a:rPr>
                            </m:ctrlPr>
                          </m:radPr>
                          <m:deg/>
                          <m:e>
                            <m:r>
                              <a:rPr lang="en-US" sz="3200" i="1">
                                <a:latin typeface="Cambria Math" panose="02040503050406030204" pitchFamily="18" charset="0"/>
                              </a:rPr>
                              <m:t>11</m:t>
                            </m:r>
                          </m:e>
                        </m:rad>
                        <m:r>
                          <a:rPr lang="en-US" sz="3200" i="1">
                            <a:latin typeface="Cambria Math" panose="02040503050406030204" pitchFamily="18" charset="0"/>
                          </a:rPr>
                          <m:t>+</m:t>
                        </m:r>
                        <m:r>
                          <a:rPr lang="en-US" sz="3200" i="1">
                            <a:latin typeface="Cambria Math" panose="02040503050406030204" pitchFamily="18" charset="0"/>
                          </a:rPr>
                          <m:t>𝑥</m:t>
                        </m:r>
                      </m:e>
                    </m:d>
                    <m:r>
                      <a:rPr lang="en-US" sz="3200" i="1">
                        <a:latin typeface="Cambria Math" panose="02040503050406030204" pitchFamily="18" charset="0"/>
                      </a:rPr>
                      <m:t>𝑎</m:t>
                    </m:r>
                    <m:r>
                      <a:rPr lang="en-US" sz="3200" i="1">
                        <a:latin typeface="Cambria Math" panose="02040503050406030204" pitchFamily="18" charset="0"/>
                      </a:rPr>
                      <m:t>−</m:t>
                    </m:r>
                    <m:f>
                      <m:fPr>
                        <m:ctrlPr>
                          <a:rPr lang="en-US" sz="3200" i="1">
                            <a:latin typeface="Cambria Math" panose="02040503050406030204" pitchFamily="18" charset="0"/>
                          </a:rPr>
                        </m:ctrlPr>
                      </m:fPr>
                      <m:num>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2</m:t>
                            </m:r>
                          </m:sup>
                        </m:sSup>
                        <m:rad>
                          <m:radPr>
                            <m:degHide m:val="on"/>
                            <m:ctrlPr>
                              <a:rPr lang="en-US" sz="3200" i="1">
                                <a:latin typeface="Cambria Math" panose="02040503050406030204" pitchFamily="18" charset="0"/>
                              </a:rPr>
                            </m:ctrlPr>
                          </m:radPr>
                          <m:deg/>
                          <m:e>
                            <m:r>
                              <a:rPr lang="en-US" sz="3200" i="1">
                                <a:latin typeface="Cambria Math" panose="02040503050406030204" pitchFamily="18" charset="0"/>
                              </a:rPr>
                              <m:t>11</m:t>
                            </m:r>
                          </m:e>
                        </m:rad>
                      </m:num>
                      <m:den>
                        <m:r>
                          <a:rPr lang="en-US" sz="3200" i="1">
                            <a:latin typeface="Cambria Math" panose="02040503050406030204" pitchFamily="18" charset="0"/>
                          </a:rPr>
                          <m:t>2</m:t>
                        </m:r>
                      </m:den>
                    </m:f>
                    <m:r>
                      <a:rPr lang="en-US" sz="3200" i="1">
                        <a:latin typeface="Cambria Math" panose="02040503050406030204" pitchFamily="18" charset="0"/>
                      </a:rPr>
                      <m:t>−</m:t>
                    </m:r>
                    <m:r>
                      <a:rPr lang="en-US" sz="3200" i="1">
                        <a:latin typeface="Cambria Math" panose="02040503050406030204" pitchFamily="18" charset="0"/>
                      </a:rPr>
                      <m:t>6</m:t>
                    </m:r>
                    <m:rad>
                      <m:radPr>
                        <m:degHide m:val="on"/>
                        <m:ctrlPr>
                          <a:rPr lang="en-US" sz="3200" i="1">
                            <a:latin typeface="Cambria Math" panose="02040503050406030204" pitchFamily="18" charset="0"/>
                          </a:rPr>
                        </m:ctrlPr>
                      </m:radPr>
                      <m:deg/>
                      <m:e>
                        <m:r>
                          <a:rPr lang="en-US" sz="3200" i="1">
                            <a:latin typeface="Cambria Math" panose="02040503050406030204" pitchFamily="18" charset="0"/>
                          </a:rPr>
                          <m:t>2</m:t>
                        </m:r>
                      </m:e>
                    </m:rad>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2</m:t>
                        </m:r>
                      </m:sup>
                    </m:sSup>
                    <m:r>
                      <a:rPr lang="en-US" sz="3200" i="1">
                        <a:latin typeface="Cambria Math" panose="02040503050406030204" pitchFamily="18" charset="0"/>
                      </a:rPr>
                      <m:t>⇔</m:t>
                    </m:r>
                    <m:r>
                      <a:rPr lang="en-US" sz="3200" i="1">
                        <a:latin typeface="Cambria Math" panose="02040503050406030204" pitchFamily="18" charset="0"/>
                      </a:rPr>
                      <m:t>𝑥</m:t>
                    </m:r>
                    <m:r>
                      <a:rPr lang="en-US" sz="3200" i="1">
                        <a:latin typeface="Cambria Math" panose="02040503050406030204" pitchFamily="18" charset="0"/>
                      </a:rPr>
                      <m:t>=</m:t>
                    </m:r>
                    <m:d>
                      <m:dPr>
                        <m:ctrlPr>
                          <a:rPr lang="en-US" sz="3200" i="1">
                            <a:latin typeface="Cambria Math" panose="02040503050406030204" pitchFamily="18" charset="0"/>
                          </a:rPr>
                        </m:ctrlPr>
                      </m:dPr>
                      <m:e>
                        <m:r>
                          <a:rPr lang="en-US" sz="3200" i="1">
                            <a:latin typeface="Cambria Math" panose="02040503050406030204" pitchFamily="18" charset="0"/>
                          </a:rPr>
                          <m:t>12</m:t>
                        </m:r>
                        <m:rad>
                          <m:radPr>
                            <m:degHide m:val="on"/>
                            <m:ctrlPr>
                              <a:rPr lang="en-US" sz="3200" i="1">
                                <a:latin typeface="Cambria Math" panose="02040503050406030204" pitchFamily="18" charset="0"/>
                              </a:rPr>
                            </m:ctrlPr>
                          </m:radPr>
                          <m:deg/>
                          <m:e>
                            <m:r>
                              <a:rPr lang="en-US" sz="3200" i="1">
                                <a:latin typeface="Cambria Math" panose="02040503050406030204" pitchFamily="18" charset="0"/>
                              </a:rPr>
                              <m:t>2</m:t>
                            </m:r>
                          </m:e>
                        </m:rad>
                        <m:r>
                          <a:rPr lang="en-US" sz="3200" i="1">
                            <a:latin typeface="Cambria Math" panose="02040503050406030204" pitchFamily="18" charset="0"/>
                          </a:rPr>
                          <m:t>−</m:t>
                        </m:r>
                        <m:rad>
                          <m:radPr>
                            <m:degHide m:val="on"/>
                            <m:ctrlPr>
                              <a:rPr lang="en-US" sz="3200" i="1">
                                <a:latin typeface="Cambria Math" panose="02040503050406030204" pitchFamily="18" charset="0"/>
                              </a:rPr>
                            </m:ctrlPr>
                          </m:radPr>
                          <m:deg/>
                          <m:e>
                            <m:r>
                              <a:rPr lang="en-US" sz="3200" i="1">
                                <a:latin typeface="Cambria Math" panose="02040503050406030204" pitchFamily="18" charset="0"/>
                              </a:rPr>
                              <m:t>11</m:t>
                            </m:r>
                          </m:e>
                        </m:rad>
                      </m:e>
                    </m:d>
                    <m:r>
                      <a:rPr lang="en-US" sz="3200" i="1">
                        <a:latin typeface="Cambria Math" panose="02040503050406030204" pitchFamily="18" charset="0"/>
                      </a:rPr>
                      <m:t>𝑎</m:t>
                    </m:r>
                  </m:oMath>
                </a14:m>
                <a:r>
                  <a:rPr lang="en-US" sz="3200" dirty="0">
                    <a:latin typeface="Times New Roman" panose="02020603050405020304" pitchFamily="18" charset="0"/>
                    <a:cs typeface="Times New Roman" panose="02020603050405020304" pitchFamily="18" charset="0"/>
                  </a:rPr>
                  <a:t>.</a:t>
                </a:r>
              </a:p>
              <a:p>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𝑆</m:t>
                        </m:r>
                      </m:e>
                      <m:sub>
                        <m:r>
                          <a:rPr lang="en-US" sz="3200" i="1">
                            <a:latin typeface="Cambria Math" panose="02040503050406030204" pitchFamily="18" charset="0"/>
                          </a:rPr>
                          <m:t>𝐴𝐵𝐶𝐷</m:t>
                        </m:r>
                      </m:sub>
                    </m:sSub>
                    <m:r>
                      <a:rPr lang="en-US" sz="3200" i="1">
                        <a:latin typeface="Cambria Math" panose="02040503050406030204" pitchFamily="18" charset="0"/>
                      </a:rPr>
                      <m:t>=</m:t>
                    </m:r>
                    <m:d>
                      <m:dPr>
                        <m:ctrlPr>
                          <a:rPr lang="en-US" sz="3200" i="1">
                            <a:latin typeface="Cambria Math" panose="02040503050406030204" pitchFamily="18" charset="0"/>
                          </a:rPr>
                        </m:ctrlPr>
                      </m:dPr>
                      <m:e>
                        <m:r>
                          <a:rPr lang="en-US" sz="3200" i="1">
                            <a:latin typeface="Cambria Math" panose="02040503050406030204" pitchFamily="18" charset="0"/>
                          </a:rPr>
                          <m:t>𝑎</m:t>
                        </m:r>
                        <m:rad>
                          <m:radPr>
                            <m:degHide m:val="on"/>
                            <m:ctrlPr>
                              <a:rPr lang="en-US" sz="3200" i="1">
                                <a:latin typeface="Cambria Math" panose="02040503050406030204" pitchFamily="18" charset="0"/>
                              </a:rPr>
                            </m:ctrlPr>
                          </m:radPr>
                          <m:deg/>
                          <m:e>
                            <m:r>
                              <a:rPr lang="en-US" sz="3200" i="1">
                                <a:latin typeface="Cambria Math" panose="02040503050406030204" pitchFamily="18" charset="0"/>
                              </a:rPr>
                              <m:t>11</m:t>
                            </m:r>
                          </m:e>
                        </m:rad>
                        <m:r>
                          <a:rPr lang="en-US" sz="3200" i="1">
                            <a:latin typeface="Cambria Math" panose="02040503050406030204" pitchFamily="18" charset="0"/>
                          </a:rPr>
                          <m:t>+</m:t>
                        </m:r>
                        <m:d>
                          <m:dPr>
                            <m:ctrlPr>
                              <a:rPr lang="en-US" sz="3200" i="1">
                                <a:latin typeface="Cambria Math" panose="02040503050406030204" pitchFamily="18" charset="0"/>
                              </a:rPr>
                            </m:ctrlPr>
                          </m:dPr>
                          <m:e>
                            <m:r>
                              <a:rPr lang="en-US" sz="3200" i="1">
                                <a:latin typeface="Cambria Math" panose="02040503050406030204" pitchFamily="18" charset="0"/>
                              </a:rPr>
                              <m:t>12</m:t>
                            </m:r>
                            <m:rad>
                              <m:radPr>
                                <m:degHide m:val="on"/>
                                <m:ctrlPr>
                                  <a:rPr lang="en-US" sz="3200" i="1">
                                    <a:latin typeface="Cambria Math" panose="02040503050406030204" pitchFamily="18" charset="0"/>
                                  </a:rPr>
                                </m:ctrlPr>
                              </m:radPr>
                              <m:deg/>
                              <m:e>
                                <m:r>
                                  <a:rPr lang="en-US" sz="3200" i="1">
                                    <a:latin typeface="Cambria Math" panose="02040503050406030204" pitchFamily="18" charset="0"/>
                                  </a:rPr>
                                  <m:t>2</m:t>
                                </m:r>
                              </m:e>
                            </m:rad>
                            <m:r>
                              <a:rPr lang="en-US" sz="3200" i="1">
                                <a:latin typeface="Cambria Math" panose="02040503050406030204" pitchFamily="18" charset="0"/>
                              </a:rPr>
                              <m:t>−</m:t>
                            </m:r>
                            <m:rad>
                              <m:radPr>
                                <m:degHide m:val="on"/>
                                <m:ctrlPr>
                                  <a:rPr lang="en-US" sz="3200" i="1">
                                    <a:latin typeface="Cambria Math" panose="02040503050406030204" pitchFamily="18" charset="0"/>
                                  </a:rPr>
                                </m:ctrlPr>
                              </m:radPr>
                              <m:deg/>
                              <m:e>
                                <m:r>
                                  <a:rPr lang="en-US" sz="3200" i="1">
                                    <a:latin typeface="Cambria Math" panose="02040503050406030204" pitchFamily="18" charset="0"/>
                                  </a:rPr>
                                  <m:t>11</m:t>
                                </m:r>
                              </m:e>
                            </m:rad>
                          </m:e>
                        </m:d>
                        <m:r>
                          <a:rPr lang="en-US" sz="3200" i="1">
                            <a:latin typeface="Cambria Math" panose="02040503050406030204" pitchFamily="18" charset="0"/>
                          </a:rPr>
                          <m:t>𝑎</m:t>
                        </m:r>
                      </m:e>
                    </m:d>
                    <m:r>
                      <a:rPr lang="en-US" sz="3200" i="1">
                        <a:latin typeface="Cambria Math" panose="02040503050406030204" pitchFamily="18" charset="0"/>
                      </a:rPr>
                      <m:t>𝑎</m:t>
                    </m:r>
                    <m:r>
                      <a:rPr lang="en-US" sz="3200" i="1">
                        <a:latin typeface="Cambria Math" panose="02040503050406030204" pitchFamily="18" charset="0"/>
                      </a:rPr>
                      <m:t>=</m:t>
                    </m:r>
                    <m:r>
                      <a:rPr lang="en-US" sz="3200" i="1">
                        <a:latin typeface="Cambria Math" panose="02040503050406030204" pitchFamily="18" charset="0"/>
                      </a:rPr>
                      <m:t>12</m:t>
                    </m:r>
                    <m:rad>
                      <m:radPr>
                        <m:degHide m:val="on"/>
                        <m:ctrlPr>
                          <a:rPr lang="en-US" sz="3200" i="1">
                            <a:latin typeface="Cambria Math" panose="02040503050406030204" pitchFamily="18" charset="0"/>
                          </a:rPr>
                        </m:ctrlPr>
                      </m:radPr>
                      <m:deg/>
                      <m:e>
                        <m:r>
                          <a:rPr lang="en-US" sz="3200" i="1">
                            <a:latin typeface="Cambria Math" panose="02040503050406030204" pitchFamily="18" charset="0"/>
                          </a:rPr>
                          <m:t>2</m:t>
                        </m:r>
                      </m:e>
                    </m:rad>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2</m:t>
                        </m:r>
                      </m:sup>
                    </m:sSup>
                  </m:oMath>
                </a14:m>
                <a:r>
                  <a:rPr lang="en-US" sz="3200" dirty="0">
                    <a:latin typeface="Times New Roman" panose="02020603050405020304" pitchFamily="18" charset="0"/>
                    <a:cs typeface="Times New Roman" panose="02020603050405020304" pitchFamily="18" charset="0"/>
                  </a:rPr>
                  <a:t>.</a:t>
                </a:r>
              </a:p>
              <a:p>
                <a:r>
                  <a:rPr lang="en-US" sz="3200" dirty="0">
                    <a:solidFill>
                      <a:srgbClr val="0000FF"/>
                    </a:solidFill>
                    <a:latin typeface="Times New Roman" panose="02020603050405020304" pitchFamily="18" charset="0"/>
                    <a:cs typeface="Times New Roman" panose="02020603050405020304" pitchFamily="18" charset="0"/>
                  </a:rPr>
                  <a:t>Vậy </a:t>
                </a:r>
                <a14:m>
                  <m:oMath xmlns:m="http://schemas.openxmlformats.org/officeDocument/2006/math">
                    <m:sSub>
                      <m:sSubPr>
                        <m:ctrlPr>
                          <a:rPr lang="en-US" sz="3200" i="1">
                            <a:solidFill>
                              <a:srgbClr val="0000FF"/>
                            </a:solidFill>
                            <a:latin typeface="Cambria Math" panose="02040503050406030204" pitchFamily="18" charset="0"/>
                          </a:rPr>
                        </m:ctrlPr>
                      </m:sSubPr>
                      <m:e>
                        <m:r>
                          <a:rPr lang="en-US" sz="3200" i="1">
                            <a:solidFill>
                              <a:srgbClr val="0000FF"/>
                            </a:solidFill>
                            <a:latin typeface="Cambria Math" panose="02040503050406030204" pitchFamily="18" charset="0"/>
                          </a:rPr>
                          <m:t>𝑉</m:t>
                        </m:r>
                      </m:e>
                      <m:sub>
                        <m:r>
                          <a:rPr lang="en-US" sz="3200" i="1">
                            <a:solidFill>
                              <a:srgbClr val="0000FF"/>
                            </a:solidFill>
                            <a:latin typeface="Cambria Math" panose="02040503050406030204" pitchFamily="18" charset="0"/>
                          </a:rPr>
                          <m:t>𝑆</m:t>
                        </m:r>
                        <m:r>
                          <a:rPr lang="en-US" sz="3200" i="1">
                            <a:solidFill>
                              <a:srgbClr val="0000FF"/>
                            </a:solidFill>
                            <a:latin typeface="Cambria Math" panose="02040503050406030204" pitchFamily="18" charset="0"/>
                          </a:rPr>
                          <m:t>.</m:t>
                        </m:r>
                        <m:r>
                          <a:rPr lang="en-US" sz="3200" i="1">
                            <a:solidFill>
                              <a:srgbClr val="0000FF"/>
                            </a:solidFill>
                            <a:latin typeface="Cambria Math" panose="02040503050406030204" pitchFamily="18" charset="0"/>
                          </a:rPr>
                          <m:t>𝐴𝐵𝐶𝐷</m:t>
                        </m:r>
                      </m:sub>
                    </m:sSub>
                    <m:r>
                      <a:rPr lang="en-US" sz="3200" i="1">
                        <a:solidFill>
                          <a:srgbClr val="0000FF"/>
                        </a:solidFill>
                        <a:latin typeface="Cambria Math" panose="02040503050406030204" pitchFamily="18" charset="0"/>
                      </a:rPr>
                      <m:t>=</m:t>
                    </m:r>
                    <m:f>
                      <m:fPr>
                        <m:ctrlPr>
                          <a:rPr lang="en-US" sz="3200" i="1">
                            <a:solidFill>
                              <a:srgbClr val="0000FF"/>
                            </a:solidFill>
                            <a:latin typeface="Cambria Math" panose="02040503050406030204" pitchFamily="18" charset="0"/>
                          </a:rPr>
                        </m:ctrlPr>
                      </m:fPr>
                      <m:num>
                        <m:r>
                          <a:rPr lang="en-US" sz="3200" i="1">
                            <a:solidFill>
                              <a:srgbClr val="0000FF"/>
                            </a:solidFill>
                            <a:latin typeface="Cambria Math" panose="02040503050406030204" pitchFamily="18" charset="0"/>
                          </a:rPr>
                          <m:t>1</m:t>
                        </m:r>
                      </m:num>
                      <m:den>
                        <m:r>
                          <a:rPr lang="en-US" sz="3200" i="1">
                            <a:solidFill>
                              <a:srgbClr val="0000FF"/>
                            </a:solidFill>
                            <a:latin typeface="Cambria Math" panose="02040503050406030204" pitchFamily="18" charset="0"/>
                          </a:rPr>
                          <m:t>3</m:t>
                        </m:r>
                      </m:den>
                    </m:f>
                    <m:r>
                      <a:rPr lang="en-US" sz="3200" i="1">
                        <a:solidFill>
                          <a:srgbClr val="0000FF"/>
                        </a:solidFill>
                        <a:latin typeface="Cambria Math" panose="02040503050406030204" pitchFamily="18" charset="0"/>
                      </a:rPr>
                      <m:t>𝑆𝐻</m:t>
                    </m:r>
                    <m:r>
                      <a:rPr lang="en-US" sz="3200" i="1">
                        <a:solidFill>
                          <a:srgbClr val="0000FF"/>
                        </a:solidFill>
                        <a:latin typeface="Cambria Math" panose="02040503050406030204" pitchFamily="18" charset="0"/>
                      </a:rPr>
                      <m:t>.</m:t>
                    </m:r>
                    <m:sSub>
                      <m:sSubPr>
                        <m:ctrlPr>
                          <a:rPr lang="en-US" sz="3200" i="1">
                            <a:solidFill>
                              <a:srgbClr val="0000FF"/>
                            </a:solidFill>
                            <a:latin typeface="Cambria Math" panose="02040503050406030204" pitchFamily="18" charset="0"/>
                          </a:rPr>
                        </m:ctrlPr>
                      </m:sSubPr>
                      <m:e>
                        <m:r>
                          <a:rPr lang="en-US" sz="3200" i="1">
                            <a:solidFill>
                              <a:srgbClr val="0000FF"/>
                            </a:solidFill>
                            <a:latin typeface="Cambria Math" panose="02040503050406030204" pitchFamily="18" charset="0"/>
                          </a:rPr>
                          <m:t>𝑆</m:t>
                        </m:r>
                      </m:e>
                      <m:sub>
                        <m:r>
                          <a:rPr lang="en-US" sz="3200" i="1">
                            <a:solidFill>
                              <a:srgbClr val="0000FF"/>
                            </a:solidFill>
                            <a:latin typeface="Cambria Math" panose="02040503050406030204" pitchFamily="18" charset="0"/>
                          </a:rPr>
                          <m:t>𝐴𝐵𝐶𝐷</m:t>
                        </m:r>
                      </m:sub>
                    </m:sSub>
                    <m:r>
                      <a:rPr lang="en-US" sz="3200" i="1">
                        <a:solidFill>
                          <a:srgbClr val="0000FF"/>
                        </a:solidFill>
                        <a:latin typeface="Cambria Math" panose="02040503050406030204" pitchFamily="18" charset="0"/>
                      </a:rPr>
                      <m:t>=</m:t>
                    </m:r>
                    <m:f>
                      <m:fPr>
                        <m:ctrlPr>
                          <a:rPr lang="en-US" sz="3200" i="1">
                            <a:solidFill>
                              <a:srgbClr val="0000FF"/>
                            </a:solidFill>
                            <a:latin typeface="Cambria Math" panose="02040503050406030204" pitchFamily="18" charset="0"/>
                          </a:rPr>
                        </m:ctrlPr>
                      </m:fPr>
                      <m:num>
                        <m:r>
                          <a:rPr lang="en-US" sz="3200" i="1">
                            <a:solidFill>
                              <a:srgbClr val="0000FF"/>
                            </a:solidFill>
                            <a:latin typeface="Cambria Math" panose="02040503050406030204" pitchFamily="18" charset="0"/>
                          </a:rPr>
                          <m:t>1</m:t>
                        </m:r>
                      </m:num>
                      <m:den>
                        <m:r>
                          <a:rPr lang="en-US" sz="3200" i="1">
                            <a:solidFill>
                              <a:srgbClr val="0000FF"/>
                            </a:solidFill>
                            <a:latin typeface="Cambria Math" panose="02040503050406030204" pitchFamily="18" charset="0"/>
                          </a:rPr>
                          <m:t>3</m:t>
                        </m:r>
                      </m:den>
                    </m:f>
                    <m:r>
                      <a:rPr lang="en-US" sz="3200" i="1">
                        <a:solidFill>
                          <a:srgbClr val="0000FF"/>
                        </a:solidFill>
                        <a:latin typeface="Cambria Math" panose="02040503050406030204" pitchFamily="18" charset="0"/>
                      </a:rPr>
                      <m:t>.</m:t>
                    </m:r>
                    <m:r>
                      <a:rPr lang="en-US" sz="3200" i="1">
                        <a:solidFill>
                          <a:srgbClr val="0000FF"/>
                        </a:solidFill>
                        <a:latin typeface="Cambria Math" panose="02040503050406030204" pitchFamily="18" charset="0"/>
                      </a:rPr>
                      <m:t>𝑎</m:t>
                    </m:r>
                    <m:rad>
                      <m:radPr>
                        <m:degHide m:val="on"/>
                        <m:ctrlPr>
                          <a:rPr lang="en-US" sz="3200" i="1">
                            <a:solidFill>
                              <a:srgbClr val="0000FF"/>
                            </a:solidFill>
                            <a:latin typeface="Cambria Math" panose="02040503050406030204" pitchFamily="18" charset="0"/>
                          </a:rPr>
                        </m:ctrlPr>
                      </m:radPr>
                      <m:deg/>
                      <m:e>
                        <m:r>
                          <a:rPr lang="en-US" sz="3200" i="1">
                            <a:solidFill>
                              <a:srgbClr val="0000FF"/>
                            </a:solidFill>
                            <a:latin typeface="Cambria Math" panose="02040503050406030204" pitchFamily="18" charset="0"/>
                          </a:rPr>
                          <m:t>3</m:t>
                        </m:r>
                      </m:e>
                    </m:rad>
                    <m:r>
                      <a:rPr lang="en-US" sz="3200" i="1">
                        <a:solidFill>
                          <a:srgbClr val="0000FF"/>
                        </a:solidFill>
                        <a:latin typeface="Cambria Math" panose="02040503050406030204" pitchFamily="18" charset="0"/>
                      </a:rPr>
                      <m:t>.</m:t>
                    </m:r>
                    <m:r>
                      <a:rPr lang="en-US" sz="3200" i="1">
                        <a:solidFill>
                          <a:srgbClr val="0000FF"/>
                        </a:solidFill>
                        <a:latin typeface="Cambria Math" panose="02040503050406030204" pitchFamily="18" charset="0"/>
                      </a:rPr>
                      <m:t>12</m:t>
                    </m:r>
                    <m:rad>
                      <m:radPr>
                        <m:degHide m:val="on"/>
                        <m:ctrlPr>
                          <a:rPr lang="en-US" sz="3200" i="1">
                            <a:solidFill>
                              <a:srgbClr val="0000FF"/>
                            </a:solidFill>
                            <a:latin typeface="Cambria Math" panose="02040503050406030204" pitchFamily="18" charset="0"/>
                          </a:rPr>
                        </m:ctrlPr>
                      </m:radPr>
                      <m:deg/>
                      <m:e>
                        <m:r>
                          <a:rPr lang="en-US" sz="3200" i="1">
                            <a:solidFill>
                              <a:srgbClr val="0000FF"/>
                            </a:solidFill>
                            <a:latin typeface="Cambria Math" panose="02040503050406030204" pitchFamily="18" charset="0"/>
                          </a:rPr>
                          <m:t>2</m:t>
                        </m:r>
                      </m:e>
                    </m:rad>
                    <m:sSup>
                      <m:sSupPr>
                        <m:ctrlPr>
                          <a:rPr lang="en-US" sz="3200" i="1">
                            <a:solidFill>
                              <a:srgbClr val="0000FF"/>
                            </a:solidFill>
                            <a:latin typeface="Cambria Math" panose="02040503050406030204" pitchFamily="18" charset="0"/>
                          </a:rPr>
                        </m:ctrlPr>
                      </m:sSupPr>
                      <m:e>
                        <m:r>
                          <a:rPr lang="en-US" sz="3200" i="1">
                            <a:solidFill>
                              <a:srgbClr val="0000FF"/>
                            </a:solidFill>
                            <a:latin typeface="Cambria Math" panose="02040503050406030204" pitchFamily="18" charset="0"/>
                          </a:rPr>
                          <m:t>𝑎</m:t>
                        </m:r>
                      </m:e>
                      <m:sup>
                        <m:r>
                          <a:rPr lang="en-US" sz="3200" i="1">
                            <a:solidFill>
                              <a:srgbClr val="0000FF"/>
                            </a:solidFill>
                            <a:latin typeface="Cambria Math" panose="02040503050406030204" pitchFamily="18" charset="0"/>
                          </a:rPr>
                          <m:t>2</m:t>
                        </m:r>
                      </m:sup>
                    </m:sSup>
                    <m:r>
                      <a:rPr lang="en-US" sz="3200" i="1">
                        <a:solidFill>
                          <a:srgbClr val="0000FF"/>
                        </a:solidFill>
                        <a:latin typeface="Cambria Math" panose="02040503050406030204" pitchFamily="18" charset="0"/>
                      </a:rPr>
                      <m:t>=</m:t>
                    </m:r>
                    <m:r>
                      <a:rPr lang="en-US" sz="3200" i="1">
                        <a:solidFill>
                          <a:srgbClr val="0000FF"/>
                        </a:solidFill>
                        <a:latin typeface="Cambria Math" panose="02040503050406030204" pitchFamily="18" charset="0"/>
                      </a:rPr>
                      <m:t>4</m:t>
                    </m:r>
                    <m:rad>
                      <m:radPr>
                        <m:degHide m:val="on"/>
                        <m:ctrlPr>
                          <a:rPr lang="en-US" sz="3200" i="1">
                            <a:solidFill>
                              <a:srgbClr val="0000FF"/>
                            </a:solidFill>
                            <a:latin typeface="Cambria Math" panose="02040503050406030204" pitchFamily="18" charset="0"/>
                          </a:rPr>
                        </m:ctrlPr>
                      </m:radPr>
                      <m:deg/>
                      <m:e>
                        <m:r>
                          <a:rPr lang="en-US" sz="3200" i="1">
                            <a:solidFill>
                              <a:srgbClr val="0000FF"/>
                            </a:solidFill>
                            <a:latin typeface="Cambria Math" panose="02040503050406030204" pitchFamily="18" charset="0"/>
                          </a:rPr>
                          <m:t>6</m:t>
                        </m:r>
                      </m:e>
                    </m:rad>
                    <m:sSup>
                      <m:sSupPr>
                        <m:ctrlPr>
                          <a:rPr lang="en-US" sz="3200" i="1">
                            <a:solidFill>
                              <a:srgbClr val="0000FF"/>
                            </a:solidFill>
                            <a:latin typeface="Cambria Math" panose="02040503050406030204" pitchFamily="18" charset="0"/>
                          </a:rPr>
                        </m:ctrlPr>
                      </m:sSupPr>
                      <m:e>
                        <m:r>
                          <a:rPr lang="en-US" sz="3200" i="1">
                            <a:solidFill>
                              <a:srgbClr val="0000FF"/>
                            </a:solidFill>
                            <a:latin typeface="Cambria Math" panose="02040503050406030204" pitchFamily="18" charset="0"/>
                          </a:rPr>
                          <m:t>𝑎</m:t>
                        </m:r>
                      </m:e>
                      <m:sup>
                        <m:r>
                          <a:rPr lang="en-US" sz="3200" i="1">
                            <a:solidFill>
                              <a:srgbClr val="0000FF"/>
                            </a:solidFill>
                            <a:latin typeface="Cambria Math" panose="02040503050406030204" pitchFamily="18" charset="0"/>
                          </a:rPr>
                          <m:t>3</m:t>
                        </m:r>
                      </m:sup>
                    </m:sSup>
                  </m:oMath>
                </a14:m>
                <a:r>
                  <a:rPr lang="en-US" sz="3200" dirty="0">
                    <a:solidFill>
                      <a:srgbClr val="0000FF"/>
                    </a:solidFill>
                    <a:latin typeface="Times New Roman" panose="02020603050405020304" pitchFamily="18" charset="0"/>
                    <a:cs typeface="Times New Roman" panose="02020603050405020304" pitchFamily="18" charset="0"/>
                  </a:rPr>
                  <a:t>.</a:t>
                </a:r>
              </a:p>
              <a:p>
                <a:endParaRPr lang="en-US" sz="3200"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518604" y="3373514"/>
                <a:ext cx="11673395" cy="3586579"/>
              </a:xfrm>
              <a:blipFill rotWithShape="0">
                <a:blip r:embed="rId2"/>
                <a:stretch>
                  <a:fillRect l="-1201" t="-11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itle 1">
                <a:extLst>
                  <a:ext uri="{FF2B5EF4-FFF2-40B4-BE49-F238E27FC236}">
                    <a16:creationId xmlns:a16="http://schemas.microsoft.com/office/drawing/2014/main" id="{3A0E3945-4087-4C55-949C-702E8154AB69}"/>
                  </a:ext>
                </a:extLst>
              </p:cNvPr>
              <p:cNvSpPr>
                <a:spLocks noGrp="1"/>
              </p:cNvSpPr>
              <p:nvPr>
                <p:ph type="title"/>
              </p:nvPr>
            </p:nvSpPr>
            <p:spPr>
              <a:xfrm>
                <a:off x="150920" y="186431"/>
                <a:ext cx="11798423" cy="2823099"/>
              </a:xfrm>
            </p:spPr>
            <p:txBody>
              <a:bodyPr>
                <a:noAutofit/>
              </a:bodyPr>
              <a:lstStyle/>
              <a:p>
                <a:r>
                  <a:rPr lang="en-US" sz="3200" b="1" dirty="0">
                    <a:solidFill>
                      <a:srgbClr val="0000FF"/>
                    </a:solidFill>
                    <a:latin typeface="Times New Roman" panose="02020603050405020304" pitchFamily="18" charset="0"/>
                    <a:cs typeface="Times New Roman" panose="02020603050405020304" pitchFamily="18" charset="0"/>
                  </a:rPr>
                  <a:t>Câu 1: </a:t>
                </a:r>
                <a:r>
                  <a:rPr lang="vi-VN" sz="3200" dirty="0">
                    <a:cs typeface="Times New Roman" panose="02020603050405020304" pitchFamily="18" charset="0"/>
                  </a:rPr>
                  <a:t>Cho hình chóp </a:t>
                </a:r>
                <a14:m>
                  <m:oMath xmlns:m="http://schemas.openxmlformats.org/officeDocument/2006/math">
                    <m:r>
                      <a:rPr lang="en-US" sz="3200" i="1">
                        <a:latin typeface="Cambria Math" panose="02040503050406030204" pitchFamily="18" charset="0"/>
                      </a:rPr>
                      <m:t>𝑆</m:t>
                    </m:r>
                    <m:r>
                      <a:rPr lang="en-US" sz="3200" i="1">
                        <a:latin typeface="Cambria Math" panose="02040503050406030204" pitchFamily="18" charset="0"/>
                      </a:rPr>
                      <m:t>.</m:t>
                    </m:r>
                    <m:r>
                      <a:rPr lang="en-US" sz="3200" i="1">
                        <a:latin typeface="Cambria Math" panose="02040503050406030204" pitchFamily="18" charset="0"/>
                      </a:rPr>
                      <m:t>𝐴𝐵𝐶𝐷</m:t>
                    </m:r>
                  </m:oMath>
                </a14:m>
                <a:r>
                  <a:rPr lang="vi-VN" sz="3200" dirty="0">
                    <a:cs typeface="Times New Roman" panose="02020603050405020304" pitchFamily="18" charset="0"/>
                  </a:rPr>
                  <a:t> với đáy </a:t>
                </a:r>
                <a14:m>
                  <m:oMath xmlns:m="http://schemas.openxmlformats.org/officeDocument/2006/math">
                    <m:r>
                      <a:rPr lang="en-US" sz="3200" i="1">
                        <a:latin typeface="Cambria Math" panose="02040503050406030204" pitchFamily="18" charset="0"/>
                      </a:rPr>
                      <m:t>𝐴𝐵𝐶𝐷</m:t>
                    </m:r>
                  </m:oMath>
                </a14:m>
                <a:r>
                  <a:rPr lang="vi-VN" sz="3200" dirty="0">
                    <a:cs typeface="Times New Roman" panose="02020603050405020304" pitchFamily="18" charset="0"/>
                  </a:rPr>
                  <a:t> là hình thang vuông tại </a:t>
                </a:r>
                <a14:m>
                  <m:oMath xmlns:m="http://schemas.openxmlformats.org/officeDocument/2006/math">
                    <m:r>
                      <a:rPr lang="en-US" sz="3200" i="1">
                        <a:latin typeface="Cambria Math" panose="02040503050406030204" pitchFamily="18" charset="0"/>
                      </a:rPr>
                      <m:t>𝐴</m:t>
                    </m:r>
                  </m:oMath>
                </a14:m>
                <a:r>
                  <a:rPr lang="vi-VN" sz="3200" dirty="0">
                    <a:cs typeface="Times New Roman" panose="02020603050405020304" pitchFamily="18" charset="0"/>
                  </a:rPr>
                  <a:t> và </a:t>
                </a:r>
                <a14:m>
                  <m:oMath xmlns:m="http://schemas.openxmlformats.org/officeDocument/2006/math">
                    <m:r>
                      <a:rPr lang="en-US" sz="3200" i="1">
                        <a:latin typeface="Cambria Math" panose="02040503050406030204" pitchFamily="18" charset="0"/>
                      </a:rPr>
                      <m:t>𝐷</m:t>
                    </m:r>
                  </m:oMath>
                </a14:m>
                <a:r>
                  <a:rPr lang="vi-VN" sz="3200" dirty="0">
                    <a:cs typeface="Times New Roman" panose="02020603050405020304" pitchFamily="18" charset="0"/>
                  </a:rPr>
                  <a:t>, đáy nhỏ của hình thang là </a:t>
                </a:r>
                <a14:m>
                  <m:oMath xmlns:m="http://schemas.openxmlformats.org/officeDocument/2006/math">
                    <m:r>
                      <a:rPr lang="en-US" sz="3200" i="1">
                        <a:latin typeface="Cambria Math" panose="02040503050406030204" pitchFamily="18" charset="0"/>
                      </a:rPr>
                      <m:t>𝐶𝐷</m:t>
                    </m:r>
                  </m:oMath>
                </a14:m>
                <a:r>
                  <a:rPr lang="vi-VN" sz="3200" dirty="0">
                    <a:cs typeface="Times New Roman" panose="02020603050405020304" pitchFamily="18" charset="0"/>
                  </a:rPr>
                  <a:t>, cạnh bên </a:t>
                </a:r>
                <a14:m>
                  <m:oMath xmlns:m="http://schemas.openxmlformats.org/officeDocument/2006/math">
                    <m:r>
                      <a:rPr lang="en-US" sz="3200" i="1">
                        <a:latin typeface="Cambria Math" panose="02040503050406030204" pitchFamily="18" charset="0"/>
                      </a:rPr>
                      <m:t>𝑆𝐶</m:t>
                    </m:r>
                    <m:r>
                      <a:rPr lang="en-US" sz="3200" i="1">
                        <a:latin typeface="Cambria Math" panose="02040503050406030204" pitchFamily="18" charset="0"/>
                      </a:rPr>
                      <m:t>=</m:t>
                    </m:r>
                    <m:r>
                      <a:rPr lang="en-US" sz="3200" i="1">
                        <a:latin typeface="Cambria Math" panose="02040503050406030204" pitchFamily="18" charset="0"/>
                      </a:rPr>
                      <m:t>𝑎</m:t>
                    </m:r>
                    <m:rad>
                      <m:radPr>
                        <m:degHide m:val="on"/>
                        <m:ctrlPr>
                          <a:rPr lang="en-US" sz="3200" i="1">
                            <a:latin typeface="Cambria Math" panose="02040503050406030204" pitchFamily="18" charset="0"/>
                          </a:rPr>
                        </m:ctrlPr>
                      </m:radPr>
                      <m:deg/>
                      <m:e>
                        <m:r>
                          <a:rPr lang="en-US" sz="3200" i="1">
                            <a:latin typeface="Cambria Math" panose="02040503050406030204" pitchFamily="18" charset="0"/>
                          </a:rPr>
                          <m:t>15</m:t>
                        </m:r>
                      </m:e>
                    </m:rad>
                  </m:oMath>
                </a14:m>
                <a:r>
                  <a:rPr lang="vi-VN" sz="3200" dirty="0">
                    <a:cs typeface="Times New Roman" panose="02020603050405020304" pitchFamily="18" charset="0"/>
                  </a:rPr>
                  <a:t>. Tam giác </a:t>
                </a:r>
                <a14:m>
                  <m:oMath xmlns:m="http://schemas.openxmlformats.org/officeDocument/2006/math">
                    <m:r>
                      <a:rPr lang="en-US" sz="3200" i="1">
                        <a:latin typeface="Cambria Math" panose="02040503050406030204" pitchFamily="18" charset="0"/>
                      </a:rPr>
                      <m:t>𝑆𝐴𝐷</m:t>
                    </m:r>
                  </m:oMath>
                </a14:m>
                <a:r>
                  <a:rPr lang="vi-VN" sz="3200" dirty="0">
                    <a:cs typeface="Times New Roman" panose="02020603050405020304" pitchFamily="18" charset="0"/>
                  </a:rPr>
                  <a:t> là tam giác đều cạnh </a:t>
                </a:r>
                <a14:m>
                  <m:oMath xmlns:m="http://schemas.openxmlformats.org/officeDocument/2006/math">
                    <m:r>
                      <a:rPr lang="en-US" sz="3200" i="1">
                        <a:latin typeface="Cambria Math" panose="02040503050406030204" pitchFamily="18" charset="0"/>
                      </a:rPr>
                      <m:t>2</m:t>
                    </m:r>
                    <m:r>
                      <a:rPr lang="en-US" sz="3200" i="1">
                        <a:latin typeface="Cambria Math" panose="02040503050406030204" pitchFamily="18" charset="0"/>
                      </a:rPr>
                      <m:t>𝑎</m:t>
                    </m:r>
                  </m:oMath>
                </a14:m>
                <a:r>
                  <a:rPr lang="vi-VN" sz="3200" dirty="0">
                    <a:cs typeface="Times New Roman" panose="02020603050405020304" pitchFamily="18" charset="0"/>
                  </a:rPr>
                  <a:t> và nằm trong mặt phẳng vuông góc với đáy hình chóp. Gọi </a:t>
                </a:r>
                <a14:m>
                  <m:oMath xmlns:m="http://schemas.openxmlformats.org/officeDocument/2006/math">
                    <m:r>
                      <a:rPr lang="en-US" sz="3200" i="1">
                        <a:latin typeface="Cambria Math" panose="02040503050406030204" pitchFamily="18" charset="0"/>
                      </a:rPr>
                      <m:t>𝐻</m:t>
                    </m:r>
                  </m:oMath>
                </a14:m>
                <a:r>
                  <a:rPr lang="vi-VN" sz="3200" dirty="0">
                    <a:cs typeface="Times New Roman" panose="02020603050405020304" pitchFamily="18" charset="0"/>
                  </a:rPr>
                  <a:t> là trung điểm cạnh </a:t>
                </a:r>
                <a14:m>
                  <m:oMath xmlns:m="http://schemas.openxmlformats.org/officeDocument/2006/math">
                    <m:r>
                      <a:rPr lang="en-US" sz="3200" i="1">
                        <a:latin typeface="Cambria Math" panose="02040503050406030204" pitchFamily="18" charset="0"/>
                      </a:rPr>
                      <m:t>𝐴𝐷</m:t>
                    </m:r>
                  </m:oMath>
                </a14:m>
                <a:r>
                  <a:rPr lang="vi-VN" sz="3200" dirty="0">
                    <a:cs typeface="Times New Roman" panose="02020603050405020304" pitchFamily="18" charset="0"/>
                  </a:rPr>
                  <a:t>, khoảng cách từ </a:t>
                </a:r>
                <a14:m>
                  <m:oMath xmlns:m="http://schemas.openxmlformats.org/officeDocument/2006/math">
                    <m:r>
                      <a:rPr lang="en-US" sz="3200" i="1">
                        <a:latin typeface="Cambria Math" panose="02040503050406030204" pitchFamily="18" charset="0"/>
                      </a:rPr>
                      <m:t>𝐵</m:t>
                    </m:r>
                  </m:oMath>
                </a14:m>
                <a:r>
                  <a:rPr lang="vi-VN" sz="3200" dirty="0">
                    <a:cs typeface="Times New Roman" panose="02020603050405020304" pitchFamily="18" charset="0"/>
                  </a:rPr>
                  <a:t> tới mặt phẳng </a:t>
                </a:r>
                <a14:m>
                  <m:oMath xmlns:m="http://schemas.openxmlformats.org/officeDocument/2006/math">
                    <m:d>
                      <m:dPr>
                        <m:ctrlPr>
                          <a:rPr lang="en-US" sz="3200" i="1">
                            <a:latin typeface="Cambria Math" panose="02040503050406030204" pitchFamily="18" charset="0"/>
                          </a:rPr>
                        </m:ctrlPr>
                      </m:dPr>
                      <m:e>
                        <m:r>
                          <a:rPr lang="en-US" sz="3200" i="1">
                            <a:latin typeface="Cambria Math" panose="02040503050406030204" pitchFamily="18" charset="0"/>
                          </a:rPr>
                          <m:t>𝑆𝐻𝐶</m:t>
                        </m:r>
                      </m:e>
                    </m:d>
                  </m:oMath>
                </a14:m>
                <a:r>
                  <a:rPr lang="vi-VN" sz="3200" dirty="0">
                    <a:cs typeface="Times New Roman" panose="02020603050405020304" pitchFamily="18" charset="0"/>
                  </a:rPr>
                  <a:t> bằng </a:t>
                </a:r>
                <a14:m>
                  <m:oMath xmlns:m="http://schemas.openxmlformats.org/officeDocument/2006/math">
                    <m:r>
                      <a:rPr lang="en-US" sz="3200" i="1">
                        <a:latin typeface="Cambria Math" panose="02040503050406030204" pitchFamily="18" charset="0"/>
                      </a:rPr>
                      <m:t>2</m:t>
                    </m:r>
                    <m:rad>
                      <m:radPr>
                        <m:degHide m:val="on"/>
                        <m:ctrlPr>
                          <a:rPr lang="en-US" sz="3200" i="1">
                            <a:latin typeface="Cambria Math" panose="02040503050406030204" pitchFamily="18" charset="0"/>
                          </a:rPr>
                        </m:ctrlPr>
                      </m:radPr>
                      <m:deg/>
                      <m:e>
                        <m:r>
                          <a:rPr lang="en-US" sz="3200" i="1">
                            <a:latin typeface="Cambria Math" panose="02040503050406030204" pitchFamily="18" charset="0"/>
                          </a:rPr>
                          <m:t>6</m:t>
                        </m:r>
                      </m:e>
                    </m:rad>
                    <m:r>
                      <a:rPr lang="en-US" sz="3200" i="1">
                        <a:latin typeface="Cambria Math" panose="02040503050406030204" pitchFamily="18" charset="0"/>
                      </a:rPr>
                      <m:t>𝑎</m:t>
                    </m:r>
                  </m:oMath>
                </a14:m>
                <a:r>
                  <a:rPr lang="vi-VN" sz="3200" dirty="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Tính</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thể</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tích</a:t>
                </a:r>
                <a:r>
                  <a:rPr lang="fr-FR"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𝑉</m:t>
                    </m:r>
                  </m:oMath>
                </a14:m>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của</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khối</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chóp</a:t>
                </a:r>
                <a:r>
                  <a:rPr lang="fr-FR"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𝑆</m:t>
                    </m:r>
                    <m:r>
                      <a:rPr lang="en-US" sz="3200" i="1">
                        <a:latin typeface="Cambria Math" panose="02040503050406030204" pitchFamily="18" charset="0"/>
                      </a:rPr>
                      <m:t>.</m:t>
                    </m:r>
                    <m:r>
                      <a:rPr lang="en-US" sz="3200" i="1">
                        <a:latin typeface="Cambria Math" panose="02040503050406030204" pitchFamily="18" charset="0"/>
                      </a:rPr>
                      <m:t>𝐴𝐵𝐶𝐷</m:t>
                    </m:r>
                  </m:oMath>
                </a14:m>
                <a:r>
                  <a:rPr lang="fr-FR" sz="32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3200" b="1" dirty="0">
                    <a:solidFill>
                      <a:srgbClr val="0000FF"/>
                    </a:solidFill>
                    <a:latin typeface="Times New Roman" panose="02020603050405020304" pitchFamily="18" charset="0"/>
                    <a:cs typeface="Times New Roman" panose="02020603050405020304" pitchFamily="18" charset="0"/>
                  </a:rPr>
                  <a:t>A. </a:t>
                </a:r>
                <a14:m>
                  <m:oMath xmlns:m="http://schemas.openxmlformats.org/officeDocument/2006/math">
                    <m:r>
                      <a:rPr lang="en-US" sz="3200" i="1">
                        <a:latin typeface="Cambria Math" panose="02040503050406030204" pitchFamily="18" charset="0"/>
                      </a:rPr>
                      <m:t>𝑉</m:t>
                    </m:r>
                    <m:r>
                      <a:rPr lang="en-US" sz="3200" i="1">
                        <a:latin typeface="Cambria Math" panose="02040503050406030204" pitchFamily="18" charset="0"/>
                      </a:rPr>
                      <m:t>=</m:t>
                    </m:r>
                    <m:r>
                      <a:rPr lang="en-US" sz="3200" i="1">
                        <a:latin typeface="Cambria Math" panose="02040503050406030204" pitchFamily="18" charset="0"/>
                      </a:rPr>
                      <m:t>24</m:t>
                    </m:r>
                    <m:rad>
                      <m:radPr>
                        <m:degHide m:val="on"/>
                        <m:ctrlPr>
                          <a:rPr lang="en-US" sz="3200" i="1">
                            <a:latin typeface="Cambria Math" panose="02040503050406030204" pitchFamily="18" charset="0"/>
                          </a:rPr>
                        </m:ctrlPr>
                      </m:radPr>
                      <m:deg/>
                      <m:e>
                        <m:r>
                          <a:rPr lang="en-US" sz="3200" i="1">
                            <a:latin typeface="Cambria Math" panose="02040503050406030204" pitchFamily="18" charset="0"/>
                          </a:rPr>
                          <m:t>6</m:t>
                        </m:r>
                      </m:e>
                    </m:rad>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3</m:t>
                        </m:r>
                      </m:sup>
                    </m:sSup>
                  </m:oMath>
                </a14:m>
                <a:r>
                  <a:rPr lang="en-US" sz="3200" dirty="0">
                    <a:latin typeface="Times New Roman" panose="02020603050405020304" pitchFamily="18" charset="0"/>
                    <a:cs typeface="Times New Roman" panose="02020603050405020304" pitchFamily="18" charset="0"/>
                  </a:rPr>
                  <a:t>.</a:t>
                </a:r>
                <a:r>
                  <a:rPr lang="fr-FR" sz="3200" b="1" dirty="0">
                    <a:latin typeface="Times New Roman" panose="02020603050405020304" pitchFamily="18" charset="0"/>
                    <a:cs typeface="Times New Roman" panose="02020603050405020304" pitchFamily="18" charset="0"/>
                  </a:rPr>
                  <a:t>   </a:t>
                </a:r>
                <a:r>
                  <a:rPr lang="fr-FR" sz="3200" b="1" dirty="0">
                    <a:solidFill>
                      <a:srgbClr val="0000FF"/>
                    </a:solidFill>
                    <a:latin typeface="Times New Roman" panose="02020603050405020304" pitchFamily="18" charset="0"/>
                    <a:cs typeface="Times New Roman" panose="02020603050405020304" pitchFamily="18" charset="0"/>
                  </a:rPr>
                  <a:t>B. </a:t>
                </a:r>
                <a14:m>
                  <m:oMath xmlns:m="http://schemas.openxmlformats.org/officeDocument/2006/math">
                    <m:r>
                      <a:rPr lang="en-US" sz="3200" i="1">
                        <a:latin typeface="Cambria Math" panose="02040503050406030204" pitchFamily="18" charset="0"/>
                      </a:rPr>
                      <m:t>𝑉</m:t>
                    </m:r>
                    <m:r>
                      <a:rPr lang="en-US" sz="3200" i="1">
                        <a:latin typeface="Cambria Math" panose="02040503050406030204" pitchFamily="18" charset="0"/>
                      </a:rPr>
                      <m:t>=</m:t>
                    </m:r>
                    <m:r>
                      <a:rPr lang="en-US" sz="3200" i="1">
                        <a:latin typeface="Cambria Math" panose="02040503050406030204" pitchFamily="18" charset="0"/>
                      </a:rPr>
                      <m:t>8</m:t>
                    </m:r>
                    <m:rad>
                      <m:radPr>
                        <m:degHide m:val="on"/>
                        <m:ctrlPr>
                          <a:rPr lang="en-US" sz="3200" i="1">
                            <a:latin typeface="Cambria Math" panose="02040503050406030204" pitchFamily="18" charset="0"/>
                          </a:rPr>
                        </m:ctrlPr>
                      </m:radPr>
                      <m:deg/>
                      <m:e>
                        <m:r>
                          <a:rPr lang="en-US" sz="3200" i="1">
                            <a:latin typeface="Cambria Math" panose="02040503050406030204" pitchFamily="18" charset="0"/>
                          </a:rPr>
                          <m:t>6</m:t>
                        </m:r>
                      </m:e>
                    </m:rad>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3</m:t>
                        </m:r>
                      </m:sup>
                    </m:sSup>
                  </m:oMath>
                </a14:m>
                <a:r>
                  <a:rPr lang="fr-FR" sz="3200" dirty="0">
                    <a:latin typeface="Times New Roman" panose="02020603050405020304" pitchFamily="18" charset="0"/>
                    <a:cs typeface="Times New Roman" panose="02020603050405020304" pitchFamily="18" charset="0"/>
                  </a:rPr>
                  <a:t>.</a:t>
                </a:r>
                <a:r>
                  <a:rPr lang="fr-FR" sz="3200" b="1" dirty="0">
                    <a:latin typeface="Times New Roman" panose="02020603050405020304" pitchFamily="18" charset="0"/>
                    <a:cs typeface="Times New Roman" panose="02020603050405020304" pitchFamily="18" charset="0"/>
                  </a:rPr>
                  <a:t>   </a:t>
                </a:r>
                <a:r>
                  <a:rPr lang="fr-FR" sz="3200" b="1" dirty="0">
                    <a:solidFill>
                      <a:srgbClr val="0000FF"/>
                    </a:solidFill>
                    <a:latin typeface="Times New Roman" panose="02020603050405020304" pitchFamily="18" charset="0"/>
                    <a:cs typeface="Times New Roman" panose="02020603050405020304" pitchFamily="18" charset="0"/>
                  </a:rPr>
                  <a:t>C. </a:t>
                </a:r>
                <a14:m>
                  <m:oMath xmlns:m="http://schemas.openxmlformats.org/officeDocument/2006/math">
                    <m:r>
                      <a:rPr lang="en-US" sz="3200" i="1">
                        <a:latin typeface="Cambria Math" panose="02040503050406030204" pitchFamily="18" charset="0"/>
                      </a:rPr>
                      <m:t>𝑉</m:t>
                    </m:r>
                    <m:r>
                      <a:rPr lang="en-US" sz="3200" i="1">
                        <a:latin typeface="Cambria Math" panose="02040503050406030204" pitchFamily="18" charset="0"/>
                      </a:rPr>
                      <m:t>=</m:t>
                    </m:r>
                    <m:r>
                      <a:rPr lang="en-US" sz="3200" i="1">
                        <a:latin typeface="Cambria Math" panose="02040503050406030204" pitchFamily="18" charset="0"/>
                      </a:rPr>
                      <m:t>12</m:t>
                    </m:r>
                    <m:rad>
                      <m:radPr>
                        <m:degHide m:val="on"/>
                        <m:ctrlPr>
                          <a:rPr lang="en-US" sz="3200" i="1">
                            <a:latin typeface="Cambria Math" panose="02040503050406030204" pitchFamily="18" charset="0"/>
                          </a:rPr>
                        </m:ctrlPr>
                      </m:radPr>
                      <m:deg/>
                      <m:e>
                        <m:r>
                          <a:rPr lang="en-US" sz="3200" i="1">
                            <a:latin typeface="Cambria Math" panose="02040503050406030204" pitchFamily="18" charset="0"/>
                          </a:rPr>
                          <m:t>6</m:t>
                        </m:r>
                      </m:e>
                    </m:rad>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3</m:t>
                        </m:r>
                      </m:sup>
                    </m:sSup>
                  </m:oMath>
                </a14:m>
                <a:r>
                  <a:rPr lang="fr-FR" sz="3200" dirty="0">
                    <a:latin typeface="Times New Roman" panose="02020603050405020304" pitchFamily="18" charset="0"/>
                    <a:cs typeface="Times New Roman" panose="02020603050405020304" pitchFamily="18" charset="0"/>
                  </a:rPr>
                  <a:t>.   </a:t>
                </a:r>
                <a:r>
                  <a:rPr lang="fr-FR" sz="3200" b="1" dirty="0">
                    <a:solidFill>
                      <a:srgbClr val="0000FF"/>
                    </a:solidFill>
                    <a:latin typeface="Times New Roman" panose="02020603050405020304" pitchFamily="18" charset="0"/>
                    <a:cs typeface="Times New Roman" panose="02020603050405020304" pitchFamily="18" charset="0"/>
                  </a:rPr>
                  <a:t>D. </a:t>
                </a:r>
                <a14:m>
                  <m:oMath xmlns:m="http://schemas.openxmlformats.org/officeDocument/2006/math">
                    <m:r>
                      <a:rPr lang="en-US" sz="3200" i="1">
                        <a:latin typeface="Cambria Math" panose="02040503050406030204" pitchFamily="18" charset="0"/>
                      </a:rPr>
                      <m:t>𝑉</m:t>
                    </m:r>
                    <m:r>
                      <a:rPr lang="en-US" sz="3200" i="1">
                        <a:latin typeface="Cambria Math" panose="02040503050406030204" pitchFamily="18" charset="0"/>
                      </a:rPr>
                      <m:t>=</m:t>
                    </m:r>
                    <m:r>
                      <a:rPr lang="en-US" sz="3200" i="1">
                        <a:latin typeface="Cambria Math" panose="02040503050406030204" pitchFamily="18" charset="0"/>
                      </a:rPr>
                      <m:t>4</m:t>
                    </m:r>
                    <m:rad>
                      <m:radPr>
                        <m:degHide m:val="on"/>
                        <m:ctrlPr>
                          <a:rPr lang="en-US" sz="3200" i="1">
                            <a:latin typeface="Cambria Math" panose="02040503050406030204" pitchFamily="18" charset="0"/>
                          </a:rPr>
                        </m:ctrlPr>
                      </m:radPr>
                      <m:deg/>
                      <m:e>
                        <m:r>
                          <a:rPr lang="en-US" sz="3200" i="1">
                            <a:latin typeface="Cambria Math" panose="02040503050406030204" pitchFamily="18" charset="0"/>
                          </a:rPr>
                          <m:t>6</m:t>
                        </m:r>
                      </m:e>
                    </m:rad>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3</m:t>
                        </m:r>
                      </m:sup>
                    </m:sSup>
                  </m:oMath>
                </a14:m>
                <a:r>
                  <a:rPr lang="fr-FR"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mc:Choice>
        <mc:Fallback xmlns="">
          <p:sp>
            <p:nvSpPr>
              <p:cNvPr id="4" name="Title 1">
                <a:extLst>
                  <a:ext uri="{FF2B5EF4-FFF2-40B4-BE49-F238E27FC236}">
                    <a16:creationId xmlns:a16="http://schemas.microsoft.com/office/drawing/2014/main" xmlns:a14="http://schemas.microsoft.com/office/drawing/2010/main" xmlns="" id="{3A0E3945-4087-4C55-949C-702E8154AB69}"/>
                  </a:ext>
                </a:extLst>
              </p:cNvPr>
              <p:cNvSpPr>
                <a:spLocks noGrp="1" noRot="1" noChangeAspect="1" noMove="1" noResize="1" noEditPoints="1" noAdjustHandles="1" noChangeArrowheads="1" noChangeShapeType="1" noTextEdit="1"/>
              </p:cNvSpPr>
              <p:nvPr>
                <p:ph type="title"/>
              </p:nvPr>
            </p:nvSpPr>
            <p:spPr>
              <a:xfrm>
                <a:off x="150920" y="186431"/>
                <a:ext cx="11798423" cy="2823099"/>
              </a:xfrm>
              <a:blipFill rotWithShape="0">
                <a:blip r:embed="rId3"/>
                <a:stretch>
                  <a:fillRect l="-1344" t="-5400" r="-1964" b="-7559"/>
                </a:stretch>
              </a:blipFill>
            </p:spPr>
            <p:txBody>
              <a:bodyPr/>
              <a:lstStyle/>
              <a:p>
                <a:r>
                  <a:rPr lang="en-US">
                    <a:noFill/>
                  </a:rPr>
                  <a:t> </a:t>
                </a:r>
              </a:p>
            </p:txBody>
          </p:sp>
        </mc:Fallback>
      </mc:AlternateContent>
      <p:sp>
        <p:nvSpPr>
          <p:cNvPr id="5" name="Isosceles Triangle 4">
            <a:hlinkClick r:id="rId4" action="ppaction://hlinksldjump"/>
            <a:extLst>
              <a:ext uri="{FF2B5EF4-FFF2-40B4-BE49-F238E27FC236}">
                <a16:creationId xmlns:a16="http://schemas.microsoft.com/office/drawing/2014/main" id="{77DCD972-CAFC-4467-8151-F2084317F9CF}"/>
              </a:ext>
            </a:extLst>
          </p:cNvPr>
          <p:cNvSpPr/>
          <p:nvPr/>
        </p:nvSpPr>
        <p:spPr>
          <a:xfrm rot="5400000">
            <a:off x="11532432"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hlinkClick r:id="rId5" action="ppaction://hlinksldjump"/>
            <a:extLst>
              <a:ext uri="{FF2B5EF4-FFF2-40B4-BE49-F238E27FC236}">
                <a16:creationId xmlns:a16="http://schemas.microsoft.com/office/drawing/2014/main" id="{EBAE63DB-6561-408E-9F08-6EA7257D0148}"/>
              </a:ext>
            </a:extLst>
          </p:cNvPr>
          <p:cNvSpPr/>
          <p:nvPr/>
        </p:nvSpPr>
        <p:spPr>
          <a:xfrm rot="16200000">
            <a:off x="11024656"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2929912"/>
            <a:ext cx="1548822" cy="523220"/>
          </a:xfrm>
          <a:prstGeom prst="rect">
            <a:avLst/>
          </a:prstGeom>
        </p:spPr>
        <p:txBody>
          <a:bodyPr wrap="none">
            <a:spAutoFit/>
          </a:bodyPr>
          <a:lstStyle/>
          <a:p>
            <a:pPr lvl="0"/>
            <a:r>
              <a:rPr lang="en-US" sz="2800" b="1" u="sng" dirty="0" err="1">
                <a:solidFill>
                  <a:srgbClr val="FF0000"/>
                </a:solidFill>
                <a:latin typeface="Times New Roman" panose="02020603050405020304" pitchFamily="18" charset="0"/>
                <a:cs typeface="Times New Roman" panose="02020603050405020304" pitchFamily="18" charset="0"/>
              </a:rPr>
              <a:t>Lời</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giải</a:t>
            </a:r>
            <a:r>
              <a:rPr lang="en-US" sz="2800" dirty="0">
                <a:solidFill>
                  <a:srgbClr val="FF0000"/>
                </a:solidFill>
                <a:latin typeface="Times New Roman" panose="02020603050405020304" pitchFamily="18" charset="0"/>
                <a:cs typeface="Times New Roman" panose="02020603050405020304" pitchFamily="18" charset="0"/>
              </a:rPr>
              <a:t>  </a:t>
            </a:r>
            <a:endParaRPr lang="en-US" sz="2800" i="1" dirty="0">
              <a:solidFill>
                <a:srgbClr val="FF0000"/>
              </a:solidFill>
              <a:latin typeface="Cambria Math" panose="02040503050406030204" pitchFamily="18" charset="0"/>
            </a:endParaRPr>
          </a:p>
        </p:txBody>
      </p:sp>
    </p:spTree>
    <p:extLst>
      <p:ext uri="{BB962C8B-B14F-4D97-AF65-F5344CB8AC3E}">
        <p14:creationId xmlns:p14="http://schemas.microsoft.com/office/powerpoint/2010/main" val="84739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iterate type="lt">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A0E3945-4087-4C55-949C-702E8154AB69}"/>
                  </a:ext>
                </a:extLst>
              </p:cNvPr>
              <p:cNvSpPr>
                <a:spLocks noGrp="1"/>
              </p:cNvSpPr>
              <p:nvPr>
                <p:ph type="title"/>
              </p:nvPr>
            </p:nvSpPr>
            <p:spPr>
              <a:xfrm>
                <a:off x="137653" y="117987"/>
                <a:ext cx="12054348" cy="2625213"/>
              </a:xfrm>
            </p:spPr>
            <p:txBody>
              <a:bodyPr>
                <a:noAutofit/>
              </a:bodyPr>
              <a:lstStyle/>
              <a:p>
                <a:r>
                  <a:rPr lang="en-US" sz="3200" b="1" dirty="0">
                    <a:solidFill>
                      <a:srgbClr val="3333FF"/>
                    </a:solidFill>
                    <a:latin typeface="Times New Roman" panose="02020603050405020304" pitchFamily="18" charset="0"/>
                    <a:cs typeface="Times New Roman" panose="02020603050405020304" pitchFamily="18" charset="0"/>
                  </a:rPr>
                  <a:t>Câu 2:</a:t>
                </a: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Cho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chóp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𝑆</m:t>
                    </m:r>
                    <m:r>
                      <a:rPr lang="en-US" sz="3200" i="1">
                        <a:latin typeface="Cambria Math" panose="02040503050406030204" pitchFamily="18" charset="0"/>
                      </a:rPr>
                      <m:t>.</m:t>
                    </m:r>
                    <m:r>
                      <a:rPr lang="en-US" sz="3200" i="1">
                        <a:latin typeface="Cambria Math" panose="02040503050406030204" pitchFamily="18" charset="0"/>
                      </a:rPr>
                      <m:t>𝐴𝐵𝐶𝐷</m:t>
                    </m:r>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cạnh</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ad>
                      <m:radPr>
                        <m:degHide m:val="on"/>
                        <m:ctrlPr>
                          <a:rPr lang="en-US" sz="3200" i="1">
                            <a:latin typeface="Cambria Math" panose="02040503050406030204" pitchFamily="18" charset="0"/>
                          </a:rPr>
                        </m:ctrlPr>
                      </m:radPr>
                      <m:deg/>
                      <m:e>
                        <m:r>
                          <a:rPr lang="en-US" sz="3200" i="1">
                            <a:latin typeface="Cambria Math" panose="02040503050406030204" pitchFamily="18" charset="0"/>
                          </a:rPr>
                          <m:t>2</m:t>
                        </m:r>
                      </m:e>
                    </m:rad>
                    <m:r>
                      <a:rPr lang="en-US" sz="3200" i="1">
                        <a:latin typeface="Cambria Math" panose="02040503050406030204" pitchFamily="18" charset="0"/>
                      </a:rPr>
                      <m:t>𝑎</m:t>
                    </m:r>
                  </m:oMath>
                </a14:m>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𝑆𝐴𝐷</m:t>
                    </m:r>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tại</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𝑆</m:t>
                    </m:r>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bên</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3200" i="1">
                            <a:latin typeface="Cambria Math" panose="02040503050406030204" pitchFamily="18" charset="0"/>
                          </a:rPr>
                        </m:ctrlPr>
                      </m:dPr>
                      <m:e>
                        <m:r>
                          <a:rPr lang="en-US" sz="3200" i="1">
                            <a:latin typeface="Cambria Math" panose="02040503050406030204" pitchFamily="18" charset="0"/>
                          </a:rPr>
                          <m:t>𝑆𝐴𝐷</m:t>
                        </m:r>
                      </m:e>
                    </m:d>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góc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chóp</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𝑆</m:t>
                    </m:r>
                    <m:r>
                      <a:rPr lang="en-US" sz="3200" i="1">
                        <a:latin typeface="Cambria Math" panose="02040503050406030204" pitchFamily="18" charset="0"/>
                      </a:rPr>
                      <m:t>.</m:t>
                    </m:r>
                    <m:r>
                      <a:rPr lang="en-US" sz="3200" i="1">
                        <a:latin typeface="Cambria Math" panose="02040503050406030204" pitchFamily="18" charset="0"/>
                      </a:rPr>
                      <m:t>𝐴𝐵𝐶𝐷</m:t>
                    </m:r>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i="1">
                            <a:latin typeface="Cambria Math" panose="02040503050406030204" pitchFamily="18" charset="0"/>
                          </a:rPr>
                        </m:ctrlPr>
                      </m:fPr>
                      <m:num>
                        <m:r>
                          <a:rPr lang="en-US" sz="3200" i="1">
                            <a:latin typeface="Cambria Math" panose="02040503050406030204" pitchFamily="18" charset="0"/>
                          </a:rPr>
                          <m:t>4</m:t>
                        </m:r>
                      </m:num>
                      <m:den>
                        <m:r>
                          <a:rPr lang="en-US" sz="3200" i="1">
                            <a:latin typeface="Cambria Math" panose="02040503050406030204" pitchFamily="18" charset="0"/>
                          </a:rPr>
                          <m:t>3</m:t>
                        </m:r>
                      </m:den>
                    </m:f>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3</m:t>
                        </m:r>
                      </m:sup>
                    </m:sSup>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khoảng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h</m:t>
                    </m:r>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𝐵</m:t>
                    </m:r>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phẳng</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3200" i="1">
                            <a:latin typeface="Cambria Math" panose="02040503050406030204" pitchFamily="18" charset="0"/>
                          </a:rPr>
                        </m:ctrlPr>
                      </m:dPr>
                      <m:e>
                        <m:r>
                          <a:rPr lang="en-US" sz="3200" i="1">
                            <a:latin typeface="Cambria Math" panose="02040503050406030204" pitchFamily="18" charset="0"/>
                          </a:rPr>
                          <m:t>𝑆𝐶𝐷</m:t>
                        </m:r>
                      </m:e>
                    </m:d>
                  </m:oMath>
                </a14:m>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r>
                  <a:rPr lang="en-US" sz="3200" b="1" dirty="0">
                    <a:solidFill>
                      <a:srgbClr val="3333FF"/>
                    </a:solidFill>
                    <a:latin typeface="Times New Roman" panose="02020603050405020304" pitchFamily="18" charset="0"/>
                    <a:cs typeface="Times New Roman" panose="02020603050405020304" pitchFamily="18" charset="0"/>
                  </a:rPr>
                  <a:t>A. </a:t>
                </a:r>
                <a14:m>
                  <m:oMath xmlns:m="http://schemas.openxmlformats.org/officeDocument/2006/math">
                    <m:r>
                      <a:rPr lang="en-US" sz="3200" i="1">
                        <a:latin typeface="Cambria Math" panose="02040503050406030204" pitchFamily="18" charset="0"/>
                      </a:rPr>
                      <m:t>h</m:t>
                    </m:r>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2</m:t>
                        </m:r>
                      </m:num>
                      <m:den>
                        <m:r>
                          <a:rPr lang="en-US" sz="3200" i="1">
                            <a:latin typeface="Cambria Math" panose="02040503050406030204" pitchFamily="18" charset="0"/>
                          </a:rPr>
                          <m:t>3</m:t>
                        </m:r>
                      </m:den>
                    </m:f>
                    <m:r>
                      <a:rPr lang="en-US" sz="3200" i="1">
                        <a:latin typeface="Cambria Math" panose="02040503050406030204" pitchFamily="18" charset="0"/>
                      </a:rPr>
                      <m:t>𝑎</m:t>
                    </m:r>
                  </m:oMath>
                </a14:m>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	</a:t>
                </a:r>
                <a:r>
                  <a:rPr lang="en-US" sz="3200" b="1" dirty="0">
                    <a:solidFill>
                      <a:srgbClr val="3333FF"/>
                    </a:solidFill>
                    <a:latin typeface="Times New Roman" panose="02020603050405020304" pitchFamily="18" charset="0"/>
                    <a:cs typeface="Times New Roman" panose="02020603050405020304" pitchFamily="18" charset="0"/>
                  </a:rPr>
                  <a:t>B. </a:t>
                </a:r>
                <a14:m>
                  <m:oMath xmlns:m="http://schemas.openxmlformats.org/officeDocument/2006/math">
                    <m:r>
                      <a:rPr lang="en-US" sz="3200" i="1">
                        <a:latin typeface="Cambria Math" panose="02040503050406030204" pitchFamily="18" charset="0"/>
                      </a:rPr>
                      <m:t>h</m:t>
                    </m:r>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3</m:t>
                        </m:r>
                      </m:num>
                      <m:den>
                        <m:r>
                          <a:rPr lang="en-US" sz="3200" i="1">
                            <a:latin typeface="Cambria Math" panose="02040503050406030204" pitchFamily="18" charset="0"/>
                          </a:rPr>
                          <m:t>4</m:t>
                        </m:r>
                      </m:den>
                    </m:f>
                    <m:r>
                      <a:rPr lang="en-US" sz="3200" i="1">
                        <a:latin typeface="Cambria Math" panose="02040503050406030204" pitchFamily="18" charset="0"/>
                      </a:rPr>
                      <m:t>𝑎</m:t>
                    </m:r>
                  </m:oMath>
                </a14:m>
                <a:r>
                  <a:rPr lang="en-US" sz="3200"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a:t>
                </a:r>
                <a:r>
                  <a:rPr lang="en-US" sz="3200" b="1" dirty="0">
                    <a:solidFill>
                      <a:srgbClr val="3333FF"/>
                    </a:solidFill>
                    <a:latin typeface="Times New Roman" panose="02020603050405020304" pitchFamily="18" charset="0"/>
                    <a:cs typeface="Times New Roman" panose="02020603050405020304" pitchFamily="18" charset="0"/>
                  </a:rPr>
                  <a:t> C. </a:t>
                </a:r>
                <a14:m>
                  <m:oMath xmlns:m="http://schemas.openxmlformats.org/officeDocument/2006/math">
                    <m:r>
                      <a:rPr lang="en-US" sz="3200" i="1">
                        <a:latin typeface="Cambria Math" panose="02040503050406030204" pitchFamily="18" charset="0"/>
                      </a:rPr>
                      <m:t>h</m:t>
                    </m:r>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8</m:t>
                        </m:r>
                      </m:num>
                      <m:den>
                        <m:r>
                          <a:rPr lang="en-US" sz="3200" i="1">
                            <a:latin typeface="Cambria Math" panose="02040503050406030204" pitchFamily="18" charset="0"/>
                          </a:rPr>
                          <m:t>3</m:t>
                        </m:r>
                      </m:den>
                    </m:f>
                    <m:r>
                      <a:rPr lang="en-US" sz="3200" i="1">
                        <a:latin typeface="Cambria Math" panose="02040503050406030204" pitchFamily="18" charset="0"/>
                      </a:rPr>
                      <m:t>𝑎</m:t>
                    </m:r>
                  </m:oMath>
                </a14:m>
                <a:r>
                  <a:rPr lang="en-US" sz="3200"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a:t>
                </a:r>
                <a:r>
                  <a:rPr lang="en-US" sz="3200" b="1" dirty="0">
                    <a:solidFill>
                      <a:srgbClr val="3333FF"/>
                    </a:solidFill>
                    <a:latin typeface="Times New Roman" panose="02020603050405020304" pitchFamily="18" charset="0"/>
                    <a:cs typeface="Times New Roman" panose="02020603050405020304" pitchFamily="18" charset="0"/>
                  </a:rPr>
                  <a:t> D. </a:t>
                </a:r>
                <a14:m>
                  <m:oMath xmlns:m="http://schemas.openxmlformats.org/officeDocument/2006/math">
                    <m:r>
                      <a:rPr lang="en-US" sz="3200" i="1">
                        <a:latin typeface="Cambria Math" panose="02040503050406030204" pitchFamily="18" charset="0"/>
                      </a:rPr>
                      <m:t>h</m:t>
                    </m:r>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4</m:t>
                        </m:r>
                      </m:num>
                      <m:den>
                        <m:r>
                          <a:rPr lang="en-US" sz="3200" i="1">
                            <a:latin typeface="Cambria Math" panose="02040503050406030204" pitchFamily="18" charset="0"/>
                          </a:rPr>
                          <m:t>3</m:t>
                        </m:r>
                      </m:den>
                    </m:f>
                    <m:r>
                      <a:rPr lang="en-US" sz="3200" i="1">
                        <a:latin typeface="Cambria Math" panose="02040503050406030204" pitchFamily="18" charset="0"/>
                      </a:rPr>
                      <m:t>𝑎</m:t>
                    </m:r>
                  </m:oMath>
                </a14:m>
                <a:r>
                  <a:rPr lang="en-US" sz="3200" dirty="0">
                    <a:latin typeface="Times New Roman" panose="02020603050405020304" pitchFamily="18" charset="0"/>
                    <a:cs typeface="Times New Roman" panose="02020603050405020304" pitchFamily="18" charset="0"/>
                  </a:rPr>
                  <a:t>.</a:t>
                </a:r>
              </a:p>
            </p:txBody>
          </p:sp>
        </mc:Choice>
        <mc:Fallback xmlns="">
          <p:sp>
            <p:nvSpPr>
              <p:cNvPr id="2" name="Title 1">
                <a:extLst>
                  <a:ext uri="{FF2B5EF4-FFF2-40B4-BE49-F238E27FC236}">
                    <a16:creationId xmlns:a16="http://schemas.microsoft.com/office/drawing/2014/main" id="{3A0E3945-4087-4C55-949C-702E8154AB69}"/>
                  </a:ext>
                </a:extLst>
              </p:cNvPr>
              <p:cNvSpPr>
                <a:spLocks noGrp="1" noRot="1" noChangeAspect="1" noMove="1" noResize="1" noEditPoints="1" noAdjustHandles="1" noChangeArrowheads="1" noChangeShapeType="1" noTextEdit="1"/>
              </p:cNvSpPr>
              <p:nvPr>
                <p:ph type="title"/>
              </p:nvPr>
            </p:nvSpPr>
            <p:spPr>
              <a:xfrm>
                <a:off x="137653" y="117987"/>
                <a:ext cx="12054348" cy="2625213"/>
              </a:xfrm>
              <a:blipFill>
                <a:blip r:embed="rId2"/>
                <a:stretch>
                  <a:fillRect l="-1315" t="-6265" r="-1265" b="-5336"/>
                </a:stretch>
              </a:blipFill>
            </p:spPr>
            <p:txBody>
              <a:bodyPr/>
              <a:lstStyle/>
              <a:p>
                <a:r>
                  <a:rPr lang="en-US">
                    <a:noFill/>
                  </a:rPr>
                  <a:t> </a:t>
                </a:r>
              </a:p>
            </p:txBody>
          </p:sp>
        </mc:Fallback>
      </mc:AlternateContent>
      <p:sp>
        <p:nvSpPr>
          <p:cNvPr id="3" name="Text Placeholder 2">
            <a:extLst>
              <a:ext uri="{FF2B5EF4-FFF2-40B4-BE49-F238E27FC236}">
                <a16:creationId xmlns:a16="http://schemas.microsoft.com/office/drawing/2014/main" id="{9DFCDD50-A0AD-4128-9BB8-482ED06F89B7}"/>
              </a:ext>
            </a:extLst>
          </p:cNvPr>
          <p:cNvSpPr>
            <a:spLocks noGrp="1"/>
          </p:cNvSpPr>
          <p:nvPr>
            <p:ph type="body" idx="1"/>
          </p:nvPr>
        </p:nvSpPr>
        <p:spPr>
          <a:xfrm>
            <a:off x="560439" y="4640826"/>
            <a:ext cx="11788877" cy="2979174"/>
          </a:xfrm>
        </p:spPr>
        <p:txBody>
          <a:bodyPr>
            <a:noAutofit/>
          </a:bodyPr>
          <a:lstStyle/>
          <a:p>
            <a:endParaRPr lang="en-US" sz="3200" b="1" dirty="0">
              <a:latin typeface="Times New Roman" panose="02020603050405020304" pitchFamily="18" charset="0"/>
              <a:cs typeface="Times New Roman" panose="02020603050405020304" pitchFamily="18" charset="0"/>
            </a:endParaRPr>
          </a:p>
          <a:p>
            <a:endParaRPr lang="en-US" sz="3200" b="1" dirty="0">
              <a:latin typeface="Times New Roman" panose="02020603050405020304" pitchFamily="18" charset="0"/>
              <a:cs typeface="Times New Roman" panose="02020603050405020304" pitchFamily="18" charset="0"/>
            </a:endParaRPr>
          </a:p>
          <a:p>
            <a:pPr marL="0" marR="0" lvl="0" indent="0" rtl="0">
              <a:spcBef>
                <a:spcPts val="1200"/>
              </a:spcBef>
              <a:spcAft>
                <a:spcPts val="600"/>
              </a:spcAft>
              <a:buNone/>
            </a:pPr>
            <a:r>
              <a:rPr lang="en-US" sz="3200" b="0" i="0" u="none" strike="noStrike" baseline="0" dirty="0">
                <a:solidFill>
                  <a:srgbClr val="000000"/>
                </a:solidFill>
                <a:latin typeface="Calibri" panose="020F0502020204030204" pitchFamily="34" charset="0"/>
              </a:rPr>
              <a:t>            </a:t>
            </a:r>
          </a:p>
          <a:p>
            <a:pPr marL="0" marR="0" lvl="0" indent="0" rtl="0">
              <a:spcBef>
                <a:spcPts val="1200"/>
              </a:spcBef>
              <a:spcAft>
                <a:spcPts val="600"/>
              </a:spcAft>
              <a:buNone/>
            </a:pPr>
            <a:endParaRPr lang="en-US" sz="3200" dirty="0">
              <a:solidFill>
                <a:srgbClr val="000000"/>
              </a:solidFill>
              <a:latin typeface="Calibri" panose="020F0502020204030204" pitchFamily="34" charset="0"/>
            </a:endParaRPr>
          </a:p>
        </p:txBody>
      </p:sp>
      <p:sp>
        <p:nvSpPr>
          <p:cNvPr id="4" name="Oval 53"/>
          <p:cNvSpPr>
            <a:spLocks noChangeArrowheads="1"/>
          </p:cNvSpPr>
          <p:nvPr/>
        </p:nvSpPr>
        <p:spPr bwMode="auto">
          <a:xfrm>
            <a:off x="8598835" y="2230624"/>
            <a:ext cx="469559" cy="417177"/>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mc:AlternateContent xmlns:mc="http://schemas.openxmlformats.org/markup-compatibility/2006">
        <mc:Choice xmlns:a14="http://schemas.microsoft.com/office/drawing/2010/main" Requires="a14">
          <p:sp>
            <p:nvSpPr>
              <p:cNvPr id="5" name="TextBox 4"/>
              <p:cNvSpPr txBox="1"/>
              <p:nvPr/>
            </p:nvSpPr>
            <p:spPr>
              <a:xfrm>
                <a:off x="127817" y="2684212"/>
                <a:ext cx="8377084" cy="4218527"/>
              </a:xfrm>
              <a:prstGeom prst="rect">
                <a:avLst/>
              </a:prstGeom>
              <a:noFill/>
            </p:spPr>
            <p:txBody>
              <a:bodyPr wrap="square" rtlCol="0">
                <a:spAutoFit/>
              </a:bodyPr>
              <a:lstStyle/>
              <a:p>
                <a:pPr>
                  <a:lnSpc>
                    <a:spcPct val="90000"/>
                  </a:lnSpc>
                </a:pPr>
                <a:r>
                  <a:rPr lang="en-US" sz="3200" b="1" dirty="0">
                    <a:solidFill>
                      <a:srgbClr val="FF0000"/>
                    </a:solidFill>
                    <a:latin typeface="Times New Roman" panose="02020603050405020304" pitchFamily="18" charset="0"/>
                    <a:cs typeface="Times New Roman" panose="02020603050405020304" pitchFamily="18" charset="0"/>
                  </a:rPr>
                  <a:t>Lời </a:t>
                </a:r>
                <a:r>
                  <a:rPr lang="en-US" sz="3200" b="1" dirty="0" err="1">
                    <a:solidFill>
                      <a:srgbClr val="FF0000"/>
                    </a:solidFill>
                    <a:latin typeface="Times New Roman" panose="02020603050405020304" pitchFamily="18" charset="0"/>
                    <a:cs typeface="Times New Roman" panose="02020603050405020304" pitchFamily="18" charset="0"/>
                  </a:rPr>
                  <a:t>giải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Chọn</a:t>
                </a:r>
                <a:r>
                  <a:rPr lang="en-US" sz="3200" b="1" dirty="0">
                    <a:solidFill>
                      <a:srgbClr val="3333FF"/>
                    </a:solidFill>
                    <a:latin typeface="Times New Roman" panose="02020603050405020304" pitchFamily="18" charset="0"/>
                    <a:cs typeface="Times New Roman" panose="02020603050405020304" pitchFamily="18" charset="0"/>
                  </a:rPr>
                  <a:t> D</a:t>
                </a:r>
                <a:endParaRPr lang="en-US" sz="3200" dirty="0">
                  <a:solidFill>
                    <a:srgbClr val="000000"/>
                  </a:solidFill>
                  <a:latin typeface="Times New Roman" panose="02020603050405020304" pitchFamily="18" charset="0"/>
                  <a:cs typeface="Times New Roman" panose="02020603050405020304" pitchFamily="18" charset="0"/>
                </a:endParaRPr>
              </a:p>
              <a:p>
                <a:pPr lvl="1">
                  <a:lnSpc>
                    <a:spcPct val="90000"/>
                  </a:lnSpc>
                </a:pPr>
                <a:r>
                  <a:rPr lang="en-US" sz="3200" dirty="0" err="1">
                    <a:latin typeface="Times New Roman" panose="02020603050405020304" pitchFamily="18" charset="0"/>
                    <a:cs typeface="Times New Roman" panose="02020603050405020304" pitchFamily="18" charset="0"/>
                  </a:rPr>
                  <a:t>Gọi</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𝐻</m:t>
                    </m:r>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𝐴𝐷</m:t>
                    </m:r>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𝑆𝐻</m:t>
                    </m:r>
                    <m:r>
                      <a:rPr lang="en-US" sz="3200" i="1">
                        <a:latin typeface="Cambria Math" panose="02040503050406030204" pitchFamily="18" charset="0"/>
                      </a:rPr>
                      <m:t>⊥</m:t>
                    </m:r>
                    <m:d>
                      <m:dPr>
                        <m:ctrlPr>
                          <a:rPr lang="en-US" sz="3200" i="1">
                            <a:latin typeface="Cambria Math" panose="02040503050406030204" pitchFamily="18" charset="0"/>
                          </a:rPr>
                        </m:ctrlPr>
                      </m:dPr>
                      <m:e>
                        <m:r>
                          <a:rPr lang="en-US" sz="3200" i="1">
                            <a:latin typeface="Cambria Math" panose="02040503050406030204" pitchFamily="18" charset="0"/>
                          </a:rPr>
                          <m:t>𝐴𝐵𝐶𝐷</m:t>
                        </m:r>
                      </m:e>
                    </m:d>
                  </m:oMath>
                </a14:m>
                <a:r>
                  <a:rPr lang="en-US" sz="3200" dirty="0">
                    <a:latin typeface="Times New Roman" panose="02020603050405020304" pitchFamily="18" charset="0"/>
                    <a:cs typeface="Times New Roman" panose="02020603050405020304" pitchFamily="18" charset="0"/>
                  </a:rPr>
                  <a:t>.</a:t>
                </a:r>
              </a:p>
              <a:p>
                <a:pPr lvl="1">
                  <a:lnSpc>
                    <a:spcPct val="90000"/>
                  </a:lnSpc>
                </a:pPr>
                <a:r>
                  <a:rPr lang="en-US" sz="3200" dirty="0" err="1">
                    <a:latin typeface="Times New Roman" panose="02020603050405020304" pitchFamily="18" charset="0"/>
                    <a:cs typeface="Times New Roman" panose="02020603050405020304" pitchFamily="18" charset="0"/>
                  </a:rPr>
                  <a:t>Kẻ</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𝐻𝐾</m:t>
                    </m:r>
                    <m:r>
                      <a:rPr lang="en-US" sz="3200" i="1">
                        <a:latin typeface="Cambria Math" panose="02040503050406030204" pitchFamily="18" charset="0"/>
                      </a:rPr>
                      <m:t>⊥</m:t>
                    </m:r>
                    <m:r>
                      <a:rPr lang="en-US" sz="3200" i="1">
                        <a:latin typeface="Cambria Math" panose="02040503050406030204" pitchFamily="18" charset="0"/>
                      </a:rPr>
                      <m:t>𝑆𝐷</m:t>
                    </m:r>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tại</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𝐾</m:t>
                    </m:r>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𝐻𝐾</m:t>
                    </m:r>
                    <m:r>
                      <a:rPr lang="en-US" sz="3200" i="1">
                        <a:latin typeface="Cambria Math" panose="02040503050406030204" pitchFamily="18" charset="0"/>
                      </a:rPr>
                      <m:t>⊥</m:t>
                    </m:r>
                    <m:d>
                      <m:dPr>
                        <m:ctrlPr>
                          <a:rPr lang="en-US" sz="3200" i="1">
                            <a:latin typeface="Cambria Math" panose="02040503050406030204" pitchFamily="18" charset="0"/>
                          </a:rPr>
                        </m:ctrlPr>
                      </m:dPr>
                      <m:e>
                        <m:r>
                          <a:rPr lang="en-US" sz="3200" i="1">
                            <a:latin typeface="Cambria Math" panose="02040503050406030204" pitchFamily="18" charset="0"/>
                          </a:rPr>
                          <m:t>𝑆𝐶𝐷</m:t>
                        </m:r>
                      </m:e>
                    </m:d>
                  </m:oMath>
                </a14:m>
                <a:r>
                  <a:rPr lang="en-US" sz="3200" dirty="0">
                    <a:latin typeface="Times New Roman" panose="02020603050405020304" pitchFamily="18" charset="0"/>
                    <a:cs typeface="Times New Roman" panose="02020603050405020304" pitchFamily="18" charset="0"/>
                  </a:rPr>
                  <a:t>.</a:t>
                </a:r>
                <a:endParaRPr lang="en-US" sz="3200" i="1" dirty="0">
                  <a:latin typeface="Cambria Math" panose="02040503050406030204" pitchFamily="18" charset="0"/>
                </a:endParaRPr>
              </a:p>
              <a:p>
                <a:pPr lvl="1">
                  <a:lnSpc>
                    <a:spcPct val="90000"/>
                  </a:lnSpc>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𝐴𝐵</m:t>
                      </m:r>
                      <m:r>
                        <a:rPr lang="en-US" sz="3200" i="1">
                          <a:latin typeface="Cambria Math" panose="02040503050406030204" pitchFamily="18" charset="0"/>
                        </a:rPr>
                        <m:t>//</m:t>
                      </m:r>
                      <m:d>
                        <m:dPr>
                          <m:ctrlPr>
                            <a:rPr lang="en-US" sz="3200" i="1">
                              <a:latin typeface="Cambria Math" panose="02040503050406030204" pitchFamily="18" charset="0"/>
                            </a:rPr>
                          </m:ctrlPr>
                        </m:dPr>
                        <m:e>
                          <m:r>
                            <a:rPr lang="en-US" sz="3200" i="1">
                              <a:latin typeface="Cambria Math" panose="02040503050406030204" pitchFamily="18" charset="0"/>
                            </a:rPr>
                            <m:t>𝑆𝐶𝐷</m:t>
                          </m:r>
                        </m:e>
                      </m:d>
                      <m:r>
                        <a:rPr lang="en-US" sz="3200" i="1">
                          <a:latin typeface="Cambria Math" panose="02040503050406030204" pitchFamily="18" charset="0"/>
                        </a:rPr>
                        <m:t>⇒</m:t>
                      </m:r>
                      <m:r>
                        <a:rPr lang="en-US" sz="3200" i="1">
                          <a:latin typeface="Cambria Math" panose="02040503050406030204" pitchFamily="18" charset="0"/>
                        </a:rPr>
                        <m:t>𝑑</m:t>
                      </m:r>
                      <m:r>
                        <a:rPr lang="en-US" sz="3200" i="1">
                          <a:latin typeface="Cambria Math" panose="02040503050406030204" pitchFamily="18" charset="0"/>
                        </a:rPr>
                        <m:t>=</m:t>
                      </m:r>
                      <m:r>
                        <a:rPr lang="en-US" sz="3200" i="1">
                          <a:latin typeface="Cambria Math" panose="02040503050406030204" pitchFamily="18" charset="0"/>
                        </a:rPr>
                        <m:t>𝑑</m:t>
                      </m:r>
                      <m:d>
                        <m:dPr>
                          <m:ctrlPr>
                            <a:rPr lang="en-US" sz="3200" i="1">
                              <a:latin typeface="Cambria Math" panose="02040503050406030204" pitchFamily="18" charset="0"/>
                            </a:rPr>
                          </m:ctrlPr>
                        </m:dPr>
                        <m:e>
                          <m:r>
                            <a:rPr lang="en-US" sz="3200" i="1">
                              <a:latin typeface="Cambria Math" panose="02040503050406030204" pitchFamily="18" charset="0"/>
                            </a:rPr>
                            <m:t>𝐵</m:t>
                          </m:r>
                          <m:r>
                            <a:rPr lang="en-US" sz="3200" i="1">
                              <a:latin typeface="Cambria Math" panose="02040503050406030204" pitchFamily="18" charset="0"/>
                            </a:rPr>
                            <m:t>,</m:t>
                          </m:r>
                          <m:d>
                            <m:dPr>
                              <m:ctrlPr>
                                <a:rPr lang="en-US" sz="3200" i="1">
                                  <a:latin typeface="Cambria Math" panose="02040503050406030204" pitchFamily="18" charset="0"/>
                                </a:rPr>
                              </m:ctrlPr>
                            </m:dPr>
                            <m:e>
                              <m:r>
                                <a:rPr lang="en-US" sz="3200" i="1">
                                  <a:latin typeface="Cambria Math" panose="02040503050406030204" pitchFamily="18" charset="0"/>
                                </a:rPr>
                                <m:t>𝑆𝐶𝐷</m:t>
                              </m:r>
                            </m:e>
                          </m:d>
                        </m:e>
                      </m:d>
                      <m:r>
                        <a:rPr lang="en-US" sz="3200" i="1">
                          <a:latin typeface="Cambria Math" panose="02040503050406030204" pitchFamily="18" charset="0"/>
                        </a:rPr>
                        <m:t>=</m:t>
                      </m:r>
                      <m:r>
                        <a:rPr lang="en-US" sz="3200" i="1">
                          <a:latin typeface="Cambria Math" panose="02040503050406030204" pitchFamily="18" charset="0"/>
                        </a:rPr>
                        <m:t>𝑑</m:t>
                      </m:r>
                      <m:d>
                        <m:dPr>
                          <m:ctrlPr>
                            <a:rPr lang="en-US" sz="3200" i="1">
                              <a:latin typeface="Cambria Math" panose="02040503050406030204" pitchFamily="18" charset="0"/>
                            </a:rPr>
                          </m:ctrlPr>
                        </m:dPr>
                        <m:e>
                          <m:r>
                            <a:rPr lang="en-US" sz="3200" i="1">
                              <a:latin typeface="Cambria Math" panose="02040503050406030204" pitchFamily="18" charset="0"/>
                            </a:rPr>
                            <m:t>𝐴</m:t>
                          </m:r>
                          <m:r>
                            <a:rPr lang="en-US" sz="3200" i="1">
                              <a:latin typeface="Cambria Math" panose="02040503050406030204" pitchFamily="18" charset="0"/>
                            </a:rPr>
                            <m:t>,</m:t>
                          </m:r>
                          <m:d>
                            <m:dPr>
                              <m:ctrlPr>
                                <a:rPr lang="en-US" sz="3200" i="1">
                                  <a:latin typeface="Cambria Math" panose="02040503050406030204" pitchFamily="18" charset="0"/>
                                </a:rPr>
                              </m:ctrlPr>
                            </m:dPr>
                            <m:e>
                              <m:r>
                                <a:rPr lang="en-US" sz="3200" i="1">
                                  <a:latin typeface="Cambria Math" panose="02040503050406030204" pitchFamily="18" charset="0"/>
                                </a:rPr>
                                <m:t>𝑆𝐶𝐷</m:t>
                              </m:r>
                            </m:e>
                          </m:d>
                        </m:e>
                      </m:d>
                    </m:oMath>
                  </m:oMathPara>
                </a14:m>
                <a:endParaRPr lang="en-US" sz="3200" dirty="0">
                  <a:latin typeface="Times New Roman" panose="02020603050405020304" pitchFamily="18" charset="0"/>
                  <a:cs typeface="Times New Roman" panose="02020603050405020304" pitchFamily="18" charset="0"/>
                </a:endParaRPr>
              </a:p>
              <a:p>
                <a:pPr lvl="1">
                  <a:lnSpc>
                    <a:spcPct val="90000"/>
                  </a:lnSpc>
                </a:pPr>
                <a14:m>
                  <m:oMath xmlns:m="http://schemas.openxmlformats.org/officeDocument/2006/math">
                    <m:r>
                      <a:rPr lang="en-US" sz="3200" i="1">
                        <a:latin typeface="Cambria Math" panose="02040503050406030204" pitchFamily="18" charset="0"/>
                      </a:rPr>
                      <m:t>=2</m:t>
                    </m:r>
                    <m:r>
                      <a:rPr lang="en-US" sz="3200" i="1">
                        <a:latin typeface="Cambria Math" panose="02040503050406030204" pitchFamily="18" charset="0"/>
                      </a:rPr>
                      <m:t>𝑑</m:t>
                    </m:r>
                    <m:d>
                      <m:dPr>
                        <m:ctrlPr>
                          <a:rPr lang="en-US" sz="3200" i="1">
                            <a:latin typeface="Cambria Math" panose="02040503050406030204" pitchFamily="18" charset="0"/>
                          </a:rPr>
                        </m:ctrlPr>
                      </m:dPr>
                      <m:e>
                        <m:r>
                          <a:rPr lang="en-US" sz="3200" i="1">
                            <a:latin typeface="Cambria Math" panose="02040503050406030204" pitchFamily="18" charset="0"/>
                          </a:rPr>
                          <m:t>𝐻</m:t>
                        </m:r>
                        <m:r>
                          <a:rPr lang="en-US" sz="3200" i="1">
                            <a:latin typeface="Cambria Math" panose="02040503050406030204" pitchFamily="18" charset="0"/>
                          </a:rPr>
                          <m:t>,</m:t>
                        </m:r>
                        <m:d>
                          <m:dPr>
                            <m:ctrlPr>
                              <a:rPr lang="en-US" sz="3200" i="1">
                                <a:latin typeface="Cambria Math" panose="02040503050406030204" pitchFamily="18" charset="0"/>
                              </a:rPr>
                            </m:ctrlPr>
                          </m:dPr>
                          <m:e>
                            <m:r>
                              <a:rPr lang="en-US" sz="3200" i="1">
                                <a:latin typeface="Cambria Math" panose="02040503050406030204" pitchFamily="18" charset="0"/>
                              </a:rPr>
                              <m:t>𝑆𝐶𝐷</m:t>
                            </m:r>
                          </m:e>
                        </m:d>
                      </m:e>
                    </m:d>
                    <m:r>
                      <a:rPr lang="en-US" sz="3200" i="1">
                        <a:latin typeface="Cambria Math" panose="02040503050406030204" pitchFamily="18" charset="0"/>
                      </a:rPr>
                      <m:t>=2</m:t>
                    </m:r>
                    <m:r>
                      <a:rPr lang="en-US" sz="3200" i="1">
                        <a:latin typeface="Cambria Math" panose="02040503050406030204" pitchFamily="18" charset="0"/>
                      </a:rPr>
                      <m:t>𝐻𝐾</m:t>
                    </m:r>
                  </m:oMath>
                </a14:m>
                <a:r>
                  <a:rPr lang="en-US" sz="3200" dirty="0">
                    <a:latin typeface="Times New Roman" panose="02020603050405020304" pitchFamily="18" charset="0"/>
                    <a:cs typeface="Times New Roman" panose="02020603050405020304" pitchFamily="18" charset="0"/>
                  </a:rPr>
                  <a:t>.</a:t>
                </a:r>
              </a:p>
              <a:p>
                <a:pPr lvl="1">
                  <a:lnSpc>
                    <a:spcPct val="90000"/>
                  </a:lnSpc>
                </a:pP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i="1">
                            <a:latin typeface="Cambria Math" panose="02040503050406030204" pitchFamily="18" charset="0"/>
                          </a:rPr>
                        </m:ctrlPr>
                      </m:fPr>
                      <m:num>
                        <m:r>
                          <a:rPr lang="en-US" sz="3200" i="1">
                            <a:latin typeface="Cambria Math" panose="02040503050406030204" pitchFamily="18" charset="0"/>
                          </a:rPr>
                          <m:t>1</m:t>
                        </m:r>
                      </m:num>
                      <m:den>
                        <m:r>
                          <a:rPr lang="en-US" sz="3200" i="1">
                            <a:latin typeface="Cambria Math" panose="02040503050406030204" pitchFamily="18" charset="0"/>
                          </a:rPr>
                          <m:t>𝐻</m:t>
                        </m:r>
                        <m:sSup>
                          <m:sSupPr>
                            <m:ctrlPr>
                              <a:rPr lang="en-US" sz="3200" i="1">
                                <a:latin typeface="Cambria Math" panose="02040503050406030204" pitchFamily="18" charset="0"/>
                              </a:rPr>
                            </m:ctrlPr>
                          </m:sSupPr>
                          <m:e>
                            <m:r>
                              <a:rPr lang="en-US" sz="3200" i="1">
                                <a:latin typeface="Cambria Math" panose="02040503050406030204" pitchFamily="18" charset="0"/>
                              </a:rPr>
                              <m:t>𝐾</m:t>
                            </m:r>
                          </m:e>
                          <m:sup>
                            <m:r>
                              <a:rPr lang="en-US" sz="3200" i="1">
                                <a:latin typeface="Cambria Math" panose="02040503050406030204" pitchFamily="18" charset="0"/>
                              </a:rPr>
                              <m:t>2</m:t>
                            </m:r>
                          </m:sup>
                        </m:sSup>
                      </m:den>
                    </m:f>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1</m:t>
                        </m:r>
                      </m:num>
                      <m:den>
                        <m:r>
                          <a:rPr lang="en-US" sz="3200" i="1">
                            <a:latin typeface="Cambria Math" panose="02040503050406030204" pitchFamily="18" charset="0"/>
                          </a:rPr>
                          <m:t>𝐻</m:t>
                        </m:r>
                        <m:sSup>
                          <m:sSupPr>
                            <m:ctrlPr>
                              <a:rPr lang="en-US" sz="3200" i="1">
                                <a:latin typeface="Cambria Math" panose="02040503050406030204" pitchFamily="18" charset="0"/>
                              </a:rPr>
                            </m:ctrlPr>
                          </m:sSupPr>
                          <m:e>
                            <m:r>
                              <a:rPr lang="en-US" sz="3200" i="1">
                                <a:latin typeface="Cambria Math" panose="02040503050406030204" pitchFamily="18" charset="0"/>
                              </a:rPr>
                              <m:t>𝑆</m:t>
                            </m:r>
                          </m:e>
                          <m:sup>
                            <m:r>
                              <a:rPr lang="en-US" sz="3200" i="1">
                                <a:latin typeface="Cambria Math" panose="02040503050406030204" pitchFamily="18" charset="0"/>
                              </a:rPr>
                              <m:t>2</m:t>
                            </m:r>
                          </m:sup>
                        </m:sSup>
                      </m:den>
                    </m:f>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1</m:t>
                        </m:r>
                      </m:num>
                      <m:den>
                        <m:r>
                          <a:rPr lang="en-US" sz="3200" i="1">
                            <a:latin typeface="Cambria Math" panose="02040503050406030204" pitchFamily="18" charset="0"/>
                          </a:rPr>
                          <m:t>𝐻</m:t>
                        </m:r>
                        <m:sSup>
                          <m:sSupPr>
                            <m:ctrlPr>
                              <a:rPr lang="en-US" sz="3200" i="1">
                                <a:latin typeface="Cambria Math" panose="02040503050406030204" pitchFamily="18" charset="0"/>
                              </a:rPr>
                            </m:ctrlPr>
                          </m:sSupPr>
                          <m:e>
                            <m:r>
                              <a:rPr lang="en-US" sz="3200" i="1">
                                <a:latin typeface="Cambria Math" panose="02040503050406030204" pitchFamily="18" charset="0"/>
                              </a:rPr>
                              <m:t>𝐷</m:t>
                            </m:r>
                          </m:e>
                          <m:sup>
                            <m:r>
                              <a:rPr lang="en-US" sz="3200" i="1">
                                <a:latin typeface="Cambria Math" panose="02040503050406030204" pitchFamily="18" charset="0"/>
                              </a:rPr>
                              <m:t>2</m:t>
                            </m:r>
                          </m:sup>
                        </m:sSup>
                      </m:den>
                    </m:f>
                    <m:r>
                      <a:rPr lang="en-US" sz="3200" i="1">
                        <a:latin typeface="Cambria Math" panose="02040503050406030204" pitchFamily="18" charset="0"/>
                      </a:rPr>
                      <m:t>⇒</m:t>
                    </m:r>
                    <m:r>
                      <a:rPr lang="en-US" sz="3200" i="1">
                        <a:latin typeface="Cambria Math" panose="02040503050406030204" pitchFamily="18" charset="0"/>
                      </a:rPr>
                      <m:t>𝐻𝐾</m:t>
                    </m:r>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𝐻𝑆</m:t>
                        </m:r>
                        <m:r>
                          <a:rPr lang="en-US" sz="3200" i="1">
                            <a:latin typeface="Cambria Math" panose="02040503050406030204" pitchFamily="18" charset="0"/>
                          </a:rPr>
                          <m:t>.</m:t>
                        </m:r>
                        <m:r>
                          <a:rPr lang="en-US" sz="3200" i="1">
                            <a:latin typeface="Cambria Math" panose="02040503050406030204" pitchFamily="18" charset="0"/>
                          </a:rPr>
                          <m:t>𝐻𝐷</m:t>
                        </m:r>
                      </m:num>
                      <m:den>
                        <m:rad>
                          <m:radPr>
                            <m:degHide m:val="on"/>
                            <m:ctrlPr>
                              <a:rPr lang="en-US" sz="3200" i="1">
                                <a:latin typeface="Cambria Math" panose="02040503050406030204" pitchFamily="18" charset="0"/>
                              </a:rPr>
                            </m:ctrlPr>
                          </m:radPr>
                          <m:deg/>
                          <m:e>
                            <m:r>
                              <a:rPr lang="en-US" sz="3200" i="1">
                                <a:latin typeface="Cambria Math" panose="02040503050406030204" pitchFamily="18" charset="0"/>
                              </a:rPr>
                              <m:t>𝐻</m:t>
                            </m:r>
                            <m:sSup>
                              <m:sSupPr>
                                <m:ctrlPr>
                                  <a:rPr lang="en-US" sz="3200" i="1">
                                    <a:latin typeface="Cambria Math" panose="02040503050406030204" pitchFamily="18" charset="0"/>
                                  </a:rPr>
                                </m:ctrlPr>
                              </m:sSupPr>
                              <m:e>
                                <m:r>
                                  <a:rPr lang="en-US" sz="3200" i="1">
                                    <a:latin typeface="Cambria Math" panose="02040503050406030204" pitchFamily="18" charset="0"/>
                                  </a:rPr>
                                  <m:t>𝑆</m:t>
                                </m:r>
                              </m:e>
                              <m:sup>
                                <m:r>
                                  <a:rPr lang="en-US" sz="3200" i="1">
                                    <a:latin typeface="Cambria Math" panose="02040503050406030204" pitchFamily="18" charset="0"/>
                                  </a:rPr>
                                  <m:t>2</m:t>
                                </m:r>
                              </m:sup>
                            </m:sSup>
                            <m:r>
                              <a:rPr lang="en-US" sz="3200" i="1">
                                <a:latin typeface="Cambria Math" panose="02040503050406030204" pitchFamily="18" charset="0"/>
                              </a:rPr>
                              <m:t>+</m:t>
                            </m:r>
                            <m:r>
                              <a:rPr lang="en-US" sz="3200" i="1">
                                <a:latin typeface="Cambria Math" panose="02040503050406030204" pitchFamily="18" charset="0"/>
                              </a:rPr>
                              <m:t>𝐻</m:t>
                            </m:r>
                            <m:sSup>
                              <m:sSupPr>
                                <m:ctrlPr>
                                  <a:rPr lang="en-US" sz="3200" i="1">
                                    <a:latin typeface="Cambria Math" panose="02040503050406030204" pitchFamily="18" charset="0"/>
                                  </a:rPr>
                                </m:ctrlPr>
                              </m:sSupPr>
                              <m:e>
                                <m:r>
                                  <a:rPr lang="en-US" sz="3200" i="1">
                                    <a:latin typeface="Cambria Math" panose="02040503050406030204" pitchFamily="18" charset="0"/>
                                  </a:rPr>
                                  <m:t>𝐷</m:t>
                                </m:r>
                              </m:e>
                              <m:sup>
                                <m:r>
                                  <a:rPr lang="en-US" sz="3200" i="1">
                                    <a:latin typeface="Cambria Math" panose="02040503050406030204" pitchFamily="18" charset="0"/>
                                  </a:rPr>
                                  <m:t>2</m:t>
                                </m:r>
                              </m:sup>
                            </m:sSup>
                          </m:e>
                        </m:rad>
                      </m:den>
                    </m:f>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2</m:t>
                        </m:r>
                      </m:num>
                      <m:den>
                        <m:r>
                          <a:rPr lang="en-US" sz="3200" i="1">
                            <a:latin typeface="Cambria Math" panose="02040503050406030204" pitchFamily="18" charset="0"/>
                          </a:rPr>
                          <m:t>3</m:t>
                        </m:r>
                      </m:den>
                    </m:f>
                    <m:r>
                      <a:rPr lang="en-US" sz="3200" i="1">
                        <a:latin typeface="Cambria Math" panose="02040503050406030204" pitchFamily="18" charset="0"/>
                      </a:rPr>
                      <m:t>𝑎</m:t>
                    </m:r>
                  </m:oMath>
                </a14:m>
                <a:endParaRPr lang="en-US" sz="3200" i="1" dirty="0">
                  <a:latin typeface="Cambria Math" panose="02040503050406030204" pitchFamily="18" charset="0"/>
                </a:endParaRPr>
              </a:p>
              <a:p>
                <a:pPr lvl="1">
                  <a:lnSpc>
                    <a:spcPct val="90000"/>
                  </a:lnSpc>
                </a:pPr>
                <a14:m>
                  <m:oMath xmlns:m="http://schemas.openxmlformats.org/officeDocument/2006/math">
                    <m:r>
                      <a:rPr lang="en-US" sz="3200" i="1">
                        <a:solidFill>
                          <a:srgbClr val="0000FF"/>
                        </a:solidFill>
                        <a:latin typeface="Cambria Math" panose="02040503050406030204" pitchFamily="18" charset="0"/>
                      </a:rPr>
                      <m:t>⇒</m:t>
                    </m:r>
                    <m:r>
                      <a:rPr lang="en-US" sz="3200" i="1">
                        <a:solidFill>
                          <a:srgbClr val="0000FF"/>
                        </a:solidFill>
                        <a:latin typeface="Cambria Math" panose="02040503050406030204" pitchFamily="18" charset="0"/>
                      </a:rPr>
                      <m:t>𝑑</m:t>
                    </m:r>
                    <m:r>
                      <a:rPr lang="en-US" sz="3200" i="1">
                        <a:solidFill>
                          <a:srgbClr val="0000FF"/>
                        </a:solidFill>
                        <a:latin typeface="Cambria Math" panose="02040503050406030204" pitchFamily="18" charset="0"/>
                      </a:rPr>
                      <m:t>=</m:t>
                    </m:r>
                    <m:f>
                      <m:fPr>
                        <m:ctrlPr>
                          <a:rPr lang="en-US" sz="3200" i="1">
                            <a:solidFill>
                              <a:srgbClr val="0000FF"/>
                            </a:solidFill>
                            <a:latin typeface="Cambria Math" panose="02040503050406030204" pitchFamily="18" charset="0"/>
                          </a:rPr>
                        </m:ctrlPr>
                      </m:fPr>
                      <m:num>
                        <m:r>
                          <a:rPr lang="en-US" sz="3200" i="1">
                            <a:solidFill>
                              <a:srgbClr val="0000FF"/>
                            </a:solidFill>
                            <a:latin typeface="Cambria Math" panose="02040503050406030204" pitchFamily="18" charset="0"/>
                          </a:rPr>
                          <m:t>4</m:t>
                        </m:r>
                      </m:num>
                      <m:den>
                        <m:r>
                          <a:rPr lang="en-US" sz="3200" i="1">
                            <a:solidFill>
                              <a:srgbClr val="0000FF"/>
                            </a:solidFill>
                            <a:latin typeface="Cambria Math" panose="02040503050406030204" pitchFamily="18" charset="0"/>
                          </a:rPr>
                          <m:t>3</m:t>
                        </m:r>
                      </m:den>
                    </m:f>
                    <m:r>
                      <a:rPr lang="en-US" sz="3200" i="1">
                        <a:solidFill>
                          <a:srgbClr val="0000FF"/>
                        </a:solidFill>
                        <a:latin typeface="Cambria Math" panose="02040503050406030204" pitchFamily="18" charset="0"/>
                      </a:rPr>
                      <m:t>𝑎</m:t>
                    </m:r>
                  </m:oMath>
                </a14:m>
                <a:r>
                  <a:rPr lang="en-US" sz="3200" dirty="0">
                    <a:solidFill>
                      <a:srgbClr val="0000FF"/>
                    </a:solidFill>
                    <a:latin typeface="Times New Roman" panose="02020603050405020304" pitchFamily="18" charset="0"/>
                    <a:cs typeface="Times New Roman" panose="02020603050405020304" pitchFamily="18" charset="0"/>
                  </a:rPr>
                  <a:t>.</a:t>
                </a:r>
              </a:p>
            </p:txBody>
          </p:sp>
        </mc:Choice>
        <mc:Fallback>
          <p:sp>
            <p:nvSpPr>
              <p:cNvPr id="5" name="TextBox 4"/>
              <p:cNvSpPr txBox="1">
                <a:spLocks noRot="1" noChangeAspect="1" noMove="1" noResize="1" noEditPoints="1" noAdjustHandles="1" noChangeArrowheads="1" noChangeShapeType="1" noTextEdit="1"/>
              </p:cNvSpPr>
              <p:nvPr/>
            </p:nvSpPr>
            <p:spPr>
              <a:xfrm>
                <a:off x="127817" y="2684212"/>
                <a:ext cx="8377084" cy="4218527"/>
              </a:xfrm>
              <a:prstGeom prst="rect">
                <a:avLst/>
              </a:prstGeom>
              <a:blipFill>
                <a:blip r:embed="rId3"/>
                <a:stretch>
                  <a:fillRect l="-1892" t="-3179" r="-655" b="-1012"/>
                </a:stretch>
              </a:blipFill>
            </p:spPr>
            <p:txBody>
              <a:bodyPr/>
              <a:lstStyle/>
              <a:p>
                <a:r>
                  <a:rPr lang="en-US">
                    <a:noFill/>
                  </a:rPr>
                  <a:t> </a:t>
                </a:r>
              </a:p>
            </p:txBody>
          </p:sp>
        </mc:Fallback>
      </mc:AlternateContent>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bwMode="auto">
          <a:xfrm>
            <a:off x="9086201" y="2900728"/>
            <a:ext cx="3105799" cy="2935959"/>
          </a:xfrm>
          <a:prstGeom prst="rect">
            <a:avLst/>
          </a:prstGeom>
          <a:noFill/>
          <a:ln>
            <a:noFill/>
          </a:ln>
        </p:spPr>
      </p:pic>
      <p:sp>
        <p:nvSpPr>
          <p:cNvPr id="8" name="Isosceles Triangle 7">
            <a:hlinkClick r:id="rId5" action="ppaction://hlinksldjump"/>
            <a:extLst>
              <a:ext uri="{FF2B5EF4-FFF2-40B4-BE49-F238E27FC236}">
                <a16:creationId xmlns:a16="http://schemas.microsoft.com/office/drawing/2014/main" id="{B562ADA4-B95B-4910-91FC-8749D56EACCA}"/>
              </a:ext>
            </a:extLst>
          </p:cNvPr>
          <p:cNvSpPr/>
          <p:nvPr/>
        </p:nvSpPr>
        <p:spPr>
          <a:xfrm rot="5400000">
            <a:off x="11532432"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hlinkClick r:id="rId6" action="ppaction://hlinksldjump"/>
            <a:extLst>
              <a:ext uri="{FF2B5EF4-FFF2-40B4-BE49-F238E27FC236}">
                <a16:creationId xmlns:a16="http://schemas.microsoft.com/office/drawing/2014/main" id="{3E1CC65F-66B7-443B-961F-F3B19C7FC7CE}"/>
              </a:ext>
            </a:extLst>
          </p:cNvPr>
          <p:cNvSpPr/>
          <p:nvPr/>
        </p:nvSpPr>
        <p:spPr>
          <a:xfrm rot="16200000">
            <a:off x="11024656"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895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20000"/>
                                  </p:iterate>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10000"/>
                                  </p:iterate>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iterate type="lt">
                                    <p:tmPct val="10000"/>
                                  </p:iterate>
                                  <p:childTnLst>
                                    <p:set>
                                      <p:cBhvr>
                                        <p:cTn id="30" dur="1" fill="hold">
                                          <p:stCondLst>
                                            <p:cond delay="0"/>
                                          </p:stCondLst>
                                        </p:cTn>
                                        <p:tgtEl>
                                          <p:spTgt spid="5">
                                            <p:txEl>
                                              <p:pRg st="1" end="1"/>
                                            </p:txEl>
                                          </p:spTgt>
                                        </p:tgtEl>
                                        <p:attrNameLst>
                                          <p:attrName>style.visibility</p:attrName>
                                        </p:attrNameLst>
                                      </p:cBhvr>
                                      <p:to>
                                        <p:strVal val="visible"/>
                                      </p:to>
                                    </p:set>
                                    <p:animEffect transition="in" filter="fade">
                                      <p:cBhvr>
                                        <p:cTn id="31" dur="500"/>
                                        <p:tgtEl>
                                          <p:spTgt spid="5">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iterate type="lt">
                                    <p:tmPct val="10000"/>
                                  </p:iterate>
                                  <p:childTnLst>
                                    <p:set>
                                      <p:cBhvr>
                                        <p:cTn id="35" dur="1" fill="hold">
                                          <p:stCondLst>
                                            <p:cond delay="0"/>
                                          </p:stCondLst>
                                        </p:cTn>
                                        <p:tgtEl>
                                          <p:spTgt spid="5">
                                            <p:txEl>
                                              <p:pRg st="2" end="2"/>
                                            </p:txEl>
                                          </p:spTgt>
                                        </p:tgtEl>
                                        <p:attrNameLst>
                                          <p:attrName>style.visibility</p:attrName>
                                        </p:attrNameLst>
                                      </p:cBhvr>
                                      <p:to>
                                        <p:strVal val="visible"/>
                                      </p:to>
                                    </p:set>
                                    <p:animEffect transition="in" filter="fade">
                                      <p:cBhvr>
                                        <p:cTn id="36" dur="500"/>
                                        <p:tgtEl>
                                          <p:spTgt spid="5">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iterate type="lt">
                                    <p:tmPct val="10000"/>
                                  </p:iterate>
                                  <p:childTnLst>
                                    <p:set>
                                      <p:cBhvr>
                                        <p:cTn id="40" dur="1" fill="hold">
                                          <p:stCondLst>
                                            <p:cond delay="0"/>
                                          </p:stCondLst>
                                        </p:cTn>
                                        <p:tgtEl>
                                          <p:spTgt spid="5">
                                            <p:txEl>
                                              <p:pRg st="3" end="3"/>
                                            </p:txEl>
                                          </p:spTgt>
                                        </p:tgtEl>
                                        <p:attrNameLst>
                                          <p:attrName>style.visibility</p:attrName>
                                        </p:attrNameLst>
                                      </p:cBhvr>
                                      <p:to>
                                        <p:strVal val="visible"/>
                                      </p:to>
                                    </p:set>
                                    <p:animEffect transition="in" filter="fade">
                                      <p:cBhvr>
                                        <p:cTn id="41" dur="500"/>
                                        <p:tgtEl>
                                          <p:spTgt spid="5">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iterate type="lt">
                                    <p:tmPct val="10000"/>
                                  </p:iterate>
                                  <p:childTnLst>
                                    <p:set>
                                      <p:cBhvr>
                                        <p:cTn id="45" dur="1" fill="hold">
                                          <p:stCondLst>
                                            <p:cond delay="0"/>
                                          </p:stCondLst>
                                        </p:cTn>
                                        <p:tgtEl>
                                          <p:spTgt spid="5">
                                            <p:txEl>
                                              <p:pRg st="4" end="4"/>
                                            </p:txEl>
                                          </p:spTgt>
                                        </p:tgtEl>
                                        <p:attrNameLst>
                                          <p:attrName>style.visibility</p:attrName>
                                        </p:attrNameLst>
                                      </p:cBhvr>
                                      <p:to>
                                        <p:strVal val="visible"/>
                                      </p:to>
                                    </p:set>
                                    <p:animEffect transition="in" filter="fade">
                                      <p:cBhvr>
                                        <p:cTn id="46" dur="500"/>
                                        <p:tgtEl>
                                          <p:spTgt spid="5">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iterate type="lt">
                                    <p:tmPct val="10000"/>
                                  </p:iterate>
                                  <p:childTnLst>
                                    <p:set>
                                      <p:cBhvr>
                                        <p:cTn id="50" dur="1" fill="hold">
                                          <p:stCondLst>
                                            <p:cond delay="0"/>
                                          </p:stCondLst>
                                        </p:cTn>
                                        <p:tgtEl>
                                          <p:spTgt spid="5">
                                            <p:txEl>
                                              <p:pRg st="5" end="5"/>
                                            </p:txEl>
                                          </p:spTgt>
                                        </p:tgtEl>
                                        <p:attrNameLst>
                                          <p:attrName>style.visibility</p:attrName>
                                        </p:attrNameLst>
                                      </p:cBhvr>
                                      <p:to>
                                        <p:strVal val="visible"/>
                                      </p:to>
                                    </p:set>
                                    <p:animEffect transition="in" filter="fade">
                                      <p:cBhvr>
                                        <p:cTn id="51" dur="500"/>
                                        <p:tgtEl>
                                          <p:spTgt spid="5">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iterate type="lt">
                                    <p:tmPct val="10000"/>
                                  </p:iterate>
                                  <p:childTnLst>
                                    <p:set>
                                      <p:cBhvr>
                                        <p:cTn id="55" dur="1" fill="hold">
                                          <p:stCondLst>
                                            <p:cond delay="0"/>
                                          </p:stCondLst>
                                        </p:cTn>
                                        <p:tgtEl>
                                          <p:spTgt spid="5">
                                            <p:txEl>
                                              <p:pRg st="6" end="6"/>
                                            </p:txEl>
                                          </p:spTgt>
                                        </p:tgtEl>
                                        <p:attrNameLst>
                                          <p:attrName>style.visibility</p:attrName>
                                        </p:attrNameLst>
                                      </p:cBhvr>
                                      <p:to>
                                        <p:strVal val="visible"/>
                                      </p:to>
                                    </p:set>
                                    <p:animEffect transition="in" filter="fade">
                                      <p:cBhvr>
                                        <p:cTn id="56"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l="7732" r="9450"/>
          <a:stretch>
            <a:fillRect/>
          </a:stretch>
        </p:blipFill>
        <p:spPr bwMode="auto">
          <a:xfrm>
            <a:off x="3709988" y="4686300"/>
            <a:ext cx="3548062" cy="19811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0598" y="72352"/>
            <a:ext cx="2429511" cy="585673"/>
          </a:xfrm>
          <a:prstGeom prst="rect">
            <a:avLst/>
          </a:prstGeom>
        </p:spPr>
        <p:txBody>
          <a:bodyPr wrap="none">
            <a:spAutoFit/>
          </a:bodyPr>
          <a:lstStyle/>
          <a:p>
            <a:pPr indent="270510">
              <a:lnSpc>
                <a:spcPct val="107000"/>
              </a:lnSpc>
              <a:spcAft>
                <a:spcPts val="800"/>
              </a:spcAft>
            </a:pPr>
            <a:r>
              <a:rPr lang="en-US" sz="3200" b="1" dirty="0">
                <a:solidFill>
                  <a:srgbClr val="0000CC"/>
                </a:solidFill>
                <a:latin typeface="Times New Roman"/>
                <a:ea typeface="Times New Roman"/>
                <a:sym typeface="Wingdings 2"/>
              </a:rPr>
              <a:t></a:t>
            </a:r>
            <a:r>
              <a:rPr lang="nl-NL" sz="3200" b="1" dirty="0">
                <a:solidFill>
                  <a:srgbClr val="0000CC"/>
                </a:solidFill>
                <a:latin typeface="Times New Roman"/>
                <a:ea typeface="Times New Roman"/>
              </a:rPr>
              <a:t>2. Định lí</a:t>
            </a:r>
            <a:endParaRPr lang="en-GB" sz="3200" dirty="0">
              <a:effectLst/>
              <a:latin typeface="Times New Roman"/>
              <a:ea typeface="Times New Roman"/>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DB3A4C0E-7746-4898-B83D-90867D8A4A76}"/>
                  </a:ext>
                </a:extLst>
              </p:cNvPr>
              <p:cNvSpPr/>
              <p:nvPr/>
            </p:nvSpPr>
            <p:spPr>
              <a:xfrm>
                <a:off x="157017" y="658025"/>
                <a:ext cx="12034983" cy="4580100"/>
              </a:xfrm>
              <a:prstGeom prst="rect">
                <a:avLst/>
              </a:prstGeom>
            </p:spPr>
            <p:txBody>
              <a:bodyPr wrap="square">
                <a:spAutoFit/>
              </a:bodyPr>
              <a:lstStyle/>
              <a:p>
                <a:pPr lvl="0" indent="270510">
                  <a:lnSpc>
                    <a:spcPct val="107000"/>
                  </a:lnSpc>
                  <a:spcAft>
                    <a:spcPts val="800"/>
                  </a:spcAft>
                </a:pPr>
                <a:r>
                  <a:rPr lang="vi-VN" sz="3200" b="1" i="1" dirty="0">
                    <a:solidFill>
                      <a:srgbClr val="333333"/>
                    </a:solidFill>
                    <a:latin typeface="Times New Roman"/>
                    <a:ea typeface="Calibri"/>
                    <a:cs typeface="Times New Roman"/>
                  </a:rPr>
                  <a:t>Nếu 2 </a:t>
                </a:r>
                <a:r>
                  <a:rPr lang="vi-VN" sz="3200" b="1" i="1" dirty="0">
                    <a:solidFill>
                      <a:prstClr val="black"/>
                    </a:solidFill>
                    <a:latin typeface="Times New Roman"/>
                    <a:ea typeface="Calibri"/>
                    <a:cs typeface="Times New Roman"/>
                  </a:rPr>
                  <a:t>mặt</a:t>
                </a:r>
                <a:r>
                  <a:rPr lang="vi-VN" sz="3200" b="1" i="1" dirty="0">
                    <a:solidFill>
                      <a:srgbClr val="333333"/>
                    </a:solidFill>
                    <a:latin typeface="Times New Roman"/>
                    <a:ea typeface="Calibri"/>
                    <a:cs typeface="Times New Roman"/>
                  </a:rPr>
                  <a:t> phẳng vuông góc với nhau thì bất kì đường thẳng nào trong mặt phẳng này vuông góc với giao tuyến thì vuông góc với mặt phẳng kia.</a:t>
                </a:r>
                <a:endParaRPr lang="en-GB" sz="3200" dirty="0">
                  <a:solidFill>
                    <a:prstClr val="black"/>
                  </a:solidFill>
                  <a:latin typeface="Times New Roman"/>
                  <a:ea typeface="Times New Roman"/>
                  <a:cs typeface="Times New Roman"/>
                </a:endParaRPr>
              </a:p>
              <a:p>
                <a:pPr lvl="0">
                  <a:lnSpc>
                    <a:spcPct val="107000"/>
                  </a:lnSpc>
                  <a:spcAft>
                    <a:spcPts val="800"/>
                  </a:spcAft>
                </a:pPr>
                <a:r>
                  <a:rPr lang="nl-NL" sz="3200" dirty="0">
                    <a:solidFill>
                      <a:prstClr val="black"/>
                    </a:solidFill>
                    <a:latin typeface="Times New Roman"/>
                    <a:ea typeface="Calibri"/>
                    <a:cs typeface="Times New Roman"/>
                  </a:rPr>
                  <a:t>Từ định lý trên ta có nhận xét: </a:t>
                </a:r>
                <a:endParaRPr lang="en-GB" sz="3200" dirty="0">
                  <a:solidFill>
                    <a:prstClr val="black"/>
                  </a:solidFill>
                  <a:latin typeface="Times New Roman"/>
                  <a:ea typeface="Times New Roman"/>
                  <a:cs typeface="Times New Roman"/>
                </a:endParaRPr>
              </a:p>
              <a:p>
                <a:pPr lvl="0">
                  <a:lnSpc>
                    <a:spcPct val="107000"/>
                  </a:lnSpc>
                  <a:spcAft>
                    <a:spcPts val="800"/>
                  </a:spcAft>
                </a:pPr>
                <a:r>
                  <a:rPr lang="nl-NL" sz="3200" dirty="0">
                    <a:solidFill>
                      <a:prstClr val="black"/>
                    </a:solidFill>
                    <a:latin typeface="Times New Roman"/>
                    <a:ea typeface="Calibri"/>
                    <a:cs typeface="Times New Roman"/>
                  </a:rPr>
                  <a:t> </a:t>
                </a:r>
                <a:r>
                  <a:rPr lang="vi-VN" sz="3200" dirty="0">
                    <a:solidFill>
                      <a:prstClr val="black"/>
                    </a:solidFill>
                    <a:latin typeface="Times New Roman"/>
                    <a:ea typeface="Calibri"/>
                    <a:cs typeface="Times New Roman"/>
                  </a:rPr>
                  <a:t>            Khối chóp có </a:t>
                </a:r>
                <a:r>
                  <a:rPr lang="vi-VN" sz="3200" b="1" i="1" dirty="0">
                    <a:solidFill>
                      <a:prstClr val="black"/>
                    </a:solidFill>
                    <a:latin typeface="Times New Roman"/>
                    <a:ea typeface="Calibri"/>
                    <a:cs typeface="Times New Roman"/>
                  </a:rPr>
                  <a:t>mặt bên vuông góc với đáy</a:t>
                </a:r>
                <a:r>
                  <a:rPr lang="vi-VN" sz="3200" dirty="0">
                    <a:solidFill>
                      <a:prstClr val="black"/>
                    </a:solidFill>
                    <a:latin typeface="Times New Roman"/>
                    <a:ea typeface="Calibri"/>
                    <a:cs typeface="Times New Roman"/>
                  </a:rPr>
                  <a:t> ta suy ra </a:t>
                </a:r>
                <a:r>
                  <a:rPr lang="nl-NL" sz="3200" dirty="0">
                    <a:solidFill>
                      <a:prstClr val="black"/>
                    </a:solidFill>
                    <a:latin typeface="Times New Roman"/>
                    <a:ea typeface="Calibri"/>
                    <a:cs typeface="Times New Roman"/>
                  </a:rPr>
                  <a:t>“</a:t>
                </a:r>
                <a:r>
                  <a:rPr lang="vi-VN" sz="3200" b="1" i="1" dirty="0">
                    <a:solidFill>
                      <a:srgbClr val="FF0000"/>
                    </a:solidFill>
                    <a:latin typeface="Times New Roman"/>
                    <a:ea typeface="Calibri"/>
                    <a:cs typeface="Times New Roman"/>
                  </a:rPr>
                  <a:t>đường cao </a:t>
                </a:r>
                <a:r>
                  <a:rPr lang="vi-VN" sz="3200" b="1" i="1" dirty="0">
                    <a:solidFill>
                      <a:prstClr val="black"/>
                    </a:solidFill>
                    <a:latin typeface="Times New Roman"/>
                    <a:ea typeface="Calibri"/>
                    <a:cs typeface="Times New Roman"/>
                  </a:rPr>
                  <a:t>của mặt bên vuông góc với đáy là đường cao của chóp</a:t>
                </a:r>
                <a:r>
                  <a:rPr lang="nl-NL" sz="3200" b="1" i="1" dirty="0">
                    <a:solidFill>
                      <a:prstClr val="black"/>
                    </a:solidFill>
                    <a:latin typeface="Times New Roman"/>
                    <a:ea typeface="Calibri"/>
                    <a:cs typeface="Times New Roman"/>
                  </a:rPr>
                  <a:t>” </a:t>
                </a:r>
                <a:endParaRPr lang="en-GB" sz="3200" dirty="0">
                  <a:solidFill>
                    <a:prstClr val="black"/>
                  </a:solidFill>
                  <a:latin typeface="Times New Roman"/>
                  <a:ea typeface="Times New Roman"/>
                  <a:cs typeface="Times New Roman"/>
                </a:endParaRPr>
              </a:p>
              <a:p>
                <a:pPr lvl="0">
                  <a:lnSpc>
                    <a:spcPct val="107000"/>
                  </a:lnSpc>
                  <a:spcAft>
                    <a:spcPts val="800"/>
                  </a:spcAft>
                </a:pPr>
                <a:r>
                  <a:rPr lang="vi-VN" sz="3200" dirty="0">
                    <a:solidFill>
                      <a:prstClr val="black"/>
                    </a:solidFill>
                    <a:latin typeface="Times New Roman"/>
                    <a:ea typeface="Calibri"/>
                    <a:cs typeface="Times New Roman"/>
                  </a:rPr>
                  <a:t>          Hay </a:t>
                </a:r>
                <a14:m>
                  <m:oMath xmlns:m="http://schemas.openxmlformats.org/officeDocument/2006/math">
                    <m:r>
                      <a:rPr lang="en-US" sz="3200" i="1">
                        <a:solidFill>
                          <a:prstClr val="black"/>
                        </a:solidFill>
                        <a:latin typeface="Cambria Math"/>
                        <a:ea typeface="Calibri"/>
                        <a:cs typeface="Cambria Math"/>
                      </a:rPr>
                      <m:t>h</m:t>
                    </m:r>
                    <m:r>
                      <a:rPr lang="en-US" sz="3200" i="1">
                        <a:solidFill>
                          <a:prstClr val="black"/>
                        </a:solidFill>
                        <a:latin typeface="Cambria Math"/>
                        <a:ea typeface="Calibri"/>
                        <a:cs typeface="Times New Roman"/>
                      </a:rPr>
                      <m:t>=</m:t>
                    </m:r>
                  </m:oMath>
                </a14:m>
                <a:r>
                  <a:rPr lang="vi-VN" sz="3200" dirty="0">
                    <a:solidFill>
                      <a:prstClr val="black"/>
                    </a:solidFill>
                    <a:latin typeface="Times New Roman"/>
                    <a:ea typeface="Calibri"/>
                    <a:cs typeface="Times New Roman"/>
                  </a:rPr>
                  <a:t> độ dài đường cao hạ từ đỉnh chóp của mặt bên vuông góc với đáy.</a:t>
                </a:r>
                <a:endParaRPr lang="en-GB" sz="3200" dirty="0">
                  <a:solidFill>
                    <a:prstClr val="black"/>
                  </a:solidFill>
                  <a:latin typeface="Times New Roman"/>
                  <a:ea typeface="Times New Roman"/>
                  <a:cs typeface="Times New Roman"/>
                </a:endParaRPr>
              </a:p>
            </p:txBody>
          </p:sp>
        </mc:Choice>
        <mc:Fallback xmlns="">
          <p:sp>
            <p:nvSpPr>
              <p:cNvPr id="2" name="Rectangle 1">
                <a:extLst>
                  <a:ext uri="{FF2B5EF4-FFF2-40B4-BE49-F238E27FC236}">
                    <a16:creationId xmlns:a16="http://schemas.microsoft.com/office/drawing/2014/main" id="{DB3A4C0E-7746-4898-B83D-90867D8A4A76}"/>
                  </a:ext>
                </a:extLst>
              </p:cNvPr>
              <p:cNvSpPr>
                <a:spLocks noRot="1" noChangeAspect="1" noMove="1" noResize="1" noEditPoints="1" noAdjustHandles="1" noChangeArrowheads="1" noChangeShapeType="1" noTextEdit="1"/>
              </p:cNvSpPr>
              <p:nvPr/>
            </p:nvSpPr>
            <p:spPr>
              <a:xfrm>
                <a:off x="157017" y="658025"/>
                <a:ext cx="12034983" cy="4580100"/>
              </a:xfrm>
              <a:prstGeom prst="rect">
                <a:avLst/>
              </a:prstGeom>
              <a:blipFill>
                <a:blip r:embed="rId3"/>
                <a:stretch>
                  <a:fillRect l="-1317" t="-1864" r="-253" b="-3329"/>
                </a:stretch>
              </a:blipFill>
            </p:spPr>
            <p:txBody>
              <a:bodyPr/>
              <a:lstStyle/>
              <a:p>
                <a:r>
                  <a:rPr lang="en-US">
                    <a:noFill/>
                  </a:rPr>
                  <a:t> </a:t>
                </a:r>
              </a:p>
            </p:txBody>
          </p:sp>
        </mc:Fallback>
      </mc:AlternateContent>
      <p:sp>
        <p:nvSpPr>
          <p:cNvPr id="7" name="Isosceles Triangle 6">
            <a:hlinkClick r:id="rId4" action="ppaction://hlinksldjump"/>
            <a:extLst>
              <a:ext uri="{FF2B5EF4-FFF2-40B4-BE49-F238E27FC236}">
                <a16:creationId xmlns:a16="http://schemas.microsoft.com/office/drawing/2014/main" id="{F77862B6-AFBF-4FE9-99F2-BDC9BD33484E}"/>
              </a:ext>
            </a:extLst>
          </p:cNvPr>
          <p:cNvSpPr/>
          <p:nvPr/>
        </p:nvSpPr>
        <p:spPr>
          <a:xfrm rot="5400000">
            <a:off x="11532432"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5" action="ppaction://hlinksldjump"/>
            <a:extLst>
              <a:ext uri="{FF2B5EF4-FFF2-40B4-BE49-F238E27FC236}">
                <a16:creationId xmlns:a16="http://schemas.microsoft.com/office/drawing/2014/main" id="{1C52CCE1-D361-4BEB-BE4D-352EE3C2EF10}"/>
              </a:ext>
            </a:extLst>
          </p:cNvPr>
          <p:cNvSpPr/>
          <p:nvPr/>
        </p:nvSpPr>
        <p:spPr>
          <a:xfrm rot="16200000">
            <a:off x="11024656"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21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18000"/>
                                  </p:iterate>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10000"/>
                                  </p:iterate>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par>
                          <p:cTn id="18" fill="hold">
                            <p:stCondLst>
                              <p:cond delay="1650"/>
                            </p:stCondLst>
                            <p:childTnLst>
                              <p:par>
                                <p:cTn id="19" presetID="10" presetClass="entr" presetSubtype="0" fill="hold" nodeType="afterEffect">
                                  <p:stCondLst>
                                    <p:cond delay="0"/>
                                  </p:stCondLst>
                                  <p:iterate type="lt">
                                    <p:tmPct val="15000"/>
                                  </p:iterate>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par>
                          <p:cTn id="22" fill="hold">
                            <p:stCondLst>
                              <p:cond delay="8600"/>
                            </p:stCondLst>
                            <p:childTnLst>
                              <p:par>
                                <p:cTn id="23" presetID="10" presetClass="entr" presetSubtype="0" fill="hold" nodeType="afterEffect">
                                  <p:stCondLst>
                                    <p:cond delay="0"/>
                                  </p:stCondLst>
                                  <p:iterate type="lt">
                                    <p:tmPct val="15000"/>
                                  </p:iterate>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49"/>
                                        </p:tgtEl>
                                        <p:attrNameLst>
                                          <p:attrName>style.visibility</p:attrName>
                                        </p:attrNameLst>
                                      </p:cBhvr>
                                      <p:to>
                                        <p:strVal val="visible"/>
                                      </p:to>
                                    </p:set>
                                    <p:animEffect transition="in" filter="fade">
                                      <p:cBhvr>
                                        <p:cTn id="30" dur="5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0" y="0"/>
                <a:ext cx="12297103" cy="2257798"/>
              </a:xfrm>
              <a:prstGeom prst="rect">
                <a:avLst/>
              </a:prstGeom>
              <a:noFill/>
            </p:spPr>
            <p:txBody>
              <a:bodyPr wrap="square" rtlCol="0">
                <a:spAutoFit/>
              </a:bodyPr>
              <a:lstStyle/>
              <a:p>
                <a:pPr lvl="0">
                  <a:lnSpc>
                    <a:spcPct val="90000"/>
                  </a:lnSpc>
                  <a:spcBef>
                    <a:spcPts val="1000"/>
                  </a:spcBef>
                </a:pPr>
                <a:r>
                  <a:rPr lang="en-US" sz="3200" b="1" dirty="0">
                    <a:solidFill>
                      <a:srgbClr val="0000FF"/>
                    </a:solidFill>
                    <a:latin typeface="Times New Roman" panose="02020603050405020304" pitchFamily="18" charset="0"/>
                    <a:cs typeface="Times New Roman" panose="02020603050405020304" pitchFamily="18" charset="0"/>
                  </a:rPr>
                  <a:t>Câu 3: </a:t>
                </a:r>
                <a:r>
                  <a:rPr lang="en-US" sz="3200" dirty="0">
                    <a:solidFill>
                      <a:prstClr val="black"/>
                    </a:solidFill>
                    <a:latin typeface="Times New Roman" panose="02020603050405020304" pitchFamily="18" charset="0"/>
                    <a:cs typeface="Times New Roman" panose="02020603050405020304" pitchFamily="18" charset="0"/>
                  </a:rPr>
                  <a:t>Cho </a:t>
                </a:r>
                <a:r>
                  <a:rPr lang="en-US" sz="3200" dirty="0" err="1">
                    <a:solidFill>
                      <a:prstClr val="black"/>
                    </a:solidFill>
                    <a:latin typeface="Times New Roman" panose="02020603050405020304" pitchFamily="18" charset="0"/>
                    <a:cs typeface="Times New Roman" panose="02020603050405020304" pitchFamily="18" charset="0"/>
                  </a:rPr>
                  <a:t>hình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chóp</a:t>
                </a:r>
                <a:r>
                  <a:rPr lang="en-US" sz="32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rPr>
                      <m:t>𝑆</m:t>
                    </m:r>
                    <m:r>
                      <a:rPr lang="en-US" sz="3200" i="1">
                        <a:solidFill>
                          <a:prstClr val="black"/>
                        </a:solidFill>
                        <a:latin typeface="Cambria Math" panose="02040503050406030204" pitchFamily="18" charset="0"/>
                      </a:rPr>
                      <m:t>.</m:t>
                    </m:r>
                    <m:r>
                      <a:rPr lang="en-US" sz="3200" i="1">
                        <a:solidFill>
                          <a:prstClr val="black"/>
                        </a:solidFill>
                        <a:latin typeface="Cambria Math" panose="02040503050406030204" pitchFamily="18" charset="0"/>
                      </a:rPr>
                      <m:t>𝐴𝐵𝐶𝐷</m:t>
                    </m:r>
                  </m:oMath>
                </a14:m>
                <a:r>
                  <a:rPr lang="en-US" sz="3200" dirty="0" err="1">
                    <a:solidFill>
                      <a:prstClr val="black"/>
                    </a:solidFill>
                    <a:latin typeface="Times New Roman" panose="02020603050405020304" pitchFamily="18" charset="0"/>
                    <a:cs typeface="Times New Roman" panose="02020603050405020304" pitchFamily="18" charset="0"/>
                  </a:rPr>
                  <a:t>có</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đáy</a:t>
                </a:r>
                <a:r>
                  <a:rPr lang="en-US" sz="32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rPr>
                      <m:t>𝐴𝐵𝐶𝐷</m:t>
                    </m:r>
                  </m:oMath>
                </a14:m>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là</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hình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chữ</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nhật</a:t>
                </a:r>
                <a:r>
                  <a:rPr lang="en-US" sz="32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rPr>
                      <m:t>𝐴𝐵</m:t>
                    </m:r>
                    <m:r>
                      <a:rPr lang="en-US" sz="3200" i="1">
                        <a:solidFill>
                          <a:prstClr val="black"/>
                        </a:solidFill>
                        <a:latin typeface="Cambria Math" panose="02040503050406030204" pitchFamily="18" charset="0"/>
                      </a:rPr>
                      <m:t>=2</m:t>
                    </m:r>
                    <m:r>
                      <a:rPr lang="en-US" sz="3200" i="1">
                        <a:solidFill>
                          <a:prstClr val="black"/>
                        </a:solidFill>
                        <a:latin typeface="Cambria Math" panose="02040503050406030204" pitchFamily="18" charset="0"/>
                      </a:rPr>
                      <m:t>𝑎</m:t>
                    </m:r>
                  </m:oMath>
                </a14:m>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Mặt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bên</a:t>
                </a:r>
                <a:r>
                  <a:rPr lang="en-US" sz="32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rPr>
                      <m:t>𝑆𝐴𝐵</m:t>
                    </m:r>
                  </m:oMath>
                </a14:m>
                <a:r>
                  <a:rPr lang="en-US" sz="3200" dirty="0" err="1">
                    <a:solidFill>
                      <a:prstClr val="black"/>
                    </a:solidFill>
                    <a:latin typeface="Times New Roman" panose="02020603050405020304" pitchFamily="18" charset="0"/>
                    <a:cs typeface="Times New Roman" panose="02020603050405020304" pitchFamily="18" charset="0"/>
                  </a:rPr>
                  <a:t>là</a:t>
                </a:r>
                <a:r>
                  <a:rPr lang="en-US" sz="3200" dirty="0">
                    <a:solidFill>
                      <a:prstClr val="black"/>
                    </a:solidFill>
                    <a:latin typeface="Times New Roman" panose="02020603050405020304" pitchFamily="18" charset="0"/>
                    <a:cs typeface="Times New Roman" panose="02020603050405020304" pitchFamily="18" charset="0"/>
                  </a:rPr>
                  <a:t> tam </a:t>
                </a:r>
                <a:r>
                  <a:rPr lang="en-US" sz="3200" dirty="0" err="1">
                    <a:solidFill>
                      <a:prstClr val="black"/>
                    </a:solidFill>
                    <a:latin typeface="Times New Roman" panose="02020603050405020304" pitchFamily="18" charset="0"/>
                    <a:cs typeface="Times New Roman" panose="02020603050405020304" pitchFamily="18" charset="0"/>
                  </a:rPr>
                  <a:t>giác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đều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và</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nằm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trong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mặt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phẳng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vuông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góc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với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đáy</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Biết</a:t>
                </a:r>
                <a:r>
                  <a:rPr lang="en-US" sz="32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rPr>
                      <m:t>𝐴𝐶</m:t>
                    </m:r>
                  </m:oMath>
                </a14:m>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vuông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góc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với</a:t>
                </a:r>
                <a14:m>
                  <m:oMath xmlns:m="http://schemas.openxmlformats.org/officeDocument/2006/math">
                    <m:r>
                      <a:rPr lang="en-US" sz="3200" i="1">
                        <a:solidFill>
                          <a:prstClr val="black"/>
                        </a:solidFill>
                        <a:latin typeface="Cambria Math" panose="02040503050406030204" pitchFamily="18" charset="0"/>
                      </a:rPr>
                      <m:t>𝑆𝐷</m:t>
                    </m:r>
                  </m:oMath>
                </a14:m>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TÍnh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thể</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tích</a:t>
                </a:r>
                <a:r>
                  <a:rPr lang="en-US" sz="32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rPr>
                      <m:t>𝑉</m:t>
                    </m:r>
                  </m:oMath>
                </a14:m>
                <a:r>
                  <a:rPr lang="en-US" sz="3200" dirty="0" err="1">
                    <a:solidFill>
                      <a:prstClr val="black"/>
                    </a:solidFill>
                    <a:latin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khối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chóp</a:t>
                </a:r>
                <a:r>
                  <a:rPr lang="en-US" sz="32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rPr>
                      <m:t>𝑆</m:t>
                    </m:r>
                    <m:r>
                      <a:rPr lang="en-US" sz="3200" i="1">
                        <a:solidFill>
                          <a:prstClr val="black"/>
                        </a:solidFill>
                        <a:latin typeface="Cambria Math" panose="02040503050406030204" pitchFamily="18" charset="0"/>
                      </a:rPr>
                      <m:t>.</m:t>
                    </m:r>
                    <m:r>
                      <a:rPr lang="en-US" sz="3200" i="1">
                        <a:solidFill>
                          <a:prstClr val="black"/>
                        </a:solidFill>
                        <a:latin typeface="Cambria Math" panose="02040503050406030204" pitchFamily="18" charset="0"/>
                      </a:rPr>
                      <m:t>𝐴𝐵𝐶</m:t>
                    </m:r>
                  </m:oMath>
                </a14:m>
                <a:r>
                  <a:rPr lang="en-US" sz="3200" dirty="0">
                    <a:solidFill>
                      <a:prstClr val="black"/>
                    </a:solidFill>
                    <a:latin typeface="Times New Roman" panose="02020603050405020304" pitchFamily="18" charset="0"/>
                    <a:cs typeface="Times New Roman" panose="02020603050405020304" pitchFamily="18" charset="0"/>
                  </a:rPr>
                  <a:t>.</a:t>
                </a:r>
              </a:p>
              <a:p>
                <a:pPr lvl="0">
                  <a:lnSpc>
                    <a:spcPct val="90000"/>
                  </a:lnSpc>
                  <a:spcBef>
                    <a:spcPts val="1000"/>
                  </a:spcBef>
                </a:pP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a:solidFill>
                      <a:srgbClr val="3333FF"/>
                    </a:solidFill>
                    <a:latin typeface="Times New Roman" panose="02020603050405020304" pitchFamily="18" charset="0"/>
                    <a:cs typeface="Times New Roman" panose="02020603050405020304" pitchFamily="18" charset="0"/>
                  </a:rPr>
                  <a:t>A. </a:t>
                </a:r>
                <a14:m>
                  <m:oMath xmlns:m="http://schemas.openxmlformats.org/officeDocument/2006/math">
                    <m:r>
                      <a:rPr lang="en-US" sz="3200" i="1">
                        <a:solidFill>
                          <a:prstClr val="black"/>
                        </a:solidFill>
                        <a:latin typeface="Cambria Math" panose="02040503050406030204" pitchFamily="18" charset="0"/>
                      </a:rPr>
                      <m:t>𝑉</m:t>
                    </m:r>
                    <m:r>
                      <a:rPr lang="en-US" sz="3200" i="1">
                        <a:solidFill>
                          <a:prstClr val="black"/>
                        </a:solidFill>
                        <a:latin typeface="Cambria Math" panose="02040503050406030204" pitchFamily="18" charset="0"/>
                      </a:rPr>
                      <m:t>=</m:t>
                    </m:r>
                    <m:f>
                      <m:fPr>
                        <m:ctrlPr>
                          <a:rPr lang="en-US" sz="3200" i="1">
                            <a:solidFill>
                              <a:prstClr val="black"/>
                            </a:solidFill>
                            <a:latin typeface="Cambria Math" panose="02040503050406030204" pitchFamily="18" charset="0"/>
                          </a:rPr>
                        </m:ctrlPr>
                      </m:fPr>
                      <m:num>
                        <m:r>
                          <a:rPr lang="en-US" sz="3200" i="1">
                            <a:solidFill>
                              <a:prstClr val="black"/>
                            </a:solidFill>
                            <a:latin typeface="Cambria Math" panose="02040503050406030204" pitchFamily="18" charset="0"/>
                          </a:rPr>
                          <m:t>2</m:t>
                        </m:r>
                        <m:sSup>
                          <m:sSupPr>
                            <m:ctrlPr>
                              <a:rPr lang="en-US" sz="3200" i="1">
                                <a:solidFill>
                                  <a:prstClr val="black"/>
                                </a:solidFill>
                                <a:latin typeface="Cambria Math" panose="02040503050406030204" pitchFamily="18" charset="0"/>
                              </a:rPr>
                            </m:ctrlPr>
                          </m:sSupPr>
                          <m:e>
                            <m:r>
                              <a:rPr lang="en-US" sz="3200" i="1">
                                <a:solidFill>
                                  <a:prstClr val="black"/>
                                </a:solidFill>
                                <a:latin typeface="Cambria Math" panose="02040503050406030204" pitchFamily="18" charset="0"/>
                              </a:rPr>
                              <m:t>𝑎</m:t>
                            </m:r>
                          </m:e>
                          <m:sup>
                            <m:r>
                              <a:rPr lang="en-US" sz="3200" i="1">
                                <a:solidFill>
                                  <a:prstClr val="black"/>
                                </a:solidFill>
                                <a:latin typeface="Cambria Math" panose="02040503050406030204" pitchFamily="18" charset="0"/>
                              </a:rPr>
                              <m:t>3</m:t>
                            </m:r>
                          </m:sup>
                        </m:sSup>
                        <m:rad>
                          <m:radPr>
                            <m:degHide m:val="on"/>
                            <m:ctrlPr>
                              <a:rPr lang="en-US" sz="3200" i="1">
                                <a:solidFill>
                                  <a:prstClr val="black"/>
                                </a:solidFill>
                                <a:latin typeface="Cambria Math" panose="02040503050406030204" pitchFamily="18" charset="0"/>
                              </a:rPr>
                            </m:ctrlPr>
                          </m:radPr>
                          <m:deg/>
                          <m:e>
                            <m:r>
                              <a:rPr lang="en-US" sz="3200" i="1">
                                <a:solidFill>
                                  <a:prstClr val="black"/>
                                </a:solidFill>
                                <a:latin typeface="Cambria Math" panose="02040503050406030204" pitchFamily="18" charset="0"/>
                              </a:rPr>
                              <m:t>6</m:t>
                            </m:r>
                          </m:e>
                        </m:rad>
                      </m:num>
                      <m:den>
                        <m:r>
                          <a:rPr lang="en-US" sz="3200" i="1">
                            <a:solidFill>
                              <a:prstClr val="black"/>
                            </a:solidFill>
                            <a:latin typeface="Cambria Math" panose="02040503050406030204" pitchFamily="18" charset="0"/>
                          </a:rPr>
                          <m:t>3</m:t>
                        </m:r>
                      </m:den>
                    </m:f>
                  </m:oMath>
                </a14:m>
                <a:r>
                  <a:rPr lang="en-US" sz="3200" dirty="0">
                    <a:solidFill>
                      <a:prstClr val="black"/>
                    </a:solidFill>
                    <a:latin typeface="Times New Roman" panose="02020603050405020304" pitchFamily="18" charset="0"/>
                    <a:cs typeface="Times New Roman" panose="02020603050405020304" pitchFamily="18" charset="0"/>
                  </a:rPr>
                  <a:t>.</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a:solidFill>
                      <a:srgbClr val="3333FF"/>
                    </a:solidFill>
                    <a:latin typeface="Times New Roman" panose="02020603050405020304" pitchFamily="18" charset="0"/>
                    <a:cs typeface="Times New Roman" panose="02020603050405020304" pitchFamily="18" charset="0"/>
                  </a:rPr>
                  <a:t>B. </a:t>
                </a:r>
                <a14:m>
                  <m:oMath xmlns:m="http://schemas.openxmlformats.org/officeDocument/2006/math">
                    <m:r>
                      <a:rPr lang="en-US" sz="3200" i="1">
                        <a:solidFill>
                          <a:prstClr val="black"/>
                        </a:solidFill>
                        <a:latin typeface="Cambria Math" panose="02040503050406030204" pitchFamily="18" charset="0"/>
                      </a:rPr>
                      <m:t>𝑉</m:t>
                    </m:r>
                    <m:r>
                      <a:rPr lang="en-US" sz="3200" i="1">
                        <a:solidFill>
                          <a:prstClr val="black"/>
                        </a:solidFill>
                        <a:latin typeface="Cambria Math" panose="02040503050406030204" pitchFamily="18" charset="0"/>
                      </a:rPr>
                      <m:t>=</m:t>
                    </m:r>
                    <m:f>
                      <m:fPr>
                        <m:ctrlPr>
                          <a:rPr lang="en-US" sz="3200" i="1">
                            <a:solidFill>
                              <a:prstClr val="black"/>
                            </a:solidFill>
                            <a:latin typeface="Cambria Math" panose="02040503050406030204" pitchFamily="18" charset="0"/>
                          </a:rPr>
                        </m:ctrlPr>
                      </m:fPr>
                      <m:num>
                        <m:sSup>
                          <m:sSupPr>
                            <m:ctrlPr>
                              <a:rPr lang="en-US" sz="3200" i="1">
                                <a:solidFill>
                                  <a:prstClr val="black"/>
                                </a:solidFill>
                                <a:latin typeface="Cambria Math" panose="02040503050406030204" pitchFamily="18" charset="0"/>
                              </a:rPr>
                            </m:ctrlPr>
                          </m:sSupPr>
                          <m:e>
                            <m:r>
                              <a:rPr lang="en-US" sz="3200" i="1">
                                <a:solidFill>
                                  <a:prstClr val="black"/>
                                </a:solidFill>
                                <a:latin typeface="Cambria Math" panose="02040503050406030204" pitchFamily="18" charset="0"/>
                              </a:rPr>
                              <m:t>𝑎</m:t>
                            </m:r>
                          </m:e>
                          <m:sup>
                            <m:r>
                              <a:rPr lang="en-US" sz="3200" i="1">
                                <a:solidFill>
                                  <a:prstClr val="black"/>
                                </a:solidFill>
                                <a:latin typeface="Cambria Math" panose="02040503050406030204" pitchFamily="18" charset="0"/>
                              </a:rPr>
                              <m:t>3</m:t>
                            </m:r>
                          </m:sup>
                        </m:sSup>
                        <m:rad>
                          <m:radPr>
                            <m:degHide m:val="on"/>
                            <m:ctrlPr>
                              <a:rPr lang="en-US" sz="3200" i="1">
                                <a:solidFill>
                                  <a:prstClr val="black"/>
                                </a:solidFill>
                                <a:latin typeface="Cambria Math" panose="02040503050406030204" pitchFamily="18" charset="0"/>
                              </a:rPr>
                            </m:ctrlPr>
                          </m:radPr>
                          <m:deg/>
                          <m:e>
                            <m:r>
                              <a:rPr lang="en-US" sz="3200" i="1">
                                <a:solidFill>
                                  <a:prstClr val="black"/>
                                </a:solidFill>
                                <a:latin typeface="Cambria Math" panose="02040503050406030204" pitchFamily="18" charset="0"/>
                              </a:rPr>
                              <m:t>6</m:t>
                            </m:r>
                          </m:e>
                        </m:rad>
                      </m:num>
                      <m:den>
                        <m:r>
                          <a:rPr lang="en-US" sz="3200" i="1">
                            <a:solidFill>
                              <a:prstClr val="black"/>
                            </a:solidFill>
                            <a:latin typeface="Cambria Math" panose="02040503050406030204" pitchFamily="18" charset="0"/>
                          </a:rPr>
                          <m:t>3</m:t>
                        </m:r>
                      </m:den>
                    </m:f>
                  </m:oMath>
                </a14:m>
                <a:r>
                  <a:rPr lang="en-US" sz="3200" dirty="0">
                    <a:solidFill>
                      <a:prstClr val="black"/>
                    </a:solidFill>
                    <a:latin typeface="Times New Roman" panose="02020603050405020304" pitchFamily="18" charset="0"/>
                    <a:cs typeface="Times New Roman" panose="02020603050405020304" pitchFamily="18" charset="0"/>
                  </a:rPr>
                  <a:t>.</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a:solidFill>
                      <a:srgbClr val="3333FF"/>
                    </a:solidFill>
                    <a:latin typeface="Times New Roman" panose="02020603050405020304" pitchFamily="18" charset="0"/>
                    <a:cs typeface="Times New Roman" panose="02020603050405020304" pitchFamily="18" charset="0"/>
                  </a:rPr>
                  <a:t>C. </a:t>
                </a:r>
                <a14:m>
                  <m:oMath xmlns:m="http://schemas.openxmlformats.org/officeDocument/2006/math">
                    <m:r>
                      <a:rPr lang="en-US" sz="3200" i="1">
                        <a:solidFill>
                          <a:prstClr val="black"/>
                        </a:solidFill>
                        <a:latin typeface="Cambria Math" panose="02040503050406030204" pitchFamily="18" charset="0"/>
                      </a:rPr>
                      <m:t>𝑉</m:t>
                    </m:r>
                    <m:r>
                      <a:rPr lang="en-US" sz="3200" i="1">
                        <a:solidFill>
                          <a:prstClr val="black"/>
                        </a:solidFill>
                        <a:latin typeface="Cambria Math" panose="02040503050406030204" pitchFamily="18" charset="0"/>
                      </a:rPr>
                      <m:t>=</m:t>
                    </m:r>
                    <m:f>
                      <m:fPr>
                        <m:ctrlPr>
                          <a:rPr lang="en-US" sz="3200" i="1">
                            <a:solidFill>
                              <a:prstClr val="black"/>
                            </a:solidFill>
                            <a:latin typeface="Cambria Math" panose="02040503050406030204" pitchFamily="18" charset="0"/>
                          </a:rPr>
                        </m:ctrlPr>
                      </m:fPr>
                      <m:num>
                        <m:r>
                          <a:rPr lang="en-US" sz="3200" i="1">
                            <a:solidFill>
                              <a:prstClr val="black"/>
                            </a:solidFill>
                            <a:latin typeface="Cambria Math" panose="02040503050406030204" pitchFamily="18" charset="0"/>
                          </a:rPr>
                          <m:t>4</m:t>
                        </m:r>
                        <m:sSup>
                          <m:sSupPr>
                            <m:ctrlPr>
                              <a:rPr lang="en-US" sz="3200" i="1">
                                <a:solidFill>
                                  <a:prstClr val="black"/>
                                </a:solidFill>
                                <a:latin typeface="Cambria Math" panose="02040503050406030204" pitchFamily="18" charset="0"/>
                              </a:rPr>
                            </m:ctrlPr>
                          </m:sSupPr>
                          <m:e>
                            <m:r>
                              <a:rPr lang="en-US" sz="3200" i="1">
                                <a:solidFill>
                                  <a:prstClr val="black"/>
                                </a:solidFill>
                                <a:latin typeface="Cambria Math" panose="02040503050406030204" pitchFamily="18" charset="0"/>
                              </a:rPr>
                              <m:t>𝑎</m:t>
                            </m:r>
                          </m:e>
                          <m:sup>
                            <m:r>
                              <a:rPr lang="en-US" sz="3200" i="1">
                                <a:solidFill>
                                  <a:prstClr val="black"/>
                                </a:solidFill>
                                <a:latin typeface="Cambria Math" panose="02040503050406030204" pitchFamily="18" charset="0"/>
                              </a:rPr>
                              <m:t>3</m:t>
                            </m:r>
                          </m:sup>
                        </m:sSup>
                        <m:rad>
                          <m:radPr>
                            <m:degHide m:val="on"/>
                            <m:ctrlPr>
                              <a:rPr lang="en-US" sz="3200" i="1">
                                <a:solidFill>
                                  <a:prstClr val="black"/>
                                </a:solidFill>
                                <a:latin typeface="Cambria Math" panose="02040503050406030204" pitchFamily="18" charset="0"/>
                              </a:rPr>
                            </m:ctrlPr>
                          </m:radPr>
                          <m:deg/>
                          <m:e>
                            <m:r>
                              <a:rPr lang="en-US" sz="3200" i="1">
                                <a:solidFill>
                                  <a:prstClr val="black"/>
                                </a:solidFill>
                                <a:latin typeface="Cambria Math" panose="02040503050406030204" pitchFamily="18" charset="0"/>
                              </a:rPr>
                              <m:t>6</m:t>
                            </m:r>
                          </m:e>
                        </m:rad>
                      </m:num>
                      <m:den>
                        <m:r>
                          <a:rPr lang="en-US" sz="3200" i="1">
                            <a:solidFill>
                              <a:prstClr val="black"/>
                            </a:solidFill>
                            <a:latin typeface="Cambria Math" panose="02040503050406030204" pitchFamily="18" charset="0"/>
                          </a:rPr>
                          <m:t>3</m:t>
                        </m:r>
                      </m:den>
                    </m:f>
                  </m:oMath>
                </a14:m>
                <a:r>
                  <a:rPr lang="en-US" sz="3200" dirty="0">
                    <a:solidFill>
                      <a:prstClr val="black"/>
                    </a:solidFill>
                    <a:latin typeface="Times New Roman" panose="02020603050405020304" pitchFamily="18" charset="0"/>
                    <a:cs typeface="Times New Roman" panose="02020603050405020304" pitchFamily="18" charset="0"/>
                  </a:rPr>
                  <a:t>.</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a:solidFill>
                      <a:srgbClr val="3333FF"/>
                    </a:solidFill>
                    <a:latin typeface="Times New Roman" panose="02020603050405020304" pitchFamily="18" charset="0"/>
                    <a:cs typeface="Times New Roman" panose="02020603050405020304" pitchFamily="18" charset="0"/>
                  </a:rPr>
                  <a:t>D. </a:t>
                </a:r>
                <a14:m>
                  <m:oMath xmlns:m="http://schemas.openxmlformats.org/officeDocument/2006/math">
                    <m:r>
                      <a:rPr lang="en-US" sz="3200" i="1">
                        <a:solidFill>
                          <a:prstClr val="black"/>
                        </a:solidFill>
                        <a:latin typeface="Cambria Math" panose="02040503050406030204" pitchFamily="18" charset="0"/>
                      </a:rPr>
                      <m:t>𝑉</m:t>
                    </m:r>
                    <m:r>
                      <a:rPr lang="en-US" sz="3200" i="1">
                        <a:solidFill>
                          <a:prstClr val="black"/>
                        </a:solidFill>
                        <a:latin typeface="Cambria Math" panose="02040503050406030204" pitchFamily="18" charset="0"/>
                      </a:rPr>
                      <m:t>=</m:t>
                    </m:r>
                    <m:f>
                      <m:fPr>
                        <m:ctrlPr>
                          <a:rPr lang="en-US" sz="3200" i="1">
                            <a:solidFill>
                              <a:prstClr val="black"/>
                            </a:solidFill>
                            <a:latin typeface="Cambria Math" panose="02040503050406030204" pitchFamily="18" charset="0"/>
                          </a:rPr>
                        </m:ctrlPr>
                      </m:fPr>
                      <m:num>
                        <m:sSup>
                          <m:sSupPr>
                            <m:ctrlPr>
                              <a:rPr lang="en-US" sz="3200" i="1">
                                <a:solidFill>
                                  <a:prstClr val="black"/>
                                </a:solidFill>
                                <a:latin typeface="Cambria Math" panose="02040503050406030204" pitchFamily="18" charset="0"/>
                              </a:rPr>
                            </m:ctrlPr>
                          </m:sSupPr>
                          <m:e>
                            <m:r>
                              <a:rPr lang="en-US" sz="3200" i="1">
                                <a:solidFill>
                                  <a:prstClr val="black"/>
                                </a:solidFill>
                                <a:latin typeface="Cambria Math" panose="02040503050406030204" pitchFamily="18" charset="0"/>
                              </a:rPr>
                              <m:t>𝑎</m:t>
                            </m:r>
                          </m:e>
                          <m:sup>
                            <m:r>
                              <a:rPr lang="en-US" sz="3200" i="1">
                                <a:solidFill>
                                  <a:prstClr val="black"/>
                                </a:solidFill>
                                <a:latin typeface="Cambria Math" panose="02040503050406030204" pitchFamily="18" charset="0"/>
                              </a:rPr>
                              <m:t>3</m:t>
                            </m:r>
                          </m:sup>
                        </m:sSup>
                        <m:rad>
                          <m:radPr>
                            <m:degHide m:val="on"/>
                            <m:ctrlPr>
                              <a:rPr lang="en-US" sz="3200" i="1">
                                <a:solidFill>
                                  <a:prstClr val="black"/>
                                </a:solidFill>
                                <a:latin typeface="Cambria Math" panose="02040503050406030204" pitchFamily="18" charset="0"/>
                              </a:rPr>
                            </m:ctrlPr>
                          </m:radPr>
                          <m:deg/>
                          <m:e>
                            <m:r>
                              <a:rPr lang="en-US" sz="3200" i="1">
                                <a:solidFill>
                                  <a:prstClr val="black"/>
                                </a:solidFill>
                                <a:latin typeface="Cambria Math" panose="02040503050406030204" pitchFamily="18" charset="0"/>
                              </a:rPr>
                              <m:t>6</m:t>
                            </m:r>
                          </m:e>
                        </m:rad>
                      </m:num>
                      <m:den>
                        <m:r>
                          <a:rPr lang="en-US" sz="3200" i="1">
                            <a:solidFill>
                              <a:prstClr val="black"/>
                            </a:solidFill>
                            <a:latin typeface="Cambria Math" panose="02040503050406030204" pitchFamily="18" charset="0"/>
                          </a:rPr>
                          <m:t>6</m:t>
                        </m:r>
                      </m:den>
                    </m:f>
                  </m:oMath>
                </a14:m>
                <a:r>
                  <a:rPr lang="en-US" sz="3200" dirty="0">
                    <a:solidFill>
                      <a:prstClr val="black"/>
                    </a:solidFill>
                    <a:latin typeface="Times New Roman" panose="02020603050405020304" pitchFamily="18" charset="0"/>
                    <a:cs typeface="Times New Roman" panose="02020603050405020304" pitchFamily="18" charset="0"/>
                  </a:rPr>
                  <a:t>.</a:t>
                </a:r>
              </a:p>
            </p:txBody>
          </p:sp>
        </mc:Choice>
        <mc:Fallback xmlns="">
          <p:sp>
            <p:nvSpPr>
              <p:cNvPr id="2" name="TextBox 1"/>
              <p:cNvSpPr txBox="1">
                <a:spLocks noRot="1" noChangeAspect="1" noMove="1" noResize="1" noEditPoints="1" noAdjustHandles="1" noChangeArrowheads="1" noChangeShapeType="1" noTextEdit="1"/>
              </p:cNvSpPr>
              <p:nvPr/>
            </p:nvSpPr>
            <p:spPr>
              <a:xfrm>
                <a:off x="0" y="0"/>
                <a:ext cx="12297103" cy="2257798"/>
              </a:xfrm>
              <a:prstGeom prst="rect">
                <a:avLst/>
              </a:prstGeom>
              <a:blipFill>
                <a:blip r:embed="rId2"/>
                <a:stretch>
                  <a:fillRect l="-1239" t="-5946" r="-545" b="-37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15311" y="2185991"/>
                <a:ext cx="8933792" cy="5065489"/>
              </a:xfrm>
              <a:prstGeom prst="rect">
                <a:avLst/>
              </a:prstGeom>
              <a:noFill/>
            </p:spPr>
            <p:txBody>
              <a:bodyPr wrap="square" rtlCol="0">
                <a:spAutoFit/>
              </a:bodyPr>
              <a:lstStyle/>
              <a:p>
                <a:pPr lvl="0"/>
                <a:r>
                  <a:rPr lang="en-US" sz="3200" b="1" dirty="0">
                    <a:solidFill>
                      <a:srgbClr val="0000FF"/>
                    </a:solidFill>
                    <a:latin typeface="Times New Roman" panose="02020603050405020304" pitchFamily="18" charset="0"/>
                    <a:cs typeface="Times New Roman" panose="02020603050405020304" pitchFamily="18" charset="0"/>
                  </a:rPr>
                  <a:t>Lời </a:t>
                </a:r>
                <a:r>
                  <a:rPr lang="en-US" sz="3200" b="1" dirty="0" err="1">
                    <a:solidFill>
                      <a:srgbClr val="0000FF"/>
                    </a:solidFill>
                    <a:latin typeface="Times New Roman" panose="02020603050405020304" pitchFamily="18" charset="0"/>
                    <a:cs typeface="Times New Roman" panose="02020603050405020304" pitchFamily="18" charset="0"/>
                  </a:rPr>
                  <a:t>giải</a:t>
                </a:r>
                <a:r>
                  <a:rPr lang="en-US" sz="3200" b="1" dirty="0">
                    <a:solidFill>
                      <a:srgbClr val="0000FF"/>
                    </a:solidFill>
                    <a:latin typeface="Times New Roman" panose="02020603050405020304" pitchFamily="18" charset="0"/>
                    <a:cs typeface="Times New Roman" panose="02020603050405020304" pitchFamily="18" charset="0"/>
                  </a:rPr>
                  <a:t>  </a:t>
                </a:r>
              </a:p>
              <a:p>
                <a:r>
                  <a:rPr lang="en-US" sz="3200" dirty="0" err="1">
                    <a:latin typeface="Times New Roman" panose="02020603050405020304" pitchFamily="18" charset="0"/>
                    <a:cs typeface="Times New Roman" panose="02020603050405020304" pitchFamily="18" charset="0"/>
                  </a:rPr>
                  <a:t>Gọi</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𝐻</m:t>
                    </m:r>
                  </m:oMath>
                </a14:m>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14:m>
                  <m:oMath xmlns:m="http://schemas.openxmlformats.org/officeDocument/2006/math">
                    <m:r>
                      <a:rPr lang="en-US" sz="3200" i="1">
                        <a:latin typeface="Cambria Math" panose="02040503050406030204" pitchFamily="18" charset="0"/>
                      </a:rPr>
                      <m:t>𝐴𝐵</m:t>
                    </m:r>
                  </m:oMath>
                </a14:m>
                <a:r>
                  <a:rPr lang="en-US" sz="3200" dirty="0">
                    <a:latin typeface="Times New Roman" panose="02020603050405020304" pitchFamily="18" charset="0"/>
                    <a:cs typeface="Times New Roman" panose="02020603050405020304" pitchFamily="18" charset="0"/>
                  </a:rPr>
                  <a:t>, do </a:t>
                </a:r>
                <a14:m>
                  <m:oMath xmlns:m="http://schemas.openxmlformats.org/officeDocument/2006/math">
                    <m:r>
                      <a:rPr lang="en-US" sz="3200" i="1">
                        <a:latin typeface="Cambria Math" panose="02040503050406030204" pitchFamily="18" charset="0"/>
                      </a:rPr>
                      <m:t>𝑆𝐴𝐵</m:t>
                    </m:r>
                  </m:oMath>
                </a14:m>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𝑆𝐻</m:t>
                    </m:r>
                    <m:r>
                      <a:rPr lang="en-US" sz="3200" i="1">
                        <a:latin typeface="Cambria Math" panose="02040503050406030204" pitchFamily="18" charset="0"/>
                      </a:rPr>
                      <m:t>⊥</m:t>
                    </m:r>
                    <m:r>
                      <a:rPr lang="en-US" sz="3200" i="1">
                        <a:latin typeface="Cambria Math" panose="02040503050406030204" pitchFamily="18" charset="0"/>
                      </a:rPr>
                      <m:t>𝐴𝐵</m:t>
                    </m:r>
                  </m:oMath>
                </a14:m>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𝑆𝐻</m:t>
                    </m:r>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𝐴𝐵</m:t>
                        </m:r>
                        <m:rad>
                          <m:radPr>
                            <m:degHide m:val="on"/>
                            <m:ctrlPr>
                              <a:rPr lang="en-US" sz="3200" i="1">
                                <a:latin typeface="Cambria Math" panose="02040503050406030204" pitchFamily="18" charset="0"/>
                              </a:rPr>
                            </m:ctrlPr>
                          </m:radPr>
                          <m:deg/>
                          <m:e>
                            <m:r>
                              <a:rPr lang="en-US" sz="3200" i="1">
                                <a:latin typeface="Cambria Math" panose="02040503050406030204" pitchFamily="18" charset="0"/>
                              </a:rPr>
                              <m:t>3</m:t>
                            </m:r>
                          </m:e>
                        </m:rad>
                      </m:num>
                      <m:den>
                        <m:r>
                          <a:rPr lang="en-US" sz="3200" i="1">
                            <a:latin typeface="Cambria Math" panose="02040503050406030204" pitchFamily="18" charset="0"/>
                          </a:rPr>
                          <m:t>2</m:t>
                        </m:r>
                      </m:den>
                    </m:f>
                    <m:r>
                      <a:rPr lang="en-US" sz="3200" i="1">
                        <a:latin typeface="Cambria Math" panose="02040503050406030204" pitchFamily="18" charset="0"/>
                      </a:rPr>
                      <m:t>=</m:t>
                    </m:r>
                    <m:r>
                      <a:rPr lang="en-US" sz="3200" i="1">
                        <a:latin typeface="Cambria Math" panose="02040503050406030204" pitchFamily="18" charset="0"/>
                      </a:rPr>
                      <m:t>𝑎</m:t>
                    </m:r>
                    <m:rad>
                      <m:radPr>
                        <m:degHide m:val="on"/>
                        <m:ctrlPr>
                          <a:rPr lang="en-US" sz="3200" i="1">
                            <a:latin typeface="Cambria Math" panose="02040503050406030204" pitchFamily="18" charset="0"/>
                          </a:rPr>
                        </m:ctrlPr>
                      </m:radPr>
                      <m:deg/>
                      <m:e>
                        <m:r>
                          <a:rPr lang="en-US" sz="3200" i="1">
                            <a:latin typeface="Cambria Math" panose="02040503050406030204" pitchFamily="18" charset="0"/>
                          </a:rPr>
                          <m:t>3</m:t>
                        </m:r>
                      </m:e>
                    </m:rad>
                  </m:oMath>
                </a14:m>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Ta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3200" i="1">
                            <a:latin typeface="Cambria Math" panose="02040503050406030204" pitchFamily="18" charset="0"/>
                          </a:rPr>
                        </m:ctrlPr>
                      </m:dPr>
                      <m:e>
                        <m:eqArr>
                          <m:eqArrPr>
                            <m:ctrlPr>
                              <a:rPr lang="en-US" sz="3200" i="1">
                                <a:latin typeface="Cambria Math" panose="02040503050406030204" pitchFamily="18" charset="0"/>
                              </a:rPr>
                            </m:ctrlPr>
                          </m:eqArrPr>
                          <m:e>
                            <m:r>
                              <a:rPr lang="en-US" sz="3200" i="1">
                                <a:latin typeface="Cambria Math" panose="02040503050406030204" pitchFamily="18" charset="0"/>
                              </a:rPr>
                              <m:t>&amp;</m:t>
                            </m:r>
                            <m:r>
                              <a:rPr lang="en-US" sz="3200" i="1">
                                <a:latin typeface="Cambria Math" panose="02040503050406030204" pitchFamily="18" charset="0"/>
                              </a:rPr>
                              <m:t>𝑆𝐻</m:t>
                            </m:r>
                            <m:r>
                              <a:rPr lang="en-US" sz="3200" i="1">
                                <a:latin typeface="Cambria Math" panose="02040503050406030204" pitchFamily="18" charset="0"/>
                              </a:rPr>
                              <m:t>⊥</m:t>
                            </m:r>
                            <m:r>
                              <a:rPr lang="en-US" sz="3200" i="1">
                                <a:latin typeface="Cambria Math" panose="02040503050406030204" pitchFamily="18" charset="0"/>
                              </a:rPr>
                              <m:t>𝐴𝐵</m:t>
                            </m:r>
                          </m:e>
                          <m:e>
                            <m:r>
                              <a:rPr lang="en-US" sz="3200" i="1">
                                <a:latin typeface="Cambria Math" panose="02040503050406030204" pitchFamily="18" charset="0"/>
                              </a:rPr>
                              <m:t>&amp;</m:t>
                            </m:r>
                            <m:d>
                              <m:dPr>
                                <m:ctrlPr>
                                  <a:rPr lang="en-US" sz="3200" i="1">
                                    <a:latin typeface="Cambria Math" panose="02040503050406030204" pitchFamily="18" charset="0"/>
                                  </a:rPr>
                                </m:ctrlPr>
                              </m:dPr>
                              <m:e>
                                <m:r>
                                  <a:rPr lang="en-US" sz="3200" i="1">
                                    <a:latin typeface="Cambria Math" panose="02040503050406030204" pitchFamily="18" charset="0"/>
                                  </a:rPr>
                                  <m:t>𝑆𝐴𝐵</m:t>
                                </m:r>
                              </m:e>
                            </m:d>
                            <m:r>
                              <a:rPr lang="en-US" sz="3200" i="1">
                                <a:latin typeface="Cambria Math" panose="02040503050406030204" pitchFamily="18" charset="0"/>
                              </a:rPr>
                              <m:t>⊥</m:t>
                            </m:r>
                            <m:d>
                              <m:dPr>
                                <m:ctrlPr>
                                  <a:rPr lang="en-US" sz="3200" i="1">
                                    <a:latin typeface="Cambria Math" panose="02040503050406030204" pitchFamily="18" charset="0"/>
                                  </a:rPr>
                                </m:ctrlPr>
                              </m:dPr>
                              <m:e>
                                <m:r>
                                  <a:rPr lang="en-US" sz="3200" i="1">
                                    <a:latin typeface="Cambria Math" panose="02040503050406030204" pitchFamily="18" charset="0"/>
                                  </a:rPr>
                                  <m:t>𝐴𝐵𝐶𝐷</m:t>
                                </m:r>
                              </m:e>
                            </m:d>
                          </m:e>
                        </m:eqArr>
                      </m:e>
                    </m:d>
                    <m:r>
                      <a:rPr lang="en-US" sz="3200" i="1" smtClean="0">
                        <a:solidFill>
                          <a:srgbClr val="0000FF"/>
                        </a:solidFill>
                        <a:latin typeface="Cambria Math" panose="02040503050406030204" pitchFamily="18" charset="0"/>
                      </a:rPr>
                      <m:t>⇒</m:t>
                    </m:r>
                    <m:r>
                      <a:rPr lang="en-US" sz="3200" i="1" smtClean="0">
                        <a:solidFill>
                          <a:srgbClr val="0000FF"/>
                        </a:solidFill>
                        <a:latin typeface="Cambria Math" panose="02040503050406030204" pitchFamily="18" charset="0"/>
                      </a:rPr>
                      <m:t>𝑆𝐻</m:t>
                    </m:r>
                    <m:r>
                      <a:rPr lang="en-US" sz="3200" i="1" smtClean="0">
                        <a:solidFill>
                          <a:srgbClr val="0000FF"/>
                        </a:solidFill>
                        <a:latin typeface="Cambria Math" panose="02040503050406030204" pitchFamily="18" charset="0"/>
                      </a:rPr>
                      <m:t>⊥</m:t>
                    </m:r>
                    <m:d>
                      <m:dPr>
                        <m:ctrlPr>
                          <a:rPr lang="en-US" sz="3200" i="1">
                            <a:solidFill>
                              <a:srgbClr val="0000FF"/>
                            </a:solidFill>
                            <a:latin typeface="Cambria Math" panose="02040503050406030204" pitchFamily="18" charset="0"/>
                          </a:rPr>
                        </m:ctrlPr>
                      </m:dPr>
                      <m:e>
                        <m:r>
                          <a:rPr lang="en-US" sz="3200" i="1">
                            <a:solidFill>
                              <a:srgbClr val="0000FF"/>
                            </a:solidFill>
                            <a:latin typeface="Cambria Math" panose="02040503050406030204" pitchFamily="18" charset="0"/>
                          </a:rPr>
                          <m:t>𝐴𝐵𝐶𝐷</m:t>
                        </m:r>
                      </m:e>
                    </m:d>
                  </m:oMath>
                </a14:m>
                <a:r>
                  <a:rPr lang="en-US" sz="3200" dirty="0">
                    <a:solidFill>
                      <a:srgbClr val="0000FF"/>
                    </a:solidFill>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Mặt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a:t>
                </a:r>
                <a14:m>
                  <m:oMath xmlns:m="http://schemas.openxmlformats.org/officeDocument/2006/math">
                    <m:d>
                      <m:dPr>
                        <m:begChr m:val="{"/>
                        <m:endChr m:val=""/>
                        <m:ctrlPr>
                          <a:rPr lang="en-US" sz="3200" i="1">
                            <a:latin typeface="Cambria Math" panose="02040503050406030204" pitchFamily="18" charset="0"/>
                          </a:rPr>
                        </m:ctrlPr>
                      </m:dPr>
                      <m:e>
                        <m:eqArr>
                          <m:eqArrPr>
                            <m:ctrlPr>
                              <a:rPr lang="en-US" sz="3200" i="1">
                                <a:latin typeface="Cambria Math" panose="02040503050406030204" pitchFamily="18" charset="0"/>
                              </a:rPr>
                            </m:ctrlPr>
                          </m:eqArrPr>
                          <m:e>
                            <m:r>
                              <a:rPr lang="en-US" sz="3200" i="1">
                                <a:latin typeface="Cambria Math" panose="02040503050406030204" pitchFamily="18" charset="0"/>
                              </a:rPr>
                              <m:t>&amp;</m:t>
                            </m:r>
                            <m:r>
                              <a:rPr lang="en-US" sz="3200" i="1">
                                <a:latin typeface="Cambria Math" panose="02040503050406030204" pitchFamily="18" charset="0"/>
                              </a:rPr>
                              <m:t>𝐴𝐶</m:t>
                            </m:r>
                            <m:r>
                              <a:rPr lang="en-US" sz="3200" i="1">
                                <a:latin typeface="Cambria Math" panose="02040503050406030204" pitchFamily="18" charset="0"/>
                              </a:rPr>
                              <m:t>⊥</m:t>
                            </m:r>
                            <m:r>
                              <a:rPr lang="en-US" sz="3200" i="1">
                                <a:latin typeface="Cambria Math" panose="02040503050406030204" pitchFamily="18" charset="0"/>
                              </a:rPr>
                              <m:t>𝑆𝐷</m:t>
                            </m:r>
                          </m:e>
                          <m:e>
                            <m:r>
                              <a:rPr lang="en-US" sz="3200" i="1">
                                <a:latin typeface="Cambria Math" panose="02040503050406030204" pitchFamily="18" charset="0"/>
                              </a:rPr>
                              <m:t>&amp;</m:t>
                            </m:r>
                            <m:r>
                              <a:rPr lang="en-US" sz="3200" i="1">
                                <a:latin typeface="Cambria Math" panose="02040503050406030204" pitchFamily="18" charset="0"/>
                              </a:rPr>
                              <m:t>𝐴𝐶</m:t>
                            </m:r>
                            <m:r>
                              <a:rPr lang="en-US" sz="3200" i="1">
                                <a:latin typeface="Cambria Math" panose="02040503050406030204" pitchFamily="18" charset="0"/>
                              </a:rPr>
                              <m:t>⊥</m:t>
                            </m:r>
                            <m:r>
                              <a:rPr lang="en-US" sz="3200" i="1">
                                <a:latin typeface="Cambria Math" panose="02040503050406030204" pitchFamily="18" charset="0"/>
                              </a:rPr>
                              <m:t>𝑆𝐻</m:t>
                            </m:r>
                          </m:e>
                        </m:eqArr>
                      </m:e>
                    </m:d>
                    <m:r>
                      <a:rPr lang="en-US" sz="3200" i="1">
                        <a:latin typeface="Cambria Math" panose="02040503050406030204" pitchFamily="18" charset="0"/>
                      </a:rPr>
                      <m:t>⇒</m:t>
                    </m:r>
                    <m:r>
                      <a:rPr lang="en-US" sz="3200" i="1">
                        <a:latin typeface="Cambria Math" panose="02040503050406030204" pitchFamily="18" charset="0"/>
                      </a:rPr>
                      <m:t>𝐴𝐶</m:t>
                    </m:r>
                    <m:r>
                      <a:rPr lang="en-US" sz="3200" i="1">
                        <a:latin typeface="Cambria Math" panose="02040503050406030204" pitchFamily="18" charset="0"/>
                      </a:rPr>
                      <m:t>⊥</m:t>
                    </m:r>
                    <m:d>
                      <m:dPr>
                        <m:ctrlPr>
                          <a:rPr lang="en-US" sz="3200" i="1">
                            <a:latin typeface="Cambria Math" panose="02040503050406030204" pitchFamily="18" charset="0"/>
                          </a:rPr>
                        </m:ctrlPr>
                      </m:dPr>
                      <m:e>
                        <m:r>
                          <a:rPr lang="en-US" sz="3200" i="1">
                            <a:latin typeface="Cambria Math" panose="02040503050406030204" pitchFamily="18" charset="0"/>
                          </a:rPr>
                          <m:t>𝑆𝐻𝐷</m:t>
                        </m:r>
                      </m:e>
                    </m:d>
                  </m:oMath>
                </a14:m>
                <a:endParaRPr lang="en-US" sz="3200" i="1" dirty="0"/>
              </a:p>
              <a:p>
                <a14:m>
                  <m:oMath xmlns:m="http://schemas.openxmlformats.org/officeDocument/2006/math">
                    <m:r>
                      <a:rPr lang="en-US" sz="3200" i="1">
                        <a:latin typeface="Cambria Math" panose="02040503050406030204" pitchFamily="18" charset="0"/>
                      </a:rPr>
                      <m:t>⇒</m:t>
                    </m:r>
                    <m:r>
                      <a:rPr lang="en-US" sz="3200" i="1">
                        <a:latin typeface="Cambria Math" panose="02040503050406030204" pitchFamily="18" charset="0"/>
                      </a:rPr>
                      <m:t>𝐴𝐶</m:t>
                    </m:r>
                    <m:r>
                      <a:rPr lang="en-US" sz="3200" i="1">
                        <a:latin typeface="Cambria Math" panose="02040503050406030204" pitchFamily="18" charset="0"/>
                      </a:rPr>
                      <m:t>⊥</m:t>
                    </m:r>
                    <m:r>
                      <a:rPr lang="en-US" sz="3200" i="1">
                        <a:latin typeface="Cambria Math" panose="02040503050406030204" pitchFamily="18" charset="0"/>
                      </a:rPr>
                      <m:t>𝐻𝐷</m:t>
                    </m:r>
                    <m:r>
                      <a:rPr lang="en-US" sz="3200" i="1">
                        <a:latin typeface="Cambria Math" panose="02040503050406030204" pitchFamily="18" charset="0"/>
                      </a:rPr>
                      <m:t>⇒</m:t>
                    </m:r>
                    <m:acc>
                      <m:accPr>
                        <m:chr m:val="̂"/>
                        <m:ctrlPr>
                          <a:rPr lang="en-US" sz="3200" i="1">
                            <a:latin typeface="Cambria Math" panose="02040503050406030204" pitchFamily="18" charset="0"/>
                          </a:rPr>
                        </m:ctrlPr>
                      </m:accPr>
                      <m:e>
                        <m:r>
                          <a:rPr lang="en-US" sz="3200" i="1">
                            <a:latin typeface="Cambria Math" panose="02040503050406030204" pitchFamily="18" charset="0"/>
                          </a:rPr>
                          <m:t>𝐴𝐻𝐷</m:t>
                        </m:r>
                      </m:e>
                    </m:acc>
                    <m:r>
                      <a:rPr lang="en-US" sz="3200" i="1">
                        <a:latin typeface="Cambria Math" panose="02040503050406030204" pitchFamily="18" charset="0"/>
                      </a:rPr>
                      <m:t>=</m:t>
                    </m:r>
                    <m:acc>
                      <m:accPr>
                        <m:chr m:val="̂"/>
                        <m:ctrlPr>
                          <a:rPr lang="en-US" sz="3200" i="1">
                            <a:latin typeface="Cambria Math" panose="02040503050406030204" pitchFamily="18" charset="0"/>
                          </a:rPr>
                        </m:ctrlPr>
                      </m:accPr>
                      <m:e>
                        <m:r>
                          <a:rPr lang="en-US" sz="3200" i="1">
                            <a:latin typeface="Cambria Math" panose="02040503050406030204" pitchFamily="18" charset="0"/>
                          </a:rPr>
                          <m:t>𝐷𝐴𝐶</m:t>
                        </m:r>
                      </m:e>
                    </m:acc>
                  </m:oMath>
                </a14:m>
                <a:r>
                  <a:rPr lang="en-US" sz="3200" dirty="0">
                    <a:latin typeface="Times New Roman" panose="02020603050405020304" pitchFamily="18" charset="0"/>
                    <a:cs typeface="Times New Roman" panose="02020603050405020304" pitchFamily="18" charset="0"/>
                  </a:rPr>
                  <a:t>.</a:t>
                </a:r>
              </a:p>
              <a:p>
                <a:pPr lvl="1"/>
                <a:r>
                  <a:rPr lang="en-US" sz="3200" dirty="0">
                    <a:latin typeface="Times New Roman" panose="02020603050405020304" pitchFamily="18" charset="0"/>
                    <a:cs typeface="Times New Roman" panose="02020603050405020304" pitchFamily="18" charset="0"/>
                  </a:rPr>
                  <a:t> </a:t>
                </a:r>
                <a:endParaRPr lang="en-US" sz="3200" i="1"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15311" y="2185991"/>
                <a:ext cx="8933792" cy="5065489"/>
              </a:xfrm>
              <a:prstGeom prst="rect">
                <a:avLst/>
              </a:prstGeom>
              <a:blipFill>
                <a:blip r:embed="rId3"/>
                <a:stretch>
                  <a:fillRect l="-1775" t="-1685"/>
                </a:stretch>
              </a:blipFill>
            </p:spPr>
            <p:txBody>
              <a:bodyPr/>
              <a:lstStyle/>
              <a:p>
                <a:r>
                  <a:rPr lang="en-US">
                    <a:noFill/>
                  </a:rPr>
                  <a:t> </a:t>
                </a:r>
              </a:p>
            </p:txBody>
          </p:sp>
        </mc:Fallback>
      </mc:AlternateContent>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bwMode="auto">
          <a:xfrm>
            <a:off x="8597463" y="2995448"/>
            <a:ext cx="3174124" cy="3289738"/>
          </a:xfrm>
          <a:prstGeom prst="rect">
            <a:avLst/>
          </a:prstGeom>
          <a:noFill/>
          <a:ln>
            <a:noFill/>
          </a:ln>
        </p:spPr>
      </p:pic>
      <p:sp>
        <p:nvSpPr>
          <p:cNvPr id="9" name="Oval 53"/>
          <p:cNvSpPr>
            <a:spLocks noChangeArrowheads="1"/>
          </p:cNvSpPr>
          <p:nvPr/>
        </p:nvSpPr>
        <p:spPr bwMode="auto">
          <a:xfrm>
            <a:off x="315311" y="1642451"/>
            <a:ext cx="607210" cy="540537"/>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sz="3200">
              <a:latin typeface="Times New Roman" panose="02020603050405020304" pitchFamily="18" charset="0"/>
              <a:cs typeface="Times New Roman" panose="02020603050405020304" pitchFamily="18" charset="0"/>
            </a:endParaRPr>
          </a:p>
        </p:txBody>
      </p:sp>
      <p:sp>
        <p:nvSpPr>
          <p:cNvPr id="7" name="Isosceles Triangle 6">
            <a:hlinkClick r:id="rId5" action="ppaction://hlinksldjump"/>
            <a:extLst>
              <a:ext uri="{FF2B5EF4-FFF2-40B4-BE49-F238E27FC236}">
                <a16:creationId xmlns:a16="http://schemas.microsoft.com/office/drawing/2014/main" id="{B8562473-3D0D-4914-97C8-FB58003FA9C2}"/>
              </a:ext>
            </a:extLst>
          </p:cNvPr>
          <p:cNvSpPr/>
          <p:nvPr/>
        </p:nvSpPr>
        <p:spPr>
          <a:xfrm rot="5400000">
            <a:off x="11532432"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hlinkClick r:id="rId6" action="ppaction://hlinksldjump"/>
            <a:extLst>
              <a:ext uri="{FF2B5EF4-FFF2-40B4-BE49-F238E27FC236}">
                <a16:creationId xmlns:a16="http://schemas.microsoft.com/office/drawing/2014/main" id="{47A42407-7FFD-4C7C-85F3-DB026696D6EB}"/>
              </a:ext>
            </a:extLst>
          </p:cNvPr>
          <p:cNvSpPr/>
          <p:nvPr/>
        </p:nvSpPr>
        <p:spPr>
          <a:xfrm rot="16200000">
            <a:off x="11024656"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564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2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iterate type="lt">
                                    <p:tmPct val="5000"/>
                                  </p:iterate>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iterate type="lt">
                                    <p:tmPct val="10000"/>
                                  </p:iterate>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500"/>
                                        <p:tgtEl>
                                          <p:spTgt spid="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iterate type="lt">
                                    <p:tmPct val="10000"/>
                                  </p:iterate>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500"/>
                                        <p:tgtEl>
                                          <p:spTgt spid="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iterate type="lt">
                                    <p:tmPct val="10000"/>
                                  </p:iterate>
                                  <p:childTnLst>
                                    <p:set>
                                      <p:cBhvr>
                                        <p:cTn id="37" dur="1" fill="hold">
                                          <p:stCondLst>
                                            <p:cond delay="0"/>
                                          </p:stCondLst>
                                        </p:cTn>
                                        <p:tgtEl>
                                          <p:spTgt spid="6">
                                            <p:txEl>
                                              <p:pRg st="3" end="3"/>
                                            </p:txEl>
                                          </p:spTgt>
                                        </p:tgtEl>
                                        <p:attrNameLst>
                                          <p:attrName>style.visibility</p:attrName>
                                        </p:attrNameLst>
                                      </p:cBhvr>
                                      <p:to>
                                        <p:strVal val="visible"/>
                                      </p:to>
                                    </p:set>
                                    <p:animEffect transition="in" filter="fade">
                                      <p:cBhvr>
                                        <p:cTn id="38" dur="500"/>
                                        <p:tgtEl>
                                          <p:spTgt spid="6">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iterate type="lt">
                                    <p:tmPct val="10000"/>
                                  </p:iterate>
                                  <p:childTnLst>
                                    <p:set>
                                      <p:cBhvr>
                                        <p:cTn id="42" dur="1" fill="hold">
                                          <p:stCondLst>
                                            <p:cond delay="0"/>
                                          </p:stCondLst>
                                        </p:cTn>
                                        <p:tgtEl>
                                          <p:spTgt spid="6">
                                            <p:txEl>
                                              <p:pRg st="4" end="4"/>
                                            </p:txEl>
                                          </p:spTgt>
                                        </p:tgtEl>
                                        <p:attrNameLst>
                                          <p:attrName>style.visibility</p:attrName>
                                        </p:attrNameLst>
                                      </p:cBhvr>
                                      <p:to>
                                        <p:strVal val="visible"/>
                                      </p:to>
                                    </p:set>
                                    <p:animEffect transition="in" filter="fade">
                                      <p:cBhvr>
                                        <p:cTn id="4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71020" y="3067605"/>
                <a:ext cx="10376263" cy="3083921"/>
              </a:xfrm>
              <a:prstGeom prst="rect">
                <a:avLst/>
              </a:prstGeom>
              <a:noFill/>
            </p:spPr>
            <p:txBody>
              <a:bodyPr wrap="square" rtlCol="0">
                <a:spAutoFit/>
              </a:bodyPr>
              <a:lstStyle/>
              <a:p>
                <a:pPr marL="635000">
                  <a:lnSpc>
                    <a:spcPct val="107000"/>
                  </a:lnSpc>
                  <a:spcAft>
                    <a:spcPts val="800"/>
                  </a:spcAft>
                </a:pPr>
                <a:r>
                  <a:rPr lang="en-US" sz="3200" dirty="0">
                    <a:latin typeface="Times New Roman" panose="02020603050405020304" pitchFamily="18" charset="0"/>
                    <a:ea typeface="Times New Roman" panose="02020603050405020304" pitchFamily="18" charset="0"/>
                  </a:rPr>
                  <a:t>Xét </a:t>
                </a:r>
                <a:r>
                  <a:rPr lang="en-US" sz="3200" dirty="0" err="1">
                    <a:latin typeface="Times New Roman" panose="02020603050405020304" pitchFamily="18" charset="0"/>
                    <a:ea typeface="Times New Roman" panose="02020603050405020304" pitchFamily="18" charset="0"/>
                  </a:rPr>
                  <a:t>hai</a:t>
                </a:r>
                <a:r>
                  <a:rPr lang="en-US" sz="3200" dirty="0">
                    <a:latin typeface="Times New Roman" panose="02020603050405020304" pitchFamily="18" charset="0"/>
                    <a:ea typeface="Times New Roman" panose="02020603050405020304" pitchFamily="18" charset="0"/>
                  </a:rPr>
                  <a:t> tam </a:t>
                </a:r>
                <a:r>
                  <a:rPr lang="en-US" sz="3200" dirty="0" err="1">
                    <a:latin typeface="Times New Roman" panose="02020603050405020304" pitchFamily="18" charset="0"/>
                    <a:ea typeface="Times New Roman" panose="02020603050405020304" pitchFamily="18" charset="0"/>
                  </a:rPr>
                  <a:t>giác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vuông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đồng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dạng</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𝐴𝐻𝐷</m:t>
                    </m:r>
                  </m:oMath>
                </a14:m>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𝐷𝐴𝐶</m:t>
                    </m:r>
                  </m:oMath>
                </a14:m>
                <a:r>
                  <a:rPr lang="en-US" sz="3200" dirty="0">
                    <a:effectLst/>
                    <a:latin typeface="Times New Roman" panose="02020603050405020304" pitchFamily="18" charset="0"/>
                    <a:ea typeface="Times New Roman" panose="02020603050405020304" pitchFamily="18" charset="0"/>
                  </a:rPr>
                  <a:t>, </a:t>
                </a:r>
              </a:p>
              <a:p>
                <a:pPr marL="635000">
                  <a:lnSpc>
                    <a:spcPct val="107000"/>
                  </a:lnSpc>
                  <a:spcAft>
                    <a:spcPts val="800"/>
                  </a:spcAft>
                </a:pPr>
                <a:r>
                  <a:rPr lang="en-US" sz="3200" dirty="0">
                    <a:effectLst/>
                    <a:latin typeface="Times New Roman" panose="02020603050405020304" pitchFamily="18" charset="0"/>
                    <a:ea typeface="Times New Roman" panose="02020603050405020304" pitchFamily="18" charset="0"/>
                  </a:rPr>
                  <a:t>ta </a:t>
                </a:r>
                <a:r>
                  <a:rPr lang="en-US" sz="3200" dirty="0" err="1">
                    <a:effectLst/>
                    <a:latin typeface="Times New Roman" panose="02020603050405020304" pitchFamily="18" charset="0"/>
                    <a:ea typeface="Times New Roman" panose="02020603050405020304" pitchFamily="18" charset="0"/>
                  </a:rPr>
                  <a:t>có</a:t>
                </a:r>
                <a:r>
                  <a:rPr lang="en-US" sz="3200" dirty="0">
                    <a:effectLst/>
                    <a:latin typeface="Times New Roman" panose="02020603050405020304" pitchFamily="18" charset="0"/>
                    <a:ea typeface="Times New Roman" panose="02020603050405020304" pitchFamily="18" charset="0"/>
                  </a:rPr>
                  <a:t>:</a:t>
                </a:r>
                <a14:m>
                  <m:oMath xmlns:m="http://schemas.openxmlformats.org/officeDocument/2006/math">
                    <m:r>
                      <a:rPr lang="en-US" sz="3200" b="0" i="0" smtClean="0">
                        <a:effectLst/>
                        <a:latin typeface="Cambria Math" panose="02040503050406030204" pitchFamily="18" charset="0"/>
                        <a:ea typeface="Times New Roman" panose="02020603050405020304" pitchFamily="18" charset="0"/>
                      </a:rPr>
                      <m:t> </m:t>
                    </m:r>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𝐴𝐻</m:t>
                        </m:r>
                      </m:num>
                      <m:den>
                        <m:r>
                          <a:rPr lang="en-US" sz="3200" i="1">
                            <a:effectLst/>
                            <a:latin typeface="Cambria Math" panose="02040503050406030204" pitchFamily="18" charset="0"/>
                            <a:ea typeface="Times New Roman" panose="02020603050405020304" pitchFamily="18" charset="0"/>
                          </a:rPr>
                          <m:t>𝐴𝐷</m:t>
                        </m:r>
                      </m:den>
                    </m:f>
                    <m:r>
                      <a:rPr lang="en-US" sz="3200" i="1">
                        <a:effectLst/>
                        <a:latin typeface="Cambria Math" panose="02040503050406030204" pitchFamily="18" charset="0"/>
                        <a:ea typeface="Times New Roman" panose="02020603050405020304" pitchFamily="18" charset="0"/>
                      </a:rPr>
                      <m:t>=</m:t>
                    </m:r>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𝐴𝐷</m:t>
                        </m:r>
                      </m:num>
                      <m:den>
                        <m:r>
                          <a:rPr lang="en-US" sz="3200" i="1">
                            <a:effectLst/>
                            <a:latin typeface="Cambria Math" panose="02040503050406030204" pitchFamily="18" charset="0"/>
                            <a:ea typeface="Times New Roman" panose="02020603050405020304" pitchFamily="18" charset="0"/>
                          </a:rPr>
                          <m:t>𝐶𝐷</m:t>
                        </m:r>
                      </m:den>
                    </m:f>
                    <m:r>
                      <a:rPr lang="en-US" sz="3200" i="1">
                        <a:effectLst/>
                        <a:latin typeface="Cambria Math" panose="02040503050406030204" pitchFamily="18" charset="0"/>
                        <a:ea typeface="Times New Roman" panose="02020603050405020304" pitchFamily="18" charset="0"/>
                      </a:rPr>
                      <m:t>⇔</m:t>
                    </m:r>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1</m:t>
                        </m:r>
                      </m:num>
                      <m:den>
                        <m:r>
                          <a:rPr lang="en-US" sz="3200" i="1">
                            <a:effectLst/>
                            <a:latin typeface="Cambria Math" panose="02040503050406030204" pitchFamily="18" charset="0"/>
                            <a:ea typeface="Times New Roman" panose="02020603050405020304" pitchFamily="18" charset="0"/>
                          </a:rPr>
                          <m:t>2</m:t>
                        </m:r>
                      </m:den>
                    </m:f>
                    <m:r>
                      <a:rPr lang="en-US" sz="3200" i="1">
                        <a:effectLst/>
                        <a:latin typeface="Cambria Math" panose="02040503050406030204" pitchFamily="18" charset="0"/>
                        <a:ea typeface="Times New Roman" panose="02020603050405020304" pitchFamily="18" charset="0"/>
                      </a:rPr>
                      <m:t>𝐶</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𝐷</m:t>
                        </m:r>
                      </m:e>
                      <m:sup>
                        <m:r>
                          <a:rPr lang="en-US" sz="3200" i="1">
                            <a:effectLst/>
                            <a:latin typeface="Cambria Math" panose="02040503050406030204" pitchFamily="18" charset="0"/>
                            <a:ea typeface="Times New Roman" panose="02020603050405020304" pitchFamily="18" charset="0"/>
                          </a:rPr>
                          <m:t>2</m:t>
                        </m:r>
                      </m:sup>
                    </m:sSup>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𝐴</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𝐷</m:t>
                        </m:r>
                      </m:e>
                      <m:sup>
                        <m:r>
                          <a:rPr lang="en-US" sz="3200" i="1">
                            <a:effectLst/>
                            <a:latin typeface="Cambria Math" panose="02040503050406030204" pitchFamily="18" charset="0"/>
                            <a:ea typeface="Times New Roman" panose="02020603050405020304" pitchFamily="18" charset="0"/>
                          </a:rPr>
                          <m:t>2</m:t>
                        </m:r>
                      </m:sup>
                    </m:sSup>
                  </m:oMath>
                </a14:m>
                <a:r>
                  <a:rPr lang="en-US" sz="3200" dirty="0">
                    <a:effectLst/>
                    <a:latin typeface="Times New Roman" panose="02020603050405020304" pitchFamily="18" charset="0"/>
                    <a:ea typeface="Times New Roman" panose="02020603050405020304" pitchFamily="18" charset="0"/>
                  </a:rPr>
                  <a:t>(</a:t>
                </a:r>
                <a:r>
                  <a:rPr lang="en-US" sz="3200" dirty="0" err="1">
                    <a:effectLst/>
                    <a:latin typeface="Times New Roman" panose="02020603050405020304" pitchFamily="18" charset="0"/>
                    <a:ea typeface="Times New Roman" panose="02020603050405020304" pitchFamily="18" charset="0"/>
                  </a:rPr>
                  <a:t>vì</a:t>
                </a:r>
                <a14:m>
                  <m:oMath xmlns:m="http://schemas.openxmlformats.org/officeDocument/2006/math">
                    <m:r>
                      <a:rPr lang="en-US" sz="3200" i="1">
                        <a:effectLst/>
                        <a:latin typeface="Cambria Math" panose="02040503050406030204" pitchFamily="18" charset="0"/>
                        <a:ea typeface="Times New Roman" panose="02020603050405020304" pitchFamily="18" charset="0"/>
                      </a:rPr>
                      <m:t>𝐴𝐻</m:t>
                    </m:r>
                    <m:r>
                      <a:rPr lang="en-US" sz="3200" i="1">
                        <a:effectLst/>
                        <a:latin typeface="Cambria Math" panose="02040503050406030204" pitchFamily="18" charset="0"/>
                        <a:ea typeface="Times New Roman" panose="02020603050405020304" pitchFamily="18" charset="0"/>
                      </a:rPr>
                      <m:t>=</m:t>
                    </m:r>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1</m:t>
                        </m:r>
                      </m:num>
                      <m:den>
                        <m:r>
                          <a:rPr lang="en-US" sz="3200" i="1">
                            <a:effectLst/>
                            <a:latin typeface="Cambria Math" panose="02040503050406030204" pitchFamily="18" charset="0"/>
                            <a:ea typeface="Times New Roman" panose="02020603050405020304" pitchFamily="18" charset="0"/>
                          </a:rPr>
                          <m:t>2</m:t>
                        </m:r>
                      </m:den>
                    </m:f>
                    <m:r>
                      <a:rPr lang="en-US" sz="3200" i="1">
                        <a:effectLst/>
                        <a:latin typeface="Cambria Math" panose="02040503050406030204" pitchFamily="18" charset="0"/>
                        <a:ea typeface="Times New Roman" panose="02020603050405020304" pitchFamily="18" charset="0"/>
                      </a:rPr>
                      <m:t>𝐶𝐷</m:t>
                    </m:r>
                  </m:oMath>
                </a14:m>
                <a:r>
                  <a:rPr lang="en-US" sz="3200" dirty="0">
                    <a:effectLst/>
                    <a:latin typeface="Times New Roman" panose="02020603050405020304" pitchFamily="18" charset="0"/>
                    <a:ea typeface="Times New Roman" panose="02020603050405020304" pitchFamily="18" charset="0"/>
                  </a:rPr>
                  <a:t>)</a:t>
                </a:r>
              </a:p>
              <a:p>
                <a:pPr marL="635000">
                  <a:lnSpc>
                    <a:spcPct val="107000"/>
                  </a:lnSpc>
                  <a:spcAft>
                    <a:spcPts val="800"/>
                  </a:spcAft>
                </a:pP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cs typeface="Cambria Math" panose="02040503050406030204" pitchFamily="18" charset="0"/>
                      </a:rPr>
                      <m:t>⇒</m:t>
                    </m:r>
                    <m:r>
                      <a:rPr lang="en-US" sz="3200" i="1">
                        <a:effectLst/>
                        <a:latin typeface="Cambria Math" panose="02040503050406030204" pitchFamily="18" charset="0"/>
                        <a:ea typeface="Times New Roman" panose="02020603050405020304" pitchFamily="18" charset="0"/>
                      </a:rPr>
                      <m:t>𝐴𝐷</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𝑎</m:t>
                    </m:r>
                    <m:rad>
                      <m:radPr>
                        <m:degHide m:val="on"/>
                        <m:ctrlPr>
                          <a:rPr lang="en-US" sz="3200" i="1">
                            <a:effectLst/>
                            <a:latin typeface="Cambria Math" panose="02040503050406030204" pitchFamily="18" charset="0"/>
                            <a:ea typeface="Times New Roman" panose="02020603050405020304" pitchFamily="18" charset="0"/>
                          </a:rPr>
                        </m:ctrlPr>
                      </m:radPr>
                      <m:deg/>
                      <m:e>
                        <m:r>
                          <a:rPr lang="en-US" sz="3200" i="1">
                            <a:effectLst/>
                            <a:latin typeface="Cambria Math" panose="02040503050406030204" pitchFamily="18" charset="0"/>
                            <a:ea typeface="Times New Roman" panose="02020603050405020304" pitchFamily="18" charset="0"/>
                          </a:rPr>
                          <m:t>2</m:t>
                        </m:r>
                      </m:e>
                    </m:rad>
                  </m:oMath>
                </a14:m>
                <a:r>
                  <a:rPr lang="en-US" sz="3200" dirty="0">
                    <a:effectLst/>
                    <a:latin typeface="Times New Roman" panose="02020603050405020304" pitchFamily="18" charset="0"/>
                    <a:ea typeface="Times New Roman" panose="02020603050405020304" pitchFamily="18" charset="0"/>
                  </a:rPr>
                  <a:t>.</a:t>
                </a:r>
              </a:p>
              <a:p>
                <a:pPr marL="635000">
                  <a:lnSpc>
                    <a:spcPct val="107000"/>
                  </a:lnSpc>
                  <a:spcAft>
                    <a:spcPts val="800"/>
                  </a:spcAft>
                </a:pPr>
                <a:r>
                  <a:rPr lang="en-US" sz="3200" dirty="0">
                    <a:solidFill>
                      <a:srgbClr val="0000FF"/>
                    </a:solidFill>
                    <a:effectLst/>
                    <a:latin typeface="Times New Roman" panose="02020603050405020304" pitchFamily="18" charset="0"/>
                    <a:ea typeface="Times New Roman" panose="02020603050405020304" pitchFamily="18" charset="0"/>
                  </a:rPr>
                  <a:t>Vậy </a:t>
                </a:r>
                <a14:m>
                  <m:oMath xmlns:m="http://schemas.openxmlformats.org/officeDocument/2006/math">
                    <m:sSub>
                      <m:sSubPr>
                        <m:ctrlPr>
                          <a:rPr lang="en-US" sz="3200" i="1">
                            <a:solidFill>
                              <a:srgbClr val="0000FF"/>
                            </a:solidFill>
                            <a:effectLst/>
                            <a:latin typeface="Cambria Math" panose="02040503050406030204" pitchFamily="18" charset="0"/>
                            <a:ea typeface="Times New Roman" panose="02020603050405020304" pitchFamily="18" charset="0"/>
                          </a:rPr>
                        </m:ctrlPr>
                      </m:sSubPr>
                      <m:e>
                        <m:r>
                          <a:rPr lang="en-US" sz="3200" i="1">
                            <a:solidFill>
                              <a:srgbClr val="0000FF"/>
                            </a:solidFill>
                            <a:effectLst/>
                            <a:latin typeface="Cambria Math" panose="02040503050406030204" pitchFamily="18" charset="0"/>
                            <a:ea typeface="Times New Roman" panose="02020603050405020304" pitchFamily="18" charset="0"/>
                          </a:rPr>
                          <m:t>𝑉</m:t>
                        </m:r>
                      </m:e>
                      <m:sub>
                        <m:r>
                          <a:rPr lang="en-US" sz="3200" i="1">
                            <a:solidFill>
                              <a:srgbClr val="0000FF"/>
                            </a:solidFill>
                            <a:effectLst/>
                            <a:latin typeface="Cambria Math" panose="02040503050406030204" pitchFamily="18" charset="0"/>
                            <a:ea typeface="Times New Roman" panose="02020603050405020304" pitchFamily="18" charset="0"/>
                          </a:rPr>
                          <m:t>𝑆</m:t>
                        </m:r>
                        <m:r>
                          <a:rPr lang="en-US" sz="3200" i="1">
                            <a:solidFill>
                              <a:srgbClr val="0000FF"/>
                            </a:solidFill>
                            <a:effectLst/>
                            <a:latin typeface="Cambria Math" panose="02040503050406030204" pitchFamily="18" charset="0"/>
                            <a:ea typeface="Times New Roman" panose="02020603050405020304" pitchFamily="18" charset="0"/>
                          </a:rPr>
                          <m:t>.</m:t>
                        </m:r>
                        <m:r>
                          <a:rPr lang="en-US" sz="3200" i="1">
                            <a:solidFill>
                              <a:srgbClr val="0000FF"/>
                            </a:solidFill>
                            <a:effectLst/>
                            <a:latin typeface="Cambria Math" panose="02040503050406030204" pitchFamily="18" charset="0"/>
                            <a:ea typeface="Times New Roman" panose="02020603050405020304" pitchFamily="18" charset="0"/>
                          </a:rPr>
                          <m:t>𝐴𝐵𝐶𝐷</m:t>
                        </m:r>
                      </m:sub>
                    </m:sSub>
                    <m:r>
                      <a:rPr lang="en-US" sz="3200" i="1">
                        <a:solidFill>
                          <a:srgbClr val="0000FF"/>
                        </a:solidFill>
                        <a:effectLst/>
                        <a:latin typeface="Cambria Math" panose="02040503050406030204" pitchFamily="18" charset="0"/>
                        <a:ea typeface="Times New Roman" panose="02020603050405020304" pitchFamily="18" charset="0"/>
                      </a:rPr>
                      <m:t>=</m:t>
                    </m:r>
                    <m:f>
                      <m:fPr>
                        <m:ctrlPr>
                          <a:rPr lang="en-US" sz="3200" i="1">
                            <a:solidFill>
                              <a:srgbClr val="0000FF"/>
                            </a:solidFill>
                            <a:effectLst/>
                            <a:latin typeface="Cambria Math" panose="02040503050406030204" pitchFamily="18" charset="0"/>
                            <a:ea typeface="Times New Roman" panose="02020603050405020304" pitchFamily="18" charset="0"/>
                          </a:rPr>
                        </m:ctrlPr>
                      </m:fPr>
                      <m:num>
                        <m:r>
                          <a:rPr lang="en-US" sz="3200" i="1">
                            <a:solidFill>
                              <a:srgbClr val="0000FF"/>
                            </a:solidFill>
                            <a:effectLst/>
                            <a:latin typeface="Cambria Math" panose="02040503050406030204" pitchFamily="18" charset="0"/>
                            <a:ea typeface="Times New Roman" panose="02020603050405020304" pitchFamily="18" charset="0"/>
                          </a:rPr>
                          <m:t>1</m:t>
                        </m:r>
                      </m:num>
                      <m:den>
                        <m:r>
                          <a:rPr lang="en-US" sz="3200" i="1">
                            <a:solidFill>
                              <a:srgbClr val="0000FF"/>
                            </a:solidFill>
                            <a:effectLst/>
                            <a:latin typeface="Cambria Math" panose="02040503050406030204" pitchFamily="18" charset="0"/>
                            <a:ea typeface="Times New Roman" panose="02020603050405020304" pitchFamily="18" charset="0"/>
                          </a:rPr>
                          <m:t>3</m:t>
                        </m:r>
                      </m:den>
                    </m:f>
                    <m:r>
                      <a:rPr lang="en-US" sz="3200" i="1">
                        <a:solidFill>
                          <a:srgbClr val="0000FF"/>
                        </a:solidFill>
                        <a:effectLst/>
                        <a:latin typeface="Cambria Math" panose="02040503050406030204" pitchFamily="18" charset="0"/>
                        <a:ea typeface="Times New Roman" panose="02020603050405020304" pitchFamily="18" charset="0"/>
                      </a:rPr>
                      <m:t>𝐴𝐵</m:t>
                    </m:r>
                    <m:r>
                      <a:rPr lang="en-US" sz="3200" i="1">
                        <a:solidFill>
                          <a:srgbClr val="0000FF"/>
                        </a:solidFill>
                        <a:effectLst/>
                        <a:latin typeface="Cambria Math" panose="02040503050406030204" pitchFamily="18" charset="0"/>
                        <a:ea typeface="Times New Roman" panose="02020603050405020304" pitchFamily="18" charset="0"/>
                      </a:rPr>
                      <m:t>.</m:t>
                    </m:r>
                    <m:r>
                      <a:rPr lang="en-US" sz="3200" i="1">
                        <a:solidFill>
                          <a:srgbClr val="0000FF"/>
                        </a:solidFill>
                        <a:effectLst/>
                        <a:latin typeface="Cambria Math" panose="02040503050406030204" pitchFamily="18" charset="0"/>
                        <a:ea typeface="Times New Roman" panose="02020603050405020304" pitchFamily="18" charset="0"/>
                      </a:rPr>
                      <m:t>𝐴𝐷</m:t>
                    </m:r>
                    <m:r>
                      <a:rPr lang="en-US" sz="3200" i="1">
                        <a:solidFill>
                          <a:srgbClr val="0000FF"/>
                        </a:solidFill>
                        <a:effectLst/>
                        <a:latin typeface="Cambria Math" panose="02040503050406030204" pitchFamily="18" charset="0"/>
                        <a:ea typeface="Times New Roman" panose="02020603050405020304" pitchFamily="18" charset="0"/>
                      </a:rPr>
                      <m:t>.</m:t>
                    </m:r>
                    <m:r>
                      <a:rPr lang="en-US" sz="3200" i="1">
                        <a:solidFill>
                          <a:srgbClr val="0000FF"/>
                        </a:solidFill>
                        <a:effectLst/>
                        <a:latin typeface="Cambria Math" panose="02040503050406030204" pitchFamily="18" charset="0"/>
                        <a:ea typeface="Times New Roman" panose="02020603050405020304" pitchFamily="18" charset="0"/>
                      </a:rPr>
                      <m:t>𝑆𝐻</m:t>
                    </m:r>
                    <m:r>
                      <a:rPr lang="en-US" sz="3200" i="1">
                        <a:solidFill>
                          <a:srgbClr val="0000FF"/>
                        </a:solidFill>
                        <a:effectLst/>
                        <a:latin typeface="Cambria Math" panose="02040503050406030204" pitchFamily="18" charset="0"/>
                        <a:ea typeface="Times New Roman" panose="02020603050405020304" pitchFamily="18" charset="0"/>
                      </a:rPr>
                      <m:t>=</m:t>
                    </m:r>
                    <m:f>
                      <m:fPr>
                        <m:ctrlPr>
                          <a:rPr lang="en-US" sz="3200" i="1">
                            <a:solidFill>
                              <a:srgbClr val="0000FF"/>
                            </a:solidFill>
                            <a:effectLst/>
                            <a:latin typeface="Cambria Math" panose="02040503050406030204" pitchFamily="18" charset="0"/>
                            <a:ea typeface="Times New Roman" panose="02020603050405020304" pitchFamily="18" charset="0"/>
                          </a:rPr>
                        </m:ctrlPr>
                      </m:fPr>
                      <m:num>
                        <m:r>
                          <a:rPr lang="en-US" sz="3200" i="1">
                            <a:solidFill>
                              <a:srgbClr val="0000FF"/>
                            </a:solidFill>
                            <a:effectLst/>
                            <a:latin typeface="Cambria Math" panose="02040503050406030204" pitchFamily="18" charset="0"/>
                            <a:ea typeface="Times New Roman" panose="02020603050405020304" pitchFamily="18" charset="0"/>
                          </a:rPr>
                          <m:t>2</m:t>
                        </m:r>
                        <m:sSup>
                          <m:sSupPr>
                            <m:ctrlPr>
                              <a:rPr lang="en-US" sz="3200" i="1">
                                <a:solidFill>
                                  <a:srgbClr val="0000FF"/>
                                </a:solidFill>
                                <a:effectLst/>
                                <a:latin typeface="Cambria Math" panose="02040503050406030204" pitchFamily="18" charset="0"/>
                                <a:ea typeface="Times New Roman" panose="02020603050405020304" pitchFamily="18" charset="0"/>
                              </a:rPr>
                            </m:ctrlPr>
                          </m:sSupPr>
                          <m:e>
                            <m:r>
                              <a:rPr lang="en-US" sz="3200" i="1">
                                <a:solidFill>
                                  <a:srgbClr val="0000FF"/>
                                </a:solidFill>
                                <a:effectLst/>
                                <a:latin typeface="Cambria Math" panose="02040503050406030204" pitchFamily="18" charset="0"/>
                                <a:ea typeface="Times New Roman" panose="02020603050405020304" pitchFamily="18" charset="0"/>
                              </a:rPr>
                              <m:t>𝑎</m:t>
                            </m:r>
                          </m:e>
                          <m:sup>
                            <m:r>
                              <a:rPr lang="en-US" sz="3200" i="1">
                                <a:solidFill>
                                  <a:srgbClr val="0000FF"/>
                                </a:solidFill>
                                <a:effectLst/>
                                <a:latin typeface="Cambria Math" panose="02040503050406030204" pitchFamily="18" charset="0"/>
                                <a:ea typeface="Times New Roman" panose="02020603050405020304" pitchFamily="18" charset="0"/>
                              </a:rPr>
                              <m:t>3</m:t>
                            </m:r>
                          </m:sup>
                        </m:sSup>
                        <m:rad>
                          <m:radPr>
                            <m:degHide m:val="on"/>
                            <m:ctrlPr>
                              <a:rPr lang="en-US" sz="3200" i="1">
                                <a:solidFill>
                                  <a:srgbClr val="0000FF"/>
                                </a:solidFill>
                                <a:effectLst/>
                                <a:latin typeface="Cambria Math" panose="02040503050406030204" pitchFamily="18" charset="0"/>
                                <a:ea typeface="Times New Roman" panose="02020603050405020304" pitchFamily="18" charset="0"/>
                              </a:rPr>
                            </m:ctrlPr>
                          </m:radPr>
                          <m:deg/>
                          <m:e>
                            <m:r>
                              <a:rPr lang="en-US" sz="3200" i="1">
                                <a:solidFill>
                                  <a:srgbClr val="0000FF"/>
                                </a:solidFill>
                                <a:effectLst/>
                                <a:latin typeface="Cambria Math" panose="02040503050406030204" pitchFamily="18" charset="0"/>
                                <a:ea typeface="Times New Roman" panose="02020603050405020304" pitchFamily="18" charset="0"/>
                              </a:rPr>
                              <m:t>6</m:t>
                            </m:r>
                          </m:e>
                        </m:rad>
                      </m:num>
                      <m:den>
                        <m:r>
                          <a:rPr lang="en-US" sz="3200" i="1">
                            <a:solidFill>
                              <a:srgbClr val="0000FF"/>
                            </a:solidFill>
                            <a:effectLst/>
                            <a:latin typeface="Cambria Math" panose="02040503050406030204" pitchFamily="18" charset="0"/>
                            <a:ea typeface="Times New Roman" panose="02020603050405020304" pitchFamily="18" charset="0"/>
                          </a:rPr>
                          <m:t>3</m:t>
                        </m:r>
                      </m:den>
                    </m:f>
                  </m:oMath>
                </a14:m>
                <a:r>
                  <a:rPr lang="en-US" sz="3200" dirty="0">
                    <a:solidFill>
                      <a:srgbClr val="0000FF"/>
                    </a:solidFill>
                    <a:effectLst/>
                    <a:latin typeface="Times New Roman" panose="02020603050405020304" pitchFamily="18" charset="0"/>
                    <a:ea typeface="Times New Roman" panose="02020603050405020304" pitchFamily="18" charset="0"/>
                  </a:rPr>
                  <a:t>.</a:t>
                </a:r>
              </a:p>
            </p:txBody>
          </p:sp>
        </mc:Choice>
        <mc:Fallback xmlns="">
          <p:sp>
            <p:nvSpPr>
              <p:cNvPr id="2" name="TextBox 1"/>
              <p:cNvSpPr txBox="1">
                <a:spLocks noRot="1" noChangeAspect="1" noMove="1" noResize="1" noEditPoints="1" noAdjustHandles="1" noChangeArrowheads="1" noChangeShapeType="1" noTextEdit="1"/>
              </p:cNvSpPr>
              <p:nvPr/>
            </p:nvSpPr>
            <p:spPr>
              <a:xfrm>
                <a:off x="71020" y="3067605"/>
                <a:ext cx="10376263" cy="3083921"/>
              </a:xfrm>
              <a:prstGeom prst="rect">
                <a:avLst/>
              </a:prstGeom>
              <a:blipFill>
                <a:blip r:embed="rId2"/>
                <a:stretch>
                  <a:fillRect t="-2767" b="-1779"/>
                </a:stretch>
              </a:blipFill>
            </p:spPr>
            <p:txBody>
              <a:bodyPr/>
              <a:lstStyle/>
              <a:p>
                <a:r>
                  <a:rPr lang="en-US">
                    <a:noFill/>
                  </a:rPr>
                  <a:t> </a:t>
                </a:r>
              </a:p>
            </p:txBody>
          </p:sp>
        </mc:Fallback>
      </mc:AlternateContent>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bwMode="auto">
          <a:xfrm>
            <a:off x="8253172" y="3568262"/>
            <a:ext cx="3518618" cy="3289738"/>
          </a:xfrm>
          <a:prstGeom prst="rect">
            <a:avLst/>
          </a:prstGeom>
          <a:noFill/>
          <a:ln>
            <a:noFill/>
          </a:ln>
        </p:spPr>
      </p:pic>
      <mc:AlternateContent xmlns:mc="http://schemas.openxmlformats.org/markup-compatibility/2006" xmlns:a14="http://schemas.microsoft.com/office/drawing/2010/main">
        <mc:Choice Requires="a14">
          <p:sp>
            <p:nvSpPr>
              <p:cNvPr id="4" name="TextBox 3"/>
              <p:cNvSpPr txBox="1"/>
              <p:nvPr/>
            </p:nvSpPr>
            <p:spPr>
              <a:xfrm>
                <a:off x="0" y="0"/>
                <a:ext cx="12297103" cy="2257798"/>
              </a:xfrm>
              <a:prstGeom prst="rect">
                <a:avLst/>
              </a:prstGeom>
              <a:noFill/>
            </p:spPr>
            <p:txBody>
              <a:bodyPr wrap="square" rtlCol="0">
                <a:spAutoFit/>
              </a:bodyPr>
              <a:lstStyle/>
              <a:p>
                <a:pPr lvl="0">
                  <a:lnSpc>
                    <a:spcPct val="90000"/>
                  </a:lnSpc>
                  <a:spcBef>
                    <a:spcPts val="1000"/>
                  </a:spcBef>
                </a:pPr>
                <a:r>
                  <a:rPr lang="en-US" sz="3200" b="1" dirty="0">
                    <a:solidFill>
                      <a:srgbClr val="0000FF"/>
                    </a:solidFill>
                    <a:latin typeface="Times New Roman" panose="02020603050405020304" pitchFamily="18" charset="0"/>
                    <a:cs typeface="Times New Roman" panose="02020603050405020304" pitchFamily="18" charset="0"/>
                  </a:rPr>
                  <a:t>Câu 3: </a:t>
                </a:r>
                <a:r>
                  <a:rPr lang="en-US" sz="3200" dirty="0">
                    <a:solidFill>
                      <a:prstClr val="black"/>
                    </a:solidFill>
                    <a:latin typeface="Times New Roman" panose="02020603050405020304" pitchFamily="18" charset="0"/>
                    <a:cs typeface="Times New Roman" panose="02020603050405020304" pitchFamily="18" charset="0"/>
                  </a:rPr>
                  <a:t>Cho </a:t>
                </a:r>
                <a:r>
                  <a:rPr lang="en-US" sz="3200" dirty="0" err="1">
                    <a:solidFill>
                      <a:prstClr val="black"/>
                    </a:solidFill>
                    <a:latin typeface="Times New Roman" panose="02020603050405020304" pitchFamily="18" charset="0"/>
                    <a:cs typeface="Times New Roman" panose="02020603050405020304" pitchFamily="18" charset="0"/>
                  </a:rPr>
                  <a:t>hình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chóp</a:t>
                </a:r>
                <a:r>
                  <a:rPr lang="en-US" sz="32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rPr>
                      <m:t>𝑆</m:t>
                    </m:r>
                    <m:r>
                      <a:rPr lang="en-US" sz="3200" i="1">
                        <a:solidFill>
                          <a:prstClr val="black"/>
                        </a:solidFill>
                        <a:latin typeface="Cambria Math" panose="02040503050406030204" pitchFamily="18" charset="0"/>
                      </a:rPr>
                      <m:t>.</m:t>
                    </m:r>
                    <m:r>
                      <a:rPr lang="en-US" sz="3200" i="1">
                        <a:solidFill>
                          <a:prstClr val="black"/>
                        </a:solidFill>
                        <a:latin typeface="Cambria Math" panose="02040503050406030204" pitchFamily="18" charset="0"/>
                      </a:rPr>
                      <m:t>𝐴𝐵𝐶𝐷</m:t>
                    </m:r>
                  </m:oMath>
                </a14:m>
                <a:r>
                  <a:rPr lang="en-US" sz="3200" dirty="0" err="1">
                    <a:solidFill>
                      <a:prstClr val="black"/>
                    </a:solidFill>
                    <a:latin typeface="Times New Roman" panose="02020603050405020304" pitchFamily="18" charset="0"/>
                    <a:cs typeface="Times New Roman" panose="02020603050405020304" pitchFamily="18" charset="0"/>
                  </a:rPr>
                  <a:t>có</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đáy</a:t>
                </a:r>
                <a:r>
                  <a:rPr lang="en-US" sz="32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rPr>
                      <m:t>𝐴𝐵𝐶𝐷</m:t>
                    </m:r>
                  </m:oMath>
                </a14:m>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là</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hình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chữ</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nhật</a:t>
                </a:r>
                <a:r>
                  <a:rPr lang="en-US" sz="32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rPr>
                      <m:t>𝐴𝐵</m:t>
                    </m:r>
                    <m:r>
                      <a:rPr lang="en-US" sz="3200" i="1">
                        <a:solidFill>
                          <a:prstClr val="black"/>
                        </a:solidFill>
                        <a:latin typeface="Cambria Math" panose="02040503050406030204" pitchFamily="18" charset="0"/>
                      </a:rPr>
                      <m:t>=</m:t>
                    </m:r>
                    <m:r>
                      <a:rPr lang="en-US" sz="3200" i="1">
                        <a:solidFill>
                          <a:prstClr val="black"/>
                        </a:solidFill>
                        <a:latin typeface="Cambria Math" panose="02040503050406030204" pitchFamily="18" charset="0"/>
                      </a:rPr>
                      <m:t>2</m:t>
                    </m:r>
                    <m:r>
                      <a:rPr lang="en-US" sz="3200" i="1">
                        <a:solidFill>
                          <a:prstClr val="black"/>
                        </a:solidFill>
                        <a:latin typeface="Cambria Math" panose="02040503050406030204" pitchFamily="18" charset="0"/>
                      </a:rPr>
                      <m:t>𝑎</m:t>
                    </m:r>
                  </m:oMath>
                </a14:m>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Mặt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bên</a:t>
                </a:r>
                <a:r>
                  <a:rPr lang="en-US" sz="32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rPr>
                      <m:t>𝑆𝐴𝐵</m:t>
                    </m:r>
                  </m:oMath>
                </a14:m>
                <a:r>
                  <a:rPr lang="en-US" sz="3200" dirty="0" err="1">
                    <a:solidFill>
                      <a:prstClr val="black"/>
                    </a:solidFill>
                    <a:latin typeface="Times New Roman" panose="02020603050405020304" pitchFamily="18" charset="0"/>
                    <a:cs typeface="Times New Roman" panose="02020603050405020304" pitchFamily="18" charset="0"/>
                  </a:rPr>
                  <a:t>là</a:t>
                </a:r>
                <a:r>
                  <a:rPr lang="en-US" sz="3200" dirty="0">
                    <a:solidFill>
                      <a:prstClr val="black"/>
                    </a:solidFill>
                    <a:latin typeface="Times New Roman" panose="02020603050405020304" pitchFamily="18" charset="0"/>
                    <a:cs typeface="Times New Roman" panose="02020603050405020304" pitchFamily="18" charset="0"/>
                  </a:rPr>
                  <a:t> tam </a:t>
                </a:r>
                <a:r>
                  <a:rPr lang="en-US" sz="3200" dirty="0" err="1">
                    <a:solidFill>
                      <a:prstClr val="black"/>
                    </a:solidFill>
                    <a:latin typeface="Times New Roman" panose="02020603050405020304" pitchFamily="18" charset="0"/>
                    <a:cs typeface="Times New Roman" panose="02020603050405020304" pitchFamily="18" charset="0"/>
                  </a:rPr>
                  <a:t>giác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đều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và</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nằm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trong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mặt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phẳng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vuông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góc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với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đáy</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Biết</a:t>
                </a:r>
                <a:r>
                  <a:rPr lang="en-US" sz="32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rPr>
                      <m:t>𝐴𝐶</m:t>
                    </m:r>
                  </m:oMath>
                </a14:m>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vuông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góc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với</a:t>
                </a:r>
                <a14:m>
                  <m:oMath xmlns:m="http://schemas.openxmlformats.org/officeDocument/2006/math">
                    <m:r>
                      <a:rPr lang="en-US" sz="3200" i="1">
                        <a:solidFill>
                          <a:prstClr val="black"/>
                        </a:solidFill>
                        <a:latin typeface="Cambria Math" panose="02040503050406030204" pitchFamily="18" charset="0"/>
                      </a:rPr>
                      <m:t>𝑆𝐷</m:t>
                    </m:r>
                  </m:oMath>
                </a14:m>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TÍnh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thể</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tích</a:t>
                </a:r>
                <a:r>
                  <a:rPr lang="en-US" sz="32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rPr>
                      <m:t>𝑉</m:t>
                    </m:r>
                  </m:oMath>
                </a14:m>
                <a:r>
                  <a:rPr lang="en-US" sz="3200" dirty="0" err="1">
                    <a:solidFill>
                      <a:prstClr val="black"/>
                    </a:solidFill>
                    <a:latin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khối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chóp</a:t>
                </a:r>
                <a:r>
                  <a:rPr lang="en-US" sz="32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rPr>
                      <m:t>𝑆</m:t>
                    </m:r>
                    <m:r>
                      <a:rPr lang="en-US" sz="3200" i="1">
                        <a:solidFill>
                          <a:prstClr val="black"/>
                        </a:solidFill>
                        <a:latin typeface="Cambria Math" panose="02040503050406030204" pitchFamily="18" charset="0"/>
                      </a:rPr>
                      <m:t>.</m:t>
                    </m:r>
                    <m:r>
                      <a:rPr lang="en-US" sz="3200" i="1">
                        <a:solidFill>
                          <a:prstClr val="black"/>
                        </a:solidFill>
                        <a:latin typeface="Cambria Math" panose="02040503050406030204" pitchFamily="18" charset="0"/>
                      </a:rPr>
                      <m:t>𝐴𝐵𝐶</m:t>
                    </m:r>
                  </m:oMath>
                </a14:m>
                <a:r>
                  <a:rPr lang="en-US" sz="3200" dirty="0">
                    <a:solidFill>
                      <a:prstClr val="black"/>
                    </a:solidFill>
                    <a:latin typeface="Times New Roman" panose="02020603050405020304" pitchFamily="18" charset="0"/>
                    <a:cs typeface="Times New Roman" panose="02020603050405020304" pitchFamily="18" charset="0"/>
                  </a:rPr>
                  <a:t>.</a:t>
                </a:r>
              </a:p>
              <a:p>
                <a:pPr lvl="0">
                  <a:lnSpc>
                    <a:spcPct val="90000"/>
                  </a:lnSpc>
                  <a:spcBef>
                    <a:spcPts val="1000"/>
                  </a:spcBef>
                </a:pP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a:solidFill>
                      <a:srgbClr val="3333FF"/>
                    </a:solidFill>
                    <a:latin typeface="Times New Roman" panose="02020603050405020304" pitchFamily="18" charset="0"/>
                    <a:cs typeface="Times New Roman" panose="02020603050405020304" pitchFamily="18" charset="0"/>
                  </a:rPr>
                  <a:t>A. </a:t>
                </a:r>
                <a14:m>
                  <m:oMath xmlns:m="http://schemas.openxmlformats.org/officeDocument/2006/math">
                    <m:r>
                      <a:rPr lang="en-US" sz="3200" i="1">
                        <a:solidFill>
                          <a:prstClr val="black"/>
                        </a:solidFill>
                        <a:latin typeface="Cambria Math" panose="02040503050406030204" pitchFamily="18" charset="0"/>
                      </a:rPr>
                      <m:t>𝑉</m:t>
                    </m:r>
                    <m:r>
                      <a:rPr lang="en-US" sz="3200" i="1">
                        <a:solidFill>
                          <a:prstClr val="black"/>
                        </a:solidFill>
                        <a:latin typeface="Cambria Math" panose="02040503050406030204" pitchFamily="18" charset="0"/>
                      </a:rPr>
                      <m:t>=</m:t>
                    </m:r>
                    <m:f>
                      <m:fPr>
                        <m:ctrlPr>
                          <a:rPr lang="en-US" sz="3200" i="1">
                            <a:solidFill>
                              <a:prstClr val="black"/>
                            </a:solidFill>
                            <a:latin typeface="Cambria Math" panose="02040503050406030204" pitchFamily="18" charset="0"/>
                          </a:rPr>
                        </m:ctrlPr>
                      </m:fPr>
                      <m:num>
                        <m:r>
                          <a:rPr lang="en-US" sz="3200" i="1">
                            <a:solidFill>
                              <a:prstClr val="black"/>
                            </a:solidFill>
                            <a:latin typeface="Cambria Math" panose="02040503050406030204" pitchFamily="18" charset="0"/>
                          </a:rPr>
                          <m:t>2</m:t>
                        </m:r>
                        <m:sSup>
                          <m:sSupPr>
                            <m:ctrlPr>
                              <a:rPr lang="en-US" sz="3200" i="1">
                                <a:solidFill>
                                  <a:prstClr val="black"/>
                                </a:solidFill>
                                <a:latin typeface="Cambria Math" panose="02040503050406030204" pitchFamily="18" charset="0"/>
                              </a:rPr>
                            </m:ctrlPr>
                          </m:sSupPr>
                          <m:e>
                            <m:r>
                              <a:rPr lang="en-US" sz="3200" i="1">
                                <a:solidFill>
                                  <a:prstClr val="black"/>
                                </a:solidFill>
                                <a:latin typeface="Cambria Math" panose="02040503050406030204" pitchFamily="18" charset="0"/>
                              </a:rPr>
                              <m:t>𝑎</m:t>
                            </m:r>
                          </m:e>
                          <m:sup>
                            <m:r>
                              <a:rPr lang="en-US" sz="3200" i="1">
                                <a:solidFill>
                                  <a:prstClr val="black"/>
                                </a:solidFill>
                                <a:latin typeface="Cambria Math" panose="02040503050406030204" pitchFamily="18" charset="0"/>
                              </a:rPr>
                              <m:t>3</m:t>
                            </m:r>
                          </m:sup>
                        </m:sSup>
                        <m:rad>
                          <m:radPr>
                            <m:degHide m:val="on"/>
                            <m:ctrlPr>
                              <a:rPr lang="en-US" sz="3200" i="1">
                                <a:solidFill>
                                  <a:prstClr val="black"/>
                                </a:solidFill>
                                <a:latin typeface="Cambria Math" panose="02040503050406030204" pitchFamily="18" charset="0"/>
                              </a:rPr>
                            </m:ctrlPr>
                          </m:radPr>
                          <m:deg/>
                          <m:e>
                            <m:r>
                              <a:rPr lang="en-US" sz="3200" i="1">
                                <a:solidFill>
                                  <a:prstClr val="black"/>
                                </a:solidFill>
                                <a:latin typeface="Cambria Math" panose="02040503050406030204" pitchFamily="18" charset="0"/>
                              </a:rPr>
                              <m:t>6</m:t>
                            </m:r>
                          </m:e>
                        </m:rad>
                      </m:num>
                      <m:den>
                        <m:r>
                          <a:rPr lang="en-US" sz="3200" i="1">
                            <a:solidFill>
                              <a:prstClr val="black"/>
                            </a:solidFill>
                            <a:latin typeface="Cambria Math" panose="02040503050406030204" pitchFamily="18" charset="0"/>
                          </a:rPr>
                          <m:t>3</m:t>
                        </m:r>
                      </m:den>
                    </m:f>
                  </m:oMath>
                </a14:m>
                <a:r>
                  <a:rPr lang="en-US" sz="3200" dirty="0">
                    <a:solidFill>
                      <a:prstClr val="black"/>
                    </a:solidFill>
                    <a:latin typeface="Times New Roman" panose="02020603050405020304" pitchFamily="18" charset="0"/>
                    <a:cs typeface="Times New Roman" panose="02020603050405020304" pitchFamily="18" charset="0"/>
                  </a:rPr>
                  <a:t>.</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a:solidFill>
                      <a:srgbClr val="3333FF"/>
                    </a:solidFill>
                    <a:latin typeface="Times New Roman" panose="02020603050405020304" pitchFamily="18" charset="0"/>
                    <a:cs typeface="Times New Roman" panose="02020603050405020304" pitchFamily="18" charset="0"/>
                  </a:rPr>
                  <a:t>B. </a:t>
                </a:r>
                <a14:m>
                  <m:oMath xmlns:m="http://schemas.openxmlformats.org/officeDocument/2006/math">
                    <m:r>
                      <a:rPr lang="en-US" sz="3200" i="1">
                        <a:solidFill>
                          <a:prstClr val="black"/>
                        </a:solidFill>
                        <a:latin typeface="Cambria Math" panose="02040503050406030204" pitchFamily="18" charset="0"/>
                      </a:rPr>
                      <m:t>𝑉</m:t>
                    </m:r>
                    <m:r>
                      <a:rPr lang="en-US" sz="3200" i="1">
                        <a:solidFill>
                          <a:prstClr val="black"/>
                        </a:solidFill>
                        <a:latin typeface="Cambria Math" panose="02040503050406030204" pitchFamily="18" charset="0"/>
                      </a:rPr>
                      <m:t>=</m:t>
                    </m:r>
                    <m:f>
                      <m:fPr>
                        <m:ctrlPr>
                          <a:rPr lang="en-US" sz="3200" i="1">
                            <a:solidFill>
                              <a:prstClr val="black"/>
                            </a:solidFill>
                            <a:latin typeface="Cambria Math" panose="02040503050406030204" pitchFamily="18" charset="0"/>
                          </a:rPr>
                        </m:ctrlPr>
                      </m:fPr>
                      <m:num>
                        <m:sSup>
                          <m:sSupPr>
                            <m:ctrlPr>
                              <a:rPr lang="en-US" sz="3200" i="1">
                                <a:solidFill>
                                  <a:prstClr val="black"/>
                                </a:solidFill>
                                <a:latin typeface="Cambria Math" panose="02040503050406030204" pitchFamily="18" charset="0"/>
                              </a:rPr>
                            </m:ctrlPr>
                          </m:sSupPr>
                          <m:e>
                            <m:r>
                              <a:rPr lang="en-US" sz="3200" i="1">
                                <a:solidFill>
                                  <a:prstClr val="black"/>
                                </a:solidFill>
                                <a:latin typeface="Cambria Math" panose="02040503050406030204" pitchFamily="18" charset="0"/>
                              </a:rPr>
                              <m:t>𝑎</m:t>
                            </m:r>
                          </m:e>
                          <m:sup>
                            <m:r>
                              <a:rPr lang="en-US" sz="3200" i="1">
                                <a:solidFill>
                                  <a:prstClr val="black"/>
                                </a:solidFill>
                                <a:latin typeface="Cambria Math" panose="02040503050406030204" pitchFamily="18" charset="0"/>
                              </a:rPr>
                              <m:t>3</m:t>
                            </m:r>
                          </m:sup>
                        </m:sSup>
                        <m:rad>
                          <m:radPr>
                            <m:degHide m:val="on"/>
                            <m:ctrlPr>
                              <a:rPr lang="en-US" sz="3200" i="1">
                                <a:solidFill>
                                  <a:prstClr val="black"/>
                                </a:solidFill>
                                <a:latin typeface="Cambria Math" panose="02040503050406030204" pitchFamily="18" charset="0"/>
                              </a:rPr>
                            </m:ctrlPr>
                          </m:radPr>
                          <m:deg/>
                          <m:e>
                            <m:r>
                              <a:rPr lang="en-US" sz="3200" i="1">
                                <a:solidFill>
                                  <a:prstClr val="black"/>
                                </a:solidFill>
                                <a:latin typeface="Cambria Math" panose="02040503050406030204" pitchFamily="18" charset="0"/>
                              </a:rPr>
                              <m:t>6</m:t>
                            </m:r>
                          </m:e>
                        </m:rad>
                      </m:num>
                      <m:den>
                        <m:r>
                          <a:rPr lang="en-US" sz="3200" i="1">
                            <a:solidFill>
                              <a:prstClr val="black"/>
                            </a:solidFill>
                            <a:latin typeface="Cambria Math" panose="02040503050406030204" pitchFamily="18" charset="0"/>
                          </a:rPr>
                          <m:t>3</m:t>
                        </m:r>
                      </m:den>
                    </m:f>
                  </m:oMath>
                </a14:m>
                <a:r>
                  <a:rPr lang="en-US" sz="3200" dirty="0">
                    <a:solidFill>
                      <a:prstClr val="black"/>
                    </a:solidFill>
                    <a:latin typeface="Times New Roman" panose="02020603050405020304" pitchFamily="18" charset="0"/>
                    <a:cs typeface="Times New Roman" panose="02020603050405020304" pitchFamily="18" charset="0"/>
                  </a:rPr>
                  <a:t>.</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a:solidFill>
                      <a:srgbClr val="3333FF"/>
                    </a:solidFill>
                    <a:latin typeface="Times New Roman" panose="02020603050405020304" pitchFamily="18" charset="0"/>
                    <a:cs typeface="Times New Roman" panose="02020603050405020304" pitchFamily="18" charset="0"/>
                  </a:rPr>
                  <a:t>C. </a:t>
                </a:r>
                <a14:m>
                  <m:oMath xmlns:m="http://schemas.openxmlformats.org/officeDocument/2006/math">
                    <m:r>
                      <a:rPr lang="en-US" sz="3200" i="1">
                        <a:solidFill>
                          <a:prstClr val="black"/>
                        </a:solidFill>
                        <a:latin typeface="Cambria Math" panose="02040503050406030204" pitchFamily="18" charset="0"/>
                      </a:rPr>
                      <m:t>𝑉</m:t>
                    </m:r>
                    <m:r>
                      <a:rPr lang="en-US" sz="3200" i="1">
                        <a:solidFill>
                          <a:prstClr val="black"/>
                        </a:solidFill>
                        <a:latin typeface="Cambria Math" panose="02040503050406030204" pitchFamily="18" charset="0"/>
                      </a:rPr>
                      <m:t>=</m:t>
                    </m:r>
                    <m:f>
                      <m:fPr>
                        <m:ctrlPr>
                          <a:rPr lang="en-US" sz="3200" i="1">
                            <a:solidFill>
                              <a:prstClr val="black"/>
                            </a:solidFill>
                            <a:latin typeface="Cambria Math" panose="02040503050406030204" pitchFamily="18" charset="0"/>
                          </a:rPr>
                        </m:ctrlPr>
                      </m:fPr>
                      <m:num>
                        <m:r>
                          <a:rPr lang="en-US" sz="3200" i="1">
                            <a:solidFill>
                              <a:prstClr val="black"/>
                            </a:solidFill>
                            <a:latin typeface="Cambria Math" panose="02040503050406030204" pitchFamily="18" charset="0"/>
                          </a:rPr>
                          <m:t>4</m:t>
                        </m:r>
                        <m:sSup>
                          <m:sSupPr>
                            <m:ctrlPr>
                              <a:rPr lang="en-US" sz="3200" i="1">
                                <a:solidFill>
                                  <a:prstClr val="black"/>
                                </a:solidFill>
                                <a:latin typeface="Cambria Math" panose="02040503050406030204" pitchFamily="18" charset="0"/>
                              </a:rPr>
                            </m:ctrlPr>
                          </m:sSupPr>
                          <m:e>
                            <m:r>
                              <a:rPr lang="en-US" sz="3200" i="1">
                                <a:solidFill>
                                  <a:prstClr val="black"/>
                                </a:solidFill>
                                <a:latin typeface="Cambria Math" panose="02040503050406030204" pitchFamily="18" charset="0"/>
                              </a:rPr>
                              <m:t>𝑎</m:t>
                            </m:r>
                          </m:e>
                          <m:sup>
                            <m:r>
                              <a:rPr lang="en-US" sz="3200" i="1">
                                <a:solidFill>
                                  <a:prstClr val="black"/>
                                </a:solidFill>
                                <a:latin typeface="Cambria Math" panose="02040503050406030204" pitchFamily="18" charset="0"/>
                              </a:rPr>
                              <m:t>3</m:t>
                            </m:r>
                          </m:sup>
                        </m:sSup>
                        <m:rad>
                          <m:radPr>
                            <m:degHide m:val="on"/>
                            <m:ctrlPr>
                              <a:rPr lang="en-US" sz="3200" i="1">
                                <a:solidFill>
                                  <a:prstClr val="black"/>
                                </a:solidFill>
                                <a:latin typeface="Cambria Math" panose="02040503050406030204" pitchFamily="18" charset="0"/>
                              </a:rPr>
                            </m:ctrlPr>
                          </m:radPr>
                          <m:deg/>
                          <m:e>
                            <m:r>
                              <a:rPr lang="en-US" sz="3200" i="1">
                                <a:solidFill>
                                  <a:prstClr val="black"/>
                                </a:solidFill>
                                <a:latin typeface="Cambria Math" panose="02040503050406030204" pitchFamily="18" charset="0"/>
                              </a:rPr>
                              <m:t>6</m:t>
                            </m:r>
                          </m:e>
                        </m:rad>
                      </m:num>
                      <m:den>
                        <m:r>
                          <a:rPr lang="en-US" sz="3200" i="1">
                            <a:solidFill>
                              <a:prstClr val="black"/>
                            </a:solidFill>
                            <a:latin typeface="Cambria Math" panose="02040503050406030204" pitchFamily="18" charset="0"/>
                          </a:rPr>
                          <m:t>3</m:t>
                        </m:r>
                      </m:den>
                    </m:f>
                  </m:oMath>
                </a14:m>
                <a:r>
                  <a:rPr lang="en-US" sz="3200" dirty="0">
                    <a:solidFill>
                      <a:prstClr val="black"/>
                    </a:solidFill>
                    <a:latin typeface="Times New Roman" panose="02020603050405020304" pitchFamily="18" charset="0"/>
                    <a:cs typeface="Times New Roman" panose="02020603050405020304" pitchFamily="18" charset="0"/>
                  </a:rPr>
                  <a:t>.</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a:solidFill>
                      <a:srgbClr val="3333FF"/>
                    </a:solidFill>
                    <a:latin typeface="Times New Roman" panose="02020603050405020304" pitchFamily="18" charset="0"/>
                    <a:cs typeface="Times New Roman" panose="02020603050405020304" pitchFamily="18" charset="0"/>
                  </a:rPr>
                  <a:t>D. </a:t>
                </a:r>
                <a14:m>
                  <m:oMath xmlns:m="http://schemas.openxmlformats.org/officeDocument/2006/math">
                    <m:r>
                      <a:rPr lang="en-US" sz="3200" i="1">
                        <a:solidFill>
                          <a:prstClr val="black"/>
                        </a:solidFill>
                        <a:latin typeface="Cambria Math" panose="02040503050406030204" pitchFamily="18" charset="0"/>
                      </a:rPr>
                      <m:t>𝑉</m:t>
                    </m:r>
                    <m:r>
                      <a:rPr lang="en-US" sz="3200" i="1">
                        <a:solidFill>
                          <a:prstClr val="black"/>
                        </a:solidFill>
                        <a:latin typeface="Cambria Math" panose="02040503050406030204" pitchFamily="18" charset="0"/>
                      </a:rPr>
                      <m:t>=</m:t>
                    </m:r>
                    <m:f>
                      <m:fPr>
                        <m:ctrlPr>
                          <a:rPr lang="en-US" sz="3200" i="1">
                            <a:solidFill>
                              <a:prstClr val="black"/>
                            </a:solidFill>
                            <a:latin typeface="Cambria Math" panose="02040503050406030204" pitchFamily="18" charset="0"/>
                          </a:rPr>
                        </m:ctrlPr>
                      </m:fPr>
                      <m:num>
                        <m:sSup>
                          <m:sSupPr>
                            <m:ctrlPr>
                              <a:rPr lang="en-US" sz="3200" i="1">
                                <a:solidFill>
                                  <a:prstClr val="black"/>
                                </a:solidFill>
                                <a:latin typeface="Cambria Math" panose="02040503050406030204" pitchFamily="18" charset="0"/>
                              </a:rPr>
                            </m:ctrlPr>
                          </m:sSupPr>
                          <m:e>
                            <m:r>
                              <a:rPr lang="en-US" sz="3200" i="1">
                                <a:solidFill>
                                  <a:prstClr val="black"/>
                                </a:solidFill>
                                <a:latin typeface="Cambria Math" panose="02040503050406030204" pitchFamily="18" charset="0"/>
                              </a:rPr>
                              <m:t>𝑎</m:t>
                            </m:r>
                          </m:e>
                          <m:sup>
                            <m:r>
                              <a:rPr lang="en-US" sz="3200" i="1">
                                <a:solidFill>
                                  <a:prstClr val="black"/>
                                </a:solidFill>
                                <a:latin typeface="Cambria Math" panose="02040503050406030204" pitchFamily="18" charset="0"/>
                              </a:rPr>
                              <m:t>3</m:t>
                            </m:r>
                          </m:sup>
                        </m:sSup>
                        <m:rad>
                          <m:radPr>
                            <m:degHide m:val="on"/>
                            <m:ctrlPr>
                              <a:rPr lang="en-US" sz="3200" i="1">
                                <a:solidFill>
                                  <a:prstClr val="black"/>
                                </a:solidFill>
                                <a:latin typeface="Cambria Math" panose="02040503050406030204" pitchFamily="18" charset="0"/>
                              </a:rPr>
                            </m:ctrlPr>
                          </m:radPr>
                          <m:deg/>
                          <m:e>
                            <m:r>
                              <a:rPr lang="en-US" sz="3200" i="1">
                                <a:solidFill>
                                  <a:prstClr val="black"/>
                                </a:solidFill>
                                <a:latin typeface="Cambria Math" panose="02040503050406030204" pitchFamily="18" charset="0"/>
                              </a:rPr>
                              <m:t>6</m:t>
                            </m:r>
                          </m:e>
                        </m:rad>
                      </m:num>
                      <m:den>
                        <m:r>
                          <a:rPr lang="en-US" sz="3200" i="1">
                            <a:solidFill>
                              <a:prstClr val="black"/>
                            </a:solidFill>
                            <a:latin typeface="Cambria Math" panose="02040503050406030204" pitchFamily="18" charset="0"/>
                          </a:rPr>
                          <m:t>6</m:t>
                        </m:r>
                      </m:den>
                    </m:f>
                  </m:oMath>
                </a14:m>
                <a:r>
                  <a:rPr lang="en-US" sz="3200" dirty="0">
                    <a:solidFill>
                      <a:prstClr val="black"/>
                    </a:solidFill>
                    <a:latin typeface="Times New Roman" panose="02020603050405020304" pitchFamily="18" charset="0"/>
                    <a:cs typeface="Times New Roman" panose="02020603050405020304" pitchFamily="18" charset="0"/>
                  </a:rPr>
                  <a:t>.</a:t>
                </a:r>
              </a:p>
            </p:txBody>
          </p:sp>
        </mc:Choice>
        <mc:Fallback xmlns="">
          <p:sp>
            <p:nvSpPr>
              <p:cNvPr id="2" name="TextBox 1"/>
              <p:cNvSpPr txBox="1">
                <a:spLocks noRot="1" noChangeAspect="1" noMove="1" noResize="1" noEditPoints="1" noAdjustHandles="1" noChangeArrowheads="1" noChangeShapeType="1" noTextEdit="1"/>
              </p:cNvSpPr>
              <p:nvPr/>
            </p:nvSpPr>
            <p:spPr>
              <a:xfrm>
                <a:off x="0" y="0"/>
                <a:ext cx="12297103" cy="2257798"/>
              </a:xfrm>
              <a:prstGeom prst="rect">
                <a:avLst/>
              </a:prstGeom>
              <a:blipFill>
                <a:blip r:embed="rId4"/>
                <a:stretch>
                  <a:fillRect l="-1239" t="-5946" r="-545" b="-3784"/>
                </a:stretch>
              </a:blipFill>
            </p:spPr>
            <p:txBody>
              <a:bodyPr/>
              <a:lstStyle/>
              <a:p>
                <a:r>
                  <a:rPr lang="en-US">
                    <a:noFill/>
                  </a:rPr>
                  <a:t> </a:t>
                </a:r>
              </a:p>
            </p:txBody>
          </p:sp>
        </mc:Fallback>
      </mc:AlternateContent>
      <p:sp>
        <p:nvSpPr>
          <p:cNvPr id="5" name="Oval 53"/>
          <p:cNvSpPr>
            <a:spLocks noChangeArrowheads="1"/>
          </p:cNvSpPr>
          <p:nvPr/>
        </p:nvSpPr>
        <p:spPr bwMode="auto">
          <a:xfrm>
            <a:off x="417251" y="1689086"/>
            <a:ext cx="474810" cy="417177"/>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Isosceles Triangle 5">
            <a:hlinkClick r:id="rId5" action="ppaction://hlinksldjump"/>
            <a:extLst>
              <a:ext uri="{FF2B5EF4-FFF2-40B4-BE49-F238E27FC236}">
                <a16:creationId xmlns:a16="http://schemas.microsoft.com/office/drawing/2014/main" id="{F337E81E-FD43-42ED-97F4-9633F3E880C8}"/>
              </a:ext>
            </a:extLst>
          </p:cNvPr>
          <p:cNvSpPr/>
          <p:nvPr/>
        </p:nvSpPr>
        <p:spPr>
          <a:xfrm rot="5400000">
            <a:off x="11532432"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6" action="ppaction://hlinksldjump"/>
            <a:extLst>
              <a:ext uri="{FF2B5EF4-FFF2-40B4-BE49-F238E27FC236}">
                <a16:creationId xmlns:a16="http://schemas.microsoft.com/office/drawing/2014/main" id="{D745ABCC-632A-478C-87CA-7F03A84CF825}"/>
              </a:ext>
            </a:extLst>
          </p:cNvPr>
          <p:cNvSpPr/>
          <p:nvPr/>
        </p:nvSpPr>
        <p:spPr>
          <a:xfrm rot="16200000">
            <a:off x="11024656"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7650" y="2401091"/>
            <a:ext cx="1548822" cy="523220"/>
          </a:xfrm>
          <a:prstGeom prst="rect">
            <a:avLst/>
          </a:prstGeom>
        </p:spPr>
        <p:txBody>
          <a:bodyPr wrap="none">
            <a:spAutoFit/>
          </a:bodyPr>
          <a:lstStyle/>
          <a:p>
            <a:pPr lvl="0"/>
            <a:r>
              <a:rPr lang="en-US" sz="2800" b="1" u="sng" dirty="0" err="1">
                <a:solidFill>
                  <a:srgbClr val="FF0000"/>
                </a:solidFill>
                <a:latin typeface="Times New Roman" panose="02020603050405020304" pitchFamily="18" charset="0"/>
                <a:cs typeface="Times New Roman" panose="02020603050405020304" pitchFamily="18" charset="0"/>
              </a:rPr>
              <a:t>Lời</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giải</a:t>
            </a:r>
            <a:r>
              <a:rPr lang="en-US" sz="2800" dirty="0">
                <a:solidFill>
                  <a:srgbClr val="FF0000"/>
                </a:solidFill>
                <a:latin typeface="Times New Roman" panose="02020603050405020304" pitchFamily="18" charset="0"/>
                <a:cs typeface="Times New Roman" panose="02020603050405020304" pitchFamily="18" charset="0"/>
              </a:rPr>
              <a:t>  </a:t>
            </a:r>
            <a:endParaRPr lang="en-US" sz="2800" i="1" dirty="0">
              <a:solidFill>
                <a:srgbClr val="FF0000"/>
              </a:solidFill>
              <a:latin typeface="Cambria Math" panose="02040503050406030204" pitchFamily="18" charset="0"/>
            </a:endParaRPr>
          </a:p>
        </p:txBody>
      </p:sp>
    </p:spTree>
    <p:extLst>
      <p:ext uri="{BB962C8B-B14F-4D97-AF65-F5344CB8AC3E}">
        <p14:creationId xmlns:p14="http://schemas.microsoft.com/office/powerpoint/2010/main" val="170056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10000"/>
                                  </p:iterate>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10000"/>
                                  </p:iterate>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iterate type="lt">
                                    <p:tmPct val="10000"/>
                                  </p:iterate>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par>
                          <p:cTn id="23" fill="hold">
                            <p:stCondLst>
                              <p:cond delay="2600"/>
                            </p:stCondLst>
                            <p:childTnLst>
                              <p:par>
                                <p:cTn id="24" presetID="1"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bwMode="auto">
          <a:xfrm>
            <a:off x="8807669" y="3205655"/>
            <a:ext cx="3394840" cy="3652345"/>
          </a:xfrm>
          <a:prstGeom prst="rect">
            <a:avLst/>
          </a:prstGeom>
          <a:noFill/>
          <a:ln>
            <a:noFill/>
          </a:ln>
        </p:spPr>
      </p:pic>
      <mc:AlternateContent xmlns:mc="http://schemas.openxmlformats.org/markup-compatibility/2006" xmlns:a14="http://schemas.microsoft.com/office/drawing/2010/main">
        <mc:Choice Requires="a14">
          <p:sp>
            <p:nvSpPr>
              <p:cNvPr id="2" name="TextBox 1"/>
              <p:cNvSpPr txBox="1"/>
              <p:nvPr/>
            </p:nvSpPr>
            <p:spPr>
              <a:xfrm>
                <a:off x="1" y="-42040"/>
                <a:ext cx="12192000" cy="2840008"/>
              </a:xfrm>
              <a:prstGeom prst="rect">
                <a:avLst/>
              </a:prstGeom>
              <a:noFill/>
            </p:spPr>
            <p:txBody>
              <a:bodyPr wrap="square" rtlCol="0">
                <a:spAutoFit/>
              </a:bodyPr>
              <a:lstStyle/>
              <a:p>
                <a:pPr algn="just">
                  <a:lnSpc>
                    <a:spcPct val="90000"/>
                  </a:lnSpc>
                  <a:tabLst>
                    <a:tab pos="629920" algn="l"/>
                  </a:tabLst>
                </a:pPr>
                <a:r>
                  <a:rPr lang="vi-VN" sz="3200" b="1" dirty="0">
                    <a:solidFill>
                      <a:srgbClr val="0000FF"/>
                    </a:solidFill>
                    <a:latin typeface="Times New Roman" panose="02020603050405020304" pitchFamily="18" charset="0"/>
                    <a:ea typeface="Times New Roman" panose="02020603050405020304" pitchFamily="18" charset="0"/>
                  </a:rPr>
                  <a:t>Câu 4:</a:t>
                </a:r>
                <a:r>
                  <a:rPr lang="en-US" sz="3200" b="1" dirty="0">
                    <a:solidFill>
                      <a:srgbClr val="0000FF"/>
                    </a:solidFill>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Cho hình chóp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𝐴𝐵𝐶𝐷</m:t>
                    </m:r>
                  </m:oMath>
                </a14:m>
                <a:r>
                  <a:rPr lang="vi-VN" sz="3200" dirty="0">
                    <a:effectLst/>
                    <a:latin typeface="Times New Roman" panose="02020603050405020304" pitchFamily="18" charset="0"/>
                    <a:ea typeface="Times New Roman" panose="02020603050405020304" pitchFamily="18" charset="0"/>
                  </a:rPr>
                  <a:t> có đáy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𝐴𝐵𝐶𝐷</m:t>
                    </m:r>
                  </m:oMath>
                </a14:m>
                <a:r>
                  <a:rPr lang="vi-VN" sz="3200" dirty="0">
                    <a:effectLst/>
                    <a:latin typeface="Times New Roman" panose="02020603050405020304" pitchFamily="18" charset="0"/>
                    <a:ea typeface="Times New Roman" panose="02020603050405020304" pitchFamily="18" charset="0"/>
                  </a:rPr>
                  <a:t> là hình vuông tâm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𝑂</m:t>
                    </m:r>
                  </m:oMath>
                </a14:m>
                <a:r>
                  <a:rPr lang="vi-VN" sz="3200" dirty="0">
                    <a:effectLst/>
                    <a:latin typeface="Times New Roman" panose="02020603050405020304" pitchFamily="18" charset="0"/>
                    <a:ea typeface="Times New Roman" panose="02020603050405020304" pitchFamily="18" charset="0"/>
                  </a:rPr>
                  <a:t>, mặt bên </a:t>
                </a:r>
                <a14:m>
                  <m:oMath xmlns:m="http://schemas.openxmlformats.org/officeDocument/2006/math">
                    <m:d>
                      <m:dPr>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𝑆𝐴𝐵</m:t>
                        </m:r>
                      </m:e>
                    </m:d>
                  </m:oMath>
                </a14:m>
                <a:r>
                  <a:rPr lang="vi-VN" sz="3200" dirty="0">
                    <a:effectLst/>
                    <a:latin typeface="Times New Roman" panose="02020603050405020304" pitchFamily="18" charset="0"/>
                    <a:ea typeface="Times New Roman" panose="02020603050405020304" pitchFamily="18" charset="0"/>
                  </a:rPr>
                  <a:t> là tam giác vuông cân tại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m:t>
                    </m:r>
                  </m:oMath>
                </a14:m>
                <a:r>
                  <a:rPr lang="vi-VN" sz="3200" dirty="0">
                    <a:effectLst/>
                    <a:latin typeface="Times New Roman" panose="02020603050405020304" pitchFamily="18" charset="0"/>
                    <a:ea typeface="Times New Roman" panose="02020603050405020304" pitchFamily="18" charset="0"/>
                  </a:rPr>
                  <a:t> và nằm trong mặt phẳng vuông góc với đáy. Biết thể tích của khối chóp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𝑂𝐶𝐷</m:t>
                    </m:r>
                  </m:oMath>
                </a14:m>
                <a:r>
                  <a:rPr lang="vi-VN" sz="3200" dirty="0">
                    <a:effectLst/>
                    <a:latin typeface="Times New Roman" panose="02020603050405020304" pitchFamily="18" charset="0"/>
                    <a:ea typeface="Times New Roman" panose="02020603050405020304" pitchFamily="18" charset="0"/>
                  </a:rPr>
                  <a:t> bằng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rPr>
                        </m:ctrlPr>
                      </m:fPr>
                      <m:num>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𝑎</m:t>
                            </m:r>
                          </m:e>
                          <m:sup>
                            <m:r>
                              <a:rPr lang="en-US" sz="3200" i="1">
                                <a:effectLst/>
                                <a:latin typeface="Cambria Math" panose="02040503050406030204" pitchFamily="18" charset="0"/>
                                <a:ea typeface="Times New Roman" panose="02020603050405020304" pitchFamily="18" charset="0"/>
                              </a:rPr>
                              <m:t>3</m:t>
                            </m:r>
                          </m:sup>
                        </m:sSup>
                      </m:num>
                      <m:den>
                        <m:r>
                          <a:rPr lang="en-US" sz="3200" i="1">
                            <a:effectLst/>
                            <a:latin typeface="Cambria Math" panose="02040503050406030204" pitchFamily="18" charset="0"/>
                            <a:ea typeface="Times New Roman" panose="02020603050405020304" pitchFamily="18" charset="0"/>
                          </a:rPr>
                          <m:t>3</m:t>
                        </m:r>
                      </m:den>
                    </m:f>
                  </m:oMath>
                </a14:m>
                <a:r>
                  <a:rPr lang="vi-VN" sz="3200" dirty="0">
                    <a:effectLst/>
                    <a:latin typeface="Times New Roman" panose="02020603050405020304" pitchFamily="18" charset="0"/>
                    <a:ea typeface="Times New Roman" panose="02020603050405020304" pitchFamily="18" charset="0"/>
                  </a:rPr>
                  <a:t>. Tính khoảng cách </a:t>
                </a:r>
                <a14:m>
                  <m:oMath xmlns:m="http://schemas.openxmlformats.org/officeDocument/2006/math">
                    <m:r>
                      <a:rPr lang="en-US" sz="3200" i="1">
                        <a:effectLst/>
                        <a:latin typeface="Cambria Math" panose="02040503050406030204" pitchFamily="18" charset="0"/>
                        <a:ea typeface="Times New Roman" panose="02020603050405020304" pitchFamily="18" charset="0"/>
                      </a:rPr>
                      <m:t>h</m:t>
                    </m:r>
                  </m:oMath>
                </a14:m>
                <a:r>
                  <a:rPr lang="vi-VN" sz="3200" dirty="0">
                    <a:effectLst/>
                    <a:latin typeface="Times New Roman" panose="02020603050405020304" pitchFamily="18" charset="0"/>
                    <a:ea typeface="Times New Roman" panose="02020603050405020304" pitchFamily="18" charset="0"/>
                  </a:rPr>
                  <a:t> từ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𝐴</m:t>
                    </m:r>
                  </m:oMath>
                </a14:m>
                <a:r>
                  <a:rPr lang="vi-VN" sz="3200" dirty="0">
                    <a:effectLst/>
                    <a:latin typeface="Times New Roman" panose="02020603050405020304" pitchFamily="18" charset="0"/>
                    <a:ea typeface="Times New Roman" panose="02020603050405020304" pitchFamily="18" charset="0"/>
                  </a:rPr>
                  <a:t> đến mặt phẳng </a:t>
                </a:r>
                <a14:m>
                  <m:oMath xmlns:m="http://schemas.openxmlformats.org/officeDocument/2006/math">
                    <m:d>
                      <m:dPr>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𝑆𝐵𝐷</m:t>
                        </m:r>
                      </m:e>
                    </m:d>
                  </m:oMath>
                </a14:m>
                <a:r>
                  <a:rPr lang="vi-VN" sz="3200" dirty="0">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a:p>
                <a:pPr algn="just">
                  <a:lnSpc>
                    <a:spcPct val="90000"/>
                  </a:lnSpc>
                  <a:tabLst>
                    <a:tab pos="635000" algn="l"/>
                    <a:tab pos="2222500" algn="l"/>
                    <a:tab pos="3810000" algn="l"/>
                    <a:tab pos="5397500" algn="l"/>
                  </a:tabLst>
                </a:pPr>
                <a:r>
                  <a:rPr lang="en-US" sz="3200" b="1" dirty="0">
                    <a:latin typeface="Times New Roman" panose="02020603050405020304" pitchFamily="18" charset="0"/>
                    <a:ea typeface="Times New Roman" panose="02020603050405020304" pitchFamily="18" charset="0"/>
                  </a:rPr>
                  <a:t> </a:t>
                </a:r>
                <a:r>
                  <a:rPr lang="vi-VN" sz="3200" b="1" dirty="0">
                    <a:solidFill>
                      <a:srgbClr val="0000FF"/>
                    </a:solidFill>
                    <a:effectLst/>
                    <a:latin typeface="Times New Roman" panose="02020603050405020304" pitchFamily="18" charset="0"/>
                    <a:ea typeface="Times New Roman" panose="02020603050405020304" pitchFamily="18" charset="0"/>
                  </a:rPr>
                  <a:t>A. </a:t>
                </a:r>
                <a14:m>
                  <m:oMath xmlns:m="http://schemas.openxmlformats.org/officeDocument/2006/math">
                    <m:r>
                      <a:rPr lang="en-US" sz="3200" i="1">
                        <a:effectLst/>
                        <a:latin typeface="Cambria Math" panose="02040503050406030204" pitchFamily="18" charset="0"/>
                        <a:ea typeface="Times New Roman" panose="02020603050405020304" pitchFamily="18" charset="0"/>
                      </a:rPr>
                      <m:t>h</m:t>
                    </m:r>
                    <m:r>
                      <a:rPr lang="en-US" sz="3200" i="1">
                        <a:effectLst/>
                        <a:latin typeface="Cambria Math" panose="02040503050406030204" pitchFamily="18" charset="0"/>
                        <a:ea typeface="Times New Roman" panose="02020603050405020304" pitchFamily="18" charset="0"/>
                      </a:rPr>
                      <m:t>=</m:t>
                    </m:r>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2</m:t>
                        </m:r>
                        <m:rad>
                          <m:radPr>
                            <m:degHide m:val="on"/>
                            <m:ctrlPr>
                              <a:rPr lang="en-US" sz="3200" i="1">
                                <a:effectLst/>
                                <a:latin typeface="Cambria Math" panose="02040503050406030204" pitchFamily="18" charset="0"/>
                                <a:ea typeface="Times New Roman" panose="02020603050405020304" pitchFamily="18" charset="0"/>
                              </a:rPr>
                            </m:ctrlPr>
                          </m:radPr>
                          <m:deg/>
                          <m:e>
                            <m:r>
                              <a:rPr lang="en-US" sz="3200" i="1">
                                <a:effectLst/>
                                <a:latin typeface="Cambria Math" panose="02040503050406030204" pitchFamily="18" charset="0"/>
                                <a:ea typeface="Times New Roman" panose="02020603050405020304" pitchFamily="18" charset="0"/>
                              </a:rPr>
                              <m:t>6</m:t>
                            </m:r>
                          </m:e>
                        </m:rad>
                        <m:r>
                          <a:rPr lang="en-US" sz="3200" i="1">
                            <a:effectLst/>
                            <a:latin typeface="Cambria Math" panose="02040503050406030204" pitchFamily="18" charset="0"/>
                            <a:ea typeface="Times New Roman" panose="02020603050405020304" pitchFamily="18" charset="0"/>
                          </a:rPr>
                          <m:t>𝑎</m:t>
                        </m:r>
                      </m:num>
                      <m:den>
                        <m:r>
                          <a:rPr lang="en-US" sz="3200" i="1">
                            <a:effectLst/>
                            <a:latin typeface="Cambria Math" panose="02040503050406030204" pitchFamily="18" charset="0"/>
                            <a:ea typeface="Times New Roman" panose="02020603050405020304" pitchFamily="18" charset="0"/>
                          </a:rPr>
                          <m:t>3</m:t>
                        </m:r>
                      </m:den>
                    </m:f>
                  </m:oMath>
                </a14:m>
                <a:r>
                  <a:rPr lang="vi-VN" sz="3200" dirty="0">
                    <a:effectLst/>
                    <a:latin typeface="Times New Roman" panose="02020603050405020304" pitchFamily="18" charset="0"/>
                    <a:ea typeface="Times New Roman" panose="02020603050405020304" pitchFamily="18" charset="0"/>
                  </a:rPr>
                  <a:t>.</a:t>
                </a:r>
                <a:r>
                  <a:rPr lang="vi-VN" sz="3200" b="1" dirty="0">
                    <a:effectLst/>
                    <a:latin typeface="Times New Roman" panose="02020603050405020304" pitchFamily="18" charset="0"/>
                    <a:ea typeface="Times New Roman" panose="02020603050405020304" pitchFamily="18" charset="0"/>
                  </a:rPr>
                  <a:t>	</a:t>
                </a:r>
                <a:r>
                  <a:rPr lang="en-US" sz="3200" b="1" dirty="0">
                    <a:latin typeface="Times New Roman" panose="02020603050405020304" pitchFamily="18" charset="0"/>
                    <a:ea typeface="Times New Roman" panose="02020603050405020304" pitchFamily="18" charset="0"/>
                  </a:rPr>
                  <a:t>	</a:t>
                </a:r>
                <a:r>
                  <a:rPr lang="vi-VN" sz="3200" b="1" dirty="0">
                    <a:solidFill>
                      <a:srgbClr val="0000FF"/>
                    </a:solidFill>
                    <a:effectLst/>
                    <a:latin typeface="Times New Roman" panose="02020603050405020304" pitchFamily="18" charset="0"/>
                    <a:ea typeface="Times New Roman" panose="02020603050405020304" pitchFamily="18" charset="0"/>
                  </a:rPr>
                  <a:t>B. </a:t>
                </a:r>
                <a14:m>
                  <m:oMath xmlns:m="http://schemas.openxmlformats.org/officeDocument/2006/math">
                    <m:r>
                      <a:rPr lang="en-US" sz="3200" i="1">
                        <a:effectLst/>
                        <a:latin typeface="Cambria Math" panose="02040503050406030204" pitchFamily="18" charset="0"/>
                        <a:ea typeface="Times New Roman" panose="02020603050405020304" pitchFamily="18" charset="0"/>
                      </a:rPr>
                      <m:t>h</m:t>
                    </m:r>
                    <m:r>
                      <a:rPr lang="en-US" sz="3200" i="1">
                        <a:effectLst/>
                        <a:latin typeface="Cambria Math" panose="02040503050406030204" pitchFamily="18" charset="0"/>
                        <a:ea typeface="Times New Roman" panose="02020603050405020304" pitchFamily="18" charset="0"/>
                      </a:rPr>
                      <m:t>=</m:t>
                    </m:r>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𝑎</m:t>
                        </m:r>
                        <m:rad>
                          <m:radPr>
                            <m:degHide m:val="on"/>
                            <m:ctrlPr>
                              <a:rPr lang="en-US" sz="3200" i="1">
                                <a:effectLst/>
                                <a:latin typeface="Cambria Math" panose="02040503050406030204" pitchFamily="18" charset="0"/>
                                <a:ea typeface="Times New Roman" panose="02020603050405020304" pitchFamily="18" charset="0"/>
                              </a:rPr>
                            </m:ctrlPr>
                          </m:radPr>
                          <m:deg/>
                          <m:e>
                            <m:r>
                              <a:rPr lang="en-US" sz="3200" i="1">
                                <a:effectLst/>
                                <a:latin typeface="Cambria Math" panose="02040503050406030204" pitchFamily="18" charset="0"/>
                                <a:ea typeface="Times New Roman" panose="02020603050405020304" pitchFamily="18" charset="0"/>
                              </a:rPr>
                              <m:t>3</m:t>
                            </m:r>
                          </m:e>
                        </m:rad>
                      </m:num>
                      <m:den>
                        <m:r>
                          <a:rPr lang="en-US" sz="3200" i="1">
                            <a:effectLst/>
                            <a:latin typeface="Cambria Math" panose="02040503050406030204" pitchFamily="18" charset="0"/>
                            <a:ea typeface="Times New Roman" panose="02020603050405020304" pitchFamily="18" charset="0"/>
                          </a:rPr>
                          <m:t>3</m:t>
                        </m:r>
                      </m:den>
                    </m:f>
                  </m:oMath>
                </a14:m>
                <a:r>
                  <a:rPr lang="vi-VN" sz="3200" dirty="0">
                    <a:effectLst/>
                    <a:latin typeface="Times New Roman" panose="02020603050405020304" pitchFamily="18" charset="0"/>
                    <a:ea typeface="Times New Roman" panose="02020603050405020304" pitchFamily="18" charset="0"/>
                  </a:rPr>
                  <a:t>.</a:t>
                </a:r>
                <a:r>
                  <a:rPr lang="vi-VN" sz="3200" b="1" dirty="0">
                    <a:effectLst/>
                    <a:latin typeface="Times New Roman" panose="02020603050405020304" pitchFamily="18" charset="0"/>
                    <a:ea typeface="Times New Roman" panose="02020603050405020304" pitchFamily="18" charset="0"/>
                  </a:rPr>
                  <a:t>	</a:t>
                </a:r>
                <a:r>
                  <a:rPr lang="vi-VN" sz="3200" b="1" dirty="0">
                    <a:solidFill>
                      <a:srgbClr val="0000FF"/>
                    </a:solidFill>
                    <a:effectLst/>
                    <a:latin typeface="Times New Roman" panose="02020603050405020304" pitchFamily="18" charset="0"/>
                    <a:ea typeface="Times New Roman" panose="02020603050405020304" pitchFamily="18" charset="0"/>
                  </a:rPr>
                  <a:t>C. </a:t>
                </a:r>
                <a14:m>
                  <m:oMath xmlns:m="http://schemas.openxmlformats.org/officeDocument/2006/math">
                    <m:r>
                      <a:rPr lang="en-US" sz="3200" i="1">
                        <a:effectLst/>
                        <a:latin typeface="Cambria Math" panose="02040503050406030204" pitchFamily="18" charset="0"/>
                        <a:ea typeface="Times New Roman" panose="02020603050405020304" pitchFamily="18" charset="0"/>
                      </a:rPr>
                      <m:t>h</m:t>
                    </m:r>
                    <m:r>
                      <a:rPr lang="en-US" sz="3200" i="1">
                        <a:effectLst/>
                        <a:latin typeface="Cambria Math" panose="02040503050406030204" pitchFamily="18" charset="0"/>
                        <a:ea typeface="Times New Roman" panose="02020603050405020304" pitchFamily="18" charset="0"/>
                      </a:rPr>
                      <m:t>=</m:t>
                    </m:r>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2</m:t>
                        </m:r>
                        <m:rad>
                          <m:radPr>
                            <m:degHide m:val="on"/>
                            <m:ctrlPr>
                              <a:rPr lang="en-US" sz="3200" i="1">
                                <a:effectLst/>
                                <a:latin typeface="Cambria Math" panose="02040503050406030204" pitchFamily="18" charset="0"/>
                                <a:ea typeface="Times New Roman" panose="02020603050405020304" pitchFamily="18" charset="0"/>
                              </a:rPr>
                            </m:ctrlPr>
                          </m:radPr>
                          <m:deg/>
                          <m:e>
                            <m:r>
                              <a:rPr lang="en-US" sz="3200" i="1">
                                <a:effectLst/>
                                <a:latin typeface="Cambria Math" panose="02040503050406030204" pitchFamily="18" charset="0"/>
                                <a:ea typeface="Times New Roman" panose="02020603050405020304" pitchFamily="18" charset="0"/>
                              </a:rPr>
                              <m:t>3</m:t>
                            </m:r>
                          </m:e>
                        </m:rad>
                        <m:r>
                          <a:rPr lang="en-US" sz="3200" i="1">
                            <a:effectLst/>
                            <a:latin typeface="Cambria Math" panose="02040503050406030204" pitchFamily="18" charset="0"/>
                            <a:ea typeface="Times New Roman" panose="02020603050405020304" pitchFamily="18" charset="0"/>
                          </a:rPr>
                          <m:t>𝑎</m:t>
                        </m:r>
                      </m:num>
                      <m:den>
                        <m:r>
                          <a:rPr lang="en-US" sz="3200" i="1">
                            <a:effectLst/>
                            <a:latin typeface="Cambria Math" panose="02040503050406030204" pitchFamily="18" charset="0"/>
                            <a:ea typeface="Times New Roman" panose="02020603050405020304" pitchFamily="18" charset="0"/>
                          </a:rPr>
                          <m:t>3</m:t>
                        </m:r>
                      </m:den>
                    </m:f>
                  </m:oMath>
                </a14:m>
                <a:r>
                  <a:rPr lang="vi-VN" sz="3200" dirty="0">
                    <a:effectLst/>
                    <a:latin typeface="Times New Roman" panose="02020603050405020304" pitchFamily="18" charset="0"/>
                    <a:ea typeface="Times New Roman" panose="02020603050405020304" pitchFamily="18" charset="0"/>
                  </a:rPr>
                  <a:t>.</a:t>
                </a:r>
                <a:r>
                  <a:rPr lang="vi-VN" sz="3200" b="1" dirty="0">
                    <a:effectLst/>
                    <a:latin typeface="Times New Roman" panose="02020603050405020304" pitchFamily="18" charset="0"/>
                    <a:ea typeface="Times New Roman" panose="02020603050405020304" pitchFamily="18" charset="0"/>
                  </a:rPr>
                  <a:t>	</a:t>
                </a:r>
                <a:r>
                  <a:rPr lang="vi-VN" sz="3200" b="1" dirty="0">
                    <a:solidFill>
                      <a:srgbClr val="0000FF"/>
                    </a:solidFill>
                    <a:effectLst/>
                    <a:latin typeface="Times New Roman" panose="02020603050405020304" pitchFamily="18" charset="0"/>
                    <a:ea typeface="Times New Roman" panose="02020603050405020304" pitchFamily="18" charset="0"/>
                  </a:rPr>
                  <a:t>D. </a:t>
                </a:r>
                <a14:m>
                  <m:oMath xmlns:m="http://schemas.openxmlformats.org/officeDocument/2006/math">
                    <m:r>
                      <a:rPr lang="en-US" sz="3200" i="1">
                        <a:effectLst/>
                        <a:latin typeface="Cambria Math" panose="02040503050406030204" pitchFamily="18" charset="0"/>
                        <a:ea typeface="Times New Roman" panose="02020603050405020304" pitchFamily="18" charset="0"/>
                      </a:rPr>
                      <m:t>h</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2</m:t>
                    </m:r>
                    <m:rad>
                      <m:radPr>
                        <m:degHide m:val="on"/>
                        <m:ctrlPr>
                          <a:rPr lang="en-US" sz="3200" i="1">
                            <a:effectLst/>
                            <a:latin typeface="Cambria Math" panose="02040503050406030204" pitchFamily="18" charset="0"/>
                            <a:ea typeface="Times New Roman" panose="02020603050405020304" pitchFamily="18" charset="0"/>
                          </a:rPr>
                        </m:ctrlPr>
                      </m:radPr>
                      <m:deg/>
                      <m:e>
                        <m:r>
                          <a:rPr lang="en-US" sz="3200" i="1">
                            <a:effectLst/>
                            <a:latin typeface="Cambria Math" panose="02040503050406030204" pitchFamily="18" charset="0"/>
                            <a:ea typeface="Times New Roman" panose="02020603050405020304" pitchFamily="18" charset="0"/>
                          </a:rPr>
                          <m:t>3</m:t>
                        </m:r>
                      </m:e>
                    </m:rad>
                    <m:r>
                      <a:rPr lang="en-US" sz="3200" i="1">
                        <a:effectLst/>
                        <a:latin typeface="Cambria Math" panose="02040503050406030204" pitchFamily="18" charset="0"/>
                        <a:ea typeface="Times New Roman" panose="02020603050405020304" pitchFamily="18" charset="0"/>
                      </a:rPr>
                      <m:t>𝑎</m:t>
                    </m:r>
                  </m:oMath>
                </a14:m>
                <a:r>
                  <a:rPr lang="vi-VN" sz="3200" dirty="0">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 y="-42040"/>
                <a:ext cx="12192000" cy="2840008"/>
              </a:xfrm>
              <a:prstGeom prst="rect">
                <a:avLst/>
              </a:prstGeom>
              <a:blipFill>
                <a:blip r:embed="rId3"/>
                <a:stretch>
                  <a:fillRect l="-1250" t="-4721" r="-1250" b="-1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 y="2712783"/>
                <a:ext cx="9690538" cy="3882473"/>
              </a:xfrm>
              <a:prstGeom prst="rect">
                <a:avLst/>
              </a:prstGeom>
              <a:noFill/>
            </p:spPr>
            <p:txBody>
              <a:bodyPr wrap="square" rtlCol="0">
                <a:spAutoFit/>
              </a:bodyPr>
              <a:lstStyle/>
              <a:p>
                <a:pPr lvl="0"/>
                <a:r>
                  <a:rPr lang="en-US" sz="3200" b="1" dirty="0">
                    <a:solidFill>
                      <a:srgbClr val="0000FF"/>
                    </a:solidFill>
                    <a:latin typeface="Times New Roman" panose="02020603050405020304" pitchFamily="18" charset="0"/>
                    <a:cs typeface="Times New Roman" panose="02020603050405020304" pitchFamily="18" charset="0"/>
                  </a:rPr>
                  <a:t>Lời </a:t>
                </a:r>
                <a:r>
                  <a:rPr lang="en-US" sz="3200" b="1" dirty="0" err="1">
                    <a:solidFill>
                      <a:srgbClr val="0000FF"/>
                    </a:solidFill>
                    <a:latin typeface="Times New Roman" panose="02020603050405020304" pitchFamily="18" charset="0"/>
                    <a:cs typeface="Times New Roman" panose="02020603050405020304" pitchFamily="18" charset="0"/>
                  </a:rPr>
                  <a:t>giải</a:t>
                </a:r>
                <a:r>
                  <a:rPr lang="en-US" sz="3200" b="1" dirty="0">
                    <a:solidFill>
                      <a:srgbClr val="0000FF"/>
                    </a:solidFill>
                    <a:latin typeface="Times New Roman" panose="02020603050405020304" pitchFamily="18" charset="0"/>
                    <a:cs typeface="Times New Roman" panose="02020603050405020304" pitchFamily="18" charset="0"/>
                  </a:rPr>
                  <a:t>  </a:t>
                </a:r>
              </a:p>
              <a:p>
                <a:pPr lvl="0"/>
                <a:r>
                  <a:rPr lang="fr-FR" sz="3200" dirty="0" err="1">
                    <a:latin typeface="Times New Roman" panose="02020603050405020304" pitchFamily="18" charset="0"/>
                    <a:ea typeface="Times New Roman" panose="02020603050405020304" pitchFamily="18" charset="0"/>
                  </a:rPr>
                  <a:t>Gọi</a:t>
                </a:r>
                <a:r>
                  <a:rPr lang="fr-FR"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𝑥</m:t>
                    </m:r>
                  </m:oMath>
                </a14:m>
                <a:r>
                  <a:rPr lang="fr-FR" sz="3200" dirty="0">
                    <a:effectLst/>
                    <a:latin typeface="Times New Roman" panose="02020603050405020304" pitchFamily="18" charset="0"/>
                    <a:ea typeface="Times New Roman" panose="02020603050405020304" pitchFamily="18" charset="0"/>
                  </a:rPr>
                  <a:t> là </a:t>
                </a:r>
                <a:r>
                  <a:rPr lang="fr-FR" sz="3200" dirty="0" err="1">
                    <a:effectLst/>
                    <a:latin typeface="Times New Roman" panose="02020603050405020304" pitchFamily="18" charset="0"/>
                    <a:ea typeface="Times New Roman" panose="02020603050405020304" pitchFamily="18" charset="0"/>
                  </a:rPr>
                  <a:t>độ</a:t>
                </a:r>
                <a:r>
                  <a:rPr lang="fr-FR" sz="3200" dirty="0">
                    <a:effectLst/>
                    <a:latin typeface="Times New Roman" panose="02020603050405020304" pitchFamily="18" charset="0"/>
                    <a:ea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rPr>
                  <a:t>dài</a:t>
                </a:r>
                <a:r>
                  <a:rPr lang="fr-FR"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𝐴𝐵</m:t>
                    </m:r>
                  </m:oMath>
                </a14:m>
                <a:r>
                  <a:rPr lang="fr-FR" sz="3200" dirty="0">
                    <a:effectLst/>
                    <a:latin typeface="Times New Roman" panose="02020603050405020304" pitchFamily="18" charset="0"/>
                    <a:ea typeface="Times New Roman" panose="02020603050405020304" pitchFamily="18" charset="0"/>
                  </a:rPr>
                  <a:t>,</a:t>
                </a:r>
                <a:r>
                  <a:rPr lang="fr-FR" sz="3200" dirty="0" err="1">
                    <a:effectLst/>
                    <a:latin typeface="Times New Roman" panose="02020603050405020304" pitchFamily="18" charset="0"/>
                    <a:ea typeface="Times New Roman" panose="02020603050405020304" pitchFamily="18" charset="0"/>
                  </a:rPr>
                  <a:t>kẻ</a:t>
                </a:r>
                <a:r>
                  <a:rPr lang="fr-FR"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𝑆𝐹</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𝐴𝐵</m:t>
                    </m:r>
                  </m:oMath>
                </a14:m>
                <a:r>
                  <a:rPr lang="fr-FR" sz="3200" dirty="0">
                    <a:effectLst/>
                    <a:latin typeface="Times New Roman" panose="02020603050405020304" pitchFamily="18" charset="0"/>
                    <a:ea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rPr>
                  <a:t>tại</a:t>
                </a:r>
                <a:r>
                  <a:rPr lang="fr-FR"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𝐹</m:t>
                    </m:r>
                  </m:oMath>
                </a14:m>
                <a:r>
                  <a:rPr lang="fr-FR" sz="3200" dirty="0">
                    <a:effectLst/>
                    <a:latin typeface="Times New Roman" panose="02020603050405020304" pitchFamily="18" charset="0"/>
                    <a:ea typeface="Times New Roman" panose="02020603050405020304" pitchFamily="18" charset="0"/>
                  </a:rPr>
                  <a:t>, ta </a:t>
                </a:r>
                <a:r>
                  <a:rPr lang="fr-FR" sz="3200" dirty="0" err="1">
                    <a:effectLst/>
                    <a:latin typeface="Times New Roman" panose="02020603050405020304" pitchFamily="18" charset="0"/>
                    <a:ea typeface="Times New Roman" panose="02020603050405020304" pitchFamily="18" charset="0"/>
                  </a:rPr>
                  <a:t>có</a:t>
                </a:r>
                <a:r>
                  <a:rPr lang="fr-FR"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𝑆𝐹</m:t>
                    </m:r>
                    <m:r>
                      <a:rPr lang="en-US" sz="3200" i="1">
                        <a:effectLst/>
                        <a:latin typeface="Cambria Math" panose="02040503050406030204" pitchFamily="18" charset="0"/>
                        <a:ea typeface="Times New Roman" panose="02020603050405020304" pitchFamily="18" charset="0"/>
                      </a:rPr>
                      <m:t>=</m:t>
                    </m:r>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𝑥</m:t>
                        </m:r>
                      </m:num>
                      <m:den>
                        <m:r>
                          <a:rPr lang="en-US" sz="3200" i="1">
                            <a:effectLst/>
                            <a:latin typeface="Cambria Math" panose="02040503050406030204" pitchFamily="18" charset="0"/>
                            <a:ea typeface="Times New Roman" panose="02020603050405020304" pitchFamily="18" charset="0"/>
                          </a:rPr>
                          <m:t>2</m:t>
                        </m:r>
                      </m:den>
                    </m:f>
                  </m:oMath>
                </a14:m>
                <a:endParaRPr lang="en-US" sz="3200" i="1" dirty="0">
                  <a:effectLst/>
                  <a:latin typeface="Cambria Math" panose="02040503050406030204" pitchFamily="18" charset="0"/>
                  <a:ea typeface="Times New Roman" panose="02020603050405020304" pitchFamily="18" charset="0"/>
                </a:endParaRPr>
              </a:p>
              <a:p>
                <a:pPr lvl="0"/>
                <a14:m>
                  <m:oMath xmlns:m="http://schemas.openxmlformats.org/officeDocument/2006/math">
                    <m:r>
                      <a:rPr lang="en-US" sz="3200" i="1">
                        <a:effectLst/>
                        <a:latin typeface="Cambria Math" panose="02040503050406030204" pitchFamily="18" charset="0"/>
                        <a:ea typeface="Times New Roman" panose="02020603050405020304" pitchFamily="18" charset="0"/>
                        <a:cs typeface="Cambria Math" panose="02040503050406030204" pitchFamily="18" charset="0"/>
                      </a:rPr>
                      <m:t>⇒</m:t>
                    </m:r>
                    <m:sSub>
                      <m:sSubPr>
                        <m:ctrlPr>
                          <a:rPr lang="en-US" sz="3200" i="1">
                            <a:effectLst/>
                            <a:latin typeface="Cambria Math" panose="02040503050406030204" pitchFamily="18" charset="0"/>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𝑉</m:t>
                        </m:r>
                        <m:sSub>
                          <m:sSubPr>
                            <m:ctrlPr>
                              <a:rPr lang="en-US" sz="3200" i="1">
                                <a:effectLst/>
                                <a:latin typeface="Cambria Math" panose="02040503050406030204" pitchFamily="18" charset="0"/>
                                <a:ea typeface="Times New Roman" panose="02020603050405020304" pitchFamily="18" charset="0"/>
                              </a:rPr>
                            </m:ctrlPr>
                          </m:sSubPr>
                          <m:e>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1</m:t>
                                </m:r>
                              </m:num>
                              <m:den>
                                <m:r>
                                  <a:rPr lang="en-US" sz="3200" i="1">
                                    <a:effectLst/>
                                    <a:latin typeface="Cambria Math" panose="02040503050406030204" pitchFamily="18" charset="0"/>
                                    <a:ea typeface="Times New Roman" panose="02020603050405020304" pitchFamily="18" charset="0"/>
                                  </a:rPr>
                                  <m:t>4</m:t>
                                </m:r>
                              </m:den>
                            </m:f>
                            <m:sSup>
                              <m:sSupPr>
                                <m:ctrlPr>
                                  <a:rPr lang="en-US" sz="3200" i="1">
                                    <a:effectLst/>
                                    <a:latin typeface="Cambria Math" panose="02040503050406030204" pitchFamily="18" charset="0"/>
                                    <a:ea typeface="Times New Roman" panose="02020603050405020304" pitchFamily="18" charset="0"/>
                                  </a:rPr>
                                </m:ctrlPr>
                              </m:sSupPr>
                              <m:e>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1</m:t>
                                    </m:r>
                                  </m:num>
                                  <m:den>
                                    <m:r>
                                      <a:rPr lang="en-US" sz="3200" i="1">
                                        <a:effectLst/>
                                        <a:latin typeface="Cambria Math" panose="02040503050406030204" pitchFamily="18" charset="0"/>
                                        <a:ea typeface="Times New Roman" panose="02020603050405020304" pitchFamily="18" charset="0"/>
                                      </a:rPr>
                                      <m:t>12</m:t>
                                    </m:r>
                                  </m:den>
                                </m:f>
                              </m:e>
                              <m:sup>
                                <m:r>
                                  <a:rPr lang="en-US" sz="3200" i="1">
                                    <a:effectLst/>
                                    <a:latin typeface="Cambria Math" panose="02040503050406030204" pitchFamily="18" charset="0"/>
                                    <a:ea typeface="Times New Roman" panose="02020603050405020304" pitchFamily="18" charset="0"/>
                                  </a:rPr>
                                  <m:t>2</m:t>
                                </m:r>
                              </m:sup>
                            </m:sSup>
                            <m:func>
                              <m:funcPr>
                                <m:ctrlPr>
                                  <a:rPr lang="en-US" sz="3200" i="1">
                                    <a:effectLst/>
                                    <a:latin typeface="Cambria Math" panose="02040503050406030204" pitchFamily="18" charset="0"/>
                                    <a:ea typeface="Times New Roman" panose="02020603050405020304" pitchFamily="18" charset="0"/>
                                  </a:rPr>
                                </m:ctrlPr>
                              </m:funcPr>
                              <m:fName>
                                <m:r>
                                  <a:rPr lang="en-US" sz="3200" i="1">
                                    <a:effectLst/>
                                    <a:latin typeface="Cambria Math" panose="02040503050406030204" pitchFamily="18" charset="0"/>
                                    <a:ea typeface="Times New Roman" panose="02020603050405020304" pitchFamily="18" charset="0"/>
                                  </a:rPr>
                                  <m:t>𝑆𝐹</m:t>
                                </m:r>
                              </m:fName>
                              <m:e>
                                <m:r>
                                  <a:rPr lang="en-US" sz="3200" i="1">
                                    <a:effectLst/>
                                    <a:latin typeface="Cambria Math" panose="02040503050406030204" pitchFamily="18" charset="0"/>
                                    <a:ea typeface="Times New Roman" panose="02020603050405020304" pitchFamily="18" charset="0"/>
                                  </a:rPr>
                                  <m:t>=</m:t>
                                </m:r>
                              </m:e>
                            </m:func>
                            <m:sSup>
                              <m:sSupPr>
                                <m:ctrlPr>
                                  <a:rPr lang="en-US" sz="3200" i="1">
                                    <a:effectLst/>
                                    <a:latin typeface="Cambria Math" panose="02040503050406030204" pitchFamily="18" charset="0"/>
                                    <a:ea typeface="Times New Roman" panose="02020603050405020304" pitchFamily="18" charset="0"/>
                                  </a:rPr>
                                </m:ctrlPr>
                              </m:sSupPr>
                              <m:e>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1</m:t>
                                    </m:r>
                                  </m:num>
                                  <m:den>
                                    <m:r>
                                      <a:rPr lang="en-US" sz="3200" i="1">
                                        <a:effectLst/>
                                        <a:latin typeface="Cambria Math" panose="02040503050406030204" pitchFamily="18" charset="0"/>
                                        <a:ea typeface="Times New Roman" panose="02020603050405020304" pitchFamily="18" charset="0"/>
                                      </a:rPr>
                                      <m:t>24</m:t>
                                    </m:r>
                                  </m:den>
                                </m:f>
                              </m:e>
                              <m:sup>
                                <m:r>
                                  <a:rPr lang="en-US" sz="3200" i="1">
                                    <a:effectLst/>
                                    <a:latin typeface="Cambria Math" panose="02040503050406030204" pitchFamily="18" charset="0"/>
                                    <a:ea typeface="Times New Roman" panose="02020603050405020304" pitchFamily="18" charset="0"/>
                                  </a:rPr>
                                  <m:t>3</m:t>
                                </m:r>
                              </m:sup>
                            </m:sSup>
                            <m:f>
                              <m:fPr>
                                <m:ctrlPr>
                                  <a:rPr lang="en-US" sz="3200" i="1">
                                    <a:effectLst/>
                                    <a:latin typeface="Cambria Math" panose="02040503050406030204" pitchFamily="18" charset="0"/>
                                    <a:ea typeface="Times New Roman" panose="02020603050405020304" pitchFamily="18" charset="0"/>
                                  </a:rPr>
                                </m:ctrlPr>
                              </m:fPr>
                              <m:num>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𝑎</m:t>
                                    </m:r>
                                  </m:e>
                                  <m:sup>
                                    <m:r>
                                      <a:rPr lang="en-US" sz="3200" i="1">
                                        <a:effectLst/>
                                        <a:latin typeface="Cambria Math" panose="02040503050406030204" pitchFamily="18" charset="0"/>
                                        <a:ea typeface="Times New Roman" panose="02020603050405020304" pitchFamily="18" charset="0"/>
                                      </a:rPr>
                                      <m:t>3</m:t>
                                    </m:r>
                                  </m:sup>
                                </m:sSup>
                              </m:num>
                              <m:den>
                                <m:r>
                                  <a:rPr lang="en-US" sz="3200" i="1">
                                    <a:effectLst/>
                                    <a:latin typeface="Cambria Math" panose="02040503050406030204" pitchFamily="18" charset="0"/>
                                    <a:ea typeface="Times New Roman" panose="02020603050405020304" pitchFamily="18" charset="0"/>
                                  </a:rPr>
                                  <m:t>3</m:t>
                                </m:r>
                              </m:den>
                            </m:f>
                            <m:rad>
                              <m:radPr>
                                <m:degHide m:val="on"/>
                                <m:ctrlPr>
                                  <a:rPr lang="en-US" sz="3200" i="1">
                                    <a:effectLst/>
                                    <a:latin typeface="Cambria Math" panose="02040503050406030204" pitchFamily="18" charset="0"/>
                                    <a:ea typeface="Times New Roman" panose="02020603050405020304" pitchFamily="18" charset="0"/>
                                  </a:rPr>
                                </m:ctrlPr>
                              </m:radPr>
                              <m:deg/>
                              <m:e>
                                <m:r>
                                  <a:rPr lang="en-US" sz="3200" i="1">
                                    <a:effectLst/>
                                    <a:latin typeface="Cambria Math" panose="02040503050406030204" pitchFamily="18" charset="0"/>
                                    <a:ea typeface="Times New Roman" panose="02020603050405020304" pitchFamily="18" charset="0"/>
                                  </a:rPr>
                                  <m:t>2</m:t>
                                </m:r>
                              </m:e>
                            </m:rad>
                          </m:e>
                          <m:sub>
                            <m:r>
                              <a:rPr lang="en-US" sz="3200" i="1">
                                <a:effectLst/>
                                <a:latin typeface="Cambria Math" panose="02040503050406030204" pitchFamily="18" charset="0"/>
                                <a:ea typeface="Times New Roman" panose="02020603050405020304" pitchFamily="18" charset="0"/>
                              </a:rPr>
                              <m:t>𝑆</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𝐴𝐵𝐶𝐷</m:t>
                            </m:r>
                          </m:sub>
                        </m:sSub>
                      </m:e>
                      <m:sub>
                        <m:r>
                          <a:rPr lang="en-US" sz="3200" i="1">
                            <a:effectLst/>
                            <a:latin typeface="Cambria Math" panose="02040503050406030204" pitchFamily="18" charset="0"/>
                            <a:ea typeface="Times New Roman" panose="02020603050405020304" pitchFamily="18" charset="0"/>
                          </a:rPr>
                          <m:t>𝑆</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𝑂𝐶𝐷</m:t>
                        </m:r>
                      </m:sub>
                    </m:sSub>
                  </m:oMath>
                </a14:m>
                <a:r>
                  <a:rPr lang="fr-FR" sz="3200" dirty="0">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marL="52388"/>
                <a:r>
                  <a:rPr lang="fr-FR" sz="3200" dirty="0">
                    <a:effectLst/>
                    <a:latin typeface="Times New Roman" panose="02020603050405020304" pitchFamily="18" charset="0"/>
                    <a:ea typeface="Times New Roman" panose="02020603050405020304" pitchFamily="18" charset="0"/>
                  </a:rPr>
                  <a:t>Do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𝐹</m:t>
                    </m:r>
                  </m:oMath>
                </a14:m>
                <a:r>
                  <a:rPr lang="fr-FR" sz="3200" dirty="0">
                    <a:effectLst/>
                    <a:latin typeface="Times New Roman" panose="02020603050405020304" pitchFamily="18" charset="0"/>
                    <a:ea typeface="Times New Roman" panose="02020603050405020304" pitchFamily="18" charset="0"/>
                  </a:rPr>
                  <a:t> là </a:t>
                </a:r>
                <a:r>
                  <a:rPr lang="fr-FR" sz="3200" dirty="0" err="1">
                    <a:effectLst/>
                    <a:latin typeface="Times New Roman" panose="02020603050405020304" pitchFamily="18" charset="0"/>
                    <a:ea typeface="Times New Roman" panose="02020603050405020304" pitchFamily="18" charset="0"/>
                  </a:rPr>
                  <a:t>trung</a:t>
                </a:r>
                <a:r>
                  <a:rPr lang="fr-FR" sz="3200" dirty="0">
                    <a:effectLst/>
                    <a:latin typeface="Times New Roman" panose="02020603050405020304" pitchFamily="18" charset="0"/>
                    <a:ea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rPr>
                  <a:t>điểm</a:t>
                </a:r>
                <a:r>
                  <a:rPr lang="fr-FR" sz="3200" dirty="0">
                    <a:effectLst/>
                    <a:latin typeface="Times New Roman" panose="02020603050405020304" pitchFamily="18" charset="0"/>
                    <a:ea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rPr>
                  <a:t>của</a:t>
                </a:r>
                <a14:m>
                  <m:oMath xmlns:m="http://schemas.openxmlformats.org/officeDocument/2006/math">
                    <m:r>
                      <a:rPr lang="en-US" sz="3200" b="0" i="0" smtClean="0">
                        <a:effectLst/>
                        <a:latin typeface="Cambria Math" panose="02040503050406030204" pitchFamily="18" charset="0"/>
                        <a:ea typeface="Times New Roman" panose="02020603050405020304" pitchFamily="18" charset="0"/>
                      </a:rPr>
                      <m:t> </m:t>
                    </m:r>
                    <m:r>
                      <a:rPr lang="en-US" sz="3200" i="1">
                        <a:effectLst/>
                        <a:latin typeface="Cambria Math" panose="02040503050406030204" pitchFamily="18" charset="0"/>
                        <a:ea typeface="Times New Roman" panose="02020603050405020304" pitchFamily="18" charset="0"/>
                      </a:rPr>
                      <m:t>𝐴𝐵</m:t>
                    </m:r>
                  </m:oMath>
                </a14:m>
                <a:r>
                  <a:rPr lang="fr-FR" sz="3200" dirty="0">
                    <a:effectLst/>
                    <a:latin typeface="Times New Roman" panose="02020603050405020304" pitchFamily="18" charset="0"/>
                    <a:ea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rPr>
                  <a:t>nên</a:t>
                </a:r>
                <a:r>
                  <a:rPr lang="fr-FR" sz="320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khoảng cách </a:t>
                </a:r>
                <a14:m>
                  <m:oMath xmlns:m="http://schemas.openxmlformats.org/officeDocument/2006/math">
                    <m:r>
                      <a:rPr lang="en-US" sz="3200" i="1">
                        <a:effectLst/>
                        <a:latin typeface="Cambria Math" panose="02040503050406030204" pitchFamily="18" charset="0"/>
                        <a:ea typeface="Times New Roman" panose="02020603050405020304" pitchFamily="18" charset="0"/>
                      </a:rPr>
                      <m:t>h</m:t>
                    </m:r>
                  </m:oMath>
                </a14:m>
                <a:r>
                  <a:rPr lang="vi-VN" sz="3200" dirty="0">
                    <a:effectLst/>
                    <a:latin typeface="Times New Roman" panose="02020603050405020304" pitchFamily="18" charset="0"/>
                    <a:ea typeface="Times New Roman" panose="02020603050405020304" pitchFamily="18" charset="0"/>
                  </a:rPr>
                  <a:t> từ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𝐴</m:t>
                    </m:r>
                  </m:oMath>
                </a14:m>
                <a:r>
                  <a:rPr lang="vi-VN" sz="3200" dirty="0">
                    <a:effectLst/>
                    <a:latin typeface="Times New Roman" panose="02020603050405020304" pitchFamily="18" charset="0"/>
                    <a:ea typeface="Times New Roman" panose="02020603050405020304" pitchFamily="18" charset="0"/>
                  </a:rPr>
                  <a:t> đến mặt phẳng </a:t>
                </a:r>
                <a14:m>
                  <m:oMath xmlns:m="http://schemas.openxmlformats.org/officeDocument/2006/math">
                    <m:d>
                      <m:dPr>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𝑆𝐵𝐷</m:t>
                        </m:r>
                      </m:e>
                    </m:d>
                  </m:oMath>
                </a14:m>
                <a:r>
                  <a:rPr lang="en-US" sz="3200" dirty="0">
                    <a:effectLst/>
                    <a:latin typeface="Times New Roman" panose="02020603050405020304" pitchFamily="18" charset="0"/>
                    <a:ea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rPr>
                  <a:t>gấp</a:t>
                </a:r>
                <a:r>
                  <a:rPr lang="fr-FR"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2</m:t>
                    </m:r>
                  </m:oMath>
                </a14:m>
                <a:r>
                  <a:rPr lang="fr-FR" sz="3200" dirty="0">
                    <a:effectLst/>
                    <a:latin typeface="Times New Roman" panose="02020603050405020304" pitchFamily="18" charset="0"/>
                    <a:ea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rPr>
                  <a:t>lần</a:t>
                </a:r>
                <a:r>
                  <a:rPr lang="fr-FR" sz="3200" dirty="0">
                    <a:effectLst/>
                    <a:latin typeface="Times New Roman" panose="02020603050405020304" pitchFamily="18" charset="0"/>
                    <a:ea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rPr>
                  <a:t>khoảng</a:t>
                </a:r>
                <a:r>
                  <a:rPr lang="fr-FR" sz="3200" dirty="0">
                    <a:effectLst/>
                    <a:latin typeface="Times New Roman" panose="02020603050405020304" pitchFamily="18" charset="0"/>
                    <a:ea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rPr>
                  <a:t>cách</a:t>
                </a:r>
                <a:r>
                  <a:rPr lang="fr-FR"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𝑑</m:t>
                    </m:r>
                  </m:oMath>
                </a14:m>
                <a:r>
                  <a:rPr lang="fr-FR" sz="3200" dirty="0">
                    <a:effectLst/>
                    <a:latin typeface="Times New Roman" panose="02020603050405020304" pitchFamily="18" charset="0"/>
                    <a:ea typeface="Times New Roman" panose="02020603050405020304" pitchFamily="18" charset="0"/>
                  </a:rPr>
                  <a:t> t</a:t>
                </a:r>
                <a:r>
                  <a:rPr lang="vi-VN" sz="3200" dirty="0">
                    <a:effectLst/>
                    <a:latin typeface="Times New Roman" panose="02020603050405020304" pitchFamily="18" charset="0"/>
                    <a:ea typeface="Times New Roman" panose="02020603050405020304" pitchFamily="18" charset="0"/>
                  </a:rPr>
                  <a:t>ừ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𝐹</m:t>
                    </m:r>
                  </m:oMath>
                </a14:m>
                <a:r>
                  <a:rPr lang="vi-VN" sz="3200" dirty="0">
                    <a:effectLst/>
                    <a:latin typeface="Times New Roman" panose="02020603050405020304" pitchFamily="18" charset="0"/>
                    <a:ea typeface="Times New Roman" panose="02020603050405020304" pitchFamily="18" charset="0"/>
                  </a:rPr>
                  <a:t> đến mặt phẳng </a:t>
                </a:r>
                <a14:m>
                  <m:oMath xmlns:m="http://schemas.openxmlformats.org/officeDocument/2006/math">
                    <m:d>
                      <m:dPr>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𝑆𝐵𝐷</m:t>
                        </m:r>
                      </m:e>
                    </m:d>
                  </m:oMath>
                </a14:m>
                <a:r>
                  <a:rPr lang="fr-FR" sz="3200" dirty="0" err="1">
                    <a:effectLst/>
                    <a:latin typeface="Times New Roman" panose="02020603050405020304" pitchFamily="18" charset="0"/>
                    <a:ea typeface="Times New Roman" panose="02020603050405020304" pitchFamily="18" charset="0"/>
                  </a:rPr>
                  <a:t>mà</a:t>
                </a:r>
                <a:r>
                  <a:rPr lang="fr-FR"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𝐸𝐹</m:t>
                    </m:r>
                    <m:r>
                      <a:rPr lang="en-US" sz="3200" i="1">
                        <a:effectLst/>
                        <a:latin typeface="Cambria Math" panose="02040503050406030204" pitchFamily="18" charset="0"/>
                        <a:ea typeface="Times New Roman" panose="02020603050405020304" pitchFamily="18" charset="0"/>
                      </a:rPr>
                      <m:t>=</m:t>
                    </m:r>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𝐹𝐵</m:t>
                        </m:r>
                      </m:num>
                      <m:den>
                        <m:func>
                          <m:funcPr>
                            <m:ctrlPr>
                              <a:rPr lang="en-US" sz="3200" i="1">
                                <a:effectLst/>
                                <a:latin typeface="Cambria Math" panose="02040503050406030204" pitchFamily="18" charset="0"/>
                                <a:ea typeface="Times New Roman" panose="02020603050405020304" pitchFamily="18" charset="0"/>
                              </a:rPr>
                            </m:ctrlPr>
                          </m:funcPr>
                          <m:fName>
                            <m:r>
                              <a:rPr lang="en-US" sz="3200" i="1">
                                <a:effectLst/>
                                <a:latin typeface="Cambria Math" panose="02040503050406030204" pitchFamily="18" charset="0"/>
                                <a:ea typeface="Times New Roman" panose="02020603050405020304" pitchFamily="18" charset="0"/>
                              </a:rPr>
                              <m:t>𝑠𝑖𝑛</m:t>
                            </m:r>
                          </m:fName>
                          <m:e>
                            <m:r>
                              <a:rPr lang="en-US" sz="3200" i="1">
                                <a:effectLst/>
                                <a:latin typeface="Cambria Math" panose="02040503050406030204" pitchFamily="18" charset="0"/>
                                <a:ea typeface="Times New Roman" panose="02020603050405020304" pitchFamily="18" charset="0"/>
                              </a:rPr>
                              <m:t>4</m:t>
                            </m:r>
                          </m:e>
                        </m:func>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5</m:t>
                            </m:r>
                          </m:e>
                          <m:sup>
                            <m:r>
                              <a:rPr lang="en-US" sz="3200" i="1">
                                <a:effectLst/>
                                <a:latin typeface="Cambria Math" panose="02040503050406030204" pitchFamily="18" charset="0"/>
                                <a:ea typeface="Times New Roman" panose="02020603050405020304" pitchFamily="18" charset="0"/>
                              </a:rPr>
                              <m:t>𝑜</m:t>
                            </m:r>
                          </m:sup>
                        </m:sSup>
                      </m:den>
                    </m:f>
                    <m:r>
                      <a:rPr lang="en-US" sz="3200" i="1">
                        <a:effectLst/>
                        <a:latin typeface="Cambria Math" panose="02040503050406030204" pitchFamily="18" charset="0"/>
                        <a:ea typeface="Times New Roman" panose="02020603050405020304" pitchFamily="18" charset="0"/>
                      </a:rPr>
                      <m:t>=</m:t>
                    </m:r>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𝑥</m:t>
                        </m:r>
                      </m:num>
                      <m:den>
                        <m:r>
                          <a:rPr lang="en-US" sz="3200" i="1">
                            <a:effectLst/>
                            <a:latin typeface="Cambria Math" panose="02040503050406030204" pitchFamily="18" charset="0"/>
                            <a:ea typeface="Times New Roman" panose="02020603050405020304" pitchFamily="18" charset="0"/>
                          </a:rPr>
                          <m:t>2</m:t>
                        </m:r>
                        <m:rad>
                          <m:radPr>
                            <m:degHide m:val="on"/>
                            <m:ctrlPr>
                              <a:rPr lang="en-US" sz="3200" i="1">
                                <a:effectLst/>
                                <a:latin typeface="Cambria Math" panose="02040503050406030204" pitchFamily="18" charset="0"/>
                                <a:ea typeface="Times New Roman" panose="02020603050405020304" pitchFamily="18" charset="0"/>
                              </a:rPr>
                            </m:ctrlPr>
                          </m:radPr>
                          <m:deg/>
                          <m:e>
                            <m:r>
                              <a:rPr lang="en-US" sz="3200" i="1">
                                <a:effectLst/>
                                <a:latin typeface="Cambria Math" panose="02040503050406030204" pitchFamily="18" charset="0"/>
                                <a:ea typeface="Times New Roman" panose="02020603050405020304" pitchFamily="18" charset="0"/>
                              </a:rPr>
                              <m:t>2</m:t>
                            </m:r>
                          </m:e>
                        </m:rad>
                      </m:den>
                    </m:f>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𝑎</m:t>
                    </m:r>
                  </m:oMath>
                </a14:m>
                <a:r>
                  <a:rPr lang="fr-FR" sz="3200" dirty="0">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 y="2712783"/>
                <a:ext cx="9690538" cy="3882473"/>
              </a:xfrm>
              <a:prstGeom prst="rect">
                <a:avLst/>
              </a:prstGeom>
              <a:blipFill rotWithShape="0">
                <a:blip r:embed="rId4"/>
                <a:stretch>
                  <a:fillRect l="-1572" t="-2198" r="-314" b="-471"/>
                </a:stretch>
              </a:blipFill>
            </p:spPr>
            <p:txBody>
              <a:bodyPr/>
              <a:lstStyle/>
              <a:p>
                <a:r>
                  <a:rPr lang="en-US">
                    <a:noFill/>
                  </a:rPr>
                  <a:t> </a:t>
                </a:r>
              </a:p>
            </p:txBody>
          </p:sp>
        </mc:Fallback>
      </mc:AlternateContent>
      <p:sp>
        <p:nvSpPr>
          <p:cNvPr id="9" name="Oval 53"/>
          <p:cNvSpPr>
            <a:spLocks noChangeArrowheads="1"/>
          </p:cNvSpPr>
          <p:nvPr/>
        </p:nvSpPr>
        <p:spPr bwMode="auto">
          <a:xfrm>
            <a:off x="1" y="2172246"/>
            <a:ext cx="607210" cy="540537"/>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sz="3200">
              <a:latin typeface="Times New Roman" panose="02020603050405020304" pitchFamily="18" charset="0"/>
              <a:cs typeface="Times New Roman" panose="02020603050405020304" pitchFamily="18" charset="0"/>
            </a:endParaRPr>
          </a:p>
        </p:txBody>
      </p:sp>
      <p:sp>
        <p:nvSpPr>
          <p:cNvPr id="8" name="Isosceles Triangle 7">
            <a:hlinkClick r:id="rId5" action="ppaction://hlinksldjump"/>
            <a:extLst>
              <a:ext uri="{FF2B5EF4-FFF2-40B4-BE49-F238E27FC236}">
                <a16:creationId xmlns:a16="http://schemas.microsoft.com/office/drawing/2014/main" id="{580A6F6F-2BD1-4513-9E04-9FE225FD741F}"/>
              </a:ext>
            </a:extLst>
          </p:cNvPr>
          <p:cNvSpPr/>
          <p:nvPr/>
        </p:nvSpPr>
        <p:spPr>
          <a:xfrm rot="5400000">
            <a:off x="11532432"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hlinkClick r:id="rId6" action="ppaction://hlinksldjump"/>
            <a:extLst>
              <a:ext uri="{FF2B5EF4-FFF2-40B4-BE49-F238E27FC236}">
                <a16:creationId xmlns:a16="http://schemas.microsoft.com/office/drawing/2014/main" id="{F0BDF996-109D-48BD-A599-4071A5747D41}"/>
              </a:ext>
            </a:extLst>
          </p:cNvPr>
          <p:cNvSpPr/>
          <p:nvPr/>
        </p:nvSpPr>
        <p:spPr>
          <a:xfrm rot="16200000">
            <a:off x="11024656"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892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2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iterate type="lt">
                                    <p:tmPct val="5000"/>
                                  </p:iterate>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iterate type="lt">
                                    <p:tmPct val="10000"/>
                                  </p:iterate>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500"/>
                                        <p:tgtEl>
                                          <p:spTgt spid="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iterate type="lt">
                                    <p:tmPct val="10000"/>
                                  </p:iterate>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500"/>
                                        <p:tgtEl>
                                          <p:spTgt spid="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iterate type="lt">
                                    <p:tmPct val="10000"/>
                                  </p:iterate>
                                  <p:childTnLst>
                                    <p:set>
                                      <p:cBhvr>
                                        <p:cTn id="37" dur="1" fill="hold">
                                          <p:stCondLst>
                                            <p:cond delay="0"/>
                                          </p:stCondLst>
                                        </p:cTn>
                                        <p:tgtEl>
                                          <p:spTgt spid="6">
                                            <p:txEl>
                                              <p:pRg st="3" end="3"/>
                                            </p:txEl>
                                          </p:spTgt>
                                        </p:tgtEl>
                                        <p:attrNameLst>
                                          <p:attrName>style.visibility</p:attrName>
                                        </p:attrNameLst>
                                      </p:cBhvr>
                                      <p:to>
                                        <p:strVal val="visible"/>
                                      </p:to>
                                    </p:set>
                                    <p:animEffect transition="in" filter="fade">
                                      <p:cBhvr>
                                        <p:cTn id="38"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bwMode="auto">
          <a:xfrm>
            <a:off x="7724388" y="3468679"/>
            <a:ext cx="4082913" cy="3389321"/>
          </a:xfrm>
          <a:prstGeom prst="rect">
            <a:avLst/>
          </a:prstGeom>
          <a:noFill/>
          <a:ln>
            <a:noFill/>
          </a:ln>
        </p:spPr>
      </p:pic>
      <mc:AlternateContent xmlns:mc="http://schemas.openxmlformats.org/markup-compatibility/2006" xmlns:a14="http://schemas.microsoft.com/office/drawing/2010/main">
        <mc:Choice Requires="a14">
          <p:sp>
            <p:nvSpPr>
              <p:cNvPr id="6" name="TextBox 5"/>
              <p:cNvSpPr txBox="1"/>
              <p:nvPr/>
            </p:nvSpPr>
            <p:spPr>
              <a:xfrm>
                <a:off x="1" y="2974052"/>
                <a:ext cx="9172166" cy="3883948"/>
              </a:xfrm>
              <a:prstGeom prst="rect">
                <a:avLst/>
              </a:prstGeom>
              <a:noFill/>
            </p:spPr>
            <p:txBody>
              <a:bodyPr wrap="square" rtlCol="0">
                <a:spAutoFit/>
              </a:bodyPr>
              <a:lstStyle/>
              <a:p>
                <a:pPr marL="635000">
                  <a:lnSpc>
                    <a:spcPct val="107000"/>
                  </a:lnSpc>
                  <a:spcAft>
                    <a:spcPts val="800"/>
                  </a:spcAft>
                </a:pPr>
                <a:r>
                  <a:rPr lang="fr-FR" sz="3200" dirty="0">
                    <a:latin typeface="Times New Roman" panose="02020603050405020304" pitchFamily="18" charset="0"/>
                    <a:ea typeface="Times New Roman" panose="02020603050405020304" pitchFamily="18" charset="0"/>
                  </a:rPr>
                  <a:t>Tính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𝑑</m:t>
                    </m:r>
                  </m:oMath>
                </a14:m>
                <a:r>
                  <a:rPr lang="fr-FR" sz="3200" dirty="0">
                    <a:effectLst/>
                    <a:latin typeface="Times New Roman" panose="02020603050405020304" pitchFamily="18" charset="0"/>
                    <a:ea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rPr>
                  <a:t>kẽ</a:t>
                </a:r>
                <a:r>
                  <a:rPr lang="fr-FR"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𝐹𝐸</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𝐷𝐵</m:t>
                    </m:r>
                    <m:r>
                      <a:rPr lang="en-US" sz="3200" i="1">
                        <a:effectLst/>
                        <a:latin typeface="Cambria Math" panose="02040503050406030204" pitchFamily="18" charset="0"/>
                        <a:ea typeface="Times New Roman" panose="02020603050405020304" pitchFamily="18" charset="0"/>
                      </a:rPr>
                      <m:t>;</m:t>
                    </m:r>
                  </m:oMath>
                </a14:m>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𝐹𝐻</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𝑆𝐸</m:t>
                    </m:r>
                  </m:oMath>
                </a14:m>
                <a:r>
                  <a:rPr lang="fr-FR" sz="3200" dirty="0">
                    <a:effectLst/>
                    <a:latin typeface="Times New Roman" panose="02020603050405020304" pitchFamily="18" charset="0"/>
                    <a:ea typeface="Times New Roman" panose="02020603050405020304" pitchFamily="18" charset="0"/>
                  </a:rPr>
                  <a:t>, ta </a:t>
                </a:r>
                <a:r>
                  <a:rPr lang="fr-FR" sz="3200" dirty="0" err="1">
                    <a:effectLst/>
                    <a:latin typeface="Times New Roman" panose="02020603050405020304" pitchFamily="18" charset="0"/>
                    <a:ea typeface="Times New Roman" panose="02020603050405020304" pitchFamily="18" charset="0"/>
                  </a:rPr>
                  <a:t>chứng</a:t>
                </a:r>
                <a:r>
                  <a:rPr lang="fr-FR" sz="3200" dirty="0">
                    <a:effectLst/>
                    <a:latin typeface="Times New Roman" panose="02020603050405020304" pitchFamily="18" charset="0"/>
                    <a:ea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rPr>
                  <a:t>minh</a:t>
                </a:r>
                <a:r>
                  <a:rPr lang="fr-FR" sz="3200" dirty="0">
                    <a:effectLst/>
                    <a:latin typeface="Times New Roman" panose="02020603050405020304" pitchFamily="18" charset="0"/>
                    <a:ea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rPr>
                  <a:t>được</a:t>
                </a:r>
                <a:endParaRPr lang="fr-FR" sz="3200" dirty="0">
                  <a:effectLst/>
                  <a:latin typeface="Times New Roman" panose="02020603050405020304" pitchFamily="18" charset="0"/>
                  <a:ea typeface="Times New Roman" panose="02020603050405020304" pitchFamily="18" charset="0"/>
                </a:endParaRPr>
              </a:p>
              <a:p>
                <a:pPr marL="635000">
                  <a:lnSpc>
                    <a:spcPct val="107000"/>
                  </a:lnSpc>
                  <a:spcAft>
                    <a:spcPts val="800"/>
                  </a:spcAft>
                </a:pPr>
                <a:r>
                  <a:rPr lang="fr-FR"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𝑆𝐻</m:t>
                    </m:r>
                    <m:r>
                      <a:rPr lang="en-US" sz="3200" i="1">
                        <a:effectLst/>
                        <a:latin typeface="Cambria Math" panose="02040503050406030204" pitchFamily="18" charset="0"/>
                        <a:ea typeface="Times New Roman" panose="02020603050405020304" pitchFamily="18" charset="0"/>
                      </a:rPr>
                      <m:t>⊥</m:t>
                    </m:r>
                    <m:d>
                      <m:dPr>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𝑆𝐵𝐷</m:t>
                        </m:r>
                      </m:e>
                    </m:d>
                  </m:oMath>
                </a14:m>
                <a:r>
                  <a:rPr lang="fr-FR" sz="3200" dirty="0">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1</m:t>
                        </m:r>
                      </m:num>
                      <m:den>
                        <m:r>
                          <a:rPr lang="en-US" sz="3200" i="1">
                            <a:effectLst/>
                            <a:latin typeface="Cambria Math" panose="02040503050406030204" pitchFamily="18" charset="0"/>
                            <a:ea typeface="Times New Roman" panose="02020603050405020304" pitchFamily="18" charset="0"/>
                          </a:rPr>
                          <m:t>𝐹</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𝐻</m:t>
                            </m:r>
                          </m:e>
                          <m:sup>
                            <m:r>
                              <a:rPr lang="en-US" sz="3200" i="1">
                                <a:effectLst/>
                                <a:latin typeface="Cambria Math" panose="02040503050406030204" pitchFamily="18" charset="0"/>
                                <a:ea typeface="Times New Roman" panose="02020603050405020304" pitchFamily="18" charset="0"/>
                              </a:rPr>
                              <m:t>2</m:t>
                            </m:r>
                          </m:sup>
                        </m:sSup>
                      </m:den>
                    </m:f>
                    <m:r>
                      <a:rPr lang="en-US" sz="3200" i="1">
                        <a:effectLst/>
                        <a:latin typeface="Cambria Math" panose="02040503050406030204" pitchFamily="18" charset="0"/>
                        <a:ea typeface="Times New Roman" panose="02020603050405020304" pitchFamily="18" charset="0"/>
                      </a:rPr>
                      <m:t>=</m:t>
                    </m:r>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1</m:t>
                        </m:r>
                      </m:num>
                      <m:den>
                        <m:r>
                          <a:rPr lang="en-US" sz="3200" i="1">
                            <a:effectLst/>
                            <a:latin typeface="Cambria Math" panose="02040503050406030204" pitchFamily="18" charset="0"/>
                            <a:ea typeface="Times New Roman" panose="02020603050405020304" pitchFamily="18" charset="0"/>
                          </a:rPr>
                          <m:t>𝐹</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𝐸</m:t>
                            </m:r>
                          </m:e>
                          <m:sup>
                            <m:r>
                              <a:rPr lang="en-US" sz="3200" i="1">
                                <a:effectLst/>
                                <a:latin typeface="Cambria Math" panose="02040503050406030204" pitchFamily="18" charset="0"/>
                                <a:ea typeface="Times New Roman" panose="02020603050405020304" pitchFamily="18" charset="0"/>
                              </a:rPr>
                              <m:t>2</m:t>
                            </m:r>
                          </m:sup>
                        </m:sSup>
                      </m:den>
                    </m:f>
                    <m:r>
                      <a:rPr lang="en-US" sz="3200" i="1">
                        <a:effectLst/>
                        <a:latin typeface="Cambria Math" panose="02040503050406030204" pitchFamily="18" charset="0"/>
                        <a:ea typeface="Times New Roman" panose="02020603050405020304" pitchFamily="18" charset="0"/>
                      </a:rPr>
                      <m:t>+</m:t>
                    </m:r>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1</m:t>
                        </m:r>
                      </m:num>
                      <m:den>
                        <m:r>
                          <a:rPr lang="en-US" sz="3200" i="1">
                            <a:effectLst/>
                            <a:latin typeface="Cambria Math" panose="02040503050406030204" pitchFamily="18" charset="0"/>
                            <a:ea typeface="Times New Roman" panose="02020603050405020304" pitchFamily="18" charset="0"/>
                          </a:rPr>
                          <m:t>𝐹</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𝑆</m:t>
                            </m:r>
                          </m:e>
                          <m:sup>
                            <m:r>
                              <a:rPr lang="en-US" sz="3200" i="1">
                                <a:effectLst/>
                                <a:latin typeface="Cambria Math" panose="02040503050406030204" pitchFamily="18" charset="0"/>
                                <a:ea typeface="Times New Roman" panose="02020603050405020304" pitchFamily="18" charset="0"/>
                              </a:rPr>
                              <m:t>2</m:t>
                            </m:r>
                          </m:sup>
                        </m:sSup>
                      </m:den>
                    </m:f>
                    <m:r>
                      <a:rPr lang="en-US" sz="3200" i="1">
                        <a:effectLst/>
                        <a:latin typeface="Cambria Math" panose="02040503050406030204" pitchFamily="18" charset="0"/>
                        <a:ea typeface="Times New Roman" panose="02020603050405020304" pitchFamily="18" charset="0"/>
                      </a:rPr>
                      <m:t>=</m:t>
                    </m:r>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1</m:t>
                        </m:r>
                      </m:num>
                      <m:den>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𝑎</m:t>
                            </m:r>
                          </m:e>
                          <m:sup>
                            <m:r>
                              <a:rPr lang="en-US" sz="3200" i="1">
                                <a:effectLst/>
                                <a:latin typeface="Cambria Math" panose="02040503050406030204" pitchFamily="18" charset="0"/>
                                <a:ea typeface="Times New Roman" panose="02020603050405020304" pitchFamily="18" charset="0"/>
                              </a:rPr>
                              <m:t>2</m:t>
                            </m:r>
                          </m:sup>
                        </m:sSup>
                      </m:den>
                    </m:f>
                    <m:r>
                      <a:rPr lang="en-US" sz="3200" i="1">
                        <a:effectLst/>
                        <a:latin typeface="Cambria Math" panose="02040503050406030204" pitchFamily="18" charset="0"/>
                        <a:ea typeface="Times New Roman" panose="02020603050405020304" pitchFamily="18" charset="0"/>
                      </a:rPr>
                      <m:t>+</m:t>
                    </m:r>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1</m:t>
                        </m:r>
                      </m:num>
                      <m:den>
                        <m:r>
                          <a:rPr lang="en-US" sz="3200" i="1">
                            <a:effectLst/>
                            <a:latin typeface="Cambria Math" panose="02040503050406030204" pitchFamily="18" charset="0"/>
                            <a:ea typeface="Times New Roman" panose="02020603050405020304" pitchFamily="18" charset="0"/>
                          </a:rPr>
                          <m:t>2</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𝑎</m:t>
                            </m:r>
                          </m:e>
                          <m:sup>
                            <m:r>
                              <a:rPr lang="en-US" sz="3200" i="1">
                                <a:effectLst/>
                                <a:latin typeface="Cambria Math" panose="02040503050406030204" pitchFamily="18" charset="0"/>
                                <a:ea typeface="Times New Roman" panose="02020603050405020304" pitchFamily="18" charset="0"/>
                              </a:rPr>
                              <m:t>2</m:t>
                            </m:r>
                          </m:sup>
                        </m:sSup>
                      </m:den>
                    </m:f>
                    <m:r>
                      <a:rPr lang="en-US" sz="3200" i="1">
                        <a:effectLst/>
                        <a:latin typeface="Cambria Math" panose="02040503050406030204" pitchFamily="18" charset="0"/>
                        <a:ea typeface="Times New Roman" panose="02020603050405020304" pitchFamily="18" charset="0"/>
                      </a:rPr>
                      <m:t>=</m:t>
                    </m:r>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3</m:t>
                        </m:r>
                      </m:num>
                      <m:den>
                        <m:r>
                          <a:rPr lang="en-US" sz="3200" i="1">
                            <a:effectLst/>
                            <a:latin typeface="Cambria Math" panose="02040503050406030204" pitchFamily="18" charset="0"/>
                            <a:ea typeface="Times New Roman" panose="02020603050405020304" pitchFamily="18" charset="0"/>
                          </a:rPr>
                          <m:t>2</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𝑎</m:t>
                            </m:r>
                          </m:e>
                          <m:sup>
                            <m:r>
                              <a:rPr lang="en-US" sz="3200" i="1">
                                <a:effectLst/>
                                <a:latin typeface="Cambria Math" panose="02040503050406030204" pitchFamily="18" charset="0"/>
                                <a:ea typeface="Times New Roman" panose="02020603050405020304" pitchFamily="18" charset="0"/>
                              </a:rPr>
                              <m:t>2</m:t>
                            </m:r>
                          </m:sup>
                        </m:sSup>
                      </m:den>
                    </m:f>
                  </m:oMath>
                </a14:m>
                <a:endParaRPr lang="en-US" sz="3200" i="1" dirty="0">
                  <a:effectLst/>
                  <a:latin typeface="Cambria Math" panose="02040503050406030204" pitchFamily="18" charset="0"/>
                  <a:ea typeface="Times New Roman" panose="02020603050405020304" pitchFamily="18" charset="0"/>
                </a:endParaRPr>
              </a:p>
              <a:p>
                <a:pPr marL="635000">
                  <a:lnSpc>
                    <a:spcPct val="107000"/>
                  </a:lnSpc>
                  <a:spcAft>
                    <a:spcPts val="800"/>
                  </a:spcAft>
                </a:pPr>
                <a14:m>
                  <m:oMath xmlns:m="http://schemas.openxmlformats.org/officeDocument/2006/math">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𝐹𝐻</m:t>
                    </m:r>
                    <m:r>
                      <a:rPr lang="en-US" sz="3200" i="1">
                        <a:effectLst/>
                        <a:latin typeface="Cambria Math" panose="02040503050406030204" pitchFamily="18" charset="0"/>
                        <a:ea typeface="Times New Roman" panose="02020603050405020304" pitchFamily="18" charset="0"/>
                      </a:rPr>
                      <m:t>=</m:t>
                    </m:r>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𝑎</m:t>
                        </m:r>
                        <m:rad>
                          <m:radPr>
                            <m:degHide m:val="on"/>
                            <m:ctrlPr>
                              <a:rPr lang="en-US" sz="3200" i="1">
                                <a:effectLst/>
                                <a:latin typeface="Cambria Math" panose="02040503050406030204" pitchFamily="18" charset="0"/>
                                <a:ea typeface="Times New Roman" panose="02020603050405020304" pitchFamily="18" charset="0"/>
                              </a:rPr>
                            </m:ctrlPr>
                          </m:radPr>
                          <m:deg/>
                          <m:e>
                            <m:r>
                              <a:rPr lang="en-US" sz="3200" i="1">
                                <a:effectLst/>
                                <a:latin typeface="Cambria Math" panose="02040503050406030204" pitchFamily="18" charset="0"/>
                                <a:ea typeface="Times New Roman" panose="02020603050405020304" pitchFamily="18" charset="0"/>
                              </a:rPr>
                              <m:t>6</m:t>
                            </m:r>
                          </m:e>
                        </m:rad>
                      </m:num>
                      <m:den>
                        <m:r>
                          <a:rPr lang="en-US" sz="3200" i="1">
                            <a:effectLst/>
                            <a:latin typeface="Cambria Math" panose="02040503050406030204" pitchFamily="18" charset="0"/>
                            <a:ea typeface="Times New Roman" panose="02020603050405020304" pitchFamily="18" charset="0"/>
                          </a:rPr>
                          <m:t>3</m:t>
                        </m:r>
                      </m:den>
                    </m:f>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𝑑</m:t>
                    </m:r>
                  </m:oMath>
                </a14:m>
                <a:r>
                  <a:rPr lang="fr-FR" sz="3200" dirty="0">
                    <a:effectLst/>
                    <a:latin typeface="Times New Roman" panose="02020603050405020304" pitchFamily="18" charset="0"/>
                    <a:ea typeface="Times New Roman" panose="02020603050405020304" pitchFamily="18" charset="0"/>
                  </a:rPr>
                  <a:t> </a:t>
                </a:r>
              </a:p>
              <a:p>
                <a:pPr marL="635000">
                  <a:lnSpc>
                    <a:spcPct val="107000"/>
                  </a:lnSpc>
                  <a:spcAft>
                    <a:spcPts val="800"/>
                  </a:spcAft>
                </a:pPr>
                <a:r>
                  <a:rPr lang="fr-FR" sz="3200" dirty="0">
                    <a:solidFill>
                      <a:srgbClr val="0000FF"/>
                    </a:solidFill>
                    <a:effectLst/>
                    <a:latin typeface="Times New Roman" panose="02020603050405020304" pitchFamily="18" charset="0"/>
                    <a:ea typeface="Times New Roman" panose="02020603050405020304" pitchFamily="18" charset="0"/>
                  </a:rPr>
                  <a:t>vậy </a:t>
                </a:r>
                <a14:m>
                  <m:oMath xmlns:m="http://schemas.openxmlformats.org/officeDocument/2006/math">
                    <m:r>
                      <a:rPr lang="en-US" sz="3200" i="1">
                        <a:solidFill>
                          <a:srgbClr val="0000FF"/>
                        </a:solidFill>
                        <a:effectLst/>
                        <a:latin typeface="Cambria Math" panose="02040503050406030204" pitchFamily="18" charset="0"/>
                        <a:ea typeface="Times New Roman" panose="02020603050405020304" pitchFamily="18" charset="0"/>
                      </a:rPr>
                      <m:t>h</m:t>
                    </m:r>
                    <m:r>
                      <a:rPr lang="en-US" sz="3200" i="1">
                        <a:solidFill>
                          <a:srgbClr val="0000FF"/>
                        </a:solidFill>
                        <a:effectLst/>
                        <a:latin typeface="Cambria Math" panose="02040503050406030204" pitchFamily="18" charset="0"/>
                        <a:ea typeface="Times New Roman" panose="02020603050405020304" pitchFamily="18" charset="0"/>
                      </a:rPr>
                      <m:t>=2</m:t>
                    </m:r>
                    <m:r>
                      <a:rPr lang="en-US" sz="3200" i="1">
                        <a:solidFill>
                          <a:srgbClr val="0000FF"/>
                        </a:solidFill>
                        <a:effectLst/>
                        <a:latin typeface="Cambria Math" panose="02040503050406030204" pitchFamily="18" charset="0"/>
                        <a:ea typeface="Times New Roman" panose="02020603050405020304" pitchFamily="18" charset="0"/>
                      </a:rPr>
                      <m:t>𝑑</m:t>
                    </m:r>
                    <m:r>
                      <a:rPr lang="en-US" sz="3200" i="1">
                        <a:solidFill>
                          <a:srgbClr val="0000FF"/>
                        </a:solidFill>
                        <a:effectLst/>
                        <a:latin typeface="Cambria Math" panose="02040503050406030204" pitchFamily="18" charset="0"/>
                        <a:ea typeface="Times New Roman" panose="02020603050405020304" pitchFamily="18" charset="0"/>
                      </a:rPr>
                      <m:t>=</m:t>
                    </m:r>
                    <m:f>
                      <m:fPr>
                        <m:ctrlPr>
                          <a:rPr lang="en-US" sz="3200" i="1">
                            <a:solidFill>
                              <a:srgbClr val="0000FF"/>
                            </a:solidFill>
                            <a:effectLst/>
                            <a:latin typeface="Cambria Math" panose="02040503050406030204" pitchFamily="18" charset="0"/>
                            <a:ea typeface="Times New Roman" panose="02020603050405020304" pitchFamily="18" charset="0"/>
                          </a:rPr>
                        </m:ctrlPr>
                      </m:fPr>
                      <m:num>
                        <m:r>
                          <a:rPr lang="en-US" sz="3200" i="1">
                            <a:solidFill>
                              <a:srgbClr val="0000FF"/>
                            </a:solidFill>
                            <a:effectLst/>
                            <a:latin typeface="Cambria Math" panose="02040503050406030204" pitchFamily="18" charset="0"/>
                            <a:ea typeface="Times New Roman" panose="02020603050405020304" pitchFamily="18" charset="0"/>
                          </a:rPr>
                          <m:t>2</m:t>
                        </m:r>
                        <m:rad>
                          <m:radPr>
                            <m:degHide m:val="on"/>
                            <m:ctrlPr>
                              <a:rPr lang="en-US" sz="3200" i="1">
                                <a:solidFill>
                                  <a:srgbClr val="0000FF"/>
                                </a:solidFill>
                                <a:effectLst/>
                                <a:latin typeface="Cambria Math" panose="02040503050406030204" pitchFamily="18" charset="0"/>
                                <a:ea typeface="Times New Roman" panose="02020603050405020304" pitchFamily="18" charset="0"/>
                              </a:rPr>
                            </m:ctrlPr>
                          </m:radPr>
                          <m:deg/>
                          <m:e>
                            <m:r>
                              <a:rPr lang="en-US" sz="3200" i="1">
                                <a:solidFill>
                                  <a:srgbClr val="0000FF"/>
                                </a:solidFill>
                                <a:effectLst/>
                                <a:latin typeface="Cambria Math" panose="02040503050406030204" pitchFamily="18" charset="0"/>
                                <a:ea typeface="Times New Roman" panose="02020603050405020304" pitchFamily="18" charset="0"/>
                              </a:rPr>
                              <m:t>6</m:t>
                            </m:r>
                          </m:e>
                        </m:rad>
                        <m:r>
                          <a:rPr lang="en-US" sz="3200" i="1">
                            <a:solidFill>
                              <a:srgbClr val="0000FF"/>
                            </a:solidFill>
                            <a:effectLst/>
                            <a:latin typeface="Cambria Math" panose="02040503050406030204" pitchFamily="18" charset="0"/>
                            <a:ea typeface="Times New Roman" panose="02020603050405020304" pitchFamily="18" charset="0"/>
                          </a:rPr>
                          <m:t>𝑎</m:t>
                        </m:r>
                      </m:num>
                      <m:den>
                        <m:r>
                          <a:rPr lang="en-US" sz="3200" i="1">
                            <a:solidFill>
                              <a:srgbClr val="0000FF"/>
                            </a:solidFill>
                            <a:effectLst/>
                            <a:latin typeface="Cambria Math" panose="02040503050406030204" pitchFamily="18" charset="0"/>
                            <a:ea typeface="Times New Roman" panose="02020603050405020304" pitchFamily="18" charset="0"/>
                          </a:rPr>
                          <m:t>3</m:t>
                        </m:r>
                      </m:den>
                    </m:f>
                    <m:r>
                      <a:rPr lang="en-US" sz="3200" i="1">
                        <a:solidFill>
                          <a:srgbClr val="0000FF"/>
                        </a:solidFill>
                        <a:effectLst/>
                        <a:latin typeface="Cambria Math" panose="02040503050406030204" pitchFamily="18" charset="0"/>
                        <a:ea typeface="Times New Roman" panose="02020603050405020304" pitchFamily="18" charset="0"/>
                      </a:rPr>
                      <m:t>.</m:t>
                    </m:r>
                  </m:oMath>
                </a14:m>
                <a:endParaRPr lang="en-US" sz="3200" dirty="0">
                  <a:solidFill>
                    <a:srgbClr val="0000FF"/>
                  </a:solidFill>
                  <a:effectLst/>
                  <a:latin typeface="Times New Roman" panose="02020603050405020304" pitchFamily="18" charset="0"/>
                  <a:ea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 y="2974052"/>
                <a:ext cx="9172166" cy="3883948"/>
              </a:xfrm>
              <a:prstGeom prst="rect">
                <a:avLst/>
              </a:prstGeom>
              <a:blipFill rotWithShape="0">
                <a:blip r:embed="rId3"/>
                <a:stretch>
                  <a:fillRect t="-2198" b="-9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 y="-42040"/>
                <a:ext cx="12192000" cy="2840008"/>
              </a:xfrm>
              <a:prstGeom prst="rect">
                <a:avLst/>
              </a:prstGeom>
              <a:noFill/>
            </p:spPr>
            <p:txBody>
              <a:bodyPr wrap="square" rtlCol="0">
                <a:spAutoFit/>
              </a:bodyPr>
              <a:lstStyle/>
              <a:p>
                <a:pPr algn="just">
                  <a:lnSpc>
                    <a:spcPct val="90000"/>
                  </a:lnSpc>
                  <a:tabLst>
                    <a:tab pos="629920" algn="l"/>
                  </a:tabLst>
                </a:pPr>
                <a:r>
                  <a:rPr lang="vi-VN" sz="3200" b="1" dirty="0">
                    <a:solidFill>
                      <a:srgbClr val="0000FF"/>
                    </a:solidFill>
                    <a:latin typeface="Times New Roman" panose="02020603050405020304" pitchFamily="18" charset="0"/>
                    <a:ea typeface="Times New Roman" panose="02020603050405020304" pitchFamily="18" charset="0"/>
                  </a:rPr>
                  <a:t>Câu 4:</a:t>
                </a:r>
                <a:r>
                  <a:rPr lang="en-US" sz="3200" b="1" dirty="0">
                    <a:solidFill>
                      <a:srgbClr val="0000FF"/>
                    </a:solidFill>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Cho hình chóp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𝐴𝐵𝐶𝐷</m:t>
                    </m:r>
                  </m:oMath>
                </a14:m>
                <a:r>
                  <a:rPr lang="vi-VN" sz="3200" dirty="0">
                    <a:effectLst/>
                    <a:latin typeface="Times New Roman" panose="02020603050405020304" pitchFamily="18" charset="0"/>
                    <a:ea typeface="Times New Roman" panose="02020603050405020304" pitchFamily="18" charset="0"/>
                  </a:rPr>
                  <a:t> có đáy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𝐴𝐵𝐶𝐷</m:t>
                    </m:r>
                  </m:oMath>
                </a14:m>
                <a:r>
                  <a:rPr lang="vi-VN" sz="3200" dirty="0">
                    <a:effectLst/>
                    <a:latin typeface="Times New Roman" panose="02020603050405020304" pitchFamily="18" charset="0"/>
                    <a:ea typeface="Times New Roman" panose="02020603050405020304" pitchFamily="18" charset="0"/>
                  </a:rPr>
                  <a:t> là hình vuông tâm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𝑂</m:t>
                    </m:r>
                  </m:oMath>
                </a14:m>
                <a:r>
                  <a:rPr lang="vi-VN" sz="3200" dirty="0">
                    <a:effectLst/>
                    <a:latin typeface="Times New Roman" panose="02020603050405020304" pitchFamily="18" charset="0"/>
                    <a:ea typeface="Times New Roman" panose="02020603050405020304" pitchFamily="18" charset="0"/>
                  </a:rPr>
                  <a:t>, mặt bên </a:t>
                </a:r>
                <a14:m>
                  <m:oMath xmlns:m="http://schemas.openxmlformats.org/officeDocument/2006/math">
                    <m:d>
                      <m:dPr>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𝑆𝐴𝐵</m:t>
                        </m:r>
                      </m:e>
                    </m:d>
                  </m:oMath>
                </a14:m>
                <a:r>
                  <a:rPr lang="vi-VN" sz="3200" dirty="0">
                    <a:effectLst/>
                    <a:latin typeface="Times New Roman" panose="02020603050405020304" pitchFamily="18" charset="0"/>
                    <a:ea typeface="Times New Roman" panose="02020603050405020304" pitchFamily="18" charset="0"/>
                  </a:rPr>
                  <a:t> là tam giác vuông cân tại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m:t>
                    </m:r>
                  </m:oMath>
                </a14:m>
                <a:r>
                  <a:rPr lang="vi-VN" sz="3200" dirty="0">
                    <a:effectLst/>
                    <a:latin typeface="Times New Roman" panose="02020603050405020304" pitchFamily="18" charset="0"/>
                    <a:ea typeface="Times New Roman" panose="02020603050405020304" pitchFamily="18" charset="0"/>
                  </a:rPr>
                  <a:t> và nằm trong mặt phẳng vuông góc với đáy. Biết thể tích của khối chóp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𝑂𝐶𝐷</m:t>
                    </m:r>
                  </m:oMath>
                </a14:m>
                <a:r>
                  <a:rPr lang="vi-VN" sz="3200" dirty="0">
                    <a:effectLst/>
                    <a:latin typeface="Times New Roman" panose="02020603050405020304" pitchFamily="18" charset="0"/>
                    <a:ea typeface="Times New Roman" panose="02020603050405020304" pitchFamily="18" charset="0"/>
                  </a:rPr>
                  <a:t> bằng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rPr>
                        </m:ctrlPr>
                      </m:fPr>
                      <m:num>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𝑎</m:t>
                            </m:r>
                          </m:e>
                          <m:sup>
                            <m:r>
                              <a:rPr lang="en-US" sz="3200" i="1">
                                <a:effectLst/>
                                <a:latin typeface="Cambria Math" panose="02040503050406030204" pitchFamily="18" charset="0"/>
                                <a:ea typeface="Times New Roman" panose="02020603050405020304" pitchFamily="18" charset="0"/>
                              </a:rPr>
                              <m:t>3</m:t>
                            </m:r>
                          </m:sup>
                        </m:sSup>
                      </m:num>
                      <m:den>
                        <m:r>
                          <a:rPr lang="en-US" sz="3200" i="1">
                            <a:effectLst/>
                            <a:latin typeface="Cambria Math" panose="02040503050406030204" pitchFamily="18" charset="0"/>
                            <a:ea typeface="Times New Roman" panose="02020603050405020304" pitchFamily="18" charset="0"/>
                          </a:rPr>
                          <m:t>3</m:t>
                        </m:r>
                      </m:den>
                    </m:f>
                  </m:oMath>
                </a14:m>
                <a:r>
                  <a:rPr lang="vi-VN" sz="3200" dirty="0">
                    <a:effectLst/>
                    <a:latin typeface="Times New Roman" panose="02020603050405020304" pitchFamily="18" charset="0"/>
                    <a:ea typeface="Times New Roman" panose="02020603050405020304" pitchFamily="18" charset="0"/>
                  </a:rPr>
                  <a:t>. Tính khoảng cách </a:t>
                </a:r>
                <a14:m>
                  <m:oMath xmlns:m="http://schemas.openxmlformats.org/officeDocument/2006/math">
                    <m:r>
                      <a:rPr lang="en-US" sz="3200" i="1">
                        <a:effectLst/>
                        <a:latin typeface="Cambria Math" panose="02040503050406030204" pitchFamily="18" charset="0"/>
                        <a:ea typeface="Times New Roman" panose="02020603050405020304" pitchFamily="18" charset="0"/>
                      </a:rPr>
                      <m:t>h</m:t>
                    </m:r>
                  </m:oMath>
                </a14:m>
                <a:r>
                  <a:rPr lang="vi-VN" sz="3200" dirty="0">
                    <a:effectLst/>
                    <a:latin typeface="Times New Roman" panose="02020603050405020304" pitchFamily="18" charset="0"/>
                    <a:ea typeface="Times New Roman" panose="02020603050405020304" pitchFamily="18" charset="0"/>
                  </a:rPr>
                  <a:t> từ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𝐴</m:t>
                    </m:r>
                  </m:oMath>
                </a14:m>
                <a:r>
                  <a:rPr lang="vi-VN" sz="3200" dirty="0">
                    <a:effectLst/>
                    <a:latin typeface="Times New Roman" panose="02020603050405020304" pitchFamily="18" charset="0"/>
                    <a:ea typeface="Times New Roman" panose="02020603050405020304" pitchFamily="18" charset="0"/>
                  </a:rPr>
                  <a:t> đến mặt phẳng </a:t>
                </a:r>
                <a14:m>
                  <m:oMath xmlns:m="http://schemas.openxmlformats.org/officeDocument/2006/math">
                    <m:d>
                      <m:dPr>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𝑆𝐵𝐷</m:t>
                        </m:r>
                      </m:e>
                    </m:d>
                  </m:oMath>
                </a14:m>
                <a:r>
                  <a:rPr lang="vi-VN" sz="3200" dirty="0">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a:p>
                <a:pPr algn="just">
                  <a:lnSpc>
                    <a:spcPct val="90000"/>
                  </a:lnSpc>
                  <a:tabLst>
                    <a:tab pos="635000" algn="l"/>
                    <a:tab pos="2222500" algn="l"/>
                    <a:tab pos="3810000" algn="l"/>
                    <a:tab pos="5397500" algn="l"/>
                  </a:tabLst>
                </a:pPr>
                <a:r>
                  <a:rPr lang="en-US" sz="3200" b="1" dirty="0">
                    <a:latin typeface="Times New Roman" panose="02020603050405020304" pitchFamily="18" charset="0"/>
                    <a:ea typeface="Times New Roman" panose="02020603050405020304" pitchFamily="18" charset="0"/>
                  </a:rPr>
                  <a:t> </a:t>
                </a:r>
                <a:r>
                  <a:rPr lang="vi-VN" sz="3200" b="1" dirty="0">
                    <a:solidFill>
                      <a:srgbClr val="0000FF"/>
                    </a:solidFill>
                    <a:effectLst/>
                    <a:latin typeface="Times New Roman" panose="02020603050405020304" pitchFamily="18" charset="0"/>
                    <a:ea typeface="Times New Roman" panose="02020603050405020304" pitchFamily="18" charset="0"/>
                  </a:rPr>
                  <a:t>A. </a:t>
                </a:r>
                <a14:m>
                  <m:oMath xmlns:m="http://schemas.openxmlformats.org/officeDocument/2006/math">
                    <m:r>
                      <a:rPr lang="en-US" sz="3200" i="1">
                        <a:effectLst/>
                        <a:latin typeface="Cambria Math" panose="02040503050406030204" pitchFamily="18" charset="0"/>
                        <a:ea typeface="Times New Roman" panose="02020603050405020304" pitchFamily="18" charset="0"/>
                      </a:rPr>
                      <m:t>h</m:t>
                    </m:r>
                    <m:r>
                      <a:rPr lang="en-US" sz="3200" i="1">
                        <a:effectLst/>
                        <a:latin typeface="Cambria Math" panose="02040503050406030204" pitchFamily="18" charset="0"/>
                        <a:ea typeface="Times New Roman" panose="02020603050405020304" pitchFamily="18" charset="0"/>
                      </a:rPr>
                      <m:t>=</m:t>
                    </m:r>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2</m:t>
                        </m:r>
                        <m:rad>
                          <m:radPr>
                            <m:degHide m:val="on"/>
                            <m:ctrlPr>
                              <a:rPr lang="en-US" sz="3200" i="1">
                                <a:effectLst/>
                                <a:latin typeface="Cambria Math" panose="02040503050406030204" pitchFamily="18" charset="0"/>
                                <a:ea typeface="Times New Roman" panose="02020603050405020304" pitchFamily="18" charset="0"/>
                              </a:rPr>
                            </m:ctrlPr>
                          </m:radPr>
                          <m:deg/>
                          <m:e>
                            <m:r>
                              <a:rPr lang="en-US" sz="3200" i="1">
                                <a:effectLst/>
                                <a:latin typeface="Cambria Math" panose="02040503050406030204" pitchFamily="18" charset="0"/>
                                <a:ea typeface="Times New Roman" panose="02020603050405020304" pitchFamily="18" charset="0"/>
                              </a:rPr>
                              <m:t>6</m:t>
                            </m:r>
                          </m:e>
                        </m:rad>
                        <m:r>
                          <a:rPr lang="en-US" sz="3200" i="1">
                            <a:effectLst/>
                            <a:latin typeface="Cambria Math" panose="02040503050406030204" pitchFamily="18" charset="0"/>
                            <a:ea typeface="Times New Roman" panose="02020603050405020304" pitchFamily="18" charset="0"/>
                          </a:rPr>
                          <m:t>𝑎</m:t>
                        </m:r>
                      </m:num>
                      <m:den>
                        <m:r>
                          <a:rPr lang="en-US" sz="3200" i="1">
                            <a:effectLst/>
                            <a:latin typeface="Cambria Math" panose="02040503050406030204" pitchFamily="18" charset="0"/>
                            <a:ea typeface="Times New Roman" panose="02020603050405020304" pitchFamily="18" charset="0"/>
                          </a:rPr>
                          <m:t>3</m:t>
                        </m:r>
                      </m:den>
                    </m:f>
                  </m:oMath>
                </a14:m>
                <a:r>
                  <a:rPr lang="vi-VN" sz="3200" dirty="0">
                    <a:effectLst/>
                    <a:latin typeface="Times New Roman" panose="02020603050405020304" pitchFamily="18" charset="0"/>
                    <a:ea typeface="Times New Roman" panose="02020603050405020304" pitchFamily="18" charset="0"/>
                  </a:rPr>
                  <a:t>.</a:t>
                </a:r>
                <a:r>
                  <a:rPr lang="vi-VN" sz="3200" b="1" dirty="0">
                    <a:effectLst/>
                    <a:latin typeface="Times New Roman" panose="02020603050405020304" pitchFamily="18" charset="0"/>
                    <a:ea typeface="Times New Roman" panose="02020603050405020304" pitchFamily="18" charset="0"/>
                  </a:rPr>
                  <a:t>	</a:t>
                </a:r>
                <a:r>
                  <a:rPr lang="en-US" sz="3200" b="1" dirty="0">
                    <a:latin typeface="Times New Roman" panose="02020603050405020304" pitchFamily="18" charset="0"/>
                    <a:ea typeface="Times New Roman" panose="02020603050405020304" pitchFamily="18" charset="0"/>
                  </a:rPr>
                  <a:t>	</a:t>
                </a:r>
                <a:r>
                  <a:rPr lang="vi-VN" sz="3200" b="1" dirty="0">
                    <a:solidFill>
                      <a:srgbClr val="0000FF"/>
                    </a:solidFill>
                    <a:effectLst/>
                    <a:latin typeface="Times New Roman" panose="02020603050405020304" pitchFamily="18" charset="0"/>
                    <a:ea typeface="Times New Roman" panose="02020603050405020304" pitchFamily="18" charset="0"/>
                  </a:rPr>
                  <a:t>B. </a:t>
                </a:r>
                <a14:m>
                  <m:oMath xmlns:m="http://schemas.openxmlformats.org/officeDocument/2006/math">
                    <m:r>
                      <a:rPr lang="en-US" sz="3200" i="1">
                        <a:effectLst/>
                        <a:latin typeface="Cambria Math" panose="02040503050406030204" pitchFamily="18" charset="0"/>
                        <a:ea typeface="Times New Roman" panose="02020603050405020304" pitchFamily="18" charset="0"/>
                      </a:rPr>
                      <m:t>h</m:t>
                    </m:r>
                    <m:r>
                      <a:rPr lang="en-US" sz="3200" i="1">
                        <a:effectLst/>
                        <a:latin typeface="Cambria Math" panose="02040503050406030204" pitchFamily="18" charset="0"/>
                        <a:ea typeface="Times New Roman" panose="02020603050405020304" pitchFamily="18" charset="0"/>
                      </a:rPr>
                      <m:t>=</m:t>
                    </m:r>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𝑎</m:t>
                        </m:r>
                        <m:rad>
                          <m:radPr>
                            <m:degHide m:val="on"/>
                            <m:ctrlPr>
                              <a:rPr lang="en-US" sz="3200" i="1">
                                <a:effectLst/>
                                <a:latin typeface="Cambria Math" panose="02040503050406030204" pitchFamily="18" charset="0"/>
                                <a:ea typeface="Times New Roman" panose="02020603050405020304" pitchFamily="18" charset="0"/>
                              </a:rPr>
                            </m:ctrlPr>
                          </m:radPr>
                          <m:deg/>
                          <m:e>
                            <m:r>
                              <a:rPr lang="en-US" sz="3200" i="1">
                                <a:effectLst/>
                                <a:latin typeface="Cambria Math" panose="02040503050406030204" pitchFamily="18" charset="0"/>
                                <a:ea typeface="Times New Roman" panose="02020603050405020304" pitchFamily="18" charset="0"/>
                              </a:rPr>
                              <m:t>3</m:t>
                            </m:r>
                          </m:e>
                        </m:rad>
                      </m:num>
                      <m:den>
                        <m:r>
                          <a:rPr lang="en-US" sz="3200" i="1">
                            <a:effectLst/>
                            <a:latin typeface="Cambria Math" panose="02040503050406030204" pitchFamily="18" charset="0"/>
                            <a:ea typeface="Times New Roman" panose="02020603050405020304" pitchFamily="18" charset="0"/>
                          </a:rPr>
                          <m:t>3</m:t>
                        </m:r>
                      </m:den>
                    </m:f>
                  </m:oMath>
                </a14:m>
                <a:r>
                  <a:rPr lang="vi-VN" sz="3200" dirty="0">
                    <a:effectLst/>
                    <a:latin typeface="Times New Roman" panose="02020603050405020304" pitchFamily="18" charset="0"/>
                    <a:ea typeface="Times New Roman" panose="02020603050405020304" pitchFamily="18" charset="0"/>
                  </a:rPr>
                  <a:t>.</a:t>
                </a:r>
                <a:r>
                  <a:rPr lang="vi-VN" sz="3200" b="1" dirty="0">
                    <a:effectLst/>
                    <a:latin typeface="Times New Roman" panose="02020603050405020304" pitchFamily="18" charset="0"/>
                    <a:ea typeface="Times New Roman" panose="02020603050405020304" pitchFamily="18" charset="0"/>
                  </a:rPr>
                  <a:t>	</a:t>
                </a:r>
                <a:r>
                  <a:rPr lang="vi-VN" sz="3200" b="1" dirty="0">
                    <a:solidFill>
                      <a:srgbClr val="0000FF"/>
                    </a:solidFill>
                    <a:effectLst/>
                    <a:latin typeface="Times New Roman" panose="02020603050405020304" pitchFamily="18" charset="0"/>
                    <a:ea typeface="Times New Roman" panose="02020603050405020304" pitchFamily="18" charset="0"/>
                  </a:rPr>
                  <a:t>C. </a:t>
                </a:r>
                <a14:m>
                  <m:oMath xmlns:m="http://schemas.openxmlformats.org/officeDocument/2006/math">
                    <m:r>
                      <a:rPr lang="en-US" sz="3200" i="1">
                        <a:effectLst/>
                        <a:latin typeface="Cambria Math" panose="02040503050406030204" pitchFamily="18" charset="0"/>
                        <a:ea typeface="Times New Roman" panose="02020603050405020304" pitchFamily="18" charset="0"/>
                      </a:rPr>
                      <m:t>h</m:t>
                    </m:r>
                    <m:r>
                      <a:rPr lang="en-US" sz="3200" i="1">
                        <a:effectLst/>
                        <a:latin typeface="Cambria Math" panose="02040503050406030204" pitchFamily="18" charset="0"/>
                        <a:ea typeface="Times New Roman" panose="02020603050405020304" pitchFamily="18" charset="0"/>
                      </a:rPr>
                      <m:t>=</m:t>
                    </m:r>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2</m:t>
                        </m:r>
                        <m:rad>
                          <m:radPr>
                            <m:degHide m:val="on"/>
                            <m:ctrlPr>
                              <a:rPr lang="en-US" sz="3200" i="1">
                                <a:effectLst/>
                                <a:latin typeface="Cambria Math" panose="02040503050406030204" pitchFamily="18" charset="0"/>
                                <a:ea typeface="Times New Roman" panose="02020603050405020304" pitchFamily="18" charset="0"/>
                              </a:rPr>
                            </m:ctrlPr>
                          </m:radPr>
                          <m:deg/>
                          <m:e>
                            <m:r>
                              <a:rPr lang="en-US" sz="3200" i="1">
                                <a:effectLst/>
                                <a:latin typeface="Cambria Math" panose="02040503050406030204" pitchFamily="18" charset="0"/>
                                <a:ea typeface="Times New Roman" panose="02020603050405020304" pitchFamily="18" charset="0"/>
                              </a:rPr>
                              <m:t>3</m:t>
                            </m:r>
                          </m:e>
                        </m:rad>
                        <m:r>
                          <a:rPr lang="en-US" sz="3200" i="1">
                            <a:effectLst/>
                            <a:latin typeface="Cambria Math" panose="02040503050406030204" pitchFamily="18" charset="0"/>
                            <a:ea typeface="Times New Roman" panose="02020603050405020304" pitchFamily="18" charset="0"/>
                          </a:rPr>
                          <m:t>𝑎</m:t>
                        </m:r>
                      </m:num>
                      <m:den>
                        <m:r>
                          <a:rPr lang="en-US" sz="3200" i="1">
                            <a:effectLst/>
                            <a:latin typeface="Cambria Math" panose="02040503050406030204" pitchFamily="18" charset="0"/>
                            <a:ea typeface="Times New Roman" panose="02020603050405020304" pitchFamily="18" charset="0"/>
                          </a:rPr>
                          <m:t>3</m:t>
                        </m:r>
                      </m:den>
                    </m:f>
                  </m:oMath>
                </a14:m>
                <a:r>
                  <a:rPr lang="vi-VN" sz="3200" dirty="0">
                    <a:effectLst/>
                    <a:latin typeface="Times New Roman" panose="02020603050405020304" pitchFamily="18" charset="0"/>
                    <a:ea typeface="Times New Roman" panose="02020603050405020304" pitchFamily="18" charset="0"/>
                  </a:rPr>
                  <a:t>.</a:t>
                </a:r>
                <a:r>
                  <a:rPr lang="vi-VN" sz="3200" b="1" dirty="0">
                    <a:effectLst/>
                    <a:latin typeface="Times New Roman" panose="02020603050405020304" pitchFamily="18" charset="0"/>
                    <a:ea typeface="Times New Roman" panose="02020603050405020304" pitchFamily="18" charset="0"/>
                  </a:rPr>
                  <a:t>	</a:t>
                </a:r>
                <a:r>
                  <a:rPr lang="vi-VN" sz="3200" b="1" dirty="0">
                    <a:solidFill>
                      <a:srgbClr val="0000FF"/>
                    </a:solidFill>
                    <a:effectLst/>
                    <a:latin typeface="Times New Roman" panose="02020603050405020304" pitchFamily="18" charset="0"/>
                    <a:ea typeface="Times New Roman" panose="02020603050405020304" pitchFamily="18" charset="0"/>
                  </a:rPr>
                  <a:t>D. </a:t>
                </a:r>
                <a14:m>
                  <m:oMath xmlns:m="http://schemas.openxmlformats.org/officeDocument/2006/math">
                    <m:r>
                      <a:rPr lang="en-US" sz="3200" i="1">
                        <a:effectLst/>
                        <a:latin typeface="Cambria Math" panose="02040503050406030204" pitchFamily="18" charset="0"/>
                        <a:ea typeface="Times New Roman" panose="02020603050405020304" pitchFamily="18" charset="0"/>
                      </a:rPr>
                      <m:t>h</m:t>
                    </m:r>
                    <m:r>
                      <a:rPr lang="en-US" sz="3200" i="1">
                        <a:effectLst/>
                        <a:latin typeface="Cambria Math" panose="02040503050406030204" pitchFamily="18" charset="0"/>
                        <a:ea typeface="Times New Roman" panose="02020603050405020304" pitchFamily="18" charset="0"/>
                      </a:rPr>
                      <m:t>=2</m:t>
                    </m:r>
                    <m:rad>
                      <m:radPr>
                        <m:degHide m:val="on"/>
                        <m:ctrlPr>
                          <a:rPr lang="en-US" sz="3200" i="1">
                            <a:effectLst/>
                            <a:latin typeface="Cambria Math" panose="02040503050406030204" pitchFamily="18" charset="0"/>
                            <a:ea typeface="Times New Roman" panose="02020603050405020304" pitchFamily="18" charset="0"/>
                          </a:rPr>
                        </m:ctrlPr>
                      </m:radPr>
                      <m:deg/>
                      <m:e>
                        <m:r>
                          <a:rPr lang="en-US" sz="3200" i="1">
                            <a:effectLst/>
                            <a:latin typeface="Cambria Math" panose="02040503050406030204" pitchFamily="18" charset="0"/>
                            <a:ea typeface="Times New Roman" panose="02020603050405020304" pitchFamily="18" charset="0"/>
                          </a:rPr>
                          <m:t>3</m:t>
                        </m:r>
                      </m:e>
                    </m:rad>
                    <m:r>
                      <a:rPr lang="en-US" sz="3200" i="1">
                        <a:effectLst/>
                        <a:latin typeface="Cambria Math" panose="02040503050406030204" pitchFamily="18" charset="0"/>
                        <a:ea typeface="Times New Roman" panose="02020603050405020304" pitchFamily="18" charset="0"/>
                      </a:rPr>
                      <m:t>𝑎</m:t>
                    </m:r>
                  </m:oMath>
                </a14:m>
                <a:r>
                  <a:rPr lang="vi-VN" sz="3200" dirty="0">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 y="-42040"/>
                <a:ext cx="12192000" cy="2840008"/>
              </a:xfrm>
              <a:prstGeom prst="rect">
                <a:avLst/>
              </a:prstGeom>
              <a:blipFill>
                <a:blip r:embed="rId4"/>
                <a:stretch>
                  <a:fillRect l="-1250" t="-4721" r="-1250" b="-1931"/>
                </a:stretch>
              </a:blipFill>
            </p:spPr>
            <p:txBody>
              <a:bodyPr/>
              <a:lstStyle/>
              <a:p>
                <a:r>
                  <a:rPr lang="en-US">
                    <a:noFill/>
                  </a:rPr>
                  <a:t> </a:t>
                </a:r>
              </a:p>
            </p:txBody>
          </p:sp>
        </mc:Fallback>
      </mc:AlternateContent>
      <p:sp>
        <p:nvSpPr>
          <p:cNvPr id="5" name="Isosceles Triangle 4">
            <a:hlinkClick r:id="rId5" action="ppaction://hlinksldjump"/>
            <a:extLst>
              <a:ext uri="{FF2B5EF4-FFF2-40B4-BE49-F238E27FC236}">
                <a16:creationId xmlns:a16="http://schemas.microsoft.com/office/drawing/2014/main" id="{AAFF1299-97E9-4DCB-9200-86CB17599F3C}"/>
              </a:ext>
            </a:extLst>
          </p:cNvPr>
          <p:cNvSpPr/>
          <p:nvPr/>
        </p:nvSpPr>
        <p:spPr>
          <a:xfrm rot="5400000">
            <a:off x="11532432"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6" action="ppaction://hlinksldjump"/>
            <a:extLst>
              <a:ext uri="{FF2B5EF4-FFF2-40B4-BE49-F238E27FC236}">
                <a16:creationId xmlns:a16="http://schemas.microsoft.com/office/drawing/2014/main" id="{F0A9FD76-26D9-4C53-BC2B-62920A017C0D}"/>
              </a:ext>
            </a:extLst>
          </p:cNvPr>
          <p:cNvSpPr/>
          <p:nvPr/>
        </p:nvSpPr>
        <p:spPr>
          <a:xfrm rot="16200000">
            <a:off x="11024656"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2653779"/>
            <a:ext cx="1548822" cy="523220"/>
          </a:xfrm>
          <a:prstGeom prst="rect">
            <a:avLst/>
          </a:prstGeom>
        </p:spPr>
        <p:txBody>
          <a:bodyPr wrap="none">
            <a:spAutoFit/>
          </a:bodyPr>
          <a:lstStyle/>
          <a:p>
            <a:pPr lvl="0"/>
            <a:r>
              <a:rPr lang="en-US" sz="2800" b="1" u="sng" dirty="0" err="1">
                <a:solidFill>
                  <a:srgbClr val="FF0000"/>
                </a:solidFill>
                <a:latin typeface="Times New Roman" panose="02020603050405020304" pitchFamily="18" charset="0"/>
                <a:cs typeface="Times New Roman" panose="02020603050405020304" pitchFamily="18" charset="0"/>
              </a:rPr>
              <a:t>Lời</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giải</a:t>
            </a:r>
            <a:r>
              <a:rPr lang="en-US" sz="2800" dirty="0">
                <a:solidFill>
                  <a:srgbClr val="FF0000"/>
                </a:solidFill>
                <a:latin typeface="Times New Roman" panose="02020603050405020304" pitchFamily="18" charset="0"/>
                <a:cs typeface="Times New Roman" panose="02020603050405020304" pitchFamily="18" charset="0"/>
              </a:rPr>
              <a:t>  </a:t>
            </a:r>
            <a:endParaRPr lang="en-US" sz="2800" i="1" dirty="0">
              <a:solidFill>
                <a:srgbClr val="FF0000"/>
              </a:solidFill>
              <a:latin typeface="Cambria Math" panose="02040503050406030204" pitchFamily="18" charset="0"/>
            </a:endParaRPr>
          </a:p>
        </p:txBody>
      </p:sp>
    </p:spTree>
    <p:extLst>
      <p:ext uri="{BB962C8B-B14F-4D97-AF65-F5344CB8AC3E}">
        <p14:creationId xmlns:p14="http://schemas.microsoft.com/office/powerpoint/2010/main" val="162007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10000"/>
                                  </p:iterate>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10000"/>
                                  </p:iterate>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iterate type="lt">
                                    <p:tmPct val="10000"/>
                                  </p:iterate>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38"/>
          <p:cNvPicPr/>
          <p:nvPr/>
        </p:nvPicPr>
        <p:blipFill>
          <a:blip r:embed="rId2" cstate="print">
            <a:extLst>
              <a:ext uri="{28A0092B-C50C-407E-A947-70E740481C1C}">
                <a14:useLocalDpi xmlns:a14="http://schemas.microsoft.com/office/drawing/2010/main" val="0"/>
              </a:ext>
            </a:extLst>
          </a:blip>
          <a:stretch>
            <a:fillRect/>
          </a:stretch>
        </p:blipFill>
        <p:spPr bwMode="auto">
          <a:xfrm>
            <a:off x="9518318" y="3046015"/>
            <a:ext cx="2571235" cy="3087394"/>
          </a:xfrm>
          <a:prstGeom prst="rect">
            <a:avLst/>
          </a:prstGeom>
          <a:noFill/>
          <a:ln>
            <a:noFill/>
          </a:ln>
        </p:spPr>
      </p:pic>
      <mc:AlternateContent xmlns:mc="http://schemas.openxmlformats.org/markup-compatibility/2006" xmlns:a14="http://schemas.microsoft.com/office/drawing/2010/main">
        <mc:Choice Requires="a14">
          <p:sp>
            <p:nvSpPr>
              <p:cNvPr id="2" name="TextBox 1"/>
              <p:cNvSpPr txBox="1"/>
              <p:nvPr/>
            </p:nvSpPr>
            <p:spPr>
              <a:xfrm>
                <a:off x="1" y="-42040"/>
                <a:ext cx="12192000" cy="3308855"/>
              </a:xfrm>
              <a:prstGeom prst="rect">
                <a:avLst/>
              </a:prstGeom>
              <a:noFill/>
            </p:spPr>
            <p:txBody>
              <a:bodyPr wrap="square" rtlCol="0">
                <a:spAutoFit/>
              </a:bodyPr>
              <a:lstStyle/>
              <a:p>
                <a:pPr algn="just">
                  <a:lnSpc>
                    <a:spcPct val="107000"/>
                  </a:lnSpc>
                  <a:spcAft>
                    <a:spcPts val="0"/>
                  </a:spcAft>
                  <a:tabLst>
                    <a:tab pos="628650" algn="l"/>
                    <a:tab pos="862013" algn="l"/>
                  </a:tabLst>
                </a:pPr>
                <a:r>
                  <a:rPr lang="en-US" sz="3200" b="1" dirty="0" err="1">
                    <a:solidFill>
                      <a:srgbClr val="0000FF"/>
                    </a:solidFill>
                    <a:latin typeface="Times New Roman" panose="02020603050405020304" pitchFamily="18" charset="0"/>
                    <a:ea typeface="Times New Roman" panose="02020603050405020304" pitchFamily="18" charset="0"/>
                  </a:rPr>
                  <a:t>Câu</a:t>
                </a:r>
                <a:r>
                  <a:rPr lang="en-US" sz="3200" b="1" dirty="0">
                    <a:solidFill>
                      <a:srgbClr val="0000FF"/>
                    </a:solidFill>
                    <a:latin typeface="Times New Roman" panose="02020603050405020304" pitchFamily="18" charset="0"/>
                    <a:ea typeface="Times New Roman" panose="02020603050405020304" pitchFamily="18" charset="0"/>
                  </a:rPr>
                  <a:t> 5: </a:t>
                </a:r>
                <a:r>
                  <a:rPr lang="vi-VN" sz="3200" dirty="0">
                    <a:effectLst/>
                    <a:latin typeface="Times New Roman" panose="02020603050405020304" pitchFamily="18" charset="0"/>
                    <a:ea typeface="Times New Roman" panose="02020603050405020304" pitchFamily="18" charset="0"/>
                  </a:rPr>
                  <a:t>Cho hình chóp </a:t>
                </a:r>
                <a14:m>
                  <m:oMath xmlns:m="http://schemas.openxmlformats.org/officeDocument/2006/math">
                    <m:r>
                      <a:rPr lang="vi-VN" sz="3200" i="1">
                        <a:effectLst/>
                        <a:latin typeface="Cambria Math" panose="02040503050406030204" pitchFamily="18" charset="0"/>
                        <a:ea typeface="Times New Roman" panose="02020603050405020304" pitchFamily="18" charset="0"/>
                      </a:rPr>
                      <m:t>𝑆</m:t>
                    </m:r>
                    <m:r>
                      <a:rPr lang="vi-VN" sz="3200" i="1">
                        <a:effectLst/>
                        <a:latin typeface="Cambria Math" panose="02040503050406030204" pitchFamily="18" charset="0"/>
                        <a:ea typeface="Times New Roman" panose="02020603050405020304" pitchFamily="18" charset="0"/>
                      </a:rPr>
                      <m:t>.</m:t>
                    </m:r>
                    <m:r>
                      <a:rPr lang="vi-VN" sz="3200" i="1">
                        <a:effectLst/>
                        <a:latin typeface="Cambria Math" panose="02040503050406030204" pitchFamily="18" charset="0"/>
                        <a:ea typeface="Times New Roman" panose="02020603050405020304" pitchFamily="18" charset="0"/>
                      </a:rPr>
                      <m:t>𝐴𝐵𝐶𝐷</m:t>
                    </m:r>
                  </m:oMath>
                </a14:m>
                <a:r>
                  <a:rPr lang="vi-VN" sz="3200" dirty="0">
                    <a:effectLst/>
                    <a:latin typeface="Times New Roman" panose="02020603050405020304" pitchFamily="18" charset="0"/>
                    <a:ea typeface="Times New Roman" panose="02020603050405020304" pitchFamily="18" charset="0"/>
                  </a:rPr>
                  <a:t> có đáy </a:t>
                </a:r>
                <a14:m>
                  <m:oMath xmlns:m="http://schemas.openxmlformats.org/officeDocument/2006/math">
                    <m:r>
                      <a:rPr lang="vi-VN" sz="3200" i="1">
                        <a:effectLst/>
                        <a:latin typeface="Cambria Math" panose="02040503050406030204" pitchFamily="18" charset="0"/>
                        <a:ea typeface="Times New Roman" panose="02020603050405020304" pitchFamily="18" charset="0"/>
                      </a:rPr>
                      <m:t>𝐴𝐵𝐶𝐷</m:t>
                    </m:r>
                  </m:oMath>
                </a14:m>
                <a:r>
                  <a:rPr lang="vi-VN" sz="3200" dirty="0">
                    <a:effectLst/>
                    <a:latin typeface="Times New Roman" panose="02020603050405020304" pitchFamily="18" charset="0"/>
                    <a:ea typeface="Times New Roman" panose="02020603050405020304" pitchFamily="18" charset="0"/>
                  </a:rPr>
                  <a:t> là hình chữ nhật, </a:t>
                </a:r>
                <a14:m>
                  <m:oMath xmlns:m="http://schemas.openxmlformats.org/officeDocument/2006/math">
                    <m:r>
                      <a:rPr lang="vi-VN" sz="3200" i="1">
                        <a:effectLst/>
                        <a:latin typeface="Cambria Math" panose="02040503050406030204" pitchFamily="18" charset="0"/>
                        <a:ea typeface="Times New Roman" panose="02020603050405020304" pitchFamily="18" charset="0"/>
                      </a:rPr>
                      <m:t>𝐴𝐵</m:t>
                    </m:r>
                    <m:r>
                      <a:rPr lang="vi-VN" sz="3200" i="1">
                        <a:effectLst/>
                        <a:latin typeface="Cambria Math" panose="02040503050406030204" pitchFamily="18" charset="0"/>
                        <a:ea typeface="Times New Roman" panose="02020603050405020304" pitchFamily="18" charset="0"/>
                      </a:rPr>
                      <m:t>=</m:t>
                    </m:r>
                    <m:r>
                      <a:rPr lang="vi-VN" sz="3200" i="1">
                        <a:effectLst/>
                        <a:latin typeface="Cambria Math" panose="02040503050406030204" pitchFamily="18" charset="0"/>
                        <a:ea typeface="Times New Roman" panose="02020603050405020304" pitchFamily="18" charset="0"/>
                      </a:rPr>
                      <m:t>𝑎</m:t>
                    </m:r>
                  </m:oMath>
                </a14:m>
                <a:r>
                  <a:rPr lang="vi-VN"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vi-VN" sz="3200" i="1">
                        <a:effectLst/>
                        <a:latin typeface="Cambria Math" panose="02040503050406030204" pitchFamily="18" charset="0"/>
                        <a:ea typeface="Times New Roman" panose="02020603050405020304" pitchFamily="18" charset="0"/>
                      </a:rPr>
                      <m:t>𝐴𝐷</m:t>
                    </m:r>
                    <m:r>
                      <a:rPr lang="vi-VN" sz="3200" i="1">
                        <a:effectLst/>
                        <a:latin typeface="Cambria Math" panose="02040503050406030204" pitchFamily="18" charset="0"/>
                        <a:ea typeface="Times New Roman" panose="02020603050405020304" pitchFamily="18" charset="0"/>
                      </a:rPr>
                      <m:t>=</m:t>
                    </m:r>
                    <m:r>
                      <a:rPr lang="vi-VN" sz="3200" i="1">
                        <a:effectLst/>
                        <a:latin typeface="Cambria Math" panose="02040503050406030204" pitchFamily="18" charset="0"/>
                        <a:ea typeface="Times New Roman" panose="02020603050405020304" pitchFamily="18" charset="0"/>
                      </a:rPr>
                      <m:t>𝑎</m:t>
                    </m:r>
                    <m:rad>
                      <m:radPr>
                        <m:degHide m:val="on"/>
                        <m:ctrlPr>
                          <a:rPr lang="en-US" sz="3200" i="1">
                            <a:effectLst/>
                            <a:latin typeface="Cambria Math" panose="02040503050406030204" pitchFamily="18" charset="0"/>
                            <a:ea typeface="Times New Roman" panose="02020603050405020304" pitchFamily="18" charset="0"/>
                          </a:rPr>
                        </m:ctrlPr>
                      </m:radPr>
                      <m:deg/>
                      <m:e>
                        <m:r>
                          <a:rPr lang="vi-VN" sz="3200" i="1">
                            <a:effectLst/>
                            <a:latin typeface="Cambria Math" panose="02040503050406030204" pitchFamily="18" charset="0"/>
                            <a:ea typeface="Times New Roman" panose="02020603050405020304" pitchFamily="18" charset="0"/>
                          </a:rPr>
                          <m:t>3</m:t>
                        </m:r>
                      </m:e>
                    </m:rad>
                  </m:oMath>
                </a14:m>
                <a:r>
                  <a:rPr lang="vi-VN" sz="3200" dirty="0">
                    <a:effectLst/>
                    <a:latin typeface="Times New Roman" panose="02020603050405020304" pitchFamily="18" charset="0"/>
                    <a:ea typeface="Times New Roman" panose="02020603050405020304" pitchFamily="18" charset="0"/>
                  </a:rPr>
                  <a:t>, tam giác </a:t>
                </a:r>
                <a14:m>
                  <m:oMath xmlns:m="http://schemas.openxmlformats.org/officeDocument/2006/math">
                    <m:r>
                      <a:rPr lang="vi-VN" sz="3200" i="1">
                        <a:effectLst/>
                        <a:latin typeface="Cambria Math" panose="02040503050406030204" pitchFamily="18" charset="0"/>
                        <a:ea typeface="Times New Roman" panose="02020603050405020304" pitchFamily="18" charset="0"/>
                      </a:rPr>
                      <m:t>𝑆𝐴𝐵</m:t>
                    </m:r>
                  </m:oMath>
                </a14:m>
                <a:r>
                  <a:rPr lang="vi-VN" sz="3200" dirty="0">
                    <a:effectLst/>
                    <a:latin typeface="Times New Roman" panose="02020603050405020304" pitchFamily="18" charset="0"/>
                    <a:ea typeface="Times New Roman" panose="02020603050405020304" pitchFamily="18" charset="0"/>
                  </a:rPr>
                  <a:t> cân tại </a:t>
                </a:r>
                <a14:m>
                  <m:oMath xmlns:m="http://schemas.openxmlformats.org/officeDocument/2006/math">
                    <m:r>
                      <a:rPr lang="vi-VN" sz="3200" i="1">
                        <a:effectLst/>
                        <a:latin typeface="Cambria Math" panose="02040503050406030204" pitchFamily="18" charset="0"/>
                        <a:ea typeface="Times New Roman" panose="02020603050405020304" pitchFamily="18" charset="0"/>
                      </a:rPr>
                      <m:t>𝑆</m:t>
                    </m:r>
                  </m:oMath>
                </a14:m>
                <a:r>
                  <a:rPr lang="vi-VN" sz="3200" dirty="0">
                    <a:effectLst/>
                    <a:latin typeface="Times New Roman" panose="02020603050405020304" pitchFamily="18" charset="0"/>
                    <a:ea typeface="Times New Roman" panose="02020603050405020304" pitchFamily="18" charset="0"/>
                  </a:rPr>
                  <a:t> và nằm trong mặt phẳng vuông góc với đáy, khoảng cách giữa </a:t>
                </a:r>
                <a14:m>
                  <m:oMath xmlns:m="http://schemas.openxmlformats.org/officeDocument/2006/math">
                    <m:r>
                      <a:rPr lang="vi-VN" sz="3200" i="1">
                        <a:effectLst/>
                        <a:latin typeface="Cambria Math" panose="02040503050406030204" pitchFamily="18" charset="0"/>
                        <a:ea typeface="Times New Roman" panose="02020603050405020304" pitchFamily="18" charset="0"/>
                      </a:rPr>
                      <m:t>𝐴𝐵</m:t>
                    </m:r>
                  </m:oMath>
                </a14:m>
                <a:r>
                  <a:rPr lang="vi-VN" sz="3200" dirty="0">
                    <a:effectLst/>
                    <a:latin typeface="Times New Roman" panose="02020603050405020304" pitchFamily="18" charset="0"/>
                    <a:ea typeface="Times New Roman" panose="02020603050405020304" pitchFamily="18" charset="0"/>
                  </a:rPr>
                  <a:t> và </a:t>
                </a:r>
                <a14:m>
                  <m:oMath xmlns:m="http://schemas.openxmlformats.org/officeDocument/2006/math">
                    <m:r>
                      <a:rPr lang="vi-VN" sz="3200" i="1">
                        <a:effectLst/>
                        <a:latin typeface="Cambria Math" panose="02040503050406030204" pitchFamily="18" charset="0"/>
                        <a:ea typeface="Times New Roman" panose="02020603050405020304" pitchFamily="18" charset="0"/>
                      </a:rPr>
                      <m:t>𝑆𝐶</m:t>
                    </m:r>
                  </m:oMath>
                </a14:m>
                <a:r>
                  <a:rPr lang="vi-VN" sz="3200" dirty="0">
                    <a:effectLst/>
                    <a:latin typeface="Times New Roman" panose="02020603050405020304" pitchFamily="18" charset="0"/>
                    <a:ea typeface="Times New Roman" panose="02020603050405020304" pitchFamily="18" charset="0"/>
                  </a:rPr>
                  <a:t> bằng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rPr>
                        </m:ctrlPr>
                      </m:fPr>
                      <m:num>
                        <m:r>
                          <a:rPr lang="vi-VN" sz="3200" i="1">
                            <a:effectLst/>
                            <a:latin typeface="Cambria Math" panose="02040503050406030204" pitchFamily="18" charset="0"/>
                            <a:ea typeface="Times New Roman" panose="02020603050405020304" pitchFamily="18" charset="0"/>
                          </a:rPr>
                          <m:t>3</m:t>
                        </m:r>
                        <m:r>
                          <a:rPr lang="vi-VN" sz="3200" i="1">
                            <a:effectLst/>
                            <a:latin typeface="Cambria Math" panose="02040503050406030204" pitchFamily="18" charset="0"/>
                            <a:ea typeface="Times New Roman" panose="02020603050405020304" pitchFamily="18" charset="0"/>
                          </a:rPr>
                          <m:t>𝑎</m:t>
                        </m:r>
                      </m:num>
                      <m:den>
                        <m:r>
                          <a:rPr lang="vi-VN" sz="3200" i="1">
                            <a:effectLst/>
                            <a:latin typeface="Cambria Math" panose="02040503050406030204" pitchFamily="18" charset="0"/>
                            <a:ea typeface="Times New Roman" panose="02020603050405020304" pitchFamily="18" charset="0"/>
                          </a:rPr>
                          <m:t>2</m:t>
                        </m:r>
                      </m:den>
                    </m:f>
                  </m:oMath>
                </a14:m>
                <a:r>
                  <a:rPr lang="vi-VN" sz="3200" dirty="0">
                    <a:effectLst/>
                    <a:latin typeface="Times New Roman" panose="02020603050405020304" pitchFamily="18" charset="0"/>
                    <a:ea typeface="Times New Roman" panose="02020603050405020304" pitchFamily="18" charset="0"/>
                  </a:rPr>
                  <a:t>. Tính thể tích </a:t>
                </a:r>
                <a14:m>
                  <m:oMath xmlns:m="http://schemas.openxmlformats.org/officeDocument/2006/math">
                    <m:r>
                      <a:rPr lang="vi-VN" sz="3200" i="1">
                        <a:effectLst/>
                        <a:latin typeface="Cambria Math" panose="02040503050406030204" pitchFamily="18" charset="0"/>
                        <a:ea typeface="Times New Roman" panose="02020603050405020304" pitchFamily="18" charset="0"/>
                      </a:rPr>
                      <m:t>𝑉</m:t>
                    </m:r>
                  </m:oMath>
                </a14:m>
                <a:r>
                  <a:rPr lang="vi-VN" sz="3200" dirty="0">
                    <a:effectLst/>
                    <a:latin typeface="Times New Roman" panose="02020603050405020304" pitchFamily="18" charset="0"/>
                    <a:ea typeface="Times New Roman" panose="02020603050405020304" pitchFamily="18" charset="0"/>
                  </a:rPr>
                  <a:t> của khối chóp </a:t>
                </a:r>
                <a14:m>
                  <m:oMath xmlns:m="http://schemas.openxmlformats.org/officeDocument/2006/math">
                    <m:r>
                      <a:rPr lang="vi-VN" sz="3200" i="1">
                        <a:effectLst/>
                        <a:latin typeface="Cambria Math" panose="02040503050406030204" pitchFamily="18" charset="0"/>
                        <a:ea typeface="Times New Roman" panose="02020603050405020304" pitchFamily="18" charset="0"/>
                      </a:rPr>
                      <m:t>𝑆</m:t>
                    </m:r>
                    <m:r>
                      <a:rPr lang="vi-VN" sz="3200" i="1">
                        <a:effectLst/>
                        <a:latin typeface="Cambria Math" panose="02040503050406030204" pitchFamily="18" charset="0"/>
                        <a:ea typeface="Times New Roman" panose="02020603050405020304" pitchFamily="18" charset="0"/>
                      </a:rPr>
                      <m:t>.</m:t>
                    </m:r>
                    <m:r>
                      <a:rPr lang="vi-VN" sz="3200" i="1">
                        <a:effectLst/>
                        <a:latin typeface="Cambria Math" panose="02040503050406030204" pitchFamily="18" charset="0"/>
                        <a:ea typeface="Times New Roman" panose="02020603050405020304" pitchFamily="18" charset="0"/>
                      </a:rPr>
                      <m:t>𝐴𝐵𝐶𝐷</m:t>
                    </m:r>
                  </m:oMath>
                </a14:m>
                <a:r>
                  <a:rPr lang="vi-VN" sz="3200" dirty="0">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algn="just">
                  <a:lnSpc>
                    <a:spcPct val="107000"/>
                  </a:lnSpc>
                  <a:spcAft>
                    <a:spcPts val="800"/>
                  </a:spcAft>
                  <a:tabLst>
                    <a:tab pos="635000" algn="l"/>
                    <a:tab pos="2222500" algn="l"/>
                    <a:tab pos="3810000" algn="l"/>
                    <a:tab pos="5397500" algn="l"/>
                  </a:tabLst>
                </a:pPr>
                <a:r>
                  <a:rPr lang="en-US" sz="3200" b="1" dirty="0">
                    <a:solidFill>
                      <a:srgbClr val="0000FF"/>
                    </a:solidFill>
                    <a:effectLst/>
                    <a:latin typeface="Times New Roman" panose="02020603050405020304" pitchFamily="18" charset="0"/>
                    <a:ea typeface="Times New Roman" panose="02020603050405020304" pitchFamily="18" charset="0"/>
                  </a:rPr>
                  <a:t>A. </a:t>
                </a:r>
                <a14:m>
                  <m:oMath xmlns:m="http://schemas.openxmlformats.org/officeDocument/2006/math">
                    <m:r>
                      <a:rPr lang="vi-VN" sz="3200" i="1">
                        <a:effectLst/>
                        <a:latin typeface="Cambria Math" panose="02040503050406030204" pitchFamily="18" charset="0"/>
                        <a:ea typeface="Arial" panose="020B0604020202020204" pitchFamily="34" charset="0"/>
                      </a:rPr>
                      <m:t>𝑉</m:t>
                    </m:r>
                    <m:r>
                      <a:rPr lang="vi-VN" sz="3200" i="1">
                        <a:effectLst/>
                        <a:latin typeface="Cambria Math" panose="02040503050406030204" pitchFamily="18" charset="0"/>
                        <a:ea typeface="Arial" panose="020B0604020202020204" pitchFamily="34" charset="0"/>
                      </a:rPr>
                      <m:t>=</m:t>
                    </m:r>
                    <m:f>
                      <m:fPr>
                        <m:ctrlPr>
                          <a:rPr lang="en-US" sz="3200" i="1">
                            <a:effectLst/>
                            <a:latin typeface="Cambria Math" panose="02040503050406030204" pitchFamily="18" charset="0"/>
                            <a:ea typeface="Arial" panose="020B0604020202020204" pitchFamily="34" charset="0"/>
                          </a:rPr>
                        </m:ctrlPr>
                      </m:fPr>
                      <m:num>
                        <m:r>
                          <a:rPr lang="vi-VN" sz="3200" i="1">
                            <a:effectLst/>
                            <a:latin typeface="Cambria Math" panose="02040503050406030204" pitchFamily="18" charset="0"/>
                            <a:ea typeface="Arial" panose="020B0604020202020204" pitchFamily="34" charset="0"/>
                          </a:rPr>
                          <m:t>2</m:t>
                        </m:r>
                        <m:sSup>
                          <m:sSupPr>
                            <m:ctrlPr>
                              <a:rPr lang="en-US" sz="3200" i="1">
                                <a:effectLst/>
                                <a:latin typeface="Cambria Math" panose="02040503050406030204" pitchFamily="18" charset="0"/>
                                <a:ea typeface="Arial" panose="020B0604020202020204" pitchFamily="34" charset="0"/>
                              </a:rPr>
                            </m:ctrlPr>
                          </m:sSupPr>
                          <m:e>
                            <m:r>
                              <a:rPr lang="vi-VN" sz="3200" i="1">
                                <a:effectLst/>
                                <a:latin typeface="Cambria Math" panose="02040503050406030204" pitchFamily="18" charset="0"/>
                                <a:ea typeface="Arial" panose="020B0604020202020204" pitchFamily="34" charset="0"/>
                              </a:rPr>
                              <m:t>𝑎</m:t>
                            </m:r>
                          </m:e>
                          <m:sup>
                            <m:r>
                              <a:rPr lang="vi-VN" sz="3200" i="1">
                                <a:effectLst/>
                                <a:latin typeface="Cambria Math" panose="02040503050406030204" pitchFamily="18" charset="0"/>
                                <a:ea typeface="Arial" panose="020B0604020202020204" pitchFamily="34" charset="0"/>
                              </a:rPr>
                              <m:t>3</m:t>
                            </m:r>
                          </m:sup>
                        </m:sSup>
                        <m:rad>
                          <m:radPr>
                            <m:degHide m:val="on"/>
                            <m:ctrlPr>
                              <a:rPr lang="en-US" sz="3200" i="1">
                                <a:effectLst/>
                                <a:latin typeface="Cambria Math" panose="02040503050406030204" pitchFamily="18" charset="0"/>
                                <a:ea typeface="Arial" panose="020B0604020202020204" pitchFamily="34" charset="0"/>
                              </a:rPr>
                            </m:ctrlPr>
                          </m:radPr>
                          <m:deg/>
                          <m:e>
                            <m:r>
                              <a:rPr lang="vi-VN" sz="3200" i="1">
                                <a:effectLst/>
                                <a:latin typeface="Cambria Math" panose="02040503050406030204" pitchFamily="18" charset="0"/>
                                <a:ea typeface="Arial" panose="020B0604020202020204" pitchFamily="34" charset="0"/>
                              </a:rPr>
                              <m:t>3</m:t>
                            </m:r>
                          </m:e>
                        </m:rad>
                      </m:num>
                      <m:den>
                        <m:r>
                          <a:rPr lang="vi-VN" sz="3200" i="1">
                            <a:effectLst/>
                            <a:latin typeface="Cambria Math" panose="02040503050406030204" pitchFamily="18" charset="0"/>
                            <a:ea typeface="Arial" panose="020B0604020202020204" pitchFamily="34" charset="0"/>
                          </a:rPr>
                          <m:t>3</m:t>
                        </m:r>
                      </m:den>
                    </m:f>
                  </m:oMath>
                </a14:m>
                <a:r>
                  <a:rPr lang="en-US" sz="3200" dirty="0">
                    <a:effectLst/>
                    <a:latin typeface="Times New Roman" panose="02020603050405020304" pitchFamily="18" charset="0"/>
                    <a:ea typeface="Times New Roman" panose="02020603050405020304" pitchFamily="18" charset="0"/>
                  </a:rPr>
                  <a:t>.</a:t>
                </a:r>
                <a:r>
                  <a:rPr lang="en-US" sz="3200" b="1" dirty="0">
                    <a:latin typeface="Times New Roman" panose="02020603050405020304" pitchFamily="18" charset="0"/>
                    <a:ea typeface="Times New Roman" panose="02020603050405020304" pitchFamily="18" charset="0"/>
                  </a:rPr>
                  <a:t>      </a:t>
                </a:r>
                <a:r>
                  <a:rPr lang="en-US" sz="3200" b="1" dirty="0">
                    <a:solidFill>
                      <a:srgbClr val="0000FF"/>
                    </a:solidFill>
                    <a:latin typeface="Times New Roman" panose="02020603050405020304" pitchFamily="18" charset="0"/>
                    <a:ea typeface="Times New Roman" panose="02020603050405020304" pitchFamily="18" charset="0"/>
                  </a:rPr>
                  <a:t> </a:t>
                </a:r>
                <a:r>
                  <a:rPr lang="en-US" sz="3200" b="1" dirty="0">
                    <a:solidFill>
                      <a:srgbClr val="0000FF"/>
                    </a:solidFill>
                    <a:effectLst/>
                    <a:latin typeface="Times New Roman" panose="02020603050405020304" pitchFamily="18" charset="0"/>
                    <a:ea typeface="Times New Roman" panose="02020603050405020304" pitchFamily="18" charset="0"/>
                  </a:rPr>
                  <a:t>B. </a:t>
                </a:r>
                <a14:m>
                  <m:oMath xmlns:m="http://schemas.openxmlformats.org/officeDocument/2006/math">
                    <m:r>
                      <a:rPr lang="vi-VN" sz="3200" i="1">
                        <a:effectLst/>
                        <a:latin typeface="Cambria Math" panose="02040503050406030204" pitchFamily="18" charset="0"/>
                        <a:ea typeface="Arial" panose="020B0604020202020204" pitchFamily="34" charset="0"/>
                      </a:rPr>
                      <m:t>𝑉</m:t>
                    </m:r>
                    <m:r>
                      <a:rPr lang="vi-VN" sz="3200" i="1">
                        <a:effectLst/>
                        <a:latin typeface="Cambria Math" panose="02040503050406030204" pitchFamily="18" charset="0"/>
                        <a:ea typeface="Arial" panose="020B0604020202020204" pitchFamily="34" charset="0"/>
                      </a:rPr>
                      <m:t>=</m:t>
                    </m:r>
                    <m:r>
                      <a:rPr lang="vi-VN" sz="3200" i="1">
                        <a:effectLst/>
                        <a:latin typeface="Cambria Math" panose="02040503050406030204" pitchFamily="18" charset="0"/>
                        <a:ea typeface="Arial" panose="020B0604020202020204" pitchFamily="34" charset="0"/>
                      </a:rPr>
                      <m:t>2</m:t>
                    </m:r>
                    <m:sSup>
                      <m:sSupPr>
                        <m:ctrlPr>
                          <a:rPr lang="en-US" sz="3200" i="1">
                            <a:effectLst/>
                            <a:latin typeface="Cambria Math" panose="02040503050406030204" pitchFamily="18" charset="0"/>
                            <a:ea typeface="Arial" panose="020B0604020202020204" pitchFamily="34" charset="0"/>
                          </a:rPr>
                        </m:ctrlPr>
                      </m:sSupPr>
                      <m:e>
                        <m:r>
                          <a:rPr lang="vi-VN" sz="3200" i="1">
                            <a:effectLst/>
                            <a:latin typeface="Cambria Math" panose="02040503050406030204" pitchFamily="18" charset="0"/>
                            <a:ea typeface="Arial" panose="020B0604020202020204" pitchFamily="34" charset="0"/>
                          </a:rPr>
                          <m:t>𝑎</m:t>
                        </m:r>
                      </m:e>
                      <m:sup>
                        <m:r>
                          <a:rPr lang="vi-VN" sz="3200" i="1">
                            <a:effectLst/>
                            <a:latin typeface="Cambria Math" panose="02040503050406030204" pitchFamily="18" charset="0"/>
                            <a:ea typeface="Arial" panose="020B0604020202020204" pitchFamily="34" charset="0"/>
                          </a:rPr>
                          <m:t>3</m:t>
                        </m:r>
                      </m:sup>
                    </m:sSup>
                    <m:rad>
                      <m:radPr>
                        <m:degHide m:val="on"/>
                        <m:ctrlPr>
                          <a:rPr lang="en-US" sz="3200" i="1">
                            <a:effectLst/>
                            <a:latin typeface="Cambria Math" panose="02040503050406030204" pitchFamily="18" charset="0"/>
                            <a:ea typeface="Arial" panose="020B0604020202020204" pitchFamily="34" charset="0"/>
                          </a:rPr>
                        </m:ctrlPr>
                      </m:radPr>
                      <m:deg/>
                      <m:e>
                        <m:r>
                          <a:rPr lang="vi-VN" sz="3200" i="1">
                            <a:effectLst/>
                            <a:latin typeface="Cambria Math" panose="02040503050406030204" pitchFamily="18" charset="0"/>
                            <a:ea typeface="Arial" panose="020B0604020202020204" pitchFamily="34" charset="0"/>
                          </a:rPr>
                          <m:t>3</m:t>
                        </m:r>
                      </m:e>
                    </m:rad>
                  </m:oMath>
                </a14:m>
                <a:r>
                  <a:rPr lang="en-US" sz="3200" dirty="0">
                    <a:effectLst/>
                    <a:latin typeface="Times New Roman" panose="02020603050405020304" pitchFamily="18" charset="0"/>
                    <a:ea typeface="Times New Roman" panose="02020603050405020304" pitchFamily="18" charset="0"/>
                  </a:rPr>
                  <a:t>.</a:t>
                </a:r>
                <a:r>
                  <a:rPr lang="en-US" sz="3200" b="1" dirty="0">
                    <a:effectLst/>
                    <a:latin typeface="Times New Roman" panose="02020603050405020304" pitchFamily="18" charset="0"/>
                    <a:ea typeface="Times New Roman" panose="02020603050405020304" pitchFamily="18" charset="0"/>
                  </a:rPr>
                  <a:t>	</a:t>
                </a:r>
                <a:r>
                  <a:rPr lang="en-US" sz="3200" b="1" dirty="0">
                    <a:solidFill>
                      <a:srgbClr val="0000FF"/>
                    </a:solidFill>
                    <a:effectLst/>
                    <a:latin typeface="Times New Roman" panose="02020603050405020304" pitchFamily="18" charset="0"/>
                    <a:ea typeface="Times New Roman" panose="02020603050405020304" pitchFamily="18" charset="0"/>
                  </a:rPr>
                  <a:t>C. </a:t>
                </a:r>
                <a14:m>
                  <m:oMath xmlns:m="http://schemas.openxmlformats.org/officeDocument/2006/math">
                    <m:r>
                      <a:rPr lang="vi-VN" sz="3200" i="1">
                        <a:effectLst/>
                        <a:latin typeface="Cambria Math" panose="02040503050406030204" pitchFamily="18" charset="0"/>
                        <a:ea typeface="Arial" panose="020B0604020202020204" pitchFamily="34" charset="0"/>
                      </a:rPr>
                      <m:t>𝑉</m:t>
                    </m:r>
                    <m:r>
                      <a:rPr lang="vi-VN" sz="3200" i="1">
                        <a:effectLst/>
                        <a:latin typeface="Cambria Math" panose="02040503050406030204" pitchFamily="18" charset="0"/>
                        <a:ea typeface="Arial" panose="020B0604020202020204" pitchFamily="34" charset="0"/>
                      </a:rPr>
                      <m:t>=</m:t>
                    </m:r>
                    <m:sSup>
                      <m:sSupPr>
                        <m:ctrlPr>
                          <a:rPr lang="en-US" sz="3200" i="1">
                            <a:effectLst/>
                            <a:latin typeface="Cambria Math" panose="02040503050406030204" pitchFamily="18" charset="0"/>
                            <a:ea typeface="Arial" panose="020B0604020202020204" pitchFamily="34" charset="0"/>
                          </a:rPr>
                        </m:ctrlPr>
                      </m:sSupPr>
                      <m:e>
                        <m:r>
                          <a:rPr lang="vi-VN" sz="3200" i="1">
                            <a:effectLst/>
                            <a:latin typeface="Cambria Math" panose="02040503050406030204" pitchFamily="18" charset="0"/>
                            <a:ea typeface="Arial" panose="020B0604020202020204" pitchFamily="34" charset="0"/>
                          </a:rPr>
                          <m:t>𝑎</m:t>
                        </m:r>
                      </m:e>
                      <m:sup>
                        <m:r>
                          <a:rPr lang="vi-VN" sz="3200" i="1">
                            <a:effectLst/>
                            <a:latin typeface="Cambria Math" panose="02040503050406030204" pitchFamily="18" charset="0"/>
                            <a:ea typeface="Arial" panose="020B0604020202020204" pitchFamily="34" charset="0"/>
                          </a:rPr>
                          <m:t>3</m:t>
                        </m:r>
                      </m:sup>
                    </m:sSup>
                    <m:rad>
                      <m:radPr>
                        <m:degHide m:val="on"/>
                        <m:ctrlPr>
                          <a:rPr lang="en-US" sz="3200" i="1">
                            <a:effectLst/>
                            <a:latin typeface="Cambria Math" panose="02040503050406030204" pitchFamily="18" charset="0"/>
                            <a:ea typeface="Arial" panose="020B0604020202020204" pitchFamily="34" charset="0"/>
                          </a:rPr>
                        </m:ctrlPr>
                      </m:radPr>
                      <m:deg/>
                      <m:e>
                        <m:r>
                          <a:rPr lang="vi-VN" sz="3200" i="1">
                            <a:effectLst/>
                            <a:latin typeface="Cambria Math" panose="02040503050406030204" pitchFamily="18" charset="0"/>
                            <a:ea typeface="Arial" panose="020B0604020202020204" pitchFamily="34" charset="0"/>
                          </a:rPr>
                          <m:t>3</m:t>
                        </m:r>
                      </m:e>
                    </m:rad>
                  </m:oMath>
                </a14:m>
                <a:r>
                  <a:rPr lang="en-US" sz="3200" dirty="0">
                    <a:effectLst/>
                    <a:latin typeface="Times New Roman" panose="02020603050405020304" pitchFamily="18" charset="0"/>
                    <a:ea typeface="Times New Roman" panose="02020603050405020304" pitchFamily="18" charset="0"/>
                  </a:rPr>
                  <a:t>.</a:t>
                </a:r>
                <a:r>
                  <a:rPr lang="en-US" sz="3200" b="1" dirty="0">
                    <a:effectLst/>
                    <a:latin typeface="Times New Roman" panose="02020603050405020304" pitchFamily="18" charset="0"/>
                    <a:ea typeface="Times New Roman" panose="02020603050405020304" pitchFamily="18" charset="0"/>
                  </a:rPr>
                  <a:t>	</a:t>
                </a:r>
                <a:r>
                  <a:rPr lang="en-US" sz="3200" b="1" dirty="0">
                    <a:solidFill>
                      <a:srgbClr val="0000FF"/>
                    </a:solidFill>
                    <a:effectLst/>
                    <a:latin typeface="Times New Roman" panose="02020603050405020304" pitchFamily="18" charset="0"/>
                    <a:ea typeface="Times New Roman" panose="02020603050405020304" pitchFamily="18" charset="0"/>
                  </a:rPr>
                  <a:t>D. </a:t>
                </a:r>
                <a14:m>
                  <m:oMath xmlns:m="http://schemas.openxmlformats.org/officeDocument/2006/math">
                    <m:r>
                      <a:rPr lang="vi-VN" sz="3200" i="1">
                        <a:effectLst/>
                        <a:latin typeface="Cambria Math" panose="02040503050406030204" pitchFamily="18" charset="0"/>
                        <a:ea typeface="Arial" panose="020B0604020202020204" pitchFamily="34" charset="0"/>
                      </a:rPr>
                      <m:t>𝑉</m:t>
                    </m:r>
                    <m:r>
                      <a:rPr lang="vi-VN" sz="3200" i="1">
                        <a:effectLst/>
                        <a:latin typeface="Cambria Math" panose="02040503050406030204" pitchFamily="18" charset="0"/>
                        <a:ea typeface="Arial" panose="020B0604020202020204" pitchFamily="34" charset="0"/>
                      </a:rPr>
                      <m:t>=</m:t>
                    </m:r>
                    <m:r>
                      <a:rPr lang="vi-VN" sz="3200" i="1">
                        <a:effectLst/>
                        <a:latin typeface="Cambria Math" panose="02040503050406030204" pitchFamily="18" charset="0"/>
                        <a:ea typeface="Arial" panose="020B0604020202020204" pitchFamily="34" charset="0"/>
                      </a:rPr>
                      <m:t>3</m:t>
                    </m:r>
                    <m:sSup>
                      <m:sSupPr>
                        <m:ctrlPr>
                          <a:rPr lang="en-US" sz="3200" i="1">
                            <a:effectLst/>
                            <a:latin typeface="Cambria Math" panose="02040503050406030204" pitchFamily="18" charset="0"/>
                            <a:ea typeface="Arial" panose="020B0604020202020204" pitchFamily="34" charset="0"/>
                          </a:rPr>
                        </m:ctrlPr>
                      </m:sSupPr>
                      <m:e>
                        <m:r>
                          <a:rPr lang="vi-VN" sz="3200" i="1">
                            <a:effectLst/>
                            <a:latin typeface="Cambria Math" panose="02040503050406030204" pitchFamily="18" charset="0"/>
                            <a:ea typeface="Arial" panose="020B0604020202020204" pitchFamily="34" charset="0"/>
                          </a:rPr>
                          <m:t>𝑎</m:t>
                        </m:r>
                      </m:e>
                      <m:sup>
                        <m:r>
                          <a:rPr lang="vi-VN" sz="3200" i="1">
                            <a:effectLst/>
                            <a:latin typeface="Cambria Math" panose="02040503050406030204" pitchFamily="18" charset="0"/>
                            <a:ea typeface="Arial" panose="020B0604020202020204" pitchFamily="34" charset="0"/>
                          </a:rPr>
                          <m:t>3</m:t>
                        </m:r>
                      </m:sup>
                    </m:sSup>
                    <m:rad>
                      <m:radPr>
                        <m:degHide m:val="on"/>
                        <m:ctrlPr>
                          <a:rPr lang="en-US" sz="3200" i="1">
                            <a:effectLst/>
                            <a:latin typeface="Cambria Math" panose="02040503050406030204" pitchFamily="18" charset="0"/>
                            <a:ea typeface="Arial" panose="020B0604020202020204" pitchFamily="34" charset="0"/>
                          </a:rPr>
                        </m:ctrlPr>
                      </m:radPr>
                      <m:deg/>
                      <m:e>
                        <m:r>
                          <a:rPr lang="vi-VN" sz="3200" i="1">
                            <a:effectLst/>
                            <a:latin typeface="Cambria Math" panose="02040503050406030204" pitchFamily="18" charset="0"/>
                            <a:ea typeface="Arial" panose="020B0604020202020204" pitchFamily="34" charset="0"/>
                          </a:rPr>
                          <m:t>3</m:t>
                        </m:r>
                      </m:e>
                    </m:rad>
                  </m:oMath>
                </a14:m>
                <a:r>
                  <a:rPr lang="en-US" sz="3200" dirty="0">
                    <a:effectLst/>
                    <a:latin typeface="Times New Roman" panose="02020603050405020304" pitchFamily="18" charset="0"/>
                    <a:ea typeface="Times New Roman" panose="02020603050405020304" pitchFamily="18" charset="0"/>
                  </a:rPr>
                  <a:t>.</a:t>
                </a:r>
              </a:p>
            </p:txBody>
          </p:sp>
        </mc:Choice>
        <mc:Fallback xmlns="">
          <p:sp>
            <p:nvSpPr>
              <p:cNvPr id="2" name="TextBox 1"/>
              <p:cNvSpPr txBox="1">
                <a:spLocks noRot="1" noChangeAspect="1" noMove="1" noResize="1" noEditPoints="1" noAdjustHandles="1" noChangeArrowheads="1" noChangeShapeType="1" noTextEdit="1"/>
              </p:cNvSpPr>
              <p:nvPr/>
            </p:nvSpPr>
            <p:spPr>
              <a:xfrm>
                <a:off x="1" y="-42040"/>
                <a:ext cx="12192000" cy="3308855"/>
              </a:xfrm>
              <a:prstGeom prst="rect">
                <a:avLst/>
              </a:prstGeom>
              <a:blipFill>
                <a:blip r:embed="rId3"/>
                <a:stretch>
                  <a:fillRect l="-1250" t="-2578" r="-1250" b="-1105"/>
                </a:stretch>
              </a:blipFill>
            </p:spPr>
            <p:txBody>
              <a:bodyPr/>
              <a:lstStyle/>
              <a:p>
                <a:r>
                  <a:rPr lang="en-US">
                    <a:noFill/>
                  </a:rPr>
                  <a:t> </a:t>
                </a:r>
              </a:p>
            </p:txBody>
          </p:sp>
        </mc:Fallback>
      </mc:AlternateContent>
      <p:sp>
        <p:nvSpPr>
          <p:cNvPr id="9" name="Oval 53"/>
          <p:cNvSpPr>
            <a:spLocks noChangeArrowheads="1"/>
          </p:cNvSpPr>
          <p:nvPr/>
        </p:nvSpPr>
        <p:spPr bwMode="auto">
          <a:xfrm>
            <a:off x="6358760" y="2571639"/>
            <a:ext cx="607210" cy="540537"/>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sz="320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55" name="TextBox 54"/>
              <p:cNvSpPr txBox="1"/>
              <p:nvPr/>
            </p:nvSpPr>
            <p:spPr>
              <a:xfrm>
                <a:off x="115613" y="3112176"/>
                <a:ext cx="9710050" cy="2131096"/>
              </a:xfrm>
              <a:prstGeom prst="rect">
                <a:avLst/>
              </a:prstGeom>
              <a:noFill/>
            </p:spPr>
            <p:txBody>
              <a:bodyPr wrap="square" rtlCol="0">
                <a:spAutoFit/>
              </a:bodyPr>
              <a:lstStyle/>
              <a:p>
                <a:pPr marL="635000" indent="-635000" algn="just">
                  <a:lnSpc>
                    <a:spcPct val="107000"/>
                  </a:lnSpc>
                  <a:spcAft>
                    <a:spcPts val="0"/>
                  </a:spcAft>
                </a:pP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p>
              <a:p>
                <a:pPr marL="635000" indent="-581025" algn="just">
                  <a:lnSpc>
                    <a:spcPct val="107000"/>
                  </a:lnSpc>
                  <a:spcAft>
                    <a:spcPts val="0"/>
                  </a:spcAft>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Gọi </a:t>
                </a:r>
                <a14:m>
                  <m:oMath xmlns:m="http://schemas.openxmlformats.org/officeDocument/2006/math">
                    <m:r>
                      <a:rPr lang="vi-VN" sz="3200" i="1">
                        <a:latin typeface="Cambria Math" panose="02040503050406030204" pitchFamily="18" charset="0"/>
                        <a:ea typeface="Arial" panose="020B0604020202020204" pitchFamily="34" charset="0"/>
                      </a:rPr>
                      <m:t>𝐻</m:t>
                    </m:r>
                  </m:oMath>
                </a14:m>
                <a:r>
                  <a:rPr lang="vi-VN" sz="32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vi-VN" sz="3200" i="1">
                        <a:latin typeface="Cambria Math" panose="02040503050406030204" pitchFamily="18" charset="0"/>
                        <a:ea typeface="Arial" panose="020B0604020202020204" pitchFamily="34" charset="0"/>
                      </a:rPr>
                      <m:t>𝐼</m:t>
                    </m:r>
                  </m:oMath>
                </a14:m>
                <a:r>
                  <a:rPr lang="vi-VN" sz="3200" dirty="0">
                    <a:latin typeface="Times New Roman" panose="02020603050405020304" pitchFamily="18" charset="0"/>
                    <a:ea typeface="Times New Roman" panose="02020603050405020304" pitchFamily="18" charset="0"/>
                    <a:cs typeface="Times New Roman" panose="02020603050405020304" pitchFamily="18" charset="0"/>
                  </a:rPr>
                  <a:t> lần lượt là trung điểm của </a:t>
                </a:r>
                <a14:m>
                  <m:oMath xmlns:m="http://schemas.openxmlformats.org/officeDocument/2006/math">
                    <m:r>
                      <a:rPr lang="vi-VN" sz="3200" i="1">
                        <a:latin typeface="Cambria Math" panose="02040503050406030204" pitchFamily="18" charset="0"/>
                        <a:ea typeface="Arial" panose="020B0604020202020204" pitchFamily="34" charset="0"/>
                      </a:rPr>
                      <m:t>𝐴𝐵</m:t>
                    </m:r>
                  </m:oMath>
                </a14:m>
                <a:r>
                  <a:rPr lang="vi-VN" sz="32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vi-VN" sz="3200" i="1">
                        <a:latin typeface="Cambria Math" panose="02040503050406030204" pitchFamily="18" charset="0"/>
                        <a:ea typeface="Arial" panose="020B0604020202020204" pitchFamily="34" charset="0"/>
                      </a:rPr>
                      <m:t>𝐶𝐷</m:t>
                    </m:r>
                  </m:oMath>
                </a14:m>
                <a:r>
                  <a:rPr lang="vi-VN" sz="3200" dirty="0">
                    <a:latin typeface="Times New Roman" panose="02020603050405020304" pitchFamily="18" charset="0"/>
                    <a:ea typeface="Times New Roman" panose="02020603050405020304" pitchFamily="18" charset="0"/>
                    <a:cs typeface="Times New Roman" panose="02020603050405020304" pitchFamily="18" charset="0"/>
                  </a:rPr>
                  <a:t>, kẻ </a:t>
                </a:r>
                <a14:m>
                  <m:oMath xmlns:m="http://schemas.openxmlformats.org/officeDocument/2006/math">
                    <m:r>
                      <a:rPr lang="vi-VN" sz="3200" i="1">
                        <a:latin typeface="Cambria Math" panose="02040503050406030204" pitchFamily="18" charset="0"/>
                        <a:ea typeface="Arial" panose="020B0604020202020204" pitchFamily="34" charset="0"/>
                      </a:rPr>
                      <m:t>𝐻𝐾</m:t>
                    </m:r>
                    <m:r>
                      <a:rPr lang="vi-VN" sz="3200" i="1">
                        <a:latin typeface="Cambria Math" panose="02040503050406030204" pitchFamily="18" charset="0"/>
                        <a:ea typeface="Arial" panose="020B0604020202020204" pitchFamily="34" charset="0"/>
                        <a:cs typeface="Cambria Math" panose="02040503050406030204" pitchFamily="18" charset="0"/>
                      </a:rPr>
                      <m:t>⊥</m:t>
                    </m:r>
                    <m:r>
                      <a:rPr lang="vi-VN" sz="3200" i="1">
                        <a:latin typeface="Cambria Math" panose="02040503050406030204" pitchFamily="18" charset="0"/>
                        <a:ea typeface="Arial" panose="020B0604020202020204" pitchFamily="34" charset="0"/>
                      </a:rPr>
                      <m:t>𝑆𝐼</m:t>
                    </m:r>
                  </m:oMath>
                </a14:m>
                <a:r>
                  <a:rPr lang="vi-VN"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ea typeface="Times New Roman" panose="02020603050405020304" pitchFamily="18" charset="0"/>
                    <a:cs typeface="Times New Roman" panose="02020603050405020304" pitchFamily="18" charset="0"/>
                  </a:rPr>
                  <a:t>Vì tam giác </a:t>
                </a:r>
                <a14:m>
                  <m:oMath xmlns:m="http://schemas.openxmlformats.org/officeDocument/2006/math">
                    <m:r>
                      <a:rPr lang="vi-VN" sz="3200" i="1">
                        <a:latin typeface="Cambria Math" panose="02040503050406030204" pitchFamily="18" charset="0"/>
                        <a:ea typeface="Arial" panose="020B0604020202020204" pitchFamily="34" charset="0"/>
                        <a:cs typeface="Times New Roman" panose="02020603050405020304" pitchFamily="18" charset="0"/>
                      </a:rPr>
                      <m:t>𝑆𝐴𝐵</m:t>
                    </m:r>
                  </m:oMath>
                </a14:m>
                <a:r>
                  <a:rPr lang="vi-VN" sz="3200" dirty="0">
                    <a:latin typeface="Times New Roman" panose="02020603050405020304" pitchFamily="18" charset="0"/>
                    <a:ea typeface="Times New Roman" panose="02020603050405020304" pitchFamily="18" charset="0"/>
                    <a:cs typeface="Times New Roman" panose="02020603050405020304" pitchFamily="18" charset="0"/>
                  </a:rPr>
                  <a:t> cân tại </a:t>
                </a:r>
                <a14:m>
                  <m:oMath xmlns:m="http://schemas.openxmlformats.org/officeDocument/2006/math">
                    <m:r>
                      <a:rPr lang="vi-VN" sz="3200" i="1">
                        <a:latin typeface="Cambria Math" panose="02040503050406030204" pitchFamily="18" charset="0"/>
                        <a:ea typeface="Arial" panose="020B0604020202020204" pitchFamily="34" charset="0"/>
                        <a:cs typeface="Times New Roman" panose="02020603050405020304" pitchFamily="18" charset="0"/>
                      </a:rPr>
                      <m:t>𝑆</m:t>
                    </m:r>
                  </m:oMath>
                </a14:m>
                <a:r>
                  <a:rPr lang="vi-VN" sz="3200" dirty="0">
                    <a:latin typeface="Times New Roman" panose="02020603050405020304" pitchFamily="18" charset="0"/>
                    <a:ea typeface="Times New Roman" panose="02020603050405020304" pitchFamily="18" charset="0"/>
                    <a:cs typeface="Times New Roman" panose="02020603050405020304" pitchFamily="18" charset="0"/>
                  </a:rPr>
                  <a:t> và nằm trong mặt phẳng vuông góc với đáy suy ra </a:t>
                </a:r>
                <a14:m>
                  <m:oMath xmlns:m="http://schemas.openxmlformats.org/officeDocument/2006/math">
                    <m:r>
                      <a:rPr lang="vi-VN" sz="3200" i="1">
                        <a:latin typeface="Cambria Math" panose="02040503050406030204" pitchFamily="18" charset="0"/>
                        <a:ea typeface="Arial" panose="020B0604020202020204" pitchFamily="34" charset="0"/>
                        <a:cs typeface="Times New Roman" panose="02020603050405020304" pitchFamily="18" charset="0"/>
                      </a:rPr>
                      <m:t>𝑆𝐻</m:t>
                    </m:r>
                    <m:r>
                      <a:rPr lang="vi-VN" sz="3200" i="1">
                        <a:latin typeface="Cambria Math" panose="02040503050406030204" pitchFamily="18" charset="0"/>
                        <a:ea typeface="Arial" panose="020B0604020202020204" pitchFamily="34" charset="0"/>
                        <a:cs typeface="Times New Roman" panose="02020603050405020304" pitchFamily="18" charset="0"/>
                      </a:rPr>
                      <m:t>⊥</m:t>
                    </m:r>
                    <m:d>
                      <m:dPr>
                        <m:ctrlPr>
                          <a:rPr lang="en-US" sz="3200" i="1">
                            <a:effectLst/>
                            <a:latin typeface="Cambria Math" panose="02040503050406030204" pitchFamily="18" charset="0"/>
                            <a:ea typeface="Arial" panose="020B0604020202020204" pitchFamily="34" charset="0"/>
                          </a:rPr>
                        </m:ctrlPr>
                      </m:dPr>
                      <m:e>
                        <m:r>
                          <a:rPr lang="vi-VN" sz="3200" i="1">
                            <a:latin typeface="Cambria Math" panose="02040503050406030204" pitchFamily="18" charset="0"/>
                            <a:ea typeface="Arial" panose="020B0604020202020204" pitchFamily="34" charset="0"/>
                            <a:cs typeface="Times New Roman" panose="02020603050405020304" pitchFamily="18" charset="0"/>
                          </a:rPr>
                          <m:t>𝐴𝐵𝐶𝐷</m:t>
                        </m:r>
                      </m:e>
                    </m:d>
                  </m:oMath>
                </a14:m>
                <a:r>
                  <a:rPr lang="vi-VN" sz="32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mc:Choice>
        <mc:Fallback>
          <p:sp>
            <p:nvSpPr>
              <p:cNvPr id="55" name="TextBox 54"/>
              <p:cNvSpPr txBox="1">
                <a:spLocks noRot="1" noChangeAspect="1" noMove="1" noResize="1" noEditPoints="1" noAdjustHandles="1" noChangeArrowheads="1" noChangeShapeType="1" noTextEdit="1"/>
              </p:cNvSpPr>
              <p:nvPr/>
            </p:nvSpPr>
            <p:spPr>
              <a:xfrm>
                <a:off x="115613" y="3112176"/>
                <a:ext cx="9710050" cy="2131096"/>
              </a:xfrm>
              <a:prstGeom prst="rect">
                <a:avLst/>
              </a:prstGeom>
              <a:blipFill>
                <a:blip r:embed="rId4"/>
                <a:stretch>
                  <a:fillRect l="-1632" t="-4011" r="-1507" b="-85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189186" y="5243271"/>
                <a:ext cx="9752089" cy="970394"/>
              </a:xfrm>
              <a:prstGeom prst="rect">
                <a:avLst/>
              </a:prstGeom>
              <a:noFill/>
            </p:spPr>
            <p:txBody>
              <a:bodyPr wrap="square" rtlCol="0">
                <a:spAutoFit/>
              </a:bodyPr>
              <a:lstStyle/>
              <a:p>
                <a14:m>
                  <m:oMath xmlns:m="http://schemas.openxmlformats.org/officeDocument/2006/math">
                    <m:d>
                      <m:dPr>
                        <m:begChr m:val=""/>
                        <m:endChr m:val="}"/>
                        <m:ctrlPr>
                          <a:rPr lang="en-US" sz="3200" i="1">
                            <a:latin typeface="Cambria Math" panose="02040503050406030204" pitchFamily="18" charset="0"/>
                          </a:rPr>
                        </m:ctrlPr>
                      </m:dPr>
                      <m:e>
                        <m:eqArr>
                          <m:eqArrPr>
                            <m:ctrlPr>
                              <a:rPr lang="en-US" sz="3200" i="1">
                                <a:latin typeface="Cambria Math" panose="02040503050406030204" pitchFamily="18" charset="0"/>
                              </a:rPr>
                            </m:ctrlPr>
                          </m:eqArrPr>
                          <m:e>
                            <m:r>
                              <a:rPr lang="vi-VN" sz="3200" i="1">
                                <a:latin typeface="Cambria Math" panose="02040503050406030204" pitchFamily="18" charset="0"/>
                              </a:rPr>
                              <m:t>𝐶𝐷</m:t>
                            </m:r>
                            <m:r>
                              <a:rPr lang="vi-VN" sz="3200" i="1">
                                <a:latin typeface="Cambria Math" panose="02040503050406030204" pitchFamily="18" charset="0"/>
                              </a:rPr>
                              <m:t>⊥</m:t>
                            </m:r>
                            <m:r>
                              <a:rPr lang="vi-VN" sz="3200" i="1">
                                <a:latin typeface="Cambria Math" panose="02040503050406030204" pitchFamily="18" charset="0"/>
                              </a:rPr>
                              <m:t>𝐻𝐼</m:t>
                            </m:r>
                          </m:e>
                          <m:e>
                            <m:r>
                              <a:rPr lang="vi-VN" sz="3200" i="1">
                                <a:latin typeface="Cambria Math" panose="02040503050406030204" pitchFamily="18" charset="0"/>
                              </a:rPr>
                              <m:t>𝐶𝐷</m:t>
                            </m:r>
                            <m:r>
                              <a:rPr lang="vi-VN" sz="3200" i="1">
                                <a:latin typeface="Cambria Math" panose="02040503050406030204" pitchFamily="18" charset="0"/>
                              </a:rPr>
                              <m:t>⊥</m:t>
                            </m:r>
                            <m:r>
                              <a:rPr lang="vi-VN" sz="3200" i="1">
                                <a:latin typeface="Cambria Math" panose="02040503050406030204" pitchFamily="18" charset="0"/>
                              </a:rPr>
                              <m:t>𝑆𝐻</m:t>
                            </m:r>
                          </m:e>
                        </m:eqArr>
                      </m:e>
                    </m:d>
                    <m:r>
                      <a:rPr lang="vi-VN" sz="3200" i="1">
                        <a:latin typeface="Cambria Math" panose="02040503050406030204" pitchFamily="18" charset="0"/>
                      </a:rPr>
                      <m:t>⇒</m:t>
                    </m:r>
                    <m:r>
                      <a:rPr lang="vi-VN" sz="3200" i="1">
                        <a:latin typeface="Cambria Math" panose="02040503050406030204" pitchFamily="18" charset="0"/>
                      </a:rPr>
                      <m:t>𝐶𝐷</m:t>
                    </m:r>
                    <m:r>
                      <a:rPr lang="vi-VN" sz="3200" i="1">
                        <a:latin typeface="Cambria Math" panose="02040503050406030204" pitchFamily="18" charset="0"/>
                      </a:rPr>
                      <m:t>⊥</m:t>
                    </m:r>
                    <m:r>
                      <a:rPr lang="vi-VN" sz="3200" i="1">
                        <a:latin typeface="Cambria Math" panose="02040503050406030204" pitchFamily="18" charset="0"/>
                      </a:rPr>
                      <m:t>𝐻𝐾</m:t>
                    </m:r>
                    <m:r>
                      <a:rPr lang="vi-VN" sz="3200" i="1">
                        <a:latin typeface="Cambria Math" panose="02040503050406030204" pitchFamily="18" charset="0"/>
                      </a:rPr>
                      <m:t>⇒</m:t>
                    </m:r>
                    <m:r>
                      <a:rPr lang="vi-VN" sz="3200" i="1">
                        <a:latin typeface="Cambria Math" panose="02040503050406030204" pitchFamily="18" charset="0"/>
                      </a:rPr>
                      <m:t>𝐻𝐾</m:t>
                    </m:r>
                    <m:r>
                      <a:rPr lang="vi-VN" sz="3200" i="1">
                        <a:latin typeface="Cambria Math" panose="02040503050406030204" pitchFamily="18" charset="0"/>
                      </a:rPr>
                      <m:t>⊥</m:t>
                    </m:r>
                    <m:d>
                      <m:dPr>
                        <m:ctrlPr>
                          <a:rPr lang="en-US" sz="3200" i="1">
                            <a:latin typeface="Cambria Math" panose="02040503050406030204" pitchFamily="18" charset="0"/>
                          </a:rPr>
                        </m:ctrlPr>
                      </m:dPr>
                      <m:e>
                        <m:r>
                          <a:rPr lang="vi-VN" sz="3200" i="1">
                            <a:latin typeface="Cambria Math" panose="02040503050406030204" pitchFamily="18" charset="0"/>
                          </a:rPr>
                          <m:t>𝑆𝐶𝐷</m:t>
                        </m:r>
                      </m:e>
                    </m:d>
                  </m:oMath>
                </a14:m>
                <a:r>
                  <a:rPr lang="vi-VN" dirty="0"/>
                  <a:t>,</a:t>
                </a:r>
                <a:endParaRPr lang="en-US" dirty="0"/>
              </a:p>
            </p:txBody>
          </p:sp>
        </mc:Choice>
        <mc:Fallback xmlns="">
          <p:sp>
            <p:nvSpPr>
              <p:cNvPr id="74" name="TextBox 73"/>
              <p:cNvSpPr txBox="1">
                <a:spLocks noRot="1" noChangeAspect="1" noMove="1" noResize="1" noEditPoints="1" noAdjustHandles="1" noChangeArrowheads="1" noChangeShapeType="1" noTextEdit="1"/>
              </p:cNvSpPr>
              <p:nvPr/>
            </p:nvSpPr>
            <p:spPr>
              <a:xfrm>
                <a:off x="189186" y="5243271"/>
                <a:ext cx="9752089" cy="970394"/>
              </a:xfrm>
              <a:prstGeom prst="rect">
                <a:avLst/>
              </a:prstGeom>
              <a:blipFill>
                <a:blip r:embed="rId5"/>
                <a:stretch>
                  <a:fillRect/>
                </a:stretch>
              </a:blipFill>
            </p:spPr>
            <p:txBody>
              <a:bodyPr/>
              <a:lstStyle/>
              <a:p>
                <a:r>
                  <a:rPr lang="en-US">
                    <a:noFill/>
                  </a:rPr>
                  <a:t> </a:t>
                </a:r>
              </a:p>
            </p:txBody>
          </p:sp>
        </mc:Fallback>
      </mc:AlternateContent>
      <p:sp>
        <p:nvSpPr>
          <p:cNvPr id="7" name="Isosceles Triangle 6">
            <a:hlinkClick r:id="rId6" action="ppaction://hlinksldjump"/>
            <a:extLst>
              <a:ext uri="{FF2B5EF4-FFF2-40B4-BE49-F238E27FC236}">
                <a16:creationId xmlns:a16="http://schemas.microsoft.com/office/drawing/2014/main" id="{8095FCDF-B55E-48AC-83C4-82AAF003BAC2}"/>
              </a:ext>
            </a:extLst>
          </p:cNvPr>
          <p:cNvSpPr/>
          <p:nvPr/>
        </p:nvSpPr>
        <p:spPr>
          <a:xfrm rot="5400000">
            <a:off x="11532432" y="6263543"/>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hlinkClick r:id="rId7" action="ppaction://hlinksldjump"/>
            <a:extLst>
              <a:ext uri="{FF2B5EF4-FFF2-40B4-BE49-F238E27FC236}">
                <a16:creationId xmlns:a16="http://schemas.microsoft.com/office/drawing/2014/main" id="{A50D9B4A-4400-4C82-A89C-DC808E0C42E7}"/>
              </a:ext>
            </a:extLst>
          </p:cNvPr>
          <p:cNvSpPr/>
          <p:nvPr/>
        </p:nvSpPr>
        <p:spPr>
          <a:xfrm rot="16200000">
            <a:off x="11024656" y="6263543"/>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921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2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5">
                                            <p:txEl>
                                              <p:pRg st="0" end="0"/>
                                            </p:txEl>
                                          </p:spTgt>
                                        </p:tgtEl>
                                        <p:attrNameLst>
                                          <p:attrName>style.visibility</p:attrName>
                                        </p:attrNameLst>
                                      </p:cBhvr>
                                      <p:to>
                                        <p:strVal val="visible"/>
                                      </p:to>
                                    </p:set>
                                    <p:animEffect transition="in" filter="fade">
                                      <p:cBhvr>
                                        <p:cTn id="18" dur="500"/>
                                        <p:tgtEl>
                                          <p:spTgt spid="5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iterate type="lt">
                                    <p:tmPct val="10000"/>
                                  </p:iterate>
                                  <p:childTnLst>
                                    <p:set>
                                      <p:cBhvr>
                                        <p:cTn id="28" dur="1" fill="hold">
                                          <p:stCondLst>
                                            <p:cond delay="0"/>
                                          </p:stCondLst>
                                        </p:cTn>
                                        <p:tgtEl>
                                          <p:spTgt spid="55">
                                            <p:txEl>
                                              <p:pRg st="1" end="1"/>
                                            </p:txEl>
                                          </p:spTgt>
                                        </p:tgtEl>
                                        <p:attrNameLst>
                                          <p:attrName>style.visibility</p:attrName>
                                        </p:attrNameLst>
                                      </p:cBhvr>
                                      <p:to>
                                        <p:strVal val="visible"/>
                                      </p:to>
                                    </p:set>
                                    <p:animEffect transition="in" filter="fade">
                                      <p:cBhvr>
                                        <p:cTn id="29" dur="500"/>
                                        <p:tgtEl>
                                          <p:spTgt spid="5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iterate type="lt">
                                    <p:tmPct val="10000"/>
                                  </p:iterate>
                                  <p:childTnLst>
                                    <p:set>
                                      <p:cBhvr>
                                        <p:cTn id="33" dur="1" fill="hold">
                                          <p:stCondLst>
                                            <p:cond delay="0"/>
                                          </p:stCondLst>
                                        </p:cTn>
                                        <p:tgtEl>
                                          <p:spTgt spid="55">
                                            <p:txEl>
                                              <p:pRg st="2" end="2"/>
                                            </p:txEl>
                                          </p:spTgt>
                                        </p:tgtEl>
                                        <p:attrNameLst>
                                          <p:attrName>style.visibility</p:attrName>
                                        </p:attrNameLst>
                                      </p:cBhvr>
                                      <p:to>
                                        <p:strVal val="visible"/>
                                      </p:to>
                                    </p:set>
                                    <p:animEffect transition="in" filter="fade">
                                      <p:cBhvr>
                                        <p:cTn id="34" dur="500"/>
                                        <p:tgtEl>
                                          <p:spTgt spid="5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iterate type="lt">
                                    <p:tmPct val="10000"/>
                                  </p:iterate>
                                  <p:childTnLst>
                                    <p:set>
                                      <p:cBhvr>
                                        <p:cTn id="38" dur="1" fill="hold">
                                          <p:stCondLst>
                                            <p:cond delay="0"/>
                                          </p:stCondLst>
                                        </p:cTn>
                                        <p:tgtEl>
                                          <p:spTgt spid="74"/>
                                        </p:tgtEl>
                                        <p:attrNameLst>
                                          <p:attrName>style.visibility</p:attrName>
                                        </p:attrNameLst>
                                      </p:cBhvr>
                                      <p:to>
                                        <p:strVal val="visible"/>
                                      </p:to>
                                    </p:set>
                                    <p:animEffect transition="in" filter="fade">
                                      <p:cBhvr>
                                        <p:cTn id="39"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7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38"/>
          <p:cNvPicPr/>
          <p:nvPr/>
        </p:nvPicPr>
        <p:blipFill>
          <a:blip r:embed="rId2" cstate="print">
            <a:extLst>
              <a:ext uri="{28A0092B-C50C-407E-A947-70E740481C1C}">
                <a14:useLocalDpi xmlns:a14="http://schemas.microsoft.com/office/drawing/2010/main" val="0"/>
              </a:ext>
            </a:extLst>
          </a:blip>
          <a:stretch>
            <a:fillRect/>
          </a:stretch>
        </p:blipFill>
        <p:spPr bwMode="auto">
          <a:xfrm>
            <a:off x="8705527" y="3145755"/>
            <a:ext cx="3194766" cy="3154216"/>
          </a:xfrm>
          <a:prstGeom prst="rect">
            <a:avLst/>
          </a:prstGeom>
          <a:noFill/>
          <a:ln>
            <a:noFill/>
          </a:ln>
        </p:spPr>
      </p:pic>
      <mc:AlternateContent xmlns:mc="http://schemas.openxmlformats.org/markup-compatibility/2006" xmlns:a14="http://schemas.microsoft.com/office/drawing/2010/main">
        <mc:Choice Requires="a14">
          <p:sp>
            <p:nvSpPr>
              <p:cNvPr id="74" name="TextBox 73"/>
              <p:cNvSpPr txBox="1"/>
              <p:nvPr/>
            </p:nvSpPr>
            <p:spPr>
              <a:xfrm>
                <a:off x="178880" y="3711366"/>
                <a:ext cx="8822678" cy="2767937"/>
              </a:xfrm>
              <a:prstGeom prst="rect">
                <a:avLst/>
              </a:prstGeom>
              <a:noFill/>
            </p:spPr>
            <p:txBody>
              <a:bodyPr wrap="square" rtlCol="0">
                <a:spAutoFit/>
              </a:bodyPr>
              <a:lstStyle/>
              <a:p>
                <a:pPr>
                  <a:lnSpc>
                    <a:spcPct val="107000"/>
                  </a:lnSpc>
                  <a:spcAft>
                    <a:spcPts val="800"/>
                  </a:spcAft>
                </a:pPr>
                <a14:m>
                  <m:oMath xmlns:m="http://schemas.openxmlformats.org/officeDocument/2006/math">
                    <m:r>
                      <a:rPr lang="en-US" sz="3200" i="1" smtClean="0">
                        <a:latin typeface="Cambria Math" panose="02040503050406030204" pitchFamily="18" charset="0"/>
                        <a:ea typeface="Times New Roman" panose="02020603050405020304" pitchFamily="18" charset="0"/>
                      </a:rPr>
                      <m:t>𝐶𝐷</m:t>
                    </m:r>
                    <m:r>
                      <a:rPr lang="en-US" sz="3200" i="1" smtClean="0">
                        <a:latin typeface="Cambria Math" panose="02040503050406030204" pitchFamily="18" charset="0"/>
                        <a:ea typeface="Times New Roman" panose="02020603050405020304" pitchFamily="18" charset="0"/>
                      </a:rPr>
                      <m:t>//</m:t>
                    </m:r>
                    <m:r>
                      <a:rPr lang="en-US" sz="3200" i="1" smtClean="0">
                        <a:latin typeface="Cambria Math" panose="02040503050406030204" pitchFamily="18" charset="0"/>
                        <a:ea typeface="Times New Roman" panose="02020603050405020304" pitchFamily="18" charset="0"/>
                      </a:rPr>
                      <m:t>𝐴𝐵</m:t>
                    </m:r>
                    <m:r>
                      <a:rPr lang="en-US" sz="320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𝑑</m:t>
                    </m:r>
                    <m:d>
                      <m:dPr>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𝐴𝐵</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𝑆𝐶</m:t>
                        </m:r>
                      </m:e>
                    </m:d>
                  </m:oMath>
                </a14:m>
                <a:r>
                  <a:rPr lang="en-US" sz="3200" dirty="0">
                    <a:latin typeface="+mj-lt"/>
                    <a:ea typeface="Times New Roman" panose="02020603050405020304" pitchFamily="18" charset="0"/>
                  </a:rPr>
                  <a:t>=</a:t>
                </a:r>
                <a14:m>
                  <m:oMath xmlns:m="http://schemas.openxmlformats.org/officeDocument/2006/math">
                    <m:r>
                      <a:rPr lang="en-US" sz="3200" b="0" i="1" dirty="0" smtClean="0">
                        <a:latin typeface="Cambria Math" panose="02040503050406030204" pitchFamily="18" charset="0"/>
                        <a:ea typeface="Times New Roman" panose="02020603050405020304" pitchFamily="18" charset="0"/>
                      </a:rPr>
                      <m:t>𝑑</m:t>
                    </m:r>
                    <m:d>
                      <m:dPr>
                        <m:ctrlPr>
                          <a:rPr lang="en-US" sz="3200" b="0" i="1" dirty="0" smtClean="0">
                            <a:latin typeface="Cambria Math" panose="02040503050406030204" pitchFamily="18" charset="0"/>
                          </a:rPr>
                        </m:ctrlPr>
                      </m:dPr>
                      <m:e>
                        <m:r>
                          <a:rPr lang="en-US" sz="3200" b="0" i="1" dirty="0" smtClean="0">
                            <a:latin typeface="Cambria Math" panose="02040503050406030204" pitchFamily="18" charset="0"/>
                          </a:rPr>
                          <m:t>𝐴𝐵</m:t>
                        </m:r>
                        <m:r>
                          <a:rPr lang="en-US" sz="3200" b="0" i="1" dirty="0" smtClean="0">
                            <a:latin typeface="Cambria Math" panose="02040503050406030204" pitchFamily="18" charset="0"/>
                          </a:rPr>
                          <m:t>,(</m:t>
                        </m:r>
                        <m:r>
                          <a:rPr lang="en-US" sz="3200" b="0" i="1" dirty="0" smtClean="0">
                            <a:latin typeface="Cambria Math" panose="02040503050406030204" pitchFamily="18" charset="0"/>
                          </a:rPr>
                          <m:t>𝑆𝐶𝐷</m:t>
                        </m:r>
                        <m:r>
                          <a:rPr lang="en-US" sz="3200" b="0" i="1" dirty="0" smtClean="0">
                            <a:latin typeface="Cambria Math" panose="02040503050406030204" pitchFamily="18" charset="0"/>
                          </a:rPr>
                          <m:t>)</m:t>
                        </m:r>
                      </m:e>
                    </m:d>
                  </m:oMath>
                </a14:m>
                <a:endParaRPr lang="en-US" sz="3200" b="0" i="1" dirty="0">
                  <a:latin typeface="Cambria Math" panose="02040503050406030204" pitchFamily="18" charset="0"/>
                </a:endParaRPr>
              </a:p>
              <a:p>
                <a:pPr>
                  <a:lnSpc>
                    <a:spcPct val="107000"/>
                  </a:lnSpc>
                  <a:spcAft>
                    <a:spcPts val="800"/>
                  </a:spcAft>
                </a:pPr>
                <a:r>
                  <a:rPr lang="en-US" sz="3200" b="0" dirty="0"/>
                  <a:t>                                         </a:t>
                </a:r>
                <a14:m>
                  <m:oMath xmlns:m="http://schemas.openxmlformats.org/officeDocument/2006/math">
                    <m:r>
                      <a:rPr lang="en-US" sz="3200" b="0" i="1" dirty="0" smtClean="0">
                        <a:latin typeface="Cambria Math" panose="02040503050406030204" pitchFamily="18" charset="0"/>
                      </a:rPr>
                      <m:t>=</m:t>
                    </m:r>
                    <m:r>
                      <a:rPr lang="en-US" sz="3200" b="0" i="1" dirty="0" smtClean="0">
                        <a:latin typeface="Cambria Math" panose="02040503050406030204" pitchFamily="18" charset="0"/>
                      </a:rPr>
                      <m:t>𝑑</m:t>
                    </m:r>
                    <m:d>
                      <m:dPr>
                        <m:ctrlPr>
                          <a:rPr lang="en-US" sz="3200" b="0" i="1" dirty="0" smtClean="0">
                            <a:latin typeface="Cambria Math" panose="02040503050406030204" pitchFamily="18" charset="0"/>
                          </a:rPr>
                        </m:ctrlPr>
                      </m:dPr>
                      <m:e>
                        <m:r>
                          <a:rPr lang="en-US" sz="3200" b="0" i="1" dirty="0" smtClean="0">
                            <a:latin typeface="Cambria Math" panose="02040503050406030204" pitchFamily="18" charset="0"/>
                          </a:rPr>
                          <m:t>𝐻</m:t>
                        </m:r>
                        <m:r>
                          <a:rPr lang="en-US" sz="3200" b="0" i="1" dirty="0" smtClean="0">
                            <a:latin typeface="Cambria Math" panose="02040503050406030204" pitchFamily="18" charset="0"/>
                          </a:rPr>
                          <m:t>,</m:t>
                        </m:r>
                        <m:d>
                          <m:dPr>
                            <m:ctrlPr>
                              <a:rPr lang="en-US" sz="3200" b="0" i="1" dirty="0" smtClean="0">
                                <a:latin typeface="Cambria Math" panose="02040503050406030204" pitchFamily="18" charset="0"/>
                              </a:rPr>
                            </m:ctrlPr>
                          </m:dPr>
                          <m:e>
                            <m:r>
                              <a:rPr lang="en-US" sz="3200" b="0" i="1" dirty="0" smtClean="0">
                                <a:latin typeface="Cambria Math" panose="02040503050406030204" pitchFamily="18" charset="0"/>
                              </a:rPr>
                              <m:t>𝑆𝐶𝐷</m:t>
                            </m:r>
                          </m:e>
                        </m:d>
                      </m:e>
                    </m:d>
                    <m:r>
                      <a:rPr lang="en-US" sz="3200" b="0" i="1" dirty="0" smtClean="0">
                        <a:latin typeface="Cambria Math" panose="02040503050406030204" pitchFamily="18" charset="0"/>
                      </a:rPr>
                      <m:t>=</m:t>
                    </m:r>
                    <m:r>
                      <a:rPr lang="en-US" sz="3200" b="0" i="1" dirty="0" smtClean="0">
                        <a:latin typeface="Cambria Math" panose="02040503050406030204" pitchFamily="18" charset="0"/>
                      </a:rPr>
                      <m:t>𝐻𝐾</m:t>
                    </m:r>
                  </m:oMath>
                </a14:m>
                <a:r>
                  <a:rPr lang="en-US" sz="3200" dirty="0">
                    <a:latin typeface="+mj-lt"/>
                    <a:ea typeface="Times New Roman" panose="02020603050405020304" pitchFamily="18" charset="0"/>
                  </a:rPr>
                  <a:t>.</a:t>
                </a:r>
              </a:p>
              <a:p>
                <a:pPr>
                  <a:lnSpc>
                    <a:spcPct val="107000"/>
                  </a:lnSpc>
                  <a:spcAft>
                    <a:spcPts val="800"/>
                  </a:spcAft>
                </a:pPr>
                <a:r>
                  <a:rPr lang="vi-VN" sz="3200" dirty="0">
                    <a:latin typeface="+mj-lt"/>
                    <a:ea typeface="Times New Roman" panose="02020603050405020304" pitchFamily="18" charset="0"/>
                  </a:rPr>
                  <a:t>suy ra </a:t>
                </a:r>
                <a14:m>
                  <m:oMath xmlns:m="http://schemas.openxmlformats.org/officeDocument/2006/math">
                    <m:r>
                      <a:rPr lang="vi-VN" sz="3200" i="1">
                        <a:latin typeface="Cambria Math" panose="02040503050406030204" pitchFamily="18" charset="0"/>
                        <a:ea typeface="Arial" panose="020B0604020202020204" pitchFamily="34" charset="0"/>
                      </a:rPr>
                      <m:t>𝐻𝐾</m:t>
                    </m:r>
                    <m:r>
                      <a:rPr lang="vi-VN" sz="3200" i="1">
                        <a:latin typeface="Cambria Math" panose="02040503050406030204" pitchFamily="18" charset="0"/>
                        <a:ea typeface="Arial" panose="020B0604020202020204" pitchFamily="34" charset="0"/>
                      </a:rPr>
                      <m:t>=</m:t>
                    </m:r>
                    <m:f>
                      <m:fPr>
                        <m:ctrlPr>
                          <a:rPr lang="en-US" sz="3200" i="1">
                            <a:latin typeface="Cambria Math" panose="02040503050406030204" pitchFamily="18" charset="0"/>
                            <a:ea typeface="Arial" panose="020B0604020202020204" pitchFamily="34" charset="0"/>
                          </a:rPr>
                        </m:ctrlPr>
                      </m:fPr>
                      <m:num>
                        <m:r>
                          <a:rPr lang="vi-VN" sz="3200" i="1">
                            <a:latin typeface="Cambria Math" panose="02040503050406030204" pitchFamily="18" charset="0"/>
                            <a:ea typeface="Arial" panose="020B0604020202020204" pitchFamily="34" charset="0"/>
                          </a:rPr>
                          <m:t>3</m:t>
                        </m:r>
                        <m:r>
                          <a:rPr lang="vi-VN" sz="3200" i="1">
                            <a:latin typeface="Cambria Math" panose="02040503050406030204" pitchFamily="18" charset="0"/>
                            <a:ea typeface="Arial" panose="020B0604020202020204" pitchFamily="34" charset="0"/>
                          </a:rPr>
                          <m:t>𝑎</m:t>
                        </m:r>
                      </m:num>
                      <m:den>
                        <m:r>
                          <a:rPr lang="vi-VN" sz="3200" i="1">
                            <a:latin typeface="Cambria Math" panose="02040503050406030204" pitchFamily="18" charset="0"/>
                            <a:ea typeface="Arial" panose="020B0604020202020204" pitchFamily="34" charset="0"/>
                          </a:rPr>
                          <m:t>2</m:t>
                        </m:r>
                      </m:den>
                    </m:f>
                  </m:oMath>
                </a14:m>
                <a:r>
                  <a:rPr lang="vi-VN" sz="3200" dirty="0">
                    <a:latin typeface="+mj-lt"/>
                    <a:ea typeface="Times New Roman" panose="02020603050405020304" pitchFamily="18" charset="0"/>
                  </a:rPr>
                  <a:t>. </a:t>
                </a:r>
                <a14:m>
                  <m:oMath xmlns:m="http://schemas.openxmlformats.org/officeDocument/2006/math">
                    <m:r>
                      <a:rPr lang="vi-VN" sz="3200" i="1">
                        <a:latin typeface="Cambria Math" panose="02040503050406030204" pitchFamily="18" charset="0"/>
                        <a:ea typeface="Arial" panose="020B0604020202020204" pitchFamily="34" charset="0"/>
                      </a:rPr>
                      <m:t>𝐻𝐼</m:t>
                    </m:r>
                    <m:r>
                      <a:rPr lang="vi-VN" sz="3200" i="1">
                        <a:latin typeface="Cambria Math" panose="02040503050406030204" pitchFamily="18" charset="0"/>
                        <a:ea typeface="Arial" panose="020B0604020202020204" pitchFamily="34" charset="0"/>
                      </a:rPr>
                      <m:t>=</m:t>
                    </m:r>
                    <m:r>
                      <a:rPr lang="vi-VN" sz="3200" i="1">
                        <a:latin typeface="Cambria Math" panose="02040503050406030204" pitchFamily="18" charset="0"/>
                        <a:ea typeface="Arial" panose="020B0604020202020204" pitchFamily="34" charset="0"/>
                      </a:rPr>
                      <m:t>𝐴𝐷</m:t>
                    </m:r>
                    <m:r>
                      <a:rPr lang="vi-VN" sz="3200" i="1">
                        <a:latin typeface="Cambria Math" panose="02040503050406030204" pitchFamily="18" charset="0"/>
                        <a:ea typeface="Arial" panose="020B0604020202020204" pitchFamily="34" charset="0"/>
                      </a:rPr>
                      <m:t>=</m:t>
                    </m:r>
                    <m:r>
                      <a:rPr lang="vi-VN" sz="3200" i="1">
                        <a:latin typeface="Cambria Math" panose="02040503050406030204" pitchFamily="18" charset="0"/>
                        <a:ea typeface="Arial" panose="020B0604020202020204" pitchFamily="34" charset="0"/>
                      </a:rPr>
                      <m:t>𝑎</m:t>
                    </m:r>
                    <m:rad>
                      <m:radPr>
                        <m:degHide m:val="on"/>
                        <m:ctrlPr>
                          <a:rPr lang="en-US" sz="3200" i="1">
                            <a:latin typeface="Cambria Math" panose="02040503050406030204" pitchFamily="18" charset="0"/>
                            <a:ea typeface="Arial" panose="020B0604020202020204" pitchFamily="34" charset="0"/>
                          </a:rPr>
                        </m:ctrlPr>
                      </m:radPr>
                      <m:deg/>
                      <m:e>
                        <m:r>
                          <a:rPr lang="vi-VN" sz="3200" i="1">
                            <a:latin typeface="Cambria Math" panose="02040503050406030204" pitchFamily="18" charset="0"/>
                            <a:ea typeface="Arial" panose="020B0604020202020204" pitchFamily="34" charset="0"/>
                          </a:rPr>
                          <m:t>3</m:t>
                        </m:r>
                      </m:e>
                    </m:rad>
                  </m:oMath>
                </a14:m>
                <a:r>
                  <a:rPr lang="vi-VN" sz="3200" dirty="0">
                    <a:latin typeface="+mj-lt"/>
                    <a:ea typeface="Times New Roman" panose="02020603050405020304" pitchFamily="18" charset="0"/>
                  </a:rPr>
                  <a:t>. </a:t>
                </a:r>
                <a:endParaRPr lang="en-US" sz="3200" dirty="0">
                  <a:latin typeface="+mj-lt"/>
                  <a:ea typeface="Times New Roman" panose="02020603050405020304" pitchFamily="18" charset="0"/>
                </a:endParaRPr>
              </a:p>
              <a:p>
                <a:pPr>
                  <a:lnSpc>
                    <a:spcPct val="107000"/>
                  </a:lnSpc>
                  <a:spcAft>
                    <a:spcPts val="800"/>
                  </a:spcAft>
                </a:pPr>
                <a:r>
                  <a:rPr lang="vi-VN" sz="3200" dirty="0">
                    <a:latin typeface="+mj-lt"/>
                    <a:ea typeface="Times New Roman" panose="02020603050405020304" pitchFamily="18" charset="0"/>
                  </a:rPr>
                  <a:t>Trong tam giác vuông </a:t>
                </a:r>
                <a14:m>
                  <m:oMath xmlns:m="http://schemas.openxmlformats.org/officeDocument/2006/math">
                    <m:r>
                      <a:rPr lang="vi-VN" sz="3200" i="1">
                        <a:latin typeface="Cambria Math" panose="02040503050406030204" pitchFamily="18" charset="0"/>
                        <a:ea typeface="Arial" panose="020B0604020202020204" pitchFamily="34" charset="0"/>
                      </a:rPr>
                      <m:t>𝑆𝐻𝐼</m:t>
                    </m:r>
                  </m:oMath>
                </a14:m>
                <a:r>
                  <a:rPr lang="vi-VN" sz="3200" dirty="0">
                    <a:latin typeface="+mj-lt"/>
                    <a:ea typeface="Times New Roman" panose="02020603050405020304" pitchFamily="18" charset="0"/>
                  </a:rPr>
                  <a:t> ta có </a:t>
                </a:r>
                <a:endParaRPr lang="en-US" sz="3200" i="1" dirty="0">
                  <a:latin typeface="+mj-lt"/>
                  <a:ea typeface="Arial" panose="020B0604020202020204" pitchFamily="34" charset="0"/>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178880" y="3711366"/>
                <a:ext cx="8822678" cy="2767937"/>
              </a:xfrm>
              <a:prstGeom prst="rect">
                <a:avLst/>
              </a:prstGeom>
              <a:blipFill rotWithShape="0">
                <a:blip r:embed="rId3"/>
                <a:stretch>
                  <a:fillRect l="-1727" t="-2423" b="-5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0" y="0"/>
                <a:ext cx="12192000" cy="3308855"/>
              </a:xfrm>
              <a:prstGeom prst="rect">
                <a:avLst/>
              </a:prstGeom>
              <a:noFill/>
            </p:spPr>
            <p:txBody>
              <a:bodyPr wrap="square" rtlCol="0">
                <a:spAutoFit/>
              </a:bodyPr>
              <a:lstStyle/>
              <a:p>
                <a:pPr algn="just">
                  <a:lnSpc>
                    <a:spcPct val="107000"/>
                  </a:lnSpc>
                  <a:spcAft>
                    <a:spcPts val="0"/>
                  </a:spcAft>
                  <a:tabLst>
                    <a:tab pos="628650" algn="l"/>
                    <a:tab pos="862013" algn="l"/>
                  </a:tabLst>
                </a:pPr>
                <a:r>
                  <a:rPr lang="en-US" sz="3200" b="1" dirty="0" err="1">
                    <a:solidFill>
                      <a:srgbClr val="0000FF"/>
                    </a:solidFill>
                    <a:latin typeface="Times New Roman" panose="02020603050405020304" pitchFamily="18" charset="0"/>
                    <a:ea typeface="Times New Roman" panose="02020603050405020304" pitchFamily="18" charset="0"/>
                  </a:rPr>
                  <a:t>Câu</a:t>
                </a:r>
                <a:r>
                  <a:rPr lang="en-US" sz="3200" b="1" dirty="0">
                    <a:solidFill>
                      <a:srgbClr val="0000FF"/>
                    </a:solidFill>
                    <a:latin typeface="Times New Roman" panose="02020603050405020304" pitchFamily="18" charset="0"/>
                    <a:ea typeface="Times New Roman" panose="02020603050405020304" pitchFamily="18" charset="0"/>
                  </a:rPr>
                  <a:t> 5: </a:t>
                </a:r>
                <a:r>
                  <a:rPr lang="vi-VN" sz="3200" dirty="0">
                    <a:effectLst/>
                    <a:latin typeface="Times New Roman" panose="02020603050405020304" pitchFamily="18" charset="0"/>
                    <a:ea typeface="Times New Roman" panose="02020603050405020304" pitchFamily="18" charset="0"/>
                  </a:rPr>
                  <a:t>Cho hình chóp </a:t>
                </a:r>
                <a14:m>
                  <m:oMath xmlns:m="http://schemas.openxmlformats.org/officeDocument/2006/math">
                    <m:r>
                      <a:rPr lang="vi-VN" sz="3200" i="1">
                        <a:effectLst/>
                        <a:latin typeface="Cambria Math" panose="02040503050406030204" pitchFamily="18" charset="0"/>
                        <a:ea typeface="Times New Roman" panose="02020603050405020304" pitchFamily="18" charset="0"/>
                      </a:rPr>
                      <m:t>𝑆</m:t>
                    </m:r>
                    <m:r>
                      <a:rPr lang="vi-VN" sz="3200" i="1">
                        <a:effectLst/>
                        <a:latin typeface="Cambria Math" panose="02040503050406030204" pitchFamily="18" charset="0"/>
                        <a:ea typeface="Times New Roman" panose="02020603050405020304" pitchFamily="18" charset="0"/>
                      </a:rPr>
                      <m:t>.</m:t>
                    </m:r>
                    <m:r>
                      <a:rPr lang="vi-VN" sz="3200" i="1">
                        <a:effectLst/>
                        <a:latin typeface="Cambria Math" panose="02040503050406030204" pitchFamily="18" charset="0"/>
                        <a:ea typeface="Times New Roman" panose="02020603050405020304" pitchFamily="18" charset="0"/>
                      </a:rPr>
                      <m:t>𝐴𝐵𝐶𝐷</m:t>
                    </m:r>
                  </m:oMath>
                </a14:m>
                <a:r>
                  <a:rPr lang="vi-VN" sz="3200" dirty="0">
                    <a:effectLst/>
                    <a:latin typeface="Times New Roman" panose="02020603050405020304" pitchFamily="18" charset="0"/>
                    <a:ea typeface="Times New Roman" panose="02020603050405020304" pitchFamily="18" charset="0"/>
                  </a:rPr>
                  <a:t> có đáy </a:t>
                </a:r>
                <a14:m>
                  <m:oMath xmlns:m="http://schemas.openxmlformats.org/officeDocument/2006/math">
                    <m:r>
                      <a:rPr lang="vi-VN" sz="3200" i="1">
                        <a:effectLst/>
                        <a:latin typeface="Cambria Math" panose="02040503050406030204" pitchFamily="18" charset="0"/>
                        <a:ea typeface="Times New Roman" panose="02020603050405020304" pitchFamily="18" charset="0"/>
                      </a:rPr>
                      <m:t>𝐴𝐵𝐶𝐷</m:t>
                    </m:r>
                  </m:oMath>
                </a14:m>
                <a:r>
                  <a:rPr lang="vi-VN" sz="3200" dirty="0">
                    <a:effectLst/>
                    <a:latin typeface="Times New Roman" panose="02020603050405020304" pitchFamily="18" charset="0"/>
                    <a:ea typeface="Times New Roman" panose="02020603050405020304" pitchFamily="18" charset="0"/>
                  </a:rPr>
                  <a:t> là hình chữ nhật, </a:t>
                </a:r>
                <a14:m>
                  <m:oMath xmlns:m="http://schemas.openxmlformats.org/officeDocument/2006/math">
                    <m:r>
                      <a:rPr lang="vi-VN" sz="3200" i="1">
                        <a:effectLst/>
                        <a:latin typeface="Cambria Math" panose="02040503050406030204" pitchFamily="18" charset="0"/>
                        <a:ea typeface="Times New Roman" panose="02020603050405020304" pitchFamily="18" charset="0"/>
                      </a:rPr>
                      <m:t>𝐴𝐵</m:t>
                    </m:r>
                    <m:r>
                      <a:rPr lang="vi-VN" sz="3200" i="1">
                        <a:effectLst/>
                        <a:latin typeface="Cambria Math" panose="02040503050406030204" pitchFamily="18" charset="0"/>
                        <a:ea typeface="Times New Roman" panose="02020603050405020304" pitchFamily="18" charset="0"/>
                      </a:rPr>
                      <m:t>=</m:t>
                    </m:r>
                    <m:r>
                      <a:rPr lang="vi-VN" sz="3200" i="1">
                        <a:effectLst/>
                        <a:latin typeface="Cambria Math" panose="02040503050406030204" pitchFamily="18" charset="0"/>
                        <a:ea typeface="Times New Roman" panose="02020603050405020304" pitchFamily="18" charset="0"/>
                      </a:rPr>
                      <m:t>𝑎</m:t>
                    </m:r>
                  </m:oMath>
                </a14:m>
                <a:r>
                  <a:rPr lang="vi-VN"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vi-VN" sz="3200" i="1">
                        <a:effectLst/>
                        <a:latin typeface="Cambria Math" panose="02040503050406030204" pitchFamily="18" charset="0"/>
                        <a:ea typeface="Times New Roman" panose="02020603050405020304" pitchFamily="18" charset="0"/>
                      </a:rPr>
                      <m:t>𝐴𝐷</m:t>
                    </m:r>
                    <m:r>
                      <a:rPr lang="vi-VN" sz="3200" i="1">
                        <a:effectLst/>
                        <a:latin typeface="Cambria Math" panose="02040503050406030204" pitchFamily="18" charset="0"/>
                        <a:ea typeface="Times New Roman" panose="02020603050405020304" pitchFamily="18" charset="0"/>
                      </a:rPr>
                      <m:t>=</m:t>
                    </m:r>
                    <m:r>
                      <a:rPr lang="vi-VN" sz="3200" i="1">
                        <a:effectLst/>
                        <a:latin typeface="Cambria Math" panose="02040503050406030204" pitchFamily="18" charset="0"/>
                        <a:ea typeface="Times New Roman" panose="02020603050405020304" pitchFamily="18" charset="0"/>
                      </a:rPr>
                      <m:t>𝑎</m:t>
                    </m:r>
                    <m:rad>
                      <m:radPr>
                        <m:degHide m:val="on"/>
                        <m:ctrlPr>
                          <a:rPr lang="en-US" sz="3200" i="1">
                            <a:effectLst/>
                            <a:latin typeface="Cambria Math" panose="02040503050406030204" pitchFamily="18" charset="0"/>
                            <a:ea typeface="Times New Roman" panose="02020603050405020304" pitchFamily="18" charset="0"/>
                          </a:rPr>
                        </m:ctrlPr>
                      </m:radPr>
                      <m:deg/>
                      <m:e>
                        <m:r>
                          <a:rPr lang="vi-VN" sz="3200" i="1">
                            <a:effectLst/>
                            <a:latin typeface="Cambria Math" panose="02040503050406030204" pitchFamily="18" charset="0"/>
                            <a:ea typeface="Times New Roman" panose="02020603050405020304" pitchFamily="18" charset="0"/>
                          </a:rPr>
                          <m:t>3</m:t>
                        </m:r>
                      </m:e>
                    </m:rad>
                  </m:oMath>
                </a14:m>
                <a:r>
                  <a:rPr lang="vi-VN" sz="3200" dirty="0">
                    <a:effectLst/>
                    <a:latin typeface="Times New Roman" panose="02020603050405020304" pitchFamily="18" charset="0"/>
                    <a:ea typeface="Times New Roman" panose="02020603050405020304" pitchFamily="18" charset="0"/>
                  </a:rPr>
                  <a:t>, tam giác </a:t>
                </a:r>
                <a14:m>
                  <m:oMath xmlns:m="http://schemas.openxmlformats.org/officeDocument/2006/math">
                    <m:r>
                      <a:rPr lang="vi-VN" sz="3200" i="1">
                        <a:effectLst/>
                        <a:latin typeface="Cambria Math" panose="02040503050406030204" pitchFamily="18" charset="0"/>
                        <a:ea typeface="Times New Roman" panose="02020603050405020304" pitchFamily="18" charset="0"/>
                      </a:rPr>
                      <m:t>𝑆𝐴𝐵</m:t>
                    </m:r>
                  </m:oMath>
                </a14:m>
                <a:r>
                  <a:rPr lang="vi-VN" sz="3200" dirty="0">
                    <a:effectLst/>
                    <a:latin typeface="Times New Roman" panose="02020603050405020304" pitchFamily="18" charset="0"/>
                    <a:ea typeface="Times New Roman" panose="02020603050405020304" pitchFamily="18" charset="0"/>
                  </a:rPr>
                  <a:t> cân tại </a:t>
                </a:r>
                <a14:m>
                  <m:oMath xmlns:m="http://schemas.openxmlformats.org/officeDocument/2006/math">
                    <m:r>
                      <a:rPr lang="vi-VN" sz="3200" i="1">
                        <a:effectLst/>
                        <a:latin typeface="Cambria Math" panose="02040503050406030204" pitchFamily="18" charset="0"/>
                        <a:ea typeface="Times New Roman" panose="02020603050405020304" pitchFamily="18" charset="0"/>
                      </a:rPr>
                      <m:t>𝑆</m:t>
                    </m:r>
                  </m:oMath>
                </a14:m>
                <a:r>
                  <a:rPr lang="vi-VN" sz="3200" dirty="0">
                    <a:effectLst/>
                    <a:latin typeface="Times New Roman" panose="02020603050405020304" pitchFamily="18" charset="0"/>
                    <a:ea typeface="Times New Roman" panose="02020603050405020304" pitchFamily="18" charset="0"/>
                  </a:rPr>
                  <a:t> và nằm trong mặt phẳng vuông góc với đáy, khoảng cách giữa </a:t>
                </a:r>
                <a14:m>
                  <m:oMath xmlns:m="http://schemas.openxmlformats.org/officeDocument/2006/math">
                    <m:r>
                      <a:rPr lang="vi-VN" sz="3200" i="1">
                        <a:effectLst/>
                        <a:latin typeface="Cambria Math" panose="02040503050406030204" pitchFamily="18" charset="0"/>
                        <a:ea typeface="Times New Roman" panose="02020603050405020304" pitchFamily="18" charset="0"/>
                      </a:rPr>
                      <m:t>𝐴𝐵</m:t>
                    </m:r>
                  </m:oMath>
                </a14:m>
                <a:r>
                  <a:rPr lang="vi-VN" sz="3200" dirty="0">
                    <a:effectLst/>
                    <a:latin typeface="Times New Roman" panose="02020603050405020304" pitchFamily="18" charset="0"/>
                    <a:ea typeface="Times New Roman" panose="02020603050405020304" pitchFamily="18" charset="0"/>
                  </a:rPr>
                  <a:t> và </a:t>
                </a:r>
                <a14:m>
                  <m:oMath xmlns:m="http://schemas.openxmlformats.org/officeDocument/2006/math">
                    <m:r>
                      <a:rPr lang="vi-VN" sz="3200" i="1">
                        <a:effectLst/>
                        <a:latin typeface="Cambria Math" panose="02040503050406030204" pitchFamily="18" charset="0"/>
                        <a:ea typeface="Times New Roman" panose="02020603050405020304" pitchFamily="18" charset="0"/>
                      </a:rPr>
                      <m:t>𝑆𝐶</m:t>
                    </m:r>
                  </m:oMath>
                </a14:m>
                <a:r>
                  <a:rPr lang="vi-VN" sz="3200" dirty="0">
                    <a:effectLst/>
                    <a:latin typeface="Times New Roman" panose="02020603050405020304" pitchFamily="18" charset="0"/>
                    <a:ea typeface="Times New Roman" panose="02020603050405020304" pitchFamily="18" charset="0"/>
                  </a:rPr>
                  <a:t> bằng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rPr>
                        </m:ctrlPr>
                      </m:fPr>
                      <m:num>
                        <m:r>
                          <a:rPr lang="vi-VN" sz="3200" i="1">
                            <a:effectLst/>
                            <a:latin typeface="Cambria Math" panose="02040503050406030204" pitchFamily="18" charset="0"/>
                            <a:ea typeface="Times New Roman" panose="02020603050405020304" pitchFamily="18" charset="0"/>
                          </a:rPr>
                          <m:t>3</m:t>
                        </m:r>
                        <m:r>
                          <a:rPr lang="vi-VN" sz="3200" i="1">
                            <a:effectLst/>
                            <a:latin typeface="Cambria Math" panose="02040503050406030204" pitchFamily="18" charset="0"/>
                            <a:ea typeface="Times New Roman" panose="02020603050405020304" pitchFamily="18" charset="0"/>
                          </a:rPr>
                          <m:t>𝑎</m:t>
                        </m:r>
                      </m:num>
                      <m:den>
                        <m:r>
                          <a:rPr lang="vi-VN" sz="3200" i="1">
                            <a:effectLst/>
                            <a:latin typeface="Cambria Math" panose="02040503050406030204" pitchFamily="18" charset="0"/>
                            <a:ea typeface="Times New Roman" panose="02020603050405020304" pitchFamily="18" charset="0"/>
                          </a:rPr>
                          <m:t>2</m:t>
                        </m:r>
                      </m:den>
                    </m:f>
                  </m:oMath>
                </a14:m>
                <a:r>
                  <a:rPr lang="vi-VN" sz="3200" dirty="0">
                    <a:effectLst/>
                    <a:latin typeface="Times New Roman" panose="02020603050405020304" pitchFamily="18" charset="0"/>
                    <a:ea typeface="Times New Roman" panose="02020603050405020304" pitchFamily="18" charset="0"/>
                  </a:rPr>
                  <a:t>. Tính thể tích </a:t>
                </a:r>
                <a14:m>
                  <m:oMath xmlns:m="http://schemas.openxmlformats.org/officeDocument/2006/math">
                    <m:r>
                      <a:rPr lang="vi-VN" sz="3200" i="1">
                        <a:effectLst/>
                        <a:latin typeface="Cambria Math" panose="02040503050406030204" pitchFamily="18" charset="0"/>
                        <a:ea typeface="Times New Roman" panose="02020603050405020304" pitchFamily="18" charset="0"/>
                      </a:rPr>
                      <m:t>𝑉</m:t>
                    </m:r>
                  </m:oMath>
                </a14:m>
                <a:r>
                  <a:rPr lang="vi-VN" sz="3200" dirty="0">
                    <a:effectLst/>
                    <a:latin typeface="Times New Roman" panose="02020603050405020304" pitchFamily="18" charset="0"/>
                    <a:ea typeface="Times New Roman" panose="02020603050405020304" pitchFamily="18" charset="0"/>
                  </a:rPr>
                  <a:t> của khối chóp </a:t>
                </a:r>
                <a14:m>
                  <m:oMath xmlns:m="http://schemas.openxmlformats.org/officeDocument/2006/math">
                    <m:r>
                      <a:rPr lang="vi-VN" sz="3200" i="1">
                        <a:effectLst/>
                        <a:latin typeface="Cambria Math" panose="02040503050406030204" pitchFamily="18" charset="0"/>
                        <a:ea typeface="Times New Roman" panose="02020603050405020304" pitchFamily="18" charset="0"/>
                      </a:rPr>
                      <m:t>𝑆</m:t>
                    </m:r>
                    <m:r>
                      <a:rPr lang="vi-VN" sz="3200" i="1">
                        <a:effectLst/>
                        <a:latin typeface="Cambria Math" panose="02040503050406030204" pitchFamily="18" charset="0"/>
                        <a:ea typeface="Times New Roman" panose="02020603050405020304" pitchFamily="18" charset="0"/>
                      </a:rPr>
                      <m:t>.</m:t>
                    </m:r>
                    <m:r>
                      <a:rPr lang="vi-VN" sz="3200" i="1">
                        <a:effectLst/>
                        <a:latin typeface="Cambria Math" panose="02040503050406030204" pitchFamily="18" charset="0"/>
                        <a:ea typeface="Times New Roman" panose="02020603050405020304" pitchFamily="18" charset="0"/>
                      </a:rPr>
                      <m:t>𝐴𝐵𝐶𝐷</m:t>
                    </m:r>
                  </m:oMath>
                </a14:m>
                <a:r>
                  <a:rPr lang="vi-VN" sz="3200" dirty="0">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algn="just">
                  <a:lnSpc>
                    <a:spcPct val="107000"/>
                  </a:lnSpc>
                  <a:spcAft>
                    <a:spcPts val="800"/>
                  </a:spcAft>
                  <a:tabLst>
                    <a:tab pos="635000" algn="l"/>
                    <a:tab pos="2222500" algn="l"/>
                    <a:tab pos="3810000" algn="l"/>
                    <a:tab pos="5397500" algn="l"/>
                  </a:tabLst>
                </a:pPr>
                <a:r>
                  <a:rPr lang="en-US" sz="3200" b="1" dirty="0">
                    <a:solidFill>
                      <a:srgbClr val="0000FF"/>
                    </a:solidFill>
                    <a:effectLst/>
                    <a:latin typeface="Times New Roman" panose="02020603050405020304" pitchFamily="18" charset="0"/>
                    <a:ea typeface="Times New Roman" panose="02020603050405020304" pitchFamily="18" charset="0"/>
                  </a:rPr>
                  <a:t>A. </a:t>
                </a:r>
                <a14:m>
                  <m:oMath xmlns:m="http://schemas.openxmlformats.org/officeDocument/2006/math">
                    <m:r>
                      <a:rPr lang="vi-VN" sz="3200" i="1">
                        <a:effectLst/>
                        <a:latin typeface="Cambria Math" panose="02040503050406030204" pitchFamily="18" charset="0"/>
                        <a:ea typeface="Arial" panose="020B0604020202020204" pitchFamily="34" charset="0"/>
                      </a:rPr>
                      <m:t>𝑉</m:t>
                    </m:r>
                    <m:r>
                      <a:rPr lang="vi-VN" sz="3200" i="1">
                        <a:effectLst/>
                        <a:latin typeface="Cambria Math" panose="02040503050406030204" pitchFamily="18" charset="0"/>
                        <a:ea typeface="Arial" panose="020B0604020202020204" pitchFamily="34" charset="0"/>
                      </a:rPr>
                      <m:t>=</m:t>
                    </m:r>
                    <m:f>
                      <m:fPr>
                        <m:ctrlPr>
                          <a:rPr lang="en-US" sz="3200" i="1">
                            <a:effectLst/>
                            <a:latin typeface="Cambria Math" panose="02040503050406030204" pitchFamily="18" charset="0"/>
                            <a:ea typeface="Arial" panose="020B0604020202020204" pitchFamily="34" charset="0"/>
                          </a:rPr>
                        </m:ctrlPr>
                      </m:fPr>
                      <m:num>
                        <m:r>
                          <a:rPr lang="vi-VN" sz="3200" i="1">
                            <a:effectLst/>
                            <a:latin typeface="Cambria Math" panose="02040503050406030204" pitchFamily="18" charset="0"/>
                            <a:ea typeface="Arial" panose="020B0604020202020204" pitchFamily="34" charset="0"/>
                          </a:rPr>
                          <m:t>2</m:t>
                        </m:r>
                        <m:sSup>
                          <m:sSupPr>
                            <m:ctrlPr>
                              <a:rPr lang="en-US" sz="3200" i="1">
                                <a:effectLst/>
                                <a:latin typeface="Cambria Math" panose="02040503050406030204" pitchFamily="18" charset="0"/>
                                <a:ea typeface="Arial" panose="020B0604020202020204" pitchFamily="34" charset="0"/>
                              </a:rPr>
                            </m:ctrlPr>
                          </m:sSupPr>
                          <m:e>
                            <m:r>
                              <a:rPr lang="vi-VN" sz="3200" i="1">
                                <a:effectLst/>
                                <a:latin typeface="Cambria Math" panose="02040503050406030204" pitchFamily="18" charset="0"/>
                                <a:ea typeface="Arial" panose="020B0604020202020204" pitchFamily="34" charset="0"/>
                              </a:rPr>
                              <m:t>𝑎</m:t>
                            </m:r>
                          </m:e>
                          <m:sup>
                            <m:r>
                              <a:rPr lang="vi-VN" sz="3200" i="1">
                                <a:effectLst/>
                                <a:latin typeface="Cambria Math" panose="02040503050406030204" pitchFamily="18" charset="0"/>
                                <a:ea typeface="Arial" panose="020B0604020202020204" pitchFamily="34" charset="0"/>
                              </a:rPr>
                              <m:t>3</m:t>
                            </m:r>
                          </m:sup>
                        </m:sSup>
                        <m:rad>
                          <m:radPr>
                            <m:degHide m:val="on"/>
                            <m:ctrlPr>
                              <a:rPr lang="en-US" sz="3200" i="1">
                                <a:effectLst/>
                                <a:latin typeface="Cambria Math" panose="02040503050406030204" pitchFamily="18" charset="0"/>
                                <a:ea typeface="Arial" panose="020B0604020202020204" pitchFamily="34" charset="0"/>
                              </a:rPr>
                            </m:ctrlPr>
                          </m:radPr>
                          <m:deg/>
                          <m:e>
                            <m:r>
                              <a:rPr lang="vi-VN" sz="3200" i="1">
                                <a:effectLst/>
                                <a:latin typeface="Cambria Math" panose="02040503050406030204" pitchFamily="18" charset="0"/>
                                <a:ea typeface="Arial" panose="020B0604020202020204" pitchFamily="34" charset="0"/>
                              </a:rPr>
                              <m:t>3</m:t>
                            </m:r>
                          </m:e>
                        </m:rad>
                      </m:num>
                      <m:den>
                        <m:r>
                          <a:rPr lang="vi-VN" sz="3200" i="1">
                            <a:effectLst/>
                            <a:latin typeface="Cambria Math" panose="02040503050406030204" pitchFamily="18" charset="0"/>
                            <a:ea typeface="Arial" panose="020B0604020202020204" pitchFamily="34" charset="0"/>
                          </a:rPr>
                          <m:t>3</m:t>
                        </m:r>
                      </m:den>
                    </m:f>
                  </m:oMath>
                </a14:m>
                <a:r>
                  <a:rPr lang="en-US" sz="3200" dirty="0">
                    <a:effectLst/>
                    <a:latin typeface="Times New Roman" panose="02020603050405020304" pitchFamily="18" charset="0"/>
                    <a:ea typeface="Times New Roman" panose="02020603050405020304" pitchFamily="18" charset="0"/>
                  </a:rPr>
                  <a:t>.</a:t>
                </a:r>
                <a:r>
                  <a:rPr lang="en-US" sz="3200" b="1" dirty="0">
                    <a:latin typeface="Times New Roman" panose="02020603050405020304" pitchFamily="18" charset="0"/>
                    <a:ea typeface="Times New Roman" panose="02020603050405020304" pitchFamily="18" charset="0"/>
                  </a:rPr>
                  <a:t>      </a:t>
                </a:r>
                <a:r>
                  <a:rPr lang="en-US" sz="3200" b="1" dirty="0">
                    <a:solidFill>
                      <a:srgbClr val="0000FF"/>
                    </a:solidFill>
                    <a:latin typeface="Times New Roman" panose="02020603050405020304" pitchFamily="18" charset="0"/>
                    <a:ea typeface="Times New Roman" panose="02020603050405020304" pitchFamily="18" charset="0"/>
                  </a:rPr>
                  <a:t> </a:t>
                </a:r>
                <a:r>
                  <a:rPr lang="en-US" sz="3200" b="1" dirty="0">
                    <a:solidFill>
                      <a:srgbClr val="0000FF"/>
                    </a:solidFill>
                    <a:effectLst/>
                    <a:latin typeface="Times New Roman" panose="02020603050405020304" pitchFamily="18" charset="0"/>
                    <a:ea typeface="Times New Roman" panose="02020603050405020304" pitchFamily="18" charset="0"/>
                  </a:rPr>
                  <a:t>B. </a:t>
                </a:r>
                <a14:m>
                  <m:oMath xmlns:m="http://schemas.openxmlformats.org/officeDocument/2006/math">
                    <m:r>
                      <a:rPr lang="vi-VN" sz="3200" i="1">
                        <a:effectLst/>
                        <a:latin typeface="Cambria Math" panose="02040503050406030204" pitchFamily="18" charset="0"/>
                        <a:ea typeface="Arial" panose="020B0604020202020204" pitchFamily="34" charset="0"/>
                      </a:rPr>
                      <m:t>𝑉</m:t>
                    </m:r>
                    <m:r>
                      <a:rPr lang="vi-VN" sz="3200" i="1">
                        <a:effectLst/>
                        <a:latin typeface="Cambria Math" panose="02040503050406030204" pitchFamily="18" charset="0"/>
                        <a:ea typeface="Arial" panose="020B0604020202020204" pitchFamily="34" charset="0"/>
                      </a:rPr>
                      <m:t>=</m:t>
                    </m:r>
                    <m:r>
                      <a:rPr lang="vi-VN" sz="3200" i="1">
                        <a:effectLst/>
                        <a:latin typeface="Cambria Math" panose="02040503050406030204" pitchFamily="18" charset="0"/>
                        <a:ea typeface="Arial" panose="020B0604020202020204" pitchFamily="34" charset="0"/>
                      </a:rPr>
                      <m:t>2</m:t>
                    </m:r>
                    <m:sSup>
                      <m:sSupPr>
                        <m:ctrlPr>
                          <a:rPr lang="en-US" sz="3200" i="1">
                            <a:effectLst/>
                            <a:latin typeface="Cambria Math" panose="02040503050406030204" pitchFamily="18" charset="0"/>
                            <a:ea typeface="Arial" panose="020B0604020202020204" pitchFamily="34" charset="0"/>
                          </a:rPr>
                        </m:ctrlPr>
                      </m:sSupPr>
                      <m:e>
                        <m:r>
                          <a:rPr lang="vi-VN" sz="3200" i="1">
                            <a:effectLst/>
                            <a:latin typeface="Cambria Math" panose="02040503050406030204" pitchFamily="18" charset="0"/>
                            <a:ea typeface="Arial" panose="020B0604020202020204" pitchFamily="34" charset="0"/>
                          </a:rPr>
                          <m:t>𝑎</m:t>
                        </m:r>
                      </m:e>
                      <m:sup>
                        <m:r>
                          <a:rPr lang="vi-VN" sz="3200" i="1">
                            <a:effectLst/>
                            <a:latin typeface="Cambria Math" panose="02040503050406030204" pitchFamily="18" charset="0"/>
                            <a:ea typeface="Arial" panose="020B0604020202020204" pitchFamily="34" charset="0"/>
                          </a:rPr>
                          <m:t>3</m:t>
                        </m:r>
                      </m:sup>
                    </m:sSup>
                    <m:rad>
                      <m:radPr>
                        <m:degHide m:val="on"/>
                        <m:ctrlPr>
                          <a:rPr lang="en-US" sz="3200" i="1">
                            <a:effectLst/>
                            <a:latin typeface="Cambria Math" panose="02040503050406030204" pitchFamily="18" charset="0"/>
                            <a:ea typeface="Arial" panose="020B0604020202020204" pitchFamily="34" charset="0"/>
                          </a:rPr>
                        </m:ctrlPr>
                      </m:radPr>
                      <m:deg/>
                      <m:e>
                        <m:r>
                          <a:rPr lang="vi-VN" sz="3200" i="1">
                            <a:effectLst/>
                            <a:latin typeface="Cambria Math" panose="02040503050406030204" pitchFamily="18" charset="0"/>
                            <a:ea typeface="Arial" panose="020B0604020202020204" pitchFamily="34" charset="0"/>
                          </a:rPr>
                          <m:t>3</m:t>
                        </m:r>
                      </m:e>
                    </m:rad>
                  </m:oMath>
                </a14:m>
                <a:r>
                  <a:rPr lang="en-US" sz="3200" dirty="0">
                    <a:effectLst/>
                    <a:latin typeface="Times New Roman" panose="02020603050405020304" pitchFamily="18" charset="0"/>
                    <a:ea typeface="Times New Roman" panose="02020603050405020304" pitchFamily="18" charset="0"/>
                  </a:rPr>
                  <a:t>.</a:t>
                </a:r>
                <a:r>
                  <a:rPr lang="en-US" sz="3200" b="1" dirty="0">
                    <a:effectLst/>
                    <a:latin typeface="Times New Roman" panose="02020603050405020304" pitchFamily="18" charset="0"/>
                    <a:ea typeface="Times New Roman" panose="02020603050405020304" pitchFamily="18" charset="0"/>
                  </a:rPr>
                  <a:t>	</a:t>
                </a:r>
                <a:r>
                  <a:rPr lang="en-US" sz="3200" b="1" dirty="0">
                    <a:solidFill>
                      <a:srgbClr val="0000FF"/>
                    </a:solidFill>
                    <a:effectLst/>
                    <a:latin typeface="Times New Roman" panose="02020603050405020304" pitchFamily="18" charset="0"/>
                    <a:ea typeface="Times New Roman" panose="02020603050405020304" pitchFamily="18" charset="0"/>
                  </a:rPr>
                  <a:t>C. </a:t>
                </a:r>
                <a14:m>
                  <m:oMath xmlns:m="http://schemas.openxmlformats.org/officeDocument/2006/math">
                    <m:r>
                      <a:rPr lang="vi-VN" sz="3200" i="1">
                        <a:effectLst/>
                        <a:latin typeface="Cambria Math" panose="02040503050406030204" pitchFamily="18" charset="0"/>
                        <a:ea typeface="Arial" panose="020B0604020202020204" pitchFamily="34" charset="0"/>
                      </a:rPr>
                      <m:t>𝑉</m:t>
                    </m:r>
                    <m:r>
                      <a:rPr lang="vi-VN" sz="3200" i="1">
                        <a:effectLst/>
                        <a:latin typeface="Cambria Math" panose="02040503050406030204" pitchFamily="18" charset="0"/>
                        <a:ea typeface="Arial" panose="020B0604020202020204" pitchFamily="34" charset="0"/>
                      </a:rPr>
                      <m:t>=</m:t>
                    </m:r>
                    <m:sSup>
                      <m:sSupPr>
                        <m:ctrlPr>
                          <a:rPr lang="en-US" sz="3200" i="1">
                            <a:effectLst/>
                            <a:latin typeface="Cambria Math" panose="02040503050406030204" pitchFamily="18" charset="0"/>
                            <a:ea typeface="Arial" panose="020B0604020202020204" pitchFamily="34" charset="0"/>
                          </a:rPr>
                        </m:ctrlPr>
                      </m:sSupPr>
                      <m:e>
                        <m:r>
                          <a:rPr lang="vi-VN" sz="3200" i="1">
                            <a:effectLst/>
                            <a:latin typeface="Cambria Math" panose="02040503050406030204" pitchFamily="18" charset="0"/>
                            <a:ea typeface="Arial" panose="020B0604020202020204" pitchFamily="34" charset="0"/>
                          </a:rPr>
                          <m:t>𝑎</m:t>
                        </m:r>
                      </m:e>
                      <m:sup>
                        <m:r>
                          <a:rPr lang="vi-VN" sz="3200" i="1">
                            <a:effectLst/>
                            <a:latin typeface="Cambria Math" panose="02040503050406030204" pitchFamily="18" charset="0"/>
                            <a:ea typeface="Arial" panose="020B0604020202020204" pitchFamily="34" charset="0"/>
                          </a:rPr>
                          <m:t>3</m:t>
                        </m:r>
                      </m:sup>
                    </m:sSup>
                    <m:rad>
                      <m:radPr>
                        <m:degHide m:val="on"/>
                        <m:ctrlPr>
                          <a:rPr lang="en-US" sz="3200" i="1">
                            <a:effectLst/>
                            <a:latin typeface="Cambria Math" panose="02040503050406030204" pitchFamily="18" charset="0"/>
                            <a:ea typeface="Arial" panose="020B0604020202020204" pitchFamily="34" charset="0"/>
                          </a:rPr>
                        </m:ctrlPr>
                      </m:radPr>
                      <m:deg/>
                      <m:e>
                        <m:r>
                          <a:rPr lang="vi-VN" sz="3200" i="1">
                            <a:effectLst/>
                            <a:latin typeface="Cambria Math" panose="02040503050406030204" pitchFamily="18" charset="0"/>
                            <a:ea typeface="Arial" panose="020B0604020202020204" pitchFamily="34" charset="0"/>
                          </a:rPr>
                          <m:t>3</m:t>
                        </m:r>
                      </m:e>
                    </m:rad>
                  </m:oMath>
                </a14:m>
                <a:r>
                  <a:rPr lang="en-US" sz="3200" dirty="0">
                    <a:effectLst/>
                    <a:latin typeface="Times New Roman" panose="02020603050405020304" pitchFamily="18" charset="0"/>
                    <a:ea typeface="Times New Roman" panose="02020603050405020304" pitchFamily="18" charset="0"/>
                  </a:rPr>
                  <a:t>.</a:t>
                </a:r>
                <a:r>
                  <a:rPr lang="en-US" sz="3200" b="1" dirty="0">
                    <a:effectLst/>
                    <a:latin typeface="Times New Roman" panose="02020603050405020304" pitchFamily="18" charset="0"/>
                    <a:ea typeface="Times New Roman" panose="02020603050405020304" pitchFamily="18" charset="0"/>
                  </a:rPr>
                  <a:t>	</a:t>
                </a:r>
                <a:r>
                  <a:rPr lang="en-US" sz="3200" b="1" dirty="0">
                    <a:solidFill>
                      <a:srgbClr val="0000FF"/>
                    </a:solidFill>
                    <a:effectLst/>
                    <a:latin typeface="Times New Roman" panose="02020603050405020304" pitchFamily="18" charset="0"/>
                    <a:ea typeface="Times New Roman" panose="02020603050405020304" pitchFamily="18" charset="0"/>
                  </a:rPr>
                  <a:t>D. </a:t>
                </a:r>
                <a14:m>
                  <m:oMath xmlns:m="http://schemas.openxmlformats.org/officeDocument/2006/math">
                    <m:r>
                      <a:rPr lang="vi-VN" sz="3200" i="1">
                        <a:effectLst/>
                        <a:latin typeface="Cambria Math" panose="02040503050406030204" pitchFamily="18" charset="0"/>
                        <a:ea typeface="Arial" panose="020B0604020202020204" pitchFamily="34" charset="0"/>
                      </a:rPr>
                      <m:t>𝑉</m:t>
                    </m:r>
                    <m:r>
                      <a:rPr lang="vi-VN" sz="3200" i="1">
                        <a:effectLst/>
                        <a:latin typeface="Cambria Math" panose="02040503050406030204" pitchFamily="18" charset="0"/>
                        <a:ea typeface="Arial" panose="020B0604020202020204" pitchFamily="34" charset="0"/>
                      </a:rPr>
                      <m:t>=</m:t>
                    </m:r>
                    <m:r>
                      <a:rPr lang="vi-VN" sz="3200" i="1">
                        <a:effectLst/>
                        <a:latin typeface="Cambria Math" panose="02040503050406030204" pitchFamily="18" charset="0"/>
                        <a:ea typeface="Arial" panose="020B0604020202020204" pitchFamily="34" charset="0"/>
                      </a:rPr>
                      <m:t>3</m:t>
                    </m:r>
                    <m:sSup>
                      <m:sSupPr>
                        <m:ctrlPr>
                          <a:rPr lang="en-US" sz="3200" i="1">
                            <a:effectLst/>
                            <a:latin typeface="Cambria Math" panose="02040503050406030204" pitchFamily="18" charset="0"/>
                            <a:ea typeface="Arial" panose="020B0604020202020204" pitchFamily="34" charset="0"/>
                          </a:rPr>
                        </m:ctrlPr>
                      </m:sSupPr>
                      <m:e>
                        <m:r>
                          <a:rPr lang="vi-VN" sz="3200" i="1">
                            <a:effectLst/>
                            <a:latin typeface="Cambria Math" panose="02040503050406030204" pitchFamily="18" charset="0"/>
                            <a:ea typeface="Arial" panose="020B0604020202020204" pitchFamily="34" charset="0"/>
                          </a:rPr>
                          <m:t>𝑎</m:t>
                        </m:r>
                      </m:e>
                      <m:sup>
                        <m:r>
                          <a:rPr lang="vi-VN" sz="3200" i="1">
                            <a:effectLst/>
                            <a:latin typeface="Cambria Math" panose="02040503050406030204" pitchFamily="18" charset="0"/>
                            <a:ea typeface="Arial" panose="020B0604020202020204" pitchFamily="34" charset="0"/>
                          </a:rPr>
                          <m:t>3</m:t>
                        </m:r>
                      </m:sup>
                    </m:sSup>
                    <m:rad>
                      <m:radPr>
                        <m:degHide m:val="on"/>
                        <m:ctrlPr>
                          <a:rPr lang="en-US" sz="3200" i="1">
                            <a:effectLst/>
                            <a:latin typeface="Cambria Math" panose="02040503050406030204" pitchFamily="18" charset="0"/>
                            <a:ea typeface="Arial" panose="020B0604020202020204" pitchFamily="34" charset="0"/>
                          </a:rPr>
                        </m:ctrlPr>
                      </m:radPr>
                      <m:deg/>
                      <m:e>
                        <m:r>
                          <a:rPr lang="vi-VN" sz="3200" i="1">
                            <a:effectLst/>
                            <a:latin typeface="Cambria Math" panose="02040503050406030204" pitchFamily="18" charset="0"/>
                            <a:ea typeface="Arial" panose="020B0604020202020204" pitchFamily="34" charset="0"/>
                          </a:rPr>
                          <m:t>3</m:t>
                        </m:r>
                      </m:e>
                    </m:rad>
                  </m:oMath>
                </a14:m>
                <a:r>
                  <a:rPr lang="en-US" sz="3200" dirty="0">
                    <a:effectLst/>
                    <a:latin typeface="Times New Roman" panose="02020603050405020304" pitchFamily="18" charset="0"/>
                    <a:ea typeface="Times New Roman" panose="02020603050405020304" pitchFamily="18" charset="0"/>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0" y="0"/>
                <a:ext cx="12192000" cy="3308855"/>
              </a:xfrm>
              <a:prstGeom prst="rect">
                <a:avLst/>
              </a:prstGeom>
              <a:blipFill>
                <a:blip r:embed="rId4"/>
                <a:stretch>
                  <a:fillRect l="-1250" t="-2578" r="-2050" b="-1105"/>
                </a:stretch>
              </a:blipFill>
            </p:spPr>
            <p:txBody>
              <a:bodyPr/>
              <a:lstStyle/>
              <a:p>
                <a:r>
                  <a:rPr lang="en-US">
                    <a:noFill/>
                  </a:rPr>
                  <a:t> </a:t>
                </a:r>
              </a:p>
            </p:txBody>
          </p:sp>
        </mc:Fallback>
      </mc:AlternateContent>
      <p:sp>
        <p:nvSpPr>
          <p:cNvPr id="6" name="Isosceles Triangle 5">
            <a:hlinkClick r:id="rId5" action="ppaction://hlinksldjump"/>
            <a:extLst>
              <a:ext uri="{FF2B5EF4-FFF2-40B4-BE49-F238E27FC236}">
                <a16:creationId xmlns:a16="http://schemas.microsoft.com/office/drawing/2014/main" id="{6B933394-41CF-4EE0-905B-9CEFD255EE86}"/>
              </a:ext>
            </a:extLst>
          </p:cNvPr>
          <p:cNvSpPr/>
          <p:nvPr/>
        </p:nvSpPr>
        <p:spPr>
          <a:xfrm rot="5400000">
            <a:off x="11532432" y="6263543"/>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6" action="ppaction://hlinksldjump"/>
            <a:extLst>
              <a:ext uri="{FF2B5EF4-FFF2-40B4-BE49-F238E27FC236}">
                <a16:creationId xmlns:a16="http://schemas.microsoft.com/office/drawing/2014/main" id="{82585367-1D10-4D2F-8FAA-C96D084E7738}"/>
              </a:ext>
            </a:extLst>
          </p:cNvPr>
          <p:cNvSpPr/>
          <p:nvPr/>
        </p:nvSpPr>
        <p:spPr>
          <a:xfrm rot="16200000">
            <a:off x="11024656" y="6263543"/>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3133531"/>
            <a:ext cx="1548822" cy="523220"/>
          </a:xfrm>
          <a:prstGeom prst="rect">
            <a:avLst/>
          </a:prstGeom>
        </p:spPr>
        <p:txBody>
          <a:bodyPr wrap="none">
            <a:spAutoFit/>
          </a:bodyPr>
          <a:lstStyle/>
          <a:p>
            <a:pPr lvl="0"/>
            <a:r>
              <a:rPr lang="en-US" sz="2800" b="1" u="sng" dirty="0" err="1">
                <a:solidFill>
                  <a:srgbClr val="FF0000"/>
                </a:solidFill>
                <a:latin typeface="Times New Roman" panose="02020603050405020304" pitchFamily="18" charset="0"/>
                <a:cs typeface="Times New Roman" panose="02020603050405020304" pitchFamily="18" charset="0"/>
              </a:rPr>
              <a:t>Lời</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giải</a:t>
            </a:r>
            <a:r>
              <a:rPr lang="en-US" sz="2800" dirty="0">
                <a:solidFill>
                  <a:srgbClr val="FF0000"/>
                </a:solidFill>
                <a:latin typeface="Times New Roman" panose="02020603050405020304" pitchFamily="18" charset="0"/>
                <a:cs typeface="Times New Roman" panose="02020603050405020304" pitchFamily="18" charset="0"/>
              </a:rPr>
              <a:t>  </a:t>
            </a:r>
            <a:endParaRPr lang="en-US" sz="2800" i="1" dirty="0">
              <a:solidFill>
                <a:srgbClr val="FF0000"/>
              </a:solidFill>
              <a:latin typeface="Cambria Math" panose="02040503050406030204" pitchFamily="18" charset="0"/>
            </a:endParaRPr>
          </a:p>
        </p:txBody>
      </p:sp>
    </p:spTree>
    <p:extLst>
      <p:ext uri="{BB962C8B-B14F-4D97-AF65-F5344CB8AC3E}">
        <p14:creationId xmlns:p14="http://schemas.microsoft.com/office/powerpoint/2010/main" val="218899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74">
                                            <p:txEl>
                                              <p:pRg st="0" end="0"/>
                                            </p:txEl>
                                          </p:spTgt>
                                        </p:tgtEl>
                                        <p:attrNameLst>
                                          <p:attrName>style.visibility</p:attrName>
                                        </p:attrNameLst>
                                      </p:cBhvr>
                                      <p:to>
                                        <p:strVal val="visible"/>
                                      </p:to>
                                    </p:set>
                                    <p:animEffect transition="in" filter="fade">
                                      <p:cBhvr>
                                        <p:cTn id="7" dur="500"/>
                                        <p:tgtEl>
                                          <p:spTgt spid="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10000"/>
                                  </p:iterate>
                                  <p:childTnLst>
                                    <p:set>
                                      <p:cBhvr>
                                        <p:cTn id="11" dur="1" fill="hold">
                                          <p:stCondLst>
                                            <p:cond delay="0"/>
                                          </p:stCondLst>
                                        </p:cTn>
                                        <p:tgtEl>
                                          <p:spTgt spid="74">
                                            <p:txEl>
                                              <p:pRg st="1" end="1"/>
                                            </p:txEl>
                                          </p:spTgt>
                                        </p:tgtEl>
                                        <p:attrNameLst>
                                          <p:attrName>style.visibility</p:attrName>
                                        </p:attrNameLst>
                                      </p:cBhvr>
                                      <p:to>
                                        <p:strVal val="visible"/>
                                      </p:to>
                                    </p:set>
                                    <p:animEffect transition="in" filter="fade">
                                      <p:cBhvr>
                                        <p:cTn id="12" dur="500"/>
                                        <p:tgtEl>
                                          <p:spTgt spid="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10000"/>
                                  </p:iterate>
                                  <p:childTnLst>
                                    <p:set>
                                      <p:cBhvr>
                                        <p:cTn id="16" dur="1" fill="hold">
                                          <p:stCondLst>
                                            <p:cond delay="0"/>
                                          </p:stCondLst>
                                        </p:cTn>
                                        <p:tgtEl>
                                          <p:spTgt spid="74">
                                            <p:txEl>
                                              <p:pRg st="2" end="2"/>
                                            </p:txEl>
                                          </p:spTgt>
                                        </p:tgtEl>
                                        <p:attrNameLst>
                                          <p:attrName>style.visibility</p:attrName>
                                        </p:attrNameLst>
                                      </p:cBhvr>
                                      <p:to>
                                        <p:strVal val="visible"/>
                                      </p:to>
                                    </p:set>
                                    <p:animEffect transition="in" filter="fade">
                                      <p:cBhvr>
                                        <p:cTn id="17" dur="500"/>
                                        <p:tgtEl>
                                          <p:spTgt spid="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iterate type="lt">
                                    <p:tmPct val="10000"/>
                                  </p:iterate>
                                  <p:childTnLst>
                                    <p:set>
                                      <p:cBhvr>
                                        <p:cTn id="21" dur="1" fill="hold">
                                          <p:stCondLst>
                                            <p:cond delay="0"/>
                                          </p:stCondLst>
                                        </p:cTn>
                                        <p:tgtEl>
                                          <p:spTgt spid="74">
                                            <p:txEl>
                                              <p:pRg st="3" end="3"/>
                                            </p:txEl>
                                          </p:spTgt>
                                        </p:tgtEl>
                                        <p:attrNameLst>
                                          <p:attrName>style.visibility</p:attrName>
                                        </p:attrNameLst>
                                      </p:cBhvr>
                                      <p:to>
                                        <p:strVal val="visible"/>
                                      </p:to>
                                    </p:set>
                                    <p:animEffect transition="in" filter="fade">
                                      <p:cBhvr>
                                        <p:cTn id="22" dur="500"/>
                                        <p:tgtEl>
                                          <p:spTgt spid="7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500848" y="4203459"/>
                <a:ext cx="10515600" cy="2654541"/>
              </a:xfrm>
            </p:spPr>
            <p:txBody>
              <a:bodyPr>
                <a:normAutofit/>
              </a:bodyPr>
              <a:lstStyle/>
              <a:p>
                <a:pPr>
                  <a:lnSpc>
                    <a:spcPct val="107000"/>
                  </a:lnSpc>
                  <a:spcAft>
                    <a:spcPts val="800"/>
                  </a:spcAft>
                </a:pPr>
                <a14:m>
                  <m:oMath xmlns:m="http://schemas.openxmlformats.org/officeDocument/2006/math">
                    <m:r>
                      <a:rPr lang="vi-VN" sz="3200" i="1">
                        <a:latin typeface="Cambria Math" panose="02040503050406030204" pitchFamily="18" charset="0"/>
                        <a:ea typeface="Arial" panose="020B0604020202020204" pitchFamily="34" charset="0"/>
                      </a:rPr>
                      <m:t>𝑆𝐻</m:t>
                    </m:r>
                    <m:r>
                      <a:rPr lang="vi-VN" sz="3200" i="1">
                        <a:latin typeface="Cambria Math" panose="02040503050406030204" pitchFamily="18" charset="0"/>
                        <a:ea typeface="Arial" panose="020B0604020202020204" pitchFamily="34" charset="0"/>
                      </a:rPr>
                      <m:t>=</m:t>
                    </m:r>
                    <m:rad>
                      <m:radPr>
                        <m:degHide m:val="on"/>
                        <m:ctrlPr>
                          <a:rPr lang="en-US" sz="3200" i="1">
                            <a:latin typeface="Cambria Math" panose="02040503050406030204" pitchFamily="18" charset="0"/>
                            <a:ea typeface="Arial" panose="020B0604020202020204" pitchFamily="34" charset="0"/>
                          </a:rPr>
                        </m:ctrlPr>
                      </m:radPr>
                      <m:deg/>
                      <m:e>
                        <m:f>
                          <m:fPr>
                            <m:ctrlPr>
                              <a:rPr lang="en-US" sz="3200" i="1">
                                <a:latin typeface="Cambria Math" panose="02040503050406030204" pitchFamily="18" charset="0"/>
                                <a:ea typeface="Arial" panose="020B0604020202020204" pitchFamily="34" charset="0"/>
                              </a:rPr>
                            </m:ctrlPr>
                          </m:fPr>
                          <m:num>
                            <m:r>
                              <a:rPr lang="vi-VN" sz="3200" i="1">
                                <a:latin typeface="Cambria Math" panose="02040503050406030204" pitchFamily="18" charset="0"/>
                                <a:ea typeface="Arial" panose="020B0604020202020204" pitchFamily="34" charset="0"/>
                              </a:rPr>
                              <m:t>𝐻</m:t>
                            </m:r>
                            <m:sSup>
                              <m:sSupPr>
                                <m:ctrlPr>
                                  <a:rPr lang="en-US" sz="3200" i="1">
                                    <a:latin typeface="Cambria Math" panose="02040503050406030204" pitchFamily="18" charset="0"/>
                                    <a:ea typeface="Arial" panose="020B0604020202020204" pitchFamily="34" charset="0"/>
                                  </a:rPr>
                                </m:ctrlPr>
                              </m:sSupPr>
                              <m:e>
                                <m:r>
                                  <a:rPr lang="vi-VN" sz="3200" i="1">
                                    <a:latin typeface="Cambria Math" panose="02040503050406030204" pitchFamily="18" charset="0"/>
                                    <a:ea typeface="Arial" panose="020B0604020202020204" pitchFamily="34" charset="0"/>
                                  </a:rPr>
                                  <m:t>𝐼</m:t>
                                </m:r>
                              </m:e>
                              <m:sup>
                                <m:r>
                                  <a:rPr lang="vi-VN" sz="3200" i="1">
                                    <a:latin typeface="Cambria Math" panose="02040503050406030204" pitchFamily="18" charset="0"/>
                                    <a:ea typeface="Arial" panose="020B0604020202020204" pitchFamily="34" charset="0"/>
                                  </a:rPr>
                                  <m:t>2</m:t>
                                </m:r>
                              </m:sup>
                            </m:sSup>
                            <m:r>
                              <a:rPr lang="vi-VN" sz="3200" i="1">
                                <a:latin typeface="Cambria Math" panose="02040503050406030204" pitchFamily="18" charset="0"/>
                                <a:ea typeface="Arial" panose="020B0604020202020204" pitchFamily="34" charset="0"/>
                              </a:rPr>
                              <m:t>.</m:t>
                            </m:r>
                            <m:r>
                              <a:rPr lang="vi-VN" sz="3200" i="1">
                                <a:latin typeface="Cambria Math" panose="02040503050406030204" pitchFamily="18" charset="0"/>
                                <a:ea typeface="Arial" panose="020B0604020202020204" pitchFamily="34" charset="0"/>
                              </a:rPr>
                              <m:t>𝐻</m:t>
                            </m:r>
                            <m:sSup>
                              <m:sSupPr>
                                <m:ctrlPr>
                                  <a:rPr lang="en-US" sz="3200" i="1">
                                    <a:latin typeface="Cambria Math" panose="02040503050406030204" pitchFamily="18" charset="0"/>
                                    <a:ea typeface="Arial" panose="020B0604020202020204" pitchFamily="34" charset="0"/>
                                  </a:rPr>
                                </m:ctrlPr>
                              </m:sSupPr>
                              <m:e>
                                <m:r>
                                  <a:rPr lang="vi-VN" sz="3200" i="1">
                                    <a:latin typeface="Cambria Math" panose="02040503050406030204" pitchFamily="18" charset="0"/>
                                    <a:ea typeface="Arial" panose="020B0604020202020204" pitchFamily="34" charset="0"/>
                                  </a:rPr>
                                  <m:t>𝐾</m:t>
                                </m:r>
                              </m:e>
                              <m:sup>
                                <m:r>
                                  <a:rPr lang="vi-VN" sz="3200" i="1">
                                    <a:latin typeface="Cambria Math" panose="02040503050406030204" pitchFamily="18" charset="0"/>
                                    <a:ea typeface="Arial" panose="020B0604020202020204" pitchFamily="34" charset="0"/>
                                  </a:rPr>
                                  <m:t>2</m:t>
                                </m:r>
                              </m:sup>
                            </m:sSup>
                          </m:num>
                          <m:den>
                            <m:r>
                              <a:rPr lang="vi-VN" sz="3200" i="1">
                                <a:latin typeface="Cambria Math" panose="02040503050406030204" pitchFamily="18" charset="0"/>
                                <a:ea typeface="Arial" panose="020B0604020202020204" pitchFamily="34" charset="0"/>
                              </a:rPr>
                              <m:t>𝐻</m:t>
                            </m:r>
                            <m:sSup>
                              <m:sSupPr>
                                <m:ctrlPr>
                                  <a:rPr lang="en-US" sz="3200" i="1">
                                    <a:latin typeface="Cambria Math" panose="02040503050406030204" pitchFamily="18" charset="0"/>
                                    <a:ea typeface="Arial" panose="020B0604020202020204" pitchFamily="34" charset="0"/>
                                  </a:rPr>
                                </m:ctrlPr>
                              </m:sSupPr>
                              <m:e>
                                <m:r>
                                  <a:rPr lang="vi-VN" sz="3200" i="1">
                                    <a:latin typeface="Cambria Math" panose="02040503050406030204" pitchFamily="18" charset="0"/>
                                    <a:ea typeface="Arial" panose="020B0604020202020204" pitchFamily="34" charset="0"/>
                                  </a:rPr>
                                  <m:t>𝐼</m:t>
                                </m:r>
                              </m:e>
                              <m:sup>
                                <m:r>
                                  <a:rPr lang="vi-VN" sz="3200" i="1">
                                    <a:latin typeface="Cambria Math" panose="02040503050406030204" pitchFamily="18" charset="0"/>
                                    <a:ea typeface="Arial" panose="020B0604020202020204" pitchFamily="34" charset="0"/>
                                  </a:rPr>
                                  <m:t>2</m:t>
                                </m:r>
                              </m:sup>
                            </m:sSup>
                            <m:r>
                              <a:rPr lang="vi-VN" sz="3200" i="1">
                                <a:latin typeface="Cambria Math" panose="02040503050406030204" pitchFamily="18" charset="0"/>
                                <a:ea typeface="Arial" panose="020B0604020202020204" pitchFamily="34" charset="0"/>
                              </a:rPr>
                              <m:t>−</m:t>
                            </m:r>
                            <m:r>
                              <a:rPr lang="vi-VN" sz="3200" i="1">
                                <a:latin typeface="Cambria Math" panose="02040503050406030204" pitchFamily="18" charset="0"/>
                                <a:ea typeface="Arial" panose="020B0604020202020204" pitchFamily="34" charset="0"/>
                              </a:rPr>
                              <m:t>𝐻</m:t>
                            </m:r>
                            <m:sSup>
                              <m:sSupPr>
                                <m:ctrlPr>
                                  <a:rPr lang="en-US" sz="3200" i="1">
                                    <a:latin typeface="Cambria Math" panose="02040503050406030204" pitchFamily="18" charset="0"/>
                                    <a:ea typeface="Arial" panose="020B0604020202020204" pitchFamily="34" charset="0"/>
                                  </a:rPr>
                                </m:ctrlPr>
                              </m:sSupPr>
                              <m:e>
                                <m:r>
                                  <a:rPr lang="vi-VN" sz="3200" i="1">
                                    <a:latin typeface="Cambria Math" panose="02040503050406030204" pitchFamily="18" charset="0"/>
                                    <a:ea typeface="Arial" panose="020B0604020202020204" pitchFamily="34" charset="0"/>
                                  </a:rPr>
                                  <m:t>𝐾</m:t>
                                </m:r>
                              </m:e>
                              <m:sup>
                                <m:r>
                                  <a:rPr lang="vi-VN" sz="3200" i="1">
                                    <a:latin typeface="Cambria Math" panose="02040503050406030204" pitchFamily="18" charset="0"/>
                                    <a:ea typeface="Arial" panose="020B0604020202020204" pitchFamily="34" charset="0"/>
                                  </a:rPr>
                                  <m:t>2</m:t>
                                </m:r>
                              </m:sup>
                            </m:sSup>
                          </m:den>
                        </m:f>
                      </m:e>
                    </m:rad>
                    <m:r>
                      <a:rPr lang="vi-VN" sz="3200" i="1">
                        <a:latin typeface="Cambria Math" panose="02040503050406030204" pitchFamily="18" charset="0"/>
                        <a:ea typeface="Arial" panose="020B0604020202020204" pitchFamily="34" charset="0"/>
                      </a:rPr>
                      <m:t>=</m:t>
                    </m:r>
                    <m:r>
                      <a:rPr lang="vi-VN" sz="3200" i="1">
                        <a:latin typeface="Cambria Math" panose="02040503050406030204" pitchFamily="18" charset="0"/>
                        <a:ea typeface="Arial" panose="020B0604020202020204" pitchFamily="34" charset="0"/>
                      </a:rPr>
                      <m:t>3</m:t>
                    </m:r>
                    <m:r>
                      <a:rPr lang="vi-VN" sz="3200" i="1">
                        <a:latin typeface="Cambria Math" panose="02040503050406030204" pitchFamily="18" charset="0"/>
                        <a:ea typeface="Arial" panose="020B0604020202020204" pitchFamily="34" charset="0"/>
                      </a:rPr>
                      <m:t>𝑎</m:t>
                    </m:r>
                  </m:oMath>
                </a14:m>
                <a:r>
                  <a:rPr lang="vi-VN" sz="3200" dirty="0">
                    <a:ea typeface="Times New Roman" panose="02020603050405020304" pitchFamily="18" charset="0"/>
                  </a:rPr>
                  <a:t>. </a:t>
                </a:r>
                <a:endParaRPr lang="en-US" sz="3200" dirty="0">
                  <a:ea typeface="Times New Roman" panose="02020603050405020304" pitchFamily="18" charset="0"/>
                </a:endParaRPr>
              </a:p>
              <a:p>
                <a:pPr>
                  <a:lnSpc>
                    <a:spcPct val="107000"/>
                  </a:lnSpc>
                  <a:spcAft>
                    <a:spcPts val="800"/>
                  </a:spcAft>
                </a:pPr>
                <a:r>
                  <a:rPr lang="vi-VN" sz="3200" dirty="0">
                    <a:solidFill>
                      <a:srgbClr val="0000FF"/>
                    </a:solidFill>
                    <a:ea typeface="Times New Roman" panose="02020603050405020304" pitchFamily="18" charset="0"/>
                  </a:rPr>
                  <a:t>Vậy </a:t>
                </a:r>
                <a14:m>
                  <m:oMath xmlns:m="http://schemas.openxmlformats.org/officeDocument/2006/math">
                    <m:sSub>
                      <m:sSubPr>
                        <m:ctrlPr>
                          <a:rPr lang="en-US" sz="3200" i="1">
                            <a:solidFill>
                              <a:srgbClr val="0000FF"/>
                            </a:solidFill>
                            <a:latin typeface="Cambria Math" panose="02040503050406030204" pitchFamily="18" charset="0"/>
                            <a:ea typeface="Arial" panose="020B0604020202020204" pitchFamily="34" charset="0"/>
                          </a:rPr>
                        </m:ctrlPr>
                      </m:sSubPr>
                      <m:e>
                        <m:r>
                          <a:rPr lang="vi-VN" sz="3200" i="1">
                            <a:solidFill>
                              <a:srgbClr val="0000FF"/>
                            </a:solidFill>
                            <a:latin typeface="Cambria Math" panose="02040503050406030204" pitchFamily="18" charset="0"/>
                            <a:ea typeface="Arial" panose="020B0604020202020204" pitchFamily="34" charset="0"/>
                          </a:rPr>
                          <m:t>𝑉</m:t>
                        </m:r>
                      </m:e>
                      <m:sub>
                        <m:r>
                          <a:rPr lang="vi-VN" sz="3200" i="1">
                            <a:solidFill>
                              <a:srgbClr val="0000FF"/>
                            </a:solidFill>
                            <a:latin typeface="Cambria Math" panose="02040503050406030204" pitchFamily="18" charset="0"/>
                            <a:ea typeface="Arial" panose="020B0604020202020204" pitchFamily="34" charset="0"/>
                          </a:rPr>
                          <m:t>𝑆</m:t>
                        </m:r>
                        <m:r>
                          <a:rPr lang="vi-VN" sz="3200" i="1">
                            <a:solidFill>
                              <a:srgbClr val="0000FF"/>
                            </a:solidFill>
                            <a:latin typeface="Cambria Math" panose="02040503050406030204" pitchFamily="18" charset="0"/>
                            <a:ea typeface="Arial" panose="020B0604020202020204" pitchFamily="34" charset="0"/>
                          </a:rPr>
                          <m:t>.</m:t>
                        </m:r>
                        <m:r>
                          <a:rPr lang="vi-VN" sz="3200" i="1">
                            <a:solidFill>
                              <a:srgbClr val="0000FF"/>
                            </a:solidFill>
                            <a:latin typeface="Cambria Math" panose="02040503050406030204" pitchFamily="18" charset="0"/>
                            <a:ea typeface="Arial" panose="020B0604020202020204" pitchFamily="34" charset="0"/>
                          </a:rPr>
                          <m:t>𝐴𝐵𝐶𝐷</m:t>
                        </m:r>
                      </m:sub>
                    </m:sSub>
                    <m:r>
                      <a:rPr lang="vi-VN" sz="3200" i="1">
                        <a:solidFill>
                          <a:srgbClr val="0000FF"/>
                        </a:solidFill>
                        <a:latin typeface="Cambria Math" panose="02040503050406030204" pitchFamily="18" charset="0"/>
                        <a:ea typeface="Arial" panose="020B0604020202020204" pitchFamily="34" charset="0"/>
                      </a:rPr>
                      <m:t>=</m:t>
                    </m:r>
                    <m:f>
                      <m:fPr>
                        <m:ctrlPr>
                          <a:rPr lang="en-US" sz="3200" i="1">
                            <a:solidFill>
                              <a:srgbClr val="0000FF"/>
                            </a:solidFill>
                            <a:latin typeface="Cambria Math" panose="02040503050406030204" pitchFamily="18" charset="0"/>
                            <a:ea typeface="Arial" panose="020B0604020202020204" pitchFamily="34" charset="0"/>
                          </a:rPr>
                        </m:ctrlPr>
                      </m:fPr>
                      <m:num>
                        <m:r>
                          <a:rPr lang="vi-VN" sz="3200" i="1">
                            <a:solidFill>
                              <a:srgbClr val="0000FF"/>
                            </a:solidFill>
                            <a:latin typeface="Cambria Math" panose="02040503050406030204" pitchFamily="18" charset="0"/>
                            <a:ea typeface="Arial" panose="020B0604020202020204" pitchFamily="34" charset="0"/>
                          </a:rPr>
                          <m:t>1</m:t>
                        </m:r>
                      </m:num>
                      <m:den>
                        <m:r>
                          <a:rPr lang="vi-VN" sz="3200" i="1">
                            <a:solidFill>
                              <a:srgbClr val="0000FF"/>
                            </a:solidFill>
                            <a:latin typeface="Cambria Math" panose="02040503050406030204" pitchFamily="18" charset="0"/>
                            <a:ea typeface="Arial" panose="020B0604020202020204" pitchFamily="34" charset="0"/>
                          </a:rPr>
                          <m:t>3</m:t>
                        </m:r>
                      </m:den>
                    </m:f>
                    <m:r>
                      <a:rPr lang="vi-VN" sz="3200" i="1">
                        <a:solidFill>
                          <a:srgbClr val="0000FF"/>
                        </a:solidFill>
                        <a:latin typeface="Cambria Math" panose="02040503050406030204" pitchFamily="18" charset="0"/>
                        <a:ea typeface="Arial" panose="020B0604020202020204" pitchFamily="34" charset="0"/>
                      </a:rPr>
                      <m:t>𝑆𝐻</m:t>
                    </m:r>
                    <m:r>
                      <a:rPr lang="vi-VN" sz="3200" i="1">
                        <a:solidFill>
                          <a:srgbClr val="0000FF"/>
                        </a:solidFill>
                        <a:latin typeface="Cambria Math" panose="02040503050406030204" pitchFamily="18" charset="0"/>
                        <a:ea typeface="Arial" panose="020B0604020202020204" pitchFamily="34" charset="0"/>
                      </a:rPr>
                      <m:t>.</m:t>
                    </m:r>
                    <m:sSub>
                      <m:sSubPr>
                        <m:ctrlPr>
                          <a:rPr lang="en-US" sz="3200" i="1">
                            <a:solidFill>
                              <a:srgbClr val="0000FF"/>
                            </a:solidFill>
                            <a:latin typeface="Cambria Math" panose="02040503050406030204" pitchFamily="18" charset="0"/>
                            <a:ea typeface="Arial" panose="020B0604020202020204" pitchFamily="34" charset="0"/>
                          </a:rPr>
                        </m:ctrlPr>
                      </m:sSubPr>
                      <m:e>
                        <m:r>
                          <a:rPr lang="vi-VN" sz="3200" i="1">
                            <a:solidFill>
                              <a:srgbClr val="0000FF"/>
                            </a:solidFill>
                            <a:latin typeface="Cambria Math" panose="02040503050406030204" pitchFamily="18" charset="0"/>
                            <a:ea typeface="Arial" panose="020B0604020202020204" pitchFamily="34" charset="0"/>
                          </a:rPr>
                          <m:t>𝑆</m:t>
                        </m:r>
                      </m:e>
                      <m:sub>
                        <m:r>
                          <a:rPr lang="vi-VN" sz="3200" i="1">
                            <a:solidFill>
                              <a:srgbClr val="0000FF"/>
                            </a:solidFill>
                            <a:latin typeface="Cambria Math" panose="02040503050406030204" pitchFamily="18" charset="0"/>
                            <a:ea typeface="Arial" panose="020B0604020202020204" pitchFamily="34" charset="0"/>
                          </a:rPr>
                          <m:t>𝐴𝐵𝐶𝐷</m:t>
                        </m:r>
                      </m:sub>
                    </m:sSub>
                    <m:r>
                      <a:rPr lang="vi-VN" sz="3200" i="1">
                        <a:solidFill>
                          <a:srgbClr val="0000FF"/>
                        </a:solidFill>
                        <a:latin typeface="Cambria Math" panose="02040503050406030204" pitchFamily="18" charset="0"/>
                        <a:ea typeface="Arial" panose="020B0604020202020204" pitchFamily="34" charset="0"/>
                      </a:rPr>
                      <m:t>=</m:t>
                    </m:r>
                    <m:f>
                      <m:fPr>
                        <m:ctrlPr>
                          <a:rPr lang="en-US" sz="3200" i="1">
                            <a:solidFill>
                              <a:srgbClr val="0000FF"/>
                            </a:solidFill>
                            <a:latin typeface="Cambria Math" panose="02040503050406030204" pitchFamily="18" charset="0"/>
                            <a:ea typeface="Arial" panose="020B0604020202020204" pitchFamily="34" charset="0"/>
                          </a:rPr>
                        </m:ctrlPr>
                      </m:fPr>
                      <m:num>
                        <m:r>
                          <a:rPr lang="vi-VN" sz="3200" i="1">
                            <a:solidFill>
                              <a:srgbClr val="0000FF"/>
                            </a:solidFill>
                            <a:latin typeface="Cambria Math" panose="02040503050406030204" pitchFamily="18" charset="0"/>
                            <a:ea typeface="Arial" panose="020B0604020202020204" pitchFamily="34" charset="0"/>
                          </a:rPr>
                          <m:t>1</m:t>
                        </m:r>
                      </m:num>
                      <m:den>
                        <m:r>
                          <a:rPr lang="vi-VN" sz="3200" i="1">
                            <a:solidFill>
                              <a:srgbClr val="0000FF"/>
                            </a:solidFill>
                            <a:latin typeface="Cambria Math" panose="02040503050406030204" pitchFamily="18" charset="0"/>
                            <a:ea typeface="Arial" panose="020B0604020202020204" pitchFamily="34" charset="0"/>
                          </a:rPr>
                          <m:t>3</m:t>
                        </m:r>
                      </m:den>
                    </m:f>
                    <m:r>
                      <a:rPr lang="vi-VN" sz="3200" i="1">
                        <a:solidFill>
                          <a:srgbClr val="0000FF"/>
                        </a:solidFill>
                        <a:latin typeface="Cambria Math" panose="02040503050406030204" pitchFamily="18" charset="0"/>
                        <a:ea typeface="Arial" panose="020B0604020202020204" pitchFamily="34" charset="0"/>
                      </a:rPr>
                      <m:t>3</m:t>
                    </m:r>
                    <m:r>
                      <a:rPr lang="vi-VN" sz="3200" i="1">
                        <a:solidFill>
                          <a:srgbClr val="0000FF"/>
                        </a:solidFill>
                        <a:latin typeface="Cambria Math" panose="02040503050406030204" pitchFamily="18" charset="0"/>
                        <a:ea typeface="Arial" panose="020B0604020202020204" pitchFamily="34" charset="0"/>
                      </a:rPr>
                      <m:t>𝑎</m:t>
                    </m:r>
                    <m:r>
                      <a:rPr lang="vi-VN" sz="3200" i="1">
                        <a:solidFill>
                          <a:srgbClr val="0000FF"/>
                        </a:solidFill>
                        <a:latin typeface="Cambria Math" panose="02040503050406030204" pitchFamily="18" charset="0"/>
                        <a:ea typeface="Arial" panose="020B0604020202020204" pitchFamily="34" charset="0"/>
                      </a:rPr>
                      <m:t>.</m:t>
                    </m:r>
                    <m:sSup>
                      <m:sSupPr>
                        <m:ctrlPr>
                          <a:rPr lang="en-US" sz="3200" i="1">
                            <a:solidFill>
                              <a:srgbClr val="0000FF"/>
                            </a:solidFill>
                            <a:latin typeface="Cambria Math" panose="02040503050406030204" pitchFamily="18" charset="0"/>
                            <a:ea typeface="Arial" panose="020B0604020202020204" pitchFamily="34" charset="0"/>
                          </a:rPr>
                        </m:ctrlPr>
                      </m:sSupPr>
                      <m:e>
                        <m:r>
                          <a:rPr lang="vi-VN" sz="3200" i="1">
                            <a:solidFill>
                              <a:srgbClr val="0000FF"/>
                            </a:solidFill>
                            <a:latin typeface="Cambria Math" panose="02040503050406030204" pitchFamily="18" charset="0"/>
                            <a:ea typeface="Arial" panose="020B0604020202020204" pitchFamily="34" charset="0"/>
                          </a:rPr>
                          <m:t>𝑎</m:t>
                        </m:r>
                      </m:e>
                      <m:sup>
                        <m:r>
                          <a:rPr lang="vi-VN" sz="3200" i="1">
                            <a:solidFill>
                              <a:srgbClr val="0000FF"/>
                            </a:solidFill>
                            <a:latin typeface="Cambria Math" panose="02040503050406030204" pitchFamily="18" charset="0"/>
                            <a:ea typeface="Arial" panose="020B0604020202020204" pitchFamily="34" charset="0"/>
                          </a:rPr>
                          <m:t>2</m:t>
                        </m:r>
                      </m:sup>
                    </m:sSup>
                    <m:rad>
                      <m:radPr>
                        <m:degHide m:val="on"/>
                        <m:ctrlPr>
                          <a:rPr lang="en-US" sz="3200" i="1">
                            <a:solidFill>
                              <a:srgbClr val="0000FF"/>
                            </a:solidFill>
                            <a:latin typeface="Cambria Math" panose="02040503050406030204" pitchFamily="18" charset="0"/>
                            <a:ea typeface="Arial" panose="020B0604020202020204" pitchFamily="34" charset="0"/>
                          </a:rPr>
                        </m:ctrlPr>
                      </m:radPr>
                      <m:deg/>
                      <m:e>
                        <m:r>
                          <a:rPr lang="vi-VN" sz="3200" i="1">
                            <a:solidFill>
                              <a:srgbClr val="0000FF"/>
                            </a:solidFill>
                            <a:latin typeface="Cambria Math" panose="02040503050406030204" pitchFamily="18" charset="0"/>
                            <a:ea typeface="Arial" panose="020B0604020202020204" pitchFamily="34" charset="0"/>
                          </a:rPr>
                          <m:t>3</m:t>
                        </m:r>
                      </m:e>
                    </m:rad>
                    <m:r>
                      <a:rPr lang="vi-VN" sz="3200" i="1">
                        <a:solidFill>
                          <a:srgbClr val="0000FF"/>
                        </a:solidFill>
                        <a:latin typeface="Cambria Math" panose="02040503050406030204" pitchFamily="18" charset="0"/>
                        <a:ea typeface="Arial" panose="020B0604020202020204" pitchFamily="34" charset="0"/>
                      </a:rPr>
                      <m:t>=</m:t>
                    </m:r>
                    <m:sSup>
                      <m:sSupPr>
                        <m:ctrlPr>
                          <a:rPr lang="en-US" sz="3200" i="1">
                            <a:solidFill>
                              <a:srgbClr val="0000FF"/>
                            </a:solidFill>
                            <a:latin typeface="Cambria Math" panose="02040503050406030204" pitchFamily="18" charset="0"/>
                            <a:ea typeface="Arial" panose="020B0604020202020204" pitchFamily="34" charset="0"/>
                          </a:rPr>
                        </m:ctrlPr>
                      </m:sSupPr>
                      <m:e>
                        <m:r>
                          <a:rPr lang="vi-VN" sz="3200" i="1">
                            <a:solidFill>
                              <a:srgbClr val="0000FF"/>
                            </a:solidFill>
                            <a:latin typeface="Cambria Math" panose="02040503050406030204" pitchFamily="18" charset="0"/>
                            <a:ea typeface="Arial" panose="020B0604020202020204" pitchFamily="34" charset="0"/>
                          </a:rPr>
                          <m:t>𝑎</m:t>
                        </m:r>
                      </m:e>
                      <m:sup>
                        <m:r>
                          <a:rPr lang="vi-VN" sz="3200" i="1">
                            <a:solidFill>
                              <a:srgbClr val="0000FF"/>
                            </a:solidFill>
                            <a:latin typeface="Cambria Math" panose="02040503050406030204" pitchFamily="18" charset="0"/>
                            <a:ea typeface="Arial" panose="020B0604020202020204" pitchFamily="34" charset="0"/>
                          </a:rPr>
                          <m:t>3</m:t>
                        </m:r>
                      </m:sup>
                    </m:sSup>
                    <m:rad>
                      <m:radPr>
                        <m:degHide m:val="on"/>
                        <m:ctrlPr>
                          <a:rPr lang="en-US" sz="3200" i="1">
                            <a:solidFill>
                              <a:srgbClr val="0000FF"/>
                            </a:solidFill>
                            <a:latin typeface="Cambria Math" panose="02040503050406030204" pitchFamily="18" charset="0"/>
                            <a:ea typeface="Arial" panose="020B0604020202020204" pitchFamily="34" charset="0"/>
                          </a:rPr>
                        </m:ctrlPr>
                      </m:radPr>
                      <m:deg/>
                      <m:e>
                        <m:r>
                          <a:rPr lang="vi-VN" sz="3200" i="1">
                            <a:solidFill>
                              <a:srgbClr val="0000FF"/>
                            </a:solidFill>
                            <a:latin typeface="Cambria Math" panose="02040503050406030204" pitchFamily="18" charset="0"/>
                            <a:ea typeface="Arial" panose="020B0604020202020204" pitchFamily="34" charset="0"/>
                          </a:rPr>
                          <m:t>3</m:t>
                        </m:r>
                      </m:e>
                    </m:rad>
                  </m:oMath>
                </a14:m>
                <a:r>
                  <a:rPr lang="vi-VN" sz="3200" dirty="0">
                    <a:solidFill>
                      <a:srgbClr val="0000FF"/>
                    </a:solidFill>
                    <a:ea typeface="Times New Roman" panose="02020603050405020304" pitchFamily="18" charset="0"/>
                  </a:rPr>
                  <a:t>.</a:t>
                </a:r>
                <a:endParaRPr lang="en-US" sz="3200" dirty="0">
                  <a:solidFill>
                    <a:srgbClr val="0000FF"/>
                  </a:solidFill>
                  <a:ea typeface="Times New Roman" panose="02020603050405020304" pitchFamily="18" charset="0"/>
                </a:endParaRPr>
              </a:p>
              <a:p>
                <a:endParaRPr lang="en-US" sz="3200"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500848" y="4203459"/>
                <a:ext cx="10515600" cy="2654541"/>
              </a:xfrm>
              <a:blipFill rotWithShape="0">
                <a:blip r:embed="rId2"/>
                <a:stretch>
                  <a:fillRect l="-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itle 4"/>
              <p:cNvSpPr txBox="1">
                <a:spLocks noGrp="1"/>
              </p:cNvSpPr>
              <p:nvPr>
                <p:ph type="title"/>
              </p:nvPr>
            </p:nvSpPr>
            <p:spPr>
              <a:xfrm>
                <a:off x="152399" y="224147"/>
                <a:ext cx="11887201" cy="3308855"/>
              </a:xfrm>
              <a:prstGeom prst="rect">
                <a:avLst/>
              </a:prstGeom>
              <a:noFill/>
            </p:spPr>
            <p:txBody>
              <a:bodyPr wrap="square" rtlCol="0">
                <a:spAutoFit/>
              </a:bodyPr>
              <a:lstStyle/>
              <a:p>
                <a:pPr algn="just">
                  <a:lnSpc>
                    <a:spcPct val="107000"/>
                  </a:lnSpc>
                  <a:spcAft>
                    <a:spcPts val="0"/>
                  </a:spcAft>
                  <a:tabLst>
                    <a:tab pos="628650" algn="l"/>
                    <a:tab pos="862013" algn="l"/>
                  </a:tabLst>
                </a:pPr>
                <a:r>
                  <a:rPr lang="en-US" sz="3200" b="1" dirty="0" err="1">
                    <a:solidFill>
                      <a:srgbClr val="0000FF"/>
                    </a:solidFill>
                    <a:latin typeface="Times New Roman" panose="02020603050405020304" pitchFamily="18" charset="0"/>
                    <a:ea typeface="Times New Roman" panose="02020603050405020304" pitchFamily="18" charset="0"/>
                  </a:rPr>
                  <a:t>Câu</a:t>
                </a:r>
                <a:r>
                  <a:rPr lang="en-US" sz="3200" b="1" dirty="0">
                    <a:solidFill>
                      <a:srgbClr val="0000FF"/>
                    </a:solidFill>
                    <a:latin typeface="Times New Roman" panose="02020603050405020304" pitchFamily="18" charset="0"/>
                    <a:ea typeface="Times New Roman" panose="02020603050405020304" pitchFamily="18" charset="0"/>
                  </a:rPr>
                  <a:t> 5: </a:t>
                </a:r>
                <a:r>
                  <a:rPr lang="vi-VN" sz="3200" dirty="0">
                    <a:effectLst/>
                    <a:latin typeface="Times New Roman" panose="02020603050405020304" pitchFamily="18" charset="0"/>
                    <a:ea typeface="Times New Roman" panose="02020603050405020304" pitchFamily="18" charset="0"/>
                  </a:rPr>
                  <a:t>Cho hình chóp </a:t>
                </a:r>
                <a14:m>
                  <m:oMath xmlns:m="http://schemas.openxmlformats.org/officeDocument/2006/math">
                    <m:r>
                      <a:rPr lang="vi-VN" sz="3200" i="1">
                        <a:effectLst/>
                        <a:latin typeface="Cambria Math" panose="02040503050406030204" pitchFamily="18" charset="0"/>
                        <a:ea typeface="Times New Roman" panose="02020603050405020304" pitchFamily="18" charset="0"/>
                      </a:rPr>
                      <m:t>𝑆</m:t>
                    </m:r>
                    <m:r>
                      <a:rPr lang="vi-VN" sz="3200" i="1">
                        <a:effectLst/>
                        <a:latin typeface="Cambria Math" panose="02040503050406030204" pitchFamily="18" charset="0"/>
                        <a:ea typeface="Times New Roman" panose="02020603050405020304" pitchFamily="18" charset="0"/>
                      </a:rPr>
                      <m:t>.</m:t>
                    </m:r>
                    <m:r>
                      <a:rPr lang="vi-VN" sz="3200" i="1">
                        <a:effectLst/>
                        <a:latin typeface="Cambria Math" panose="02040503050406030204" pitchFamily="18" charset="0"/>
                        <a:ea typeface="Times New Roman" panose="02020603050405020304" pitchFamily="18" charset="0"/>
                      </a:rPr>
                      <m:t>𝐴𝐵𝐶𝐷</m:t>
                    </m:r>
                  </m:oMath>
                </a14:m>
                <a:r>
                  <a:rPr lang="vi-VN" sz="3200" dirty="0">
                    <a:effectLst/>
                    <a:latin typeface="Times New Roman" panose="02020603050405020304" pitchFamily="18" charset="0"/>
                    <a:ea typeface="Times New Roman" panose="02020603050405020304" pitchFamily="18" charset="0"/>
                  </a:rPr>
                  <a:t> có đáy </a:t>
                </a:r>
                <a14:m>
                  <m:oMath xmlns:m="http://schemas.openxmlformats.org/officeDocument/2006/math">
                    <m:r>
                      <a:rPr lang="vi-VN" sz="3200" i="1">
                        <a:effectLst/>
                        <a:latin typeface="Cambria Math" panose="02040503050406030204" pitchFamily="18" charset="0"/>
                        <a:ea typeface="Times New Roman" panose="02020603050405020304" pitchFamily="18" charset="0"/>
                      </a:rPr>
                      <m:t>𝐴𝐵𝐶𝐷</m:t>
                    </m:r>
                  </m:oMath>
                </a14:m>
                <a:r>
                  <a:rPr lang="vi-VN" sz="3200" dirty="0">
                    <a:effectLst/>
                    <a:latin typeface="Times New Roman" panose="02020603050405020304" pitchFamily="18" charset="0"/>
                    <a:ea typeface="Times New Roman" panose="02020603050405020304" pitchFamily="18" charset="0"/>
                  </a:rPr>
                  <a:t> là hình chữ nhật, </a:t>
                </a:r>
                <a:r>
                  <a:rPr lang="en-US" sz="3200" dirty="0">
                    <a:effectLst/>
                    <a:latin typeface="Times New Roman" panose="02020603050405020304" pitchFamily="18" charset="0"/>
                    <a:ea typeface="Times New Roman" panose="02020603050405020304" pitchFamily="18" charset="0"/>
                  </a:rPr>
                  <a:t/>
                </a:r>
                <a:br>
                  <a:rPr lang="en-US" sz="3200" dirty="0">
                    <a:effectLst/>
                    <a:latin typeface="Times New Roman" panose="02020603050405020304" pitchFamily="18" charset="0"/>
                    <a:ea typeface="Times New Roman" panose="02020603050405020304" pitchFamily="18" charset="0"/>
                  </a:rPr>
                </a:br>
                <a14:m>
                  <m:oMath xmlns:m="http://schemas.openxmlformats.org/officeDocument/2006/math">
                    <m:r>
                      <a:rPr lang="vi-VN" sz="3200" i="1">
                        <a:effectLst/>
                        <a:latin typeface="Cambria Math" panose="02040503050406030204" pitchFamily="18" charset="0"/>
                        <a:ea typeface="Times New Roman" panose="02020603050405020304" pitchFamily="18" charset="0"/>
                      </a:rPr>
                      <m:t>𝐴𝐵</m:t>
                    </m:r>
                    <m:r>
                      <a:rPr lang="vi-VN" sz="3200" i="1">
                        <a:effectLst/>
                        <a:latin typeface="Cambria Math" panose="02040503050406030204" pitchFamily="18" charset="0"/>
                        <a:ea typeface="Times New Roman" panose="02020603050405020304" pitchFamily="18" charset="0"/>
                      </a:rPr>
                      <m:t>=</m:t>
                    </m:r>
                    <m:r>
                      <a:rPr lang="vi-VN" sz="3200" i="1">
                        <a:effectLst/>
                        <a:latin typeface="Cambria Math" panose="02040503050406030204" pitchFamily="18" charset="0"/>
                        <a:ea typeface="Times New Roman" panose="02020603050405020304" pitchFamily="18" charset="0"/>
                      </a:rPr>
                      <m:t>𝑎</m:t>
                    </m:r>
                  </m:oMath>
                </a14:m>
                <a:r>
                  <a:rPr lang="vi-VN"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vi-VN" sz="3200" i="1">
                        <a:effectLst/>
                        <a:latin typeface="Cambria Math" panose="02040503050406030204" pitchFamily="18" charset="0"/>
                        <a:ea typeface="Times New Roman" panose="02020603050405020304" pitchFamily="18" charset="0"/>
                      </a:rPr>
                      <m:t>𝐴𝐷</m:t>
                    </m:r>
                    <m:r>
                      <a:rPr lang="vi-VN" sz="3200" i="1">
                        <a:effectLst/>
                        <a:latin typeface="Cambria Math" panose="02040503050406030204" pitchFamily="18" charset="0"/>
                        <a:ea typeface="Times New Roman" panose="02020603050405020304" pitchFamily="18" charset="0"/>
                      </a:rPr>
                      <m:t>=</m:t>
                    </m:r>
                    <m:r>
                      <a:rPr lang="vi-VN" sz="3200" i="1">
                        <a:effectLst/>
                        <a:latin typeface="Cambria Math" panose="02040503050406030204" pitchFamily="18" charset="0"/>
                        <a:ea typeface="Times New Roman" panose="02020603050405020304" pitchFamily="18" charset="0"/>
                      </a:rPr>
                      <m:t>𝑎</m:t>
                    </m:r>
                    <m:rad>
                      <m:radPr>
                        <m:degHide m:val="on"/>
                        <m:ctrlPr>
                          <a:rPr lang="en-US" sz="3200" i="1">
                            <a:effectLst/>
                            <a:latin typeface="Cambria Math" panose="02040503050406030204" pitchFamily="18" charset="0"/>
                            <a:ea typeface="Times New Roman" panose="02020603050405020304" pitchFamily="18" charset="0"/>
                          </a:rPr>
                        </m:ctrlPr>
                      </m:radPr>
                      <m:deg/>
                      <m:e>
                        <m:r>
                          <a:rPr lang="vi-VN" sz="3200" i="1">
                            <a:effectLst/>
                            <a:latin typeface="Cambria Math" panose="02040503050406030204" pitchFamily="18" charset="0"/>
                            <a:ea typeface="Times New Roman" panose="02020603050405020304" pitchFamily="18" charset="0"/>
                          </a:rPr>
                          <m:t>3</m:t>
                        </m:r>
                      </m:e>
                    </m:rad>
                  </m:oMath>
                </a14:m>
                <a:r>
                  <a:rPr lang="vi-VN" sz="3200" dirty="0">
                    <a:effectLst/>
                    <a:latin typeface="Times New Roman" panose="02020603050405020304" pitchFamily="18" charset="0"/>
                    <a:ea typeface="Times New Roman" panose="02020603050405020304" pitchFamily="18" charset="0"/>
                  </a:rPr>
                  <a:t>, tam giác </a:t>
                </a:r>
                <a14:m>
                  <m:oMath xmlns:m="http://schemas.openxmlformats.org/officeDocument/2006/math">
                    <m:r>
                      <a:rPr lang="vi-VN" sz="3200" i="1">
                        <a:effectLst/>
                        <a:latin typeface="Cambria Math" panose="02040503050406030204" pitchFamily="18" charset="0"/>
                        <a:ea typeface="Times New Roman" panose="02020603050405020304" pitchFamily="18" charset="0"/>
                      </a:rPr>
                      <m:t>𝑆𝐴𝐵</m:t>
                    </m:r>
                  </m:oMath>
                </a14:m>
                <a:r>
                  <a:rPr lang="vi-VN" sz="3200" dirty="0">
                    <a:effectLst/>
                    <a:latin typeface="Times New Roman" panose="02020603050405020304" pitchFamily="18" charset="0"/>
                    <a:ea typeface="Times New Roman" panose="02020603050405020304" pitchFamily="18" charset="0"/>
                  </a:rPr>
                  <a:t> cân tại </a:t>
                </a:r>
                <a14:m>
                  <m:oMath xmlns:m="http://schemas.openxmlformats.org/officeDocument/2006/math">
                    <m:r>
                      <a:rPr lang="vi-VN" sz="3200" i="1">
                        <a:effectLst/>
                        <a:latin typeface="Cambria Math" panose="02040503050406030204" pitchFamily="18" charset="0"/>
                        <a:ea typeface="Times New Roman" panose="02020603050405020304" pitchFamily="18" charset="0"/>
                      </a:rPr>
                      <m:t>𝑆</m:t>
                    </m:r>
                  </m:oMath>
                </a14:m>
                <a:r>
                  <a:rPr lang="vi-VN" sz="3200" dirty="0">
                    <a:effectLst/>
                    <a:latin typeface="Times New Roman" panose="02020603050405020304" pitchFamily="18" charset="0"/>
                    <a:ea typeface="Times New Roman" panose="02020603050405020304" pitchFamily="18" charset="0"/>
                  </a:rPr>
                  <a:t> và nằm trong mặt phẳng vuông góc với đáy, khoảng cách giữa </a:t>
                </a:r>
                <a14:m>
                  <m:oMath xmlns:m="http://schemas.openxmlformats.org/officeDocument/2006/math">
                    <m:r>
                      <a:rPr lang="vi-VN" sz="3200" i="1">
                        <a:effectLst/>
                        <a:latin typeface="Cambria Math" panose="02040503050406030204" pitchFamily="18" charset="0"/>
                        <a:ea typeface="Times New Roman" panose="02020603050405020304" pitchFamily="18" charset="0"/>
                      </a:rPr>
                      <m:t>𝐴𝐵</m:t>
                    </m:r>
                  </m:oMath>
                </a14:m>
                <a:r>
                  <a:rPr lang="vi-VN" sz="3200" dirty="0">
                    <a:effectLst/>
                    <a:latin typeface="Times New Roman" panose="02020603050405020304" pitchFamily="18" charset="0"/>
                    <a:ea typeface="Times New Roman" panose="02020603050405020304" pitchFamily="18" charset="0"/>
                  </a:rPr>
                  <a:t> và </a:t>
                </a:r>
                <a14:m>
                  <m:oMath xmlns:m="http://schemas.openxmlformats.org/officeDocument/2006/math">
                    <m:r>
                      <a:rPr lang="vi-VN" sz="3200" i="1">
                        <a:effectLst/>
                        <a:latin typeface="Cambria Math" panose="02040503050406030204" pitchFamily="18" charset="0"/>
                        <a:ea typeface="Times New Roman" panose="02020603050405020304" pitchFamily="18" charset="0"/>
                      </a:rPr>
                      <m:t>𝑆𝐶</m:t>
                    </m:r>
                  </m:oMath>
                </a14:m>
                <a:r>
                  <a:rPr lang="vi-VN" sz="3200" dirty="0">
                    <a:effectLst/>
                    <a:latin typeface="Times New Roman" panose="02020603050405020304" pitchFamily="18" charset="0"/>
                    <a:ea typeface="Times New Roman" panose="02020603050405020304" pitchFamily="18" charset="0"/>
                  </a:rPr>
                  <a:t> bằng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rPr>
                        </m:ctrlPr>
                      </m:fPr>
                      <m:num>
                        <m:r>
                          <a:rPr lang="vi-VN" sz="3200" i="1">
                            <a:effectLst/>
                            <a:latin typeface="Cambria Math" panose="02040503050406030204" pitchFamily="18" charset="0"/>
                            <a:ea typeface="Times New Roman" panose="02020603050405020304" pitchFamily="18" charset="0"/>
                          </a:rPr>
                          <m:t>3</m:t>
                        </m:r>
                        <m:r>
                          <a:rPr lang="vi-VN" sz="3200" i="1">
                            <a:effectLst/>
                            <a:latin typeface="Cambria Math" panose="02040503050406030204" pitchFamily="18" charset="0"/>
                            <a:ea typeface="Times New Roman" panose="02020603050405020304" pitchFamily="18" charset="0"/>
                          </a:rPr>
                          <m:t>𝑎</m:t>
                        </m:r>
                      </m:num>
                      <m:den>
                        <m:r>
                          <a:rPr lang="vi-VN" sz="3200" i="1">
                            <a:effectLst/>
                            <a:latin typeface="Cambria Math" panose="02040503050406030204" pitchFamily="18" charset="0"/>
                            <a:ea typeface="Times New Roman" panose="02020603050405020304" pitchFamily="18" charset="0"/>
                          </a:rPr>
                          <m:t>2</m:t>
                        </m:r>
                      </m:den>
                    </m:f>
                  </m:oMath>
                </a14:m>
                <a:r>
                  <a:rPr lang="vi-VN" sz="3200" dirty="0">
                    <a:effectLst/>
                    <a:latin typeface="Times New Roman" panose="02020603050405020304" pitchFamily="18" charset="0"/>
                    <a:ea typeface="Times New Roman" panose="02020603050405020304" pitchFamily="18" charset="0"/>
                  </a:rPr>
                  <a:t>. Tính thể tích </a:t>
                </a:r>
                <a14:m>
                  <m:oMath xmlns:m="http://schemas.openxmlformats.org/officeDocument/2006/math">
                    <m:r>
                      <a:rPr lang="vi-VN" sz="3200" i="1">
                        <a:effectLst/>
                        <a:latin typeface="Cambria Math" panose="02040503050406030204" pitchFamily="18" charset="0"/>
                        <a:ea typeface="Times New Roman" panose="02020603050405020304" pitchFamily="18" charset="0"/>
                      </a:rPr>
                      <m:t>𝑉</m:t>
                    </m:r>
                  </m:oMath>
                </a14:m>
                <a:r>
                  <a:rPr lang="vi-VN" sz="3200" dirty="0">
                    <a:effectLst/>
                    <a:latin typeface="Times New Roman" panose="02020603050405020304" pitchFamily="18" charset="0"/>
                    <a:ea typeface="Times New Roman" panose="02020603050405020304" pitchFamily="18" charset="0"/>
                  </a:rPr>
                  <a:t> của khối chóp </a:t>
                </a:r>
                <a14:m>
                  <m:oMath xmlns:m="http://schemas.openxmlformats.org/officeDocument/2006/math">
                    <m:r>
                      <a:rPr lang="vi-VN" sz="3200" i="1">
                        <a:effectLst/>
                        <a:latin typeface="Cambria Math" panose="02040503050406030204" pitchFamily="18" charset="0"/>
                        <a:ea typeface="Times New Roman" panose="02020603050405020304" pitchFamily="18" charset="0"/>
                      </a:rPr>
                      <m:t>𝑆</m:t>
                    </m:r>
                    <m:r>
                      <a:rPr lang="vi-VN" sz="3200" i="1">
                        <a:effectLst/>
                        <a:latin typeface="Cambria Math" panose="02040503050406030204" pitchFamily="18" charset="0"/>
                        <a:ea typeface="Times New Roman" panose="02020603050405020304" pitchFamily="18" charset="0"/>
                      </a:rPr>
                      <m:t>.</m:t>
                    </m:r>
                    <m:r>
                      <a:rPr lang="vi-VN" sz="3200" i="1">
                        <a:effectLst/>
                        <a:latin typeface="Cambria Math" panose="02040503050406030204" pitchFamily="18" charset="0"/>
                        <a:ea typeface="Times New Roman" panose="02020603050405020304" pitchFamily="18" charset="0"/>
                      </a:rPr>
                      <m:t>𝐴𝐵𝐶𝐷</m:t>
                    </m:r>
                  </m:oMath>
                </a14:m>
                <a:r>
                  <a:rPr lang="vi-VN" sz="3200" dirty="0">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algn="just">
                  <a:lnSpc>
                    <a:spcPct val="107000"/>
                  </a:lnSpc>
                  <a:spcAft>
                    <a:spcPts val="800"/>
                  </a:spcAft>
                  <a:tabLst>
                    <a:tab pos="635000" algn="l"/>
                    <a:tab pos="2222500" algn="l"/>
                    <a:tab pos="3810000" algn="l"/>
                    <a:tab pos="5397500" algn="l"/>
                  </a:tabLst>
                </a:pPr>
                <a:r>
                  <a:rPr lang="en-US" sz="3200" b="1" dirty="0">
                    <a:solidFill>
                      <a:srgbClr val="0000FF"/>
                    </a:solidFill>
                    <a:effectLst/>
                    <a:latin typeface="Times New Roman" panose="02020603050405020304" pitchFamily="18" charset="0"/>
                    <a:ea typeface="Times New Roman" panose="02020603050405020304" pitchFamily="18" charset="0"/>
                  </a:rPr>
                  <a:t>A. </a:t>
                </a:r>
                <a14:m>
                  <m:oMath xmlns:m="http://schemas.openxmlformats.org/officeDocument/2006/math">
                    <m:r>
                      <a:rPr lang="vi-VN" sz="3200" i="1">
                        <a:effectLst/>
                        <a:latin typeface="Cambria Math" panose="02040503050406030204" pitchFamily="18" charset="0"/>
                        <a:ea typeface="Arial" panose="020B0604020202020204" pitchFamily="34" charset="0"/>
                      </a:rPr>
                      <m:t>𝑉</m:t>
                    </m:r>
                    <m:r>
                      <a:rPr lang="vi-VN" sz="3200" i="1">
                        <a:effectLst/>
                        <a:latin typeface="Cambria Math" panose="02040503050406030204" pitchFamily="18" charset="0"/>
                        <a:ea typeface="Arial" panose="020B0604020202020204" pitchFamily="34" charset="0"/>
                      </a:rPr>
                      <m:t>=</m:t>
                    </m:r>
                    <m:f>
                      <m:fPr>
                        <m:ctrlPr>
                          <a:rPr lang="en-US" sz="3200" i="1">
                            <a:effectLst/>
                            <a:latin typeface="Cambria Math" panose="02040503050406030204" pitchFamily="18" charset="0"/>
                            <a:ea typeface="Arial" panose="020B0604020202020204" pitchFamily="34" charset="0"/>
                          </a:rPr>
                        </m:ctrlPr>
                      </m:fPr>
                      <m:num>
                        <m:r>
                          <a:rPr lang="vi-VN" sz="3200" i="1">
                            <a:effectLst/>
                            <a:latin typeface="Cambria Math" panose="02040503050406030204" pitchFamily="18" charset="0"/>
                            <a:ea typeface="Arial" panose="020B0604020202020204" pitchFamily="34" charset="0"/>
                          </a:rPr>
                          <m:t>2</m:t>
                        </m:r>
                        <m:sSup>
                          <m:sSupPr>
                            <m:ctrlPr>
                              <a:rPr lang="en-US" sz="3200" i="1">
                                <a:effectLst/>
                                <a:latin typeface="Cambria Math" panose="02040503050406030204" pitchFamily="18" charset="0"/>
                                <a:ea typeface="Arial" panose="020B0604020202020204" pitchFamily="34" charset="0"/>
                              </a:rPr>
                            </m:ctrlPr>
                          </m:sSupPr>
                          <m:e>
                            <m:r>
                              <a:rPr lang="vi-VN" sz="3200" i="1">
                                <a:effectLst/>
                                <a:latin typeface="Cambria Math" panose="02040503050406030204" pitchFamily="18" charset="0"/>
                                <a:ea typeface="Arial" panose="020B0604020202020204" pitchFamily="34" charset="0"/>
                              </a:rPr>
                              <m:t>𝑎</m:t>
                            </m:r>
                          </m:e>
                          <m:sup>
                            <m:r>
                              <a:rPr lang="vi-VN" sz="3200" i="1">
                                <a:effectLst/>
                                <a:latin typeface="Cambria Math" panose="02040503050406030204" pitchFamily="18" charset="0"/>
                                <a:ea typeface="Arial" panose="020B0604020202020204" pitchFamily="34" charset="0"/>
                              </a:rPr>
                              <m:t>3</m:t>
                            </m:r>
                          </m:sup>
                        </m:sSup>
                        <m:rad>
                          <m:radPr>
                            <m:degHide m:val="on"/>
                            <m:ctrlPr>
                              <a:rPr lang="en-US" sz="3200" i="1">
                                <a:effectLst/>
                                <a:latin typeface="Cambria Math" panose="02040503050406030204" pitchFamily="18" charset="0"/>
                                <a:ea typeface="Arial" panose="020B0604020202020204" pitchFamily="34" charset="0"/>
                              </a:rPr>
                            </m:ctrlPr>
                          </m:radPr>
                          <m:deg/>
                          <m:e>
                            <m:r>
                              <a:rPr lang="vi-VN" sz="3200" i="1">
                                <a:effectLst/>
                                <a:latin typeface="Cambria Math" panose="02040503050406030204" pitchFamily="18" charset="0"/>
                                <a:ea typeface="Arial" panose="020B0604020202020204" pitchFamily="34" charset="0"/>
                              </a:rPr>
                              <m:t>3</m:t>
                            </m:r>
                          </m:e>
                        </m:rad>
                      </m:num>
                      <m:den>
                        <m:r>
                          <a:rPr lang="vi-VN" sz="3200" i="1">
                            <a:effectLst/>
                            <a:latin typeface="Cambria Math" panose="02040503050406030204" pitchFamily="18" charset="0"/>
                            <a:ea typeface="Arial" panose="020B0604020202020204" pitchFamily="34" charset="0"/>
                          </a:rPr>
                          <m:t>3</m:t>
                        </m:r>
                      </m:den>
                    </m:f>
                  </m:oMath>
                </a14:m>
                <a:r>
                  <a:rPr lang="en-US" sz="3200" dirty="0">
                    <a:effectLst/>
                    <a:latin typeface="Times New Roman" panose="02020603050405020304" pitchFamily="18" charset="0"/>
                    <a:ea typeface="Times New Roman" panose="02020603050405020304" pitchFamily="18" charset="0"/>
                  </a:rPr>
                  <a:t>.</a:t>
                </a:r>
                <a:r>
                  <a:rPr lang="en-US" sz="3200" b="1" dirty="0">
                    <a:latin typeface="Times New Roman" panose="02020603050405020304" pitchFamily="18" charset="0"/>
                    <a:ea typeface="Times New Roman" panose="02020603050405020304" pitchFamily="18" charset="0"/>
                  </a:rPr>
                  <a:t>      </a:t>
                </a:r>
                <a:r>
                  <a:rPr lang="en-US" sz="3200" b="1" dirty="0">
                    <a:solidFill>
                      <a:srgbClr val="0000FF"/>
                    </a:solidFill>
                    <a:latin typeface="Times New Roman" panose="02020603050405020304" pitchFamily="18" charset="0"/>
                    <a:ea typeface="Times New Roman" panose="02020603050405020304" pitchFamily="18" charset="0"/>
                  </a:rPr>
                  <a:t> </a:t>
                </a:r>
                <a:r>
                  <a:rPr lang="en-US" sz="3200" b="1" dirty="0">
                    <a:solidFill>
                      <a:srgbClr val="0000FF"/>
                    </a:solidFill>
                    <a:effectLst/>
                    <a:latin typeface="Times New Roman" panose="02020603050405020304" pitchFamily="18" charset="0"/>
                    <a:ea typeface="Times New Roman" panose="02020603050405020304" pitchFamily="18" charset="0"/>
                  </a:rPr>
                  <a:t>B. </a:t>
                </a:r>
                <a14:m>
                  <m:oMath xmlns:m="http://schemas.openxmlformats.org/officeDocument/2006/math">
                    <m:r>
                      <a:rPr lang="vi-VN" sz="3200" i="1">
                        <a:effectLst/>
                        <a:latin typeface="Cambria Math" panose="02040503050406030204" pitchFamily="18" charset="0"/>
                        <a:ea typeface="Arial" panose="020B0604020202020204" pitchFamily="34" charset="0"/>
                      </a:rPr>
                      <m:t>𝑉</m:t>
                    </m:r>
                    <m:r>
                      <a:rPr lang="vi-VN" sz="3200" i="1">
                        <a:effectLst/>
                        <a:latin typeface="Cambria Math" panose="02040503050406030204" pitchFamily="18" charset="0"/>
                        <a:ea typeface="Arial" panose="020B0604020202020204" pitchFamily="34" charset="0"/>
                      </a:rPr>
                      <m:t>=</m:t>
                    </m:r>
                    <m:r>
                      <a:rPr lang="vi-VN" sz="3200" i="1">
                        <a:effectLst/>
                        <a:latin typeface="Cambria Math" panose="02040503050406030204" pitchFamily="18" charset="0"/>
                        <a:ea typeface="Arial" panose="020B0604020202020204" pitchFamily="34" charset="0"/>
                      </a:rPr>
                      <m:t>2</m:t>
                    </m:r>
                    <m:sSup>
                      <m:sSupPr>
                        <m:ctrlPr>
                          <a:rPr lang="en-US" sz="3200" i="1">
                            <a:effectLst/>
                            <a:latin typeface="Cambria Math" panose="02040503050406030204" pitchFamily="18" charset="0"/>
                            <a:ea typeface="Arial" panose="020B0604020202020204" pitchFamily="34" charset="0"/>
                          </a:rPr>
                        </m:ctrlPr>
                      </m:sSupPr>
                      <m:e>
                        <m:r>
                          <a:rPr lang="vi-VN" sz="3200" i="1">
                            <a:effectLst/>
                            <a:latin typeface="Cambria Math" panose="02040503050406030204" pitchFamily="18" charset="0"/>
                            <a:ea typeface="Arial" panose="020B0604020202020204" pitchFamily="34" charset="0"/>
                          </a:rPr>
                          <m:t>𝑎</m:t>
                        </m:r>
                      </m:e>
                      <m:sup>
                        <m:r>
                          <a:rPr lang="vi-VN" sz="3200" i="1">
                            <a:effectLst/>
                            <a:latin typeface="Cambria Math" panose="02040503050406030204" pitchFamily="18" charset="0"/>
                            <a:ea typeface="Arial" panose="020B0604020202020204" pitchFamily="34" charset="0"/>
                          </a:rPr>
                          <m:t>3</m:t>
                        </m:r>
                      </m:sup>
                    </m:sSup>
                    <m:rad>
                      <m:radPr>
                        <m:degHide m:val="on"/>
                        <m:ctrlPr>
                          <a:rPr lang="en-US" sz="3200" i="1">
                            <a:effectLst/>
                            <a:latin typeface="Cambria Math" panose="02040503050406030204" pitchFamily="18" charset="0"/>
                            <a:ea typeface="Arial" panose="020B0604020202020204" pitchFamily="34" charset="0"/>
                          </a:rPr>
                        </m:ctrlPr>
                      </m:radPr>
                      <m:deg/>
                      <m:e>
                        <m:r>
                          <a:rPr lang="vi-VN" sz="3200" i="1">
                            <a:effectLst/>
                            <a:latin typeface="Cambria Math" panose="02040503050406030204" pitchFamily="18" charset="0"/>
                            <a:ea typeface="Arial" panose="020B0604020202020204" pitchFamily="34" charset="0"/>
                          </a:rPr>
                          <m:t>3</m:t>
                        </m:r>
                      </m:e>
                    </m:rad>
                  </m:oMath>
                </a14:m>
                <a:r>
                  <a:rPr lang="en-US" sz="3200" dirty="0">
                    <a:effectLst/>
                    <a:latin typeface="Times New Roman" panose="02020603050405020304" pitchFamily="18" charset="0"/>
                    <a:ea typeface="Times New Roman" panose="02020603050405020304" pitchFamily="18" charset="0"/>
                  </a:rPr>
                  <a:t>.</a:t>
                </a:r>
                <a:r>
                  <a:rPr lang="en-US" sz="3200" b="1" dirty="0">
                    <a:effectLst/>
                    <a:latin typeface="Times New Roman" panose="02020603050405020304" pitchFamily="18" charset="0"/>
                    <a:ea typeface="Times New Roman" panose="02020603050405020304" pitchFamily="18" charset="0"/>
                  </a:rPr>
                  <a:t>	</a:t>
                </a:r>
                <a:r>
                  <a:rPr lang="en-US" sz="3200" b="1" dirty="0">
                    <a:solidFill>
                      <a:srgbClr val="0000FF"/>
                    </a:solidFill>
                    <a:effectLst/>
                    <a:latin typeface="Times New Roman" panose="02020603050405020304" pitchFamily="18" charset="0"/>
                    <a:ea typeface="Times New Roman" panose="02020603050405020304" pitchFamily="18" charset="0"/>
                  </a:rPr>
                  <a:t>C. </a:t>
                </a:r>
                <a14:m>
                  <m:oMath xmlns:m="http://schemas.openxmlformats.org/officeDocument/2006/math">
                    <m:r>
                      <a:rPr lang="vi-VN" sz="3200" i="1">
                        <a:effectLst/>
                        <a:latin typeface="Cambria Math" panose="02040503050406030204" pitchFamily="18" charset="0"/>
                        <a:ea typeface="Arial" panose="020B0604020202020204" pitchFamily="34" charset="0"/>
                      </a:rPr>
                      <m:t>𝑉</m:t>
                    </m:r>
                    <m:r>
                      <a:rPr lang="vi-VN" sz="3200" i="1">
                        <a:effectLst/>
                        <a:latin typeface="Cambria Math" panose="02040503050406030204" pitchFamily="18" charset="0"/>
                        <a:ea typeface="Arial" panose="020B0604020202020204" pitchFamily="34" charset="0"/>
                      </a:rPr>
                      <m:t>=</m:t>
                    </m:r>
                    <m:sSup>
                      <m:sSupPr>
                        <m:ctrlPr>
                          <a:rPr lang="en-US" sz="3200" i="1">
                            <a:effectLst/>
                            <a:latin typeface="Cambria Math" panose="02040503050406030204" pitchFamily="18" charset="0"/>
                            <a:ea typeface="Arial" panose="020B0604020202020204" pitchFamily="34" charset="0"/>
                          </a:rPr>
                        </m:ctrlPr>
                      </m:sSupPr>
                      <m:e>
                        <m:r>
                          <a:rPr lang="vi-VN" sz="3200" i="1">
                            <a:effectLst/>
                            <a:latin typeface="Cambria Math" panose="02040503050406030204" pitchFamily="18" charset="0"/>
                            <a:ea typeface="Arial" panose="020B0604020202020204" pitchFamily="34" charset="0"/>
                          </a:rPr>
                          <m:t>𝑎</m:t>
                        </m:r>
                      </m:e>
                      <m:sup>
                        <m:r>
                          <a:rPr lang="vi-VN" sz="3200" i="1">
                            <a:effectLst/>
                            <a:latin typeface="Cambria Math" panose="02040503050406030204" pitchFamily="18" charset="0"/>
                            <a:ea typeface="Arial" panose="020B0604020202020204" pitchFamily="34" charset="0"/>
                          </a:rPr>
                          <m:t>3</m:t>
                        </m:r>
                      </m:sup>
                    </m:sSup>
                    <m:rad>
                      <m:radPr>
                        <m:degHide m:val="on"/>
                        <m:ctrlPr>
                          <a:rPr lang="en-US" sz="3200" i="1">
                            <a:effectLst/>
                            <a:latin typeface="Cambria Math" panose="02040503050406030204" pitchFamily="18" charset="0"/>
                            <a:ea typeface="Arial" panose="020B0604020202020204" pitchFamily="34" charset="0"/>
                          </a:rPr>
                        </m:ctrlPr>
                      </m:radPr>
                      <m:deg/>
                      <m:e>
                        <m:r>
                          <a:rPr lang="vi-VN" sz="3200" i="1">
                            <a:effectLst/>
                            <a:latin typeface="Cambria Math" panose="02040503050406030204" pitchFamily="18" charset="0"/>
                            <a:ea typeface="Arial" panose="020B0604020202020204" pitchFamily="34" charset="0"/>
                          </a:rPr>
                          <m:t>3</m:t>
                        </m:r>
                      </m:e>
                    </m:rad>
                  </m:oMath>
                </a14:m>
                <a:r>
                  <a:rPr lang="en-US" sz="3200" dirty="0">
                    <a:effectLst/>
                    <a:latin typeface="Times New Roman" panose="02020603050405020304" pitchFamily="18" charset="0"/>
                    <a:ea typeface="Times New Roman" panose="02020603050405020304" pitchFamily="18" charset="0"/>
                  </a:rPr>
                  <a:t>.</a:t>
                </a:r>
                <a:r>
                  <a:rPr lang="en-US" sz="3200" b="1" dirty="0">
                    <a:effectLst/>
                    <a:latin typeface="Times New Roman" panose="02020603050405020304" pitchFamily="18" charset="0"/>
                    <a:ea typeface="Times New Roman" panose="02020603050405020304" pitchFamily="18" charset="0"/>
                  </a:rPr>
                  <a:t>	</a:t>
                </a:r>
                <a:r>
                  <a:rPr lang="en-US" sz="3200" b="1" dirty="0">
                    <a:solidFill>
                      <a:srgbClr val="0000FF"/>
                    </a:solidFill>
                    <a:effectLst/>
                    <a:latin typeface="Times New Roman" panose="02020603050405020304" pitchFamily="18" charset="0"/>
                    <a:ea typeface="Times New Roman" panose="02020603050405020304" pitchFamily="18" charset="0"/>
                  </a:rPr>
                  <a:t>D. </a:t>
                </a:r>
                <a14:m>
                  <m:oMath xmlns:m="http://schemas.openxmlformats.org/officeDocument/2006/math">
                    <m:r>
                      <a:rPr lang="vi-VN" sz="3200" i="1">
                        <a:effectLst/>
                        <a:latin typeface="Cambria Math" panose="02040503050406030204" pitchFamily="18" charset="0"/>
                        <a:ea typeface="Arial" panose="020B0604020202020204" pitchFamily="34" charset="0"/>
                      </a:rPr>
                      <m:t>𝑉</m:t>
                    </m:r>
                    <m:r>
                      <a:rPr lang="vi-VN" sz="3200" i="1">
                        <a:effectLst/>
                        <a:latin typeface="Cambria Math" panose="02040503050406030204" pitchFamily="18" charset="0"/>
                        <a:ea typeface="Arial" panose="020B0604020202020204" pitchFamily="34" charset="0"/>
                      </a:rPr>
                      <m:t>=</m:t>
                    </m:r>
                    <m:r>
                      <a:rPr lang="vi-VN" sz="3200" i="1">
                        <a:effectLst/>
                        <a:latin typeface="Cambria Math" panose="02040503050406030204" pitchFamily="18" charset="0"/>
                        <a:ea typeface="Arial" panose="020B0604020202020204" pitchFamily="34" charset="0"/>
                      </a:rPr>
                      <m:t>3</m:t>
                    </m:r>
                    <m:sSup>
                      <m:sSupPr>
                        <m:ctrlPr>
                          <a:rPr lang="en-US" sz="3200" i="1">
                            <a:effectLst/>
                            <a:latin typeface="Cambria Math" panose="02040503050406030204" pitchFamily="18" charset="0"/>
                            <a:ea typeface="Arial" panose="020B0604020202020204" pitchFamily="34" charset="0"/>
                          </a:rPr>
                        </m:ctrlPr>
                      </m:sSupPr>
                      <m:e>
                        <m:r>
                          <a:rPr lang="vi-VN" sz="3200" i="1">
                            <a:effectLst/>
                            <a:latin typeface="Cambria Math" panose="02040503050406030204" pitchFamily="18" charset="0"/>
                            <a:ea typeface="Arial" panose="020B0604020202020204" pitchFamily="34" charset="0"/>
                          </a:rPr>
                          <m:t>𝑎</m:t>
                        </m:r>
                      </m:e>
                      <m:sup>
                        <m:r>
                          <a:rPr lang="vi-VN" sz="3200" i="1">
                            <a:effectLst/>
                            <a:latin typeface="Cambria Math" panose="02040503050406030204" pitchFamily="18" charset="0"/>
                            <a:ea typeface="Arial" panose="020B0604020202020204" pitchFamily="34" charset="0"/>
                          </a:rPr>
                          <m:t>3</m:t>
                        </m:r>
                      </m:sup>
                    </m:sSup>
                    <m:rad>
                      <m:radPr>
                        <m:degHide m:val="on"/>
                        <m:ctrlPr>
                          <a:rPr lang="en-US" sz="3200" i="1">
                            <a:effectLst/>
                            <a:latin typeface="Cambria Math" panose="02040503050406030204" pitchFamily="18" charset="0"/>
                            <a:ea typeface="Arial" panose="020B0604020202020204" pitchFamily="34" charset="0"/>
                          </a:rPr>
                        </m:ctrlPr>
                      </m:radPr>
                      <m:deg/>
                      <m:e>
                        <m:r>
                          <a:rPr lang="vi-VN" sz="3200" i="1">
                            <a:effectLst/>
                            <a:latin typeface="Cambria Math" panose="02040503050406030204" pitchFamily="18" charset="0"/>
                            <a:ea typeface="Arial" panose="020B0604020202020204" pitchFamily="34" charset="0"/>
                          </a:rPr>
                          <m:t>3</m:t>
                        </m:r>
                      </m:e>
                    </m:rad>
                  </m:oMath>
                </a14:m>
                <a:r>
                  <a:rPr lang="en-US" sz="3200" dirty="0">
                    <a:effectLst/>
                    <a:latin typeface="Times New Roman" panose="02020603050405020304" pitchFamily="18" charset="0"/>
                    <a:ea typeface="Times New Roman" panose="02020603050405020304" pitchFamily="18" charset="0"/>
                  </a:rPr>
                  <a:t>.</a:t>
                </a:r>
              </a:p>
            </p:txBody>
          </p:sp>
        </mc:Choice>
        <mc:Fallback xmlns="">
          <p:sp>
            <p:nvSpPr>
              <p:cNvPr id="5" name="Title 4"/>
              <p:cNvSpPr txBox="1">
                <a:spLocks noGrp="1" noRot="1" noChangeAspect="1" noMove="1" noResize="1" noEditPoints="1" noAdjustHandles="1" noChangeArrowheads="1" noChangeShapeType="1" noTextEdit="1"/>
              </p:cNvSpPr>
              <p:nvPr>
                <p:ph type="title"/>
              </p:nvPr>
            </p:nvSpPr>
            <p:spPr>
              <a:xfrm>
                <a:off x="152399" y="224147"/>
                <a:ext cx="11887201" cy="3308855"/>
              </a:xfrm>
              <a:prstGeom prst="rect">
                <a:avLst/>
              </a:prstGeom>
              <a:blipFill>
                <a:blip r:embed="rId3"/>
                <a:stretch>
                  <a:fillRect l="-1282" t="-1842" r="-2103" b="-1842"/>
                </a:stretch>
              </a:blipFill>
            </p:spPr>
            <p:txBody>
              <a:bodyPr/>
              <a:lstStyle/>
              <a:p>
                <a:r>
                  <a:rPr lang="en-US">
                    <a:noFill/>
                  </a:rPr>
                  <a:t> </a:t>
                </a:r>
              </a:p>
            </p:txBody>
          </p:sp>
        </mc:Fallback>
      </mc:AlternateContent>
      <p:sp>
        <p:nvSpPr>
          <p:cNvPr id="4" name="Isosceles Triangle 3">
            <a:hlinkClick r:id="rId4" action="ppaction://hlinksldjump"/>
            <a:extLst>
              <a:ext uri="{FF2B5EF4-FFF2-40B4-BE49-F238E27FC236}">
                <a16:creationId xmlns:a16="http://schemas.microsoft.com/office/drawing/2014/main" id="{344A5C3B-C0CF-4ACB-AA9A-78A761B61842}"/>
              </a:ext>
            </a:extLst>
          </p:cNvPr>
          <p:cNvSpPr/>
          <p:nvPr/>
        </p:nvSpPr>
        <p:spPr>
          <a:xfrm rot="5400000">
            <a:off x="11532432" y="6263543"/>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hlinkClick r:id="rId5" action="ppaction://hlinksldjump"/>
            <a:extLst>
              <a:ext uri="{FF2B5EF4-FFF2-40B4-BE49-F238E27FC236}">
                <a16:creationId xmlns:a16="http://schemas.microsoft.com/office/drawing/2014/main" id="{7D20DDA0-5717-4706-A07D-E127220F26E4}"/>
              </a:ext>
            </a:extLst>
          </p:cNvPr>
          <p:cNvSpPr/>
          <p:nvPr/>
        </p:nvSpPr>
        <p:spPr>
          <a:xfrm rot="16200000">
            <a:off x="11024656" y="6263543"/>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3606620"/>
            <a:ext cx="1548822" cy="523220"/>
          </a:xfrm>
          <a:prstGeom prst="rect">
            <a:avLst/>
          </a:prstGeom>
        </p:spPr>
        <p:txBody>
          <a:bodyPr wrap="none">
            <a:spAutoFit/>
          </a:bodyPr>
          <a:lstStyle/>
          <a:p>
            <a:pPr lvl="0"/>
            <a:r>
              <a:rPr lang="en-US" sz="2800" b="1" u="sng" dirty="0" err="1">
                <a:solidFill>
                  <a:srgbClr val="FF0000"/>
                </a:solidFill>
                <a:latin typeface="Times New Roman" panose="02020603050405020304" pitchFamily="18" charset="0"/>
                <a:cs typeface="Times New Roman" panose="02020603050405020304" pitchFamily="18" charset="0"/>
              </a:rPr>
              <a:t>Lời</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giải</a:t>
            </a:r>
            <a:r>
              <a:rPr lang="en-US" sz="2800" dirty="0">
                <a:solidFill>
                  <a:srgbClr val="FF0000"/>
                </a:solidFill>
                <a:latin typeface="Times New Roman" panose="02020603050405020304" pitchFamily="18" charset="0"/>
                <a:cs typeface="Times New Roman" panose="02020603050405020304" pitchFamily="18" charset="0"/>
              </a:rPr>
              <a:t>  </a:t>
            </a:r>
            <a:endParaRPr lang="en-US" sz="2800" i="1" dirty="0">
              <a:solidFill>
                <a:srgbClr val="FF0000"/>
              </a:solidFill>
              <a:latin typeface="Cambria Math" panose="02040503050406030204" pitchFamily="18" charset="0"/>
            </a:endParaRPr>
          </a:p>
        </p:txBody>
      </p:sp>
    </p:spTree>
    <p:extLst>
      <p:ext uri="{BB962C8B-B14F-4D97-AF65-F5344CB8AC3E}">
        <p14:creationId xmlns:p14="http://schemas.microsoft.com/office/powerpoint/2010/main" val="47820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5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5" name="TextBox 54"/>
              <p:cNvSpPr txBox="1"/>
              <p:nvPr/>
            </p:nvSpPr>
            <p:spPr>
              <a:xfrm>
                <a:off x="115613" y="3112176"/>
                <a:ext cx="9710050" cy="4206408"/>
              </a:xfrm>
              <a:prstGeom prst="rect">
                <a:avLst/>
              </a:prstGeom>
              <a:noFill/>
            </p:spPr>
            <p:txBody>
              <a:bodyPr wrap="square" rtlCol="0">
                <a:spAutoFit/>
              </a:bodyPr>
              <a:lstStyle/>
              <a:p>
                <a:pPr marL="635000" indent="-635000" algn="just">
                  <a:lnSpc>
                    <a:spcPct val="107000"/>
                  </a:lnSpc>
                  <a:spcAft>
                    <a:spcPts val="0"/>
                  </a:spcAft>
                </a:pP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Lời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p>
              <a:p>
                <a:pPr marL="52388">
                  <a:lnSpc>
                    <a:spcPct val="107000"/>
                  </a:lnSpc>
                  <a:spcAft>
                    <a:spcPts val="800"/>
                  </a:spcAft>
                </a:pPr>
                <a:r>
                  <a:rPr lang="fr-FR" sz="3200" dirty="0" err="1">
                    <a:latin typeface="Times New Roman" panose="02020603050405020304" pitchFamily="18" charset="0"/>
                    <a:ea typeface="Times New Roman" panose="02020603050405020304" pitchFamily="18" charset="0"/>
                  </a:rPr>
                  <a:t>Gọi</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cạnh</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hình</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vuông</a:t>
                </a:r>
                <a:r>
                  <a:rPr lang="fr-FR" sz="3200" dirty="0">
                    <a:latin typeface="Times New Roman" panose="02020603050405020304" pitchFamily="18" charset="0"/>
                    <a:ea typeface="Times New Roman" panose="02020603050405020304" pitchFamily="18" charset="0"/>
                  </a:rPr>
                  <a:t> là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𝑥</m:t>
                    </m:r>
                  </m:oMath>
                </a14:m>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𝑥</m:t>
                    </m:r>
                    <m:r>
                      <a:rPr lang="en-US" sz="3200" i="1">
                        <a:effectLst/>
                        <a:latin typeface="Cambria Math" panose="02040503050406030204" pitchFamily="18" charset="0"/>
                        <a:ea typeface="Times New Roman" panose="02020603050405020304" pitchFamily="18" charset="0"/>
                      </a:rPr>
                      <m:t>&gt;0)</m:t>
                    </m:r>
                  </m:oMath>
                </a14:m>
                <a:r>
                  <a:rPr lang="fr-FR" sz="3200" dirty="0">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vi-VN" sz="3200" dirty="0">
                    <a:effectLst/>
                    <a:latin typeface="Times New Roman" panose="02020603050405020304" pitchFamily="18" charset="0"/>
                    <a:ea typeface="Times New Roman" panose="02020603050405020304" pitchFamily="18" charset="0"/>
                  </a:rPr>
                  <a:t>Gọi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𝑀</m:t>
                    </m:r>
                  </m:oMath>
                </a14:m>
                <a:r>
                  <a:rPr lang="fr-FR" sz="3200" dirty="0">
                    <a:effectLst/>
                    <a:latin typeface="Times New Roman" panose="02020603050405020304" pitchFamily="18" charset="0"/>
                    <a:ea typeface="Times New Roman" panose="02020603050405020304" pitchFamily="18" charset="0"/>
                  </a:rPr>
                  <a:t> là </a:t>
                </a:r>
                <a:r>
                  <a:rPr lang="fr-FR" sz="3200" dirty="0" err="1">
                    <a:effectLst/>
                    <a:latin typeface="Times New Roman" panose="02020603050405020304" pitchFamily="18" charset="0"/>
                    <a:ea typeface="Times New Roman" panose="02020603050405020304" pitchFamily="18" charset="0"/>
                  </a:rPr>
                  <a:t>trung</a:t>
                </a:r>
                <a:r>
                  <a:rPr lang="fr-FR" sz="3200" dirty="0">
                    <a:effectLst/>
                    <a:latin typeface="Times New Roman" panose="02020603050405020304" pitchFamily="18" charset="0"/>
                    <a:ea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rPr>
                  <a:t>điểm</a:t>
                </a:r>
                <a:r>
                  <a:rPr lang="fr-FR"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𝐴𝐷</m:t>
                    </m:r>
                  </m:oMath>
                </a14:m>
                <a:r>
                  <a:rPr lang="fr-FR" sz="3200" dirty="0">
                    <a:effectLst/>
                    <a:latin typeface="Times New Roman" panose="02020603050405020304" pitchFamily="18" charset="0"/>
                    <a:ea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rPr>
                  <a:t>suy</a:t>
                </a:r>
                <a:r>
                  <a:rPr lang="fr-FR" sz="3200" dirty="0">
                    <a:effectLst/>
                    <a:latin typeface="Times New Roman" panose="02020603050405020304" pitchFamily="18" charset="0"/>
                    <a:ea typeface="Times New Roman" panose="02020603050405020304" pitchFamily="18" charset="0"/>
                  </a:rPr>
                  <a:t> ra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𝑆𝑀</m:t>
                    </m:r>
                    <m:r>
                      <a:rPr lang="en-US" sz="3200" i="1">
                        <a:effectLst/>
                        <a:latin typeface="Cambria Math" panose="02040503050406030204" pitchFamily="18" charset="0"/>
                        <a:ea typeface="Times New Roman" panose="02020603050405020304" pitchFamily="18" charset="0"/>
                        <a:cs typeface="Cambria Math" panose="02040503050406030204" pitchFamily="18" charset="0"/>
                      </a:rPr>
                      <m:t>⊥</m:t>
                    </m:r>
                    <m:r>
                      <a:rPr lang="en-US" sz="3200" i="1">
                        <a:effectLst/>
                        <a:latin typeface="Cambria Math" panose="02040503050406030204" pitchFamily="18" charset="0"/>
                        <a:ea typeface="Times New Roman" panose="02020603050405020304" pitchFamily="18" charset="0"/>
                      </a:rPr>
                      <m:t>𝐴𝐷</m:t>
                    </m:r>
                  </m:oMath>
                </a14:m>
                <a:endParaRPr lang="en-US" sz="3200" i="1" dirty="0">
                  <a:effectLst/>
                  <a:latin typeface="Cambria Math" panose="02040503050406030204" pitchFamily="18" charset="0"/>
                  <a:ea typeface="Times New Roman" panose="02020603050405020304" pitchFamily="18" charset="0"/>
                </a:endParaRPr>
              </a:p>
              <a:p>
                <a:pPr>
                  <a:lnSpc>
                    <a:spcPct val="107000"/>
                  </a:lnSpc>
                  <a:spcAft>
                    <a:spcPts val="800"/>
                  </a:spcAft>
                </a:pPr>
                <a14:m>
                  <m:oMath xmlns:m="http://schemas.openxmlformats.org/officeDocument/2006/math">
                    <m:r>
                      <a:rPr lang="en-US" sz="3200" i="1" smtClean="0">
                        <a:solidFill>
                          <a:srgbClr val="0000FF"/>
                        </a:solidFill>
                        <a:effectLst/>
                        <a:latin typeface="Cambria Math" panose="02040503050406030204" pitchFamily="18" charset="0"/>
                        <a:ea typeface="Times New Roman" panose="02020603050405020304" pitchFamily="18" charset="0"/>
                        <a:cs typeface="Cambria Math" panose="02040503050406030204" pitchFamily="18" charset="0"/>
                      </a:rPr>
                      <m:t>⇒</m:t>
                    </m:r>
                    <m:r>
                      <a:rPr lang="en-US" sz="3200" i="1">
                        <a:solidFill>
                          <a:srgbClr val="0000FF"/>
                        </a:solidFill>
                        <a:effectLst/>
                        <a:latin typeface="Cambria Math" panose="02040503050406030204" pitchFamily="18" charset="0"/>
                        <a:ea typeface="Times New Roman" panose="02020603050405020304" pitchFamily="18" charset="0"/>
                      </a:rPr>
                      <m:t>𝑆𝑀</m:t>
                    </m:r>
                    <m:r>
                      <a:rPr lang="en-US" sz="3200" i="1">
                        <a:solidFill>
                          <a:srgbClr val="0000FF"/>
                        </a:solidFill>
                        <a:effectLst/>
                        <a:latin typeface="Cambria Math" panose="02040503050406030204" pitchFamily="18" charset="0"/>
                        <a:ea typeface="Times New Roman" panose="02020603050405020304" pitchFamily="18" charset="0"/>
                        <a:cs typeface="Cambria Math" panose="02040503050406030204" pitchFamily="18" charset="0"/>
                      </a:rPr>
                      <m:t>⊥</m:t>
                    </m:r>
                    <m:r>
                      <a:rPr lang="en-US" sz="3200" i="1">
                        <a:solidFill>
                          <a:srgbClr val="0000FF"/>
                        </a:solidFill>
                        <a:effectLst/>
                        <a:latin typeface="Cambria Math" panose="02040503050406030204" pitchFamily="18" charset="0"/>
                        <a:ea typeface="Times New Roman" panose="02020603050405020304" pitchFamily="18" charset="0"/>
                      </a:rPr>
                      <m:t>(</m:t>
                    </m:r>
                    <m:func>
                      <m:funcPr>
                        <m:ctrlPr>
                          <a:rPr lang="en-US" sz="3200" i="1">
                            <a:solidFill>
                              <a:srgbClr val="0000FF"/>
                            </a:solidFill>
                            <a:effectLst/>
                            <a:latin typeface="Cambria Math" panose="02040503050406030204" pitchFamily="18" charset="0"/>
                            <a:ea typeface="Times New Roman" panose="02020603050405020304" pitchFamily="18" charset="0"/>
                          </a:rPr>
                        </m:ctrlPr>
                      </m:funcPr>
                      <m:fName>
                        <m:r>
                          <a:rPr lang="en-US" sz="3200" i="1">
                            <a:solidFill>
                              <a:srgbClr val="0000FF"/>
                            </a:solidFill>
                            <a:effectLst/>
                            <a:latin typeface="Cambria Math" panose="02040503050406030204" pitchFamily="18" charset="0"/>
                            <a:ea typeface="Times New Roman" panose="02020603050405020304" pitchFamily="18" charset="0"/>
                          </a:rPr>
                          <m:t>𝐴𝐵𝐶𝐷</m:t>
                        </m:r>
                      </m:fName>
                      <m:e>
                        <m:r>
                          <a:rPr lang="en-US" sz="3200" i="1">
                            <a:solidFill>
                              <a:srgbClr val="0000FF"/>
                            </a:solidFill>
                            <a:effectLst/>
                            <a:latin typeface="Cambria Math" panose="02040503050406030204" pitchFamily="18" charset="0"/>
                            <a:ea typeface="Times New Roman" panose="02020603050405020304" pitchFamily="18" charset="0"/>
                          </a:rPr>
                          <m:t>)</m:t>
                        </m:r>
                      </m:e>
                    </m:func>
                    <m:r>
                      <a:rPr lang="en-US" sz="3200" i="1">
                        <a:effectLst/>
                        <a:latin typeface="Cambria Math" panose="02040503050406030204" pitchFamily="18" charset="0"/>
                        <a:ea typeface="Times New Roman" panose="02020603050405020304" pitchFamily="18" charset="0"/>
                      </a:rPr>
                      <m:t>((</m:t>
                    </m:r>
                    <m:func>
                      <m:funcPr>
                        <m:ctrlPr>
                          <a:rPr lang="en-US" sz="3200" i="1">
                            <a:effectLst/>
                            <a:latin typeface="Cambria Math" panose="02040503050406030204" pitchFamily="18" charset="0"/>
                            <a:ea typeface="Times New Roman" panose="02020603050405020304" pitchFamily="18" charset="0"/>
                          </a:rPr>
                        </m:ctrlPr>
                      </m:funcPr>
                      <m:fName>
                        <m:r>
                          <a:rPr lang="en-US" sz="3200" i="1">
                            <a:effectLst/>
                            <a:latin typeface="Cambria Math" panose="02040503050406030204" pitchFamily="18" charset="0"/>
                            <a:ea typeface="Times New Roman" panose="02020603050405020304" pitchFamily="18" charset="0"/>
                          </a:rPr>
                          <m:t>𝑆𝐴𝐷</m:t>
                        </m:r>
                      </m:fName>
                      <m:e>
                        <m:r>
                          <a:rPr lang="en-US" sz="3200" i="1">
                            <a:effectLst/>
                            <a:latin typeface="Cambria Math" panose="02040503050406030204" pitchFamily="18" charset="0"/>
                            <a:ea typeface="Times New Roman" panose="02020603050405020304" pitchFamily="18" charset="0"/>
                          </a:rPr>
                          <m:t>)</m:t>
                        </m:r>
                      </m:e>
                    </m:func>
                    <m:r>
                      <a:rPr lang="en-US" sz="3200" i="1">
                        <a:effectLst/>
                        <a:latin typeface="Cambria Math" panose="02040503050406030204" pitchFamily="18" charset="0"/>
                        <a:ea typeface="Times New Roman" panose="02020603050405020304" pitchFamily="18" charset="0"/>
                        <a:cs typeface="Cambria Math" panose="02040503050406030204" pitchFamily="18" charset="0"/>
                      </a:rPr>
                      <m:t>⊥</m:t>
                    </m:r>
                    <m:r>
                      <a:rPr lang="en-US" sz="3200" i="1">
                        <a:effectLst/>
                        <a:latin typeface="Cambria Math" panose="02040503050406030204" pitchFamily="18" charset="0"/>
                        <a:ea typeface="Times New Roman" panose="02020603050405020304" pitchFamily="18" charset="0"/>
                      </a:rPr>
                      <m:t>(</m:t>
                    </m:r>
                    <m:func>
                      <m:funcPr>
                        <m:ctrlPr>
                          <a:rPr lang="en-US" sz="3200" i="1">
                            <a:effectLst/>
                            <a:latin typeface="Cambria Math" panose="02040503050406030204" pitchFamily="18" charset="0"/>
                            <a:ea typeface="Times New Roman" panose="02020603050405020304" pitchFamily="18" charset="0"/>
                          </a:rPr>
                        </m:ctrlPr>
                      </m:funcPr>
                      <m:fName>
                        <m:r>
                          <a:rPr lang="en-US" sz="3200" i="1">
                            <a:effectLst/>
                            <a:latin typeface="Cambria Math" panose="02040503050406030204" pitchFamily="18" charset="0"/>
                            <a:ea typeface="Times New Roman" panose="02020603050405020304" pitchFamily="18" charset="0"/>
                          </a:rPr>
                          <m:t>𝐴𝐵𝐶𝐷</m:t>
                        </m:r>
                      </m:fName>
                      <m:e>
                        <m:r>
                          <a:rPr lang="en-US" sz="3200" i="1">
                            <a:effectLst/>
                            <a:latin typeface="Cambria Math" panose="02040503050406030204" pitchFamily="18" charset="0"/>
                            <a:ea typeface="Times New Roman" panose="02020603050405020304" pitchFamily="18" charset="0"/>
                          </a:rPr>
                          <m:t>)</m:t>
                        </m:r>
                      </m:e>
                    </m:func>
                    <m:r>
                      <a:rPr lang="en-US" sz="3200" i="1">
                        <a:effectLst/>
                        <a:latin typeface="Cambria Math" panose="02040503050406030204" pitchFamily="18" charset="0"/>
                        <a:ea typeface="Times New Roman" panose="02020603050405020304" pitchFamily="18" charset="0"/>
                      </a:rPr>
                      <m:t>)</m:t>
                    </m:r>
                  </m:oMath>
                </a14:m>
                <a:r>
                  <a:rPr lang="fr-FR" sz="3200" dirty="0">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en-US" sz="3200" dirty="0" err="1">
                    <a:latin typeface="Times New Roman" panose="02020603050405020304" pitchFamily="18" charset="0"/>
                    <a:ea typeface="Times New Roman" panose="02020603050405020304" pitchFamily="18" charset="0"/>
                  </a:rPr>
                  <a:t>Vẽ</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𝑀𝑁</m:t>
                    </m:r>
                    <m:r>
                      <a:rPr lang="en-US" sz="3200" i="1">
                        <a:effectLst/>
                        <a:latin typeface="Cambria Math" panose="02040503050406030204" pitchFamily="18" charset="0"/>
                        <a:ea typeface="Times New Roman" panose="02020603050405020304" pitchFamily="18" charset="0"/>
                        <a:cs typeface="Cambria Math" panose="02040503050406030204" pitchFamily="18" charset="0"/>
                      </a:rPr>
                      <m:t>⊥</m:t>
                    </m:r>
                    <m:r>
                      <a:rPr lang="en-US" sz="3200" i="1">
                        <a:effectLst/>
                        <a:latin typeface="Cambria Math" panose="02040503050406030204" pitchFamily="18" charset="0"/>
                        <a:ea typeface="Times New Roman" panose="02020603050405020304" pitchFamily="18" charset="0"/>
                      </a:rPr>
                      <m:t>𝐵𝐶</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𝑀𝐻</m:t>
                    </m:r>
                    <m:r>
                      <a:rPr lang="en-US" sz="3200" i="1">
                        <a:effectLst/>
                        <a:latin typeface="Cambria Math" panose="02040503050406030204" pitchFamily="18" charset="0"/>
                        <a:ea typeface="Times New Roman" panose="02020603050405020304" pitchFamily="18" charset="0"/>
                        <a:cs typeface="Cambria Math" panose="02040503050406030204" pitchFamily="18" charset="0"/>
                      </a:rPr>
                      <m:t>⊥</m:t>
                    </m:r>
                    <m:r>
                      <a:rPr lang="en-US" sz="3200" i="1">
                        <a:effectLst/>
                        <a:latin typeface="Cambria Math" panose="02040503050406030204" pitchFamily="18" charset="0"/>
                        <a:ea typeface="Times New Roman" panose="02020603050405020304" pitchFamily="18" charset="0"/>
                      </a:rPr>
                      <m:t>𝑆𝑁</m:t>
                    </m:r>
                    <m:r>
                      <a:rPr lang="en-US" sz="3200" i="1">
                        <a:effectLst/>
                        <a:latin typeface="Cambria Math" panose="02040503050406030204" pitchFamily="18" charset="0"/>
                        <a:ea typeface="Times New Roman" panose="02020603050405020304" pitchFamily="18" charset="0"/>
                        <a:cs typeface="Cambria Math" panose="02040503050406030204" pitchFamily="18" charset="0"/>
                      </a:rPr>
                      <m:t>⇒</m:t>
                    </m:r>
                    <m:r>
                      <a:rPr lang="en-US" sz="3200" i="1">
                        <a:effectLst/>
                        <a:latin typeface="Cambria Math" panose="02040503050406030204" pitchFamily="18" charset="0"/>
                        <a:ea typeface="Times New Roman" panose="02020603050405020304" pitchFamily="18" charset="0"/>
                      </a:rPr>
                      <m:t>𝑀𝐻</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𝑑</m:t>
                    </m:r>
                    <m:r>
                      <a:rPr lang="en-US" sz="3200" i="1">
                        <a:effectLst/>
                        <a:latin typeface="Cambria Math" panose="02040503050406030204" pitchFamily="18" charset="0"/>
                        <a:ea typeface="Times New Roman" panose="02020603050405020304" pitchFamily="18" charset="0"/>
                      </a:rPr>
                      <m:t>(</m:t>
                    </m:r>
                    <m:func>
                      <m:funcPr>
                        <m:ctrlPr>
                          <a:rPr lang="en-US" sz="3200" i="1">
                            <a:effectLst/>
                            <a:latin typeface="Cambria Math" panose="02040503050406030204" pitchFamily="18" charset="0"/>
                            <a:ea typeface="Times New Roman" panose="02020603050405020304" pitchFamily="18" charset="0"/>
                          </a:rPr>
                        </m:ctrlPr>
                      </m:funcPr>
                      <m:fName>
                        <m:r>
                          <a:rPr lang="en-US" sz="3200" i="1">
                            <a:effectLst/>
                            <a:latin typeface="Cambria Math" panose="02040503050406030204" pitchFamily="18" charset="0"/>
                            <a:ea typeface="Times New Roman" panose="02020603050405020304" pitchFamily="18" charset="0"/>
                          </a:rPr>
                          <m:t>𝑀</m:t>
                        </m:r>
                        <m:r>
                          <a:rPr lang="en-US" sz="3200" i="1">
                            <a:effectLst/>
                            <a:latin typeface="Cambria Math" panose="02040503050406030204" pitchFamily="18" charset="0"/>
                            <a:ea typeface="Times New Roman" panose="02020603050405020304" pitchFamily="18" charset="0"/>
                          </a:rPr>
                          <m:t>,</m:t>
                        </m:r>
                      </m:fName>
                      <m:e>
                        <m:r>
                          <a:rPr lang="en-US" sz="3200" i="1">
                            <a:effectLst/>
                            <a:latin typeface="Cambria Math" panose="02040503050406030204" pitchFamily="18" charset="0"/>
                            <a:ea typeface="Times New Roman" panose="02020603050405020304" pitchFamily="18" charset="0"/>
                          </a:rPr>
                          <m:t>(</m:t>
                        </m:r>
                      </m:e>
                    </m:func>
                    <m:func>
                      <m:funcPr>
                        <m:ctrlPr>
                          <a:rPr lang="en-US" sz="3200" i="1">
                            <a:effectLst/>
                            <a:latin typeface="Cambria Math" panose="02040503050406030204" pitchFamily="18" charset="0"/>
                            <a:ea typeface="Times New Roman" panose="02020603050405020304" pitchFamily="18" charset="0"/>
                          </a:rPr>
                        </m:ctrlPr>
                      </m:funcPr>
                      <m:fName>
                        <m:r>
                          <a:rPr lang="en-US" sz="3200" i="1">
                            <a:effectLst/>
                            <a:latin typeface="Cambria Math" panose="02040503050406030204" pitchFamily="18" charset="0"/>
                            <a:ea typeface="Times New Roman" panose="02020603050405020304" pitchFamily="18" charset="0"/>
                          </a:rPr>
                          <m:t>𝑆𝐷𝐶</m:t>
                        </m:r>
                      </m:fName>
                      <m:e>
                        <m:r>
                          <a:rPr lang="en-US" sz="3200" i="1">
                            <a:effectLst/>
                            <a:latin typeface="Cambria Math" panose="02040503050406030204" pitchFamily="18" charset="0"/>
                            <a:ea typeface="Times New Roman" panose="02020603050405020304" pitchFamily="18" charset="0"/>
                          </a:rPr>
                          <m:t>)</m:t>
                        </m:r>
                      </m:e>
                    </m:func>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𝑑</m:t>
                    </m:r>
                    <m:r>
                      <a:rPr lang="en-US" sz="3200" i="1">
                        <a:effectLst/>
                        <a:latin typeface="Cambria Math" panose="02040503050406030204" pitchFamily="18" charset="0"/>
                        <a:ea typeface="Times New Roman" panose="02020603050405020304" pitchFamily="18" charset="0"/>
                      </a:rPr>
                      <m:t>(</m:t>
                    </m:r>
                    <m:func>
                      <m:funcPr>
                        <m:ctrlPr>
                          <a:rPr lang="en-US" sz="3200" i="1">
                            <a:effectLst/>
                            <a:latin typeface="Cambria Math" panose="02040503050406030204" pitchFamily="18" charset="0"/>
                            <a:ea typeface="Times New Roman" panose="02020603050405020304" pitchFamily="18" charset="0"/>
                          </a:rPr>
                        </m:ctrlPr>
                      </m:funcPr>
                      <m:fName>
                        <m:r>
                          <a:rPr lang="en-US" sz="3200" i="1">
                            <a:effectLst/>
                            <a:latin typeface="Cambria Math" panose="02040503050406030204" pitchFamily="18" charset="0"/>
                            <a:ea typeface="Times New Roman" panose="02020603050405020304" pitchFamily="18" charset="0"/>
                          </a:rPr>
                          <m:t>𝐴</m:t>
                        </m:r>
                        <m:r>
                          <a:rPr lang="en-US" sz="3200" i="1">
                            <a:effectLst/>
                            <a:latin typeface="Cambria Math" panose="02040503050406030204" pitchFamily="18" charset="0"/>
                            <a:ea typeface="Times New Roman" panose="02020603050405020304" pitchFamily="18" charset="0"/>
                          </a:rPr>
                          <m:t>,</m:t>
                        </m:r>
                      </m:fName>
                      <m:e>
                        <m:r>
                          <a:rPr lang="en-US" sz="3200" i="1">
                            <a:effectLst/>
                            <a:latin typeface="Cambria Math" panose="02040503050406030204" pitchFamily="18" charset="0"/>
                            <a:ea typeface="Times New Roman" panose="02020603050405020304" pitchFamily="18" charset="0"/>
                          </a:rPr>
                          <m:t>(</m:t>
                        </m:r>
                      </m:e>
                    </m:func>
                    <m:func>
                      <m:funcPr>
                        <m:ctrlPr>
                          <a:rPr lang="en-US" sz="3200" i="1">
                            <a:effectLst/>
                            <a:latin typeface="Cambria Math" panose="02040503050406030204" pitchFamily="18" charset="0"/>
                            <a:ea typeface="Times New Roman" panose="02020603050405020304" pitchFamily="18" charset="0"/>
                          </a:rPr>
                        </m:ctrlPr>
                      </m:funcPr>
                      <m:fName>
                        <m:r>
                          <a:rPr lang="en-US" sz="3200" i="1">
                            <a:effectLst/>
                            <a:latin typeface="Cambria Math" panose="02040503050406030204" pitchFamily="18" charset="0"/>
                            <a:ea typeface="Times New Roman" panose="02020603050405020304" pitchFamily="18" charset="0"/>
                          </a:rPr>
                          <m:t>𝑆𝐷𝐶</m:t>
                        </m:r>
                      </m:fName>
                      <m:e>
                        <m:r>
                          <a:rPr lang="en-US" sz="3200" i="1">
                            <a:effectLst/>
                            <a:latin typeface="Cambria Math" panose="02040503050406030204" pitchFamily="18" charset="0"/>
                            <a:ea typeface="Times New Roman" panose="02020603050405020304" pitchFamily="18" charset="0"/>
                          </a:rPr>
                          <m:t>)</m:t>
                        </m:r>
                      </m:e>
                    </m:func>
                    <m:r>
                      <a:rPr lang="en-US" sz="3200" i="1">
                        <a:effectLst/>
                        <a:latin typeface="Cambria Math" panose="02040503050406030204" pitchFamily="18" charset="0"/>
                        <a:ea typeface="Times New Roman" panose="02020603050405020304" pitchFamily="18" charset="0"/>
                      </a:rPr>
                      <m:t>)=</m:t>
                    </m:r>
                    <m:func>
                      <m:funcPr>
                        <m:ctrlPr>
                          <a:rPr lang="en-US" sz="3200" i="1">
                            <a:effectLst/>
                            <a:latin typeface="Cambria Math" panose="02040503050406030204" pitchFamily="18" charset="0"/>
                            <a:ea typeface="Times New Roman" panose="02020603050405020304" pitchFamily="18" charset="0"/>
                          </a:rPr>
                        </m:ctrlPr>
                      </m:funcPr>
                      <m:fName>
                        <m:r>
                          <a:rPr lang="en-US" sz="3200" i="1">
                            <a:effectLst/>
                            <a:latin typeface="Cambria Math" panose="02040503050406030204" pitchFamily="18" charset="0"/>
                            <a:ea typeface="Times New Roman" panose="02020603050405020304" pitchFamily="18" charset="0"/>
                          </a:rPr>
                          <m:t>𝑎</m:t>
                        </m:r>
                      </m:fName>
                      <m:e>
                        <m:rad>
                          <m:radPr>
                            <m:degHide m:val="on"/>
                            <m:ctrlPr>
                              <a:rPr lang="en-US" sz="3200" i="1">
                                <a:effectLst/>
                                <a:latin typeface="Cambria Math" panose="02040503050406030204" pitchFamily="18" charset="0"/>
                                <a:ea typeface="Times New Roman" panose="02020603050405020304" pitchFamily="18" charset="0"/>
                              </a:rPr>
                            </m:ctrlPr>
                          </m:radPr>
                          <m:deg/>
                          <m:e>
                            <m:r>
                              <a:rPr lang="en-US" sz="3200" i="1">
                                <a:effectLst/>
                                <a:latin typeface="Cambria Math" panose="02040503050406030204" pitchFamily="18" charset="0"/>
                                <a:ea typeface="Times New Roman" panose="02020603050405020304" pitchFamily="18" charset="0"/>
                              </a:rPr>
                              <m:t>3</m:t>
                            </m:r>
                          </m:e>
                        </m:rad>
                      </m:e>
                    </m:func>
                  </m:oMath>
                </a14:m>
                <a:r>
                  <a:rPr lang="en-US" sz="3200" dirty="0">
                    <a:effectLst/>
                    <a:latin typeface="Times New Roman" panose="02020603050405020304" pitchFamily="18" charset="0"/>
                    <a:ea typeface="Times New Roman" panose="02020603050405020304" pitchFamily="18" charset="0"/>
                  </a:rPr>
                  <a:t>.</a:t>
                </a:r>
              </a:p>
              <a:p>
                <a:endParaRPr lang="en-US" sz="3200" dirty="0">
                  <a:latin typeface="Times New Roman" panose="02020603050405020304" pitchFamily="18" charset="0"/>
                  <a:cs typeface="Times New Roman" panose="02020603050405020304" pitchFamily="18" charset="0"/>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115613" y="3112176"/>
                <a:ext cx="9710050" cy="4206408"/>
              </a:xfrm>
              <a:prstGeom prst="rect">
                <a:avLst/>
              </a:prstGeom>
              <a:blipFill>
                <a:blip r:embed="rId2"/>
                <a:stretch>
                  <a:fillRect l="-1632" t="-20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15613" y="-10295"/>
                <a:ext cx="11824139" cy="3092641"/>
              </a:xfrm>
              <a:prstGeom prst="rect">
                <a:avLst/>
              </a:prstGeom>
              <a:noFill/>
            </p:spPr>
            <p:txBody>
              <a:bodyPr wrap="square" rtlCol="0">
                <a:spAutoFit/>
              </a:bodyPr>
              <a:lstStyle/>
              <a:p>
                <a:pPr algn="just">
                  <a:lnSpc>
                    <a:spcPct val="107000"/>
                  </a:lnSpc>
                  <a:spcAft>
                    <a:spcPts val="0"/>
                  </a:spcAft>
                </a:pPr>
                <a:r>
                  <a:rPr lang="en-US" sz="3200" b="1" dirty="0" err="1">
                    <a:solidFill>
                      <a:srgbClr val="0000FF"/>
                    </a:solidFill>
                    <a:latin typeface="Times New Roman" panose="02020603050405020304" pitchFamily="18" charset="0"/>
                    <a:ea typeface="Times New Roman" panose="02020603050405020304" pitchFamily="18" charset="0"/>
                  </a:rPr>
                  <a:t>Câu</a:t>
                </a:r>
                <a:r>
                  <a:rPr lang="en-US" sz="3200" b="1" dirty="0">
                    <a:solidFill>
                      <a:srgbClr val="0000FF"/>
                    </a:solidFill>
                    <a:latin typeface="Times New Roman" panose="02020603050405020304" pitchFamily="18" charset="0"/>
                    <a:ea typeface="Times New Roman" panose="02020603050405020304" pitchFamily="18" charset="0"/>
                  </a:rPr>
                  <a:t> 6: </a:t>
                </a:r>
                <a:r>
                  <a:rPr lang="en-US" sz="3200" dirty="0">
                    <a:effectLst/>
                    <a:latin typeface="Times New Roman" panose="02020603050405020304" pitchFamily="18" charset="0"/>
                    <a:ea typeface="Times New Roman" panose="02020603050405020304" pitchFamily="18" charset="0"/>
                  </a:rPr>
                  <a:t>Cho </a:t>
                </a:r>
                <a:r>
                  <a:rPr lang="en-US" sz="3200" dirty="0" err="1">
                    <a:effectLst/>
                    <a:latin typeface="Times New Roman" panose="02020603050405020304" pitchFamily="18" charset="0"/>
                    <a:ea typeface="Times New Roman" panose="02020603050405020304" pitchFamily="18" charset="0"/>
                  </a:rPr>
                  <a:t>hình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chóp</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𝐴𝐵𝐶𝐷</m:t>
                    </m:r>
                  </m:oMath>
                </a14:m>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có</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đáy</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𝐴𝐵𝐶𝐷</m:t>
                    </m:r>
                  </m:oMath>
                </a14:m>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hình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vuông</a:t>
                </a:r>
                <a:r>
                  <a:rPr lang="en-US" sz="3200" dirty="0">
                    <a:effectLst/>
                    <a:latin typeface="Times New Roman" panose="02020603050405020304" pitchFamily="18" charset="0"/>
                    <a:ea typeface="Times New Roman" panose="02020603050405020304" pitchFamily="18" charset="0"/>
                  </a:rPr>
                  <a:t>, tam </a:t>
                </a:r>
                <a:r>
                  <a:rPr lang="en-US" sz="3200" dirty="0" err="1">
                    <a:effectLst/>
                    <a:latin typeface="Times New Roman" panose="02020603050405020304" pitchFamily="18" charset="0"/>
                    <a:ea typeface="Times New Roman" panose="02020603050405020304" pitchFamily="18" charset="0"/>
                  </a:rPr>
                  <a:t>giác</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𝑆𝐴𝐷</m:t>
                    </m:r>
                  </m:oMath>
                </a14:m>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là</a:t>
                </a:r>
                <a:r>
                  <a:rPr lang="en-US" sz="3200" dirty="0">
                    <a:effectLst/>
                    <a:latin typeface="Times New Roman" panose="02020603050405020304" pitchFamily="18" charset="0"/>
                    <a:ea typeface="Times New Roman" panose="02020603050405020304" pitchFamily="18" charset="0"/>
                  </a:rPr>
                  <a:t> tam </a:t>
                </a:r>
                <a:r>
                  <a:rPr lang="en-US" sz="3200" dirty="0" err="1">
                    <a:effectLst/>
                    <a:latin typeface="Times New Roman" panose="02020603050405020304" pitchFamily="18" charset="0"/>
                    <a:ea typeface="Times New Roman" panose="02020603050405020304" pitchFamily="18" charset="0"/>
                  </a:rPr>
                  <a:t>giác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đều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nằm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trong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mặp</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phẳng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vuông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góc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với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mặt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phẳng</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𝐴𝐵𝐶𝐷</m:t>
                    </m:r>
                    <m:r>
                      <a:rPr lang="en-US" sz="3200" i="1">
                        <a:effectLst/>
                        <a:latin typeface="Cambria Math" panose="02040503050406030204" pitchFamily="18" charset="0"/>
                        <a:ea typeface="Times New Roman" panose="02020603050405020304" pitchFamily="18" charset="0"/>
                      </a:rPr>
                      <m:t>)</m:t>
                    </m:r>
                  </m:oMath>
                </a14:m>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Biết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khoảng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cách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từ</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𝐴</m:t>
                    </m:r>
                  </m:oMath>
                </a14:m>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đến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mặt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phẳng</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𝑆𝐵𝐶</m:t>
                    </m:r>
                    <m:r>
                      <a:rPr lang="en-US" sz="3200" i="1">
                        <a:effectLst/>
                        <a:latin typeface="Cambria Math" panose="02040503050406030204" pitchFamily="18" charset="0"/>
                        <a:ea typeface="Times New Roman" panose="02020603050405020304" pitchFamily="18" charset="0"/>
                      </a:rPr>
                      <m:t>) </m:t>
                    </m:r>
                  </m:oMath>
                </a14:m>
                <a:r>
                  <a:rPr lang="en-US" sz="3200" dirty="0" err="1">
                    <a:effectLst/>
                    <a:latin typeface="Times New Roman" panose="02020603050405020304" pitchFamily="18" charset="0"/>
                    <a:ea typeface="Times New Roman" panose="02020603050405020304" pitchFamily="18" charset="0"/>
                  </a:rPr>
                  <a:t>là</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𝑎</m:t>
                    </m:r>
                    <m:rad>
                      <m:radPr>
                        <m:degHide m:val="on"/>
                        <m:ctrlPr>
                          <a:rPr lang="en-US" sz="3200" i="1">
                            <a:effectLst/>
                            <a:latin typeface="Cambria Math" panose="02040503050406030204" pitchFamily="18" charset="0"/>
                            <a:ea typeface="Times New Roman" panose="02020603050405020304" pitchFamily="18" charset="0"/>
                          </a:rPr>
                        </m:ctrlPr>
                      </m:radPr>
                      <m:deg/>
                      <m:e>
                        <m:r>
                          <a:rPr lang="en-US" sz="3200" i="1">
                            <a:effectLst/>
                            <a:latin typeface="Cambria Math" panose="02040503050406030204" pitchFamily="18" charset="0"/>
                            <a:ea typeface="Times New Roman" panose="02020603050405020304" pitchFamily="18" charset="0"/>
                          </a:rPr>
                          <m:t>3</m:t>
                        </m:r>
                      </m:e>
                    </m:rad>
                  </m:oMath>
                </a14:m>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Thể</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tích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khối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chóp</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𝐴𝐵𝐶𝐷</m:t>
                    </m:r>
                  </m:oMath>
                </a14:m>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tính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theo</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𝑎</m:t>
                    </m:r>
                  </m:oMath>
                </a14:m>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là</a:t>
                </a:r>
                <a:r>
                  <a:rPr lang="en-US" sz="3200" dirty="0">
                    <a:effectLst/>
                    <a:latin typeface="Times New Roman" panose="02020603050405020304" pitchFamily="18" charset="0"/>
                    <a:ea typeface="Times New Roman" panose="02020603050405020304" pitchFamily="18" charset="0"/>
                  </a:rPr>
                  <a:t>.</a:t>
                </a:r>
              </a:p>
              <a:p>
                <a:pPr algn="just">
                  <a:lnSpc>
                    <a:spcPct val="107000"/>
                  </a:lnSpc>
                  <a:spcAft>
                    <a:spcPts val="800"/>
                  </a:spcAft>
                  <a:tabLst>
                    <a:tab pos="635000" algn="l"/>
                    <a:tab pos="2222500" algn="l"/>
                    <a:tab pos="3810000" algn="l"/>
                    <a:tab pos="5397500" algn="l"/>
                  </a:tabLst>
                </a:pPr>
                <a:r>
                  <a:rPr lang="en-US" sz="3200" b="1" dirty="0">
                    <a:effectLst/>
                    <a:latin typeface="Times New Roman" panose="02020603050405020304" pitchFamily="18" charset="0"/>
                    <a:ea typeface="Times New Roman" panose="02020603050405020304" pitchFamily="18" charset="0"/>
                  </a:rPr>
                  <a:t>	</a:t>
                </a:r>
                <a:r>
                  <a:rPr lang="en-US" sz="32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f>
                      <m:fPr>
                        <m:ctrlPr>
                          <a:rPr lang="en-US" sz="3200" i="1">
                            <a:solidFill>
                              <a:srgbClr val="000000"/>
                            </a:solidFill>
                            <a:effectLst/>
                            <a:latin typeface="Cambria Math" panose="02040503050406030204" pitchFamily="18" charset="0"/>
                            <a:ea typeface="Times New Roman" panose="02020603050405020304" pitchFamily="18" charset="0"/>
                          </a:rPr>
                        </m:ctrlPr>
                      </m:fPr>
                      <m:num>
                        <m:r>
                          <a:rPr lang="en-US" sz="3200" b="0" i="1">
                            <a:solidFill>
                              <a:srgbClr val="000000"/>
                            </a:solidFill>
                            <a:effectLst/>
                            <a:latin typeface="Cambria Math" panose="02040503050406030204" pitchFamily="18" charset="0"/>
                            <a:ea typeface="Times New Roman" panose="02020603050405020304" pitchFamily="18" charset="0"/>
                          </a:rPr>
                          <m:t>7</m:t>
                        </m:r>
                        <m:sSup>
                          <m:sSupPr>
                            <m:ctrlPr>
                              <a:rPr lang="en-US" sz="3200" i="1">
                                <a:solidFill>
                                  <a:srgbClr val="000000"/>
                                </a:solidFill>
                                <a:effectLst/>
                                <a:latin typeface="Cambria Math" panose="02040503050406030204" pitchFamily="18" charset="0"/>
                                <a:ea typeface="Times New Roman" panose="02020603050405020304" pitchFamily="18" charset="0"/>
                              </a:rPr>
                            </m:ctrlPr>
                          </m:sSupPr>
                          <m:e>
                            <m:r>
                              <a:rPr lang="en-US" sz="3200" b="0" i="1">
                                <a:solidFill>
                                  <a:srgbClr val="000000"/>
                                </a:solidFill>
                                <a:effectLst/>
                                <a:latin typeface="Cambria Math" panose="02040503050406030204" pitchFamily="18" charset="0"/>
                                <a:ea typeface="Times New Roman" panose="02020603050405020304" pitchFamily="18" charset="0"/>
                              </a:rPr>
                              <m:t>𝑎</m:t>
                            </m:r>
                          </m:e>
                          <m:sup>
                            <m:r>
                              <a:rPr lang="en-US" sz="3200" b="0" i="1">
                                <a:solidFill>
                                  <a:srgbClr val="000000"/>
                                </a:solidFill>
                                <a:effectLst/>
                                <a:latin typeface="Cambria Math" panose="02040503050406030204" pitchFamily="18" charset="0"/>
                                <a:ea typeface="Times New Roman" panose="02020603050405020304" pitchFamily="18" charset="0"/>
                              </a:rPr>
                              <m:t>3</m:t>
                            </m:r>
                          </m:sup>
                        </m:sSup>
                        <m:rad>
                          <m:radPr>
                            <m:degHide m:val="on"/>
                            <m:ctrlPr>
                              <a:rPr lang="en-US" sz="3200" i="1">
                                <a:solidFill>
                                  <a:srgbClr val="000000"/>
                                </a:solidFill>
                                <a:effectLst/>
                                <a:latin typeface="Cambria Math" panose="02040503050406030204" pitchFamily="18" charset="0"/>
                                <a:ea typeface="Times New Roman" panose="02020603050405020304" pitchFamily="18" charset="0"/>
                              </a:rPr>
                            </m:ctrlPr>
                          </m:radPr>
                          <m:deg/>
                          <m:e>
                            <m:r>
                              <a:rPr lang="en-US" sz="3200" b="0" i="1">
                                <a:solidFill>
                                  <a:srgbClr val="000000"/>
                                </a:solidFill>
                                <a:effectLst/>
                                <a:latin typeface="Cambria Math" panose="02040503050406030204" pitchFamily="18" charset="0"/>
                                <a:ea typeface="Times New Roman" panose="02020603050405020304" pitchFamily="18" charset="0"/>
                              </a:rPr>
                              <m:t>21</m:t>
                            </m:r>
                          </m:e>
                        </m:rad>
                      </m:num>
                      <m:den>
                        <m:r>
                          <a:rPr lang="en-US" sz="3200" b="0" i="1">
                            <a:solidFill>
                              <a:srgbClr val="000000"/>
                            </a:solidFill>
                            <a:effectLst/>
                            <a:latin typeface="Cambria Math" panose="02040503050406030204" pitchFamily="18" charset="0"/>
                            <a:ea typeface="Times New Roman" panose="02020603050405020304" pitchFamily="18" charset="0"/>
                          </a:rPr>
                          <m:t>6</m:t>
                        </m:r>
                      </m:den>
                    </m:f>
                  </m:oMath>
                </a14:m>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rPr>
                        </m:ctrlPr>
                      </m:fPr>
                      <m:num>
                        <m:r>
                          <a:rPr lang="en-US" sz="3200" b="0" i="1">
                            <a:effectLst/>
                            <a:latin typeface="Cambria Math" panose="02040503050406030204" pitchFamily="18" charset="0"/>
                            <a:ea typeface="Times New Roman" panose="02020603050405020304" pitchFamily="18" charset="0"/>
                          </a:rPr>
                          <m:t>3</m:t>
                        </m:r>
                        <m:sSup>
                          <m:sSupPr>
                            <m:ctrlPr>
                              <a:rPr lang="en-US" sz="3200" i="1">
                                <a:effectLst/>
                                <a:latin typeface="Cambria Math" panose="02040503050406030204" pitchFamily="18" charset="0"/>
                                <a:ea typeface="Times New Roman" panose="02020603050405020304" pitchFamily="18" charset="0"/>
                              </a:rPr>
                            </m:ctrlPr>
                          </m:sSupPr>
                          <m:e>
                            <m:r>
                              <a:rPr lang="en-US" sz="3200" b="0" i="1">
                                <a:effectLst/>
                                <a:latin typeface="Cambria Math" panose="02040503050406030204" pitchFamily="18" charset="0"/>
                                <a:ea typeface="Times New Roman" panose="02020603050405020304" pitchFamily="18" charset="0"/>
                              </a:rPr>
                              <m:t>𝑎</m:t>
                            </m:r>
                          </m:e>
                          <m:sup>
                            <m:r>
                              <a:rPr lang="en-US" sz="3200" b="0" i="1">
                                <a:effectLst/>
                                <a:latin typeface="Cambria Math" panose="02040503050406030204" pitchFamily="18" charset="0"/>
                                <a:ea typeface="Times New Roman" panose="02020603050405020304" pitchFamily="18" charset="0"/>
                              </a:rPr>
                              <m:t>3</m:t>
                            </m:r>
                          </m:sup>
                        </m:sSup>
                      </m:num>
                      <m:den>
                        <m:r>
                          <a:rPr lang="en-US" sz="3200" b="0" i="1">
                            <a:effectLst/>
                            <a:latin typeface="Cambria Math" panose="02040503050406030204" pitchFamily="18" charset="0"/>
                            <a:ea typeface="Times New Roman" panose="02020603050405020304" pitchFamily="18" charset="0"/>
                          </a:rPr>
                          <m:t>2</m:t>
                        </m:r>
                      </m:den>
                    </m:f>
                  </m:oMath>
                </a14:m>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 </a:t>
                </a:r>
                <a14:m>
                  <m:oMath xmlns:m="http://schemas.openxmlformats.org/officeDocument/2006/math">
                    <m:r>
                      <a:rPr lang="en-US" sz="3200" b="0" i="1">
                        <a:effectLst/>
                        <a:latin typeface="Cambria Math" panose="02040503050406030204" pitchFamily="18" charset="0"/>
                        <a:ea typeface="Times New Roman" panose="02020603050405020304" pitchFamily="18" charset="0"/>
                      </a:rPr>
                      <m:t>3</m:t>
                    </m:r>
                    <m:sSup>
                      <m:sSupPr>
                        <m:ctrlPr>
                          <a:rPr lang="en-US" sz="3200" i="1">
                            <a:effectLst/>
                            <a:latin typeface="Cambria Math" panose="02040503050406030204" pitchFamily="18" charset="0"/>
                            <a:ea typeface="Times New Roman" panose="02020603050405020304" pitchFamily="18" charset="0"/>
                          </a:rPr>
                        </m:ctrlPr>
                      </m:sSupPr>
                      <m:e>
                        <m:r>
                          <a:rPr lang="en-US" sz="3200" b="0" i="1">
                            <a:effectLst/>
                            <a:latin typeface="Cambria Math" panose="02040503050406030204" pitchFamily="18" charset="0"/>
                            <a:ea typeface="Times New Roman" panose="02020603050405020304" pitchFamily="18" charset="0"/>
                          </a:rPr>
                          <m:t>𝑎</m:t>
                        </m:r>
                      </m:e>
                      <m:sup>
                        <m:r>
                          <a:rPr lang="en-US" sz="3200" b="0" i="1">
                            <a:effectLst/>
                            <a:latin typeface="Cambria Math" panose="02040503050406030204" pitchFamily="18" charset="0"/>
                            <a:ea typeface="Times New Roman" panose="02020603050405020304" pitchFamily="18" charset="0"/>
                          </a:rPr>
                          <m:t>3</m:t>
                        </m:r>
                      </m:sup>
                    </m:sSup>
                    <m:rad>
                      <m:radPr>
                        <m:degHide m:val="on"/>
                        <m:ctrlPr>
                          <a:rPr lang="en-US" sz="3200" i="1">
                            <a:effectLst/>
                            <a:latin typeface="Cambria Math" panose="02040503050406030204" pitchFamily="18" charset="0"/>
                            <a:ea typeface="Times New Roman" panose="02020603050405020304" pitchFamily="18" charset="0"/>
                          </a:rPr>
                        </m:ctrlPr>
                      </m:radPr>
                      <m:deg/>
                      <m:e>
                        <m:r>
                          <a:rPr lang="en-US" sz="3200" b="0" i="1">
                            <a:effectLst/>
                            <a:latin typeface="Cambria Math" panose="02040503050406030204" pitchFamily="18" charset="0"/>
                            <a:ea typeface="Times New Roman" panose="02020603050405020304" pitchFamily="18" charset="0"/>
                          </a:rPr>
                          <m:t>2</m:t>
                        </m:r>
                      </m:e>
                    </m:rad>
                  </m:oMath>
                </a14:m>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2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D. </a:t>
                </a:r>
                <a14:m>
                  <m:oMath xmlns:m="http://schemas.openxmlformats.org/officeDocument/2006/math">
                    <m:f>
                      <m:fPr>
                        <m:ctrlPr>
                          <a:rPr lang="en-US" sz="3200" i="1">
                            <a:solidFill>
                              <a:srgbClr val="000000"/>
                            </a:solidFill>
                            <a:effectLst/>
                            <a:latin typeface="Cambria Math" panose="02040503050406030204" pitchFamily="18" charset="0"/>
                            <a:ea typeface="Times New Roman" panose="02020603050405020304" pitchFamily="18" charset="0"/>
                          </a:rPr>
                        </m:ctrlPr>
                      </m:fPr>
                      <m:num>
                        <m:r>
                          <a:rPr lang="en-US" sz="3200" b="0" i="1">
                            <a:solidFill>
                              <a:srgbClr val="000000"/>
                            </a:solidFill>
                            <a:effectLst/>
                            <a:latin typeface="Cambria Math" panose="02040503050406030204" pitchFamily="18" charset="0"/>
                            <a:ea typeface="Times New Roman" panose="02020603050405020304" pitchFamily="18" charset="0"/>
                          </a:rPr>
                          <m:t>7</m:t>
                        </m:r>
                        <m:sSup>
                          <m:sSupPr>
                            <m:ctrlPr>
                              <a:rPr lang="en-US" sz="3200" i="1">
                                <a:solidFill>
                                  <a:srgbClr val="000000"/>
                                </a:solidFill>
                                <a:effectLst/>
                                <a:latin typeface="Cambria Math" panose="02040503050406030204" pitchFamily="18" charset="0"/>
                                <a:ea typeface="Times New Roman" panose="02020603050405020304" pitchFamily="18" charset="0"/>
                              </a:rPr>
                            </m:ctrlPr>
                          </m:sSupPr>
                          <m:e>
                            <m:r>
                              <a:rPr lang="en-US" sz="3200" b="0" i="1">
                                <a:solidFill>
                                  <a:srgbClr val="000000"/>
                                </a:solidFill>
                                <a:effectLst/>
                                <a:latin typeface="Cambria Math" panose="02040503050406030204" pitchFamily="18" charset="0"/>
                                <a:ea typeface="Times New Roman" panose="02020603050405020304" pitchFamily="18" charset="0"/>
                              </a:rPr>
                              <m:t>𝑎</m:t>
                            </m:r>
                          </m:e>
                          <m:sup>
                            <m:r>
                              <a:rPr lang="en-US" sz="3200" b="0" i="1">
                                <a:solidFill>
                                  <a:srgbClr val="000000"/>
                                </a:solidFill>
                                <a:effectLst/>
                                <a:latin typeface="Cambria Math" panose="02040503050406030204" pitchFamily="18" charset="0"/>
                                <a:ea typeface="Times New Roman" panose="02020603050405020304" pitchFamily="18" charset="0"/>
                              </a:rPr>
                              <m:t>3</m:t>
                            </m:r>
                          </m:sup>
                        </m:sSup>
                        <m:rad>
                          <m:radPr>
                            <m:degHide m:val="on"/>
                            <m:ctrlPr>
                              <a:rPr lang="en-US" sz="3200" i="1">
                                <a:solidFill>
                                  <a:srgbClr val="000000"/>
                                </a:solidFill>
                                <a:effectLst/>
                                <a:latin typeface="Cambria Math" panose="02040503050406030204" pitchFamily="18" charset="0"/>
                                <a:ea typeface="Times New Roman" panose="02020603050405020304" pitchFamily="18" charset="0"/>
                              </a:rPr>
                            </m:ctrlPr>
                          </m:radPr>
                          <m:deg/>
                          <m:e>
                            <m:r>
                              <a:rPr lang="en-US" sz="3200" b="0" i="1">
                                <a:solidFill>
                                  <a:srgbClr val="000000"/>
                                </a:solidFill>
                                <a:effectLst/>
                                <a:latin typeface="Cambria Math" panose="02040503050406030204" pitchFamily="18" charset="0"/>
                                <a:ea typeface="Times New Roman" panose="02020603050405020304" pitchFamily="18" charset="0"/>
                              </a:rPr>
                              <m:t>21</m:t>
                            </m:r>
                          </m:e>
                        </m:rad>
                      </m:num>
                      <m:den>
                        <m:r>
                          <a:rPr lang="en-US" sz="3200" b="0" i="1">
                            <a:solidFill>
                              <a:srgbClr val="000000"/>
                            </a:solidFill>
                            <a:effectLst/>
                            <a:latin typeface="Cambria Math" panose="02040503050406030204" pitchFamily="18" charset="0"/>
                            <a:ea typeface="Times New Roman" panose="02020603050405020304" pitchFamily="18" charset="0"/>
                          </a:rPr>
                          <m:t>12</m:t>
                        </m:r>
                      </m:den>
                    </m:f>
                  </m:oMath>
                </a14:m>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1" dirty="0">
                  <a:effectLst/>
                  <a:latin typeface="Times New Roman" panose="02020603050405020304" pitchFamily="18" charset="0"/>
                  <a:ea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15613" y="-10295"/>
                <a:ext cx="11824139" cy="3092641"/>
              </a:xfrm>
              <a:prstGeom prst="rect">
                <a:avLst/>
              </a:prstGeom>
              <a:blipFill rotWithShape="0">
                <a:blip r:embed="rId3"/>
                <a:stretch>
                  <a:fillRect l="-1340" t="-2756" r="-1289" b="-1181"/>
                </a:stretch>
              </a:blipFill>
            </p:spPr>
            <p:txBody>
              <a:bodyPr/>
              <a:lstStyle/>
              <a:p>
                <a:r>
                  <a:rPr lang="en-US">
                    <a:noFill/>
                  </a:rPr>
                  <a:t> </a:t>
                </a:r>
              </a:p>
            </p:txBody>
          </p:sp>
        </mc:Fallback>
      </mc:AlternateContent>
      <p:sp>
        <p:nvSpPr>
          <p:cNvPr id="7" name="Oval 53"/>
          <p:cNvSpPr>
            <a:spLocks noChangeArrowheads="1"/>
          </p:cNvSpPr>
          <p:nvPr/>
        </p:nvSpPr>
        <p:spPr bwMode="auto">
          <a:xfrm>
            <a:off x="725215" y="2441385"/>
            <a:ext cx="607210" cy="540537"/>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sz="3200">
              <a:latin typeface="Times New Roman" panose="02020603050405020304" pitchFamily="18" charset="0"/>
              <a:cs typeface="Times New Roman" panose="02020603050405020304" pitchFamily="18" charset="0"/>
            </a:endParaRPr>
          </a:p>
        </p:txBody>
      </p:sp>
      <p:pic>
        <p:nvPicPr>
          <p:cNvPr id="9" name="Picture 8"/>
          <p:cNvPicPr/>
          <p:nvPr/>
        </p:nvPicPr>
        <p:blipFill>
          <a:blip r:embed="rId4">
            <a:extLst>
              <a:ext uri="{28A0092B-C50C-407E-A947-70E740481C1C}">
                <a14:useLocalDpi xmlns:a14="http://schemas.microsoft.com/office/drawing/2010/main" val="0"/>
              </a:ext>
            </a:extLst>
          </a:blip>
          <a:stretch>
            <a:fillRect/>
          </a:stretch>
        </p:blipFill>
        <p:spPr bwMode="auto">
          <a:xfrm>
            <a:off x="8287050" y="3082346"/>
            <a:ext cx="3721560" cy="3234371"/>
          </a:xfrm>
          <a:prstGeom prst="rect">
            <a:avLst/>
          </a:prstGeom>
          <a:noFill/>
          <a:ln>
            <a:noFill/>
          </a:ln>
        </p:spPr>
      </p:pic>
      <p:sp>
        <p:nvSpPr>
          <p:cNvPr id="8" name="Isosceles Triangle 7">
            <a:hlinkClick r:id="rId5" action="ppaction://hlinksldjump"/>
            <a:extLst>
              <a:ext uri="{FF2B5EF4-FFF2-40B4-BE49-F238E27FC236}">
                <a16:creationId xmlns:a16="http://schemas.microsoft.com/office/drawing/2014/main" id="{7EF86577-427D-4949-9EB0-DB7CE2753AF0}"/>
              </a:ext>
            </a:extLst>
          </p:cNvPr>
          <p:cNvSpPr/>
          <p:nvPr/>
        </p:nvSpPr>
        <p:spPr>
          <a:xfrm rot="5400000">
            <a:off x="11532432" y="6263543"/>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hlinkClick r:id="rId6" action="ppaction://hlinksldjump"/>
            <a:extLst>
              <a:ext uri="{FF2B5EF4-FFF2-40B4-BE49-F238E27FC236}">
                <a16:creationId xmlns:a16="http://schemas.microsoft.com/office/drawing/2014/main" id="{58CE1860-DD83-4810-AA8D-C145A9A2D5AD}"/>
              </a:ext>
            </a:extLst>
          </p:cNvPr>
          <p:cNvSpPr/>
          <p:nvPr/>
        </p:nvSpPr>
        <p:spPr>
          <a:xfrm rot="16200000">
            <a:off x="11024656" y="6263543"/>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74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2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iterate type="lt">
                                    <p:tmPct val="5000"/>
                                  </p:iterate>
                                  <p:childTnLst>
                                    <p:set>
                                      <p:cBhvr>
                                        <p:cTn id="17" dur="1" fill="hold">
                                          <p:stCondLst>
                                            <p:cond delay="0"/>
                                          </p:stCondLst>
                                        </p:cTn>
                                        <p:tgtEl>
                                          <p:spTgt spid="55">
                                            <p:txEl>
                                              <p:pRg st="0" end="0"/>
                                            </p:txEl>
                                          </p:spTgt>
                                        </p:tgtEl>
                                        <p:attrNameLst>
                                          <p:attrName>style.visibility</p:attrName>
                                        </p:attrNameLst>
                                      </p:cBhvr>
                                      <p:to>
                                        <p:strVal val="visible"/>
                                      </p:to>
                                    </p:set>
                                    <p:animEffect transition="in" filter="fade">
                                      <p:cBhvr>
                                        <p:cTn id="18" dur="500"/>
                                        <p:tgtEl>
                                          <p:spTgt spid="5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iterate type="lt">
                                    <p:tmPct val="10000"/>
                                  </p:iterate>
                                  <p:childTnLst>
                                    <p:set>
                                      <p:cBhvr>
                                        <p:cTn id="26" dur="1" fill="hold">
                                          <p:stCondLst>
                                            <p:cond delay="0"/>
                                          </p:stCondLst>
                                        </p:cTn>
                                        <p:tgtEl>
                                          <p:spTgt spid="55">
                                            <p:txEl>
                                              <p:pRg st="1" end="1"/>
                                            </p:txEl>
                                          </p:spTgt>
                                        </p:tgtEl>
                                        <p:attrNameLst>
                                          <p:attrName>style.visibility</p:attrName>
                                        </p:attrNameLst>
                                      </p:cBhvr>
                                      <p:to>
                                        <p:strVal val="visible"/>
                                      </p:to>
                                    </p:set>
                                    <p:animEffect transition="in" filter="fade">
                                      <p:cBhvr>
                                        <p:cTn id="27" dur="500"/>
                                        <p:tgtEl>
                                          <p:spTgt spid="5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iterate type="lt">
                                    <p:tmPct val="10000"/>
                                  </p:iterate>
                                  <p:childTnLst>
                                    <p:set>
                                      <p:cBhvr>
                                        <p:cTn id="31" dur="1" fill="hold">
                                          <p:stCondLst>
                                            <p:cond delay="0"/>
                                          </p:stCondLst>
                                        </p:cTn>
                                        <p:tgtEl>
                                          <p:spTgt spid="55">
                                            <p:txEl>
                                              <p:pRg st="2" end="2"/>
                                            </p:txEl>
                                          </p:spTgt>
                                        </p:tgtEl>
                                        <p:attrNameLst>
                                          <p:attrName>style.visibility</p:attrName>
                                        </p:attrNameLst>
                                      </p:cBhvr>
                                      <p:to>
                                        <p:strVal val="visible"/>
                                      </p:to>
                                    </p:set>
                                    <p:animEffect transition="in" filter="fade">
                                      <p:cBhvr>
                                        <p:cTn id="32" dur="500"/>
                                        <p:tgtEl>
                                          <p:spTgt spid="5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iterate type="lt">
                                    <p:tmPct val="10000"/>
                                  </p:iterate>
                                  <p:childTnLst>
                                    <p:set>
                                      <p:cBhvr>
                                        <p:cTn id="36" dur="1" fill="hold">
                                          <p:stCondLst>
                                            <p:cond delay="0"/>
                                          </p:stCondLst>
                                        </p:cTn>
                                        <p:tgtEl>
                                          <p:spTgt spid="55">
                                            <p:txEl>
                                              <p:pRg st="3" end="3"/>
                                            </p:txEl>
                                          </p:spTgt>
                                        </p:tgtEl>
                                        <p:attrNameLst>
                                          <p:attrName>style.visibility</p:attrName>
                                        </p:attrNameLst>
                                      </p:cBhvr>
                                      <p:to>
                                        <p:strVal val="visible"/>
                                      </p:to>
                                    </p:set>
                                    <p:animEffect transition="in" filter="fade">
                                      <p:cBhvr>
                                        <p:cTn id="37" dur="500"/>
                                        <p:tgtEl>
                                          <p:spTgt spid="5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iterate type="lt">
                                    <p:tmPct val="10000"/>
                                  </p:iterate>
                                  <p:childTnLst>
                                    <p:set>
                                      <p:cBhvr>
                                        <p:cTn id="41" dur="1" fill="hold">
                                          <p:stCondLst>
                                            <p:cond delay="0"/>
                                          </p:stCondLst>
                                        </p:cTn>
                                        <p:tgtEl>
                                          <p:spTgt spid="55">
                                            <p:txEl>
                                              <p:pRg st="4" end="4"/>
                                            </p:txEl>
                                          </p:spTgt>
                                        </p:tgtEl>
                                        <p:attrNameLst>
                                          <p:attrName>style.visibility</p:attrName>
                                        </p:attrNameLst>
                                      </p:cBhvr>
                                      <p:to>
                                        <p:strVal val="visible"/>
                                      </p:to>
                                    </p:set>
                                    <p:animEffect transition="in" filter="fade">
                                      <p:cBhvr>
                                        <p:cTn id="42" dur="500"/>
                                        <p:tgtEl>
                                          <p:spTgt spid="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TextBox 5"/>
              <p:cNvSpPr txBox="1"/>
              <p:nvPr/>
            </p:nvSpPr>
            <p:spPr>
              <a:xfrm>
                <a:off x="177757" y="2688910"/>
                <a:ext cx="9690538" cy="4169090"/>
              </a:xfrm>
              <a:prstGeom prst="rect">
                <a:avLst/>
              </a:prstGeom>
              <a:noFill/>
            </p:spPr>
            <p:txBody>
              <a:bodyPr wrap="square" rtlCol="0">
                <a:spAutoFit/>
              </a:bodyPr>
              <a:lstStyle/>
              <a:p>
                <a:pPr>
                  <a:lnSpc>
                    <a:spcPct val="107000"/>
                  </a:lnSpc>
                  <a:spcAft>
                    <a:spcPts val="800"/>
                  </a:spcAft>
                </a:pPr>
                <a:r>
                  <a:rPr lang="en-US" sz="3200" dirty="0" smtClean="0">
                    <a:latin typeface="Times New Roman" panose="02020603050405020304" pitchFamily="18" charset="0"/>
                    <a:ea typeface="Times New Roman" panose="02020603050405020304" pitchFamily="18" charset="0"/>
                  </a:rPr>
                  <a:t>           </a:t>
                </a:r>
                <a:r>
                  <a:rPr lang="vi-VN" sz="3200" dirty="0" smtClean="0">
                    <a:latin typeface="Times New Roman" panose="02020603050405020304" pitchFamily="18" charset="0"/>
                    <a:ea typeface="Times New Roman" panose="02020603050405020304" pitchFamily="18" charset="0"/>
                  </a:rPr>
                  <a:t>Ta</a:t>
                </a:r>
                <a:r>
                  <a:rPr lang="en-US" sz="3200" dirty="0" smtClean="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có</a:t>
                </a:r>
                <a:r>
                  <a:rPr lang="en-US" sz="3200" dirty="0">
                    <a:effectLst/>
                    <a:latin typeface="Times New Roman" panose="02020603050405020304" pitchFamily="18" charset="0"/>
                    <a:ea typeface="Times New Roman" panose="02020603050405020304" pitchFamily="18" charset="0"/>
                  </a:rPr>
                  <a:t>:</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1</m:t>
                        </m:r>
                      </m:num>
                      <m:den>
                        <m:r>
                          <a:rPr lang="en-US" sz="3200" i="1">
                            <a:effectLst/>
                            <a:latin typeface="Cambria Math" panose="02040503050406030204" pitchFamily="18" charset="0"/>
                            <a:ea typeface="Times New Roman" panose="02020603050405020304" pitchFamily="18" charset="0"/>
                          </a:rPr>
                          <m:t>𝑆</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𝑀</m:t>
                            </m:r>
                          </m:e>
                          <m:sup>
                            <m:r>
                              <a:rPr lang="en-US" sz="3200" i="1">
                                <a:effectLst/>
                                <a:latin typeface="Cambria Math" panose="02040503050406030204" pitchFamily="18" charset="0"/>
                                <a:ea typeface="Times New Roman" panose="02020603050405020304" pitchFamily="18" charset="0"/>
                              </a:rPr>
                              <m:t>2</m:t>
                            </m:r>
                          </m:sup>
                        </m:sSup>
                      </m:den>
                    </m:f>
                    <m:r>
                      <a:rPr lang="en-US" sz="3200" i="1">
                        <a:effectLst/>
                        <a:latin typeface="Cambria Math" panose="02040503050406030204" pitchFamily="18" charset="0"/>
                        <a:ea typeface="Times New Roman" panose="02020603050405020304" pitchFamily="18" charset="0"/>
                      </a:rPr>
                      <m:t>+</m:t>
                    </m:r>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1</m:t>
                        </m:r>
                      </m:num>
                      <m:den>
                        <m:r>
                          <a:rPr lang="en-US" sz="3200" i="1">
                            <a:effectLst/>
                            <a:latin typeface="Cambria Math" panose="02040503050406030204" pitchFamily="18" charset="0"/>
                            <a:ea typeface="Times New Roman" panose="02020603050405020304" pitchFamily="18" charset="0"/>
                          </a:rPr>
                          <m:t>𝑀</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𝑁</m:t>
                            </m:r>
                          </m:e>
                          <m:sup>
                            <m:r>
                              <a:rPr lang="en-US" sz="3200" i="1">
                                <a:effectLst/>
                                <a:latin typeface="Cambria Math" panose="02040503050406030204" pitchFamily="18" charset="0"/>
                                <a:ea typeface="Times New Roman" panose="02020603050405020304" pitchFamily="18" charset="0"/>
                              </a:rPr>
                              <m:t>2</m:t>
                            </m:r>
                          </m:sup>
                        </m:sSup>
                      </m:den>
                    </m:f>
                    <m:r>
                      <a:rPr lang="en-US" sz="3200" i="1">
                        <a:effectLst/>
                        <a:latin typeface="Cambria Math" panose="02040503050406030204" pitchFamily="18" charset="0"/>
                        <a:ea typeface="Times New Roman" panose="02020603050405020304" pitchFamily="18" charset="0"/>
                      </a:rPr>
                      <m:t>=</m:t>
                    </m:r>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1</m:t>
                        </m:r>
                      </m:num>
                      <m:den>
                        <m:r>
                          <a:rPr lang="en-US" sz="3200" i="1">
                            <a:effectLst/>
                            <a:latin typeface="Cambria Math" panose="02040503050406030204" pitchFamily="18" charset="0"/>
                            <a:ea typeface="Times New Roman" panose="02020603050405020304" pitchFamily="18" charset="0"/>
                          </a:rPr>
                          <m:t>𝑀</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𝐻</m:t>
                            </m:r>
                          </m:e>
                          <m:sup>
                            <m:r>
                              <a:rPr lang="en-US" sz="3200" i="1">
                                <a:effectLst/>
                                <a:latin typeface="Cambria Math" panose="02040503050406030204" pitchFamily="18" charset="0"/>
                                <a:ea typeface="Times New Roman" panose="02020603050405020304" pitchFamily="18" charset="0"/>
                              </a:rPr>
                              <m:t>2</m:t>
                            </m:r>
                          </m:sup>
                        </m:sSup>
                      </m:den>
                    </m:f>
                    <m:r>
                      <a:rPr lang="en-US" sz="3200" i="1">
                        <a:effectLst/>
                        <a:latin typeface="Cambria Math" panose="02040503050406030204" pitchFamily="18" charset="0"/>
                        <a:ea typeface="Times New Roman" panose="02020603050405020304" pitchFamily="18" charset="0"/>
                        <a:cs typeface="Cambria Math" panose="02040503050406030204" pitchFamily="18" charset="0"/>
                      </a:rPr>
                      <m:t>⇔</m:t>
                    </m:r>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1</m:t>
                        </m:r>
                      </m:num>
                      <m:den>
                        <m:sSup>
                          <m:sSupPr>
                            <m:ctrlPr>
                              <a:rPr lang="en-US" sz="3200" i="1">
                                <a:effectLst/>
                                <a:latin typeface="Cambria Math" panose="02040503050406030204" pitchFamily="18" charset="0"/>
                                <a:ea typeface="Times New Roman" panose="02020603050405020304" pitchFamily="18" charset="0"/>
                              </a:rPr>
                            </m:ctrlPr>
                          </m:sSupPr>
                          <m:e>
                            <m:d>
                              <m:dPr>
                                <m:ctrlPr>
                                  <a:rPr lang="en-US" sz="3200" i="1">
                                    <a:effectLst/>
                                    <a:latin typeface="Cambria Math" panose="02040503050406030204" pitchFamily="18" charset="0"/>
                                    <a:ea typeface="Times New Roman" panose="02020603050405020304" pitchFamily="18" charset="0"/>
                                  </a:rPr>
                                </m:ctrlPr>
                              </m:dPr>
                              <m:e>
                                <m:f>
                                  <m:fPr>
                                    <m:ctrlPr>
                                      <a:rPr lang="en-US" sz="3200" i="1">
                                        <a:effectLst/>
                                        <a:latin typeface="Cambria Math" panose="02040503050406030204" pitchFamily="18" charset="0"/>
                                        <a:ea typeface="Times New Roman" panose="02020603050405020304" pitchFamily="18" charset="0"/>
                                      </a:rPr>
                                    </m:ctrlPr>
                                  </m:fPr>
                                  <m:num>
                                    <m:rad>
                                      <m:radPr>
                                        <m:degHide m:val="on"/>
                                        <m:ctrlPr>
                                          <a:rPr lang="en-US" sz="3200" i="1">
                                            <a:effectLst/>
                                            <a:latin typeface="Cambria Math" panose="02040503050406030204" pitchFamily="18" charset="0"/>
                                            <a:ea typeface="Times New Roman" panose="02020603050405020304" pitchFamily="18" charset="0"/>
                                          </a:rPr>
                                        </m:ctrlPr>
                                      </m:radPr>
                                      <m:deg/>
                                      <m:e>
                                        <m:r>
                                          <a:rPr lang="en-US" sz="3200" i="1">
                                            <a:effectLst/>
                                            <a:latin typeface="Cambria Math" panose="02040503050406030204" pitchFamily="18" charset="0"/>
                                            <a:ea typeface="Times New Roman" panose="02020603050405020304" pitchFamily="18" charset="0"/>
                                          </a:rPr>
                                          <m:t>3</m:t>
                                        </m:r>
                                      </m:e>
                                    </m:rad>
                                  </m:num>
                                  <m:den>
                                    <m:r>
                                      <a:rPr lang="en-US" sz="3200" i="1">
                                        <a:effectLst/>
                                        <a:latin typeface="Cambria Math" panose="02040503050406030204" pitchFamily="18" charset="0"/>
                                        <a:ea typeface="Times New Roman" panose="02020603050405020304" pitchFamily="18" charset="0"/>
                                      </a:rPr>
                                      <m:t>2</m:t>
                                    </m:r>
                                  </m:den>
                                </m:f>
                                <m:r>
                                  <a:rPr lang="en-US" sz="3200" i="1">
                                    <a:effectLst/>
                                    <a:latin typeface="Cambria Math" panose="02040503050406030204" pitchFamily="18" charset="0"/>
                                    <a:ea typeface="Times New Roman" panose="02020603050405020304" pitchFamily="18" charset="0"/>
                                  </a:rPr>
                                  <m:t>𝑥</m:t>
                                </m:r>
                              </m:e>
                            </m:d>
                          </m:e>
                          <m:sup>
                            <m:r>
                              <a:rPr lang="en-US" sz="3200" i="1">
                                <a:effectLst/>
                                <a:latin typeface="Cambria Math" panose="02040503050406030204" pitchFamily="18" charset="0"/>
                                <a:ea typeface="Times New Roman" panose="02020603050405020304" pitchFamily="18" charset="0"/>
                              </a:rPr>
                              <m:t>2</m:t>
                            </m:r>
                          </m:sup>
                        </m:sSup>
                      </m:den>
                    </m:f>
                    <m:r>
                      <a:rPr lang="en-US" sz="3200" i="1">
                        <a:effectLst/>
                        <a:latin typeface="Cambria Math" panose="02040503050406030204" pitchFamily="18" charset="0"/>
                        <a:ea typeface="Times New Roman" panose="02020603050405020304" pitchFamily="18" charset="0"/>
                      </a:rPr>
                      <m:t>+</m:t>
                    </m:r>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1</m:t>
                        </m:r>
                      </m:num>
                      <m:den>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𝑥</m:t>
                            </m:r>
                          </m:e>
                          <m:sup>
                            <m:r>
                              <a:rPr lang="en-US" sz="3200" i="1">
                                <a:effectLst/>
                                <a:latin typeface="Cambria Math" panose="02040503050406030204" pitchFamily="18" charset="0"/>
                                <a:ea typeface="Times New Roman" panose="02020603050405020304" pitchFamily="18" charset="0"/>
                              </a:rPr>
                              <m:t>2</m:t>
                            </m:r>
                          </m:sup>
                        </m:sSup>
                      </m:den>
                    </m:f>
                    <m:r>
                      <a:rPr lang="en-US" sz="3200" i="1">
                        <a:effectLst/>
                        <a:latin typeface="Cambria Math" panose="02040503050406030204" pitchFamily="18" charset="0"/>
                        <a:ea typeface="Times New Roman" panose="02020603050405020304" pitchFamily="18" charset="0"/>
                      </a:rPr>
                      <m:t>=</m:t>
                    </m:r>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1</m:t>
                        </m:r>
                      </m:num>
                      <m:den>
                        <m:sSup>
                          <m:sSupPr>
                            <m:ctrlPr>
                              <a:rPr lang="en-US" sz="3200" i="1">
                                <a:effectLst/>
                                <a:latin typeface="Cambria Math" panose="02040503050406030204" pitchFamily="18" charset="0"/>
                                <a:ea typeface="Times New Roman" panose="02020603050405020304" pitchFamily="18" charset="0"/>
                              </a:rPr>
                            </m:ctrlPr>
                          </m:sSupPr>
                          <m:e>
                            <m:d>
                              <m:dPr>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𝑎</m:t>
                                </m:r>
                                <m:rad>
                                  <m:radPr>
                                    <m:degHide m:val="on"/>
                                    <m:ctrlPr>
                                      <a:rPr lang="en-US" sz="3200" i="1">
                                        <a:effectLst/>
                                        <a:latin typeface="Cambria Math" panose="02040503050406030204" pitchFamily="18" charset="0"/>
                                        <a:ea typeface="Times New Roman" panose="02020603050405020304" pitchFamily="18" charset="0"/>
                                      </a:rPr>
                                    </m:ctrlPr>
                                  </m:radPr>
                                  <m:deg/>
                                  <m:e>
                                    <m:r>
                                      <a:rPr lang="en-US" sz="3200" i="1">
                                        <a:effectLst/>
                                        <a:latin typeface="Cambria Math" panose="02040503050406030204" pitchFamily="18" charset="0"/>
                                        <a:ea typeface="Times New Roman" panose="02020603050405020304" pitchFamily="18" charset="0"/>
                                      </a:rPr>
                                      <m:t>3</m:t>
                                    </m:r>
                                  </m:e>
                                </m:rad>
                              </m:e>
                            </m:d>
                          </m:e>
                          <m:sup>
                            <m:r>
                              <a:rPr lang="en-US" sz="3200" i="1">
                                <a:effectLst/>
                                <a:latin typeface="Cambria Math" panose="02040503050406030204" pitchFamily="18" charset="0"/>
                                <a:ea typeface="Times New Roman" panose="02020603050405020304" pitchFamily="18" charset="0"/>
                              </a:rPr>
                              <m:t>2</m:t>
                            </m:r>
                          </m:sup>
                        </m:sSup>
                      </m:den>
                    </m:f>
                  </m:oMath>
                </a14:m>
                <a:endParaRPr lang="en-US" sz="3200" i="1" dirty="0">
                  <a:effectLst/>
                  <a:latin typeface="Cambria Math" panose="02040503050406030204" pitchFamily="18" charset="0"/>
                  <a:ea typeface="Times New Roman" panose="02020603050405020304" pitchFamily="18" charset="0"/>
                </a:endParaRPr>
              </a:p>
              <a:p>
                <a:pPr>
                  <a:lnSpc>
                    <a:spcPct val="107000"/>
                  </a:lnSpc>
                  <a:spcAft>
                    <a:spcPts val="800"/>
                  </a:spcAft>
                </a:pPr>
                <a14:m>
                  <m:oMath xmlns:m="http://schemas.openxmlformats.org/officeDocument/2006/math">
                    <m:r>
                      <a:rPr lang="en-US" sz="3200" i="1">
                        <a:effectLst/>
                        <a:latin typeface="Cambria Math" panose="02040503050406030204" pitchFamily="18" charset="0"/>
                        <a:ea typeface="Times New Roman" panose="02020603050405020304" pitchFamily="18" charset="0"/>
                        <a:cs typeface="Cambria Math" panose="02040503050406030204" pitchFamily="18" charset="0"/>
                      </a:rPr>
                      <m:t>⇒</m:t>
                    </m:r>
                    <m:r>
                      <a:rPr lang="en-US" sz="3200" i="1">
                        <a:effectLst/>
                        <a:latin typeface="Cambria Math" panose="02040503050406030204" pitchFamily="18" charset="0"/>
                        <a:ea typeface="Times New Roman" panose="02020603050405020304" pitchFamily="18" charset="0"/>
                      </a:rPr>
                      <m:t>𝑥</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𝑎</m:t>
                    </m:r>
                    <m:rad>
                      <m:radPr>
                        <m:degHide m:val="on"/>
                        <m:ctrlPr>
                          <a:rPr lang="en-US" sz="3200" i="1">
                            <a:effectLst/>
                            <a:latin typeface="Cambria Math" panose="02040503050406030204" pitchFamily="18" charset="0"/>
                            <a:ea typeface="Times New Roman" panose="02020603050405020304" pitchFamily="18" charset="0"/>
                          </a:rPr>
                        </m:ctrlPr>
                      </m:radPr>
                      <m:deg/>
                      <m:e>
                        <m:r>
                          <a:rPr lang="en-US" sz="3200" i="1">
                            <a:effectLst/>
                            <a:latin typeface="Cambria Math" panose="02040503050406030204" pitchFamily="18" charset="0"/>
                            <a:ea typeface="Times New Roman" panose="02020603050405020304" pitchFamily="18" charset="0"/>
                          </a:rPr>
                          <m:t>7</m:t>
                        </m:r>
                      </m:e>
                    </m:rad>
                  </m:oMath>
                </a14:m>
                <a:r>
                  <a:rPr lang="en-US" sz="3200" dirty="0">
                    <a:effectLst/>
                    <a:latin typeface="Times New Roman" panose="02020603050405020304" pitchFamily="18" charset="0"/>
                    <a:ea typeface="Times New Roman" panose="02020603050405020304" pitchFamily="18" charset="0"/>
                  </a:rPr>
                  <a:t>.</a:t>
                </a:r>
              </a:p>
              <a:p>
                <a:pPr>
                  <a:lnSpc>
                    <a:spcPct val="107000"/>
                  </a:lnSpc>
                  <a:spcAft>
                    <a:spcPts val="800"/>
                  </a:spcAft>
                </a:pPr>
                <a14:m>
                  <m:oMathPara xmlns:m="http://schemas.openxmlformats.org/officeDocument/2006/math">
                    <m:oMathParaPr>
                      <m:jc m:val="left"/>
                    </m:oMathParaPr>
                    <m:oMath xmlns:m="http://schemas.openxmlformats.org/officeDocument/2006/math">
                      <m:sSub>
                        <m:sSubPr>
                          <m:ctrlPr>
                            <a:rPr lang="en-US" sz="3200" i="1" smtClean="0">
                              <a:solidFill>
                                <a:srgbClr val="0000FF"/>
                              </a:solidFill>
                              <a:effectLst/>
                              <a:latin typeface="Cambria Math" panose="02040503050406030204" pitchFamily="18" charset="0"/>
                              <a:ea typeface="Times New Roman" panose="02020603050405020304" pitchFamily="18" charset="0"/>
                            </a:rPr>
                          </m:ctrlPr>
                        </m:sSubPr>
                        <m:e>
                          <m:r>
                            <a:rPr lang="vi-VN" sz="3200" i="1">
                              <a:solidFill>
                                <a:srgbClr val="0000FF"/>
                              </a:solidFill>
                              <a:effectLst/>
                              <a:latin typeface="Cambria Math" panose="02040503050406030204" pitchFamily="18" charset="0"/>
                              <a:ea typeface="Times New Roman" panose="02020603050405020304" pitchFamily="18" charset="0"/>
                            </a:rPr>
                            <m:t>𝑉</m:t>
                          </m:r>
                        </m:e>
                        <m:sub>
                          <m:r>
                            <a:rPr lang="vi-VN" sz="3200" i="1">
                              <a:solidFill>
                                <a:srgbClr val="0000FF"/>
                              </a:solidFill>
                              <a:effectLst/>
                              <a:latin typeface="Cambria Math" panose="02040503050406030204" pitchFamily="18" charset="0"/>
                              <a:ea typeface="Times New Roman" panose="02020603050405020304" pitchFamily="18" charset="0"/>
                            </a:rPr>
                            <m:t>𝑆</m:t>
                          </m:r>
                          <m:r>
                            <a:rPr lang="vi-VN" sz="3200" i="1">
                              <a:solidFill>
                                <a:srgbClr val="0000FF"/>
                              </a:solidFill>
                              <a:effectLst/>
                              <a:latin typeface="Cambria Math" panose="02040503050406030204" pitchFamily="18" charset="0"/>
                              <a:ea typeface="Times New Roman" panose="02020603050405020304" pitchFamily="18" charset="0"/>
                            </a:rPr>
                            <m:t>.</m:t>
                          </m:r>
                          <m:r>
                            <a:rPr lang="vi-VN" sz="3200" i="1">
                              <a:solidFill>
                                <a:srgbClr val="0000FF"/>
                              </a:solidFill>
                              <a:effectLst/>
                              <a:latin typeface="Cambria Math" panose="02040503050406030204" pitchFamily="18" charset="0"/>
                              <a:ea typeface="Times New Roman" panose="02020603050405020304" pitchFamily="18" charset="0"/>
                            </a:rPr>
                            <m:t>𝐴𝐵𝐶𝐷</m:t>
                          </m:r>
                        </m:sub>
                      </m:sSub>
                      <m:r>
                        <a:rPr lang="vi-VN" sz="3200" i="1">
                          <a:solidFill>
                            <a:srgbClr val="0000FF"/>
                          </a:solidFill>
                          <a:effectLst/>
                          <a:latin typeface="Cambria Math" panose="02040503050406030204" pitchFamily="18" charset="0"/>
                          <a:ea typeface="Times New Roman" panose="02020603050405020304" pitchFamily="18" charset="0"/>
                        </a:rPr>
                        <m:t>=</m:t>
                      </m:r>
                      <m:f>
                        <m:fPr>
                          <m:ctrlPr>
                            <a:rPr lang="en-US" sz="3200" i="1">
                              <a:solidFill>
                                <a:srgbClr val="0000FF"/>
                              </a:solidFill>
                              <a:effectLst/>
                              <a:latin typeface="Cambria Math" panose="02040503050406030204" pitchFamily="18" charset="0"/>
                              <a:ea typeface="Times New Roman" panose="02020603050405020304" pitchFamily="18" charset="0"/>
                            </a:rPr>
                          </m:ctrlPr>
                        </m:fPr>
                        <m:num>
                          <m:r>
                            <a:rPr lang="vi-VN" sz="3200" i="1">
                              <a:solidFill>
                                <a:srgbClr val="0000FF"/>
                              </a:solidFill>
                              <a:effectLst/>
                              <a:latin typeface="Cambria Math" panose="02040503050406030204" pitchFamily="18" charset="0"/>
                              <a:ea typeface="Times New Roman" panose="02020603050405020304" pitchFamily="18" charset="0"/>
                            </a:rPr>
                            <m:t>1</m:t>
                          </m:r>
                        </m:num>
                        <m:den>
                          <m:r>
                            <a:rPr lang="vi-VN" sz="3200" i="1">
                              <a:solidFill>
                                <a:srgbClr val="0000FF"/>
                              </a:solidFill>
                              <a:effectLst/>
                              <a:latin typeface="Cambria Math" panose="02040503050406030204" pitchFamily="18" charset="0"/>
                              <a:ea typeface="Times New Roman" panose="02020603050405020304" pitchFamily="18" charset="0"/>
                            </a:rPr>
                            <m:t>3</m:t>
                          </m:r>
                        </m:den>
                      </m:f>
                      <m:r>
                        <a:rPr lang="vi-VN" sz="3200" i="1">
                          <a:solidFill>
                            <a:srgbClr val="0000FF"/>
                          </a:solidFill>
                          <a:effectLst/>
                          <a:latin typeface="Cambria Math" panose="02040503050406030204" pitchFamily="18" charset="0"/>
                          <a:ea typeface="Times New Roman" panose="02020603050405020304" pitchFamily="18" charset="0"/>
                        </a:rPr>
                        <m:t>𝑆𝑀</m:t>
                      </m:r>
                      <m:r>
                        <a:rPr lang="vi-VN" sz="3200" i="1">
                          <a:solidFill>
                            <a:srgbClr val="0000FF"/>
                          </a:solidFill>
                          <a:effectLst/>
                          <a:latin typeface="Cambria Math" panose="02040503050406030204" pitchFamily="18" charset="0"/>
                          <a:ea typeface="Times New Roman" panose="02020603050405020304" pitchFamily="18" charset="0"/>
                        </a:rPr>
                        <m:t>.</m:t>
                      </m:r>
                      <m:func>
                        <m:funcPr>
                          <m:ctrlPr>
                            <a:rPr lang="en-US" sz="3200" i="1">
                              <a:solidFill>
                                <a:srgbClr val="0000FF"/>
                              </a:solidFill>
                              <a:effectLst/>
                              <a:latin typeface="Cambria Math" panose="02040503050406030204" pitchFamily="18" charset="0"/>
                              <a:ea typeface="Times New Roman" panose="02020603050405020304" pitchFamily="18" charset="0"/>
                            </a:rPr>
                          </m:ctrlPr>
                        </m:funcPr>
                        <m:fName>
                          <m:sSub>
                            <m:sSubPr>
                              <m:ctrlPr>
                                <a:rPr lang="en-US" sz="3200" i="1">
                                  <a:solidFill>
                                    <a:srgbClr val="0000FF"/>
                                  </a:solidFill>
                                  <a:effectLst/>
                                  <a:latin typeface="Cambria Math" panose="02040503050406030204" pitchFamily="18" charset="0"/>
                                  <a:ea typeface="Times New Roman" panose="02020603050405020304" pitchFamily="18" charset="0"/>
                                </a:rPr>
                              </m:ctrlPr>
                            </m:sSubPr>
                            <m:e>
                              <m:r>
                                <a:rPr lang="vi-VN" sz="3200" i="1">
                                  <a:solidFill>
                                    <a:srgbClr val="0000FF"/>
                                  </a:solidFill>
                                  <a:effectLst/>
                                  <a:latin typeface="Cambria Math" panose="02040503050406030204" pitchFamily="18" charset="0"/>
                                  <a:ea typeface="Times New Roman" panose="02020603050405020304" pitchFamily="18" charset="0"/>
                                </a:rPr>
                                <m:t>𝑆</m:t>
                              </m:r>
                            </m:e>
                            <m:sub>
                              <m:r>
                                <a:rPr lang="vi-VN" sz="3200" i="1">
                                  <a:solidFill>
                                    <a:srgbClr val="0000FF"/>
                                  </a:solidFill>
                                  <a:effectLst/>
                                  <a:latin typeface="Cambria Math" panose="02040503050406030204" pitchFamily="18" charset="0"/>
                                  <a:ea typeface="Times New Roman" panose="02020603050405020304" pitchFamily="18" charset="0"/>
                                </a:rPr>
                                <m:t>𝐴𝐵𝐶𝐷</m:t>
                              </m:r>
                            </m:sub>
                          </m:sSub>
                        </m:fName>
                        <m:e>
                          <m:r>
                            <a:rPr lang="vi-VN" sz="3200" i="1">
                              <a:solidFill>
                                <a:srgbClr val="0000FF"/>
                              </a:solidFill>
                              <a:effectLst/>
                              <a:latin typeface="Cambria Math" panose="02040503050406030204" pitchFamily="18" charset="0"/>
                              <a:ea typeface="Times New Roman" panose="02020603050405020304" pitchFamily="18" charset="0"/>
                            </a:rPr>
                            <m:t>=</m:t>
                          </m:r>
                        </m:e>
                      </m:func>
                      <m:f>
                        <m:fPr>
                          <m:ctrlPr>
                            <a:rPr lang="en-US" sz="3200" i="1">
                              <a:solidFill>
                                <a:srgbClr val="0000FF"/>
                              </a:solidFill>
                              <a:effectLst/>
                              <a:latin typeface="Cambria Math" panose="02040503050406030204" pitchFamily="18" charset="0"/>
                              <a:ea typeface="Times New Roman" panose="02020603050405020304" pitchFamily="18" charset="0"/>
                            </a:rPr>
                          </m:ctrlPr>
                        </m:fPr>
                        <m:num>
                          <m:r>
                            <a:rPr lang="vi-VN" sz="3200" i="1">
                              <a:solidFill>
                                <a:srgbClr val="0000FF"/>
                              </a:solidFill>
                              <a:effectLst/>
                              <a:latin typeface="Cambria Math" panose="02040503050406030204" pitchFamily="18" charset="0"/>
                              <a:ea typeface="Times New Roman" panose="02020603050405020304" pitchFamily="18" charset="0"/>
                            </a:rPr>
                            <m:t>1</m:t>
                          </m:r>
                        </m:num>
                        <m:den>
                          <m:r>
                            <a:rPr lang="vi-VN" sz="3200" i="1">
                              <a:solidFill>
                                <a:srgbClr val="0000FF"/>
                              </a:solidFill>
                              <a:effectLst/>
                              <a:latin typeface="Cambria Math" panose="02040503050406030204" pitchFamily="18" charset="0"/>
                              <a:ea typeface="Times New Roman" panose="02020603050405020304" pitchFamily="18" charset="0"/>
                            </a:rPr>
                            <m:t>3</m:t>
                          </m:r>
                        </m:den>
                      </m:f>
                      <m:r>
                        <a:rPr lang="vi-VN" sz="3200" i="1">
                          <a:solidFill>
                            <a:srgbClr val="0000FF"/>
                          </a:solidFill>
                          <a:effectLst/>
                          <a:latin typeface="Cambria Math" panose="02040503050406030204" pitchFamily="18" charset="0"/>
                          <a:ea typeface="Times New Roman" panose="02020603050405020304" pitchFamily="18" charset="0"/>
                        </a:rPr>
                        <m:t>.</m:t>
                      </m:r>
                      <m:d>
                        <m:dPr>
                          <m:ctrlPr>
                            <a:rPr lang="en-US" sz="3200" i="1">
                              <a:solidFill>
                                <a:srgbClr val="0000FF"/>
                              </a:solidFill>
                              <a:effectLst/>
                              <a:latin typeface="Cambria Math" panose="02040503050406030204" pitchFamily="18" charset="0"/>
                              <a:ea typeface="Times New Roman" panose="02020603050405020304" pitchFamily="18" charset="0"/>
                            </a:rPr>
                          </m:ctrlPr>
                        </m:dPr>
                        <m:e>
                          <m:r>
                            <a:rPr lang="vi-VN" sz="3200" i="1">
                              <a:solidFill>
                                <a:srgbClr val="0000FF"/>
                              </a:solidFill>
                              <a:effectLst/>
                              <a:latin typeface="Cambria Math" panose="02040503050406030204" pitchFamily="18" charset="0"/>
                              <a:ea typeface="Times New Roman" panose="02020603050405020304" pitchFamily="18" charset="0"/>
                            </a:rPr>
                            <m:t>𝑎</m:t>
                          </m:r>
                          <m:rad>
                            <m:radPr>
                              <m:degHide m:val="on"/>
                              <m:ctrlPr>
                                <a:rPr lang="en-US" sz="3200" i="1">
                                  <a:solidFill>
                                    <a:srgbClr val="0000FF"/>
                                  </a:solidFill>
                                  <a:effectLst/>
                                  <a:latin typeface="Cambria Math" panose="02040503050406030204" pitchFamily="18" charset="0"/>
                                  <a:ea typeface="Times New Roman" panose="02020603050405020304" pitchFamily="18" charset="0"/>
                                </a:rPr>
                              </m:ctrlPr>
                            </m:radPr>
                            <m:deg/>
                            <m:e>
                              <m:r>
                                <a:rPr lang="vi-VN" sz="3200" i="1">
                                  <a:solidFill>
                                    <a:srgbClr val="0000FF"/>
                                  </a:solidFill>
                                  <a:effectLst/>
                                  <a:latin typeface="Cambria Math" panose="02040503050406030204" pitchFamily="18" charset="0"/>
                                  <a:ea typeface="Times New Roman" panose="02020603050405020304" pitchFamily="18" charset="0"/>
                                </a:rPr>
                                <m:t>7</m:t>
                              </m:r>
                              <m:r>
                                <a:rPr lang="vi-VN" sz="3200" i="1">
                                  <a:solidFill>
                                    <a:srgbClr val="0000FF"/>
                                  </a:solidFill>
                                  <a:effectLst/>
                                  <a:latin typeface="Cambria Math" panose="02040503050406030204" pitchFamily="18" charset="0"/>
                                  <a:ea typeface="Times New Roman" panose="02020603050405020304" pitchFamily="18" charset="0"/>
                                </a:rPr>
                                <m:t>.</m:t>
                              </m:r>
                            </m:e>
                          </m:rad>
                          <m:f>
                            <m:fPr>
                              <m:ctrlPr>
                                <a:rPr lang="en-US" sz="3200" i="1">
                                  <a:solidFill>
                                    <a:srgbClr val="0000FF"/>
                                  </a:solidFill>
                                  <a:effectLst/>
                                  <a:latin typeface="Cambria Math" panose="02040503050406030204" pitchFamily="18" charset="0"/>
                                  <a:ea typeface="Times New Roman" panose="02020603050405020304" pitchFamily="18" charset="0"/>
                                </a:rPr>
                              </m:ctrlPr>
                            </m:fPr>
                            <m:num>
                              <m:rad>
                                <m:radPr>
                                  <m:degHide m:val="on"/>
                                  <m:ctrlPr>
                                    <a:rPr lang="en-US" sz="3200" i="1">
                                      <a:solidFill>
                                        <a:srgbClr val="0000FF"/>
                                      </a:solidFill>
                                      <a:effectLst/>
                                      <a:latin typeface="Cambria Math" panose="02040503050406030204" pitchFamily="18" charset="0"/>
                                      <a:ea typeface="Times New Roman" panose="02020603050405020304" pitchFamily="18" charset="0"/>
                                    </a:rPr>
                                  </m:ctrlPr>
                                </m:radPr>
                                <m:deg/>
                                <m:e>
                                  <m:r>
                                    <a:rPr lang="vi-VN" sz="3200" i="1">
                                      <a:solidFill>
                                        <a:srgbClr val="0000FF"/>
                                      </a:solidFill>
                                      <a:effectLst/>
                                      <a:latin typeface="Cambria Math" panose="02040503050406030204" pitchFamily="18" charset="0"/>
                                      <a:ea typeface="Times New Roman" panose="02020603050405020304" pitchFamily="18" charset="0"/>
                                    </a:rPr>
                                    <m:t>3</m:t>
                                  </m:r>
                                </m:e>
                              </m:rad>
                            </m:num>
                            <m:den>
                              <m:r>
                                <a:rPr lang="vi-VN" sz="3200" i="1">
                                  <a:solidFill>
                                    <a:srgbClr val="0000FF"/>
                                  </a:solidFill>
                                  <a:effectLst/>
                                  <a:latin typeface="Cambria Math" panose="02040503050406030204" pitchFamily="18" charset="0"/>
                                  <a:ea typeface="Times New Roman" panose="02020603050405020304" pitchFamily="18" charset="0"/>
                                </a:rPr>
                                <m:t>2</m:t>
                              </m:r>
                            </m:den>
                          </m:f>
                        </m:e>
                      </m:d>
                      <m:sSup>
                        <m:sSupPr>
                          <m:ctrlPr>
                            <a:rPr lang="en-US" sz="3200" i="1">
                              <a:solidFill>
                                <a:srgbClr val="0000FF"/>
                              </a:solidFill>
                              <a:effectLst/>
                              <a:latin typeface="Cambria Math" panose="02040503050406030204" pitchFamily="18" charset="0"/>
                              <a:ea typeface="Times New Roman" panose="02020603050405020304" pitchFamily="18" charset="0"/>
                            </a:rPr>
                          </m:ctrlPr>
                        </m:sSupPr>
                        <m:e>
                          <m:d>
                            <m:dPr>
                              <m:ctrlPr>
                                <a:rPr lang="en-US" sz="3200" i="1">
                                  <a:solidFill>
                                    <a:srgbClr val="0000FF"/>
                                  </a:solidFill>
                                  <a:effectLst/>
                                  <a:latin typeface="Cambria Math" panose="02040503050406030204" pitchFamily="18" charset="0"/>
                                  <a:ea typeface="Times New Roman" panose="02020603050405020304" pitchFamily="18" charset="0"/>
                                </a:rPr>
                              </m:ctrlPr>
                            </m:dPr>
                            <m:e>
                              <m:r>
                                <a:rPr lang="vi-VN" sz="3200" i="1">
                                  <a:solidFill>
                                    <a:srgbClr val="0000FF"/>
                                  </a:solidFill>
                                  <a:effectLst/>
                                  <a:latin typeface="Cambria Math" panose="02040503050406030204" pitchFamily="18" charset="0"/>
                                  <a:ea typeface="Times New Roman" panose="02020603050405020304" pitchFamily="18" charset="0"/>
                                </a:rPr>
                                <m:t>𝑎</m:t>
                              </m:r>
                              <m:rad>
                                <m:radPr>
                                  <m:degHide m:val="on"/>
                                  <m:ctrlPr>
                                    <a:rPr lang="en-US" sz="3200" i="1">
                                      <a:solidFill>
                                        <a:srgbClr val="0000FF"/>
                                      </a:solidFill>
                                      <a:effectLst/>
                                      <a:latin typeface="Cambria Math" panose="02040503050406030204" pitchFamily="18" charset="0"/>
                                      <a:ea typeface="Times New Roman" panose="02020603050405020304" pitchFamily="18" charset="0"/>
                                    </a:rPr>
                                  </m:ctrlPr>
                                </m:radPr>
                                <m:deg/>
                                <m:e>
                                  <m:r>
                                    <a:rPr lang="vi-VN" sz="3200" i="1">
                                      <a:solidFill>
                                        <a:srgbClr val="0000FF"/>
                                      </a:solidFill>
                                      <a:effectLst/>
                                      <a:latin typeface="Cambria Math" panose="02040503050406030204" pitchFamily="18" charset="0"/>
                                      <a:ea typeface="Times New Roman" panose="02020603050405020304" pitchFamily="18" charset="0"/>
                                    </a:rPr>
                                    <m:t>7</m:t>
                                  </m:r>
                                </m:e>
                              </m:rad>
                            </m:e>
                          </m:d>
                        </m:e>
                        <m:sup>
                          <m:r>
                            <a:rPr lang="vi-VN" sz="3200" i="1">
                              <a:solidFill>
                                <a:srgbClr val="0000FF"/>
                              </a:solidFill>
                              <a:effectLst/>
                              <a:latin typeface="Cambria Math" panose="02040503050406030204" pitchFamily="18" charset="0"/>
                              <a:ea typeface="Times New Roman" panose="02020603050405020304" pitchFamily="18" charset="0"/>
                            </a:rPr>
                            <m:t>2</m:t>
                          </m:r>
                        </m:sup>
                      </m:sSup>
                    </m:oMath>
                  </m:oMathPara>
                </a14:m>
                <a:endParaRPr lang="en-US" sz="3200" i="1" dirty="0">
                  <a:solidFill>
                    <a:srgbClr val="0000FF"/>
                  </a:solidFill>
                  <a:effectLst/>
                  <a:latin typeface="Cambria Math" panose="02040503050406030204" pitchFamily="18" charset="0"/>
                  <a:ea typeface="Times New Roman" panose="02020603050405020304" pitchFamily="18" charset="0"/>
                </a:endParaRPr>
              </a:p>
              <a:p>
                <a:pPr>
                  <a:lnSpc>
                    <a:spcPct val="107000"/>
                  </a:lnSpc>
                  <a:spcAft>
                    <a:spcPts val="800"/>
                  </a:spcAft>
                </a:pPr>
                <a14:m>
                  <m:oMath xmlns:m="http://schemas.openxmlformats.org/officeDocument/2006/math">
                    <m:r>
                      <a:rPr lang="vi-VN" sz="3200" i="1">
                        <a:solidFill>
                          <a:srgbClr val="0000FF"/>
                        </a:solidFill>
                        <a:effectLst/>
                        <a:latin typeface="Cambria Math" panose="02040503050406030204" pitchFamily="18" charset="0"/>
                        <a:ea typeface="Times New Roman" panose="02020603050405020304" pitchFamily="18" charset="0"/>
                      </a:rPr>
                      <m:t>=</m:t>
                    </m:r>
                    <m:f>
                      <m:fPr>
                        <m:ctrlPr>
                          <a:rPr lang="en-US" sz="3200" i="1">
                            <a:solidFill>
                              <a:srgbClr val="0000FF"/>
                            </a:solidFill>
                            <a:effectLst/>
                            <a:latin typeface="Cambria Math" panose="02040503050406030204" pitchFamily="18" charset="0"/>
                            <a:ea typeface="Times New Roman" panose="02020603050405020304" pitchFamily="18" charset="0"/>
                          </a:rPr>
                        </m:ctrlPr>
                      </m:fPr>
                      <m:num>
                        <m:r>
                          <a:rPr lang="vi-VN" sz="3200" i="1">
                            <a:solidFill>
                              <a:srgbClr val="0000FF"/>
                            </a:solidFill>
                            <a:effectLst/>
                            <a:latin typeface="Cambria Math" panose="02040503050406030204" pitchFamily="18" charset="0"/>
                            <a:ea typeface="Times New Roman" panose="02020603050405020304" pitchFamily="18" charset="0"/>
                          </a:rPr>
                          <m:t>7</m:t>
                        </m:r>
                        <m:sSup>
                          <m:sSupPr>
                            <m:ctrlPr>
                              <a:rPr lang="en-US" sz="3200" i="1">
                                <a:solidFill>
                                  <a:srgbClr val="0000FF"/>
                                </a:solidFill>
                                <a:effectLst/>
                                <a:latin typeface="Cambria Math" panose="02040503050406030204" pitchFamily="18" charset="0"/>
                                <a:ea typeface="Times New Roman" panose="02020603050405020304" pitchFamily="18" charset="0"/>
                              </a:rPr>
                            </m:ctrlPr>
                          </m:sSupPr>
                          <m:e>
                            <m:r>
                              <a:rPr lang="vi-VN" sz="3200" i="1">
                                <a:solidFill>
                                  <a:srgbClr val="0000FF"/>
                                </a:solidFill>
                                <a:effectLst/>
                                <a:latin typeface="Cambria Math" panose="02040503050406030204" pitchFamily="18" charset="0"/>
                                <a:ea typeface="Times New Roman" panose="02020603050405020304" pitchFamily="18" charset="0"/>
                              </a:rPr>
                              <m:t>𝑎</m:t>
                            </m:r>
                          </m:e>
                          <m:sup>
                            <m:r>
                              <a:rPr lang="vi-VN" sz="3200" i="1">
                                <a:solidFill>
                                  <a:srgbClr val="0000FF"/>
                                </a:solidFill>
                                <a:effectLst/>
                                <a:latin typeface="Cambria Math" panose="02040503050406030204" pitchFamily="18" charset="0"/>
                                <a:ea typeface="Times New Roman" panose="02020603050405020304" pitchFamily="18" charset="0"/>
                              </a:rPr>
                              <m:t>3</m:t>
                            </m:r>
                          </m:sup>
                        </m:sSup>
                        <m:rad>
                          <m:radPr>
                            <m:degHide m:val="on"/>
                            <m:ctrlPr>
                              <a:rPr lang="en-US" sz="3200" i="1">
                                <a:solidFill>
                                  <a:srgbClr val="0000FF"/>
                                </a:solidFill>
                                <a:effectLst/>
                                <a:latin typeface="Cambria Math" panose="02040503050406030204" pitchFamily="18" charset="0"/>
                                <a:ea typeface="Times New Roman" panose="02020603050405020304" pitchFamily="18" charset="0"/>
                              </a:rPr>
                            </m:ctrlPr>
                          </m:radPr>
                          <m:deg/>
                          <m:e>
                            <m:r>
                              <a:rPr lang="vi-VN" sz="3200" i="1">
                                <a:solidFill>
                                  <a:srgbClr val="0000FF"/>
                                </a:solidFill>
                                <a:effectLst/>
                                <a:latin typeface="Cambria Math" panose="02040503050406030204" pitchFamily="18" charset="0"/>
                                <a:ea typeface="Times New Roman" panose="02020603050405020304" pitchFamily="18" charset="0"/>
                              </a:rPr>
                              <m:t>21</m:t>
                            </m:r>
                          </m:e>
                        </m:rad>
                      </m:num>
                      <m:den>
                        <m:r>
                          <a:rPr lang="vi-VN" sz="3200" i="1">
                            <a:solidFill>
                              <a:srgbClr val="0000FF"/>
                            </a:solidFill>
                            <a:effectLst/>
                            <a:latin typeface="Cambria Math" panose="02040503050406030204" pitchFamily="18" charset="0"/>
                            <a:ea typeface="Times New Roman" panose="02020603050405020304" pitchFamily="18" charset="0"/>
                          </a:rPr>
                          <m:t>6</m:t>
                        </m:r>
                      </m:den>
                    </m:f>
                  </m:oMath>
                </a14:m>
                <a:r>
                  <a:rPr lang="vi-VN" sz="3200" dirty="0">
                    <a:solidFill>
                      <a:srgbClr val="0000FF"/>
                    </a:solidFill>
                    <a:effectLst/>
                    <a:latin typeface="Times New Roman" panose="02020603050405020304" pitchFamily="18" charset="0"/>
                    <a:ea typeface="Times New Roman" panose="02020603050405020304" pitchFamily="18" charset="0"/>
                  </a:rPr>
                  <a:t>.</a:t>
                </a:r>
                <a:endParaRPr lang="en-US" sz="3200" dirty="0">
                  <a:solidFill>
                    <a:srgbClr val="0000FF"/>
                  </a:solidFill>
                  <a:effectLst/>
                  <a:latin typeface="Times New Roman" panose="02020603050405020304" pitchFamily="18" charset="0"/>
                  <a:ea typeface="Times New Roman" panose="02020603050405020304" pitchFamily="18"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177757" y="2688910"/>
                <a:ext cx="9690538" cy="4169090"/>
              </a:xfrm>
              <a:prstGeom prst="rect">
                <a:avLst/>
              </a:prstGeom>
              <a:blipFill>
                <a:blip r:embed="rId2"/>
                <a:stretch>
                  <a:fillRect b="-1023"/>
                </a:stretch>
              </a:blipFill>
            </p:spPr>
            <p:txBody>
              <a:bodyPr/>
              <a:lstStyle/>
              <a:p>
                <a:r>
                  <a:rPr lang="en-US">
                    <a:noFill/>
                  </a:rPr>
                  <a:t> </a:t>
                </a:r>
              </a:p>
            </p:txBody>
          </p:sp>
        </mc:Fallback>
      </mc:AlternateContent>
      <p:pic>
        <p:nvPicPr>
          <p:cNvPr id="4" name="Picture 3"/>
          <p:cNvPicPr/>
          <p:nvPr/>
        </p:nvPicPr>
        <p:blipFill>
          <a:blip r:embed="rId3">
            <a:extLst>
              <a:ext uri="{28A0092B-C50C-407E-A947-70E740481C1C}">
                <a14:useLocalDpi xmlns:a14="http://schemas.microsoft.com/office/drawing/2010/main" val="0"/>
              </a:ext>
            </a:extLst>
          </a:blip>
          <a:stretch>
            <a:fillRect/>
          </a:stretch>
        </p:blipFill>
        <p:spPr bwMode="auto">
          <a:xfrm>
            <a:off x="8870450" y="3580347"/>
            <a:ext cx="3131446" cy="2911060"/>
          </a:xfrm>
          <a:prstGeom prst="rect">
            <a:avLst/>
          </a:prstGeom>
          <a:noFill/>
          <a:ln>
            <a:noFill/>
          </a:ln>
        </p:spPr>
      </p:pic>
      <mc:AlternateContent xmlns:mc="http://schemas.openxmlformats.org/markup-compatibility/2006">
        <mc:Choice xmlns:a14="http://schemas.microsoft.com/office/drawing/2010/main" Requires="a14">
          <p:sp>
            <p:nvSpPr>
              <p:cNvPr id="5" name="TextBox 4"/>
              <p:cNvSpPr txBox="1"/>
              <p:nvPr/>
            </p:nvSpPr>
            <p:spPr>
              <a:xfrm>
                <a:off x="177757" y="0"/>
                <a:ext cx="11824139" cy="3092641"/>
              </a:xfrm>
              <a:prstGeom prst="rect">
                <a:avLst/>
              </a:prstGeom>
              <a:noFill/>
            </p:spPr>
            <p:txBody>
              <a:bodyPr wrap="square" rtlCol="0">
                <a:spAutoFit/>
              </a:bodyPr>
              <a:lstStyle/>
              <a:p>
                <a:pPr algn="just">
                  <a:lnSpc>
                    <a:spcPct val="107000"/>
                  </a:lnSpc>
                  <a:spcAft>
                    <a:spcPts val="0"/>
                  </a:spcAft>
                </a:pPr>
                <a:r>
                  <a:rPr lang="en-US" sz="3200" b="1" dirty="0" err="1">
                    <a:solidFill>
                      <a:srgbClr val="0000FF"/>
                    </a:solidFill>
                    <a:latin typeface="Times New Roman" panose="02020603050405020304" pitchFamily="18" charset="0"/>
                    <a:ea typeface="Times New Roman" panose="02020603050405020304" pitchFamily="18" charset="0"/>
                  </a:rPr>
                  <a:t>Câu</a:t>
                </a:r>
                <a:r>
                  <a:rPr lang="en-US" sz="3200" b="1" dirty="0">
                    <a:solidFill>
                      <a:srgbClr val="0000FF"/>
                    </a:solidFill>
                    <a:latin typeface="Times New Roman" panose="02020603050405020304" pitchFamily="18" charset="0"/>
                    <a:ea typeface="Times New Roman" panose="02020603050405020304" pitchFamily="18" charset="0"/>
                  </a:rPr>
                  <a:t> 6: </a:t>
                </a:r>
                <a:r>
                  <a:rPr lang="en-US" sz="3200" dirty="0">
                    <a:effectLst/>
                    <a:latin typeface="Times New Roman" panose="02020603050405020304" pitchFamily="18" charset="0"/>
                    <a:ea typeface="Times New Roman" panose="02020603050405020304" pitchFamily="18" charset="0"/>
                  </a:rPr>
                  <a:t>Cho </a:t>
                </a:r>
                <a:r>
                  <a:rPr lang="en-US" sz="3200" dirty="0" err="1">
                    <a:effectLst/>
                    <a:latin typeface="Times New Roman" panose="02020603050405020304" pitchFamily="18" charset="0"/>
                    <a:ea typeface="Times New Roman" panose="02020603050405020304" pitchFamily="18" charset="0"/>
                  </a:rPr>
                  <a:t>hình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chóp</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𝐴𝐵𝐶𝐷</m:t>
                    </m:r>
                  </m:oMath>
                </a14:m>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có</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đáy</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𝐴𝐵𝐶𝐷</m:t>
                    </m:r>
                  </m:oMath>
                </a14:m>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hình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vuông</a:t>
                </a:r>
                <a:r>
                  <a:rPr lang="en-US" sz="3200" dirty="0">
                    <a:effectLst/>
                    <a:latin typeface="Times New Roman" panose="02020603050405020304" pitchFamily="18" charset="0"/>
                    <a:ea typeface="Times New Roman" panose="02020603050405020304" pitchFamily="18" charset="0"/>
                  </a:rPr>
                  <a:t>, tam </a:t>
                </a:r>
                <a:r>
                  <a:rPr lang="en-US" sz="3200" dirty="0" err="1">
                    <a:effectLst/>
                    <a:latin typeface="Times New Roman" panose="02020603050405020304" pitchFamily="18" charset="0"/>
                    <a:ea typeface="Times New Roman" panose="02020603050405020304" pitchFamily="18" charset="0"/>
                  </a:rPr>
                  <a:t>giác</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𝑆𝐴𝐷</m:t>
                    </m:r>
                  </m:oMath>
                </a14:m>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là</a:t>
                </a:r>
                <a:r>
                  <a:rPr lang="en-US" sz="3200" dirty="0">
                    <a:effectLst/>
                    <a:latin typeface="Times New Roman" panose="02020603050405020304" pitchFamily="18" charset="0"/>
                    <a:ea typeface="Times New Roman" panose="02020603050405020304" pitchFamily="18" charset="0"/>
                  </a:rPr>
                  <a:t> tam </a:t>
                </a:r>
                <a:r>
                  <a:rPr lang="en-US" sz="3200" dirty="0" err="1">
                    <a:effectLst/>
                    <a:latin typeface="Times New Roman" panose="02020603050405020304" pitchFamily="18" charset="0"/>
                    <a:ea typeface="Times New Roman" panose="02020603050405020304" pitchFamily="18" charset="0"/>
                  </a:rPr>
                  <a:t>giác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đều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nằm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trong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mặp</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phẳng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vuông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góc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với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mặt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phẳng</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𝐴𝐵𝐶𝐷</m:t>
                    </m:r>
                    <m:r>
                      <a:rPr lang="en-US" sz="3200" i="1">
                        <a:effectLst/>
                        <a:latin typeface="Cambria Math" panose="02040503050406030204" pitchFamily="18" charset="0"/>
                        <a:ea typeface="Times New Roman" panose="02020603050405020304" pitchFamily="18" charset="0"/>
                      </a:rPr>
                      <m:t>)</m:t>
                    </m:r>
                  </m:oMath>
                </a14:m>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Biết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khoảng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cách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từ</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𝐴</m:t>
                    </m:r>
                  </m:oMath>
                </a14:m>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đến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mặt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phẳng</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𝑆𝐵𝐶</m:t>
                    </m:r>
                    <m:r>
                      <a:rPr lang="en-US" sz="3200" i="1">
                        <a:effectLst/>
                        <a:latin typeface="Cambria Math" panose="02040503050406030204" pitchFamily="18" charset="0"/>
                        <a:ea typeface="Times New Roman" panose="02020603050405020304" pitchFamily="18" charset="0"/>
                      </a:rPr>
                      <m:t>) </m:t>
                    </m:r>
                  </m:oMath>
                </a14:m>
                <a:r>
                  <a:rPr lang="en-US" sz="3200" dirty="0" err="1">
                    <a:effectLst/>
                    <a:latin typeface="Times New Roman" panose="02020603050405020304" pitchFamily="18" charset="0"/>
                    <a:ea typeface="Times New Roman" panose="02020603050405020304" pitchFamily="18" charset="0"/>
                  </a:rPr>
                  <a:t>là</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𝑎</m:t>
                    </m:r>
                    <m:rad>
                      <m:radPr>
                        <m:degHide m:val="on"/>
                        <m:ctrlPr>
                          <a:rPr lang="en-US" sz="3200" i="1">
                            <a:effectLst/>
                            <a:latin typeface="Cambria Math" panose="02040503050406030204" pitchFamily="18" charset="0"/>
                            <a:ea typeface="Times New Roman" panose="02020603050405020304" pitchFamily="18" charset="0"/>
                          </a:rPr>
                        </m:ctrlPr>
                      </m:radPr>
                      <m:deg/>
                      <m:e>
                        <m:r>
                          <a:rPr lang="en-US" sz="3200" i="1">
                            <a:effectLst/>
                            <a:latin typeface="Cambria Math" panose="02040503050406030204" pitchFamily="18" charset="0"/>
                            <a:ea typeface="Times New Roman" panose="02020603050405020304" pitchFamily="18" charset="0"/>
                          </a:rPr>
                          <m:t>3</m:t>
                        </m:r>
                      </m:e>
                    </m:rad>
                  </m:oMath>
                </a14:m>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Thể</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tích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khối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chóp</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𝐴𝐵𝐶𝐷</m:t>
                    </m:r>
                  </m:oMath>
                </a14:m>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tính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theo</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𝑎</m:t>
                    </m:r>
                  </m:oMath>
                </a14:m>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là</a:t>
                </a:r>
                <a:r>
                  <a:rPr lang="en-US" sz="3200" dirty="0">
                    <a:effectLst/>
                    <a:latin typeface="Times New Roman" panose="02020603050405020304" pitchFamily="18" charset="0"/>
                    <a:ea typeface="Times New Roman" panose="02020603050405020304" pitchFamily="18" charset="0"/>
                  </a:rPr>
                  <a:t>.</a:t>
                </a:r>
              </a:p>
              <a:p>
                <a:pPr algn="just">
                  <a:lnSpc>
                    <a:spcPct val="107000"/>
                  </a:lnSpc>
                  <a:spcAft>
                    <a:spcPts val="800"/>
                  </a:spcAft>
                  <a:tabLst>
                    <a:tab pos="635000" algn="l"/>
                    <a:tab pos="2222500" algn="l"/>
                    <a:tab pos="3810000" algn="l"/>
                    <a:tab pos="5397500" algn="l"/>
                  </a:tabLst>
                </a:pPr>
                <a:r>
                  <a:rPr lang="en-US" sz="3200" b="1" dirty="0">
                    <a:effectLst/>
                    <a:latin typeface="Times New Roman" panose="02020603050405020304" pitchFamily="18" charset="0"/>
                    <a:ea typeface="Times New Roman" panose="02020603050405020304" pitchFamily="18" charset="0"/>
                  </a:rPr>
                  <a:t>	</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f>
                      <m:fPr>
                        <m:ctrlPr>
                          <a:rPr lang="en-US" sz="2800" i="1">
                            <a:solidFill>
                              <a:srgbClr val="000000"/>
                            </a:solidFill>
                            <a:effectLst/>
                            <a:latin typeface="Cambria Math" panose="02040503050406030204" pitchFamily="18" charset="0"/>
                            <a:ea typeface="Times New Roman" panose="02020603050405020304" pitchFamily="18" charset="0"/>
                          </a:rPr>
                        </m:ctrlPr>
                      </m:fPr>
                      <m:num>
                        <m:r>
                          <a:rPr lang="en-US" sz="2800" b="0" i="1">
                            <a:solidFill>
                              <a:srgbClr val="000000"/>
                            </a:solidFill>
                            <a:effectLst/>
                            <a:latin typeface="Cambria Math" panose="02040503050406030204" pitchFamily="18" charset="0"/>
                            <a:ea typeface="Times New Roman" panose="02020603050405020304" pitchFamily="18" charset="0"/>
                          </a:rPr>
                          <m:t>7</m:t>
                        </m:r>
                        <m:sSup>
                          <m:sSupPr>
                            <m:ctrlPr>
                              <a:rPr lang="en-US" sz="2800" i="1">
                                <a:solidFill>
                                  <a:srgbClr val="000000"/>
                                </a:solidFill>
                                <a:effectLst/>
                                <a:latin typeface="Cambria Math" panose="02040503050406030204" pitchFamily="18" charset="0"/>
                                <a:ea typeface="Times New Roman" panose="02020603050405020304" pitchFamily="18" charset="0"/>
                              </a:rPr>
                            </m:ctrlPr>
                          </m:sSupPr>
                          <m:e>
                            <m:r>
                              <a:rPr lang="en-US" sz="2800" b="0" i="1">
                                <a:solidFill>
                                  <a:srgbClr val="000000"/>
                                </a:solidFill>
                                <a:effectLst/>
                                <a:latin typeface="Cambria Math" panose="02040503050406030204" pitchFamily="18" charset="0"/>
                                <a:ea typeface="Times New Roman" panose="02020603050405020304" pitchFamily="18" charset="0"/>
                              </a:rPr>
                              <m:t>𝑎</m:t>
                            </m:r>
                          </m:e>
                          <m:sup>
                            <m:r>
                              <a:rPr lang="en-US" sz="2800" b="0" i="1">
                                <a:solidFill>
                                  <a:srgbClr val="000000"/>
                                </a:solidFill>
                                <a:effectLst/>
                                <a:latin typeface="Cambria Math" panose="02040503050406030204" pitchFamily="18" charset="0"/>
                                <a:ea typeface="Times New Roman" panose="02020603050405020304" pitchFamily="18" charset="0"/>
                              </a:rPr>
                              <m:t>3</m:t>
                            </m:r>
                          </m:sup>
                        </m:sSup>
                        <m:rad>
                          <m:radPr>
                            <m:degHide m:val="on"/>
                            <m:ctrlPr>
                              <a:rPr lang="en-US" sz="2800" i="1">
                                <a:solidFill>
                                  <a:srgbClr val="000000"/>
                                </a:solidFill>
                                <a:effectLst/>
                                <a:latin typeface="Cambria Math" panose="02040503050406030204" pitchFamily="18" charset="0"/>
                                <a:ea typeface="Times New Roman" panose="02020603050405020304" pitchFamily="18" charset="0"/>
                              </a:rPr>
                            </m:ctrlPr>
                          </m:radPr>
                          <m:deg/>
                          <m:e>
                            <m:r>
                              <a:rPr lang="en-US" sz="2800" b="0" i="1">
                                <a:solidFill>
                                  <a:srgbClr val="000000"/>
                                </a:solidFill>
                                <a:effectLst/>
                                <a:latin typeface="Cambria Math" panose="02040503050406030204" pitchFamily="18" charset="0"/>
                                <a:ea typeface="Times New Roman" panose="02020603050405020304" pitchFamily="18" charset="0"/>
                              </a:rPr>
                              <m:t>21</m:t>
                            </m:r>
                          </m:e>
                        </m:rad>
                      </m:num>
                      <m:den>
                        <m:r>
                          <a:rPr lang="en-US" sz="2800" b="0" i="1">
                            <a:solidFill>
                              <a:srgbClr val="000000"/>
                            </a:solidFill>
                            <a:effectLst/>
                            <a:latin typeface="Cambria Math" panose="02040503050406030204" pitchFamily="18" charset="0"/>
                            <a:ea typeface="Times New Roman" panose="02020603050405020304" pitchFamily="18" charset="0"/>
                          </a:rPr>
                          <m:t>6</m:t>
                        </m:r>
                      </m:den>
                    </m:f>
                  </m:oMath>
                </a14:m>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800" i="1">
                            <a:effectLst/>
                            <a:latin typeface="Cambria Math" panose="02040503050406030204" pitchFamily="18" charset="0"/>
                            <a:ea typeface="Times New Roman" panose="02020603050405020304" pitchFamily="18" charset="0"/>
                          </a:rPr>
                        </m:ctrlPr>
                      </m:fPr>
                      <m:num>
                        <m:r>
                          <a:rPr lang="en-US" sz="2800" b="0" i="1">
                            <a:effectLst/>
                            <a:latin typeface="Cambria Math" panose="02040503050406030204" pitchFamily="18" charset="0"/>
                            <a:ea typeface="Times New Roman" panose="02020603050405020304" pitchFamily="18" charset="0"/>
                          </a:rPr>
                          <m:t>3</m:t>
                        </m:r>
                        <m:sSup>
                          <m:sSupPr>
                            <m:ctrlPr>
                              <a:rPr lang="en-US" sz="2800" i="1">
                                <a:effectLst/>
                                <a:latin typeface="Cambria Math" panose="02040503050406030204" pitchFamily="18" charset="0"/>
                                <a:ea typeface="Times New Roman" panose="02020603050405020304" pitchFamily="18" charset="0"/>
                              </a:rPr>
                            </m:ctrlPr>
                          </m:sSupPr>
                          <m:e>
                            <m:r>
                              <a:rPr lang="en-US" sz="2800" b="0" i="1">
                                <a:effectLst/>
                                <a:latin typeface="Cambria Math" panose="02040503050406030204" pitchFamily="18" charset="0"/>
                                <a:ea typeface="Times New Roman" panose="02020603050405020304" pitchFamily="18" charset="0"/>
                              </a:rPr>
                              <m:t>𝑎</m:t>
                            </m:r>
                          </m:e>
                          <m:sup>
                            <m:r>
                              <a:rPr lang="en-US" sz="2800" b="0" i="1">
                                <a:effectLst/>
                                <a:latin typeface="Cambria Math" panose="02040503050406030204" pitchFamily="18" charset="0"/>
                                <a:ea typeface="Times New Roman" panose="02020603050405020304" pitchFamily="18" charset="0"/>
                              </a:rPr>
                              <m:t>3</m:t>
                            </m:r>
                          </m:sup>
                        </m:sSup>
                      </m:num>
                      <m:den>
                        <m:r>
                          <a:rPr lang="en-US" sz="2800" b="0" i="1">
                            <a:effectLst/>
                            <a:latin typeface="Cambria Math" panose="02040503050406030204" pitchFamily="18" charset="0"/>
                            <a:ea typeface="Times New Roman" panose="02020603050405020304" pitchFamily="18" charset="0"/>
                          </a:rPr>
                          <m:t>2</m:t>
                        </m:r>
                      </m:den>
                    </m:f>
                  </m:oMath>
                </a14:m>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 </a:t>
                </a:r>
                <a14:m>
                  <m:oMath xmlns:m="http://schemas.openxmlformats.org/officeDocument/2006/math">
                    <m:r>
                      <a:rPr lang="en-US" sz="2800" b="0" i="1">
                        <a:effectLst/>
                        <a:latin typeface="Cambria Math" panose="02040503050406030204" pitchFamily="18" charset="0"/>
                        <a:ea typeface="Times New Roman" panose="02020603050405020304" pitchFamily="18" charset="0"/>
                      </a:rPr>
                      <m:t>3</m:t>
                    </m:r>
                    <m:sSup>
                      <m:sSupPr>
                        <m:ctrlPr>
                          <a:rPr lang="en-US" sz="2800" i="1">
                            <a:effectLst/>
                            <a:latin typeface="Cambria Math" panose="02040503050406030204" pitchFamily="18" charset="0"/>
                            <a:ea typeface="Times New Roman" panose="02020603050405020304" pitchFamily="18" charset="0"/>
                          </a:rPr>
                        </m:ctrlPr>
                      </m:sSupPr>
                      <m:e>
                        <m:r>
                          <a:rPr lang="en-US" sz="2800" b="0" i="1">
                            <a:effectLst/>
                            <a:latin typeface="Cambria Math" panose="02040503050406030204" pitchFamily="18" charset="0"/>
                            <a:ea typeface="Times New Roman" panose="02020603050405020304" pitchFamily="18" charset="0"/>
                          </a:rPr>
                          <m:t>𝑎</m:t>
                        </m:r>
                      </m:e>
                      <m:sup>
                        <m:r>
                          <a:rPr lang="en-US" sz="2800" b="0" i="1">
                            <a:effectLst/>
                            <a:latin typeface="Cambria Math" panose="02040503050406030204" pitchFamily="18" charset="0"/>
                            <a:ea typeface="Times New Roman" panose="02020603050405020304" pitchFamily="18" charset="0"/>
                          </a:rPr>
                          <m:t>3</m:t>
                        </m:r>
                      </m:sup>
                    </m:sSup>
                    <m:rad>
                      <m:radPr>
                        <m:degHide m:val="on"/>
                        <m:ctrlPr>
                          <a:rPr lang="en-US" sz="2800" i="1">
                            <a:effectLst/>
                            <a:latin typeface="Cambria Math" panose="02040503050406030204" pitchFamily="18" charset="0"/>
                            <a:ea typeface="Times New Roman" panose="02020603050405020304" pitchFamily="18" charset="0"/>
                          </a:rPr>
                        </m:ctrlPr>
                      </m:radPr>
                      <m:deg/>
                      <m:e>
                        <m:r>
                          <a:rPr lang="en-US" sz="2800" b="0" i="1">
                            <a:effectLst/>
                            <a:latin typeface="Cambria Math" panose="02040503050406030204" pitchFamily="18" charset="0"/>
                            <a:ea typeface="Times New Roman" panose="02020603050405020304" pitchFamily="18" charset="0"/>
                          </a:rPr>
                          <m:t>2</m:t>
                        </m:r>
                      </m:e>
                    </m:rad>
                  </m:oMath>
                </a14:m>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800" i="1">
                            <a:solidFill>
                              <a:srgbClr val="000000"/>
                            </a:solidFill>
                            <a:effectLst/>
                            <a:latin typeface="Cambria Math" panose="02040503050406030204" pitchFamily="18" charset="0"/>
                            <a:ea typeface="Times New Roman" panose="02020603050405020304" pitchFamily="18" charset="0"/>
                          </a:rPr>
                        </m:ctrlPr>
                      </m:fPr>
                      <m:num>
                        <m:r>
                          <a:rPr lang="en-US" sz="2800" b="0" i="1">
                            <a:solidFill>
                              <a:srgbClr val="000000"/>
                            </a:solidFill>
                            <a:effectLst/>
                            <a:latin typeface="Cambria Math" panose="02040503050406030204" pitchFamily="18" charset="0"/>
                            <a:ea typeface="Times New Roman" panose="02020603050405020304" pitchFamily="18" charset="0"/>
                          </a:rPr>
                          <m:t>7</m:t>
                        </m:r>
                        <m:sSup>
                          <m:sSupPr>
                            <m:ctrlPr>
                              <a:rPr lang="en-US" sz="2800" i="1">
                                <a:solidFill>
                                  <a:srgbClr val="000000"/>
                                </a:solidFill>
                                <a:effectLst/>
                                <a:latin typeface="Cambria Math" panose="02040503050406030204" pitchFamily="18" charset="0"/>
                                <a:ea typeface="Times New Roman" panose="02020603050405020304" pitchFamily="18" charset="0"/>
                              </a:rPr>
                            </m:ctrlPr>
                          </m:sSupPr>
                          <m:e>
                            <m:r>
                              <a:rPr lang="en-US" sz="2800" b="0" i="1">
                                <a:solidFill>
                                  <a:srgbClr val="000000"/>
                                </a:solidFill>
                                <a:effectLst/>
                                <a:latin typeface="Cambria Math" panose="02040503050406030204" pitchFamily="18" charset="0"/>
                                <a:ea typeface="Times New Roman" panose="02020603050405020304" pitchFamily="18" charset="0"/>
                              </a:rPr>
                              <m:t>𝑎</m:t>
                            </m:r>
                          </m:e>
                          <m:sup>
                            <m:r>
                              <a:rPr lang="en-US" sz="2800" b="0" i="1">
                                <a:solidFill>
                                  <a:srgbClr val="000000"/>
                                </a:solidFill>
                                <a:effectLst/>
                                <a:latin typeface="Cambria Math" panose="02040503050406030204" pitchFamily="18" charset="0"/>
                                <a:ea typeface="Times New Roman" panose="02020603050405020304" pitchFamily="18" charset="0"/>
                              </a:rPr>
                              <m:t>3</m:t>
                            </m:r>
                          </m:sup>
                        </m:sSup>
                        <m:rad>
                          <m:radPr>
                            <m:degHide m:val="on"/>
                            <m:ctrlPr>
                              <a:rPr lang="en-US" sz="2800" i="1">
                                <a:solidFill>
                                  <a:srgbClr val="000000"/>
                                </a:solidFill>
                                <a:effectLst/>
                                <a:latin typeface="Cambria Math" panose="02040503050406030204" pitchFamily="18" charset="0"/>
                                <a:ea typeface="Times New Roman" panose="02020603050405020304" pitchFamily="18" charset="0"/>
                              </a:rPr>
                            </m:ctrlPr>
                          </m:radPr>
                          <m:deg/>
                          <m:e>
                            <m:r>
                              <a:rPr lang="en-US" sz="2800" b="0" i="1">
                                <a:solidFill>
                                  <a:srgbClr val="000000"/>
                                </a:solidFill>
                                <a:effectLst/>
                                <a:latin typeface="Cambria Math" panose="02040503050406030204" pitchFamily="18" charset="0"/>
                                <a:ea typeface="Times New Roman" panose="02020603050405020304" pitchFamily="18" charset="0"/>
                              </a:rPr>
                              <m:t>21</m:t>
                            </m:r>
                          </m:e>
                        </m:rad>
                      </m:num>
                      <m:den>
                        <m:r>
                          <a:rPr lang="en-US" sz="2800" b="0" i="1">
                            <a:solidFill>
                              <a:srgbClr val="000000"/>
                            </a:solidFill>
                            <a:effectLst/>
                            <a:latin typeface="Cambria Math" panose="02040503050406030204" pitchFamily="18" charset="0"/>
                            <a:ea typeface="Times New Roman" panose="02020603050405020304" pitchFamily="18" charset="0"/>
                          </a:rPr>
                          <m:t>12</m:t>
                        </m:r>
                      </m:den>
                    </m:f>
                  </m:oMath>
                </a14:m>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endParaRPr>
              </a:p>
            </p:txBody>
          </p:sp>
        </mc:Choice>
        <mc:Fallback>
          <p:sp>
            <p:nvSpPr>
              <p:cNvPr id="5" name="TextBox 4"/>
              <p:cNvSpPr txBox="1">
                <a:spLocks noRot="1" noChangeAspect="1" noMove="1" noResize="1" noEditPoints="1" noAdjustHandles="1" noChangeArrowheads="1" noChangeShapeType="1" noTextEdit="1"/>
              </p:cNvSpPr>
              <p:nvPr/>
            </p:nvSpPr>
            <p:spPr>
              <a:xfrm>
                <a:off x="177757" y="0"/>
                <a:ext cx="11824139" cy="3092641"/>
              </a:xfrm>
              <a:prstGeom prst="rect">
                <a:avLst/>
              </a:prstGeom>
              <a:blipFill>
                <a:blip r:embed="rId4"/>
                <a:stretch>
                  <a:fillRect l="-1289" t="-2761" r="-1340"/>
                </a:stretch>
              </a:blipFill>
            </p:spPr>
            <p:txBody>
              <a:bodyPr/>
              <a:lstStyle/>
              <a:p>
                <a:r>
                  <a:rPr lang="en-US">
                    <a:noFill/>
                  </a:rPr>
                  <a:t> </a:t>
                </a:r>
              </a:p>
            </p:txBody>
          </p:sp>
        </mc:Fallback>
      </mc:AlternateContent>
      <p:sp>
        <p:nvSpPr>
          <p:cNvPr id="7" name="Isosceles Triangle 6">
            <a:hlinkClick r:id="rId5" action="ppaction://hlinksldjump"/>
            <a:extLst>
              <a:ext uri="{FF2B5EF4-FFF2-40B4-BE49-F238E27FC236}">
                <a16:creationId xmlns:a16="http://schemas.microsoft.com/office/drawing/2014/main" id="{DD448F28-BF59-4EE6-9309-13ACC05BF5E0}"/>
              </a:ext>
            </a:extLst>
          </p:cNvPr>
          <p:cNvSpPr/>
          <p:nvPr/>
        </p:nvSpPr>
        <p:spPr>
          <a:xfrm rot="5400000">
            <a:off x="11532432" y="6263543"/>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6" action="ppaction://hlinksldjump"/>
            <a:extLst>
              <a:ext uri="{FF2B5EF4-FFF2-40B4-BE49-F238E27FC236}">
                <a16:creationId xmlns:a16="http://schemas.microsoft.com/office/drawing/2014/main" id="{C64BFD0B-C44C-4D1D-8D25-6AB8511E41B1}"/>
              </a:ext>
            </a:extLst>
          </p:cNvPr>
          <p:cNvSpPr/>
          <p:nvPr/>
        </p:nvSpPr>
        <p:spPr>
          <a:xfrm rot="16200000">
            <a:off x="11024656" y="6263543"/>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364" y="2831031"/>
            <a:ext cx="1548822" cy="523220"/>
          </a:xfrm>
          <a:prstGeom prst="rect">
            <a:avLst/>
          </a:prstGeom>
        </p:spPr>
        <p:txBody>
          <a:bodyPr wrap="none">
            <a:spAutoFit/>
          </a:bodyPr>
          <a:lstStyle/>
          <a:p>
            <a:pPr lvl="0"/>
            <a:r>
              <a:rPr lang="en-US" sz="2800" b="1" u="sng" dirty="0" err="1">
                <a:solidFill>
                  <a:srgbClr val="FF0000"/>
                </a:solidFill>
                <a:latin typeface="Times New Roman" panose="02020603050405020304" pitchFamily="18" charset="0"/>
                <a:cs typeface="Times New Roman" panose="02020603050405020304" pitchFamily="18" charset="0"/>
              </a:rPr>
              <a:t>Lời</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giải</a:t>
            </a:r>
            <a:r>
              <a:rPr lang="en-US" sz="2800" dirty="0">
                <a:solidFill>
                  <a:srgbClr val="FF0000"/>
                </a:solidFill>
                <a:latin typeface="Times New Roman" panose="02020603050405020304" pitchFamily="18" charset="0"/>
                <a:cs typeface="Times New Roman" panose="02020603050405020304" pitchFamily="18" charset="0"/>
              </a:rPr>
              <a:t>  </a:t>
            </a:r>
            <a:endParaRPr lang="en-US" sz="2800" i="1" dirty="0">
              <a:solidFill>
                <a:srgbClr val="FF0000"/>
              </a:solidFill>
              <a:latin typeface="Cambria Math" panose="02040503050406030204" pitchFamily="18" charset="0"/>
            </a:endParaRPr>
          </a:p>
        </p:txBody>
      </p:sp>
    </p:spTree>
    <p:extLst>
      <p:ext uri="{BB962C8B-B14F-4D97-AF65-F5344CB8AC3E}">
        <p14:creationId xmlns:p14="http://schemas.microsoft.com/office/powerpoint/2010/main" val="23571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10000"/>
                                  </p:iterate>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10000"/>
                                  </p:iterate>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par>
                          <p:cTn id="18" fill="hold">
                            <p:stCondLst>
                              <p:cond delay="3650"/>
                            </p:stCondLst>
                            <p:childTnLst>
                              <p:par>
                                <p:cTn id="19" presetID="10" presetClass="entr" presetSubtype="0" fill="hold" nodeType="afterEffect">
                                  <p:stCondLst>
                                    <p:cond delay="0"/>
                                  </p:stCondLst>
                                  <p:iterate type="lt">
                                    <p:tmPct val="10000"/>
                                  </p:iterate>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45278" y="3205761"/>
                <a:ext cx="8835401" cy="3362011"/>
              </a:xfrm>
              <a:prstGeom prst="rect">
                <a:avLst/>
              </a:prstGeom>
              <a:noFill/>
            </p:spPr>
            <p:txBody>
              <a:bodyPr wrap="square" rtlCol="0">
                <a:spAutoFit/>
              </a:bodyPr>
              <a:lstStyle/>
              <a:p>
                <a:pPr marL="52388"/>
                <a:r>
                  <a:rPr lang="en-US" sz="3200" dirty="0">
                    <a:latin typeface="Times New Roman" panose="02020603050405020304" pitchFamily="18" charset="0"/>
                    <a:ea typeface="Times New Roman" panose="02020603050405020304" pitchFamily="18" charset="0"/>
                  </a:rPr>
                  <a:t>Gọi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𝐻</m:t>
                    </m:r>
                  </m:oMath>
                </a14:m>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trung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điểm</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𝐵𝐶</m:t>
                    </m:r>
                  </m:oMath>
                </a14:m>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suy</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ra</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𝑆𝐻</m:t>
                    </m:r>
                    <m:r>
                      <a:rPr lang="en-US" sz="3200" i="1">
                        <a:effectLst/>
                        <a:latin typeface="Cambria Math" panose="02040503050406030204" pitchFamily="18" charset="0"/>
                        <a:ea typeface="Times New Roman" panose="02020603050405020304" pitchFamily="18" charset="0"/>
                        <a:cs typeface="Cambria Math" panose="02040503050406030204" pitchFamily="18" charset="0"/>
                      </a:rPr>
                      <m:t>⊥</m:t>
                    </m:r>
                    <m:r>
                      <a:rPr lang="en-US" sz="3200" i="1">
                        <a:effectLst/>
                        <a:latin typeface="Cambria Math" panose="02040503050406030204" pitchFamily="18" charset="0"/>
                        <a:ea typeface="Times New Roman" panose="02020603050405020304" pitchFamily="18" charset="0"/>
                      </a:rPr>
                      <m:t>𝐵𝐶</m:t>
                    </m:r>
                  </m:oMath>
                </a14:m>
                <a:endParaRPr lang="en-US" sz="3200" i="1" dirty="0">
                  <a:effectLst/>
                  <a:latin typeface="Cambria Math" panose="02040503050406030204" pitchFamily="18" charset="0"/>
                  <a:ea typeface="Times New Roman" panose="02020603050405020304" pitchFamily="18" charset="0"/>
                </a:endParaRPr>
              </a:p>
              <a:p>
                <a:pPr marL="52388"/>
                <a14:m>
                  <m:oMath xmlns:m="http://schemas.openxmlformats.org/officeDocument/2006/math">
                    <m:r>
                      <a:rPr lang="en-US" sz="3200" i="1">
                        <a:effectLst/>
                        <a:latin typeface="Cambria Math" panose="02040503050406030204" pitchFamily="18" charset="0"/>
                        <a:ea typeface="Times New Roman" panose="02020603050405020304" pitchFamily="18" charset="0"/>
                        <a:cs typeface="Cambria Math" panose="02040503050406030204" pitchFamily="18" charset="0"/>
                      </a:rPr>
                      <m:t>⇒</m:t>
                    </m:r>
                    <m:r>
                      <a:rPr lang="en-US" sz="3200" i="1">
                        <a:effectLst/>
                        <a:latin typeface="Cambria Math" panose="02040503050406030204" pitchFamily="18" charset="0"/>
                        <a:ea typeface="Times New Roman" panose="02020603050405020304" pitchFamily="18" charset="0"/>
                      </a:rPr>
                      <m:t>𝑆𝐻</m:t>
                    </m:r>
                    <m:r>
                      <a:rPr lang="en-US" sz="3200" i="1">
                        <a:effectLst/>
                        <a:latin typeface="Cambria Math" panose="02040503050406030204" pitchFamily="18" charset="0"/>
                        <a:ea typeface="Times New Roman" panose="02020603050405020304" pitchFamily="18" charset="0"/>
                        <a:cs typeface="Cambria Math" panose="02040503050406030204" pitchFamily="18" charset="0"/>
                      </a:rPr>
                      <m:t>⊥</m:t>
                    </m:r>
                    <m:d>
                      <m:dPr>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𝐴𝐵𝐶</m:t>
                        </m:r>
                      </m:e>
                    </m:d>
                  </m:oMath>
                </a14:m>
                <a:r>
                  <a:rPr lang="en-US" sz="3200" dirty="0">
                    <a:effectLst/>
                    <a:latin typeface="Times New Roman" panose="02020603050405020304" pitchFamily="18" charset="0"/>
                    <a:ea typeface="Times New Roman" panose="02020603050405020304" pitchFamily="18" charset="0"/>
                  </a:rPr>
                  <a:t>.</a:t>
                </a:r>
              </a:p>
              <a:p>
                <a:pPr marL="52388"/>
                <a:r>
                  <a:rPr lang="en-US" sz="3200" dirty="0" err="1">
                    <a:effectLst/>
                    <a:latin typeface="Times New Roman" panose="02020603050405020304" pitchFamily="18" charset="0"/>
                    <a:ea typeface="Times New Roman" panose="02020603050405020304" pitchFamily="18" charset="0"/>
                  </a:rPr>
                  <a:t>Gọi</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𝐾</m:t>
                    </m:r>
                  </m:oMath>
                </a14:m>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trung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điểm</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𝐴𝐶</m:t>
                    </m:r>
                  </m:oMath>
                </a14:m>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suy</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ra</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𝐻𝐾</m:t>
                    </m:r>
                    <m:r>
                      <a:rPr lang="en-US" sz="3200" i="1">
                        <a:effectLst/>
                        <a:latin typeface="Cambria Math" panose="02040503050406030204" pitchFamily="18" charset="0"/>
                        <a:ea typeface="Times New Roman" panose="02020603050405020304" pitchFamily="18" charset="0"/>
                        <a:cs typeface="Cambria Math" panose="02040503050406030204" pitchFamily="18" charset="0"/>
                      </a:rPr>
                      <m:t>⊥</m:t>
                    </m:r>
                    <m:r>
                      <a:rPr lang="en-US" sz="3200" i="1">
                        <a:effectLst/>
                        <a:latin typeface="Cambria Math" panose="02040503050406030204" pitchFamily="18" charset="0"/>
                        <a:ea typeface="Times New Roman" panose="02020603050405020304" pitchFamily="18" charset="0"/>
                      </a:rPr>
                      <m:t>𝐴𝐶</m:t>
                    </m:r>
                  </m:oMath>
                </a14:m>
                <a:r>
                  <a:rPr lang="en-US" sz="3200" dirty="0">
                    <a:effectLst/>
                    <a:latin typeface="Times New Roman" panose="02020603050405020304" pitchFamily="18" charset="0"/>
                    <a:ea typeface="Times New Roman" panose="02020603050405020304" pitchFamily="18" charset="0"/>
                  </a:rPr>
                  <a:t>.</a:t>
                </a:r>
              </a:p>
              <a:p>
                <a:pPr marL="52388"/>
                <a:r>
                  <a:rPr lang="en-US" sz="3200" dirty="0" err="1">
                    <a:effectLst/>
                    <a:latin typeface="Times New Roman" panose="02020603050405020304" pitchFamily="18" charset="0"/>
                    <a:ea typeface="Times New Roman" panose="02020603050405020304" pitchFamily="18" charset="0"/>
                  </a:rPr>
                  <a:t>Kẻ</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𝐻𝐸</m:t>
                    </m:r>
                    <m:r>
                      <a:rPr lang="en-US" sz="3200" i="1">
                        <a:effectLst/>
                        <a:latin typeface="Cambria Math" panose="02040503050406030204" pitchFamily="18" charset="0"/>
                        <a:ea typeface="Times New Roman" panose="02020603050405020304" pitchFamily="18" charset="0"/>
                        <a:cs typeface="Cambria Math" panose="02040503050406030204" pitchFamily="18" charset="0"/>
                      </a:rPr>
                      <m:t>⊥</m:t>
                    </m:r>
                    <m:r>
                      <a:rPr lang="en-US" sz="3200" i="1">
                        <a:effectLst/>
                        <a:latin typeface="Cambria Math" panose="02040503050406030204" pitchFamily="18" charset="0"/>
                        <a:ea typeface="Times New Roman" panose="02020603050405020304" pitchFamily="18" charset="0"/>
                      </a:rPr>
                      <m:t>𝑆𝐾</m:t>
                    </m:r>
                    <m:d>
                      <m:dPr>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𝐸</m:t>
                        </m:r>
                        <m:r>
                          <a:rPr lang="en-US" sz="3200" i="1">
                            <a:effectLst/>
                            <a:latin typeface="Cambria Math" panose="02040503050406030204" pitchFamily="18" charset="0"/>
                            <a:ea typeface="Times New Roman" panose="02020603050405020304" pitchFamily="18" charset="0"/>
                            <a:cs typeface="Cambria Math" panose="02040503050406030204" pitchFamily="18" charset="0"/>
                          </a:rPr>
                          <m:t>∈</m:t>
                        </m:r>
                        <m:r>
                          <a:rPr lang="en-US" sz="3200" i="1">
                            <a:effectLst/>
                            <a:latin typeface="Cambria Math" panose="02040503050406030204" pitchFamily="18" charset="0"/>
                            <a:ea typeface="Times New Roman" panose="02020603050405020304" pitchFamily="18" charset="0"/>
                          </a:rPr>
                          <m:t>𝑆𝐾</m:t>
                        </m:r>
                      </m:e>
                    </m:d>
                  </m:oMath>
                </a14:m>
                <a:r>
                  <a:rPr lang="en-US" sz="3200" dirty="0">
                    <a:effectLst/>
                    <a:latin typeface="Times New Roman" panose="02020603050405020304" pitchFamily="18" charset="0"/>
                    <a:ea typeface="Times New Roman" panose="02020603050405020304" pitchFamily="18" charset="0"/>
                  </a:rPr>
                  <a:t>.</a:t>
                </a:r>
              </a:p>
              <a:p>
                <a:pPr marL="52388"/>
                <a:r>
                  <a:rPr lang="en-US" sz="3200" dirty="0" err="1">
                    <a:effectLst/>
                    <a:latin typeface="Times New Roman" panose="02020603050405020304" pitchFamily="18" charset="0"/>
                    <a:ea typeface="Times New Roman" panose="02020603050405020304" pitchFamily="18" charset="0"/>
                  </a:rPr>
                  <a:t>Khi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đó</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smtClean="0">
                        <a:solidFill>
                          <a:srgbClr val="0000FF"/>
                        </a:solidFill>
                        <a:effectLst/>
                        <a:latin typeface="Cambria Math" panose="02040503050406030204" pitchFamily="18" charset="0"/>
                        <a:ea typeface="Times New Roman" panose="02020603050405020304" pitchFamily="18" charset="0"/>
                      </a:rPr>
                      <m:t>𝑑</m:t>
                    </m:r>
                    <m:d>
                      <m:dPr>
                        <m:begChr m:val="["/>
                        <m:endChr m:val="]"/>
                        <m:ctrlPr>
                          <a:rPr lang="en-US" sz="3200" i="1">
                            <a:solidFill>
                              <a:srgbClr val="0000FF"/>
                            </a:solidFill>
                            <a:effectLst/>
                            <a:latin typeface="Cambria Math" panose="02040503050406030204" pitchFamily="18" charset="0"/>
                            <a:ea typeface="Times New Roman" panose="02020603050405020304" pitchFamily="18" charset="0"/>
                          </a:rPr>
                        </m:ctrlPr>
                      </m:dPr>
                      <m:e>
                        <m:r>
                          <a:rPr lang="en-US" sz="3200" i="1">
                            <a:solidFill>
                              <a:srgbClr val="0000FF"/>
                            </a:solidFill>
                            <a:effectLst/>
                            <a:latin typeface="Cambria Math" panose="02040503050406030204" pitchFamily="18" charset="0"/>
                            <a:ea typeface="Times New Roman" panose="02020603050405020304" pitchFamily="18" charset="0"/>
                          </a:rPr>
                          <m:t>𝐵</m:t>
                        </m:r>
                        <m:r>
                          <a:rPr lang="en-US" sz="3200" i="1">
                            <a:solidFill>
                              <a:srgbClr val="0000FF"/>
                            </a:solidFill>
                            <a:effectLst/>
                            <a:latin typeface="Cambria Math" panose="02040503050406030204" pitchFamily="18" charset="0"/>
                            <a:ea typeface="Times New Roman" panose="02020603050405020304" pitchFamily="18" charset="0"/>
                          </a:rPr>
                          <m:t>,</m:t>
                        </m:r>
                        <m:d>
                          <m:dPr>
                            <m:ctrlPr>
                              <a:rPr lang="en-US" sz="3200" i="1">
                                <a:solidFill>
                                  <a:srgbClr val="0000FF"/>
                                </a:solidFill>
                                <a:effectLst/>
                                <a:latin typeface="Cambria Math" panose="02040503050406030204" pitchFamily="18" charset="0"/>
                                <a:ea typeface="Times New Roman" panose="02020603050405020304" pitchFamily="18" charset="0"/>
                              </a:rPr>
                            </m:ctrlPr>
                          </m:dPr>
                          <m:e>
                            <m:r>
                              <a:rPr lang="en-US" sz="3200" i="1">
                                <a:solidFill>
                                  <a:srgbClr val="0000FF"/>
                                </a:solidFill>
                                <a:effectLst/>
                                <a:latin typeface="Cambria Math" panose="02040503050406030204" pitchFamily="18" charset="0"/>
                                <a:ea typeface="Times New Roman" panose="02020603050405020304" pitchFamily="18" charset="0"/>
                              </a:rPr>
                              <m:t>𝑆𝐴𝐶</m:t>
                            </m:r>
                          </m:e>
                        </m:d>
                      </m:e>
                    </m:d>
                    <m:r>
                      <a:rPr lang="en-US" sz="3200" i="1">
                        <a:solidFill>
                          <a:srgbClr val="0000FF"/>
                        </a:solidFill>
                        <a:effectLst/>
                        <a:latin typeface="Cambria Math" panose="02040503050406030204" pitchFamily="18" charset="0"/>
                        <a:ea typeface="Times New Roman" panose="02020603050405020304" pitchFamily="18" charset="0"/>
                      </a:rPr>
                      <m:t>=</m:t>
                    </m:r>
                    <m:r>
                      <a:rPr lang="en-US" sz="3200" i="1">
                        <a:solidFill>
                          <a:srgbClr val="0000FF"/>
                        </a:solidFill>
                        <a:effectLst/>
                        <a:latin typeface="Cambria Math" panose="02040503050406030204" pitchFamily="18" charset="0"/>
                        <a:ea typeface="Times New Roman" panose="02020603050405020304" pitchFamily="18" charset="0"/>
                      </a:rPr>
                      <m:t>2</m:t>
                    </m:r>
                    <m:r>
                      <a:rPr lang="en-US" sz="3200" i="1">
                        <a:solidFill>
                          <a:srgbClr val="0000FF"/>
                        </a:solidFill>
                        <a:effectLst/>
                        <a:latin typeface="Cambria Math" panose="02040503050406030204" pitchFamily="18" charset="0"/>
                        <a:ea typeface="Times New Roman" panose="02020603050405020304" pitchFamily="18" charset="0"/>
                      </a:rPr>
                      <m:t>𝑑</m:t>
                    </m:r>
                    <m:d>
                      <m:dPr>
                        <m:begChr m:val="["/>
                        <m:endChr m:val="]"/>
                        <m:ctrlPr>
                          <a:rPr lang="en-US" sz="3200" i="1">
                            <a:solidFill>
                              <a:srgbClr val="0000FF"/>
                            </a:solidFill>
                            <a:effectLst/>
                            <a:latin typeface="Cambria Math" panose="02040503050406030204" pitchFamily="18" charset="0"/>
                            <a:ea typeface="Times New Roman" panose="02020603050405020304" pitchFamily="18" charset="0"/>
                          </a:rPr>
                        </m:ctrlPr>
                      </m:dPr>
                      <m:e>
                        <m:r>
                          <a:rPr lang="en-US" sz="3200" i="1">
                            <a:solidFill>
                              <a:srgbClr val="0000FF"/>
                            </a:solidFill>
                            <a:effectLst/>
                            <a:latin typeface="Cambria Math" panose="02040503050406030204" pitchFamily="18" charset="0"/>
                            <a:ea typeface="Times New Roman" panose="02020603050405020304" pitchFamily="18" charset="0"/>
                          </a:rPr>
                          <m:t>𝐻</m:t>
                        </m:r>
                        <m:r>
                          <a:rPr lang="en-US" sz="3200" i="1">
                            <a:solidFill>
                              <a:srgbClr val="0000FF"/>
                            </a:solidFill>
                            <a:effectLst/>
                            <a:latin typeface="Cambria Math" panose="02040503050406030204" pitchFamily="18" charset="0"/>
                            <a:ea typeface="Times New Roman" panose="02020603050405020304" pitchFamily="18" charset="0"/>
                          </a:rPr>
                          <m:t>,</m:t>
                        </m:r>
                        <m:d>
                          <m:dPr>
                            <m:ctrlPr>
                              <a:rPr lang="en-US" sz="3200" i="1">
                                <a:solidFill>
                                  <a:srgbClr val="0000FF"/>
                                </a:solidFill>
                                <a:effectLst/>
                                <a:latin typeface="Cambria Math" panose="02040503050406030204" pitchFamily="18" charset="0"/>
                                <a:ea typeface="Times New Roman" panose="02020603050405020304" pitchFamily="18" charset="0"/>
                              </a:rPr>
                            </m:ctrlPr>
                          </m:dPr>
                          <m:e>
                            <m:r>
                              <a:rPr lang="en-US" sz="3200" i="1">
                                <a:solidFill>
                                  <a:srgbClr val="0000FF"/>
                                </a:solidFill>
                                <a:effectLst/>
                                <a:latin typeface="Cambria Math" panose="02040503050406030204" pitchFamily="18" charset="0"/>
                                <a:ea typeface="Times New Roman" panose="02020603050405020304" pitchFamily="18" charset="0"/>
                              </a:rPr>
                              <m:t>𝑆𝐴𝐶</m:t>
                            </m:r>
                          </m:e>
                        </m:d>
                      </m:e>
                    </m:d>
                    <m:r>
                      <a:rPr lang="en-US" sz="3200" i="1">
                        <a:solidFill>
                          <a:srgbClr val="0000FF"/>
                        </a:solidFill>
                        <a:effectLst/>
                        <a:latin typeface="Cambria Math" panose="02040503050406030204" pitchFamily="18" charset="0"/>
                        <a:ea typeface="Times New Roman" panose="02020603050405020304" pitchFamily="18" charset="0"/>
                      </a:rPr>
                      <m:t>=</m:t>
                    </m:r>
                    <m:r>
                      <a:rPr lang="en-US" sz="3200" i="1">
                        <a:solidFill>
                          <a:srgbClr val="0000FF"/>
                        </a:solidFill>
                        <a:effectLst/>
                        <a:latin typeface="Cambria Math" panose="02040503050406030204" pitchFamily="18" charset="0"/>
                        <a:ea typeface="Times New Roman" panose="02020603050405020304" pitchFamily="18" charset="0"/>
                      </a:rPr>
                      <m:t>2</m:t>
                    </m:r>
                    <m:r>
                      <a:rPr lang="en-US" sz="3200" i="1">
                        <a:solidFill>
                          <a:srgbClr val="0000FF"/>
                        </a:solidFill>
                        <a:effectLst/>
                        <a:latin typeface="Cambria Math" panose="02040503050406030204" pitchFamily="18" charset="0"/>
                        <a:ea typeface="Times New Roman" panose="02020603050405020304" pitchFamily="18" charset="0"/>
                      </a:rPr>
                      <m:t>𝐻𝐸</m:t>
                    </m:r>
                  </m:oMath>
                </a14:m>
                <a:endParaRPr lang="en-US" sz="3200" i="1" dirty="0">
                  <a:solidFill>
                    <a:srgbClr val="0000FF"/>
                  </a:solidFill>
                  <a:effectLst/>
                  <a:latin typeface="Cambria Math" panose="02040503050406030204" pitchFamily="18" charset="0"/>
                  <a:ea typeface="Times New Roman" panose="02020603050405020304" pitchFamily="18" charset="0"/>
                </a:endParaRPr>
              </a:p>
              <a:p>
                <a:pPr marL="52388"/>
                <a:r>
                  <a:rPr lang="en-US" sz="3200" dirty="0">
                    <a:solidFill>
                      <a:srgbClr val="0000FF"/>
                    </a:solidFill>
                    <a:effectLst/>
                    <a:ea typeface="Times New Roman" panose="02020603050405020304" pitchFamily="18" charset="0"/>
                  </a:rPr>
                  <a:t>                                    </a:t>
                </a:r>
                <a14:m>
                  <m:oMath xmlns:m="http://schemas.openxmlformats.org/officeDocument/2006/math">
                    <m:r>
                      <a:rPr lang="en-US" sz="3200" i="1">
                        <a:solidFill>
                          <a:srgbClr val="0000FF"/>
                        </a:solidFill>
                        <a:effectLst/>
                        <a:latin typeface="Cambria Math" panose="02040503050406030204" pitchFamily="18" charset="0"/>
                        <a:ea typeface="Times New Roman" panose="02020603050405020304" pitchFamily="18" charset="0"/>
                      </a:rPr>
                      <m:t>=</m:t>
                    </m:r>
                    <m:r>
                      <a:rPr lang="en-US" sz="3200" i="1">
                        <a:solidFill>
                          <a:srgbClr val="0000FF"/>
                        </a:solidFill>
                        <a:effectLst/>
                        <a:latin typeface="Cambria Math" panose="02040503050406030204" pitchFamily="18" charset="0"/>
                        <a:ea typeface="Times New Roman" panose="02020603050405020304" pitchFamily="18" charset="0"/>
                      </a:rPr>
                      <m:t>2</m:t>
                    </m:r>
                    <m:f>
                      <m:fPr>
                        <m:ctrlPr>
                          <a:rPr lang="en-US" sz="3200" i="1">
                            <a:solidFill>
                              <a:srgbClr val="0000FF"/>
                            </a:solidFill>
                            <a:effectLst/>
                            <a:latin typeface="Cambria Math" panose="02040503050406030204" pitchFamily="18" charset="0"/>
                            <a:ea typeface="Times New Roman" panose="02020603050405020304" pitchFamily="18" charset="0"/>
                          </a:rPr>
                        </m:ctrlPr>
                      </m:fPr>
                      <m:num>
                        <m:r>
                          <a:rPr lang="en-US" sz="3200" i="1">
                            <a:solidFill>
                              <a:srgbClr val="0000FF"/>
                            </a:solidFill>
                            <a:effectLst/>
                            <a:latin typeface="Cambria Math" panose="02040503050406030204" pitchFamily="18" charset="0"/>
                            <a:ea typeface="Times New Roman" panose="02020603050405020304" pitchFamily="18" charset="0"/>
                          </a:rPr>
                          <m:t>𝑆𝐻</m:t>
                        </m:r>
                        <m:r>
                          <a:rPr lang="en-US" sz="3200" i="1">
                            <a:solidFill>
                              <a:srgbClr val="0000FF"/>
                            </a:solidFill>
                            <a:effectLst/>
                            <a:latin typeface="Cambria Math" panose="02040503050406030204" pitchFamily="18" charset="0"/>
                            <a:ea typeface="Times New Roman" panose="02020603050405020304" pitchFamily="18" charset="0"/>
                          </a:rPr>
                          <m:t>.</m:t>
                        </m:r>
                        <m:func>
                          <m:funcPr>
                            <m:ctrlPr>
                              <a:rPr lang="en-US" sz="3200" i="1">
                                <a:solidFill>
                                  <a:srgbClr val="0000FF"/>
                                </a:solidFill>
                                <a:effectLst/>
                                <a:latin typeface="Cambria Math" panose="02040503050406030204" pitchFamily="18" charset="0"/>
                                <a:ea typeface="Times New Roman" panose="02020603050405020304" pitchFamily="18" charset="0"/>
                              </a:rPr>
                            </m:ctrlPr>
                          </m:funcPr>
                          <m:fName>
                            <m:r>
                              <a:rPr lang="en-US" sz="3200" i="1">
                                <a:solidFill>
                                  <a:srgbClr val="0000FF"/>
                                </a:solidFill>
                                <a:effectLst/>
                                <a:latin typeface="Cambria Math" panose="02040503050406030204" pitchFamily="18" charset="0"/>
                                <a:ea typeface="Times New Roman" panose="02020603050405020304" pitchFamily="18" charset="0"/>
                              </a:rPr>
                              <m:t>𝐻</m:t>
                            </m:r>
                          </m:fName>
                          <m:e>
                            <m:r>
                              <a:rPr lang="en-US" sz="3200" i="1">
                                <a:solidFill>
                                  <a:srgbClr val="0000FF"/>
                                </a:solidFill>
                                <a:effectLst/>
                                <a:latin typeface="Cambria Math" panose="02040503050406030204" pitchFamily="18" charset="0"/>
                                <a:ea typeface="Times New Roman" panose="02020603050405020304" pitchFamily="18" charset="0"/>
                              </a:rPr>
                              <m:t>𝐾</m:t>
                            </m:r>
                          </m:e>
                        </m:func>
                      </m:num>
                      <m:den>
                        <m:rad>
                          <m:radPr>
                            <m:degHide m:val="on"/>
                            <m:ctrlPr>
                              <a:rPr lang="en-US" sz="3200" i="1">
                                <a:solidFill>
                                  <a:srgbClr val="0000FF"/>
                                </a:solidFill>
                                <a:effectLst/>
                                <a:latin typeface="Cambria Math" panose="02040503050406030204" pitchFamily="18" charset="0"/>
                                <a:ea typeface="Times New Roman" panose="02020603050405020304" pitchFamily="18" charset="0"/>
                              </a:rPr>
                            </m:ctrlPr>
                          </m:radPr>
                          <m:deg/>
                          <m:e>
                            <m:r>
                              <a:rPr lang="en-US" sz="3200" i="1">
                                <a:solidFill>
                                  <a:srgbClr val="0000FF"/>
                                </a:solidFill>
                                <a:effectLst/>
                                <a:latin typeface="Cambria Math" panose="02040503050406030204" pitchFamily="18" charset="0"/>
                                <a:ea typeface="Times New Roman" panose="02020603050405020304" pitchFamily="18" charset="0"/>
                              </a:rPr>
                              <m:t>𝑆</m:t>
                            </m:r>
                            <m:sSup>
                              <m:sSupPr>
                                <m:ctrlPr>
                                  <a:rPr lang="en-US" sz="3200" i="1">
                                    <a:solidFill>
                                      <a:srgbClr val="0000FF"/>
                                    </a:solidFill>
                                    <a:effectLst/>
                                    <a:latin typeface="Cambria Math" panose="02040503050406030204" pitchFamily="18" charset="0"/>
                                    <a:ea typeface="Times New Roman" panose="02020603050405020304" pitchFamily="18" charset="0"/>
                                  </a:rPr>
                                </m:ctrlPr>
                              </m:sSupPr>
                              <m:e>
                                <m:r>
                                  <a:rPr lang="en-US" sz="3200" i="1">
                                    <a:solidFill>
                                      <a:srgbClr val="0000FF"/>
                                    </a:solidFill>
                                    <a:effectLst/>
                                    <a:latin typeface="Cambria Math" panose="02040503050406030204" pitchFamily="18" charset="0"/>
                                    <a:ea typeface="Times New Roman" panose="02020603050405020304" pitchFamily="18" charset="0"/>
                                  </a:rPr>
                                  <m:t>𝐻</m:t>
                                </m:r>
                              </m:e>
                              <m:sup>
                                <m:r>
                                  <a:rPr lang="en-US" sz="3200" i="1">
                                    <a:solidFill>
                                      <a:srgbClr val="0000FF"/>
                                    </a:solidFill>
                                    <a:effectLst/>
                                    <a:latin typeface="Cambria Math" panose="02040503050406030204" pitchFamily="18" charset="0"/>
                                    <a:ea typeface="Times New Roman" panose="02020603050405020304" pitchFamily="18" charset="0"/>
                                  </a:rPr>
                                  <m:t>2</m:t>
                                </m:r>
                              </m:sup>
                            </m:sSup>
                            <m:r>
                              <a:rPr lang="en-US" sz="3200" i="1">
                                <a:solidFill>
                                  <a:srgbClr val="0000FF"/>
                                </a:solidFill>
                                <a:effectLst/>
                                <a:latin typeface="Cambria Math" panose="02040503050406030204" pitchFamily="18" charset="0"/>
                                <a:ea typeface="Times New Roman" panose="02020603050405020304" pitchFamily="18" charset="0"/>
                              </a:rPr>
                              <m:t>+</m:t>
                            </m:r>
                            <m:r>
                              <a:rPr lang="en-US" sz="3200" i="1">
                                <a:solidFill>
                                  <a:srgbClr val="0000FF"/>
                                </a:solidFill>
                                <a:effectLst/>
                                <a:latin typeface="Cambria Math" panose="02040503050406030204" pitchFamily="18" charset="0"/>
                                <a:ea typeface="Times New Roman" panose="02020603050405020304" pitchFamily="18" charset="0"/>
                              </a:rPr>
                              <m:t>𝐻</m:t>
                            </m:r>
                            <m:sSup>
                              <m:sSupPr>
                                <m:ctrlPr>
                                  <a:rPr lang="en-US" sz="3200" i="1">
                                    <a:solidFill>
                                      <a:srgbClr val="0000FF"/>
                                    </a:solidFill>
                                    <a:effectLst/>
                                    <a:latin typeface="Cambria Math" panose="02040503050406030204" pitchFamily="18" charset="0"/>
                                    <a:ea typeface="Times New Roman" panose="02020603050405020304" pitchFamily="18" charset="0"/>
                                  </a:rPr>
                                </m:ctrlPr>
                              </m:sSupPr>
                              <m:e>
                                <m:r>
                                  <a:rPr lang="en-US" sz="3200" i="1">
                                    <a:solidFill>
                                      <a:srgbClr val="0000FF"/>
                                    </a:solidFill>
                                    <a:effectLst/>
                                    <a:latin typeface="Cambria Math" panose="02040503050406030204" pitchFamily="18" charset="0"/>
                                    <a:ea typeface="Times New Roman" panose="02020603050405020304" pitchFamily="18" charset="0"/>
                                  </a:rPr>
                                  <m:t>𝐾</m:t>
                                </m:r>
                              </m:e>
                              <m:sup>
                                <m:r>
                                  <a:rPr lang="en-US" sz="3200" i="1">
                                    <a:solidFill>
                                      <a:srgbClr val="0000FF"/>
                                    </a:solidFill>
                                    <a:effectLst/>
                                    <a:latin typeface="Cambria Math" panose="02040503050406030204" pitchFamily="18" charset="0"/>
                                    <a:ea typeface="Times New Roman" panose="02020603050405020304" pitchFamily="18" charset="0"/>
                                  </a:rPr>
                                  <m:t>2</m:t>
                                </m:r>
                              </m:sup>
                            </m:sSup>
                          </m:e>
                        </m:rad>
                      </m:den>
                    </m:f>
                    <m:r>
                      <a:rPr lang="en-US" sz="3200" i="1">
                        <a:solidFill>
                          <a:srgbClr val="0000FF"/>
                        </a:solidFill>
                        <a:effectLst/>
                        <a:latin typeface="Cambria Math" panose="02040503050406030204" pitchFamily="18" charset="0"/>
                        <a:ea typeface="Times New Roman" panose="02020603050405020304" pitchFamily="18" charset="0"/>
                      </a:rPr>
                      <m:t>=</m:t>
                    </m:r>
                    <m:f>
                      <m:fPr>
                        <m:ctrlPr>
                          <a:rPr lang="en-US" sz="3200" i="1">
                            <a:solidFill>
                              <a:srgbClr val="0000FF"/>
                            </a:solidFill>
                            <a:effectLst/>
                            <a:latin typeface="Cambria Math" panose="02040503050406030204" pitchFamily="18" charset="0"/>
                            <a:ea typeface="Times New Roman" panose="02020603050405020304" pitchFamily="18" charset="0"/>
                          </a:rPr>
                        </m:ctrlPr>
                      </m:fPr>
                      <m:num>
                        <m:r>
                          <a:rPr lang="en-US" sz="3200" i="1">
                            <a:solidFill>
                              <a:srgbClr val="0000FF"/>
                            </a:solidFill>
                            <a:effectLst/>
                            <a:latin typeface="Cambria Math" panose="02040503050406030204" pitchFamily="18" charset="0"/>
                            <a:ea typeface="Times New Roman" panose="02020603050405020304" pitchFamily="18" charset="0"/>
                          </a:rPr>
                          <m:t>2</m:t>
                        </m:r>
                        <m:rad>
                          <m:radPr>
                            <m:degHide m:val="on"/>
                            <m:ctrlPr>
                              <a:rPr lang="en-US" sz="3200" i="1">
                                <a:solidFill>
                                  <a:srgbClr val="0000FF"/>
                                </a:solidFill>
                                <a:effectLst/>
                                <a:latin typeface="Cambria Math" panose="02040503050406030204" pitchFamily="18" charset="0"/>
                                <a:ea typeface="Times New Roman" panose="02020603050405020304" pitchFamily="18" charset="0"/>
                              </a:rPr>
                            </m:ctrlPr>
                          </m:radPr>
                          <m:deg/>
                          <m:e>
                            <m:r>
                              <a:rPr lang="en-US" sz="3200" i="1">
                                <a:solidFill>
                                  <a:srgbClr val="0000FF"/>
                                </a:solidFill>
                                <a:effectLst/>
                                <a:latin typeface="Cambria Math" panose="02040503050406030204" pitchFamily="18" charset="0"/>
                                <a:ea typeface="Times New Roman" panose="02020603050405020304" pitchFamily="18" charset="0"/>
                              </a:rPr>
                              <m:t>39</m:t>
                            </m:r>
                          </m:e>
                        </m:rad>
                      </m:num>
                      <m:den>
                        <m:r>
                          <a:rPr lang="en-US" sz="3200" i="1">
                            <a:solidFill>
                              <a:srgbClr val="0000FF"/>
                            </a:solidFill>
                            <a:effectLst/>
                            <a:latin typeface="Cambria Math" panose="02040503050406030204" pitchFamily="18" charset="0"/>
                            <a:ea typeface="Times New Roman" panose="02020603050405020304" pitchFamily="18" charset="0"/>
                          </a:rPr>
                          <m:t>13</m:t>
                        </m:r>
                      </m:den>
                    </m:f>
                  </m:oMath>
                </a14:m>
                <a:r>
                  <a:rPr lang="en-US" sz="3200" dirty="0">
                    <a:solidFill>
                      <a:srgbClr val="0000FF"/>
                    </a:solidFill>
                    <a:effectLst/>
                    <a:latin typeface="Times New Roman" panose="02020603050405020304" pitchFamily="18" charset="0"/>
                    <a:ea typeface="Times New Roman" panose="02020603050405020304" pitchFamily="18" charset="0"/>
                  </a:rPr>
                  <a:t>.</a:t>
                </a:r>
              </a:p>
            </p:txBody>
          </p:sp>
        </mc:Choice>
        <mc:Fallback xmlns="">
          <p:sp>
            <p:nvSpPr>
              <p:cNvPr id="2" name="TextBox 1"/>
              <p:cNvSpPr txBox="1">
                <a:spLocks noRot="1" noChangeAspect="1" noMove="1" noResize="1" noEditPoints="1" noAdjustHandles="1" noChangeArrowheads="1" noChangeShapeType="1" noTextEdit="1"/>
              </p:cNvSpPr>
              <p:nvPr/>
            </p:nvSpPr>
            <p:spPr>
              <a:xfrm>
                <a:off x="145278" y="3205761"/>
                <a:ext cx="8835401" cy="3362011"/>
              </a:xfrm>
              <a:prstGeom prst="rect">
                <a:avLst/>
              </a:prstGeom>
              <a:blipFill rotWithShape="0">
                <a:blip r:embed="rId2"/>
                <a:stretch>
                  <a:fillRect l="-1173" t="-2541" b="-1089"/>
                </a:stretch>
              </a:blipFill>
            </p:spPr>
            <p:txBody>
              <a:bodyPr/>
              <a:lstStyle/>
              <a:p>
                <a:r>
                  <a:rPr lang="en-US">
                    <a:noFill/>
                  </a:rPr>
                  <a:t> </a:t>
                </a:r>
              </a:p>
            </p:txBody>
          </p:sp>
        </mc:Fallback>
      </mc:AlternateContent>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bwMode="auto">
          <a:xfrm>
            <a:off x="8639504" y="2973042"/>
            <a:ext cx="3362972" cy="3563092"/>
          </a:xfrm>
          <a:prstGeom prst="rect">
            <a:avLst/>
          </a:prstGeom>
          <a:noFill/>
          <a:ln>
            <a:noFill/>
          </a:ln>
        </p:spPr>
      </p:pic>
      <p:sp>
        <p:nvSpPr>
          <p:cNvPr id="9" name="Oval 8"/>
          <p:cNvSpPr/>
          <p:nvPr/>
        </p:nvSpPr>
        <p:spPr>
          <a:xfrm>
            <a:off x="9377104" y="1699060"/>
            <a:ext cx="662153" cy="62011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57150">
                <a:solidFill>
                  <a:schemeClr val="tx1"/>
                </a:solidFill>
              </a:ln>
            </a:endParaRPr>
          </a:p>
        </p:txBody>
      </p:sp>
      <p:sp>
        <p:nvSpPr>
          <p:cNvPr id="10" name="TextBox 9"/>
          <p:cNvSpPr txBox="1"/>
          <p:nvPr/>
        </p:nvSpPr>
        <p:spPr>
          <a:xfrm>
            <a:off x="156977" y="2336838"/>
            <a:ext cx="3048000" cy="584775"/>
          </a:xfrm>
          <a:prstGeom prst="rect">
            <a:avLst/>
          </a:prstGeom>
          <a:noFill/>
        </p:spPr>
        <p:txBody>
          <a:bodyPr wrap="square" rtlCol="0">
            <a:spAutoFit/>
          </a:bodyPr>
          <a:lstStyle/>
          <a:p>
            <a:pPr lvl="0"/>
            <a:r>
              <a:rPr lang="en-US" sz="3200" b="1" u="sng" dirty="0" err="1">
                <a:solidFill>
                  <a:srgbClr val="0000FF"/>
                </a:solidFill>
                <a:latin typeface="Times New Roman" panose="02020603050405020304" pitchFamily="18" charset="0"/>
                <a:cs typeface="Times New Roman" panose="02020603050405020304" pitchFamily="18" charset="0"/>
              </a:rPr>
              <a:t>Lời</a:t>
            </a:r>
            <a:r>
              <a:rPr lang="en-US" sz="3200" b="1" u="sng" dirty="0">
                <a:solidFill>
                  <a:srgbClr val="0000FF"/>
                </a:solidFill>
                <a:latin typeface="Times New Roman" panose="02020603050405020304" pitchFamily="18" charset="0"/>
                <a:cs typeface="Times New Roman" panose="02020603050405020304" pitchFamily="18" charset="0"/>
              </a:rPr>
              <a:t> </a:t>
            </a:r>
            <a:r>
              <a:rPr lang="en-US" sz="3200" b="1" u="sng" dirty="0" err="1">
                <a:solidFill>
                  <a:srgbClr val="0000FF"/>
                </a:solidFill>
                <a:latin typeface="Times New Roman" panose="02020603050405020304" pitchFamily="18" charset="0"/>
                <a:cs typeface="Times New Roman" panose="02020603050405020304" pitchFamily="18" charset="0"/>
              </a:rPr>
              <a:t>giải</a:t>
            </a:r>
            <a:r>
              <a:rPr lang="en-US" sz="3200" b="1" u="sng" dirty="0">
                <a:solidFill>
                  <a:srgbClr val="0000FF"/>
                </a:solidFill>
                <a:latin typeface="Times New Roman" panose="02020603050405020304" pitchFamily="18" charset="0"/>
                <a:cs typeface="Times New Roman" panose="02020603050405020304" pitchFamily="18" charset="0"/>
              </a:rPr>
              <a:t>   </a:t>
            </a:r>
            <a:endParaRPr lang="en-US" sz="3200" u="sng" dirty="0">
              <a:solidFill>
                <a:srgbClr val="00206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Box 11"/>
              <p:cNvSpPr txBox="1"/>
              <p:nvPr/>
            </p:nvSpPr>
            <p:spPr>
              <a:xfrm>
                <a:off x="295426" y="-14068"/>
                <a:ext cx="11898086" cy="2549929"/>
              </a:xfrm>
              <a:prstGeom prst="rect">
                <a:avLst/>
              </a:prstGeom>
              <a:noFill/>
            </p:spPr>
            <p:txBody>
              <a:bodyPr wrap="square" rtlCol="0">
                <a:spAutoFit/>
              </a:bodyPr>
              <a:lstStyle/>
              <a:p>
                <a:pPr algn="just">
                  <a:lnSpc>
                    <a:spcPct val="107000"/>
                  </a:lnSpc>
                  <a:spcAft>
                    <a:spcPts val="0"/>
                  </a:spcAft>
                </a:pP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7: </a:t>
                </a:r>
                <a:r>
                  <a:rPr lang="en-US" sz="3200" dirty="0">
                    <a:latin typeface="Times New Roman" panose="02020603050405020304" pitchFamily="18" charset="0"/>
                    <a:ea typeface="Times New Roman" panose="02020603050405020304" pitchFamily="18" charset="0"/>
                  </a:rPr>
                  <a:t>Cho </a:t>
                </a:r>
                <a:r>
                  <a:rPr lang="en-US" sz="3200" dirty="0" err="1">
                    <a:latin typeface="Times New Roman" panose="02020603050405020304" pitchFamily="18" charset="0"/>
                    <a:ea typeface="Times New Roman" panose="02020603050405020304" pitchFamily="18" charset="0"/>
                  </a:rPr>
                  <a:t>hình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chóp</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𝐴𝐵𝐶</m:t>
                    </m:r>
                  </m:oMath>
                </a14:m>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có</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đáy</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𝐴𝐵𝐶</m:t>
                    </m:r>
                  </m:oMath>
                </a14:m>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là</a:t>
                </a:r>
                <a:r>
                  <a:rPr lang="en-US" sz="3200" dirty="0">
                    <a:effectLst/>
                    <a:latin typeface="Times New Roman" panose="02020603050405020304" pitchFamily="18" charset="0"/>
                    <a:ea typeface="Times New Roman" panose="02020603050405020304" pitchFamily="18" charset="0"/>
                  </a:rPr>
                  <a:t> tam </a:t>
                </a:r>
                <a:r>
                  <a:rPr lang="en-US" sz="3200" dirty="0" err="1">
                    <a:effectLst/>
                    <a:latin typeface="Times New Roman" panose="02020603050405020304" pitchFamily="18" charset="0"/>
                    <a:ea typeface="Times New Roman" panose="02020603050405020304" pitchFamily="18" charset="0"/>
                  </a:rPr>
                  <a:t>giác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vuông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tại</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𝐴</m:t>
                    </m:r>
                  </m:oMath>
                </a14:m>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𝐴𝐵</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1</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𝐴𝐶</m:t>
                    </m:r>
                    <m:r>
                      <a:rPr lang="en-US" sz="3200" i="1">
                        <a:effectLst/>
                        <a:latin typeface="Cambria Math" panose="02040503050406030204" pitchFamily="18" charset="0"/>
                        <a:ea typeface="Times New Roman" panose="02020603050405020304" pitchFamily="18" charset="0"/>
                      </a:rPr>
                      <m:t>=</m:t>
                    </m:r>
                    <m:rad>
                      <m:radPr>
                        <m:degHide m:val="on"/>
                        <m:ctrlPr>
                          <a:rPr lang="en-US" sz="3200" i="1">
                            <a:effectLst/>
                            <a:latin typeface="Cambria Math" panose="02040503050406030204" pitchFamily="18" charset="0"/>
                            <a:ea typeface="Times New Roman" panose="02020603050405020304" pitchFamily="18" charset="0"/>
                          </a:rPr>
                        </m:ctrlPr>
                      </m:radPr>
                      <m:deg/>
                      <m:e>
                        <m:r>
                          <a:rPr lang="en-US" sz="3200" i="1">
                            <a:effectLst/>
                            <a:latin typeface="Cambria Math" panose="02040503050406030204" pitchFamily="18" charset="0"/>
                            <a:ea typeface="Times New Roman" panose="02020603050405020304" pitchFamily="18" charset="0"/>
                          </a:rPr>
                          <m:t>3</m:t>
                        </m:r>
                      </m:e>
                    </m:rad>
                  </m:oMath>
                </a14:m>
                <a:r>
                  <a:rPr lang="en-US" sz="3200" dirty="0">
                    <a:effectLst/>
                    <a:latin typeface="Times New Roman" panose="02020603050405020304" pitchFamily="18" charset="0"/>
                    <a:ea typeface="Times New Roman" panose="02020603050405020304" pitchFamily="18" charset="0"/>
                  </a:rPr>
                  <a:t>. Tam </a:t>
                </a:r>
                <a:r>
                  <a:rPr lang="en-US" sz="3200" dirty="0" err="1">
                    <a:effectLst/>
                    <a:latin typeface="Times New Roman" panose="02020603050405020304" pitchFamily="18" charset="0"/>
                    <a:ea typeface="Times New Roman" panose="02020603050405020304" pitchFamily="18" charset="0"/>
                  </a:rPr>
                  <a:t>giác</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𝑆𝐵𝐶</m:t>
                    </m:r>
                  </m:oMath>
                </a14:m>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đều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nằm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trong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mặt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phẳng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vuông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với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đáy</a:t>
                </a:r>
                <a:r>
                  <a:rPr lang="en-US" sz="3200" dirty="0">
                    <a:effectLst/>
                    <a:latin typeface="Times New Roman" panose="02020603050405020304" pitchFamily="18" charset="0"/>
                    <a:ea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rPr>
                  <a:t>Tính</a:t>
                </a:r>
                <a:r>
                  <a:rPr lang="fr-FR" sz="3200" dirty="0">
                    <a:effectLst/>
                    <a:latin typeface="Times New Roman" panose="02020603050405020304" pitchFamily="18" charset="0"/>
                    <a:ea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rPr>
                  <a:t>khoảng</a:t>
                </a:r>
                <a:r>
                  <a:rPr lang="fr-FR" sz="3200" dirty="0">
                    <a:effectLst/>
                    <a:latin typeface="Times New Roman" panose="02020603050405020304" pitchFamily="18" charset="0"/>
                    <a:ea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rPr>
                  <a:t>cách</a:t>
                </a:r>
                <a:r>
                  <a:rPr lang="fr-FR" sz="3200" dirty="0">
                    <a:effectLst/>
                    <a:latin typeface="Times New Roman" panose="02020603050405020304" pitchFamily="18" charset="0"/>
                    <a:ea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rPr>
                  <a:t>từ</a:t>
                </a:r>
                <a:r>
                  <a:rPr lang="fr-FR"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𝐵</m:t>
                    </m:r>
                  </m:oMath>
                </a14:m>
                <a:r>
                  <a:rPr lang="fr-FR" sz="3200" dirty="0">
                    <a:effectLst/>
                    <a:latin typeface="Times New Roman" panose="02020603050405020304" pitchFamily="18" charset="0"/>
                    <a:ea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rPr>
                  <a:t>đến</a:t>
                </a:r>
                <a:r>
                  <a:rPr lang="fr-FR" sz="3200" dirty="0">
                    <a:effectLst/>
                    <a:latin typeface="Times New Roman" panose="02020603050405020304" pitchFamily="18" charset="0"/>
                    <a:ea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rPr>
                  <a:t>mặt</a:t>
                </a:r>
                <a:r>
                  <a:rPr lang="fr-FR" sz="3200" dirty="0">
                    <a:effectLst/>
                    <a:latin typeface="Times New Roman" panose="02020603050405020304" pitchFamily="18" charset="0"/>
                    <a:ea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rPr>
                  <a:t>phẳng</a:t>
                </a:r>
                <a:r>
                  <a:rPr lang="fr-FR" sz="3200" dirty="0">
                    <a:effectLst/>
                    <a:latin typeface="Times New Roman" panose="02020603050405020304" pitchFamily="18" charset="0"/>
                    <a:ea typeface="Times New Roman" panose="02020603050405020304" pitchFamily="18" charset="0"/>
                  </a:rPr>
                  <a:t> </a:t>
                </a:r>
                <a14:m>
                  <m:oMath xmlns:m="http://schemas.openxmlformats.org/officeDocument/2006/math">
                    <m:d>
                      <m:dPr>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𝑆𝐴𝐶</m:t>
                        </m:r>
                      </m:e>
                    </m:d>
                  </m:oMath>
                </a14:m>
                <a:r>
                  <a:rPr lang="fr-FR" sz="3200" dirty="0">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algn="just">
                  <a:lnSpc>
                    <a:spcPct val="107000"/>
                  </a:lnSpc>
                  <a:spcAft>
                    <a:spcPts val="800"/>
                  </a:spcAft>
                  <a:tabLst>
                    <a:tab pos="635000" algn="l"/>
                    <a:tab pos="2222500" algn="l"/>
                    <a:tab pos="3810000" algn="l"/>
                    <a:tab pos="5397500" algn="l"/>
                  </a:tabLst>
                </a:pPr>
                <a:r>
                  <a:rPr lang="en-US" sz="3200" b="1" dirty="0">
                    <a:effectLst/>
                    <a:latin typeface="Times New Roman" panose="02020603050405020304" pitchFamily="18" charset="0"/>
                    <a:ea typeface="Times New Roman" panose="02020603050405020304" pitchFamily="18" charset="0"/>
                  </a:rPr>
                  <a:t>	</a:t>
                </a:r>
                <a:r>
                  <a:rPr lang="en-US" sz="3200" b="1" dirty="0">
                    <a:solidFill>
                      <a:srgbClr val="0000FF"/>
                    </a:solidFill>
                    <a:effectLst/>
                    <a:latin typeface="Times New Roman" panose="02020603050405020304" pitchFamily="18" charset="0"/>
                    <a:ea typeface="Times New Roman" panose="02020603050405020304" pitchFamily="18" charset="0"/>
                  </a:rPr>
                  <a:t>A.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rPr>
                        </m:ctrlPr>
                      </m:fPr>
                      <m:num>
                        <m:rad>
                          <m:radPr>
                            <m:degHide m:val="on"/>
                            <m:ctrlPr>
                              <a:rPr lang="en-US" sz="3200" i="1">
                                <a:effectLst/>
                                <a:latin typeface="Cambria Math" panose="02040503050406030204" pitchFamily="18" charset="0"/>
                                <a:ea typeface="Times New Roman" panose="02020603050405020304" pitchFamily="18" charset="0"/>
                              </a:rPr>
                            </m:ctrlPr>
                          </m:radPr>
                          <m:deg/>
                          <m:e>
                            <m:r>
                              <a:rPr lang="en-US" sz="3200" i="1">
                                <a:effectLst/>
                                <a:latin typeface="Cambria Math" panose="02040503050406030204" pitchFamily="18" charset="0"/>
                                <a:ea typeface="Times New Roman" panose="02020603050405020304" pitchFamily="18" charset="0"/>
                              </a:rPr>
                              <m:t>3</m:t>
                            </m:r>
                          </m:e>
                        </m:rad>
                      </m:num>
                      <m:den>
                        <m:r>
                          <a:rPr lang="en-US" sz="3200" i="1">
                            <a:effectLst/>
                            <a:latin typeface="Cambria Math" panose="02040503050406030204" pitchFamily="18" charset="0"/>
                            <a:ea typeface="Times New Roman" panose="02020603050405020304" pitchFamily="18" charset="0"/>
                          </a:rPr>
                          <m:t>2</m:t>
                        </m:r>
                      </m:den>
                    </m:f>
                  </m:oMath>
                </a14:m>
                <a:r>
                  <a:rPr lang="en-US" sz="3200" dirty="0">
                    <a:effectLst/>
                    <a:latin typeface="Times New Roman" panose="02020603050405020304" pitchFamily="18" charset="0"/>
                    <a:ea typeface="Times New Roman" panose="02020603050405020304" pitchFamily="18" charset="0"/>
                  </a:rPr>
                  <a:t>.</a:t>
                </a:r>
                <a:r>
                  <a:rPr lang="en-US" sz="3200" b="1" dirty="0">
                    <a:effectLst/>
                    <a:latin typeface="Times New Roman" panose="02020603050405020304" pitchFamily="18" charset="0"/>
                    <a:ea typeface="Times New Roman" panose="02020603050405020304" pitchFamily="18" charset="0"/>
                  </a:rPr>
                  <a:t>		</a:t>
                </a:r>
                <a:r>
                  <a:rPr lang="en-US" sz="3200" b="1" dirty="0">
                    <a:solidFill>
                      <a:srgbClr val="0000FF"/>
                    </a:solidFill>
                    <a:effectLst/>
                    <a:latin typeface="Times New Roman" panose="02020603050405020304" pitchFamily="18" charset="0"/>
                    <a:ea typeface="Times New Roman" panose="02020603050405020304" pitchFamily="18" charset="0"/>
                  </a:rPr>
                  <a:t>B.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rPr>
                        </m:ctrlPr>
                      </m:fPr>
                      <m:num>
                        <m:rad>
                          <m:radPr>
                            <m:degHide m:val="on"/>
                            <m:ctrlPr>
                              <a:rPr lang="en-US" sz="3200" i="1">
                                <a:effectLst/>
                                <a:latin typeface="Cambria Math" panose="02040503050406030204" pitchFamily="18" charset="0"/>
                                <a:ea typeface="Times New Roman" panose="02020603050405020304" pitchFamily="18" charset="0"/>
                              </a:rPr>
                            </m:ctrlPr>
                          </m:radPr>
                          <m:deg/>
                          <m:e>
                            <m:r>
                              <a:rPr lang="en-US" sz="3200" i="1">
                                <a:effectLst/>
                                <a:latin typeface="Cambria Math" panose="02040503050406030204" pitchFamily="18" charset="0"/>
                                <a:ea typeface="Times New Roman" panose="02020603050405020304" pitchFamily="18" charset="0"/>
                              </a:rPr>
                              <m:t>39</m:t>
                            </m:r>
                          </m:e>
                        </m:rad>
                      </m:num>
                      <m:den>
                        <m:r>
                          <a:rPr lang="en-US" sz="3200" i="1">
                            <a:effectLst/>
                            <a:latin typeface="Cambria Math" panose="02040503050406030204" pitchFamily="18" charset="0"/>
                            <a:ea typeface="Times New Roman" panose="02020603050405020304" pitchFamily="18" charset="0"/>
                          </a:rPr>
                          <m:t>13</m:t>
                        </m:r>
                      </m:den>
                    </m:f>
                  </m:oMath>
                </a14:m>
                <a:r>
                  <a:rPr lang="en-US" sz="3200" dirty="0">
                    <a:effectLst/>
                    <a:latin typeface="Times New Roman" panose="02020603050405020304" pitchFamily="18" charset="0"/>
                    <a:ea typeface="Times New Roman" panose="02020603050405020304" pitchFamily="18" charset="0"/>
                  </a:rPr>
                  <a:t>.</a:t>
                </a:r>
                <a:r>
                  <a:rPr lang="fr-FR" sz="3200" b="1" dirty="0">
                    <a:effectLst/>
                    <a:latin typeface="Times New Roman" panose="02020603050405020304" pitchFamily="18" charset="0"/>
                    <a:ea typeface="Times New Roman" panose="02020603050405020304" pitchFamily="18" charset="0"/>
                  </a:rPr>
                  <a:t>			</a:t>
                </a:r>
                <a:r>
                  <a:rPr lang="fr-FR" sz="3200" b="1" dirty="0">
                    <a:solidFill>
                      <a:srgbClr val="0000FF"/>
                    </a:solidFill>
                    <a:effectLst/>
                    <a:latin typeface="Times New Roman" panose="02020603050405020304" pitchFamily="18" charset="0"/>
                    <a:ea typeface="Times New Roman" panose="02020603050405020304" pitchFamily="18" charset="0"/>
                  </a:rPr>
                  <a:t>C. </a:t>
                </a:r>
                <a14:m>
                  <m:oMath xmlns:m="http://schemas.openxmlformats.org/officeDocument/2006/math">
                    <m:r>
                      <a:rPr lang="en-US" sz="3200" i="1">
                        <a:effectLst/>
                        <a:latin typeface="Cambria Math" panose="02040503050406030204" pitchFamily="18" charset="0"/>
                        <a:ea typeface="Times New Roman" panose="02020603050405020304" pitchFamily="18" charset="0"/>
                      </a:rPr>
                      <m:t>1</m:t>
                    </m:r>
                  </m:oMath>
                </a14:m>
                <a:r>
                  <a:rPr lang="fr-FR" sz="3200" dirty="0">
                    <a:effectLst/>
                    <a:latin typeface="Times New Roman" panose="02020603050405020304" pitchFamily="18" charset="0"/>
                    <a:ea typeface="Times New Roman" panose="02020603050405020304" pitchFamily="18" charset="0"/>
                  </a:rPr>
                  <a:t>.</a:t>
                </a:r>
                <a:r>
                  <a:rPr lang="fr-FR" sz="3200" b="1" dirty="0">
                    <a:effectLst/>
                    <a:latin typeface="Times New Roman" panose="02020603050405020304" pitchFamily="18" charset="0"/>
                    <a:ea typeface="Times New Roman" panose="02020603050405020304" pitchFamily="18" charset="0"/>
                  </a:rPr>
                  <a:t>			</a:t>
                </a:r>
                <a:r>
                  <a:rPr lang="fr-FR" sz="3200" b="1" dirty="0">
                    <a:solidFill>
                      <a:srgbClr val="0000FF"/>
                    </a:solidFill>
                    <a:effectLst/>
                    <a:latin typeface="Times New Roman" panose="02020603050405020304" pitchFamily="18" charset="0"/>
                    <a:ea typeface="Times New Roman" panose="02020603050405020304" pitchFamily="18" charset="0"/>
                  </a:rPr>
                  <a:t>D.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2</m:t>
                        </m:r>
                        <m:rad>
                          <m:radPr>
                            <m:degHide m:val="on"/>
                            <m:ctrlPr>
                              <a:rPr lang="en-US" sz="3200" i="1">
                                <a:effectLst/>
                                <a:latin typeface="Cambria Math" panose="02040503050406030204" pitchFamily="18" charset="0"/>
                                <a:ea typeface="Times New Roman" panose="02020603050405020304" pitchFamily="18" charset="0"/>
                              </a:rPr>
                            </m:ctrlPr>
                          </m:radPr>
                          <m:deg/>
                          <m:e>
                            <m:r>
                              <a:rPr lang="en-US" sz="3200" i="1">
                                <a:effectLst/>
                                <a:latin typeface="Cambria Math" panose="02040503050406030204" pitchFamily="18" charset="0"/>
                                <a:ea typeface="Times New Roman" panose="02020603050405020304" pitchFamily="18" charset="0"/>
                              </a:rPr>
                              <m:t>39</m:t>
                            </m:r>
                          </m:e>
                        </m:rad>
                      </m:num>
                      <m:den>
                        <m:r>
                          <a:rPr lang="en-US" sz="3200" i="1">
                            <a:effectLst/>
                            <a:latin typeface="Cambria Math" panose="02040503050406030204" pitchFamily="18" charset="0"/>
                            <a:ea typeface="Times New Roman" panose="02020603050405020304" pitchFamily="18" charset="0"/>
                          </a:rPr>
                          <m:t>13</m:t>
                        </m:r>
                      </m:den>
                    </m:f>
                  </m:oMath>
                </a14:m>
                <a:r>
                  <a:rPr lang="fr-FR" sz="3200" dirty="0">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95426" y="-14068"/>
                <a:ext cx="11898086" cy="2549929"/>
              </a:xfrm>
              <a:prstGeom prst="rect">
                <a:avLst/>
              </a:prstGeom>
              <a:blipFill>
                <a:blip r:embed="rId4"/>
                <a:stretch>
                  <a:fillRect l="-1281" t="-3349" r="-2203" b="-2392"/>
                </a:stretch>
              </a:blipFill>
            </p:spPr>
            <p:txBody>
              <a:bodyPr/>
              <a:lstStyle/>
              <a:p>
                <a:r>
                  <a:rPr lang="en-US">
                    <a:noFill/>
                  </a:rPr>
                  <a:t> </a:t>
                </a:r>
              </a:p>
            </p:txBody>
          </p:sp>
        </mc:Fallback>
      </mc:AlternateContent>
      <p:sp>
        <p:nvSpPr>
          <p:cNvPr id="7" name="Isosceles Triangle 6">
            <a:hlinkClick r:id="rId5" action="ppaction://hlinksldjump"/>
            <a:extLst>
              <a:ext uri="{FF2B5EF4-FFF2-40B4-BE49-F238E27FC236}">
                <a16:creationId xmlns:a16="http://schemas.microsoft.com/office/drawing/2014/main" id="{BD8D39F4-B932-495F-A46D-4E5E43E3A7C5}"/>
              </a:ext>
            </a:extLst>
          </p:cNvPr>
          <p:cNvSpPr/>
          <p:nvPr/>
        </p:nvSpPr>
        <p:spPr>
          <a:xfrm rot="5400000">
            <a:off x="11532432" y="6263543"/>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hlinkClick r:id="rId6" action="ppaction://hlinksldjump"/>
            <a:extLst>
              <a:ext uri="{FF2B5EF4-FFF2-40B4-BE49-F238E27FC236}">
                <a16:creationId xmlns:a16="http://schemas.microsoft.com/office/drawing/2014/main" id="{B87AC0A8-6F08-4DBE-806E-8EC0FF7F8DD8}"/>
              </a:ext>
            </a:extLst>
          </p:cNvPr>
          <p:cNvSpPr/>
          <p:nvPr/>
        </p:nvSpPr>
        <p:spPr>
          <a:xfrm rot="16200000">
            <a:off x="11024656" y="6263543"/>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47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20000"/>
                                  </p:iterate>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14200"/>
                            </p:stCondLst>
                            <p:childTnLst>
                              <p:par>
                                <p:cTn id="9" presetID="10" presetClass="entr" presetSubtype="0" fill="hold" nodeType="afterEffect">
                                  <p:stCondLst>
                                    <p:cond delay="0"/>
                                  </p:stCondLst>
                                  <p:iterate type="lt">
                                    <p:tmPct val="20000"/>
                                  </p:iterate>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fade">
                                      <p:cBhvr>
                                        <p:cTn id="11" dur="500"/>
                                        <p:tgtEl>
                                          <p:spTgt spid="1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5000"/>
                                  </p:iterate>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10" presetClass="entr" presetSubtype="0" fill="hold" nodeType="afterEffect">
                                  <p:stCondLst>
                                    <p:cond delay="0"/>
                                  </p:stCondLst>
                                  <p:iterate type="lt">
                                    <p:tmPct val="10000"/>
                                  </p:iterate>
                                  <p:childTnLst>
                                    <p:set>
                                      <p:cBhvr>
                                        <p:cTn id="32" dur="1" fill="hold">
                                          <p:stCondLst>
                                            <p:cond delay="0"/>
                                          </p:stCondLst>
                                        </p:cTn>
                                        <p:tgtEl>
                                          <p:spTgt spid="2">
                                            <p:txEl>
                                              <p:pRg st="0" end="0"/>
                                            </p:txEl>
                                          </p:spTgt>
                                        </p:tgtEl>
                                        <p:attrNameLst>
                                          <p:attrName>style.visibility</p:attrName>
                                        </p:attrNameLst>
                                      </p:cBhvr>
                                      <p:to>
                                        <p:strVal val="visible"/>
                                      </p:to>
                                    </p:set>
                                    <p:animEffect transition="in" filter="fade">
                                      <p:cBhvr>
                                        <p:cTn id="33" dur="500"/>
                                        <p:tgtEl>
                                          <p:spTgt spid="2">
                                            <p:txEl>
                                              <p:pRg st="0" end="0"/>
                                            </p:txEl>
                                          </p:spTgt>
                                        </p:tgtEl>
                                      </p:cBhvr>
                                    </p:animEffect>
                                  </p:childTnLst>
                                </p:cTn>
                              </p:par>
                            </p:childTnLst>
                          </p:cTn>
                        </p:par>
                        <p:par>
                          <p:cTn id="34" fill="hold">
                            <p:stCondLst>
                              <p:cond delay="2850"/>
                            </p:stCondLst>
                            <p:childTnLst>
                              <p:par>
                                <p:cTn id="35" presetID="10" presetClass="entr" presetSubtype="0" fill="hold" nodeType="afterEffect">
                                  <p:stCondLst>
                                    <p:cond delay="0"/>
                                  </p:stCondLst>
                                  <p:iterate type="lt">
                                    <p:tmPct val="10000"/>
                                  </p:iterate>
                                  <p:childTnLst>
                                    <p:set>
                                      <p:cBhvr>
                                        <p:cTn id="36" dur="1" fill="hold">
                                          <p:stCondLst>
                                            <p:cond delay="0"/>
                                          </p:stCondLst>
                                        </p:cTn>
                                        <p:tgtEl>
                                          <p:spTgt spid="2">
                                            <p:txEl>
                                              <p:pRg st="1" end="1"/>
                                            </p:txEl>
                                          </p:spTgt>
                                        </p:tgtEl>
                                        <p:attrNameLst>
                                          <p:attrName>style.visibility</p:attrName>
                                        </p:attrNameLst>
                                      </p:cBhvr>
                                      <p:to>
                                        <p:strVal val="visible"/>
                                      </p:to>
                                    </p:set>
                                    <p:animEffect transition="in" filter="fade">
                                      <p:cBhvr>
                                        <p:cTn id="37" dur="500"/>
                                        <p:tgtEl>
                                          <p:spTgt spid="2">
                                            <p:txEl>
                                              <p:pRg st="1" end="1"/>
                                            </p:txEl>
                                          </p:spTgt>
                                        </p:tgtEl>
                                      </p:cBhvr>
                                    </p:animEffect>
                                  </p:childTnLst>
                                </p:cTn>
                              </p:par>
                            </p:childTnLst>
                          </p:cTn>
                        </p:par>
                        <p:par>
                          <p:cTn id="38" fill="hold">
                            <p:stCondLst>
                              <p:cond delay="3800"/>
                            </p:stCondLst>
                            <p:childTnLst>
                              <p:par>
                                <p:cTn id="39" presetID="10" presetClass="entr" presetSubtype="0" fill="hold" nodeType="afterEffect">
                                  <p:stCondLst>
                                    <p:cond delay="0"/>
                                  </p:stCondLst>
                                  <p:iterate type="lt">
                                    <p:tmPct val="10000"/>
                                  </p:iterate>
                                  <p:childTnLst>
                                    <p:set>
                                      <p:cBhvr>
                                        <p:cTn id="40" dur="1" fill="hold">
                                          <p:stCondLst>
                                            <p:cond delay="0"/>
                                          </p:stCondLst>
                                        </p:cTn>
                                        <p:tgtEl>
                                          <p:spTgt spid="2">
                                            <p:txEl>
                                              <p:pRg st="2" end="2"/>
                                            </p:txEl>
                                          </p:spTgt>
                                        </p:tgtEl>
                                        <p:attrNameLst>
                                          <p:attrName>style.visibility</p:attrName>
                                        </p:attrNameLst>
                                      </p:cBhvr>
                                      <p:to>
                                        <p:strVal val="visible"/>
                                      </p:to>
                                    </p:set>
                                    <p:animEffect transition="in" filter="fade">
                                      <p:cBhvr>
                                        <p:cTn id="41" dur="500"/>
                                        <p:tgtEl>
                                          <p:spTgt spid="2">
                                            <p:txEl>
                                              <p:pRg st="2" end="2"/>
                                            </p:txEl>
                                          </p:spTgt>
                                        </p:tgtEl>
                                      </p:cBhvr>
                                    </p:animEffect>
                                  </p:childTnLst>
                                </p:cTn>
                              </p:par>
                            </p:childTnLst>
                          </p:cTn>
                        </p:par>
                        <p:par>
                          <p:cTn id="42" fill="hold">
                            <p:stCondLst>
                              <p:cond delay="5700"/>
                            </p:stCondLst>
                            <p:childTnLst>
                              <p:par>
                                <p:cTn id="43" presetID="10" presetClass="entr" presetSubtype="0" fill="hold" nodeType="afterEffect">
                                  <p:stCondLst>
                                    <p:cond delay="0"/>
                                  </p:stCondLst>
                                  <p:iterate type="lt">
                                    <p:tmPct val="10000"/>
                                  </p:iterate>
                                  <p:childTnLst>
                                    <p:set>
                                      <p:cBhvr>
                                        <p:cTn id="44" dur="1" fill="hold">
                                          <p:stCondLst>
                                            <p:cond delay="0"/>
                                          </p:stCondLst>
                                        </p:cTn>
                                        <p:tgtEl>
                                          <p:spTgt spid="2">
                                            <p:txEl>
                                              <p:pRg st="3" end="3"/>
                                            </p:txEl>
                                          </p:spTgt>
                                        </p:tgtEl>
                                        <p:attrNameLst>
                                          <p:attrName>style.visibility</p:attrName>
                                        </p:attrNameLst>
                                      </p:cBhvr>
                                      <p:to>
                                        <p:strVal val="visible"/>
                                      </p:to>
                                    </p:set>
                                    <p:animEffect transition="in" filter="fade">
                                      <p:cBhvr>
                                        <p:cTn id="45" dur="500"/>
                                        <p:tgtEl>
                                          <p:spTgt spid="2">
                                            <p:txEl>
                                              <p:pRg st="3" end="3"/>
                                            </p:txEl>
                                          </p:spTgt>
                                        </p:tgtEl>
                                      </p:cBhvr>
                                    </p:animEffect>
                                  </p:childTnLst>
                                </p:cTn>
                              </p:par>
                            </p:childTnLst>
                          </p:cTn>
                        </p:par>
                        <p:par>
                          <p:cTn id="46" fill="hold">
                            <p:stCondLst>
                              <p:cond delay="6850"/>
                            </p:stCondLst>
                            <p:childTnLst>
                              <p:par>
                                <p:cTn id="47" presetID="10" presetClass="entr" presetSubtype="0" fill="hold" nodeType="afterEffect">
                                  <p:stCondLst>
                                    <p:cond delay="0"/>
                                  </p:stCondLst>
                                  <p:iterate type="lt">
                                    <p:tmPct val="10000"/>
                                  </p:iterate>
                                  <p:childTnLst>
                                    <p:set>
                                      <p:cBhvr>
                                        <p:cTn id="48" dur="1" fill="hold">
                                          <p:stCondLst>
                                            <p:cond delay="0"/>
                                          </p:stCondLst>
                                        </p:cTn>
                                        <p:tgtEl>
                                          <p:spTgt spid="2">
                                            <p:txEl>
                                              <p:pRg st="4" end="4"/>
                                            </p:txEl>
                                          </p:spTgt>
                                        </p:tgtEl>
                                        <p:attrNameLst>
                                          <p:attrName>style.visibility</p:attrName>
                                        </p:attrNameLst>
                                      </p:cBhvr>
                                      <p:to>
                                        <p:strVal val="visible"/>
                                      </p:to>
                                    </p:set>
                                    <p:animEffect transition="in" filter="fade">
                                      <p:cBhvr>
                                        <p:cTn id="49" dur="500"/>
                                        <p:tgtEl>
                                          <p:spTgt spid="2">
                                            <p:txEl>
                                              <p:pRg st="4" end="4"/>
                                            </p:txEl>
                                          </p:spTgt>
                                        </p:tgtEl>
                                      </p:cBhvr>
                                    </p:animEffect>
                                  </p:childTnLst>
                                </p:cTn>
                              </p:par>
                            </p:childTnLst>
                          </p:cTn>
                        </p:par>
                        <p:par>
                          <p:cTn id="50" fill="hold">
                            <p:stCondLst>
                              <p:cond delay="8850"/>
                            </p:stCondLst>
                            <p:childTnLst>
                              <p:par>
                                <p:cTn id="51" presetID="10" presetClass="entr" presetSubtype="0" fill="hold" nodeType="afterEffect">
                                  <p:stCondLst>
                                    <p:cond delay="0"/>
                                  </p:stCondLst>
                                  <p:iterate type="lt">
                                    <p:tmPct val="10000"/>
                                  </p:iterate>
                                  <p:childTnLst>
                                    <p:set>
                                      <p:cBhvr>
                                        <p:cTn id="52" dur="1" fill="hold">
                                          <p:stCondLst>
                                            <p:cond delay="0"/>
                                          </p:stCondLst>
                                        </p:cTn>
                                        <p:tgtEl>
                                          <p:spTgt spid="2">
                                            <p:txEl>
                                              <p:pRg st="5" end="5"/>
                                            </p:txEl>
                                          </p:spTgt>
                                        </p:tgtEl>
                                        <p:attrNameLst>
                                          <p:attrName>style.visibility</p:attrName>
                                        </p:attrNameLst>
                                      </p:cBhvr>
                                      <p:to>
                                        <p:strVal val="visible"/>
                                      </p:to>
                                    </p:set>
                                    <p:animEffect transition="in" filter="fade">
                                      <p:cBhvr>
                                        <p:cTn id="53"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717" y="-3848"/>
            <a:ext cx="3717236" cy="585673"/>
          </a:xfrm>
          <a:prstGeom prst="rect">
            <a:avLst/>
          </a:prstGeom>
        </p:spPr>
        <p:txBody>
          <a:bodyPr wrap="none">
            <a:spAutoFit/>
          </a:bodyPr>
          <a:lstStyle/>
          <a:p>
            <a:pPr>
              <a:lnSpc>
                <a:spcPct val="107000"/>
              </a:lnSpc>
              <a:spcAft>
                <a:spcPts val="800"/>
              </a:spcAft>
              <a:tabLst>
                <a:tab pos="450215" algn="l"/>
              </a:tabLst>
            </a:pPr>
            <a:r>
              <a:rPr lang="en-US" sz="3200" b="1" dirty="0">
                <a:solidFill>
                  <a:srgbClr val="C00000"/>
                </a:solidFill>
                <a:latin typeface="Times New Roman"/>
                <a:ea typeface="Times New Roman"/>
                <a:sym typeface="Wingdings 2"/>
              </a:rPr>
              <a:t></a:t>
            </a:r>
            <a:r>
              <a:rPr lang="vi-VN" sz="3200" b="1" dirty="0">
                <a:solidFill>
                  <a:srgbClr val="C00000"/>
                </a:solidFill>
                <a:latin typeface="Times New Roman"/>
                <a:ea typeface="Times New Roman"/>
              </a:rPr>
              <a:t>B. DẠNG TOÁN. </a:t>
            </a:r>
            <a:endParaRPr lang="en-GB" sz="3200" dirty="0">
              <a:effectLst/>
              <a:latin typeface="Times New Roman"/>
              <a:ea typeface="Times New Roman"/>
            </a:endParaRPr>
          </a:p>
        </p:txBody>
      </p:sp>
      <p:sp>
        <p:nvSpPr>
          <p:cNvPr id="5" name="Rectangle 4"/>
          <p:cNvSpPr/>
          <p:nvPr/>
        </p:nvSpPr>
        <p:spPr>
          <a:xfrm>
            <a:off x="6427" y="510502"/>
            <a:ext cx="8231741" cy="585160"/>
          </a:xfrm>
          <a:prstGeom prst="rect">
            <a:avLst/>
          </a:prstGeom>
        </p:spPr>
        <p:txBody>
          <a:bodyPr wrap="none">
            <a:spAutoFit/>
          </a:bodyPr>
          <a:lstStyle/>
          <a:p>
            <a:pPr>
              <a:lnSpc>
                <a:spcPct val="107000"/>
              </a:lnSpc>
              <a:spcAft>
                <a:spcPts val="800"/>
              </a:spcAft>
            </a:pPr>
            <a:r>
              <a:rPr lang="en-US" sz="3200" b="1" dirty="0">
                <a:solidFill>
                  <a:srgbClr val="0000CC"/>
                </a:solidFill>
                <a:latin typeface="Times New Roman"/>
                <a:ea typeface="Times New Roman"/>
                <a:sym typeface="Wingdings"/>
              </a:rPr>
              <a:t></a:t>
            </a:r>
            <a:r>
              <a:rPr lang="vi-VN" sz="3200" b="1" u="sng" dirty="0">
                <a:solidFill>
                  <a:srgbClr val="0000CC"/>
                </a:solidFill>
                <a:latin typeface="Times New Roman"/>
                <a:ea typeface="Times New Roman"/>
              </a:rPr>
              <a:t>Dạng </a:t>
            </a:r>
            <a:r>
              <a:rPr lang="en-US" sz="3200" u="sng" dirty="0">
                <a:solidFill>
                  <a:srgbClr val="C00000"/>
                </a:solidFill>
                <a:latin typeface="Times New Roman"/>
                <a:ea typeface="Times New Roman"/>
                <a:sym typeface="Wingdings 2"/>
              </a:rPr>
              <a:t></a:t>
            </a:r>
            <a:r>
              <a:rPr lang="vi-VN" sz="3200" b="1" dirty="0">
                <a:solidFill>
                  <a:srgbClr val="0000CC"/>
                </a:solidFill>
                <a:latin typeface="Times New Roman"/>
                <a:ea typeface="Times New Roman"/>
              </a:rPr>
              <a:t>: </a:t>
            </a:r>
            <a:r>
              <a:rPr lang="vi-VN" sz="3200" b="1" dirty="0">
                <a:solidFill>
                  <a:srgbClr val="C00000"/>
                </a:solidFill>
                <a:latin typeface="Times New Roman"/>
                <a:ea typeface="Times New Roman"/>
              </a:rPr>
              <a:t>Biết độ dài các cạnh bên, cạnh đáy</a:t>
            </a:r>
            <a:endParaRPr lang="en-GB" sz="3200" dirty="0">
              <a:effectLst/>
              <a:latin typeface="Times New Roman"/>
              <a:ea typeface="Times New Roman"/>
            </a:endParaRPr>
          </a:p>
        </p:txBody>
      </p:sp>
      <p:sp>
        <p:nvSpPr>
          <p:cNvPr id="6" name="Rectangle 5"/>
          <p:cNvSpPr/>
          <p:nvPr/>
        </p:nvSpPr>
        <p:spPr>
          <a:xfrm>
            <a:off x="-383277" y="1043902"/>
            <a:ext cx="4652236" cy="585673"/>
          </a:xfrm>
          <a:prstGeom prst="rect">
            <a:avLst/>
          </a:prstGeom>
        </p:spPr>
        <p:txBody>
          <a:bodyPr wrap="none">
            <a:spAutoFit/>
          </a:bodyPr>
          <a:lstStyle/>
          <a:p>
            <a:pPr indent="457200">
              <a:lnSpc>
                <a:spcPct val="107000"/>
              </a:lnSpc>
              <a:spcAft>
                <a:spcPts val="800"/>
              </a:spcAft>
            </a:pPr>
            <a:r>
              <a:rPr lang="nl-NL" sz="3200" b="1" dirty="0">
                <a:solidFill>
                  <a:srgbClr val="0000CC"/>
                </a:solidFill>
                <a:latin typeface="Times New Roman"/>
                <a:ea typeface="Arial"/>
                <a:sym typeface="Wingdings 2"/>
              </a:rPr>
              <a:t></a:t>
            </a:r>
            <a:r>
              <a:rPr lang="nl-NL" sz="3200" b="1" dirty="0">
                <a:solidFill>
                  <a:srgbClr val="0000CC"/>
                </a:solidFill>
                <a:latin typeface="Times New Roman"/>
                <a:ea typeface="Arial"/>
              </a:rPr>
              <a:t>.</a:t>
            </a:r>
            <a:r>
              <a:rPr lang="nl-NL" sz="3200" dirty="0">
                <a:solidFill>
                  <a:srgbClr val="0000CC"/>
                </a:solidFill>
                <a:latin typeface="Times New Roman"/>
                <a:ea typeface="Times New Roman"/>
              </a:rPr>
              <a:t>  </a:t>
            </a:r>
            <a:r>
              <a:rPr lang="vi-VN" sz="3200" b="1" dirty="0">
                <a:solidFill>
                  <a:srgbClr val="0000CC"/>
                </a:solidFill>
                <a:latin typeface="Times New Roman"/>
                <a:ea typeface="Times New Roman"/>
              </a:rPr>
              <a:t>Phương pháp giải</a:t>
            </a:r>
            <a:r>
              <a:rPr lang="vi-VN" sz="3200" dirty="0">
                <a:solidFill>
                  <a:srgbClr val="0000CC"/>
                </a:solidFill>
                <a:latin typeface="Times New Roman"/>
                <a:ea typeface="Times New Roman"/>
              </a:rPr>
              <a:t>: </a:t>
            </a:r>
            <a:endParaRPr lang="en-GB" sz="3200" dirty="0">
              <a:effectLst/>
              <a:latin typeface="Times New Roman"/>
              <a:ea typeface="Times New Roman"/>
            </a:endParaRPr>
          </a:p>
        </p:txBody>
      </p:sp>
      <mc:AlternateContent xmlns:mc="http://schemas.openxmlformats.org/markup-compatibility/2006" xmlns:a14="http://schemas.microsoft.com/office/drawing/2010/main">
        <mc:Choice Requires="a14">
          <p:sp>
            <p:nvSpPr>
              <p:cNvPr id="10" name="Text Box 16"/>
              <p:cNvSpPr txBox="1"/>
              <p:nvPr/>
            </p:nvSpPr>
            <p:spPr>
              <a:xfrm>
                <a:off x="6427" y="1540510"/>
                <a:ext cx="12191923" cy="5226046"/>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 xmlns:m="http://schemas.openxmlformats.org/officeDocument/2006/math">
                    <m:r>
                      <a:rPr kumimoji="0" lang="en-US" sz="2800" b="0" i="1" u="none" strike="noStrike" kern="0" cap="none" spc="0" normalizeH="0" baseline="0" noProof="0" smtClean="0">
                        <a:ln>
                          <a:noFill/>
                        </a:ln>
                        <a:solidFill>
                          <a:sysClr val="windowText" lastClr="000000"/>
                        </a:solidFill>
                        <a:effectLst/>
                        <a:uLnTx/>
                        <a:uFillTx/>
                        <a:latin typeface="Cambria Math"/>
                        <a:ea typeface="Times New Roman"/>
                        <a:cs typeface="Cambria Math"/>
                      </a:rPr>
                      <m:t>△</m:t>
                    </m:r>
                    <m:r>
                      <a:rPr kumimoji="0" lang="en-US" sz="2800" b="0" i="1" u="none" strike="noStrike" kern="0" cap="none" spc="0" normalizeH="0" baseline="0" noProof="0">
                        <a:ln>
                          <a:noFill/>
                        </a:ln>
                        <a:solidFill>
                          <a:sysClr val="windowText" lastClr="000000"/>
                        </a:solidFill>
                        <a:effectLst/>
                        <a:uLnTx/>
                        <a:uFillTx/>
                        <a:latin typeface="Cambria Math"/>
                        <a:ea typeface="Times New Roman"/>
                      </a:rPr>
                      <m:t>𝑆𝐴𝐵</m:t>
                    </m:r>
                  </m:oMath>
                </a14:m>
                <a:r>
                  <a:rPr kumimoji="0" lang="en-US" sz="2800" b="0" i="1" u="none" strike="noStrike" kern="0" cap="none" spc="0" normalizeH="0" baseline="0" noProof="0" dirty="0">
                    <a:ln>
                      <a:noFill/>
                    </a:ln>
                    <a:solidFill>
                      <a:sysClr val="windowText" lastClr="000000"/>
                    </a:solidFill>
                    <a:effectLst/>
                    <a:uLnTx/>
                    <a:uFillTx/>
                    <a:latin typeface="Verdana"/>
                    <a:ea typeface="Times New Roman"/>
                  </a:rPr>
                  <a:t> </a:t>
                </a:r>
                <a:r>
                  <a:rPr kumimoji="0" lang="en-US" sz="2800" b="0" i="1" u="none" strike="noStrike" kern="0" cap="none" spc="0" normalizeH="0" baseline="0" noProof="0" dirty="0" err="1">
                    <a:ln>
                      <a:noFill/>
                    </a:ln>
                    <a:solidFill>
                      <a:sysClr val="windowText" lastClr="000000"/>
                    </a:solidFill>
                    <a:effectLst/>
                    <a:uLnTx/>
                    <a:uFillTx/>
                    <a:latin typeface="Verdana"/>
                    <a:ea typeface="Times New Roman"/>
                  </a:rPr>
                  <a:t>đều</a:t>
                </a:r>
                <a:r>
                  <a:rPr kumimoji="0" lang="en-US" sz="2800" b="0" i="1" u="none" strike="noStrike" kern="0" cap="none" spc="0" normalizeH="0" baseline="0" noProof="0" dirty="0">
                    <a:ln>
                      <a:noFill/>
                    </a:ln>
                    <a:solidFill>
                      <a:sysClr val="windowText" lastClr="000000"/>
                    </a:solidFill>
                    <a:effectLst/>
                    <a:uLnTx/>
                    <a:uFillTx/>
                    <a:latin typeface="Verdana"/>
                    <a:ea typeface="Times New Roman"/>
                  </a:rPr>
                  <a:t>: </a:t>
                </a:r>
                <a14:m>
                  <m:oMath xmlns:m="http://schemas.openxmlformats.org/officeDocument/2006/math">
                    <m:r>
                      <a:rPr kumimoji="0" lang="en-US" sz="2800" b="0" i="1" u="none" strike="noStrike" kern="0" cap="none" spc="0" normalizeH="0" baseline="0" noProof="0">
                        <a:ln>
                          <a:noFill/>
                        </a:ln>
                        <a:solidFill>
                          <a:sysClr val="windowText" lastClr="000000"/>
                        </a:solidFill>
                        <a:effectLst/>
                        <a:uLnTx/>
                        <a:uFillTx/>
                        <a:latin typeface="Cambria Math"/>
                        <a:ea typeface="Times New Roman"/>
                      </a:rPr>
                      <m:t>𝑆𝐻</m:t>
                    </m:r>
                    <m:r>
                      <a:rPr kumimoji="0" lang="en-US" sz="2800" b="0" i="1" u="none" strike="noStrike" kern="0" cap="none" spc="0" normalizeH="0" baseline="0" noProof="0">
                        <a:ln>
                          <a:noFill/>
                        </a:ln>
                        <a:solidFill>
                          <a:sysClr val="windowText" lastClr="000000"/>
                        </a:solidFill>
                        <a:effectLst/>
                        <a:uLnTx/>
                        <a:uFillTx/>
                        <a:latin typeface="Cambria Math"/>
                        <a:ea typeface="Times New Roman"/>
                      </a:rPr>
                      <m:t>=</m:t>
                    </m:r>
                    <m:f>
                      <m:fPr>
                        <m:ctrlPr>
                          <a:rPr kumimoji="0" lang="en-GB" sz="2800" b="0" i="1" u="none" strike="noStrike" kern="0" cap="none" spc="0" normalizeH="0" baseline="0" noProof="0">
                            <a:ln>
                              <a:noFill/>
                            </a:ln>
                            <a:solidFill>
                              <a:sysClr val="windowText" lastClr="000000"/>
                            </a:solidFill>
                            <a:effectLst/>
                            <a:uLnTx/>
                            <a:uFillTx/>
                            <a:latin typeface="Cambria Math" panose="02040503050406030204" pitchFamily="18" charset="0"/>
                            <a:ea typeface="Times New Roman"/>
                          </a:rPr>
                        </m:ctrlPr>
                      </m:fPr>
                      <m:num>
                        <m:r>
                          <a:rPr kumimoji="0" lang="en-US" sz="2800" b="0" i="1" u="none" strike="noStrike" kern="0" cap="none" spc="0" normalizeH="0" baseline="0" noProof="0">
                            <a:ln>
                              <a:noFill/>
                            </a:ln>
                            <a:solidFill>
                              <a:sysClr val="windowText" lastClr="000000"/>
                            </a:solidFill>
                            <a:effectLst/>
                            <a:uLnTx/>
                            <a:uFillTx/>
                            <a:latin typeface="Cambria Math"/>
                            <a:ea typeface="Times New Roman"/>
                          </a:rPr>
                          <m:t>𝑐𝑎𝑛</m:t>
                        </m:r>
                        <m:r>
                          <a:rPr kumimoji="0" lang="en-US" sz="2800" b="0" i="1" u="none" strike="noStrike" kern="0" cap="none" spc="0" normalizeH="0" baseline="0" noProof="0">
                            <a:ln>
                              <a:noFill/>
                            </a:ln>
                            <a:solidFill>
                              <a:sysClr val="windowText" lastClr="000000"/>
                            </a:solidFill>
                            <a:effectLst/>
                            <a:uLnTx/>
                            <a:uFillTx/>
                            <a:latin typeface="Cambria Math"/>
                            <a:ea typeface="Times New Roman"/>
                            <a:cs typeface="Cambria Math"/>
                          </a:rPr>
                          <m:t>h</m:t>
                        </m:r>
                        <m:r>
                          <a:rPr kumimoji="0" lang="en-US" sz="2800" b="0" i="1" u="none" strike="noStrike" kern="0" cap="none" spc="0" normalizeH="0" baseline="0" noProof="0">
                            <a:ln>
                              <a:noFill/>
                            </a:ln>
                            <a:solidFill>
                              <a:sysClr val="windowText" lastClr="000000"/>
                            </a:solidFill>
                            <a:effectLst/>
                            <a:uLnTx/>
                            <a:uFillTx/>
                            <a:latin typeface="Cambria Math"/>
                            <a:ea typeface="Times New Roman"/>
                          </a:rPr>
                          <m:t>.</m:t>
                        </m:r>
                        <m:rad>
                          <m:radPr>
                            <m:degHide m:val="on"/>
                            <m:ctrlPr>
                              <a:rPr kumimoji="0" lang="en-GB" sz="2800" b="0" i="1" u="none" strike="noStrike" kern="0" cap="none" spc="0" normalizeH="0" baseline="0" noProof="0">
                                <a:ln>
                                  <a:noFill/>
                                </a:ln>
                                <a:solidFill>
                                  <a:sysClr val="windowText" lastClr="000000"/>
                                </a:solidFill>
                                <a:effectLst/>
                                <a:uLnTx/>
                                <a:uFillTx/>
                                <a:latin typeface="Cambria Math" panose="02040503050406030204" pitchFamily="18" charset="0"/>
                                <a:ea typeface="Times New Roman"/>
                              </a:rPr>
                            </m:ctrlPr>
                          </m:radPr>
                          <m:deg/>
                          <m:e>
                            <m:r>
                              <a:rPr kumimoji="0" lang="en-US" sz="2800" b="0" i="1" u="none" strike="noStrike" kern="0" cap="none" spc="0" normalizeH="0" baseline="0" noProof="0">
                                <a:ln>
                                  <a:noFill/>
                                </a:ln>
                                <a:solidFill>
                                  <a:sysClr val="windowText" lastClr="000000"/>
                                </a:solidFill>
                                <a:effectLst/>
                                <a:uLnTx/>
                                <a:uFillTx/>
                                <a:latin typeface="Cambria Math"/>
                                <a:ea typeface="Times New Roman"/>
                              </a:rPr>
                              <m:t>3</m:t>
                            </m:r>
                          </m:e>
                        </m:rad>
                      </m:num>
                      <m:den>
                        <m:r>
                          <a:rPr kumimoji="0" lang="en-US" sz="2800" b="0" i="1" u="none" strike="noStrike" kern="0" cap="none" spc="0" normalizeH="0" baseline="0" noProof="0">
                            <a:ln>
                              <a:noFill/>
                            </a:ln>
                            <a:solidFill>
                              <a:sysClr val="windowText" lastClr="000000"/>
                            </a:solidFill>
                            <a:effectLst/>
                            <a:uLnTx/>
                            <a:uFillTx/>
                            <a:latin typeface="Cambria Math"/>
                            <a:ea typeface="Times New Roman"/>
                          </a:rPr>
                          <m:t>2</m:t>
                        </m:r>
                      </m:den>
                    </m:f>
                  </m:oMath>
                </a14:m>
                <a:endParaRPr kumimoji="0" lang="en-GB" sz="2800" b="0" i="0" u="none" strike="noStrike" kern="0" cap="none" spc="0" normalizeH="0" baseline="0" noProof="0" dirty="0">
                  <a:ln>
                    <a:noFill/>
                  </a:ln>
                  <a:solidFill>
                    <a:sysClr val="windowText" lastClr="000000"/>
                  </a:solidFill>
                  <a:effectLst/>
                  <a:uLnTx/>
                  <a:uFillTx/>
                  <a:latin typeface="Times New Roman"/>
                  <a:ea typeface="Times New Roman"/>
                </a:endParaRPr>
              </a:p>
              <a:p>
                <a:pPr marL="0" marR="0" lvl="0" indent="0" defTabSz="914400" eaLnBrk="1" fontAlgn="auto" latinLnBrk="0" hangingPunct="1">
                  <a:lnSpc>
                    <a:spcPct val="107000"/>
                  </a:lnSpc>
                  <a:spcBef>
                    <a:spcPts val="0"/>
                  </a:spcBef>
                  <a:spcAft>
                    <a:spcPts val="800"/>
                  </a:spcAft>
                  <a:buClrTx/>
                  <a:buSzTx/>
                  <a:buFontTx/>
                  <a:buNone/>
                  <a:tabLst/>
                  <a:defRPr/>
                </a:pPr>
                <a14:m>
                  <m:oMath xmlns:m="http://schemas.openxmlformats.org/officeDocument/2006/math">
                    <m:r>
                      <a:rPr kumimoji="0" lang="en-US" sz="2800" b="0" i="1" u="none" strike="noStrike" kern="0" cap="none" spc="0" normalizeH="0" baseline="0" noProof="0">
                        <a:ln>
                          <a:noFill/>
                        </a:ln>
                        <a:solidFill>
                          <a:sysClr val="windowText" lastClr="000000"/>
                        </a:solidFill>
                        <a:effectLst/>
                        <a:uLnTx/>
                        <a:uFillTx/>
                        <a:latin typeface="Cambria Math"/>
                        <a:ea typeface="Times New Roman"/>
                        <a:cs typeface="Cambria Math"/>
                      </a:rPr>
                      <m:t>△</m:t>
                    </m:r>
                    <m:r>
                      <a:rPr kumimoji="0" lang="en-US" sz="2800" b="0" i="1" u="none" strike="noStrike" kern="0" cap="none" spc="0" normalizeH="0" baseline="0" noProof="0">
                        <a:ln>
                          <a:noFill/>
                        </a:ln>
                        <a:solidFill>
                          <a:sysClr val="windowText" lastClr="000000"/>
                        </a:solidFill>
                        <a:effectLst/>
                        <a:uLnTx/>
                        <a:uFillTx/>
                        <a:latin typeface="Cambria Math"/>
                        <a:ea typeface="Times New Roman"/>
                      </a:rPr>
                      <m:t>𝑆𝐴𝐵</m:t>
                    </m:r>
                  </m:oMath>
                </a14:m>
                <a:r>
                  <a:rPr kumimoji="0" lang="en-US" sz="2800" b="0" i="1" u="none" strike="noStrike" kern="0" cap="none" spc="0" normalizeH="0" baseline="0" noProof="0" dirty="0">
                    <a:ln>
                      <a:noFill/>
                    </a:ln>
                    <a:solidFill>
                      <a:sysClr val="windowText" lastClr="000000"/>
                    </a:solidFill>
                    <a:effectLst/>
                    <a:uLnTx/>
                    <a:uFillTx/>
                    <a:latin typeface="Verdana"/>
                    <a:ea typeface="Times New Roman"/>
                  </a:rPr>
                  <a:t> </a:t>
                </a:r>
                <a:r>
                  <a:rPr kumimoji="0" lang="en-US" sz="2800" b="0" i="1" u="none" strike="noStrike" kern="0" cap="none" spc="0" normalizeH="0" baseline="0" noProof="0" dirty="0" err="1">
                    <a:ln>
                      <a:noFill/>
                    </a:ln>
                    <a:solidFill>
                      <a:sysClr val="windowText" lastClr="000000"/>
                    </a:solidFill>
                    <a:effectLst/>
                    <a:uLnTx/>
                    <a:uFillTx/>
                    <a:latin typeface="Verdana"/>
                    <a:ea typeface="Times New Roman"/>
                  </a:rPr>
                  <a:t>cân</a:t>
                </a:r>
                <a:r>
                  <a:rPr kumimoji="0" lang="en-US" sz="2800" b="0" i="1" u="none" strike="noStrike" kern="0" cap="none" spc="0" normalizeH="0" baseline="0" noProof="0" dirty="0">
                    <a:ln>
                      <a:noFill/>
                    </a:ln>
                    <a:solidFill>
                      <a:sysClr val="windowText" lastClr="000000"/>
                    </a:solidFill>
                    <a:effectLst/>
                    <a:uLnTx/>
                    <a:uFillTx/>
                    <a:latin typeface="Verdana"/>
                    <a:ea typeface="Times New Roman"/>
                  </a:rPr>
                  <a:t> </a:t>
                </a:r>
                <a:r>
                  <a:rPr kumimoji="0" lang="en-US" sz="2800" b="0" i="1" u="none" strike="noStrike" kern="0" cap="none" spc="0" normalizeH="0" baseline="0" noProof="0" dirty="0" err="1">
                    <a:ln>
                      <a:noFill/>
                    </a:ln>
                    <a:solidFill>
                      <a:sysClr val="windowText" lastClr="000000"/>
                    </a:solidFill>
                    <a:effectLst/>
                    <a:uLnTx/>
                    <a:uFillTx/>
                    <a:latin typeface="Verdana"/>
                    <a:ea typeface="Times New Roman"/>
                  </a:rPr>
                  <a:t>tại</a:t>
                </a:r>
                <a:r>
                  <a:rPr kumimoji="0" lang="en-US" sz="2800" b="0" i="1" u="none" strike="noStrike" kern="0" cap="none" spc="0" normalizeH="0" baseline="0" noProof="0" dirty="0">
                    <a:ln>
                      <a:noFill/>
                    </a:ln>
                    <a:solidFill>
                      <a:sysClr val="windowText" lastClr="000000"/>
                    </a:solidFill>
                    <a:effectLst/>
                    <a:uLnTx/>
                    <a:uFillTx/>
                    <a:latin typeface="Verdana"/>
                    <a:ea typeface="Times New Roman"/>
                  </a:rPr>
                  <a:t> S: </a:t>
                </a:r>
                <a14:m>
                  <m:oMath xmlns:m="http://schemas.openxmlformats.org/officeDocument/2006/math">
                    <m:r>
                      <a:rPr kumimoji="0" lang="en-US" sz="2800" b="0" i="1" u="none" strike="noStrike" kern="0" cap="none" spc="0" normalizeH="0" baseline="0" noProof="0">
                        <a:ln>
                          <a:noFill/>
                        </a:ln>
                        <a:solidFill>
                          <a:sysClr val="windowText" lastClr="000000"/>
                        </a:solidFill>
                        <a:effectLst/>
                        <a:uLnTx/>
                        <a:uFillTx/>
                        <a:latin typeface="Cambria Math"/>
                        <a:ea typeface="Times New Roman"/>
                      </a:rPr>
                      <m:t>𝑆𝐻</m:t>
                    </m:r>
                    <m:r>
                      <a:rPr kumimoji="0" lang="en-US" sz="2800" b="0" i="1" u="none" strike="noStrike" kern="0" cap="none" spc="0" normalizeH="0" baseline="0" noProof="0">
                        <a:ln>
                          <a:noFill/>
                        </a:ln>
                        <a:solidFill>
                          <a:sysClr val="windowText" lastClr="000000"/>
                        </a:solidFill>
                        <a:effectLst/>
                        <a:uLnTx/>
                        <a:uFillTx/>
                        <a:latin typeface="Cambria Math"/>
                        <a:ea typeface="Times New Roman"/>
                      </a:rPr>
                      <m:t>=</m:t>
                    </m:r>
                    <m:rad>
                      <m:radPr>
                        <m:degHide m:val="on"/>
                        <m:ctrlPr>
                          <a:rPr kumimoji="0" lang="en-GB" sz="2800" b="0" i="1" u="none" strike="noStrike" kern="0" cap="none" spc="0" normalizeH="0" baseline="0" noProof="0">
                            <a:ln>
                              <a:noFill/>
                            </a:ln>
                            <a:solidFill>
                              <a:sysClr val="windowText" lastClr="000000"/>
                            </a:solidFill>
                            <a:effectLst/>
                            <a:uLnTx/>
                            <a:uFillTx/>
                            <a:latin typeface="Cambria Math" panose="02040503050406030204" pitchFamily="18" charset="0"/>
                            <a:ea typeface="Times New Roman"/>
                          </a:rPr>
                        </m:ctrlPr>
                      </m:radPr>
                      <m:deg/>
                      <m:e>
                        <m:r>
                          <a:rPr kumimoji="0" lang="en-US" sz="2800" b="0" i="1" u="none" strike="noStrike" kern="0" cap="none" spc="0" normalizeH="0" baseline="0" noProof="0">
                            <a:ln>
                              <a:noFill/>
                            </a:ln>
                            <a:solidFill>
                              <a:sysClr val="windowText" lastClr="000000"/>
                            </a:solidFill>
                            <a:effectLst/>
                            <a:uLnTx/>
                            <a:uFillTx/>
                            <a:latin typeface="Cambria Math"/>
                            <a:ea typeface="Times New Roman"/>
                          </a:rPr>
                          <m:t>𝑆</m:t>
                        </m:r>
                        <m:sSup>
                          <m:sSupPr>
                            <m:ctrlPr>
                              <a:rPr kumimoji="0" lang="en-GB" sz="2800" b="0" i="1" u="none" strike="noStrike" kern="0" cap="none" spc="0" normalizeH="0" baseline="0" noProof="0">
                                <a:ln>
                                  <a:noFill/>
                                </a:ln>
                                <a:solidFill>
                                  <a:sysClr val="windowText" lastClr="000000"/>
                                </a:solidFill>
                                <a:effectLst/>
                                <a:uLnTx/>
                                <a:uFillTx/>
                                <a:latin typeface="Cambria Math" panose="02040503050406030204" pitchFamily="18" charset="0"/>
                                <a:ea typeface="Times New Roman"/>
                              </a:rPr>
                            </m:ctrlPr>
                          </m:sSupPr>
                          <m:e>
                            <m:r>
                              <a:rPr kumimoji="0" lang="en-US" sz="2800" b="0" i="1" u="none" strike="noStrike" kern="0" cap="none" spc="0" normalizeH="0" baseline="0" noProof="0">
                                <a:ln>
                                  <a:noFill/>
                                </a:ln>
                                <a:solidFill>
                                  <a:sysClr val="windowText" lastClr="000000"/>
                                </a:solidFill>
                                <a:effectLst/>
                                <a:uLnTx/>
                                <a:uFillTx/>
                                <a:latin typeface="Cambria Math"/>
                                <a:ea typeface="Times New Roman"/>
                              </a:rPr>
                              <m:t>𝐴</m:t>
                            </m:r>
                          </m:e>
                          <m:sup>
                            <m:r>
                              <a:rPr kumimoji="0" lang="en-US" sz="2800" b="0" i="1" u="none" strike="noStrike" kern="0" cap="none" spc="0" normalizeH="0" baseline="0" noProof="0">
                                <a:ln>
                                  <a:noFill/>
                                </a:ln>
                                <a:solidFill>
                                  <a:sysClr val="windowText" lastClr="000000"/>
                                </a:solidFill>
                                <a:effectLst/>
                                <a:uLnTx/>
                                <a:uFillTx/>
                                <a:latin typeface="Cambria Math"/>
                                <a:ea typeface="Times New Roman"/>
                              </a:rPr>
                              <m:t>2</m:t>
                            </m:r>
                          </m:sup>
                        </m:sSup>
                        <m:r>
                          <a:rPr kumimoji="0" lang="en-US" sz="2800" b="0" i="1" u="none" strike="noStrike" kern="0" cap="none" spc="0" normalizeH="0" baseline="0" noProof="0">
                            <a:ln>
                              <a:noFill/>
                            </a:ln>
                            <a:solidFill>
                              <a:sysClr val="windowText" lastClr="000000"/>
                            </a:solidFill>
                            <a:effectLst/>
                            <a:uLnTx/>
                            <a:uFillTx/>
                            <a:latin typeface="Cambria Math"/>
                            <a:ea typeface="Times New Roman"/>
                          </a:rPr>
                          <m:t>−</m:t>
                        </m:r>
                        <m:r>
                          <a:rPr kumimoji="0" lang="en-US" sz="2800" b="0" i="1" u="none" strike="noStrike" kern="0" cap="none" spc="0" normalizeH="0" baseline="0" noProof="0">
                            <a:ln>
                              <a:noFill/>
                            </a:ln>
                            <a:solidFill>
                              <a:sysClr val="windowText" lastClr="000000"/>
                            </a:solidFill>
                            <a:effectLst/>
                            <a:uLnTx/>
                            <a:uFillTx/>
                            <a:latin typeface="Cambria Math"/>
                            <a:ea typeface="Times New Roman"/>
                          </a:rPr>
                          <m:t>𝐴</m:t>
                        </m:r>
                        <m:sSup>
                          <m:sSupPr>
                            <m:ctrlPr>
                              <a:rPr kumimoji="0" lang="en-GB" sz="2800" b="0" i="1" u="none" strike="noStrike" kern="0" cap="none" spc="0" normalizeH="0" baseline="0" noProof="0">
                                <a:ln>
                                  <a:noFill/>
                                </a:ln>
                                <a:solidFill>
                                  <a:sysClr val="windowText" lastClr="000000"/>
                                </a:solidFill>
                                <a:effectLst/>
                                <a:uLnTx/>
                                <a:uFillTx/>
                                <a:latin typeface="Cambria Math" panose="02040503050406030204" pitchFamily="18" charset="0"/>
                                <a:ea typeface="Times New Roman"/>
                              </a:rPr>
                            </m:ctrlPr>
                          </m:sSupPr>
                          <m:e>
                            <m:r>
                              <a:rPr kumimoji="0" lang="en-US" sz="2800" b="0" i="1" u="none" strike="noStrike" kern="0" cap="none" spc="0" normalizeH="0" baseline="0" noProof="0">
                                <a:ln>
                                  <a:noFill/>
                                </a:ln>
                                <a:solidFill>
                                  <a:sysClr val="windowText" lastClr="000000"/>
                                </a:solidFill>
                                <a:effectLst/>
                                <a:uLnTx/>
                                <a:uFillTx/>
                                <a:latin typeface="Cambria Math"/>
                                <a:ea typeface="Times New Roman"/>
                              </a:rPr>
                              <m:t>𝐻</m:t>
                            </m:r>
                          </m:e>
                          <m:sup>
                            <m:r>
                              <a:rPr kumimoji="0" lang="en-US" sz="2800" b="0" i="1" u="none" strike="noStrike" kern="0" cap="none" spc="0" normalizeH="0" baseline="0" noProof="0">
                                <a:ln>
                                  <a:noFill/>
                                </a:ln>
                                <a:solidFill>
                                  <a:sysClr val="windowText" lastClr="000000"/>
                                </a:solidFill>
                                <a:effectLst/>
                                <a:uLnTx/>
                                <a:uFillTx/>
                                <a:latin typeface="Cambria Math"/>
                                <a:ea typeface="Times New Roman"/>
                              </a:rPr>
                              <m:t>2</m:t>
                            </m:r>
                          </m:sup>
                        </m:sSup>
                      </m:e>
                    </m:rad>
                    <m:r>
                      <a:rPr kumimoji="0" lang="en-US" sz="2800" b="0" i="1" u="none" strike="noStrike" kern="0" cap="none" spc="0" normalizeH="0" baseline="0" noProof="0">
                        <a:ln>
                          <a:noFill/>
                        </a:ln>
                        <a:solidFill>
                          <a:sysClr val="windowText" lastClr="000000"/>
                        </a:solidFill>
                        <a:effectLst/>
                        <a:uLnTx/>
                        <a:uFillTx/>
                        <a:latin typeface="Cambria Math"/>
                        <a:ea typeface="Times New Roman"/>
                      </a:rPr>
                      <m:t>=</m:t>
                    </m:r>
                    <m:rad>
                      <m:radPr>
                        <m:degHide m:val="on"/>
                        <m:ctrlPr>
                          <a:rPr kumimoji="0" lang="en-GB" sz="2800" b="0" i="1" u="none" strike="noStrike" kern="0" cap="none" spc="0" normalizeH="0" baseline="0" noProof="0">
                            <a:ln>
                              <a:noFill/>
                            </a:ln>
                            <a:solidFill>
                              <a:sysClr val="windowText" lastClr="000000"/>
                            </a:solidFill>
                            <a:effectLst/>
                            <a:uLnTx/>
                            <a:uFillTx/>
                            <a:latin typeface="Cambria Math" panose="02040503050406030204" pitchFamily="18" charset="0"/>
                            <a:ea typeface="Times New Roman"/>
                          </a:rPr>
                        </m:ctrlPr>
                      </m:radPr>
                      <m:deg/>
                      <m:e>
                        <m:r>
                          <a:rPr kumimoji="0" lang="en-US" sz="2800" b="0" i="1" u="none" strike="noStrike" kern="0" cap="none" spc="0" normalizeH="0" baseline="0" noProof="0">
                            <a:ln>
                              <a:noFill/>
                            </a:ln>
                            <a:solidFill>
                              <a:sysClr val="windowText" lastClr="000000"/>
                            </a:solidFill>
                            <a:effectLst/>
                            <a:uLnTx/>
                            <a:uFillTx/>
                            <a:latin typeface="Cambria Math"/>
                            <a:ea typeface="Times New Roman"/>
                          </a:rPr>
                          <m:t>𝑆</m:t>
                        </m:r>
                        <m:sSup>
                          <m:sSupPr>
                            <m:ctrlPr>
                              <a:rPr kumimoji="0" lang="en-GB" sz="2800" b="0" i="1" u="none" strike="noStrike" kern="0" cap="none" spc="0" normalizeH="0" baseline="0" noProof="0">
                                <a:ln>
                                  <a:noFill/>
                                </a:ln>
                                <a:solidFill>
                                  <a:sysClr val="windowText" lastClr="000000"/>
                                </a:solidFill>
                                <a:effectLst/>
                                <a:uLnTx/>
                                <a:uFillTx/>
                                <a:latin typeface="Cambria Math" panose="02040503050406030204" pitchFamily="18" charset="0"/>
                                <a:ea typeface="Times New Roman"/>
                              </a:rPr>
                            </m:ctrlPr>
                          </m:sSupPr>
                          <m:e>
                            <m:r>
                              <a:rPr kumimoji="0" lang="en-US" sz="2800" b="0" i="1" u="none" strike="noStrike" kern="0" cap="none" spc="0" normalizeH="0" baseline="0" noProof="0">
                                <a:ln>
                                  <a:noFill/>
                                </a:ln>
                                <a:solidFill>
                                  <a:sysClr val="windowText" lastClr="000000"/>
                                </a:solidFill>
                                <a:effectLst/>
                                <a:uLnTx/>
                                <a:uFillTx/>
                                <a:latin typeface="Cambria Math"/>
                                <a:ea typeface="Times New Roman"/>
                              </a:rPr>
                              <m:t>𝐵</m:t>
                            </m:r>
                          </m:e>
                          <m:sup>
                            <m:r>
                              <a:rPr kumimoji="0" lang="en-US" sz="2800" b="0" i="1" u="none" strike="noStrike" kern="0" cap="none" spc="0" normalizeH="0" baseline="0" noProof="0">
                                <a:ln>
                                  <a:noFill/>
                                </a:ln>
                                <a:solidFill>
                                  <a:sysClr val="windowText" lastClr="000000"/>
                                </a:solidFill>
                                <a:effectLst/>
                                <a:uLnTx/>
                                <a:uFillTx/>
                                <a:latin typeface="Cambria Math"/>
                                <a:ea typeface="Times New Roman"/>
                              </a:rPr>
                              <m:t>2</m:t>
                            </m:r>
                          </m:sup>
                        </m:sSup>
                        <m:r>
                          <a:rPr kumimoji="0" lang="en-GB" sz="2800" b="0" i="1" u="none" strike="noStrike" kern="0" cap="none" spc="0" normalizeH="0" baseline="0" noProof="0" smtClean="0">
                            <a:ln>
                              <a:noFill/>
                            </a:ln>
                            <a:solidFill>
                              <a:sysClr val="windowText" lastClr="000000"/>
                            </a:solidFill>
                            <a:effectLst/>
                            <a:uLnTx/>
                            <a:uFillTx/>
                            <a:latin typeface="Cambria Math"/>
                            <a:ea typeface="Times New Roman"/>
                          </a:rPr>
                          <m:t>−</m:t>
                        </m:r>
                        <m:r>
                          <a:rPr kumimoji="0" lang="en-US" sz="2800" b="0" i="1" u="none" strike="noStrike" kern="0" cap="none" spc="0" normalizeH="0" baseline="0" noProof="0">
                            <a:ln>
                              <a:noFill/>
                            </a:ln>
                            <a:solidFill>
                              <a:sysClr val="windowText" lastClr="000000"/>
                            </a:solidFill>
                            <a:effectLst/>
                            <a:uLnTx/>
                            <a:uFillTx/>
                            <a:latin typeface="Cambria Math"/>
                            <a:ea typeface="Times New Roman"/>
                          </a:rPr>
                          <m:t>𝐵</m:t>
                        </m:r>
                        <m:sSup>
                          <m:sSupPr>
                            <m:ctrlPr>
                              <a:rPr kumimoji="0" lang="en-GB" sz="2800" b="0" i="1" u="none" strike="noStrike" kern="0" cap="none" spc="0" normalizeH="0" baseline="0" noProof="0">
                                <a:ln>
                                  <a:noFill/>
                                </a:ln>
                                <a:solidFill>
                                  <a:sysClr val="windowText" lastClr="000000"/>
                                </a:solidFill>
                                <a:effectLst/>
                                <a:uLnTx/>
                                <a:uFillTx/>
                                <a:latin typeface="Cambria Math" panose="02040503050406030204" pitchFamily="18" charset="0"/>
                                <a:ea typeface="Times New Roman"/>
                              </a:rPr>
                            </m:ctrlPr>
                          </m:sSupPr>
                          <m:e>
                            <m:r>
                              <a:rPr kumimoji="0" lang="en-US" sz="2800" b="0" i="1" u="none" strike="noStrike" kern="0" cap="none" spc="0" normalizeH="0" baseline="0" noProof="0">
                                <a:ln>
                                  <a:noFill/>
                                </a:ln>
                                <a:solidFill>
                                  <a:sysClr val="windowText" lastClr="000000"/>
                                </a:solidFill>
                                <a:effectLst/>
                                <a:uLnTx/>
                                <a:uFillTx/>
                                <a:latin typeface="Cambria Math"/>
                                <a:ea typeface="Times New Roman"/>
                              </a:rPr>
                              <m:t>𝐻</m:t>
                            </m:r>
                          </m:e>
                          <m:sup>
                            <m:r>
                              <a:rPr kumimoji="0" lang="en-US" sz="2800" b="0" i="1" u="none" strike="noStrike" kern="0" cap="none" spc="0" normalizeH="0" baseline="0" noProof="0">
                                <a:ln>
                                  <a:noFill/>
                                </a:ln>
                                <a:solidFill>
                                  <a:sysClr val="windowText" lastClr="000000"/>
                                </a:solidFill>
                                <a:effectLst/>
                                <a:uLnTx/>
                                <a:uFillTx/>
                                <a:latin typeface="Cambria Math"/>
                                <a:ea typeface="Times New Roman"/>
                              </a:rPr>
                              <m:t>2</m:t>
                            </m:r>
                          </m:sup>
                        </m:sSup>
                      </m:e>
                    </m:rad>
                  </m:oMath>
                </a14:m>
                <a:endParaRPr kumimoji="0" lang="en-GB" sz="2800" b="0" i="0" u="none" strike="noStrike" kern="0" cap="none" spc="0" normalizeH="0" baseline="0" noProof="0" dirty="0">
                  <a:ln>
                    <a:noFill/>
                  </a:ln>
                  <a:solidFill>
                    <a:sysClr val="windowText" lastClr="000000"/>
                  </a:solidFill>
                  <a:effectLst/>
                  <a:uLnTx/>
                  <a:uFillTx/>
                  <a:latin typeface="Times New Roman"/>
                  <a:ea typeface="Times New Roman"/>
                </a:endParaRPr>
              </a:p>
              <a:p>
                <a:pPr marL="0" marR="0" lvl="0" indent="0" defTabSz="914400" eaLnBrk="1" fontAlgn="auto" latinLnBrk="0" hangingPunct="1">
                  <a:lnSpc>
                    <a:spcPct val="107000"/>
                  </a:lnSpc>
                  <a:spcBef>
                    <a:spcPts val="0"/>
                  </a:spcBef>
                  <a:spcAft>
                    <a:spcPts val="800"/>
                  </a:spcAft>
                  <a:buClrTx/>
                  <a:buSzTx/>
                  <a:buFontTx/>
                  <a:buNone/>
                  <a:tabLst/>
                  <a:defRPr/>
                </a:pPr>
                <a14:m>
                  <m:oMath xmlns:m="http://schemas.openxmlformats.org/officeDocument/2006/math">
                    <m:r>
                      <a:rPr kumimoji="0" lang="en-US" sz="2800" b="0" i="1" u="none" strike="noStrike" kern="0" cap="none" spc="0" normalizeH="0" baseline="0" noProof="0">
                        <a:ln>
                          <a:noFill/>
                        </a:ln>
                        <a:solidFill>
                          <a:sysClr val="windowText" lastClr="000000"/>
                        </a:solidFill>
                        <a:effectLst/>
                        <a:uLnTx/>
                        <a:uFillTx/>
                        <a:latin typeface="Cambria Math"/>
                        <a:ea typeface="Times New Roman"/>
                        <a:cs typeface="Cambria Math"/>
                      </a:rPr>
                      <m:t>△</m:t>
                    </m:r>
                    <m:r>
                      <a:rPr kumimoji="0" lang="en-US" sz="2800" b="0" i="1" u="none" strike="noStrike" kern="0" cap="none" spc="0" normalizeH="0" baseline="0" noProof="0">
                        <a:ln>
                          <a:noFill/>
                        </a:ln>
                        <a:solidFill>
                          <a:sysClr val="windowText" lastClr="000000"/>
                        </a:solidFill>
                        <a:effectLst/>
                        <a:uLnTx/>
                        <a:uFillTx/>
                        <a:latin typeface="Cambria Math"/>
                        <a:ea typeface="Times New Roman"/>
                      </a:rPr>
                      <m:t>𝑆𝐴𝐵</m:t>
                    </m:r>
                  </m:oMath>
                </a14:m>
                <a:r>
                  <a:rPr kumimoji="0" lang="en-US" sz="2800" b="0" i="1" u="none" strike="noStrike" kern="0" cap="none" spc="0" normalizeH="0" baseline="0" noProof="0" dirty="0">
                    <a:ln>
                      <a:noFill/>
                    </a:ln>
                    <a:solidFill>
                      <a:sysClr val="windowText" lastClr="000000"/>
                    </a:solidFill>
                    <a:effectLst/>
                    <a:uLnTx/>
                    <a:uFillTx/>
                    <a:latin typeface="Verdana"/>
                    <a:ea typeface="Times New Roman"/>
                  </a:rPr>
                  <a:t> </a:t>
                </a:r>
                <a:r>
                  <a:rPr kumimoji="0" lang="en-US" sz="2800" b="0" i="1" u="none" strike="noStrike" kern="0" cap="none" spc="0" normalizeH="0" baseline="0" noProof="0" dirty="0" err="1">
                    <a:ln>
                      <a:noFill/>
                    </a:ln>
                    <a:solidFill>
                      <a:sysClr val="windowText" lastClr="000000"/>
                    </a:solidFill>
                    <a:effectLst/>
                    <a:uLnTx/>
                    <a:uFillTx/>
                    <a:latin typeface="Verdana"/>
                    <a:ea typeface="Times New Roman"/>
                  </a:rPr>
                  <a:t>vuông</a:t>
                </a:r>
                <a:r>
                  <a:rPr kumimoji="0" lang="en-US" sz="2800" b="0" i="1" u="none" strike="noStrike" kern="0" cap="none" spc="0" normalizeH="0" baseline="0" noProof="0" dirty="0">
                    <a:ln>
                      <a:noFill/>
                    </a:ln>
                    <a:solidFill>
                      <a:sysClr val="windowText" lastClr="000000"/>
                    </a:solidFill>
                    <a:effectLst/>
                    <a:uLnTx/>
                    <a:uFillTx/>
                    <a:latin typeface="Verdana"/>
                    <a:ea typeface="Times New Roman"/>
                  </a:rPr>
                  <a:t> </a:t>
                </a:r>
                <a:r>
                  <a:rPr kumimoji="0" lang="en-US" sz="2800" b="0" i="1" u="none" strike="noStrike" kern="0" cap="none" spc="0" normalizeH="0" baseline="0" noProof="0" dirty="0" err="1">
                    <a:ln>
                      <a:noFill/>
                    </a:ln>
                    <a:solidFill>
                      <a:sysClr val="windowText" lastClr="000000"/>
                    </a:solidFill>
                    <a:effectLst/>
                    <a:uLnTx/>
                    <a:uFillTx/>
                    <a:latin typeface="Verdana"/>
                    <a:ea typeface="Times New Roman"/>
                  </a:rPr>
                  <a:t>cân</a:t>
                </a:r>
                <a:r>
                  <a:rPr kumimoji="0" lang="en-US" sz="2800" b="0" i="1" u="none" strike="noStrike" kern="0" cap="none" spc="0" normalizeH="0" baseline="0" noProof="0" dirty="0">
                    <a:ln>
                      <a:noFill/>
                    </a:ln>
                    <a:solidFill>
                      <a:sysClr val="windowText" lastClr="000000"/>
                    </a:solidFill>
                    <a:effectLst/>
                    <a:uLnTx/>
                    <a:uFillTx/>
                    <a:latin typeface="Verdana"/>
                    <a:ea typeface="Times New Roman"/>
                  </a:rPr>
                  <a:t> </a:t>
                </a:r>
                <a:r>
                  <a:rPr kumimoji="0" lang="en-US" sz="2800" b="0" i="1" u="none" strike="noStrike" kern="0" cap="none" spc="0" normalizeH="0" baseline="0" noProof="0" dirty="0" err="1">
                    <a:ln>
                      <a:noFill/>
                    </a:ln>
                    <a:solidFill>
                      <a:sysClr val="windowText" lastClr="000000"/>
                    </a:solidFill>
                    <a:effectLst/>
                    <a:uLnTx/>
                    <a:uFillTx/>
                    <a:latin typeface="Verdana"/>
                    <a:ea typeface="Times New Roman"/>
                  </a:rPr>
                  <a:t>tại</a:t>
                </a:r>
                <a:r>
                  <a:rPr kumimoji="0" lang="en-US" sz="2800" b="0" i="1" u="none" strike="noStrike" kern="0" cap="none" spc="0" normalizeH="0" baseline="0" noProof="0" dirty="0">
                    <a:ln>
                      <a:noFill/>
                    </a:ln>
                    <a:solidFill>
                      <a:sysClr val="windowText" lastClr="000000"/>
                    </a:solidFill>
                    <a:effectLst/>
                    <a:uLnTx/>
                    <a:uFillTx/>
                    <a:latin typeface="Verdana"/>
                    <a:ea typeface="Times New Roman"/>
                  </a:rPr>
                  <a:t> S: </a:t>
                </a:r>
                <a14:m>
                  <m:oMath xmlns:m="http://schemas.openxmlformats.org/officeDocument/2006/math">
                    <m:r>
                      <a:rPr kumimoji="0" lang="en-US" sz="2800" b="0" i="1" u="none" strike="noStrike" kern="0" cap="none" spc="0" normalizeH="0" baseline="0" noProof="0">
                        <a:ln>
                          <a:noFill/>
                        </a:ln>
                        <a:solidFill>
                          <a:sysClr val="windowText" lastClr="000000"/>
                        </a:solidFill>
                        <a:effectLst/>
                        <a:uLnTx/>
                        <a:uFillTx/>
                        <a:latin typeface="Cambria Math"/>
                        <a:ea typeface="Times New Roman"/>
                      </a:rPr>
                      <m:t>𝑆𝐻</m:t>
                    </m:r>
                    <m:r>
                      <a:rPr kumimoji="0" lang="en-US" sz="2800" b="0" i="1" u="none" strike="noStrike" kern="0" cap="none" spc="0" normalizeH="0" baseline="0" noProof="0">
                        <a:ln>
                          <a:noFill/>
                        </a:ln>
                        <a:solidFill>
                          <a:sysClr val="windowText" lastClr="000000"/>
                        </a:solidFill>
                        <a:effectLst/>
                        <a:uLnTx/>
                        <a:uFillTx/>
                        <a:latin typeface="Cambria Math"/>
                        <a:ea typeface="Times New Roman"/>
                      </a:rPr>
                      <m:t>=</m:t>
                    </m:r>
                    <m:f>
                      <m:fPr>
                        <m:ctrlPr>
                          <a:rPr kumimoji="0" lang="en-GB" sz="2800" b="0" i="1" u="none" strike="noStrike" kern="0" cap="none" spc="0" normalizeH="0" baseline="0" noProof="0">
                            <a:ln>
                              <a:noFill/>
                            </a:ln>
                            <a:solidFill>
                              <a:sysClr val="windowText" lastClr="000000"/>
                            </a:solidFill>
                            <a:effectLst/>
                            <a:uLnTx/>
                            <a:uFillTx/>
                            <a:latin typeface="Cambria Math" panose="02040503050406030204" pitchFamily="18" charset="0"/>
                            <a:ea typeface="Times New Roman"/>
                          </a:rPr>
                        </m:ctrlPr>
                      </m:fPr>
                      <m:num>
                        <m:r>
                          <a:rPr kumimoji="0" lang="en-US" sz="2800" b="0" i="1" u="none" strike="noStrike" kern="0" cap="none" spc="0" normalizeH="0" baseline="0" noProof="0">
                            <a:ln>
                              <a:noFill/>
                            </a:ln>
                            <a:solidFill>
                              <a:sysClr val="windowText" lastClr="000000"/>
                            </a:solidFill>
                            <a:effectLst/>
                            <a:uLnTx/>
                            <a:uFillTx/>
                            <a:latin typeface="Cambria Math"/>
                            <a:ea typeface="Times New Roman"/>
                          </a:rPr>
                          <m:t>𝐴𝐵</m:t>
                        </m:r>
                      </m:num>
                      <m:den>
                        <m:r>
                          <a:rPr kumimoji="0" lang="en-US" sz="2800" b="0" i="1" u="none" strike="noStrike" kern="0" cap="none" spc="0" normalizeH="0" baseline="0" noProof="0">
                            <a:ln>
                              <a:noFill/>
                            </a:ln>
                            <a:solidFill>
                              <a:sysClr val="windowText" lastClr="000000"/>
                            </a:solidFill>
                            <a:effectLst/>
                            <a:uLnTx/>
                            <a:uFillTx/>
                            <a:latin typeface="Cambria Math"/>
                            <a:ea typeface="Times New Roman"/>
                          </a:rPr>
                          <m:t>2</m:t>
                        </m:r>
                      </m:den>
                    </m:f>
                  </m:oMath>
                </a14:m>
                <a:endParaRPr kumimoji="0" lang="en-GB" sz="2800" b="0" i="0" u="none" strike="noStrike" kern="0" cap="none" spc="0" normalizeH="0" baseline="0" noProof="0" dirty="0">
                  <a:ln>
                    <a:noFill/>
                  </a:ln>
                  <a:solidFill>
                    <a:sysClr val="windowText" lastClr="000000"/>
                  </a:solidFill>
                  <a:effectLst/>
                  <a:uLnTx/>
                  <a:uFillTx/>
                  <a:latin typeface="Times New Roman"/>
                  <a:ea typeface="Times New Roman"/>
                </a:endParaRPr>
              </a:p>
              <a:p>
                <a:pPr marL="0" marR="0" lvl="0" indent="0" defTabSz="914400" eaLnBrk="1" fontAlgn="auto" latinLnBrk="0" hangingPunct="1">
                  <a:lnSpc>
                    <a:spcPct val="107000"/>
                  </a:lnSpc>
                  <a:spcBef>
                    <a:spcPts val="0"/>
                  </a:spcBef>
                  <a:spcAft>
                    <a:spcPts val="800"/>
                  </a:spcAft>
                  <a:buClrTx/>
                  <a:buSzTx/>
                  <a:buFontTx/>
                  <a:buNone/>
                  <a:tabLst/>
                  <a:defRPr/>
                </a:pPr>
                <a14:m>
                  <m:oMath xmlns:m="http://schemas.openxmlformats.org/officeDocument/2006/math">
                    <m:r>
                      <a:rPr kumimoji="0" lang="en-US" sz="2800" b="0" i="1" u="none" strike="noStrike" kern="0" cap="none" spc="0" normalizeH="0" baseline="0" noProof="0">
                        <a:ln>
                          <a:noFill/>
                        </a:ln>
                        <a:solidFill>
                          <a:sysClr val="windowText" lastClr="000000"/>
                        </a:solidFill>
                        <a:effectLst/>
                        <a:uLnTx/>
                        <a:uFillTx/>
                        <a:latin typeface="Cambria Math"/>
                        <a:ea typeface="Times New Roman"/>
                        <a:cs typeface="Cambria Math"/>
                      </a:rPr>
                      <m:t>△</m:t>
                    </m:r>
                    <m:r>
                      <a:rPr kumimoji="0" lang="en-US" sz="2800" b="0" i="1" u="none" strike="noStrike" kern="0" cap="none" spc="0" normalizeH="0" baseline="0" noProof="0">
                        <a:ln>
                          <a:noFill/>
                        </a:ln>
                        <a:solidFill>
                          <a:sysClr val="windowText" lastClr="000000"/>
                        </a:solidFill>
                        <a:effectLst/>
                        <a:uLnTx/>
                        <a:uFillTx/>
                        <a:latin typeface="Cambria Math"/>
                        <a:ea typeface="Times New Roman"/>
                      </a:rPr>
                      <m:t>𝑆𝐴𝐵</m:t>
                    </m:r>
                  </m:oMath>
                </a14:m>
                <a:r>
                  <a:rPr kumimoji="0" lang="en-US" sz="2800" b="0" i="1" u="none" strike="noStrike" kern="0" cap="none" spc="0" normalizeH="0" baseline="0" noProof="0" dirty="0">
                    <a:ln>
                      <a:noFill/>
                    </a:ln>
                    <a:solidFill>
                      <a:sysClr val="windowText" lastClr="000000"/>
                    </a:solidFill>
                    <a:effectLst/>
                    <a:uLnTx/>
                    <a:uFillTx/>
                    <a:latin typeface="Verdana"/>
                    <a:ea typeface="Times New Roman"/>
                  </a:rPr>
                  <a:t> </a:t>
                </a:r>
                <a:r>
                  <a:rPr kumimoji="0" lang="en-US" sz="2800" b="0" i="1" u="none" strike="noStrike" kern="0" cap="none" spc="0" normalizeH="0" baseline="0" noProof="0" dirty="0" err="1">
                    <a:ln>
                      <a:noFill/>
                    </a:ln>
                    <a:solidFill>
                      <a:sysClr val="windowText" lastClr="000000"/>
                    </a:solidFill>
                    <a:effectLst/>
                    <a:uLnTx/>
                    <a:uFillTx/>
                    <a:latin typeface="Verdana"/>
                    <a:ea typeface="Times New Roman"/>
                  </a:rPr>
                  <a:t>vuông</a:t>
                </a:r>
                <a:r>
                  <a:rPr kumimoji="0" lang="en-US" sz="2800" b="0" i="1" u="none" strike="noStrike" kern="0" cap="none" spc="0" normalizeH="0" baseline="0" noProof="0" dirty="0">
                    <a:ln>
                      <a:noFill/>
                    </a:ln>
                    <a:solidFill>
                      <a:sysClr val="windowText" lastClr="000000"/>
                    </a:solidFill>
                    <a:effectLst/>
                    <a:uLnTx/>
                    <a:uFillTx/>
                    <a:latin typeface="Verdana"/>
                    <a:ea typeface="Times New Roman"/>
                  </a:rPr>
                  <a:t> </a:t>
                </a:r>
                <a:r>
                  <a:rPr kumimoji="0" lang="en-US" sz="2800" b="0" i="1" u="none" strike="noStrike" kern="0" cap="none" spc="0" normalizeH="0" baseline="0" noProof="0" dirty="0" err="1">
                    <a:ln>
                      <a:noFill/>
                    </a:ln>
                    <a:solidFill>
                      <a:sysClr val="windowText" lastClr="000000"/>
                    </a:solidFill>
                    <a:effectLst/>
                    <a:uLnTx/>
                    <a:uFillTx/>
                    <a:latin typeface="Verdana"/>
                    <a:ea typeface="Times New Roman"/>
                  </a:rPr>
                  <a:t>tại</a:t>
                </a:r>
                <a:r>
                  <a:rPr kumimoji="0" lang="en-US" sz="2800" b="0" i="1" u="none" strike="noStrike" kern="0" cap="none" spc="0" normalizeH="0" baseline="0" noProof="0" dirty="0">
                    <a:ln>
                      <a:noFill/>
                    </a:ln>
                    <a:solidFill>
                      <a:sysClr val="windowText" lastClr="000000"/>
                    </a:solidFill>
                    <a:effectLst/>
                    <a:uLnTx/>
                    <a:uFillTx/>
                    <a:latin typeface="Verdana"/>
                    <a:ea typeface="Times New Roman"/>
                  </a:rPr>
                  <a:t> S: </a:t>
                </a:r>
                <a14:m>
                  <m:oMath xmlns:m="http://schemas.openxmlformats.org/officeDocument/2006/math">
                    <m:f>
                      <m:fPr>
                        <m:ctrlPr>
                          <a:rPr kumimoji="0" lang="en-GB" sz="2800" b="0" i="1" u="none" strike="noStrike" kern="0" cap="none" spc="0" normalizeH="0" baseline="0" noProof="0">
                            <a:ln>
                              <a:noFill/>
                            </a:ln>
                            <a:solidFill>
                              <a:sysClr val="windowText" lastClr="000000"/>
                            </a:solidFill>
                            <a:effectLst/>
                            <a:uLnTx/>
                            <a:uFillTx/>
                            <a:latin typeface="Cambria Math" panose="02040503050406030204" pitchFamily="18" charset="0"/>
                            <a:ea typeface="Times New Roman"/>
                          </a:rPr>
                        </m:ctrlPr>
                      </m:fPr>
                      <m:num>
                        <m:r>
                          <a:rPr kumimoji="0" lang="en-US" sz="2800" b="0" i="1" u="none" strike="noStrike" kern="0" cap="none" spc="0" normalizeH="0" baseline="0" noProof="0">
                            <a:ln>
                              <a:noFill/>
                            </a:ln>
                            <a:solidFill>
                              <a:sysClr val="windowText" lastClr="000000"/>
                            </a:solidFill>
                            <a:effectLst/>
                            <a:uLnTx/>
                            <a:uFillTx/>
                            <a:latin typeface="Cambria Math"/>
                            <a:ea typeface="Times New Roman"/>
                          </a:rPr>
                          <m:t>1</m:t>
                        </m:r>
                      </m:num>
                      <m:den>
                        <m:r>
                          <a:rPr kumimoji="0" lang="en-US" sz="2800" b="0" i="1" u="none" strike="noStrike" kern="0" cap="none" spc="0" normalizeH="0" baseline="0" noProof="0">
                            <a:ln>
                              <a:noFill/>
                            </a:ln>
                            <a:solidFill>
                              <a:sysClr val="windowText" lastClr="000000"/>
                            </a:solidFill>
                            <a:effectLst/>
                            <a:uLnTx/>
                            <a:uFillTx/>
                            <a:latin typeface="Cambria Math"/>
                            <a:ea typeface="Times New Roman"/>
                          </a:rPr>
                          <m:t>𝑆</m:t>
                        </m:r>
                        <m:sSup>
                          <m:sSupPr>
                            <m:ctrlPr>
                              <a:rPr kumimoji="0" lang="en-GB" sz="2800" b="0" i="1" u="none" strike="noStrike" kern="0" cap="none" spc="0" normalizeH="0" baseline="0" noProof="0">
                                <a:ln>
                                  <a:noFill/>
                                </a:ln>
                                <a:solidFill>
                                  <a:sysClr val="windowText" lastClr="000000"/>
                                </a:solidFill>
                                <a:effectLst/>
                                <a:uLnTx/>
                                <a:uFillTx/>
                                <a:latin typeface="Cambria Math" panose="02040503050406030204" pitchFamily="18" charset="0"/>
                                <a:ea typeface="Times New Roman"/>
                              </a:rPr>
                            </m:ctrlPr>
                          </m:sSupPr>
                          <m:e>
                            <m:r>
                              <a:rPr kumimoji="0" lang="en-US" sz="2800" b="0" i="1" u="none" strike="noStrike" kern="0" cap="none" spc="0" normalizeH="0" baseline="0" noProof="0">
                                <a:ln>
                                  <a:noFill/>
                                </a:ln>
                                <a:solidFill>
                                  <a:sysClr val="windowText" lastClr="000000"/>
                                </a:solidFill>
                                <a:effectLst/>
                                <a:uLnTx/>
                                <a:uFillTx/>
                                <a:latin typeface="Cambria Math"/>
                                <a:ea typeface="Times New Roman"/>
                              </a:rPr>
                              <m:t>𝐻</m:t>
                            </m:r>
                          </m:e>
                          <m:sup>
                            <m:r>
                              <a:rPr kumimoji="0" lang="en-US" sz="2800" b="0" i="1" u="none" strike="noStrike" kern="0" cap="none" spc="0" normalizeH="0" baseline="0" noProof="0">
                                <a:ln>
                                  <a:noFill/>
                                </a:ln>
                                <a:solidFill>
                                  <a:sysClr val="windowText" lastClr="000000"/>
                                </a:solidFill>
                                <a:effectLst/>
                                <a:uLnTx/>
                                <a:uFillTx/>
                                <a:latin typeface="Cambria Math"/>
                                <a:ea typeface="Times New Roman"/>
                              </a:rPr>
                              <m:t>2</m:t>
                            </m:r>
                          </m:sup>
                        </m:sSup>
                      </m:den>
                    </m:f>
                    <m:r>
                      <a:rPr kumimoji="0" lang="en-US" sz="2800" b="0" i="1" u="none" strike="noStrike" kern="0" cap="none" spc="0" normalizeH="0" baseline="0" noProof="0">
                        <a:ln>
                          <a:noFill/>
                        </a:ln>
                        <a:solidFill>
                          <a:sysClr val="windowText" lastClr="000000"/>
                        </a:solidFill>
                        <a:effectLst/>
                        <a:uLnTx/>
                        <a:uFillTx/>
                        <a:latin typeface="Cambria Math"/>
                        <a:ea typeface="Times New Roman"/>
                      </a:rPr>
                      <m:t>=</m:t>
                    </m:r>
                    <m:f>
                      <m:fPr>
                        <m:ctrlPr>
                          <a:rPr kumimoji="0" lang="en-GB" sz="2800" b="0" i="1" u="none" strike="noStrike" kern="0" cap="none" spc="0" normalizeH="0" baseline="0" noProof="0">
                            <a:ln>
                              <a:noFill/>
                            </a:ln>
                            <a:solidFill>
                              <a:sysClr val="windowText" lastClr="000000"/>
                            </a:solidFill>
                            <a:effectLst/>
                            <a:uLnTx/>
                            <a:uFillTx/>
                            <a:latin typeface="Cambria Math" panose="02040503050406030204" pitchFamily="18" charset="0"/>
                            <a:ea typeface="Times New Roman"/>
                          </a:rPr>
                        </m:ctrlPr>
                      </m:fPr>
                      <m:num>
                        <m:r>
                          <a:rPr kumimoji="0" lang="en-US" sz="2800" b="0" i="1" u="none" strike="noStrike" kern="0" cap="none" spc="0" normalizeH="0" baseline="0" noProof="0">
                            <a:ln>
                              <a:noFill/>
                            </a:ln>
                            <a:solidFill>
                              <a:sysClr val="windowText" lastClr="000000"/>
                            </a:solidFill>
                            <a:effectLst/>
                            <a:uLnTx/>
                            <a:uFillTx/>
                            <a:latin typeface="Cambria Math"/>
                            <a:ea typeface="Times New Roman"/>
                          </a:rPr>
                          <m:t>1</m:t>
                        </m:r>
                      </m:num>
                      <m:den>
                        <m:r>
                          <a:rPr kumimoji="0" lang="en-US" sz="2800" b="0" i="1" u="none" strike="noStrike" kern="0" cap="none" spc="0" normalizeH="0" baseline="0" noProof="0">
                            <a:ln>
                              <a:noFill/>
                            </a:ln>
                            <a:solidFill>
                              <a:sysClr val="windowText" lastClr="000000"/>
                            </a:solidFill>
                            <a:effectLst/>
                            <a:uLnTx/>
                            <a:uFillTx/>
                            <a:latin typeface="Cambria Math"/>
                            <a:ea typeface="Times New Roman"/>
                          </a:rPr>
                          <m:t>𝑆</m:t>
                        </m:r>
                        <m:sSup>
                          <m:sSupPr>
                            <m:ctrlPr>
                              <a:rPr kumimoji="0" lang="en-GB" sz="2800" b="0" i="1" u="none" strike="noStrike" kern="0" cap="none" spc="0" normalizeH="0" baseline="0" noProof="0">
                                <a:ln>
                                  <a:noFill/>
                                </a:ln>
                                <a:solidFill>
                                  <a:sysClr val="windowText" lastClr="000000"/>
                                </a:solidFill>
                                <a:effectLst/>
                                <a:uLnTx/>
                                <a:uFillTx/>
                                <a:latin typeface="Cambria Math" panose="02040503050406030204" pitchFamily="18" charset="0"/>
                                <a:ea typeface="Times New Roman"/>
                              </a:rPr>
                            </m:ctrlPr>
                          </m:sSupPr>
                          <m:e>
                            <m:r>
                              <a:rPr kumimoji="0" lang="en-US" sz="2800" b="0" i="1" u="none" strike="noStrike" kern="0" cap="none" spc="0" normalizeH="0" baseline="0" noProof="0">
                                <a:ln>
                                  <a:noFill/>
                                </a:ln>
                                <a:solidFill>
                                  <a:sysClr val="windowText" lastClr="000000"/>
                                </a:solidFill>
                                <a:effectLst/>
                                <a:uLnTx/>
                                <a:uFillTx/>
                                <a:latin typeface="Cambria Math"/>
                                <a:ea typeface="Times New Roman"/>
                              </a:rPr>
                              <m:t>𝐴</m:t>
                            </m:r>
                          </m:e>
                          <m:sup>
                            <m:r>
                              <a:rPr kumimoji="0" lang="en-US" sz="2800" b="0" i="1" u="none" strike="noStrike" kern="0" cap="none" spc="0" normalizeH="0" baseline="0" noProof="0">
                                <a:ln>
                                  <a:noFill/>
                                </a:ln>
                                <a:solidFill>
                                  <a:sysClr val="windowText" lastClr="000000"/>
                                </a:solidFill>
                                <a:effectLst/>
                                <a:uLnTx/>
                                <a:uFillTx/>
                                <a:latin typeface="Cambria Math"/>
                                <a:ea typeface="Times New Roman"/>
                              </a:rPr>
                              <m:t>2</m:t>
                            </m:r>
                          </m:sup>
                        </m:sSup>
                      </m:den>
                    </m:f>
                    <m:r>
                      <a:rPr kumimoji="0" lang="en-US" sz="2800" b="0" i="1" u="none" strike="noStrike" kern="0" cap="none" spc="0" normalizeH="0" baseline="0" noProof="0">
                        <a:ln>
                          <a:noFill/>
                        </a:ln>
                        <a:solidFill>
                          <a:sysClr val="windowText" lastClr="000000"/>
                        </a:solidFill>
                        <a:effectLst/>
                        <a:uLnTx/>
                        <a:uFillTx/>
                        <a:latin typeface="Cambria Math"/>
                        <a:ea typeface="Times New Roman"/>
                      </a:rPr>
                      <m:t>+</m:t>
                    </m:r>
                    <m:f>
                      <m:fPr>
                        <m:ctrlPr>
                          <a:rPr kumimoji="0" lang="en-GB" sz="2800" b="0" i="1" u="none" strike="noStrike" kern="0" cap="none" spc="0" normalizeH="0" baseline="0" noProof="0">
                            <a:ln>
                              <a:noFill/>
                            </a:ln>
                            <a:solidFill>
                              <a:sysClr val="windowText" lastClr="000000"/>
                            </a:solidFill>
                            <a:effectLst/>
                            <a:uLnTx/>
                            <a:uFillTx/>
                            <a:latin typeface="Cambria Math" panose="02040503050406030204" pitchFamily="18" charset="0"/>
                            <a:ea typeface="Times New Roman"/>
                          </a:rPr>
                        </m:ctrlPr>
                      </m:fPr>
                      <m:num>
                        <m:r>
                          <a:rPr kumimoji="0" lang="en-US" sz="2800" b="0" i="1" u="none" strike="noStrike" kern="0" cap="none" spc="0" normalizeH="0" baseline="0" noProof="0">
                            <a:ln>
                              <a:noFill/>
                            </a:ln>
                            <a:solidFill>
                              <a:sysClr val="windowText" lastClr="000000"/>
                            </a:solidFill>
                            <a:effectLst/>
                            <a:uLnTx/>
                            <a:uFillTx/>
                            <a:latin typeface="Cambria Math"/>
                            <a:ea typeface="Times New Roman"/>
                          </a:rPr>
                          <m:t>1</m:t>
                        </m:r>
                      </m:num>
                      <m:den>
                        <m:r>
                          <a:rPr kumimoji="0" lang="en-US" sz="2800" b="0" i="1" u="none" strike="noStrike" kern="0" cap="none" spc="0" normalizeH="0" baseline="0" noProof="0">
                            <a:ln>
                              <a:noFill/>
                            </a:ln>
                            <a:solidFill>
                              <a:sysClr val="windowText" lastClr="000000"/>
                            </a:solidFill>
                            <a:effectLst/>
                            <a:uLnTx/>
                            <a:uFillTx/>
                            <a:latin typeface="Cambria Math"/>
                            <a:ea typeface="Times New Roman"/>
                          </a:rPr>
                          <m:t>𝑆</m:t>
                        </m:r>
                        <m:sSup>
                          <m:sSupPr>
                            <m:ctrlPr>
                              <a:rPr kumimoji="0" lang="en-GB" sz="2800" b="0" i="1" u="none" strike="noStrike" kern="0" cap="none" spc="0" normalizeH="0" baseline="0" noProof="0">
                                <a:ln>
                                  <a:noFill/>
                                </a:ln>
                                <a:solidFill>
                                  <a:sysClr val="windowText" lastClr="000000"/>
                                </a:solidFill>
                                <a:effectLst/>
                                <a:uLnTx/>
                                <a:uFillTx/>
                                <a:latin typeface="Cambria Math" panose="02040503050406030204" pitchFamily="18" charset="0"/>
                                <a:ea typeface="Times New Roman"/>
                              </a:rPr>
                            </m:ctrlPr>
                          </m:sSupPr>
                          <m:e>
                            <m:r>
                              <a:rPr kumimoji="0" lang="en-US" sz="2800" b="0" i="1" u="none" strike="noStrike" kern="0" cap="none" spc="0" normalizeH="0" baseline="0" noProof="0">
                                <a:ln>
                                  <a:noFill/>
                                </a:ln>
                                <a:solidFill>
                                  <a:sysClr val="windowText" lastClr="000000"/>
                                </a:solidFill>
                                <a:effectLst/>
                                <a:uLnTx/>
                                <a:uFillTx/>
                                <a:latin typeface="Cambria Math"/>
                                <a:ea typeface="Times New Roman"/>
                              </a:rPr>
                              <m:t>𝐵</m:t>
                            </m:r>
                          </m:e>
                          <m:sup>
                            <m:r>
                              <a:rPr kumimoji="0" lang="en-US" sz="2800" b="0" i="1" u="none" strike="noStrike" kern="0" cap="none" spc="0" normalizeH="0" baseline="0" noProof="0">
                                <a:ln>
                                  <a:noFill/>
                                </a:ln>
                                <a:solidFill>
                                  <a:sysClr val="windowText" lastClr="000000"/>
                                </a:solidFill>
                                <a:effectLst/>
                                <a:uLnTx/>
                                <a:uFillTx/>
                                <a:latin typeface="Cambria Math"/>
                                <a:ea typeface="Times New Roman"/>
                              </a:rPr>
                              <m:t>2</m:t>
                            </m:r>
                          </m:sup>
                        </m:sSup>
                      </m:den>
                    </m:f>
                  </m:oMath>
                </a14:m>
                <a:endParaRPr kumimoji="0" lang="en-GB" sz="2800" b="0" i="0" u="none" strike="noStrike" kern="0" cap="none" spc="0" normalizeH="0" baseline="0" noProof="0" dirty="0">
                  <a:ln>
                    <a:noFill/>
                  </a:ln>
                  <a:solidFill>
                    <a:sysClr val="windowText" lastClr="000000"/>
                  </a:solidFill>
                  <a:effectLst/>
                  <a:uLnTx/>
                  <a:uFillTx/>
                  <a:latin typeface="Times New Roman"/>
                  <a:ea typeface="Times New Roman"/>
                </a:endParaRPr>
              </a:p>
              <a:p>
                <a:pPr marL="0" marR="0" lvl="0" indent="0" defTabSz="914400" eaLnBrk="1" fontAlgn="auto" latinLnBrk="0" hangingPunct="1">
                  <a:lnSpc>
                    <a:spcPct val="107000"/>
                  </a:lnSpc>
                  <a:spcBef>
                    <a:spcPts val="0"/>
                  </a:spcBef>
                  <a:spcAft>
                    <a:spcPts val="800"/>
                  </a:spcAft>
                  <a:buClrTx/>
                  <a:buSzTx/>
                  <a:buFontTx/>
                  <a:buNone/>
                  <a:tabLst/>
                  <a:defRPr/>
                </a:pPr>
                <a14:m>
                  <m:oMath xmlns:m="http://schemas.openxmlformats.org/officeDocument/2006/math">
                    <m:r>
                      <a:rPr kumimoji="0" lang="en-US" sz="2800" b="0" i="1" u="none" strike="noStrike" kern="0" cap="none" spc="0" normalizeH="0" baseline="0" noProof="0">
                        <a:ln>
                          <a:noFill/>
                        </a:ln>
                        <a:solidFill>
                          <a:sysClr val="windowText" lastClr="000000"/>
                        </a:solidFill>
                        <a:effectLst/>
                        <a:uLnTx/>
                        <a:uFillTx/>
                        <a:latin typeface="Cambria Math"/>
                        <a:ea typeface="Times New Roman"/>
                        <a:cs typeface="Cambria Math"/>
                      </a:rPr>
                      <m:t>△</m:t>
                    </m:r>
                    <m:r>
                      <a:rPr kumimoji="0" lang="en-US" sz="2800" b="0" i="1" u="none" strike="noStrike" kern="0" cap="none" spc="0" normalizeH="0" baseline="0" noProof="0">
                        <a:ln>
                          <a:noFill/>
                        </a:ln>
                        <a:solidFill>
                          <a:sysClr val="windowText" lastClr="000000"/>
                        </a:solidFill>
                        <a:effectLst/>
                        <a:uLnTx/>
                        <a:uFillTx/>
                        <a:latin typeface="Cambria Math"/>
                        <a:ea typeface="Times New Roman"/>
                      </a:rPr>
                      <m:t>𝑆𝐴𝐵</m:t>
                    </m:r>
                  </m:oMath>
                </a14:m>
                <a:r>
                  <a:rPr kumimoji="0" lang="en-US" sz="2800" b="0" i="1" u="none" strike="noStrike" kern="0" cap="none" spc="0" normalizeH="0" baseline="0" noProof="0" dirty="0">
                    <a:ln>
                      <a:noFill/>
                    </a:ln>
                    <a:solidFill>
                      <a:sysClr val="windowText" lastClr="000000"/>
                    </a:solidFill>
                    <a:effectLst/>
                    <a:uLnTx/>
                    <a:uFillTx/>
                    <a:latin typeface="Verdana"/>
                    <a:ea typeface="Times New Roman"/>
                  </a:rPr>
                  <a:t> </a:t>
                </a:r>
                <a:r>
                  <a:rPr kumimoji="0" lang="en-US" sz="2800" b="0" i="1" u="none" strike="noStrike" kern="0" cap="none" spc="0" normalizeH="0" baseline="0" noProof="0" dirty="0" err="1">
                    <a:ln>
                      <a:noFill/>
                    </a:ln>
                    <a:solidFill>
                      <a:sysClr val="windowText" lastClr="000000"/>
                    </a:solidFill>
                    <a:effectLst/>
                    <a:uLnTx/>
                    <a:uFillTx/>
                    <a:latin typeface="Verdana"/>
                    <a:ea typeface="Times New Roman"/>
                  </a:rPr>
                  <a:t>là</a:t>
                </a:r>
                <a:r>
                  <a:rPr kumimoji="0" lang="en-US" sz="2800" b="0" i="1" u="none" strike="noStrike" kern="0" cap="none" spc="0" normalizeH="0" baseline="0" noProof="0" dirty="0">
                    <a:ln>
                      <a:noFill/>
                    </a:ln>
                    <a:solidFill>
                      <a:sysClr val="windowText" lastClr="000000"/>
                    </a:solidFill>
                    <a:effectLst/>
                    <a:uLnTx/>
                    <a:uFillTx/>
                    <a:latin typeface="Verdana"/>
                    <a:ea typeface="Times New Roman"/>
                  </a:rPr>
                  <a:t> tam </a:t>
                </a:r>
                <a:r>
                  <a:rPr kumimoji="0" lang="en-US" sz="2800" b="0" i="1" u="none" strike="noStrike" kern="0" cap="none" spc="0" normalizeH="0" baseline="0" noProof="0" dirty="0" err="1">
                    <a:ln>
                      <a:noFill/>
                    </a:ln>
                    <a:solidFill>
                      <a:sysClr val="windowText" lastClr="000000"/>
                    </a:solidFill>
                    <a:effectLst/>
                    <a:uLnTx/>
                    <a:uFillTx/>
                    <a:latin typeface="Verdana"/>
                    <a:ea typeface="Times New Roman"/>
                  </a:rPr>
                  <a:t>giác</a:t>
                </a:r>
                <a:r>
                  <a:rPr kumimoji="0" lang="en-US" sz="2800" b="0" i="1" u="none" strike="noStrike" kern="0" cap="none" spc="0" normalizeH="0" baseline="0" noProof="0" dirty="0">
                    <a:ln>
                      <a:noFill/>
                    </a:ln>
                    <a:solidFill>
                      <a:sysClr val="windowText" lastClr="000000"/>
                    </a:solidFill>
                    <a:effectLst/>
                    <a:uLnTx/>
                    <a:uFillTx/>
                    <a:latin typeface="Verdana"/>
                    <a:ea typeface="Times New Roman"/>
                  </a:rPr>
                  <a:t> </a:t>
                </a:r>
                <a:r>
                  <a:rPr kumimoji="0" lang="en-US" sz="2800" b="0" i="1" u="none" strike="noStrike" kern="0" cap="none" spc="0" normalizeH="0" baseline="0" noProof="0" dirty="0" err="1">
                    <a:ln>
                      <a:noFill/>
                    </a:ln>
                    <a:solidFill>
                      <a:sysClr val="windowText" lastClr="000000"/>
                    </a:solidFill>
                    <a:effectLst/>
                    <a:uLnTx/>
                    <a:uFillTx/>
                    <a:latin typeface="Verdana"/>
                    <a:ea typeface="Times New Roman"/>
                  </a:rPr>
                  <a:t>bất</a:t>
                </a:r>
                <a:r>
                  <a:rPr kumimoji="0" lang="en-US" sz="2800" b="0" i="1" u="none" strike="noStrike" kern="0" cap="none" spc="0" normalizeH="0" baseline="0" noProof="0" dirty="0">
                    <a:ln>
                      <a:noFill/>
                    </a:ln>
                    <a:solidFill>
                      <a:sysClr val="windowText" lastClr="000000"/>
                    </a:solidFill>
                    <a:effectLst/>
                    <a:uLnTx/>
                    <a:uFillTx/>
                    <a:latin typeface="Verdana"/>
                    <a:ea typeface="Times New Roman"/>
                  </a:rPr>
                  <a:t> </a:t>
                </a:r>
                <a:r>
                  <a:rPr kumimoji="0" lang="en-US" sz="2800" b="0" i="1" u="none" strike="noStrike" kern="0" cap="none" spc="0" normalizeH="0" baseline="0" noProof="0" dirty="0" err="1">
                    <a:ln>
                      <a:noFill/>
                    </a:ln>
                    <a:solidFill>
                      <a:sysClr val="windowText" lastClr="000000"/>
                    </a:solidFill>
                    <a:effectLst/>
                    <a:uLnTx/>
                    <a:uFillTx/>
                    <a:latin typeface="Verdana"/>
                    <a:ea typeface="Times New Roman"/>
                  </a:rPr>
                  <a:t>kỳ</a:t>
                </a:r>
                <a:r>
                  <a:rPr kumimoji="0" lang="en-US" sz="2800" b="0" i="1" u="none" strike="noStrike" kern="0" cap="none" spc="0" normalizeH="0" baseline="0" noProof="0" dirty="0">
                    <a:ln>
                      <a:noFill/>
                    </a:ln>
                    <a:solidFill>
                      <a:sysClr val="windowText" lastClr="000000"/>
                    </a:solidFill>
                    <a:effectLst/>
                    <a:uLnTx/>
                    <a:uFillTx/>
                    <a:latin typeface="Verdana"/>
                    <a:ea typeface="Times New Roman"/>
                  </a:rPr>
                  <a:t>: </a:t>
                </a:r>
                <a14:m>
                  <m:oMath xmlns:m="http://schemas.openxmlformats.org/officeDocument/2006/math">
                    <m:r>
                      <a:rPr kumimoji="0" lang="fr-FR" sz="2800" b="0" i="1" u="none" strike="noStrike" kern="0" cap="none" spc="0" normalizeH="0" baseline="0" noProof="0">
                        <a:ln>
                          <a:noFill/>
                        </a:ln>
                        <a:solidFill>
                          <a:sysClr val="windowText" lastClr="000000"/>
                        </a:solidFill>
                        <a:effectLst/>
                        <a:uLnTx/>
                        <a:uFillTx/>
                        <a:latin typeface="Cambria Math"/>
                        <a:ea typeface="Times New Roman"/>
                      </a:rPr>
                      <m:t>𝑆𝐻</m:t>
                    </m:r>
                    <m:r>
                      <a:rPr kumimoji="0" lang="fr-FR" sz="2800" b="0" i="1" u="none" strike="noStrike" kern="0" cap="none" spc="0" normalizeH="0" baseline="0" noProof="0">
                        <a:ln>
                          <a:noFill/>
                        </a:ln>
                        <a:solidFill>
                          <a:sysClr val="windowText" lastClr="000000"/>
                        </a:solidFill>
                        <a:effectLst/>
                        <a:uLnTx/>
                        <a:uFillTx/>
                        <a:latin typeface="Cambria Math"/>
                        <a:ea typeface="Times New Roman"/>
                      </a:rPr>
                      <m:t>=</m:t>
                    </m:r>
                    <m:f>
                      <m:fPr>
                        <m:ctrlPr>
                          <a:rPr kumimoji="0" lang="en-GB" sz="2800" b="0" i="1" u="none" strike="noStrike" kern="0" cap="none" spc="0" normalizeH="0" baseline="0" noProof="0">
                            <a:ln>
                              <a:noFill/>
                            </a:ln>
                            <a:solidFill>
                              <a:sysClr val="windowText" lastClr="000000"/>
                            </a:solidFill>
                            <a:effectLst/>
                            <a:uLnTx/>
                            <a:uFillTx/>
                            <a:latin typeface="Cambria Math" panose="02040503050406030204" pitchFamily="18" charset="0"/>
                            <a:ea typeface="Times New Roman"/>
                          </a:rPr>
                        </m:ctrlPr>
                      </m:fPr>
                      <m:num>
                        <m:r>
                          <a:rPr kumimoji="0" lang="fr-FR" sz="2800" b="0" i="1" u="none" strike="noStrike" kern="0" cap="none" spc="0" normalizeH="0" baseline="0" noProof="0">
                            <a:ln>
                              <a:noFill/>
                            </a:ln>
                            <a:solidFill>
                              <a:sysClr val="windowText" lastClr="000000"/>
                            </a:solidFill>
                            <a:effectLst/>
                            <a:uLnTx/>
                            <a:uFillTx/>
                            <a:latin typeface="Cambria Math"/>
                            <a:ea typeface="Times New Roman"/>
                          </a:rPr>
                          <m:t>2.</m:t>
                        </m:r>
                        <m:sSub>
                          <m:sSubPr>
                            <m:ctrlPr>
                              <a:rPr kumimoji="0" lang="en-GB" sz="2800" b="0" i="1" u="none" strike="noStrike" kern="0" cap="none" spc="0" normalizeH="0" baseline="0" noProof="0">
                                <a:ln>
                                  <a:noFill/>
                                </a:ln>
                                <a:solidFill>
                                  <a:sysClr val="windowText" lastClr="000000"/>
                                </a:solidFill>
                                <a:effectLst/>
                                <a:uLnTx/>
                                <a:uFillTx/>
                                <a:latin typeface="Cambria Math" panose="02040503050406030204" pitchFamily="18" charset="0"/>
                                <a:ea typeface="Times New Roman"/>
                              </a:rPr>
                            </m:ctrlPr>
                          </m:sSubPr>
                          <m:e>
                            <m:r>
                              <a:rPr kumimoji="0" lang="fr-FR" sz="2800" b="0" i="1" u="none" strike="noStrike" kern="0" cap="none" spc="0" normalizeH="0" baseline="0" noProof="0">
                                <a:ln>
                                  <a:noFill/>
                                </a:ln>
                                <a:solidFill>
                                  <a:sysClr val="windowText" lastClr="000000"/>
                                </a:solidFill>
                                <a:effectLst/>
                                <a:uLnTx/>
                                <a:uFillTx/>
                                <a:latin typeface="Cambria Math"/>
                                <a:ea typeface="Times New Roman"/>
                              </a:rPr>
                              <m:t>𝑆</m:t>
                            </m:r>
                          </m:e>
                          <m:sub>
                            <m:r>
                              <a:rPr kumimoji="0" lang="fr-FR" sz="2800" b="0" i="1" u="none" strike="noStrike" kern="0" cap="none" spc="0" normalizeH="0" baseline="0" noProof="0">
                                <a:ln>
                                  <a:noFill/>
                                </a:ln>
                                <a:solidFill>
                                  <a:sysClr val="windowText" lastClr="000000"/>
                                </a:solidFill>
                                <a:effectLst/>
                                <a:uLnTx/>
                                <a:uFillTx/>
                                <a:latin typeface="Cambria Math"/>
                                <a:ea typeface="Times New Roman"/>
                                <a:cs typeface="Cambria Math"/>
                              </a:rPr>
                              <m:t>△</m:t>
                            </m:r>
                            <m:r>
                              <a:rPr kumimoji="0" lang="fr-FR" sz="2800" b="0" i="1" u="none" strike="noStrike" kern="0" cap="none" spc="0" normalizeH="0" baseline="0" noProof="0">
                                <a:ln>
                                  <a:noFill/>
                                </a:ln>
                                <a:solidFill>
                                  <a:sysClr val="windowText" lastClr="000000"/>
                                </a:solidFill>
                                <a:effectLst/>
                                <a:uLnTx/>
                                <a:uFillTx/>
                                <a:latin typeface="Cambria Math"/>
                                <a:ea typeface="Times New Roman"/>
                              </a:rPr>
                              <m:t>𝑆𝐴𝐵</m:t>
                            </m:r>
                          </m:sub>
                        </m:sSub>
                      </m:num>
                      <m:den>
                        <m:r>
                          <a:rPr kumimoji="0" lang="fr-FR" sz="2800" b="0" i="1" u="none" strike="noStrike" kern="0" cap="none" spc="0" normalizeH="0" baseline="0" noProof="0">
                            <a:ln>
                              <a:noFill/>
                            </a:ln>
                            <a:solidFill>
                              <a:sysClr val="windowText" lastClr="000000"/>
                            </a:solidFill>
                            <a:effectLst/>
                            <a:uLnTx/>
                            <a:uFillTx/>
                            <a:latin typeface="Cambria Math"/>
                            <a:ea typeface="Times New Roman"/>
                          </a:rPr>
                          <m:t>𝐴𝐵</m:t>
                        </m:r>
                      </m:den>
                    </m:f>
                  </m:oMath>
                </a14:m>
                <a:endParaRPr kumimoji="0" lang="en-GB" sz="2800" b="0" i="0" u="none" strike="noStrike" kern="0" cap="none" spc="0" normalizeH="0" baseline="0" noProof="0" dirty="0">
                  <a:ln>
                    <a:noFill/>
                  </a:ln>
                  <a:solidFill>
                    <a:sysClr val="windowText" lastClr="000000"/>
                  </a:solidFill>
                  <a:effectLst/>
                  <a:uLnTx/>
                  <a:uFillTx/>
                  <a:latin typeface="Times New Roman"/>
                  <a:ea typeface="Times New Roman"/>
                </a:endParaRPr>
              </a:p>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GB" sz="2800" b="0" i="1" u="none" strike="noStrike" kern="0" cap="none" spc="0" normalizeH="0" baseline="0" noProof="0">
                              <a:ln>
                                <a:noFill/>
                              </a:ln>
                              <a:solidFill>
                                <a:sysClr val="windowText" lastClr="000000"/>
                              </a:solidFill>
                              <a:effectLst/>
                              <a:uLnTx/>
                              <a:uFillTx/>
                              <a:latin typeface="Cambria Math" panose="02040503050406030204" pitchFamily="18" charset="0"/>
                              <a:ea typeface="Times New Roman"/>
                            </a:rPr>
                          </m:ctrlPr>
                        </m:sSubPr>
                        <m:e>
                          <m:r>
                            <a:rPr kumimoji="0" lang="fr-FR" sz="2800" b="0" i="1" u="none" strike="noStrike" kern="0" cap="none" spc="0" normalizeH="0" baseline="0" noProof="0">
                              <a:ln>
                                <a:noFill/>
                              </a:ln>
                              <a:solidFill>
                                <a:sysClr val="windowText" lastClr="000000"/>
                              </a:solidFill>
                              <a:effectLst/>
                              <a:uLnTx/>
                              <a:uFillTx/>
                              <a:latin typeface="Cambria Math"/>
                              <a:ea typeface="Times New Roman"/>
                            </a:rPr>
                            <m:t>𝑆</m:t>
                          </m:r>
                        </m:e>
                        <m:sub>
                          <m:r>
                            <a:rPr kumimoji="0" lang="fr-FR" sz="2800" b="0" i="1" u="none" strike="noStrike" kern="0" cap="none" spc="0" normalizeH="0" baseline="0" noProof="0">
                              <a:ln>
                                <a:noFill/>
                              </a:ln>
                              <a:solidFill>
                                <a:sysClr val="windowText" lastClr="000000"/>
                              </a:solidFill>
                              <a:effectLst/>
                              <a:uLnTx/>
                              <a:uFillTx/>
                              <a:latin typeface="Cambria Math"/>
                              <a:ea typeface="Times New Roman"/>
                              <a:cs typeface="Cambria Math"/>
                            </a:rPr>
                            <m:t>△</m:t>
                          </m:r>
                          <m:r>
                            <a:rPr kumimoji="0" lang="fr-FR" sz="2800" b="0" i="1" u="none" strike="noStrike" kern="0" cap="none" spc="0" normalizeH="0" baseline="0" noProof="0">
                              <a:ln>
                                <a:noFill/>
                              </a:ln>
                              <a:solidFill>
                                <a:sysClr val="windowText" lastClr="000000"/>
                              </a:solidFill>
                              <a:effectLst/>
                              <a:uLnTx/>
                              <a:uFillTx/>
                              <a:latin typeface="Cambria Math"/>
                              <a:ea typeface="Times New Roman"/>
                            </a:rPr>
                            <m:t>𝑆𝐴𝐵</m:t>
                          </m:r>
                        </m:sub>
                      </m:sSub>
                      <m:r>
                        <a:rPr kumimoji="0" lang="fr-FR" sz="2800" b="0" i="1" u="none" strike="noStrike" kern="0" cap="none" spc="0" normalizeH="0" baseline="0" noProof="0">
                          <a:ln>
                            <a:noFill/>
                          </a:ln>
                          <a:solidFill>
                            <a:sysClr val="windowText" lastClr="000000"/>
                          </a:solidFill>
                          <a:effectLst/>
                          <a:uLnTx/>
                          <a:uFillTx/>
                          <a:latin typeface="Cambria Math"/>
                          <a:ea typeface="Times New Roman"/>
                        </a:rPr>
                        <m:t>=</m:t>
                      </m:r>
                      <m:rad>
                        <m:radPr>
                          <m:degHide m:val="on"/>
                          <m:ctrlPr>
                            <a:rPr kumimoji="0" lang="en-GB" sz="2800" b="0" i="1" u="none" strike="noStrike" kern="0" cap="none" spc="0" normalizeH="0" baseline="0" noProof="0">
                              <a:ln>
                                <a:noFill/>
                              </a:ln>
                              <a:solidFill>
                                <a:sysClr val="windowText" lastClr="000000"/>
                              </a:solidFill>
                              <a:effectLst/>
                              <a:uLnTx/>
                              <a:uFillTx/>
                              <a:latin typeface="Cambria Math" panose="02040503050406030204" pitchFamily="18" charset="0"/>
                              <a:ea typeface="Times New Roman"/>
                            </a:rPr>
                          </m:ctrlPr>
                        </m:radPr>
                        <m:deg/>
                        <m:e>
                          <m:r>
                            <a:rPr kumimoji="0" lang="fr-FR" sz="2800" b="0" i="1" u="none" strike="noStrike" kern="0" cap="none" spc="0" normalizeH="0" baseline="0" noProof="0">
                              <a:ln>
                                <a:noFill/>
                              </a:ln>
                              <a:solidFill>
                                <a:sysClr val="windowText" lastClr="000000"/>
                              </a:solidFill>
                              <a:effectLst/>
                              <a:uLnTx/>
                              <a:uFillTx/>
                              <a:latin typeface="Cambria Math"/>
                              <a:ea typeface="Times New Roman"/>
                            </a:rPr>
                            <m:t>𝑝</m:t>
                          </m:r>
                          <m:d>
                            <m:dPr>
                              <m:ctrlPr>
                                <a:rPr kumimoji="0" lang="en-GB" sz="2800" b="0" i="1" u="none" strike="noStrike" kern="0" cap="none" spc="0" normalizeH="0" baseline="0" noProof="0">
                                  <a:ln>
                                    <a:noFill/>
                                  </a:ln>
                                  <a:solidFill>
                                    <a:sysClr val="windowText" lastClr="000000"/>
                                  </a:solidFill>
                                  <a:effectLst/>
                                  <a:uLnTx/>
                                  <a:uFillTx/>
                                  <a:latin typeface="Cambria Math" panose="02040503050406030204" pitchFamily="18" charset="0"/>
                                  <a:ea typeface="Times New Roman"/>
                                </a:rPr>
                              </m:ctrlPr>
                            </m:dPr>
                            <m:e>
                              <m:r>
                                <a:rPr kumimoji="0" lang="fr-FR" sz="2800" b="0" i="1" u="none" strike="noStrike" kern="0" cap="none" spc="0" normalizeH="0" baseline="0" noProof="0">
                                  <a:ln>
                                    <a:noFill/>
                                  </a:ln>
                                  <a:solidFill>
                                    <a:sysClr val="windowText" lastClr="000000"/>
                                  </a:solidFill>
                                  <a:effectLst/>
                                  <a:uLnTx/>
                                  <a:uFillTx/>
                                  <a:latin typeface="Cambria Math"/>
                                  <a:ea typeface="Times New Roman"/>
                                </a:rPr>
                                <m:t>𝑝</m:t>
                              </m:r>
                              <m:r>
                                <a:rPr kumimoji="0" lang="fr-FR" sz="2800" b="0" i="1" u="none" strike="noStrike" kern="0" cap="none" spc="0" normalizeH="0" baseline="0" noProof="0">
                                  <a:ln>
                                    <a:noFill/>
                                  </a:ln>
                                  <a:solidFill>
                                    <a:sysClr val="windowText" lastClr="000000"/>
                                  </a:solidFill>
                                  <a:effectLst/>
                                  <a:uLnTx/>
                                  <a:uFillTx/>
                                  <a:latin typeface="Cambria Math"/>
                                  <a:ea typeface="Times New Roman"/>
                                </a:rPr>
                                <m:t>−</m:t>
                              </m:r>
                              <m:r>
                                <a:rPr kumimoji="0" lang="fr-FR" sz="2800" b="0" i="1" u="none" strike="noStrike" kern="0" cap="none" spc="0" normalizeH="0" baseline="0" noProof="0">
                                  <a:ln>
                                    <a:noFill/>
                                  </a:ln>
                                  <a:solidFill>
                                    <a:sysClr val="windowText" lastClr="000000"/>
                                  </a:solidFill>
                                  <a:effectLst/>
                                  <a:uLnTx/>
                                  <a:uFillTx/>
                                  <a:latin typeface="Cambria Math"/>
                                  <a:ea typeface="Times New Roman"/>
                                </a:rPr>
                                <m:t>𝑎</m:t>
                              </m:r>
                            </m:e>
                          </m:d>
                          <m:d>
                            <m:dPr>
                              <m:ctrlPr>
                                <a:rPr kumimoji="0" lang="en-GB" sz="2800" b="0" i="1" u="none" strike="noStrike" kern="0" cap="none" spc="0" normalizeH="0" baseline="0" noProof="0">
                                  <a:ln>
                                    <a:noFill/>
                                  </a:ln>
                                  <a:solidFill>
                                    <a:sysClr val="windowText" lastClr="000000"/>
                                  </a:solidFill>
                                  <a:effectLst/>
                                  <a:uLnTx/>
                                  <a:uFillTx/>
                                  <a:latin typeface="Cambria Math" panose="02040503050406030204" pitchFamily="18" charset="0"/>
                                  <a:ea typeface="Times New Roman"/>
                                </a:rPr>
                              </m:ctrlPr>
                            </m:dPr>
                            <m:e>
                              <m:r>
                                <a:rPr kumimoji="0" lang="fr-FR" sz="2800" b="0" i="1" u="none" strike="noStrike" kern="0" cap="none" spc="0" normalizeH="0" baseline="0" noProof="0">
                                  <a:ln>
                                    <a:noFill/>
                                  </a:ln>
                                  <a:solidFill>
                                    <a:sysClr val="windowText" lastClr="000000"/>
                                  </a:solidFill>
                                  <a:effectLst/>
                                  <a:uLnTx/>
                                  <a:uFillTx/>
                                  <a:latin typeface="Cambria Math"/>
                                  <a:ea typeface="Times New Roman"/>
                                </a:rPr>
                                <m:t>𝑝</m:t>
                              </m:r>
                              <m:r>
                                <a:rPr kumimoji="0" lang="fr-FR" sz="2800" b="0" i="1" u="none" strike="noStrike" kern="0" cap="none" spc="0" normalizeH="0" baseline="0" noProof="0">
                                  <a:ln>
                                    <a:noFill/>
                                  </a:ln>
                                  <a:solidFill>
                                    <a:sysClr val="windowText" lastClr="000000"/>
                                  </a:solidFill>
                                  <a:effectLst/>
                                  <a:uLnTx/>
                                  <a:uFillTx/>
                                  <a:latin typeface="Cambria Math"/>
                                  <a:ea typeface="Times New Roman"/>
                                </a:rPr>
                                <m:t>−</m:t>
                              </m:r>
                              <m:r>
                                <a:rPr kumimoji="0" lang="fr-FR" sz="2800" b="0" i="1" u="none" strike="noStrike" kern="0" cap="none" spc="0" normalizeH="0" baseline="0" noProof="0">
                                  <a:ln>
                                    <a:noFill/>
                                  </a:ln>
                                  <a:solidFill>
                                    <a:sysClr val="windowText" lastClr="000000"/>
                                  </a:solidFill>
                                  <a:effectLst/>
                                  <a:uLnTx/>
                                  <a:uFillTx/>
                                  <a:latin typeface="Cambria Math"/>
                                  <a:ea typeface="Times New Roman"/>
                                </a:rPr>
                                <m:t>𝑏</m:t>
                              </m:r>
                            </m:e>
                          </m:d>
                          <m:d>
                            <m:dPr>
                              <m:ctrlPr>
                                <a:rPr kumimoji="0" lang="en-GB" sz="2800" b="0" i="1" u="none" strike="noStrike" kern="0" cap="none" spc="0" normalizeH="0" baseline="0" noProof="0">
                                  <a:ln>
                                    <a:noFill/>
                                  </a:ln>
                                  <a:solidFill>
                                    <a:sysClr val="windowText" lastClr="000000"/>
                                  </a:solidFill>
                                  <a:effectLst/>
                                  <a:uLnTx/>
                                  <a:uFillTx/>
                                  <a:latin typeface="Cambria Math" panose="02040503050406030204" pitchFamily="18" charset="0"/>
                                  <a:ea typeface="Times New Roman"/>
                                </a:rPr>
                              </m:ctrlPr>
                            </m:dPr>
                            <m:e>
                              <m:r>
                                <a:rPr kumimoji="0" lang="fr-FR" sz="2800" b="0" i="1" u="none" strike="noStrike" kern="0" cap="none" spc="0" normalizeH="0" baseline="0" noProof="0">
                                  <a:ln>
                                    <a:noFill/>
                                  </a:ln>
                                  <a:solidFill>
                                    <a:sysClr val="windowText" lastClr="000000"/>
                                  </a:solidFill>
                                  <a:effectLst/>
                                  <a:uLnTx/>
                                  <a:uFillTx/>
                                  <a:latin typeface="Cambria Math"/>
                                  <a:ea typeface="Times New Roman"/>
                                </a:rPr>
                                <m:t>𝑝</m:t>
                              </m:r>
                              <m:r>
                                <a:rPr kumimoji="0" lang="fr-FR" sz="2800" b="0" i="1" u="none" strike="noStrike" kern="0" cap="none" spc="0" normalizeH="0" baseline="0" noProof="0">
                                  <a:ln>
                                    <a:noFill/>
                                  </a:ln>
                                  <a:solidFill>
                                    <a:sysClr val="windowText" lastClr="000000"/>
                                  </a:solidFill>
                                  <a:effectLst/>
                                  <a:uLnTx/>
                                  <a:uFillTx/>
                                  <a:latin typeface="Cambria Math"/>
                                  <a:ea typeface="Times New Roman"/>
                                </a:rPr>
                                <m:t>−</m:t>
                              </m:r>
                              <m:r>
                                <a:rPr kumimoji="0" lang="fr-FR" sz="2800" b="0" i="1" u="none" strike="noStrike" kern="0" cap="none" spc="0" normalizeH="0" baseline="0" noProof="0">
                                  <a:ln>
                                    <a:noFill/>
                                  </a:ln>
                                  <a:solidFill>
                                    <a:sysClr val="windowText" lastClr="000000"/>
                                  </a:solidFill>
                                  <a:effectLst/>
                                  <a:uLnTx/>
                                  <a:uFillTx/>
                                  <a:latin typeface="Cambria Math"/>
                                  <a:ea typeface="Times New Roman"/>
                                </a:rPr>
                                <m:t>𝑐</m:t>
                              </m:r>
                            </m:e>
                          </m:d>
                        </m:e>
                      </m:rad>
                      <m:r>
                        <a:rPr kumimoji="0" lang="fr-FR" sz="2800" b="0" i="1" u="none" strike="noStrike" kern="0" cap="none" spc="0" normalizeH="0" baseline="0" noProof="0">
                          <a:ln>
                            <a:noFill/>
                          </a:ln>
                          <a:solidFill>
                            <a:sysClr val="windowText" lastClr="000000"/>
                          </a:solidFill>
                          <a:effectLst/>
                          <a:uLnTx/>
                          <a:uFillTx/>
                          <a:latin typeface="Cambria Math"/>
                          <a:ea typeface="Times New Roman"/>
                        </a:rPr>
                        <m:t>;</m:t>
                      </m:r>
                      <m:r>
                        <a:rPr kumimoji="0" lang="fr-FR" sz="2800" b="0" i="1" u="none" strike="noStrike" kern="0" cap="none" spc="0" normalizeH="0" baseline="0" noProof="0">
                          <a:ln>
                            <a:noFill/>
                          </a:ln>
                          <a:solidFill>
                            <a:sysClr val="windowText" lastClr="000000"/>
                          </a:solidFill>
                          <a:effectLst/>
                          <a:uLnTx/>
                          <a:uFillTx/>
                          <a:latin typeface="Cambria Math"/>
                          <a:ea typeface="Times New Roman"/>
                        </a:rPr>
                        <m:t>𝑝</m:t>
                      </m:r>
                      <m:r>
                        <a:rPr kumimoji="0" lang="fr-FR" sz="2800" b="0" i="1" u="none" strike="noStrike" kern="0" cap="none" spc="0" normalizeH="0" baseline="0" noProof="0">
                          <a:ln>
                            <a:noFill/>
                          </a:ln>
                          <a:solidFill>
                            <a:sysClr val="windowText" lastClr="000000"/>
                          </a:solidFill>
                          <a:effectLst/>
                          <a:uLnTx/>
                          <a:uFillTx/>
                          <a:latin typeface="Cambria Math"/>
                          <a:ea typeface="Times New Roman"/>
                        </a:rPr>
                        <m:t>=</m:t>
                      </m:r>
                      <m:f>
                        <m:fPr>
                          <m:ctrlPr>
                            <a:rPr kumimoji="0" lang="en-GB" sz="2800" b="0" i="1" u="none" strike="noStrike" kern="0" cap="none" spc="0" normalizeH="0" baseline="0" noProof="0">
                              <a:ln>
                                <a:noFill/>
                              </a:ln>
                              <a:solidFill>
                                <a:sysClr val="windowText" lastClr="000000"/>
                              </a:solidFill>
                              <a:effectLst/>
                              <a:uLnTx/>
                              <a:uFillTx/>
                              <a:latin typeface="Cambria Math" panose="02040503050406030204" pitchFamily="18" charset="0"/>
                              <a:ea typeface="Times New Roman"/>
                            </a:rPr>
                          </m:ctrlPr>
                        </m:fPr>
                        <m:num>
                          <m:r>
                            <a:rPr kumimoji="0" lang="fr-FR" sz="2800" b="0" i="1" u="none" strike="noStrike" kern="0" cap="none" spc="0" normalizeH="0" baseline="0" noProof="0">
                              <a:ln>
                                <a:noFill/>
                              </a:ln>
                              <a:solidFill>
                                <a:sysClr val="windowText" lastClr="000000"/>
                              </a:solidFill>
                              <a:effectLst/>
                              <a:uLnTx/>
                              <a:uFillTx/>
                              <a:latin typeface="Cambria Math"/>
                              <a:ea typeface="Times New Roman"/>
                            </a:rPr>
                            <m:t>𝑎</m:t>
                          </m:r>
                          <m:r>
                            <a:rPr kumimoji="0" lang="fr-FR" sz="2800" b="0" i="1" u="none" strike="noStrike" kern="0" cap="none" spc="0" normalizeH="0" baseline="0" noProof="0">
                              <a:ln>
                                <a:noFill/>
                              </a:ln>
                              <a:solidFill>
                                <a:sysClr val="windowText" lastClr="000000"/>
                              </a:solidFill>
                              <a:effectLst/>
                              <a:uLnTx/>
                              <a:uFillTx/>
                              <a:latin typeface="Cambria Math"/>
                              <a:ea typeface="Times New Roman"/>
                            </a:rPr>
                            <m:t>+</m:t>
                          </m:r>
                          <m:r>
                            <a:rPr kumimoji="0" lang="fr-FR" sz="2800" b="0" i="1" u="none" strike="noStrike" kern="0" cap="none" spc="0" normalizeH="0" baseline="0" noProof="0">
                              <a:ln>
                                <a:noFill/>
                              </a:ln>
                              <a:solidFill>
                                <a:sysClr val="windowText" lastClr="000000"/>
                              </a:solidFill>
                              <a:effectLst/>
                              <a:uLnTx/>
                              <a:uFillTx/>
                              <a:latin typeface="Cambria Math"/>
                              <a:ea typeface="Times New Roman"/>
                            </a:rPr>
                            <m:t>𝑏</m:t>
                          </m:r>
                          <m:r>
                            <a:rPr kumimoji="0" lang="fr-FR" sz="2800" b="0" i="1" u="none" strike="noStrike" kern="0" cap="none" spc="0" normalizeH="0" baseline="0" noProof="0">
                              <a:ln>
                                <a:noFill/>
                              </a:ln>
                              <a:solidFill>
                                <a:sysClr val="windowText" lastClr="000000"/>
                              </a:solidFill>
                              <a:effectLst/>
                              <a:uLnTx/>
                              <a:uFillTx/>
                              <a:latin typeface="Cambria Math"/>
                              <a:ea typeface="Times New Roman"/>
                            </a:rPr>
                            <m:t>+</m:t>
                          </m:r>
                          <m:r>
                            <a:rPr kumimoji="0" lang="fr-FR" sz="2800" b="0" i="1" u="none" strike="noStrike" kern="0" cap="none" spc="0" normalizeH="0" baseline="0" noProof="0">
                              <a:ln>
                                <a:noFill/>
                              </a:ln>
                              <a:solidFill>
                                <a:sysClr val="windowText" lastClr="000000"/>
                              </a:solidFill>
                              <a:effectLst/>
                              <a:uLnTx/>
                              <a:uFillTx/>
                              <a:latin typeface="Cambria Math"/>
                              <a:ea typeface="Times New Roman"/>
                            </a:rPr>
                            <m:t>𝑐</m:t>
                          </m:r>
                        </m:num>
                        <m:den>
                          <m:r>
                            <a:rPr kumimoji="0" lang="fr-FR" sz="2800" b="0" i="1" u="none" strike="noStrike" kern="0" cap="none" spc="0" normalizeH="0" baseline="0" noProof="0">
                              <a:ln>
                                <a:noFill/>
                              </a:ln>
                              <a:solidFill>
                                <a:sysClr val="windowText" lastClr="000000"/>
                              </a:solidFill>
                              <a:effectLst/>
                              <a:uLnTx/>
                              <a:uFillTx/>
                              <a:latin typeface="Cambria Math"/>
                              <a:ea typeface="Times New Roman"/>
                            </a:rPr>
                            <m:t>2</m:t>
                          </m:r>
                        </m:den>
                      </m:f>
                    </m:oMath>
                  </m:oMathPara>
                </a14:m>
                <a:endParaRPr kumimoji="0" lang="en-GB" sz="2800" b="0" i="0" u="none" strike="noStrike" kern="0" cap="none" spc="0" normalizeH="0" baseline="0" noProof="0" dirty="0">
                  <a:ln>
                    <a:noFill/>
                  </a:ln>
                  <a:solidFill>
                    <a:sysClr val="windowText" lastClr="000000"/>
                  </a:solidFill>
                  <a:effectLst/>
                  <a:uLnTx/>
                  <a:uFillTx/>
                  <a:latin typeface="Times New Roman"/>
                  <a:ea typeface="Times New Roman"/>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fr-FR" sz="2800" b="0" i="1" u="none" strike="noStrike" kern="0" cap="none" spc="0" normalizeH="0" baseline="0" noProof="0" dirty="0">
                    <a:ln>
                      <a:noFill/>
                    </a:ln>
                    <a:solidFill>
                      <a:sysClr val="windowText" lastClr="000000"/>
                    </a:solidFill>
                    <a:effectLst/>
                    <a:uLnTx/>
                    <a:uFillTx/>
                    <a:latin typeface="Verdana"/>
                    <a:ea typeface="Times New Roman"/>
                  </a:rPr>
                  <a:t>(</a:t>
                </a:r>
                <a14:m>
                  <m:oMath xmlns:m="http://schemas.openxmlformats.org/officeDocument/2006/math">
                    <m:r>
                      <a:rPr kumimoji="0" lang="fr-FR" sz="2800" b="0" i="1" u="none" strike="noStrike" kern="0" cap="none" spc="0" normalizeH="0" baseline="0" noProof="0">
                        <a:ln>
                          <a:noFill/>
                        </a:ln>
                        <a:solidFill>
                          <a:sysClr val="windowText" lastClr="000000"/>
                        </a:solidFill>
                        <a:effectLst/>
                        <a:uLnTx/>
                        <a:uFillTx/>
                        <a:latin typeface="Cambria Math"/>
                        <a:ea typeface="Times New Roman"/>
                      </a:rPr>
                      <m:t>𝑎</m:t>
                    </m:r>
                    <m:r>
                      <a:rPr kumimoji="0" lang="fr-FR" sz="2800" b="0" i="1" u="none" strike="noStrike" kern="0" cap="none" spc="0" normalizeH="0" baseline="0" noProof="0">
                        <a:ln>
                          <a:noFill/>
                        </a:ln>
                        <a:solidFill>
                          <a:sysClr val="windowText" lastClr="000000"/>
                        </a:solidFill>
                        <a:effectLst/>
                        <a:uLnTx/>
                        <a:uFillTx/>
                        <a:latin typeface="Cambria Math"/>
                        <a:ea typeface="Times New Roman"/>
                      </a:rPr>
                      <m:t>,</m:t>
                    </m:r>
                    <m:r>
                      <a:rPr kumimoji="0" lang="fr-FR" sz="2800" b="0" i="1" u="none" strike="noStrike" kern="0" cap="none" spc="0" normalizeH="0" baseline="0" noProof="0">
                        <a:ln>
                          <a:noFill/>
                        </a:ln>
                        <a:solidFill>
                          <a:sysClr val="windowText" lastClr="000000"/>
                        </a:solidFill>
                        <a:effectLst/>
                        <a:uLnTx/>
                        <a:uFillTx/>
                        <a:latin typeface="Cambria Math"/>
                        <a:ea typeface="Times New Roman"/>
                      </a:rPr>
                      <m:t>𝑏</m:t>
                    </m:r>
                    <m:r>
                      <a:rPr kumimoji="0" lang="fr-FR" sz="2800" b="0" i="1" u="none" strike="noStrike" kern="0" cap="none" spc="0" normalizeH="0" baseline="0" noProof="0">
                        <a:ln>
                          <a:noFill/>
                        </a:ln>
                        <a:solidFill>
                          <a:sysClr val="windowText" lastClr="000000"/>
                        </a:solidFill>
                        <a:effectLst/>
                        <a:uLnTx/>
                        <a:uFillTx/>
                        <a:latin typeface="Cambria Math"/>
                        <a:ea typeface="Times New Roman"/>
                      </a:rPr>
                      <m:t>,</m:t>
                    </m:r>
                    <m:r>
                      <a:rPr kumimoji="0" lang="fr-FR" sz="2800" b="0" i="1" u="none" strike="noStrike" kern="0" cap="none" spc="0" normalizeH="0" baseline="0" noProof="0">
                        <a:ln>
                          <a:noFill/>
                        </a:ln>
                        <a:solidFill>
                          <a:sysClr val="windowText" lastClr="000000"/>
                        </a:solidFill>
                        <a:effectLst/>
                        <a:uLnTx/>
                        <a:uFillTx/>
                        <a:latin typeface="Cambria Math"/>
                        <a:ea typeface="Times New Roman"/>
                      </a:rPr>
                      <m:t>𝑐</m:t>
                    </m:r>
                  </m:oMath>
                </a14:m>
                <a:r>
                  <a:rPr kumimoji="0" lang="fr-FR" sz="2800" b="0" i="1" u="none" strike="noStrike" kern="0" cap="none" spc="0" normalizeH="0" baseline="0" noProof="0" dirty="0">
                    <a:ln>
                      <a:noFill/>
                    </a:ln>
                    <a:solidFill>
                      <a:sysClr val="windowText" lastClr="000000"/>
                    </a:solidFill>
                    <a:effectLst/>
                    <a:uLnTx/>
                    <a:uFillTx/>
                    <a:latin typeface="Verdana"/>
                    <a:ea typeface="Times New Roman"/>
                  </a:rPr>
                  <a:t> là </a:t>
                </a:r>
                <a:r>
                  <a:rPr kumimoji="0" lang="fr-FR" sz="2800" b="0" i="1" u="none" strike="noStrike" kern="0" cap="none" spc="0" normalizeH="0" baseline="0" noProof="0" dirty="0" err="1">
                    <a:ln>
                      <a:noFill/>
                    </a:ln>
                    <a:solidFill>
                      <a:sysClr val="windowText" lastClr="000000"/>
                    </a:solidFill>
                    <a:effectLst/>
                    <a:uLnTx/>
                    <a:uFillTx/>
                    <a:latin typeface="Verdana"/>
                    <a:ea typeface="Times New Roman"/>
                  </a:rPr>
                  <a:t>ba</a:t>
                </a:r>
                <a:r>
                  <a:rPr kumimoji="0" lang="fr-FR" sz="2800" b="0" i="1" u="none" strike="noStrike" kern="0" cap="none" spc="0" normalizeH="0" baseline="0" noProof="0" dirty="0">
                    <a:ln>
                      <a:noFill/>
                    </a:ln>
                    <a:solidFill>
                      <a:sysClr val="windowText" lastClr="000000"/>
                    </a:solidFill>
                    <a:effectLst/>
                    <a:uLnTx/>
                    <a:uFillTx/>
                    <a:latin typeface="Verdana"/>
                    <a:ea typeface="Times New Roman"/>
                  </a:rPr>
                  <a:t> </a:t>
                </a:r>
                <a:r>
                  <a:rPr kumimoji="0" lang="fr-FR" sz="2800" b="0" i="1" u="none" strike="noStrike" kern="0" cap="none" spc="0" normalizeH="0" baseline="0" noProof="0" dirty="0" err="1">
                    <a:ln>
                      <a:noFill/>
                    </a:ln>
                    <a:solidFill>
                      <a:sysClr val="windowText" lastClr="000000"/>
                    </a:solidFill>
                    <a:effectLst/>
                    <a:uLnTx/>
                    <a:uFillTx/>
                    <a:latin typeface="Verdana"/>
                    <a:ea typeface="Times New Roman"/>
                  </a:rPr>
                  <a:t>cạnh</a:t>
                </a:r>
                <a:r>
                  <a:rPr kumimoji="0" lang="fr-FR" sz="2800" b="0" i="1" u="none" strike="noStrike" kern="0" cap="none" spc="0" normalizeH="0" baseline="0" noProof="0" dirty="0">
                    <a:ln>
                      <a:noFill/>
                    </a:ln>
                    <a:solidFill>
                      <a:sysClr val="windowText" lastClr="000000"/>
                    </a:solidFill>
                    <a:effectLst/>
                    <a:uLnTx/>
                    <a:uFillTx/>
                    <a:latin typeface="Verdana"/>
                    <a:ea typeface="Times New Roman"/>
                  </a:rPr>
                  <a:t> </a:t>
                </a:r>
                <a:r>
                  <a:rPr kumimoji="0" lang="fr-FR" sz="2800" b="0" i="1" u="none" strike="noStrike" kern="0" cap="none" spc="0" normalizeH="0" baseline="0" noProof="0" dirty="0" err="1">
                    <a:ln>
                      <a:noFill/>
                    </a:ln>
                    <a:solidFill>
                      <a:sysClr val="windowText" lastClr="000000"/>
                    </a:solidFill>
                    <a:effectLst/>
                    <a:uLnTx/>
                    <a:uFillTx/>
                    <a:latin typeface="Verdana"/>
                    <a:ea typeface="Times New Roman"/>
                  </a:rPr>
                  <a:t>của</a:t>
                </a:r>
                <a:r>
                  <a:rPr kumimoji="0" lang="fr-FR" sz="2800" b="0" i="1" u="none" strike="noStrike" kern="0" cap="none" spc="0" normalizeH="0" baseline="0" noProof="0" dirty="0">
                    <a:ln>
                      <a:noFill/>
                    </a:ln>
                    <a:solidFill>
                      <a:sysClr val="windowText" lastClr="000000"/>
                    </a:solidFill>
                    <a:effectLst/>
                    <a:uLnTx/>
                    <a:uFillTx/>
                    <a:latin typeface="Verdana"/>
                    <a:ea typeface="Times New Roman"/>
                  </a:rPr>
                  <a:t> </a:t>
                </a:r>
                <a:r>
                  <a:rPr kumimoji="0" lang="fr-FR" sz="2800" b="0" i="1" u="none" strike="noStrike" kern="0" cap="none" spc="0" normalizeH="0" baseline="0" noProof="0" dirty="0" err="1">
                    <a:ln>
                      <a:noFill/>
                    </a:ln>
                    <a:solidFill>
                      <a:sysClr val="windowText" lastClr="000000"/>
                    </a:solidFill>
                    <a:effectLst/>
                    <a:uLnTx/>
                    <a:uFillTx/>
                    <a:latin typeface="Verdana"/>
                    <a:ea typeface="Times New Roman"/>
                  </a:rPr>
                  <a:t>tam</a:t>
                </a:r>
                <a:r>
                  <a:rPr kumimoji="0" lang="fr-FR" sz="2800" b="0" i="1" u="none" strike="noStrike" kern="0" cap="none" spc="0" normalizeH="0" baseline="0" noProof="0" dirty="0">
                    <a:ln>
                      <a:noFill/>
                    </a:ln>
                    <a:solidFill>
                      <a:sysClr val="windowText" lastClr="000000"/>
                    </a:solidFill>
                    <a:effectLst/>
                    <a:uLnTx/>
                    <a:uFillTx/>
                    <a:latin typeface="Verdana"/>
                    <a:ea typeface="Times New Roman"/>
                  </a:rPr>
                  <a:t> </a:t>
                </a:r>
                <a:r>
                  <a:rPr kumimoji="0" lang="fr-FR" sz="2800" b="0" i="1" u="none" strike="noStrike" kern="0" cap="none" spc="0" normalizeH="0" baseline="0" noProof="0" dirty="0" err="1">
                    <a:ln>
                      <a:noFill/>
                    </a:ln>
                    <a:solidFill>
                      <a:sysClr val="windowText" lastClr="000000"/>
                    </a:solidFill>
                    <a:effectLst/>
                    <a:uLnTx/>
                    <a:uFillTx/>
                    <a:latin typeface="Verdana"/>
                    <a:ea typeface="Times New Roman"/>
                  </a:rPr>
                  <a:t>giác</a:t>
                </a:r>
                <a:r>
                  <a:rPr kumimoji="0" lang="fr-FR" sz="2800" b="0" i="1" u="none" strike="noStrike" kern="0" cap="none" spc="0" normalizeH="0" baseline="0" noProof="0" dirty="0">
                    <a:ln>
                      <a:noFill/>
                    </a:ln>
                    <a:solidFill>
                      <a:sysClr val="windowText" lastClr="000000"/>
                    </a:solidFill>
                    <a:effectLst/>
                    <a:uLnTx/>
                    <a:uFillTx/>
                    <a:latin typeface="Verdana"/>
                    <a:ea typeface="Times New Roman"/>
                  </a:rPr>
                  <a:t>)</a:t>
                </a:r>
                <a:endParaRPr kumimoji="0" lang="en-GB" sz="2800" b="0" i="0" u="none" strike="noStrike" kern="0" cap="none" spc="0" normalizeH="0" baseline="0" noProof="0" dirty="0">
                  <a:ln>
                    <a:noFill/>
                  </a:ln>
                  <a:solidFill>
                    <a:sysClr val="windowText" lastClr="000000"/>
                  </a:solidFill>
                  <a:effectLst/>
                  <a:uLnTx/>
                  <a:uFillTx/>
                  <a:latin typeface="Times New Roman"/>
                  <a:ea typeface="Times New Roman"/>
                </a:endParaRPr>
              </a:p>
            </p:txBody>
          </p:sp>
        </mc:Choice>
        <mc:Fallback xmlns="">
          <p:sp>
            <p:nvSpPr>
              <p:cNvPr id="10" name="Text Box 16"/>
              <p:cNvSpPr txBox="1">
                <a:spLocks noRot="1" noChangeAspect="1" noMove="1" noResize="1" noEditPoints="1" noAdjustHandles="1" noChangeArrowheads="1" noChangeShapeType="1" noTextEdit="1"/>
              </p:cNvSpPr>
              <p:nvPr/>
            </p:nvSpPr>
            <p:spPr>
              <a:xfrm>
                <a:off x="6427" y="1540510"/>
                <a:ext cx="12191923" cy="5226046"/>
              </a:xfrm>
              <a:prstGeom prst="rect">
                <a:avLst/>
              </a:prstGeom>
              <a:blipFill rotWithShape="1">
                <a:blip r:embed="rId2"/>
                <a:stretch>
                  <a:fillRect l="-1000" b="-2098"/>
                </a:stretch>
              </a:blipFill>
              <a:ln w="6350">
                <a:solidFill>
                  <a:prstClr val="black"/>
                </a:solidFill>
              </a:ln>
            </p:spPr>
            <p:txBody>
              <a:bodyPr/>
              <a:lstStyle/>
              <a:p>
                <a:r>
                  <a:rPr lang="en-GB">
                    <a:noFill/>
                  </a:rPr>
                  <a:t> </a:t>
                </a:r>
              </a:p>
            </p:txBody>
          </p:sp>
        </mc:Fallback>
      </mc:AlternateContent>
      <p:pic>
        <p:nvPicPr>
          <p:cNvPr id="11" name="Picture 10"/>
          <p:cNvPicPr/>
          <p:nvPr/>
        </p:nvPicPr>
        <p:blipFill>
          <a:blip r:embed="rId3"/>
          <a:stretch>
            <a:fillRect/>
          </a:stretch>
        </p:blipFill>
        <p:spPr>
          <a:xfrm>
            <a:off x="8401051" y="1629576"/>
            <a:ext cx="3790950" cy="3532974"/>
          </a:xfrm>
          <a:prstGeom prst="rect">
            <a:avLst/>
          </a:prstGeom>
        </p:spPr>
      </p:pic>
      <p:sp>
        <p:nvSpPr>
          <p:cNvPr id="7" name="Isosceles Triangle 6">
            <a:hlinkClick r:id="rId4" action="ppaction://hlinksldjump"/>
            <a:extLst>
              <a:ext uri="{FF2B5EF4-FFF2-40B4-BE49-F238E27FC236}">
                <a16:creationId xmlns:a16="http://schemas.microsoft.com/office/drawing/2014/main" id="{69DDBDF6-578E-4C3E-924B-D297099A448D}"/>
              </a:ext>
            </a:extLst>
          </p:cNvPr>
          <p:cNvSpPr/>
          <p:nvPr/>
        </p:nvSpPr>
        <p:spPr>
          <a:xfrm rot="5400000">
            <a:off x="11532432"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5" action="ppaction://hlinksldjump"/>
            <a:extLst>
              <a:ext uri="{FF2B5EF4-FFF2-40B4-BE49-F238E27FC236}">
                <a16:creationId xmlns:a16="http://schemas.microsoft.com/office/drawing/2014/main" id="{76B4B20F-4E41-4960-9DD8-A3E76F99182E}"/>
              </a:ext>
            </a:extLst>
          </p:cNvPr>
          <p:cNvSpPr/>
          <p:nvPr/>
        </p:nvSpPr>
        <p:spPr>
          <a:xfrm rot="16200000">
            <a:off x="11024656"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627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iterate type="lt">
                                    <p:tmPct val="10000"/>
                                  </p:iterate>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0"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val="0"/>
              </a:ext>
            </a:extLst>
          </a:blip>
          <a:stretch>
            <a:fillRect/>
          </a:stretch>
        </p:blipFill>
        <p:spPr bwMode="auto">
          <a:xfrm>
            <a:off x="8565931" y="3156225"/>
            <a:ext cx="3321269" cy="3097430"/>
          </a:xfrm>
          <a:prstGeom prst="rect">
            <a:avLst/>
          </a:prstGeom>
          <a:noFill/>
          <a:ln>
            <a:noFill/>
          </a:ln>
        </p:spPr>
      </p:pic>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0AEB5589-BCD2-4F0E-A74F-0ACF51F85001}"/>
                  </a:ext>
                </a:extLst>
              </p:cNvPr>
              <p:cNvSpPr>
                <a:spLocks noGrp="1"/>
              </p:cNvSpPr>
              <p:nvPr>
                <p:ph type="body" idx="1"/>
              </p:nvPr>
            </p:nvSpPr>
            <p:spPr>
              <a:xfrm>
                <a:off x="167409" y="134473"/>
                <a:ext cx="11929997" cy="2808424"/>
              </a:xfrm>
            </p:spPr>
            <p:txBody>
              <a:bodyPr>
                <a:noAutofit/>
              </a:bodyPr>
              <a:lstStyle/>
              <a:p>
                <a:pPr marL="0" indent="0" algn="just">
                  <a:lnSpc>
                    <a:spcPct val="100000"/>
                  </a:lnSpc>
                  <a:spcBef>
                    <a:spcPts val="0"/>
                  </a:spcBef>
                  <a:spcAft>
                    <a:spcPts val="0"/>
                  </a:spcAft>
                  <a:buNone/>
                  <a:tabLst>
                    <a:tab pos="629920" algn="l"/>
                  </a:tabLst>
                </a:pPr>
                <a:r>
                  <a:rPr lang="en-US" sz="3200" b="1" dirty="0" err="1">
                    <a:solidFill>
                      <a:srgbClr val="0000FF"/>
                    </a:solidFill>
                    <a:latin typeface="Times New Roman" panose="02020603050405020304" pitchFamily="18" charset="0"/>
                    <a:ea typeface="Times New Roman" panose="02020603050405020304" pitchFamily="18" charset="0"/>
                  </a:rPr>
                  <a:t>Câu</a:t>
                </a:r>
                <a:r>
                  <a:rPr lang="en-US" sz="3200" b="1" dirty="0">
                    <a:solidFill>
                      <a:srgbClr val="0000FF"/>
                    </a:solidFill>
                    <a:latin typeface="Times New Roman" panose="02020603050405020304" pitchFamily="18" charset="0"/>
                    <a:ea typeface="Times New Roman" panose="02020603050405020304" pitchFamily="18" charset="0"/>
                  </a:rPr>
                  <a:t> 8:	</a:t>
                </a:r>
                <a:r>
                  <a:rPr lang="en-US" sz="3200" dirty="0">
                    <a:effectLst/>
                    <a:latin typeface="Times New Roman" panose="02020603050405020304" pitchFamily="18" charset="0"/>
                    <a:ea typeface="Times New Roman" panose="02020603050405020304" pitchFamily="18" charset="0"/>
                  </a:rPr>
                  <a:t>Cho </a:t>
                </a:r>
                <a:r>
                  <a:rPr lang="en-US" sz="3200" dirty="0" err="1">
                    <a:effectLst/>
                    <a:latin typeface="Times New Roman" panose="02020603050405020304" pitchFamily="18" charset="0"/>
                    <a:ea typeface="Times New Roman" panose="02020603050405020304" pitchFamily="18" charset="0"/>
                  </a:rPr>
                  <a:t>hình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chóp</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𝐴𝐵𝐶𝐷</m:t>
                    </m:r>
                  </m:oMath>
                </a14:m>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có</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đáy</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𝐴𝐵𝐶𝐷</m:t>
                    </m:r>
                  </m:oMath>
                </a14:m>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hình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vuông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cạnh</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2</m:t>
                    </m:r>
                    <m:r>
                      <a:rPr lang="en-US" sz="3200" i="1">
                        <a:effectLst/>
                        <a:latin typeface="Cambria Math" panose="02040503050406030204" pitchFamily="18" charset="0"/>
                        <a:ea typeface="Times New Roman" panose="02020603050405020304" pitchFamily="18" charset="0"/>
                      </a:rPr>
                      <m:t>𝑎</m:t>
                    </m:r>
                  </m:oMath>
                </a14:m>
                <a:r>
                  <a:rPr lang="en-US" sz="3200" dirty="0">
                    <a:effectLst/>
                    <a:latin typeface="Times New Roman" panose="02020603050405020304" pitchFamily="18" charset="0"/>
                    <a:ea typeface="Times New Roman" panose="02020603050405020304" pitchFamily="18" charset="0"/>
                  </a:rPr>
                  <a:t>. Tam </a:t>
                </a:r>
                <a:r>
                  <a:rPr lang="en-US" sz="3200" dirty="0" err="1">
                    <a:effectLst/>
                    <a:latin typeface="Times New Roman" panose="02020603050405020304" pitchFamily="18" charset="0"/>
                    <a:ea typeface="Times New Roman" panose="02020603050405020304" pitchFamily="18" charset="0"/>
                  </a:rPr>
                  <a:t>giác</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𝑆𝐴𝐵</m:t>
                    </m:r>
                  </m:oMath>
                </a14:m>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vuông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tại</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m:t>
                    </m:r>
                  </m:oMath>
                </a14:m>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nằm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trong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mặt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phẳng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vuông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góc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với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đáy</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Gọi</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𝜑</m:t>
                    </m:r>
                  </m:oMath>
                </a14:m>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góc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tạo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bởi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đường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thẳng</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𝑆𝐷</m:t>
                    </m:r>
                  </m:oMath>
                </a14:m>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mặt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phẳng</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d>
                      <m:dPr>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𝑆𝐵𝐶</m:t>
                        </m:r>
                      </m:e>
                    </m:d>
                  </m:oMath>
                </a14:m>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với</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𝜑</m:t>
                    </m:r>
                    <m:r>
                      <a:rPr lang="en-US" sz="3200" i="1">
                        <a:effectLst/>
                        <a:latin typeface="Cambria Math" panose="02040503050406030204" pitchFamily="18" charset="0"/>
                        <a:ea typeface="Times New Roman" panose="02020603050405020304" pitchFamily="18" charset="0"/>
                      </a:rPr>
                      <m:t>&lt;45°</m:t>
                    </m:r>
                  </m:oMath>
                </a14:m>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Tìm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giá</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trị</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lớn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nhất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thể</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tích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khối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chóp</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𝐴𝐵𝐶𝐷</m:t>
                    </m:r>
                  </m:oMath>
                </a14:m>
                <a:r>
                  <a:rPr lang="en-US" sz="3200" dirty="0">
                    <a:effectLst/>
                    <a:latin typeface="Times New Roman" panose="02020603050405020304" pitchFamily="18" charset="0"/>
                    <a:ea typeface="Times New Roman" panose="02020603050405020304" pitchFamily="18" charset="0"/>
                  </a:rPr>
                  <a:t>.</a:t>
                </a:r>
              </a:p>
              <a:p>
                <a:pPr marL="0" indent="0" algn="just">
                  <a:lnSpc>
                    <a:spcPct val="100000"/>
                  </a:lnSpc>
                  <a:spcBef>
                    <a:spcPts val="0"/>
                  </a:spcBef>
                  <a:spcAft>
                    <a:spcPts val="0"/>
                  </a:spcAft>
                  <a:buNone/>
                  <a:tabLst>
                    <a:tab pos="629920" algn="l"/>
                  </a:tabLst>
                </a:pPr>
                <a:r>
                  <a:rPr lang="en-US" sz="3200" b="1" dirty="0">
                    <a:effectLst/>
                    <a:latin typeface="Times New Roman" panose="02020603050405020304" pitchFamily="18" charset="0"/>
                    <a:ea typeface="Times New Roman" panose="02020603050405020304" pitchFamily="18" charset="0"/>
                  </a:rPr>
                  <a:t>	</a:t>
                </a:r>
                <a:r>
                  <a:rPr lang="en-US" sz="3200" b="1" dirty="0">
                    <a:solidFill>
                      <a:srgbClr val="0000FF"/>
                    </a:solidFill>
                    <a:effectLst/>
                    <a:latin typeface="Times New Roman" panose="02020603050405020304" pitchFamily="18" charset="0"/>
                    <a:ea typeface="Times New Roman" panose="02020603050405020304" pitchFamily="18" charset="0"/>
                  </a:rPr>
                  <a:t>A</a:t>
                </a:r>
                <a:r>
                  <a:rPr lang="en-US" sz="3200" b="1" dirty="0">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2</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𝑎</m:t>
                            </m:r>
                          </m:e>
                          <m:sup>
                            <m:r>
                              <a:rPr lang="en-US" sz="3200" i="1">
                                <a:effectLst/>
                                <a:latin typeface="Cambria Math" panose="02040503050406030204" pitchFamily="18" charset="0"/>
                                <a:ea typeface="Times New Roman" panose="02020603050405020304" pitchFamily="18" charset="0"/>
                              </a:rPr>
                              <m:t>3</m:t>
                            </m:r>
                          </m:sup>
                        </m:sSup>
                      </m:num>
                      <m:den>
                        <m:r>
                          <a:rPr lang="en-US" sz="3200" i="1">
                            <a:effectLst/>
                            <a:latin typeface="Cambria Math" panose="02040503050406030204" pitchFamily="18" charset="0"/>
                            <a:ea typeface="Times New Roman" panose="02020603050405020304" pitchFamily="18" charset="0"/>
                          </a:rPr>
                          <m:t>3</m:t>
                        </m:r>
                      </m:den>
                    </m:f>
                  </m:oMath>
                </a14:m>
                <a:r>
                  <a:rPr lang="en-US" sz="3200" b="1" dirty="0">
                    <a:effectLst/>
                    <a:latin typeface="Times New Roman" panose="02020603050405020304" pitchFamily="18" charset="0"/>
                    <a:ea typeface="Times New Roman" panose="02020603050405020304" pitchFamily="18" charset="0"/>
                  </a:rPr>
                  <a:t>			</a:t>
                </a:r>
                <a:r>
                  <a:rPr lang="en-US" sz="3200" b="1" dirty="0">
                    <a:solidFill>
                      <a:srgbClr val="0000FF"/>
                    </a:solidFill>
                    <a:effectLst/>
                    <a:latin typeface="Times New Roman" panose="02020603050405020304" pitchFamily="18" charset="0"/>
                    <a:ea typeface="Times New Roman" panose="02020603050405020304" pitchFamily="18" charset="0"/>
                  </a:rPr>
                  <a:t>B. </a:t>
                </a:r>
                <a14:m>
                  <m:oMath xmlns:m="http://schemas.openxmlformats.org/officeDocument/2006/math">
                    <m:r>
                      <a:rPr lang="en-US" sz="3200" i="1">
                        <a:effectLst/>
                        <a:latin typeface="Cambria Math" panose="02040503050406030204" pitchFamily="18" charset="0"/>
                        <a:ea typeface="Times New Roman" panose="02020603050405020304" pitchFamily="18" charset="0"/>
                      </a:rPr>
                      <m:t>4</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𝑎</m:t>
                        </m:r>
                      </m:e>
                      <m:sup>
                        <m:r>
                          <a:rPr lang="en-US" sz="3200" i="1">
                            <a:effectLst/>
                            <a:latin typeface="Cambria Math" panose="02040503050406030204" pitchFamily="18" charset="0"/>
                            <a:ea typeface="Times New Roman" panose="02020603050405020304" pitchFamily="18" charset="0"/>
                          </a:rPr>
                          <m:t>3</m:t>
                        </m:r>
                      </m:sup>
                    </m:sSup>
                  </m:oMath>
                </a14:m>
                <a:r>
                  <a:rPr lang="en-US" sz="3200" b="1" dirty="0">
                    <a:effectLst/>
                    <a:latin typeface="Times New Roman" panose="02020603050405020304" pitchFamily="18" charset="0"/>
                    <a:ea typeface="Times New Roman" panose="02020603050405020304" pitchFamily="18" charset="0"/>
                  </a:rPr>
                  <a:t>		</a:t>
                </a:r>
                <a:r>
                  <a:rPr lang="en-US" sz="3200" b="1" dirty="0">
                    <a:solidFill>
                      <a:srgbClr val="0000FF"/>
                    </a:solidFill>
                    <a:effectLst/>
                    <a:latin typeface="Times New Roman" panose="02020603050405020304" pitchFamily="18" charset="0"/>
                    <a:ea typeface="Times New Roman" panose="02020603050405020304" pitchFamily="18" charset="0"/>
                  </a:rPr>
                  <a:t>C.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8</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𝑎</m:t>
                            </m:r>
                          </m:e>
                          <m:sup>
                            <m:r>
                              <a:rPr lang="en-US" sz="3200" i="1">
                                <a:effectLst/>
                                <a:latin typeface="Cambria Math" panose="02040503050406030204" pitchFamily="18" charset="0"/>
                                <a:ea typeface="Times New Roman" panose="02020603050405020304" pitchFamily="18" charset="0"/>
                              </a:rPr>
                              <m:t>3</m:t>
                            </m:r>
                          </m:sup>
                        </m:sSup>
                      </m:num>
                      <m:den>
                        <m:r>
                          <a:rPr lang="en-US" sz="3200" i="1">
                            <a:effectLst/>
                            <a:latin typeface="Cambria Math" panose="02040503050406030204" pitchFamily="18" charset="0"/>
                            <a:ea typeface="Times New Roman" panose="02020603050405020304" pitchFamily="18" charset="0"/>
                          </a:rPr>
                          <m:t>3</m:t>
                        </m:r>
                      </m:den>
                    </m:f>
                  </m:oMath>
                </a14:m>
                <a:r>
                  <a:rPr lang="en-US" sz="3200" b="1" dirty="0">
                    <a:effectLst/>
                    <a:latin typeface="Times New Roman" panose="02020603050405020304" pitchFamily="18" charset="0"/>
                    <a:ea typeface="Times New Roman" panose="02020603050405020304" pitchFamily="18" charset="0"/>
                  </a:rPr>
                  <a:t>		</a:t>
                </a:r>
                <a:r>
                  <a:rPr lang="en-US" sz="3200" b="1" dirty="0">
                    <a:solidFill>
                      <a:srgbClr val="0000FF"/>
                    </a:solidFill>
                    <a:effectLst/>
                    <a:latin typeface="Times New Roman" panose="02020603050405020304" pitchFamily="18" charset="0"/>
                    <a:ea typeface="Times New Roman" panose="02020603050405020304" pitchFamily="18" charset="0"/>
                  </a:rPr>
                  <a:t>D.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4</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𝑎</m:t>
                            </m:r>
                          </m:e>
                          <m:sup>
                            <m:r>
                              <a:rPr lang="en-US" sz="3200" i="1">
                                <a:effectLst/>
                                <a:latin typeface="Cambria Math" panose="02040503050406030204" pitchFamily="18" charset="0"/>
                                <a:ea typeface="Times New Roman" panose="02020603050405020304" pitchFamily="18" charset="0"/>
                              </a:rPr>
                              <m:t>3</m:t>
                            </m:r>
                          </m:sup>
                        </m:sSup>
                      </m:num>
                      <m:den>
                        <m:r>
                          <a:rPr lang="en-US" sz="3200" i="1">
                            <a:effectLst/>
                            <a:latin typeface="Cambria Math" panose="02040503050406030204" pitchFamily="18" charset="0"/>
                            <a:ea typeface="Times New Roman" panose="02020603050405020304" pitchFamily="18" charset="0"/>
                          </a:rPr>
                          <m:t>3</m:t>
                        </m:r>
                      </m:den>
                    </m:f>
                  </m:oMath>
                </a14:m>
                <a:r>
                  <a:rPr lang="en-US" sz="3200" b="1" u="sng" dirty="0">
                    <a:solidFill>
                      <a:srgbClr val="0000FF"/>
                    </a:solidFill>
                    <a:latin typeface="Calibri" panose="020F0502020204030204" pitchFamily="34" charset="0"/>
                  </a:rPr>
                  <a:t>  </a:t>
                </a:r>
                <a:endParaRPr lang="en-US" sz="3200" u="sng" dirty="0">
                  <a:solidFill>
                    <a:srgbClr val="002060"/>
                  </a:solidFill>
                  <a:latin typeface="Calibri" panose="020F0502020204030204" pitchFamily="34" charset="0"/>
                </a:endParaRPr>
              </a:p>
              <a:p>
                <a:pPr marL="0" lvl="0" indent="0">
                  <a:buNone/>
                </a:pPr>
                <a:endParaRPr lang="en-US" sz="3200" b="1" i="0" u="none" strike="noStrike" baseline="0" dirty="0">
                  <a:solidFill>
                    <a:srgbClr val="002060"/>
                  </a:solidFill>
                  <a:latin typeface="Calibri" panose="020F0502020204030204" pitchFamily="34" charset="0"/>
                  <a:sym typeface="Symbol"/>
                </a:endParaRPr>
              </a:p>
              <a:p>
                <a:pPr marL="0" marR="0" lvl="0" indent="0" rtl="0">
                  <a:buNone/>
                </a:pPr>
                <a:endParaRPr lang="en-US" sz="3200" b="1" dirty="0">
                  <a:solidFill>
                    <a:srgbClr val="002060"/>
                  </a:solidFill>
                  <a:latin typeface="Calibri" panose="020F0502020204030204" pitchFamily="34" charset="0"/>
                  <a:sym typeface="Symbol"/>
                </a:endParaRPr>
              </a:p>
              <a:p>
                <a:pPr marL="0" marR="0" lvl="0" indent="0" rtl="0">
                  <a:buNone/>
                </a:pPr>
                <a:r>
                  <a:rPr lang="en-US" sz="3200" b="1" dirty="0">
                    <a:solidFill>
                      <a:srgbClr val="002060"/>
                    </a:solidFill>
                    <a:latin typeface="Calibri" panose="020F0502020204030204" pitchFamily="34" charset="0"/>
                    <a:sym typeface="Symbol"/>
                  </a:rPr>
                  <a:t> </a:t>
                </a:r>
                <a:endParaRPr lang="en-US" sz="3200" dirty="0">
                  <a:solidFill>
                    <a:srgbClr val="002060"/>
                  </a:solidFill>
                  <a:latin typeface="Times New Roman" panose="02020603050405020304" pitchFamily="18" charset="0"/>
                  <a:cs typeface="Times New Roman" panose="02020603050405020304" pitchFamily="18" charset="0"/>
                  <a:sym typeface="Symbol"/>
                </a:endParaRPr>
              </a:p>
            </p:txBody>
          </p:sp>
        </mc:Choice>
        <mc:Fallback xmlns="">
          <p:sp>
            <p:nvSpPr>
              <p:cNvPr id="3" name="Text Placeholder 2">
                <a:extLst>
                  <a:ext uri="{FF2B5EF4-FFF2-40B4-BE49-F238E27FC236}">
                    <a16:creationId xmlns:a16="http://schemas.microsoft.com/office/drawing/2014/main" id="{0AEB5589-BCD2-4F0E-A74F-0ACF51F85001}"/>
                  </a:ext>
                </a:extLst>
              </p:cNvPr>
              <p:cNvSpPr>
                <a:spLocks noGrp="1" noRot="1" noChangeAspect="1" noMove="1" noResize="1" noEditPoints="1" noAdjustHandles="1" noChangeArrowheads="1" noChangeShapeType="1" noTextEdit="1"/>
              </p:cNvSpPr>
              <p:nvPr>
                <p:ph type="body" idx="1"/>
              </p:nvPr>
            </p:nvSpPr>
            <p:spPr>
              <a:xfrm>
                <a:off x="167409" y="134473"/>
                <a:ext cx="11929997" cy="2808424"/>
              </a:xfrm>
              <a:blipFill>
                <a:blip r:embed="rId3"/>
                <a:stretch>
                  <a:fillRect l="-1277" t="-3037" r="-2146" b="-67462"/>
                </a:stretch>
              </a:blipFill>
            </p:spPr>
            <p:txBody>
              <a:bodyPr/>
              <a:lstStyle/>
              <a:p>
                <a:r>
                  <a:rPr lang="en-US">
                    <a:noFill/>
                  </a:rPr>
                  <a:t> </a:t>
                </a:r>
              </a:p>
            </p:txBody>
          </p:sp>
        </mc:Fallback>
      </mc:AlternateContent>
      <p:sp>
        <p:nvSpPr>
          <p:cNvPr id="7" name="Oval 53"/>
          <p:cNvSpPr>
            <a:spLocks noChangeArrowheads="1"/>
          </p:cNvSpPr>
          <p:nvPr/>
        </p:nvSpPr>
        <p:spPr bwMode="auto">
          <a:xfrm>
            <a:off x="9333186" y="2313536"/>
            <a:ext cx="578069" cy="455067"/>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a:p>
        </p:txBody>
      </p:sp>
      <p:sp>
        <p:nvSpPr>
          <p:cNvPr id="5" name="TextBox 4"/>
          <p:cNvSpPr txBox="1"/>
          <p:nvPr/>
        </p:nvSpPr>
        <p:spPr>
          <a:xfrm>
            <a:off x="341587" y="2831672"/>
            <a:ext cx="2879834" cy="1077218"/>
          </a:xfrm>
          <a:prstGeom prst="rect">
            <a:avLst/>
          </a:prstGeom>
          <a:noFill/>
        </p:spPr>
        <p:txBody>
          <a:bodyPr wrap="square" rtlCol="0">
            <a:spAutoFit/>
          </a:bodyPr>
          <a:lstStyle/>
          <a:p>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p>
          <a:p>
            <a:endParaRPr lang="en-US" sz="3200" dirty="0"/>
          </a:p>
        </p:txBody>
      </p:sp>
      <mc:AlternateContent xmlns:mc="http://schemas.openxmlformats.org/markup-compatibility/2006" xmlns:a14="http://schemas.microsoft.com/office/drawing/2010/main">
        <mc:Choice Requires="a14">
          <p:sp>
            <p:nvSpPr>
              <p:cNvPr id="22" name="TextBox 21"/>
              <p:cNvSpPr txBox="1"/>
              <p:nvPr/>
            </p:nvSpPr>
            <p:spPr>
              <a:xfrm>
                <a:off x="250388" y="3489594"/>
                <a:ext cx="10498574" cy="1077218"/>
              </a:xfrm>
              <a:prstGeom prst="rect">
                <a:avLst/>
              </a:prstGeom>
              <a:noFill/>
            </p:spPr>
            <p:txBody>
              <a:bodyPr wrap="square" rtlCol="0">
                <a:spAutoFit/>
              </a:bodyPr>
              <a:lstStyle/>
              <a:p>
                <a:pPr marL="52388"/>
                <a:r>
                  <a:rPr lang="en-US" sz="3200" dirty="0">
                    <a:latin typeface="Times New Roman" panose="02020603050405020304" pitchFamily="18" charset="0"/>
                    <a:cs typeface="Times New Roman" panose="02020603050405020304" pitchFamily="18" charset="0"/>
                  </a:rPr>
                  <a:t>Gọi </a:t>
                </a:r>
                <a14:m>
                  <m:oMath xmlns:m="http://schemas.openxmlformats.org/officeDocument/2006/math">
                    <m:sSup>
                      <m:sSupPr>
                        <m:ctrlPr>
                          <a:rPr lang="en-US" sz="3200" i="1">
                            <a:effectLst/>
                            <a:latin typeface="Cambria Math" panose="02040503050406030204" pitchFamily="18" charset="0"/>
                          </a:rPr>
                        </m:ctrlPr>
                      </m:sSupPr>
                      <m:e>
                        <m:r>
                          <a:rPr lang="en-US" sz="3200" i="1">
                            <a:effectLst/>
                            <a:latin typeface="Cambria Math" panose="02040503050406030204" pitchFamily="18" charset="0"/>
                          </a:rPr>
                          <m:t>𝐷</m:t>
                        </m:r>
                      </m:e>
                      <m:sup>
                        <m:r>
                          <a:rPr lang="en-US" sz="3200" i="1">
                            <a:effectLst/>
                            <a:latin typeface="Cambria Math" panose="02040503050406030204" pitchFamily="18" charset="0"/>
                          </a:rPr>
                          <m:t>′</m:t>
                        </m:r>
                      </m:sup>
                    </m:sSup>
                  </m:oMath>
                </a14:m>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là</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đỉnh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thứ</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tư</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của</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hình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bình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hành</a:t>
                </a:r>
                <a:r>
                  <a:rPr lang="en-US" sz="3200" dirty="0">
                    <a:effectLst/>
                    <a:latin typeface="Times New Roman" panose="02020603050405020304" pitchFamily="18" charset="0"/>
                    <a:cs typeface="Times New Roman" panose="02020603050405020304" pitchFamily="18" charset="0"/>
                  </a:rPr>
                  <a:t> </a:t>
                </a:r>
                <a14:m>
                  <m:oMath xmlns:m="http://schemas.openxmlformats.org/officeDocument/2006/math">
                    <m:r>
                      <a:rPr lang="en-US" sz="3200" i="1">
                        <a:effectLst/>
                        <a:latin typeface="Cambria Math" panose="02040503050406030204" pitchFamily="18" charset="0"/>
                      </a:rPr>
                      <m:t>𝑆𝐴𝐷</m:t>
                    </m:r>
                    <m:sSup>
                      <m:sSupPr>
                        <m:ctrlPr>
                          <a:rPr lang="en-US" sz="3200" i="1">
                            <a:effectLst/>
                            <a:latin typeface="Cambria Math" panose="02040503050406030204" pitchFamily="18" charset="0"/>
                          </a:rPr>
                        </m:ctrlPr>
                      </m:sSupPr>
                      <m:e>
                        <m:r>
                          <a:rPr lang="en-US" sz="3200" i="1">
                            <a:effectLst/>
                            <a:latin typeface="Cambria Math" panose="02040503050406030204" pitchFamily="18" charset="0"/>
                          </a:rPr>
                          <m:t>𝐷</m:t>
                        </m:r>
                      </m:e>
                      <m:sup>
                        <m:r>
                          <a:rPr lang="en-US" sz="3200" i="1">
                            <a:effectLst/>
                            <a:latin typeface="Cambria Math" panose="02040503050406030204" pitchFamily="18" charset="0"/>
                          </a:rPr>
                          <m:t>′</m:t>
                        </m:r>
                      </m:sup>
                    </m:sSup>
                    <m:r>
                      <a:rPr lang="en-US" sz="3200" b="0" i="1" smtClean="0">
                        <a:effectLst/>
                        <a:latin typeface="Cambria Math" panose="02040503050406030204" pitchFamily="18" charset="0"/>
                      </a:rPr>
                      <m:t> </m:t>
                    </m:r>
                  </m:oMath>
                </a14:m>
                <a:endParaRPr lang="en-US" sz="3200" b="0" i="1" dirty="0">
                  <a:effectLst/>
                  <a:latin typeface="Cambria Math" panose="02040503050406030204" pitchFamily="18" charset="0"/>
                </a:endParaRPr>
              </a:p>
              <a:p>
                <a:pPr marL="52388"/>
                <a14:m>
                  <m:oMath xmlns:m="http://schemas.openxmlformats.org/officeDocument/2006/math">
                    <m:r>
                      <a:rPr lang="en-US" sz="3200" i="1" smtClean="0">
                        <a:effectLst/>
                        <a:latin typeface="Cambria Math" panose="02040503050406030204" pitchFamily="18" charset="0"/>
                        <a:sym typeface="Symbol" panose="05050102010706020507" pitchFamily="18" charset="2"/>
                      </a:rPr>
                      <m:t></m:t>
                    </m:r>
                    <m:r>
                      <a:rPr lang="en-US" sz="3200" b="0" i="1" smtClean="0">
                        <a:effectLst/>
                        <a:latin typeface="Cambria Math" panose="02040503050406030204" pitchFamily="18" charset="0"/>
                        <a:sym typeface="Symbol" panose="05050102010706020507" pitchFamily="18" charset="2"/>
                      </a:rPr>
                      <m:t>𝐷</m:t>
                    </m:r>
                    <m:sSup>
                      <m:sSupPr>
                        <m:ctrlPr>
                          <a:rPr lang="en-US" sz="3200" b="0" i="1" smtClean="0">
                            <a:effectLst/>
                            <a:latin typeface="Cambria Math" panose="02040503050406030204" pitchFamily="18" charset="0"/>
                            <a:sym typeface="Symbol" panose="05050102010706020507" pitchFamily="18" charset="2"/>
                          </a:rPr>
                        </m:ctrlPr>
                      </m:sSupPr>
                      <m:e>
                        <m:r>
                          <a:rPr lang="en-US" sz="3200" b="0" i="1" smtClean="0">
                            <a:effectLst/>
                            <a:latin typeface="Cambria Math" panose="02040503050406030204" pitchFamily="18" charset="0"/>
                            <a:sym typeface="Symbol" panose="05050102010706020507" pitchFamily="18" charset="2"/>
                          </a:rPr>
                          <m:t>𝐷</m:t>
                        </m:r>
                      </m:e>
                      <m:sup>
                        <m:r>
                          <a:rPr lang="en-US" sz="3200" b="0" i="1" smtClean="0">
                            <a:effectLst/>
                            <a:latin typeface="Cambria Math" panose="02040503050406030204" pitchFamily="18" charset="0"/>
                            <a:sym typeface="Symbol" panose="05050102010706020507" pitchFamily="18" charset="2"/>
                          </a:rPr>
                          <m:t>′</m:t>
                        </m:r>
                      </m:sup>
                    </m:sSup>
                    <m:r>
                      <a:rPr lang="en-US" sz="3200" b="0" i="1" smtClean="0">
                        <a:effectLst/>
                        <a:latin typeface="Cambria Math" panose="02040503050406030204" pitchFamily="18" charset="0"/>
                        <a:sym typeface="Symbol" panose="05050102010706020507" pitchFamily="18" charset="2"/>
                      </a:rPr>
                      <m:t>//</m:t>
                    </m:r>
                    <m:r>
                      <a:rPr lang="en-US" sz="3200" b="0" i="1" smtClean="0">
                        <a:effectLst/>
                        <a:latin typeface="Cambria Math" panose="02040503050406030204" pitchFamily="18" charset="0"/>
                        <a:sym typeface="Symbol" panose="05050102010706020507" pitchFamily="18" charset="2"/>
                      </a:rPr>
                      <m:t>𝑆𝐴</m:t>
                    </m:r>
                    <m:r>
                      <a:rPr lang="en-US" sz="3200" b="0" i="1" smtClean="0">
                        <a:effectLst/>
                        <a:latin typeface="Cambria Math" panose="02040503050406030204" pitchFamily="18" charset="0"/>
                      </a:rPr>
                      <m:t> </m:t>
                    </m:r>
                  </m:oMath>
                </a14:m>
                <a:r>
                  <a:rPr lang="en-US" sz="3200" dirty="0">
                    <a:effectLst/>
                    <a:latin typeface="Times New Roman" panose="02020603050405020304" pitchFamily="18" charset="0"/>
                    <a:cs typeface="Times New Roman" panose="02020603050405020304" pitchFamily="18" charset="0"/>
                  </a:rPr>
                  <a:t>.</a:t>
                </a:r>
              </a:p>
            </p:txBody>
          </p:sp>
        </mc:Choice>
        <mc:Fallback xmlns="">
          <p:sp>
            <p:nvSpPr>
              <p:cNvPr id="22" name="TextBox 21"/>
              <p:cNvSpPr txBox="1">
                <a:spLocks noRot="1" noChangeAspect="1" noMove="1" noResize="1" noEditPoints="1" noAdjustHandles="1" noChangeArrowheads="1" noChangeShapeType="1" noTextEdit="1"/>
              </p:cNvSpPr>
              <p:nvPr/>
            </p:nvSpPr>
            <p:spPr>
              <a:xfrm>
                <a:off x="250388" y="3489594"/>
                <a:ext cx="10498574" cy="1077218"/>
              </a:xfrm>
              <a:prstGeom prst="rect">
                <a:avLst/>
              </a:prstGeom>
              <a:blipFill>
                <a:blip r:embed="rId4"/>
                <a:stretch>
                  <a:fillRect l="-929" t="-7910" b="-16949"/>
                </a:stretch>
              </a:blipFill>
            </p:spPr>
            <p:txBody>
              <a:bodyPr/>
              <a:lstStyle/>
              <a:p>
                <a:r>
                  <a:rPr lang="en-US">
                    <a:noFill/>
                  </a:rPr>
                  <a:t> </a:t>
                </a:r>
              </a:p>
            </p:txBody>
          </p:sp>
        </mc:Fallback>
      </mc:AlternateContent>
      <p:sp>
        <p:nvSpPr>
          <p:cNvPr id="32" name="Rectangle 23"/>
          <p:cNvSpPr>
            <a:spLocks noChangeArrowheads="1"/>
          </p:cNvSpPr>
          <p:nvPr/>
        </p:nvSpPr>
        <p:spPr bwMode="auto">
          <a:xfrm>
            <a:off x="341587" y="2564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8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29"/>
          <p:cNvSpPr>
            <a:spLocks noChangeArrowheads="1"/>
          </p:cNvSpPr>
          <p:nvPr/>
        </p:nvSpPr>
        <p:spPr bwMode="auto">
          <a:xfrm>
            <a:off x="300324" y="4643626"/>
            <a:ext cx="870501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3200" b="0" i="0" u="none" strike="noStrike" cap="none" normalizeH="0" baseline="0" dirty="0" err="1">
                <a:ln>
                  <a:noFill/>
                </a:ln>
                <a:solidFill>
                  <a:schemeClr val="tx1"/>
                </a:solidFill>
                <a:effectLst/>
                <a:latin typeface="Arial" panose="020B0604020202020204" pitchFamily="34" charset="0"/>
              </a:rPr>
              <a:t>mà</a:t>
            </a:r>
            <a:r>
              <a:rPr kumimoji="0" lang="en-US" altLang="en-US" sz="3200" b="0" i="0" u="none" strike="noStrike" cap="none" normalizeH="0" baseline="0" dirty="0">
                <a:ln>
                  <a:noFill/>
                </a:ln>
                <a:solidFill>
                  <a:schemeClr val="tx1"/>
                </a:solidFill>
                <a:effectLst/>
                <a:latin typeface="Arial" panose="020B0604020202020204" pitchFamily="34" charset="0"/>
              </a:rPr>
              <a:t> </a:t>
            </a:r>
            <a:r>
              <a:rPr kumimoji="0" lang="en-US" altLang="en-US" sz="3200" b="0" i="1" u="none" strike="noStrike" cap="none" normalizeH="0" baseline="0" dirty="0">
                <a:ln>
                  <a:noFill/>
                </a:ln>
                <a:solidFill>
                  <a:schemeClr val="tx1"/>
                </a:solidFill>
                <a:effectLst/>
                <a:latin typeface="Cambria Math" panose="02040503050406030204" pitchFamily="18" charset="0"/>
              </a:rPr>
              <a:t>SA⊥ (SBC)</a:t>
            </a:r>
            <a:r>
              <a:rPr kumimoji="0" lang="en-US" altLang="en-US" sz="3200" b="0" i="0" u="none" strike="noStrike" cap="none" normalizeH="0" baseline="0" dirty="0">
                <a:ln>
                  <a:noFill/>
                </a:ln>
                <a:solidFill>
                  <a:schemeClr val="tx1"/>
                </a:solidFill>
                <a:effectLst/>
              </a:rPr>
              <a:t> </a:t>
            </a:r>
            <a:r>
              <a:rPr kumimoji="0" lang="en-US" altLang="en-US" sz="3200" b="0" i="0" u="none" strike="noStrike" cap="none" normalizeH="0" baseline="0" dirty="0">
                <a:ln>
                  <a:noFill/>
                </a:ln>
                <a:solidFill>
                  <a:schemeClr val="tx1"/>
                </a:solidFill>
                <a:effectLst/>
                <a:latin typeface="Arial" panose="020B0604020202020204" pitchFamily="34" charset="0"/>
              </a:rPr>
              <a:t>(</a:t>
            </a:r>
            <a:r>
              <a:rPr kumimoji="0" lang="en-US" altLang="en-US" sz="3200" b="0" i="0" u="none" strike="noStrike" cap="none" normalizeH="0" baseline="0" dirty="0" err="1">
                <a:ln>
                  <a:noFill/>
                </a:ln>
                <a:solidFill>
                  <a:schemeClr val="tx1"/>
                </a:solidFill>
                <a:effectLst/>
                <a:latin typeface="Arial" panose="020B0604020202020204" pitchFamily="34" charset="0"/>
              </a:rPr>
              <a:t>vì</a:t>
            </a:r>
            <a:r>
              <a:rPr kumimoji="0" lang="en-US" altLang="en-US" sz="3200" b="0" i="0" u="none" strike="noStrike" cap="none" normalizeH="0" baseline="0" dirty="0">
                <a:ln>
                  <a:noFill/>
                </a:ln>
                <a:solidFill>
                  <a:schemeClr val="tx1"/>
                </a:solidFill>
                <a:effectLst/>
                <a:latin typeface="Arial" panose="020B0604020202020204" pitchFamily="34" charset="0"/>
              </a:rPr>
              <a:t> </a:t>
            </a:r>
            <a:r>
              <a:rPr kumimoji="0" lang="en-US" altLang="en-US" sz="3200" b="0" i="1" u="none" strike="noStrike" cap="none" normalizeH="0" baseline="0" dirty="0">
                <a:ln>
                  <a:noFill/>
                </a:ln>
                <a:solidFill>
                  <a:schemeClr val="tx1"/>
                </a:solidFill>
                <a:effectLst/>
                <a:latin typeface="Cambria Math" panose="02040503050406030204" pitchFamily="18" charset="0"/>
              </a:rPr>
              <a:t>SA⊥SB</a:t>
            </a:r>
            <a:r>
              <a:rPr kumimoji="0" lang="en-US" altLang="en-US" sz="3200" b="0" i="0" u="none" strike="noStrike" cap="none" normalizeH="0" baseline="0" dirty="0">
                <a:ln>
                  <a:noFill/>
                </a:ln>
                <a:solidFill>
                  <a:schemeClr val="tx1"/>
                </a:solidFill>
                <a:effectLst/>
              </a:rPr>
              <a:t>, </a:t>
            </a:r>
            <a:r>
              <a:rPr kumimoji="0" lang="en-US" altLang="en-US" sz="3200" b="0" i="1" u="none" strike="noStrike" cap="none" normalizeH="0" baseline="0" dirty="0">
                <a:ln>
                  <a:noFill/>
                </a:ln>
                <a:solidFill>
                  <a:schemeClr val="tx1"/>
                </a:solidFill>
                <a:effectLst/>
                <a:latin typeface="Cambria Math" panose="02040503050406030204" pitchFamily="18" charset="0"/>
              </a:rPr>
              <a:t>SA⊥BC</a:t>
            </a:r>
            <a:r>
              <a:rPr kumimoji="0" lang="en-US" altLang="en-US" sz="3200" b="0" i="0" u="none" strike="noStrike" cap="none" normalizeH="0" baseline="0" dirty="0">
                <a:ln>
                  <a:noFill/>
                </a:ln>
                <a:solidFill>
                  <a:schemeClr val="tx1"/>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err="1">
                <a:ln>
                  <a:noFill/>
                </a:ln>
                <a:solidFill>
                  <a:schemeClr val="tx1"/>
                </a:solidFill>
                <a:effectLst/>
              </a:rPr>
              <a:t>nên</a:t>
            </a:r>
            <a:r>
              <a:rPr kumimoji="0" lang="en-US" altLang="en-US" sz="3200" b="0" i="0" u="none" strike="noStrike" cap="none" normalizeH="0" baseline="0" dirty="0">
                <a:ln>
                  <a:noFill/>
                </a:ln>
                <a:solidFill>
                  <a:schemeClr val="tx1"/>
                </a:solidFill>
                <a:effectLst/>
              </a:rPr>
              <a:t> </a:t>
            </a:r>
            <a:r>
              <a:rPr kumimoji="0" lang="en-US" altLang="en-US" sz="3200" b="0" i="1" u="none" strike="noStrike" cap="none" normalizeH="0" baseline="0" dirty="0">
                <a:ln>
                  <a:noFill/>
                </a:ln>
                <a:solidFill>
                  <a:schemeClr val="tx1"/>
                </a:solidFill>
                <a:effectLst/>
                <a:latin typeface="Cambria Math" panose="02040503050406030204" pitchFamily="18" charset="0"/>
              </a:rPr>
              <a:t>D'</a:t>
            </a:r>
            <a:r>
              <a:rPr kumimoji="0" lang="en-US" altLang="en-US" sz="3200" b="0" i="0" u="none" strike="noStrike" cap="none" normalizeH="0" baseline="0" dirty="0">
                <a:ln>
                  <a:noFill/>
                </a:ln>
                <a:solidFill>
                  <a:schemeClr val="tx1"/>
                </a:solidFill>
                <a:effectLst/>
              </a:rPr>
              <a:t> </a:t>
            </a:r>
            <a:r>
              <a:rPr kumimoji="0" lang="en-US" altLang="en-US" sz="3200" b="0" i="0" u="none" strike="noStrike" cap="none" normalizeH="0" baseline="0" dirty="0" err="1">
                <a:ln>
                  <a:noFill/>
                </a:ln>
                <a:solidFill>
                  <a:schemeClr val="tx1"/>
                </a:solidFill>
                <a:effectLst/>
                <a:latin typeface="Arial" panose="020B0604020202020204" pitchFamily="34" charset="0"/>
              </a:rPr>
              <a:t>là</a:t>
            </a:r>
            <a:r>
              <a:rPr kumimoji="0" lang="en-US" altLang="en-US" sz="3200" b="0" i="0" u="none" strike="noStrike" cap="none" normalizeH="0" baseline="0" dirty="0">
                <a:ln>
                  <a:noFill/>
                </a:ln>
                <a:solidFill>
                  <a:schemeClr val="tx1"/>
                </a:solidFill>
                <a:effectLst/>
                <a:latin typeface="Arial" panose="020B0604020202020204" pitchFamily="34" charset="0"/>
              </a:rPr>
              <a:t> </a:t>
            </a:r>
            <a:r>
              <a:rPr kumimoji="0" lang="en-US" altLang="en-US" sz="3200" b="0" i="0" u="none" strike="noStrike" cap="none" normalizeH="0" baseline="0" dirty="0" err="1">
                <a:ln>
                  <a:noFill/>
                </a:ln>
                <a:solidFill>
                  <a:schemeClr val="tx1"/>
                </a:solidFill>
                <a:effectLst/>
                <a:latin typeface="Arial" panose="020B0604020202020204" pitchFamily="34" charset="0"/>
              </a:rPr>
              <a:t>hình</a:t>
            </a:r>
            <a:r>
              <a:rPr kumimoji="0" lang="en-US" altLang="en-US" sz="3200" b="0" i="0" u="none" strike="noStrike" cap="none" normalizeH="0" baseline="0" dirty="0">
                <a:ln>
                  <a:noFill/>
                </a:ln>
                <a:solidFill>
                  <a:schemeClr val="tx1"/>
                </a:solidFill>
                <a:effectLst/>
                <a:latin typeface="Arial" panose="020B0604020202020204" pitchFamily="34" charset="0"/>
              </a:rPr>
              <a:t> </a:t>
            </a:r>
            <a:r>
              <a:rPr kumimoji="0" lang="en-US" altLang="en-US" sz="3200" b="0" i="0" u="none" strike="noStrike" cap="none" normalizeH="0" baseline="0" dirty="0" err="1">
                <a:ln>
                  <a:noFill/>
                </a:ln>
                <a:solidFill>
                  <a:schemeClr val="tx1"/>
                </a:solidFill>
                <a:effectLst/>
                <a:latin typeface="Arial" panose="020B0604020202020204" pitchFamily="34" charset="0"/>
              </a:rPr>
              <a:t>chiếu</a:t>
            </a:r>
            <a:r>
              <a:rPr kumimoji="0" lang="en-US" altLang="en-US" sz="3200" b="0" i="0" u="none" strike="noStrike" cap="none" normalizeH="0" baseline="0" dirty="0">
                <a:ln>
                  <a:noFill/>
                </a:ln>
                <a:solidFill>
                  <a:schemeClr val="tx1"/>
                </a:solidFill>
                <a:effectLst/>
                <a:latin typeface="Arial" panose="020B0604020202020204" pitchFamily="34" charset="0"/>
              </a:rPr>
              <a:t> </a:t>
            </a:r>
            <a:r>
              <a:rPr kumimoji="0" lang="en-US" altLang="en-US" sz="3200" b="0" i="0" u="none" strike="noStrike" cap="none" normalizeH="0" baseline="0" dirty="0" err="1">
                <a:ln>
                  <a:noFill/>
                </a:ln>
                <a:solidFill>
                  <a:schemeClr val="tx1"/>
                </a:solidFill>
                <a:effectLst/>
                <a:latin typeface="Arial" panose="020B0604020202020204" pitchFamily="34" charset="0"/>
              </a:rPr>
              <a:t>vuông</a:t>
            </a:r>
            <a:r>
              <a:rPr kumimoji="0" lang="en-US" altLang="en-US" sz="3200" b="0" i="0" u="none" strike="noStrike" cap="none" normalizeH="0" baseline="0" dirty="0">
                <a:ln>
                  <a:noFill/>
                </a:ln>
                <a:solidFill>
                  <a:schemeClr val="tx1"/>
                </a:solidFill>
                <a:effectLst/>
                <a:latin typeface="Arial" panose="020B0604020202020204" pitchFamily="34" charset="0"/>
              </a:rPr>
              <a:t> </a:t>
            </a:r>
            <a:r>
              <a:rPr kumimoji="0" lang="en-US" altLang="en-US" sz="3200" b="0" i="0" u="none" strike="noStrike" cap="none" normalizeH="0" baseline="0" dirty="0" err="1">
                <a:ln>
                  <a:noFill/>
                </a:ln>
                <a:solidFill>
                  <a:schemeClr val="tx1"/>
                </a:solidFill>
                <a:effectLst/>
                <a:latin typeface="Arial" panose="020B0604020202020204" pitchFamily="34" charset="0"/>
              </a:rPr>
              <a:t>góc</a:t>
            </a:r>
            <a:r>
              <a:rPr kumimoji="0" lang="en-US" altLang="en-US" sz="3200" b="0" i="0" u="none" strike="noStrike" cap="none" normalizeH="0" baseline="0" dirty="0">
                <a:ln>
                  <a:noFill/>
                </a:ln>
                <a:solidFill>
                  <a:schemeClr val="tx1"/>
                </a:solidFill>
                <a:effectLst/>
                <a:latin typeface="Arial" panose="020B0604020202020204" pitchFamily="34" charset="0"/>
              </a:rPr>
              <a:t> </a:t>
            </a:r>
            <a:r>
              <a:rPr kumimoji="0" lang="en-US" altLang="en-US" sz="3200" b="0" i="0" u="none" strike="noStrike" cap="none" normalizeH="0" baseline="0" dirty="0" err="1">
                <a:ln>
                  <a:noFill/>
                </a:ln>
                <a:solidFill>
                  <a:schemeClr val="tx1"/>
                </a:solidFill>
                <a:effectLst/>
                <a:latin typeface="Arial" panose="020B0604020202020204" pitchFamily="34" charset="0"/>
              </a:rPr>
              <a:t>của</a:t>
            </a:r>
            <a:r>
              <a:rPr kumimoji="0" lang="en-US" altLang="en-US" sz="3200" b="0" i="0" u="none" strike="noStrike" cap="none" normalizeH="0" baseline="0" dirty="0">
                <a:ln>
                  <a:noFill/>
                </a:ln>
                <a:solidFill>
                  <a:schemeClr val="tx1"/>
                </a:solidFill>
                <a:effectLst/>
                <a:latin typeface="Arial" panose="020B0604020202020204" pitchFamily="34" charset="0"/>
              </a:rPr>
              <a:t> </a:t>
            </a:r>
            <a:r>
              <a:rPr kumimoji="0" lang="en-US" altLang="en-US" sz="3200" b="0" i="1" u="none" strike="noStrike" cap="none" normalizeH="0" baseline="0" dirty="0">
                <a:ln>
                  <a:noFill/>
                </a:ln>
                <a:solidFill>
                  <a:schemeClr val="tx1"/>
                </a:solidFill>
                <a:effectLst/>
                <a:latin typeface="Cambria Math" panose="02040503050406030204" pitchFamily="18" charset="0"/>
              </a:rPr>
              <a:t>D</a:t>
            </a:r>
            <a:r>
              <a:rPr kumimoji="0" lang="en-US" altLang="en-US" sz="3200" b="0" i="0" u="none" strike="noStrike" cap="none" normalizeH="0" baseline="0" dirty="0">
                <a:ln>
                  <a:noFill/>
                </a:ln>
                <a:solidFill>
                  <a:schemeClr val="tx1"/>
                </a:solidFill>
                <a:effectLst/>
              </a:rPr>
              <a:t> </a:t>
            </a:r>
            <a:r>
              <a:rPr kumimoji="0" lang="en-US" altLang="en-US" sz="3200" b="0" i="0" u="none" strike="noStrike" cap="none" normalizeH="0" baseline="0" dirty="0" err="1">
                <a:ln>
                  <a:noFill/>
                </a:ln>
                <a:solidFill>
                  <a:schemeClr val="tx1"/>
                </a:solidFill>
                <a:effectLst/>
                <a:latin typeface="Arial" panose="020B0604020202020204" pitchFamily="34" charset="0"/>
              </a:rPr>
              <a:t>lên</a:t>
            </a:r>
            <a:r>
              <a:rPr kumimoji="0" lang="en-US" altLang="en-US" sz="3200" b="0" i="0" u="none" strike="noStrike" cap="none" normalizeH="0" baseline="0" dirty="0">
                <a:ln>
                  <a:noFill/>
                </a:ln>
                <a:solidFill>
                  <a:schemeClr val="tx1"/>
                </a:solidFill>
                <a:effectLst/>
                <a:latin typeface="Arial" panose="020B0604020202020204" pitchFamily="34" charset="0"/>
              </a:rPr>
              <a:t> (</a:t>
            </a:r>
            <a:r>
              <a:rPr kumimoji="0" lang="en-US" altLang="en-US" sz="3200" b="0" i="1" u="none" strike="noStrike" cap="none" normalizeH="0" baseline="0" dirty="0">
                <a:ln>
                  <a:noFill/>
                </a:ln>
                <a:solidFill>
                  <a:schemeClr val="tx1"/>
                </a:solidFill>
                <a:effectLst/>
                <a:latin typeface="Cambria Math" panose="02040503050406030204" pitchFamily="18" charset="0"/>
              </a:rPr>
              <a:t>SBC)</a:t>
            </a:r>
            <a:r>
              <a:rPr kumimoji="0" lang="en-US" altLang="en-US" sz="3200" b="0" i="0" u="none" strike="noStrike" cap="none" normalizeH="0" baseline="0" dirty="0">
                <a:ln>
                  <a:noFill/>
                </a:ln>
                <a:solidFill>
                  <a:schemeClr val="tx1"/>
                </a:solidFill>
                <a:effectLst/>
              </a:rPr>
              <a:t>.</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43" name="TextBox 42"/>
              <p:cNvSpPr txBox="1"/>
              <p:nvPr/>
            </p:nvSpPr>
            <p:spPr>
              <a:xfrm>
                <a:off x="341587" y="5646178"/>
                <a:ext cx="7788166" cy="1662122"/>
              </a:xfrm>
              <a:prstGeom prst="rect">
                <a:avLst/>
              </a:prstGeom>
              <a:noFill/>
            </p:spPr>
            <p:txBody>
              <a:bodyPr wrap="square" rtlCol="0">
                <a:spAutoFit/>
              </a:bodyPr>
              <a:lstStyle/>
              <a:p>
                <a:r>
                  <a:rPr lang="fr-FR" sz="3200" dirty="0" err="1">
                    <a:latin typeface="Times New Roman" panose="02020603050405020304" pitchFamily="18" charset="0"/>
                    <a:cs typeface="Times New Roman" panose="02020603050405020304" pitchFamily="18" charset="0"/>
                  </a:rPr>
                  <a:t>Góc</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giữa</a:t>
                </a:r>
                <a:r>
                  <a:rPr lang="fr-FR"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𝑆𝐷</m:t>
                    </m:r>
                  </m:oMath>
                </a14:m>
                <a:r>
                  <a:rPr lang="fr-FR" sz="3200" dirty="0" err="1">
                    <a:effectLst/>
                    <a:latin typeface="Times New Roman" panose="02020603050405020304" pitchFamily="18" charset="0"/>
                    <a:cs typeface="Times New Roman" panose="02020603050405020304" pitchFamily="18" charset="0"/>
                  </a:rPr>
                  <a:t>và</a:t>
                </a:r>
                <a:r>
                  <a:rPr lang="fr-FR" sz="3200" dirty="0">
                    <a:effectLst/>
                    <a:latin typeface="Times New Roman" panose="02020603050405020304" pitchFamily="18" charset="0"/>
                    <a:cs typeface="Times New Roman" panose="02020603050405020304" pitchFamily="18" charset="0"/>
                  </a:rPr>
                  <a:t> </a:t>
                </a:r>
                <a14:m>
                  <m:oMath xmlns:m="http://schemas.openxmlformats.org/officeDocument/2006/math">
                    <m:d>
                      <m:dPr>
                        <m:ctrlPr>
                          <a:rPr lang="en-US" sz="3200" i="1">
                            <a:latin typeface="Cambria Math" panose="02040503050406030204" pitchFamily="18" charset="0"/>
                          </a:rPr>
                        </m:ctrlPr>
                      </m:dPr>
                      <m:e>
                        <m:r>
                          <a:rPr lang="en-US" sz="3200" i="1">
                            <a:latin typeface="Cambria Math" panose="02040503050406030204" pitchFamily="18" charset="0"/>
                          </a:rPr>
                          <m:t>𝑆𝐵𝐶</m:t>
                        </m:r>
                      </m:e>
                    </m:d>
                  </m:oMath>
                </a14:m>
                <a:r>
                  <a:rPr lang="fr-FR" sz="3200" dirty="0">
                    <a:effectLst/>
                    <a:latin typeface="Times New Roman" panose="02020603050405020304" pitchFamily="18" charset="0"/>
                    <a:cs typeface="Times New Roman" panose="02020603050405020304" pitchFamily="18" charset="0"/>
                  </a:rPr>
                  <a:t> là </a:t>
                </a:r>
                <a14:m>
                  <m:oMath xmlns:m="http://schemas.openxmlformats.org/officeDocument/2006/math">
                    <m:r>
                      <a:rPr lang="en-US" sz="3200" i="1">
                        <a:latin typeface="Cambria Math" panose="02040503050406030204" pitchFamily="18" charset="0"/>
                      </a:rPr>
                      <m:t>𝛼</m:t>
                    </m:r>
                    <m:r>
                      <a:rPr lang="en-US" sz="3200" i="1">
                        <a:latin typeface="Cambria Math" panose="02040503050406030204" pitchFamily="18" charset="0"/>
                      </a:rPr>
                      <m:t>=</m:t>
                    </m:r>
                    <m:acc>
                      <m:accPr>
                        <m:chr m:val="̂"/>
                        <m:ctrlPr>
                          <a:rPr lang="en-US" sz="3200" i="1">
                            <a:latin typeface="Cambria Math" panose="02040503050406030204" pitchFamily="18" charset="0"/>
                          </a:rPr>
                        </m:ctrlPr>
                      </m:accPr>
                      <m:e>
                        <m:r>
                          <a:rPr lang="en-US" sz="3200" i="1">
                            <a:latin typeface="Cambria Math" panose="02040503050406030204" pitchFamily="18" charset="0"/>
                          </a:rPr>
                          <m:t>𝐷𝑆</m:t>
                        </m:r>
                        <m:sSup>
                          <m:sSupPr>
                            <m:ctrlPr>
                              <a:rPr lang="en-US" sz="3200" i="1">
                                <a:latin typeface="Cambria Math" panose="02040503050406030204" pitchFamily="18" charset="0"/>
                              </a:rPr>
                            </m:ctrlPr>
                          </m:sSupPr>
                          <m:e>
                            <m:r>
                              <a:rPr lang="en-US" sz="3200" i="1">
                                <a:latin typeface="Cambria Math" panose="02040503050406030204" pitchFamily="18" charset="0"/>
                              </a:rPr>
                              <m:t>𝐷</m:t>
                            </m:r>
                          </m:e>
                          <m:sup>
                            <m:r>
                              <a:rPr lang="en-US" sz="3200" i="1">
                                <a:latin typeface="Cambria Math" panose="02040503050406030204" pitchFamily="18" charset="0"/>
                              </a:rPr>
                              <m:t>′</m:t>
                            </m:r>
                          </m:sup>
                        </m:sSup>
                      </m:e>
                    </m:acc>
                    <m:r>
                      <a:rPr lang="en-US" sz="3200" i="1">
                        <a:latin typeface="Cambria Math" panose="02040503050406030204" pitchFamily="18" charset="0"/>
                      </a:rPr>
                      <m:t>=</m:t>
                    </m:r>
                    <m:acc>
                      <m:accPr>
                        <m:chr m:val="̂"/>
                        <m:ctrlPr>
                          <a:rPr lang="en-US" sz="3200" i="1">
                            <a:latin typeface="Cambria Math" panose="02040503050406030204" pitchFamily="18" charset="0"/>
                          </a:rPr>
                        </m:ctrlPr>
                      </m:accPr>
                      <m:e>
                        <m:r>
                          <a:rPr lang="en-US" sz="3200" i="1">
                            <a:latin typeface="Cambria Math" panose="02040503050406030204" pitchFamily="18" charset="0"/>
                          </a:rPr>
                          <m:t>𝑆𝐷𝐴</m:t>
                        </m:r>
                      </m:e>
                    </m:acc>
                  </m:oMath>
                </a14:m>
                <a:r>
                  <a:rPr lang="fr-FR" sz="3200" dirty="0">
                    <a:effectLst/>
                    <a:latin typeface="Times New Roman" panose="02020603050405020304" pitchFamily="18" charset="0"/>
                    <a:cs typeface="Times New Roman" panose="02020603050405020304" pitchFamily="18" charset="0"/>
                  </a:rPr>
                  <a:t>, do </a:t>
                </a:r>
                <a:r>
                  <a:rPr lang="fr-FR" sz="3200" dirty="0" err="1">
                    <a:effectLst/>
                    <a:latin typeface="Times New Roman" panose="02020603050405020304" pitchFamily="18" charset="0"/>
                    <a:cs typeface="Times New Roman" panose="02020603050405020304" pitchFamily="18" charset="0"/>
                  </a:rPr>
                  <a:t>đó</a:t>
                </a:r>
                <a:r>
                  <a:rPr lang="fr-FR" sz="3200" dirty="0">
                    <a:effectLst/>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𝑆𝐴</m:t>
                    </m:r>
                    <m:r>
                      <a:rPr lang="en-US" sz="3200" i="1">
                        <a:latin typeface="Cambria Math" panose="02040503050406030204" pitchFamily="18" charset="0"/>
                      </a:rPr>
                      <m:t>=</m:t>
                    </m:r>
                    <m:r>
                      <a:rPr lang="en-US" sz="3200" i="1">
                        <a:latin typeface="Cambria Math" panose="02040503050406030204" pitchFamily="18" charset="0"/>
                      </a:rPr>
                      <m:t>𝐴𝐷</m:t>
                    </m:r>
                    <m:r>
                      <a:rPr lang="en-US" sz="3200" i="1">
                        <a:latin typeface="Cambria Math" panose="02040503050406030204" pitchFamily="18" charset="0"/>
                      </a:rPr>
                      <m:t>.</m:t>
                    </m:r>
                    <m:func>
                      <m:funcPr>
                        <m:ctrlPr>
                          <a:rPr lang="en-US" sz="3200" i="1">
                            <a:latin typeface="Cambria Math" panose="02040503050406030204" pitchFamily="18" charset="0"/>
                          </a:rPr>
                        </m:ctrlPr>
                      </m:funcPr>
                      <m:fName>
                        <m:r>
                          <a:rPr lang="en-US" sz="3200" i="1">
                            <a:latin typeface="Cambria Math" panose="02040503050406030204" pitchFamily="18" charset="0"/>
                          </a:rPr>
                          <m:t>𝑡𝑎𝑛</m:t>
                        </m:r>
                      </m:fName>
                      <m:e>
                        <m:r>
                          <a:rPr lang="en-US" sz="3200" i="1">
                            <a:latin typeface="Cambria Math" panose="02040503050406030204" pitchFamily="18" charset="0"/>
                          </a:rPr>
                          <m:t>𝛼</m:t>
                        </m:r>
                      </m:e>
                    </m:func>
                    <m:r>
                      <a:rPr lang="en-US" sz="3200" i="1">
                        <a:latin typeface="Cambria Math" panose="02040503050406030204" pitchFamily="18" charset="0"/>
                      </a:rPr>
                      <m:t>=2</m:t>
                    </m:r>
                    <m:r>
                      <a:rPr lang="en-US" sz="3200" i="1">
                        <a:latin typeface="Cambria Math" panose="02040503050406030204" pitchFamily="18" charset="0"/>
                      </a:rPr>
                      <m:t>𝑎</m:t>
                    </m:r>
                    <m:r>
                      <a:rPr lang="en-US" sz="3200" i="1">
                        <a:latin typeface="Cambria Math" panose="02040503050406030204" pitchFamily="18" charset="0"/>
                      </a:rPr>
                      <m:t>.</m:t>
                    </m:r>
                    <m:func>
                      <m:funcPr>
                        <m:ctrlPr>
                          <a:rPr lang="en-US" sz="3200" i="1">
                            <a:latin typeface="Cambria Math" panose="02040503050406030204" pitchFamily="18" charset="0"/>
                          </a:rPr>
                        </m:ctrlPr>
                      </m:funcPr>
                      <m:fName>
                        <m:r>
                          <a:rPr lang="en-US" sz="3200" i="1">
                            <a:latin typeface="Cambria Math" panose="02040503050406030204" pitchFamily="18" charset="0"/>
                          </a:rPr>
                          <m:t>𝑡𝑎𝑛</m:t>
                        </m:r>
                      </m:fName>
                      <m:e>
                        <m:r>
                          <a:rPr lang="en-US" sz="3200" i="1">
                            <a:latin typeface="Cambria Math" panose="02040503050406030204" pitchFamily="18" charset="0"/>
                          </a:rPr>
                          <m:t>𝛼</m:t>
                        </m:r>
                      </m:e>
                    </m:func>
                  </m:oMath>
                </a14:m>
                <a:r>
                  <a:rPr lang="fr-FR" sz="3200" dirty="0">
                    <a:effectLst/>
                    <a:latin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341587" y="5646178"/>
                <a:ext cx="7788166" cy="1662122"/>
              </a:xfrm>
              <a:prstGeom prst="rect">
                <a:avLst/>
              </a:prstGeom>
              <a:blipFill>
                <a:blip r:embed="rId8"/>
                <a:stretch>
                  <a:fillRect l="-1956"/>
                </a:stretch>
              </a:blipFill>
            </p:spPr>
            <p:txBody>
              <a:bodyPr/>
              <a:lstStyle/>
              <a:p>
                <a:r>
                  <a:rPr lang="en-US">
                    <a:noFill/>
                  </a:rPr>
                  <a:t> </a:t>
                </a:r>
              </a:p>
            </p:txBody>
          </p:sp>
        </mc:Fallback>
      </mc:AlternateContent>
      <p:sp>
        <p:nvSpPr>
          <p:cNvPr id="10" name="Isosceles Triangle 9">
            <a:hlinkClick r:id="rId9" action="ppaction://hlinksldjump"/>
            <a:extLst>
              <a:ext uri="{FF2B5EF4-FFF2-40B4-BE49-F238E27FC236}">
                <a16:creationId xmlns:a16="http://schemas.microsoft.com/office/drawing/2014/main" id="{D5676715-49F4-4FA1-9977-1533B6DAA0BB}"/>
              </a:ext>
            </a:extLst>
          </p:cNvPr>
          <p:cNvSpPr/>
          <p:nvPr/>
        </p:nvSpPr>
        <p:spPr>
          <a:xfrm rot="5400000">
            <a:off x="11532432" y="6263543"/>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hlinkClick r:id="rId10" action="ppaction://hlinksldjump"/>
            <a:extLst>
              <a:ext uri="{FF2B5EF4-FFF2-40B4-BE49-F238E27FC236}">
                <a16:creationId xmlns:a16="http://schemas.microsoft.com/office/drawing/2014/main" id="{D86AB706-8BFE-4654-A10E-F5488F62E925}"/>
              </a:ext>
            </a:extLst>
          </p:cNvPr>
          <p:cNvSpPr/>
          <p:nvPr/>
        </p:nvSpPr>
        <p:spPr>
          <a:xfrm rot="16200000">
            <a:off x="11024656" y="6263543"/>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178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childTnLst>
                          </p:cTn>
                        </p:par>
                        <p:par>
                          <p:cTn id="8" fill="hold">
                            <p:stCondLst>
                              <p:cond delay="255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22">
                                            <p:txEl>
                                              <p:pRg st="1" end="1"/>
                                            </p:txEl>
                                          </p:spTgt>
                                        </p:tgtEl>
                                        <p:attrNameLst>
                                          <p:attrName>style.visibility</p:attrName>
                                        </p:attrNameLst>
                                      </p:cBhvr>
                                      <p:to>
                                        <p:strVal val="visible"/>
                                      </p:to>
                                    </p:set>
                                    <p:animEffect transition="in" filter="fade">
                                      <p:cBhvr>
                                        <p:cTn id="11" dur="500"/>
                                        <p:tgtEl>
                                          <p:spTgt spid="2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10000"/>
                                  </p:iterate>
                                  <p:childTnLst>
                                    <p:set>
                                      <p:cBhvr>
                                        <p:cTn id="15" dur="1" fill="hold">
                                          <p:stCondLst>
                                            <p:cond delay="0"/>
                                          </p:stCondLst>
                                        </p:cTn>
                                        <p:tgtEl>
                                          <p:spTgt spid="40">
                                            <p:txEl>
                                              <p:pRg st="0" end="0"/>
                                            </p:txEl>
                                          </p:spTgt>
                                        </p:tgtEl>
                                        <p:attrNameLst>
                                          <p:attrName>style.visibility</p:attrName>
                                        </p:attrNameLst>
                                      </p:cBhvr>
                                      <p:to>
                                        <p:strVal val="visible"/>
                                      </p:to>
                                    </p:set>
                                    <p:animEffect transition="in" filter="fade">
                                      <p:cBhvr>
                                        <p:cTn id="16" dur="500"/>
                                        <p:tgtEl>
                                          <p:spTgt spid="40">
                                            <p:txEl>
                                              <p:pRg st="0" end="0"/>
                                            </p:txEl>
                                          </p:spTgt>
                                        </p:tgtEl>
                                      </p:cBhvr>
                                    </p:animEffect>
                                  </p:childTnLst>
                                </p:cTn>
                              </p:par>
                            </p:childTnLst>
                          </p:cTn>
                        </p:par>
                        <p:par>
                          <p:cTn id="17" fill="hold">
                            <p:stCondLst>
                              <p:cond delay="1700"/>
                            </p:stCondLst>
                            <p:childTnLst>
                              <p:par>
                                <p:cTn id="18" presetID="10" presetClass="entr" presetSubtype="0" fill="hold" nodeType="afterEffect">
                                  <p:stCondLst>
                                    <p:cond delay="0"/>
                                  </p:stCondLst>
                                  <p:iterate type="lt">
                                    <p:tmPct val="10000"/>
                                  </p:iterate>
                                  <p:childTnLst>
                                    <p:set>
                                      <p:cBhvr>
                                        <p:cTn id="19" dur="1" fill="hold">
                                          <p:stCondLst>
                                            <p:cond delay="0"/>
                                          </p:stCondLst>
                                        </p:cTn>
                                        <p:tgtEl>
                                          <p:spTgt spid="40">
                                            <p:txEl>
                                              <p:pRg st="1" end="1"/>
                                            </p:txEl>
                                          </p:spTgt>
                                        </p:tgtEl>
                                        <p:attrNameLst>
                                          <p:attrName>style.visibility</p:attrName>
                                        </p:attrNameLst>
                                      </p:cBhvr>
                                      <p:to>
                                        <p:strVal val="visible"/>
                                      </p:to>
                                    </p:set>
                                    <p:animEffect transition="in" filter="fade">
                                      <p:cBhvr>
                                        <p:cTn id="20" dur="500"/>
                                        <p:tgtEl>
                                          <p:spTgt spid="4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iterate type="lt">
                                    <p:tmPct val="10000"/>
                                  </p:iterate>
                                  <p:childTnLst>
                                    <p:set>
                                      <p:cBhvr>
                                        <p:cTn id="24" dur="1" fill="hold">
                                          <p:stCondLst>
                                            <p:cond delay="0"/>
                                          </p:stCondLst>
                                        </p:cTn>
                                        <p:tgtEl>
                                          <p:spTgt spid="43">
                                            <p:txEl>
                                              <p:pRg st="0" end="0"/>
                                            </p:txEl>
                                          </p:spTgt>
                                        </p:tgtEl>
                                        <p:attrNameLst>
                                          <p:attrName>style.visibility</p:attrName>
                                        </p:attrNameLst>
                                      </p:cBhvr>
                                      <p:to>
                                        <p:strVal val="visible"/>
                                      </p:to>
                                    </p:set>
                                    <p:animEffect transition="in" filter="fade">
                                      <p:cBhvr>
                                        <p:cTn id="25"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Rectangle 8"/>
              <p:cNvSpPr>
                <a:spLocks noChangeArrowheads="1"/>
              </p:cNvSpPr>
              <p:nvPr/>
            </p:nvSpPr>
            <p:spPr bwMode="auto">
              <a:xfrm>
                <a:off x="249032" y="4050408"/>
                <a:ext cx="6716112" cy="226754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buFontTx/>
                  <a:buNone/>
                  <a:tabLst/>
                </a:pPr>
                <a:r>
                  <a:rPr kumimoji="0" lang="fr-FR"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Đặt </a:t>
                </a:r>
                <a:r>
                  <a:rPr kumimoji="0" lang="en-US" altLang="en-US" sz="3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tanα=x</a:t>
                </a:r>
                <a:r>
                  <a:rPr kumimoji="0" lang="fr-FR"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x∈(0;1)</a:t>
                </a:r>
                <a:r>
                  <a:rPr kumimoji="0" lang="fr-FR"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Gọi</a:t>
                </a:r>
                <a:r>
                  <a:rPr kumimoji="0" lang="fr-FR"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a:t>
                </a:r>
                <a:r>
                  <a:rPr kumimoji="0" lang="fr-FR"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là </a:t>
                </a:r>
                <a:r>
                  <a:rPr kumimoji="0" lang="fr-FR" alt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hình</a:t>
                </a:r>
                <a:r>
                  <a:rPr kumimoji="0" lang="fr-FR"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fr-FR" alt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chiếu</a:t>
                </a:r>
                <a:r>
                  <a:rPr kumimoji="0" lang="fr-FR"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fr-FR" alt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của</a:t>
                </a:r>
                <a:r>
                  <a:rPr kumimoji="0" lang="fr-FR"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t>
                </a:r>
                <a:r>
                  <a:rPr kumimoji="0" lang="fr-FR"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fr-FR" alt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lên</a:t>
                </a:r>
                <a:r>
                  <a:rPr kumimoji="0" lang="fr-FR"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AB</a:t>
                </a:r>
                <a:r>
                  <a:rPr kumimoji="0" lang="fr-FR"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fr-FR" alt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theo</a:t>
                </a:r>
                <a:r>
                  <a:rPr kumimoji="0" lang="fr-FR"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fr-FR" alt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đề</a:t>
                </a:r>
                <a:r>
                  <a:rPr kumimoji="0" lang="fr-FR"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ta </a:t>
                </a:r>
                <a:r>
                  <a:rPr kumimoji="0" lang="fr-FR" alt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có</a:t>
                </a:r>
                <a:r>
                  <a:rPr kumimoji="0" lang="fr-FR"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14:m>
                  <m:oMath xmlns:m="http://schemas.openxmlformats.org/officeDocument/2006/math">
                    <m:sSub>
                      <m:sSubPr>
                        <m:ctrlPr>
                          <a:rPr kumimoji="0" lang="fr-FR" altLang="en-US" sz="32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ctrlPr>
                      </m:sSubPr>
                      <m:e>
                        <m:r>
                          <a:rPr kumimoji="0" lang="en-US" altLang="en-US" sz="32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𝑉</m:t>
                        </m:r>
                      </m:e>
                      <m:sub>
                        <m:r>
                          <a:rPr kumimoji="0" lang="en-US" altLang="en-US" sz="32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𝑆</m:t>
                        </m:r>
                        <m:r>
                          <a:rPr kumimoji="0" lang="en-US" altLang="en-US" sz="32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m:t>
                        </m:r>
                        <m:r>
                          <a:rPr kumimoji="0" lang="en-US" altLang="en-US" sz="32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𝐴𝐵𝐶𝐷</m:t>
                        </m:r>
                      </m:sub>
                    </m:sSub>
                    <m:r>
                      <a:rPr kumimoji="0" lang="en-US" altLang="en-US" sz="32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m:t>
                    </m:r>
                    <m:f>
                      <m:fPr>
                        <m:ctrlPr>
                          <a:rPr kumimoji="0" lang="en-US" altLang="en-US" sz="32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ctrlPr>
                      </m:fPr>
                      <m:num>
                        <m:r>
                          <a:rPr kumimoji="0" lang="en-US" altLang="en-US" sz="32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1</m:t>
                        </m:r>
                      </m:num>
                      <m:den>
                        <m:r>
                          <a:rPr kumimoji="0" lang="en-US" altLang="en-US" sz="32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3</m:t>
                        </m:r>
                      </m:den>
                    </m:f>
                    <m:sSub>
                      <m:sSubPr>
                        <m:ctrlPr>
                          <a:rPr kumimoji="0" lang="en-US" altLang="en-US" sz="32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ctrlPr>
                      </m:sSubPr>
                      <m:e>
                        <m:r>
                          <a:rPr kumimoji="0" lang="en-US" altLang="en-US" sz="32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𝑆</m:t>
                        </m:r>
                      </m:e>
                      <m:sub>
                        <m:r>
                          <a:rPr kumimoji="0" lang="en-US" altLang="en-US" sz="32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𝐴𝐵𝐶𝐷</m:t>
                        </m:r>
                      </m:sub>
                    </m:sSub>
                    <m:r>
                      <a:rPr kumimoji="0" lang="en-US" altLang="en-US" sz="32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m:t>
                    </m:r>
                    <m:r>
                      <a:rPr kumimoji="0" lang="en-US" altLang="en-US" sz="32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𝑆𝐻</m:t>
                    </m:r>
                    <m:r>
                      <a:rPr kumimoji="0" lang="en-US" altLang="en-US" sz="32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m:t>
                    </m:r>
                    <m:f>
                      <m:fPr>
                        <m:ctrlPr>
                          <a:rPr kumimoji="0" lang="en-US" altLang="en-US" sz="32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ctrlPr>
                      </m:fPr>
                      <m:num>
                        <m:r>
                          <a:rPr kumimoji="0" lang="en-US" altLang="en-US" sz="32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1</m:t>
                        </m:r>
                      </m:num>
                      <m:den>
                        <m:r>
                          <a:rPr kumimoji="0" lang="en-US" altLang="en-US" sz="32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3</m:t>
                        </m:r>
                      </m:den>
                    </m:f>
                    <m:r>
                      <a:rPr kumimoji="0" lang="en-US" altLang="en-US" sz="32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.4</m:t>
                    </m:r>
                    <m:sSup>
                      <m:sSupPr>
                        <m:ctrlPr>
                          <a:rPr kumimoji="0" lang="en-US" altLang="en-US" sz="32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ctrlPr>
                      </m:sSupPr>
                      <m:e>
                        <m:r>
                          <a:rPr kumimoji="0" lang="en-US" altLang="en-US" sz="32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𝑎</m:t>
                        </m:r>
                      </m:e>
                      <m:sup>
                        <m:r>
                          <a:rPr kumimoji="0" lang="en-US" altLang="en-US" sz="32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2</m:t>
                        </m:r>
                      </m:sup>
                    </m:sSup>
                  </m:oMath>
                </a14:m>
                <a:r>
                  <a:rPr kumimoji="0" lang="fr-FR"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.SH</a:t>
                </a:r>
              </a:p>
            </p:txBody>
          </p:sp>
        </mc:Choice>
        <mc:Fallback xmlns="">
          <p:sp>
            <p:nvSpPr>
              <p:cNvPr id="12" name="Rectangle 8"/>
              <p:cNvSpPr>
                <a:spLocks noRot="1" noChangeAspect="1" noMove="1" noResize="1" noEditPoints="1" noAdjustHandles="1" noChangeArrowheads="1" noChangeShapeType="1" noTextEdit="1"/>
              </p:cNvSpPr>
              <p:nvPr/>
            </p:nvSpPr>
            <p:spPr bwMode="auto">
              <a:xfrm>
                <a:off x="249032" y="4050408"/>
                <a:ext cx="6716112" cy="2267544"/>
              </a:xfrm>
              <a:prstGeom prst="rect">
                <a:avLst/>
              </a:prstGeom>
              <a:blipFill rotWithShape="0">
                <a:blip r:embed="rId2"/>
                <a:stretch>
                  <a:fillRect l="-2359" t="-3226" b="-322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4" name="Rectangle 9"/>
          <p:cNvSpPr>
            <a:spLocks noChangeArrowheads="1"/>
          </p:cNvSpPr>
          <p:nvPr/>
        </p:nvSpPr>
        <p:spPr bwMode="auto">
          <a:xfrm>
            <a:off x="1707056" y="47502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800" b="0" i="0" u="none" strike="noStrike" cap="none" normalizeH="0" baseline="0">
                <a:ln>
                  <a:noFill/>
                </a:ln>
                <a:solidFill>
                  <a:schemeClr val="tx1"/>
                </a:solidFill>
                <a:effectLst/>
                <a:latin typeface="Arial" panose="020B0604020202020204" pitchFamily="34" charset="0"/>
              </a:rPr>
              <a:t>.</a:t>
            </a:r>
          </a:p>
        </p:txBody>
      </p:sp>
      <mc:AlternateContent xmlns:mc="http://schemas.openxmlformats.org/markup-compatibility/2006" xmlns:a14="http://schemas.microsoft.com/office/drawing/2010/main">
        <mc:Choice Requires="a14">
          <p:sp>
            <p:nvSpPr>
              <p:cNvPr id="7" name="Text Placeholder 2">
                <a:extLst>
                  <a:ext uri="{FF2B5EF4-FFF2-40B4-BE49-F238E27FC236}">
                    <a16:creationId xmlns:a16="http://schemas.microsoft.com/office/drawing/2014/main" id="{0AEB5589-BCD2-4F0E-A74F-0ACF51F85001}"/>
                  </a:ext>
                </a:extLst>
              </p:cNvPr>
              <p:cNvSpPr>
                <a:spLocks noGrp="1"/>
              </p:cNvSpPr>
              <p:nvPr>
                <p:ph type="body" idx="1"/>
              </p:nvPr>
            </p:nvSpPr>
            <p:spPr>
              <a:xfrm>
                <a:off x="114143" y="127049"/>
                <a:ext cx="11929997" cy="2808424"/>
              </a:xfrm>
            </p:spPr>
            <p:txBody>
              <a:bodyPr>
                <a:noAutofit/>
              </a:bodyPr>
              <a:lstStyle/>
              <a:p>
                <a:pPr marL="0" indent="0" algn="just">
                  <a:lnSpc>
                    <a:spcPct val="100000"/>
                  </a:lnSpc>
                  <a:spcBef>
                    <a:spcPts val="0"/>
                  </a:spcBef>
                  <a:spcAft>
                    <a:spcPts val="0"/>
                  </a:spcAft>
                  <a:buNone/>
                  <a:tabLst>
                    <a:tab pos="629920" algn="l"/>
                  </a:tabLst>
                </a:pPr>
                <a:r>
                  <a:rPr lang="en-US" sz="3200" b="1" dirty="0" err="1">
                    <a:solidFill>
                      <a:srgbClr val="0000FF"/>
                    </a:solidFill>
                    <a:latin typeface="Times New Roman" panose="02020603050405020304" pitchFamily="18" charset="0"/>
                    <a:ea typeface="Times New Roman" panose="02020603050405020304" pitchFamily="18" charset="0"/>
                  </a:rPr>
                  <a:t>Câu</a:t>
                </a:r>
                <a:r>
                  <a:rPr lang="en-US" sz="3200" b="1" dirty="0">
                    <a:solidFill>
                      <a:srgbClr val="0000FF"/>
                    </a:solidFill>
                    <a:latin typeface="Times New Roman" panose="02020603050405020304" pitchFamily="18" charset="0"/>
                    <a:ea typeface="Times New Roman" panose="02020603050405020304" pitchFamily="18" charset="0"/>
                  </a:rPr>
                  <a:t> 8:	</a:t>
                </a:r>
                <a:r>
                  <a:rPr lang="en-US" sz="3200" dirty="0">
                    <a:effectLst/>
                    <a:latin typeface="Times New Roman" panose="02020603050405020304" pitchFamily="18" charset="0"/>
                    <a:ea typeface="Times New Roman" panose="02020603050405020304" pitchFamily="18" charset="0"/>
                  </a:rPr>
                  <a:t>Cho </a:t>
                </a:r>
                <a:r>
                  <a:rPr lang="en-US" sz="3200" dirty="0" err="1">
                    <a:effectLst/>
                    <a:latin typeface="Times New Roman" panose="02020603050405020304" pitchFamily="18" charset="0"/>
                    <a:ea typeface="Times New Roman" panose="02020603050405020304" pitchFamily="18" charset="0"/>
                  </a:rPr>
                  <a:t>hình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chóp</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𝐴𝐵𝐶𝐷</m:t>
                    </m:r>
                  </m:oMath>
                </a14:m>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có</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đáy</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𝐴𝐵𝐶𝐷</m:t>
                    </m:r>
                  </m:oMath>
                </a14:m>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hình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vuông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cạnh</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2</m:t>
                    </m:r>
                    <m:r>
                      <a:rPr lang="en-US" sz="3200" i="1">
                        <a:effectLst/>
                        <a:latin typeface="Cambria Math" panose="02040503050406030204" pitchFamily="18" charset="0"/>
                        <a:ea typeface="Times New Roman" panose="02020603050405020304" pitchFamily="18" charset="0"/>
                      </a:rPr>
                      <m:t>𝑎</m:t>
                    </m:r>
                  </m:oMath>
                </a14:m>
                <a:r>
                  <a:rPr lang="en-US" sz="3200" dirty="0">
                    <a:effectLst/>
                    <a:latin typeface="Times New Roman" panose="02020603050405020304" pitchFamily="18" charset="0"/>
                    <a:ea typeface="Times New Roman" panose="02020603050405020304" pitchFamily="18" charset="0"/>
                  </a:rPr>
                  <a:t>. Tam </a:t>
                </a:r>
                <a:r>
                  <a:rPr lang="en-US" sz="3200" dirty="0" err="1">
                    <a:effectLst/>
                    <a:latin typeface="Times New Roman" panose="02020603050405020304" pitchFamily="18" charset="0"/>
                    <a:ea typeface="Times New Roman" panose="02020603050405020304" pitchFamily="18" charset="0"/>
                  </a:rPr>
                  <a:t>giác</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𝑆𝐴𝐵</m:t>
                    </m:r>
                  </m:oMath>
                </a14:m>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vuông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tại</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m:t>
                    </m:r>
                  </m:oMath>
                </a14:m>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nằm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trong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mặt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phẳng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vuông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góc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với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đáy</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Gọi</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𝜑</m:t>
                    </m:r>
                  </m:oMath>
                </a14:m>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góc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tạo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bởi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đường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thẳng</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𝑆𝐷</m:t>
                    </m:r>
                  </m:oMath>
                </a14:m>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mặt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phẳng</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d>
                      <m:dPr>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𝑆𝐵𝐶</m:t>
                        </m:r>
                      </m:e>
                    </m:d>
                  </m:oMath>
                </a14:m>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với</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𝜑</m:t>
                    </m:r>
                    <m:r>
                      <a:rPr lang="en-US" sz="3200" i="1">
                        <a:effectLst/>
                        <a:latin typeface="Cambria Math" panose="02040503050406030204" pitchFamily="18" charset="0"/>
                        <a:ea typeface="Times New Roman" panose="02020603050405020304" pitchFamily="18" charset="0"/>
                      </a:rPr>
                      <m:t>&lt;45°</m:t>
                    </m:r>
                  </m:oMath>
                </a14:m>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Tìm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giá</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trị</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lớn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nhất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thể</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tích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khối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chóp</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𝐴𝐵𝐶𝐷</m:t>
                    </m:r>
                  </m:oMath>
                </a14:m>
                <a:r>
                  <a:rPr lang="en-US" sz="3200" dirty="0">
                    <a:effectLst/>
                    <a:latin typeface="Times New Roman" panose="02020603050405020304" pitchFamily="18" charset="0"/>
                    <a:ea typeface="Times New Roman" panose="02020603050405020304" pitchFamily="18" charset="0"/>
                  </a:rPr>
                  <a:t>.</a:t>
                </a:r>
              </a:p>
              <a:p>
                <a:pPr marL="0" indent="0" algn="just">
                  <a:lnSpc>
                    <a:spcPct val="100000"/>
                  </a:lnSpc>
                  <a:spcBef>
                    <a:spcPts val="0"/>
                  </a:spcBef>
                  <a:spcAft>
                    <a:spcPts val="0"/>
                  </a:spcAft>
                  <a:buNone/>
                  <a:tabLst>
                    <a:tab pos="629920" algn="l"/>
                  </a:tabLst>
                </a:pPr>
                <a:r>
                  <a:rPr lang="en-US" sz="3200" b="1" dirty="0">
                    <a:effectLst/>
                    <a:latin typeface="Times New Roman" panose="02020603050405020304" pitchFamily="18" charset="0"/>
                    <a:ea typeface="Times New Roman" panose="02020603050405020304" pitchFamily="18" charset="0"/>
                  </a:rPr>
                  <a:t>	</a:t>
                </a:r>
                <a:r>
                  <a:rPr lang="en-US" sz="3200" b="1" dirty="0">
                    <a:solidFill>
                      <a:srgbClr val="0000FF"/>
                    </a:solidFill>
                    <a:effectLst/>
                    <a:latin typeface="Times New Roman" panose="02020603050405020304" pitchFamily="18" charset="0"/>
                    <a:ea typeface="Times New Roman" panose="02020603050405020304" pitchFamily="18" charset="0"/>
                  </a:rPr>
                  <a:t>A</a:t>
                </a:r>
                <a:r>
                  <a:rPr lang="en-US" sz="3200" b="1" dirty="0">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2</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𝑎</m:t>
                            </m:r>
                          </m:e>
                          <m:sup>
                            <m:r>
                              <a:rPr lang="en-US" sz="3200" i="1">
                                <a:effectLst/>
                                <a:latin typeface="Cambria Math" panose="02040503050406030204" pitchFamily="18" charset="0"/>
                                <a:ea typeface="Times New Roman" panose="02020603050405020304" pitchFamily="18" charset="0"/>
                              </a:rPr>
                              <m:t>3</m:t>
                            </m:r>
                          </m:sup>
                        </m:sSup>
                      </m:num>
                      <m:den>
                        <m:r>
                          <a:rPr lang="en-US" sz="3200" i="1">
                            <a:effectLst/>
                            <a:latin typeface="Cambria Math" panose="02040503050406030204" pitchFamily="18" charset="0"/>
                            <a:ea typeface="Times New Roman" panose="02020603050405020304" pitchFamily="18" charset="0"/>
                          </a:rPr>
                          <m:t>3</m:t>
                        </m:r>
                      </m:den>
                    </m:f>
                  </m:oMath>
                </a14:m>
                <a:r>
                  <a:rPr lang="en-US" sz="3200" b="1" dirty="0">
                    <a:effectLst/>
                    <a:latin typeface="Times New Roman" panose="02020603050405020304" pitchFamily="18" charset="0"/>
                    <a:ea typeface="Times New Roman" panose="02020603050405020304" pitchFamily="18" charset="0"/>
                  </a:rPr>
                  <a:t>			</a:t>
                </a:r>
                <a:r>
                  <a:rPr lang="en-US" sz="3200" b="1" dirty="0">
                    <a:solidFill>
                      <a:srgbClr val="0000FF"/>
                    </a:solidFill>
                    <a:effectLst/>
                    <a:latin typeface="Times New Roman" panose="02020603050405020304" pitchFamily="18" charset="0"/>
                    <a:ea typeface="Times New Roman" panose="02020603050405020304" pitchFamily="18" charset="0"/>
                  </a:rPr>
                  <a:t>B. </a:t>
                </a:r>
                <a14:m>
                  <m:oMath xmlns:m="http://schemas.openxmlformats.org/officeDocument/2006/math">
                    <m:r>
                      <a:rPr lang="en-US" sz="3200" i="1">
                        <a:effectLst/>
                        <a:latin typeface="Cambria Math" panose="02040503050406030204" pitchFamily="18" charset="0"/>
                        <a:ea typeface="Times New Roman" panose="02020603050405020304" pitchFamily="18" charset="0"/>
                      </a:rPr>
                      <m:t>4</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𝑎</m:t>
                        </m:r>
                      </m:e>
                      <m:sup>
                        <m:r>
                          <a:rPr lang="en-US" sz="3200" i="1">
                            <a:effectLst/>
                            <a:latin typeface="Cambria Math" panose="02040503050406030204" pitchFamily="18" charset="0"/>
                            <a:ea typeface="Times New Roman" panose="02020603050405020304" pitchFamily="18" charset="0"/>
                          </a:rPr>
                          <m:t>3</m:t>
                        </m:r>
                      </m:sup>
                    </m:sSup>
                  </m:oMath>
                </a14:m>
                <a:r>
                  <a:rPr lang="en-US" sz="3200" b="1" dirty="0">
                    <a:effectLst/>
                    <a:latin typeface="Times New Roman" panose="02020603050405020304" pitchFamily="18" charset="0"/>
                    <a:ea typeface="Times New Roman" panose="02020603050405020304" pitchFamily="18" charset="0"/>
                  </a:rPr>
                  <a:t>		</a:t>
                </a:r>
                <a:r>
                  <a:rPr lang="en-US" sz="3200" b="1" dirty="0">
                    <a:solidFill>
                      <a:srgbClr val="0000FF"/>
                    </a:solidFill>
                    <a:effectLst/>
                    <a:latin typeface="Times New Roman" panose="02020603050405020304" pitchFamily="18" charset="0"/>
                    <a:ea typeface="Times New Roman" panose="02020603050405020304" pitchFamily="18" charset="0"/>
                  </a:rPr>
                  <a:t>C.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8</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𝑎</m:t>
                            </m:r>
                          </m:e>
                          <m:sup>
                            <m:r>
                              <a:rPr lang="en-US" sz="3200" i="1">
                                <a:effectLst/>
                                <a:latin typeface="Cambria Math" panose="02040503050406030204" pitchFamily="18" charset="0"/>
                                <a:ea typeface="Times New Roman" panose="02020603050405020304" pitchFamily="18" charset="0"/>
                              </a:rPr>
                              <m:t>3</m:t>
                            </m:r>
                          </m:sup>
                        </m:sSup>
                      </m:num>
                      <m:den>
                        <m:r>
                          <a:rPr lang="en-US" sz="3200" i="1">
                            <a:effectLst/>
                            <a:latin typeface="Cambria Math" panose="02040503050406030204" pitchFamily="18" charset="0"/>
                            <a:ea typeface="Times New Roman" panose="02020603050405020304" pitchFamily="18" charset="0"/>
                          </a:rPr>
                          <m:t>3</m:t>
                        </m:r>
                      </m:den>
                    </m:f>
                  </m:oMath>
                </a14:m>
                <a:r>
                  <a:rPr lang="en-US" sz="3200" b="1" dirty="0">
                    <a:effectLst/>
                    <a:latin typeface="Times New Roman" panose="02020603050405020304" pitchFamily="18" charset="0"/>
                    <a:ea typeface="Times New Roman" panose="02020603050405020304" pitchFamily="18" charset="0"/>
                  </a:rPr>
                  <a:t>		</a:t>
                </a:r>
                <a:r>
                  <a:rPr lang="en-US" sz="3200" b="1" dirty="0">
                    <a:solidFill>
                      <a:srgbClr val="0000FF"/>
                    </a:solidFill>
                    <a:effectLst/>
                    <a:latin typeface="Times New Roman" panose="02020603050405020304" pitchFamily="18" charset="0"/>
                    <a:ea typeface="Times New Roman" panose="02020603050405020304" pitchFamily="18" charset="0"/>
                  </a:rPr>
                  <a:t>D.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4</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𝑎</m:t>
                            </m:r>
                          </m:e>
                          <m:sup>
                            <m:r>
                              <a:rPr lang="en-US" sz="3200" i="1">
                                <a:effectLst/>
                                <a:latin typeface="Cambria Math" panose="02040503050406030204" pitchFamily="18" charset="0"/>
                                <a:ea typeface="Times New Roman" panose="02020603050405020304" pitchFamily="18" charset="0"/>
                              </a:rPr>
                              <m:t>3</m:t>
                            </m:r>
                          </m:sup>
                        </m:sSup>
                      </m:num>
                      <m:den>
                        <m:r>
                          <a:rPr lang="en-US" sz="3200" i="1">
                            <a:effectLst/>
                            <a:latin typeface="Cambria Math" panose="02040503050406030204" pitchFamily="18" charset="0"/>
                            <a:ea typeface="Times New Roman" panose="02020603050405020304" pitchFamily="18" charset="0"/>
                          </a:rPr>
                          <m:t>3</m:t>
                        </m:r>
                      </m:den>
                    </m:f>
                  </m:oMath>
                </a14:m>
                <a:r>
                  <a:rPr lang="en-US" sz="3200" b="1" u="sng" dirty="0">
                    <a:solidFill>
                      <a:srgbClr val="0000FF"/>
                    </a:solidFill>
                    <a:latin typeface="Calibri" panose="020F0502020204030204" pitchFamily="34" charset="0"/>
                  </a:rPr>
                  <a:t>  </a:t>
                </a:r>
                <a:endParaRPr lang="en-US" sz="3200" u="sng" dirty="0">
                  <a:solidFill>
                    <a:srgbClr val="002060"/>
                  </a:solidFill>
                  <a:latin typeface="Calibri" panose="020F0502020204030204" pitchFamily="34" charset="0"/>
                </a:endParaRPr>
              </a:p>
            </p:txBody>
          </p:sp>
        </mc:Choice>
        <mc:Fallback xmlns="">
          <p:sp>
            <p:nvSpPr>
              <p:cNvPr id="7" name="Text Placeholder 2">
                <a:extLst>
                  <a:ext uri="{FF2B5EF4-FFF2-40B4-BE49-F238E27FC236}">
                    <a16:creationId xmlns:a16="http://schemas.microsoft.com/office/drawing/2014/main" id="{0AEB5589-BCD2-4F0E-A74F-0ACF51F85001}"/>
                  </a:ext>
                </a:extLst>
              </p:cNvPr>
              <p:cNvSpPr>
                <a:spLocks noGrp="1" noRot="1" noChangeAspect="1" noMove="1" noResize="1" noEditPoints="1" noAdjustHandles="1" noChangeArrowheads="1" noChangeShapeType="1" noTextEdit="1"/>
              </p:cNvSpPr>
              <p:nvPr>
                <p:ph type="body" idx="1"/>
              </p:nvPr>
            </p:nvSpPr>
            <p:spPr>
              <a:xfrm>
                <a:off x="114143" y="127049"/>
                <a:ext cx="11929997" cy="2808424"/>
              </a:xfrm>
              <a:blipFill>
                <a:blip r:embed="rId4"/>
                <a:stretch>
                  <a:fillRect l="-1329" t="-3037" r="-1277" b="-2820"/>
                </a:stretch>
              </a:blipFill>
            </p:spPr>
            <p:txBody>
              <a:bodyPr/>
              <a:lstStyle/>
              <a:p>
                <a:r>
                  <a:rPr lang="en-US">
                    <a:noFill/>
                  </a:rPr>
                  <a:t> </a:t>
                </a:r>
              </a:p>
            </p:txBody>
          </p:sp>
        </mc:Fallback>
      </mc:AlternateContent>
      <p:sp>
        <p:nvSpPr>
          <p:cNvPr id="6" name="Isosceles Triangle 5">
            <a:hlinkClick r:id="rId5" action="ppaction://hlinksldjump"/>
            <a:extLst>
              <a:ext uri="{FF2B5EF4-FFF2-40B4-BE49-F238E27FC236}">
                <a16:creationId xmlns:a16="http://schemas.microsoft.com/office/drawing/2014/main" id="{420F0CBE-A4C0-4571-9D6F-FAE939CD9971}"/>
              </a:ext>
            </a:extLst>
          </p:cNvPr>
          <p:cNvSpPr/>
          <p:nvPr/>
        </p:nvSpPr>
        <p:spPr>
          <a:xfrm rot="5400000">
            <a:off x="11532432" y="6263543"/>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6" action="ppaction://hlinksldjump"/>
            <a:extLst>
              <a:ext uri="{FF2B5EF4-FFF2-40B4-BE49-F238E27FC236}">
                <a16:creationId xmlns:a16="http://schemas.microsoft.com/office/drawing/2014/main" id="{43ECEBD5-8605-4AD1-BCC6-ADAF524382BC}"/>
              </a:ext>
            </a:extLst>
          </p:cNvPr>
          <p:cNvSpPr/>
          <p:nvPr/>
        </p:nvSpPr>
        <p:spPr>
          <a:xfrm rot="16200000">
            <a:off x="11024656" y="6263543"/>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2969720"/>
            <a:ext cx="1548822" cy="523220"/>
          </a:xfrm>
          <a:prstGeom prst="rect">
            <a:avLst/>
          </a:prstGeom>
        </p:spPr>
        <p:txBody>
          <a:bodyPr wrap="none">
            <a:spAutoFit/>
          </a:bodyPr>
          <a:lstStyle/>
          <a:p>
            <a:pPr lvl="0"/>
            <a:r>
              <a:rPr lang="en-US" sz="2800" b="1" u="sng" dirty="0" err="1">
                <a:solidFill>
                  <a:srgbClr val="FF0000"/>
                </a:solidFill>
                <a:latin typeface="Times New Roman" panose="02020603050405020304" pitchFamily="18" charset="0"/>
                <a:cs typeface="Times New Roman" panose="02020603050405020304" pitchFamily="18" charset="0"/>
              </a:rPr>
              <a:t>Lời</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giải</a:t>
            </a:r>
            <a:r>
              <a:rPr lang="en-US" sz="2800" dirty="0">
                <a:solidFill>
                  <a:srgbClr val="FF0000"/>
                </a:solidFill>
                <a:latin typeface="Times New Roman" panose="02020603050405020304" pitchFamily="18" charset="0"/>
                <a:cs typeface="Times New Roman" panose="02020603050405020304" pitchFamily="18" charset="0"/>
              </a:rPr>
              <a:t>  </a:t>
            </a:r>
            <a:endParaRPr lang="en-US" sz="2800" i="1" dirty="0">
              <a:solidFill>
                <a:srgbClr val="FF0000"/>
              </a:solidFill>
              <a:latin typeface="Cambria Math" panose="02040503050406030204" pitchFamily="18" charset="0"/>
            </a:endParaRPr>
          </a:p>
        </p:txBody>
      </p:sp>
    </p:spTree>
    <p:extLst>
      <p:ext uri="{BB962C8B-B14F-4D97-AF65-F5344CB8AC3E}">
        <p14:creationId xmlns:p14="http://schemas.microsoft.com/office/powerpoint/2010/main" val="210820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10000"/>
                                  </p:iterate>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par>
                          <p:cTn id="13" fill="hold">
                            <p:stCondLst>
                              <p:cond delay="2200"/>
                            </p:stCondLst>
                            <p:childTnLst>
                              <p:par>
                                <p:cTn id="14" presetID="10" presetClass="entr" presetSubtype="0" fill="hold" nodeType="afterEffect">
                                  <p:stCondLst>
                                    <p:cond delay="0"/>
                                  </p:stCondLst>
                                  <p:iterate type="lt">
                                    <p:tmPct val="10000"/>
                                  </p:iterate>
                                  <p:childTnLst>
                                    <p:set>
                                      <p:cBhvr>
                                        <p:cTn id="15" dur="1" fill="hold">
                                          <p:stCondLst>
                                            <p:cond delay="0"/>
                                          </p:stCondLst>
                                        </p:cTn>
                                        <p:tgtEl>
                                          <p:spTgt spid="12">
                                            <p:txEl>
                                              <p:pRg st="2" end="2"/>
                                            </p:txEl>
                                          </p:spTgt>
                                        </p:tgtEl>
                                        <p:attrNameLst>
                                          <p:attrName>style.visibility</p:attrName>
                                        </p:attrNameLst>
                                      </p:cBhvr>
                                      <p:to>
                                        <p:strVal val="visible"/>
                                      </p:to>
                                    </p:set>
                                    <p:animEffect transition="in" filter="fade">
                                      <p:cBhvr>
                                        <p:cTn id="16"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 Placeholder 3"/>
              <p:cNvSpPr txBox="1">
                <a:spLocks noGrp="1"/>
              </p:cNvSpPr>
              <p:nvPr>
                <p:ph type="body" idx="1"/>
              </p:nvPr>
            </p:nvSpPr>
            <p:spPr>
              <a:xfrm>
                <a:off x="190130" y="2731661"/>
                <a:ext cx="12001870" cy="3804888"/>
              </a:xfrm>
              <a:prstGeom prst="rect">
                <a:avLst/>
              </a:prstGeom>
              <a:noFill/>
            </p:spPr>
            <p:txBody>
              <a:bodyPr wrap="square" rtlCol="0">
                <a:spAutoFit/>
              </a:bodyPr>
              <a:lstStyle/>
              <a:p>
                <a:pPr marL="0" indent="0">
                  <a:buNone/>
                </a:pPr>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Do </a:t>
                </a:r>
                <a:r>
                  <a:rPr lang="fr-FR" dirty="0" err="1">
                    <a:latin typeface="Times New Roman" panose="02020603050405020304" pitchFamily="18" charset="0"/>
                    <a:cs typeface="Times New Roman" panose="02020603050405020304" pitchFamily="18" charset="0"/>
                  </a:rPr>
                  <a:t>đó</a:t>
                </a:r>
                <a:r>
                  <a:rPr lang="fr-FR"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i="1">
                            <a:effectLst/>
                            <a:latin typeface="Cambria Math" panose="02040503050406030204" pitchFamily="18" charset="0"/>
                          </a:rPr>
                        </m:ctrlPr>
                      </m:sSubPr>
                      <m:e>
                        <m:r>
                          <a:rPr lang="en-US" i="1">
                            <a:effectLst/>
                            <a:latin typeface="Cambria Math" panose="02040503050406030204" pitchFamily="18" charset="0"/>
                          </a:rPr>
                          <m:t>𝑉</m:t>
                        </m:r>
                      </m:e>
                      <m:sub>
                        <m:r>
                          <a:rPr lang="en-US" i="1">
                            <a:effectLst/>
                            <a:latin typeface="Cambria Math" panose="02040503050406030204" pitchFamily="18" charset="0"/>
                          </a:rPr>
                          <m:t>𝑆</m:t>
                        </m:r>
                        <m:r>
                          <a:rPr lang="en-US" i="1">
                            <a:effectLst/>
                            <a:latin typeface="Cambria Math" panose="02040503050406030204" pitchFamily="18" charset="0"/>
                          </a:rPr>
                          <m:t>.</m:t>
                        </m:r>
                        <m:r>
                          <a:rPr lang="en-US" i="1">
                            <a:effectLst/>
                            <a:latin typeface="Cambria Math" panose="02040503050406030204" pitchFamily="18" charset="0"/>
                          </a:rPr>
                          <m:t>𝐴𝐵𝐶𝐷</m:t>
                        </m:r>
                      </m:sub>
                    </m:sSub>
                  </m:oMath>
                </a14:m>
                <a:r>
                  <a:rPr lang="fr-FR" dirty="0">
                    <a:effectLst/>
                    <a:latin typeface="Times New Roman" panose="02020603050405020304" pitchFamily="18" charset="0"/>
                    <a:cs typeface="Times New Roman" panose="02020603050405020304" pitchFamily="18" charset="0"/>
                  </a:rPr>
                  <a:t> </a:t>
                </a:r>
                <a:r>
                  <a:rPr lang="fr-FR" dirty="0" err="1">
                    <a:effectLst/>
                    <a:latin typeface="Times New Roman" panose="02020603050405020304" pitchFamily="18" charset="0"/>
                    <a:cs typeface="Times New Roman" panose="02020603050405020304" pitchFamily="18" charset="0"/>
                  </a:rPr>
                  <a:t>đạt</a:t>
                </a:r>
                <a:r>
                  <a:rPr lang="fr-FR" dirty="0">
                    <a:effectLst/>
                    <a:latin typeface="Times New Roman" panose="02020603050405020304" pitchFamily="18" charset="0"/>
                    <a:cs typeface="Times New Roman" panose="02020603050405020304" pitchFamily="18" charset="0"/>
                  </a:rPr>
                  <a:t> </a:t>
                </a:r>
                <a:r>
                  <a:rPr lang="fr-FR" dirty="0" err="1">
                    <a:effectLst/>
                    <a:latin typeface="Times New Roman" panose="02020603050405020304" pitchFamily="18" charset="0"/>
                    <a:cs typeface="Times New Roman" panose="02020603050405020304" pitchFamily="18" charset="0"/>
                  </a:rPr>
                  <a:t>giá</a:t>
                </a:r>
                <a:r>
                  <a:rPr lang="fr-FR" dirty="0">
                    <a:effectLst/>
                    <a:latin typeface="Times New Roman" panose="02020603050405020304" pitchFamily="18" charset="0"/>
                    <a:cs typeface="Times New Roman" panose="02020603050405020304" pitchFamily="18" charset="0"/>
                  </a:rPr>
                  <a:t> </a:t>
                </a:r>
                <a:r>
                  <a:rPr lang="fr-FR" dirty="0" err="1">
                    <a:effectLst/>
                    <a:latin typeface="Times New Roman" panose="02020603050405020304" pitchFamily="18" charset="0"/>
                    <a:cs typeface="Times New Roman" panose="02020603050405020304" pitchFamily="18" charset="0"/>
                  </a:rPr>
                  <a:t>trị</a:t>
                </a:r>
                <a:r>
                  <a:rPr lang="fr-FR" dirty="0">
                    <a:effectLst/>
                    <a:latin typeface="Times New Roman" panose="02020603050405020304" pitchFamily="18" charset="0"/>
                    <a:cs typeface="Times New Roman" panose="02020603050405020304" pitchFamily="18" charset="0"/>
                  </a:rPr>
                  <a:t> </a:t>
                </a:r>
                <a:r>
                  <a:rPr lang="fr-FR" dirty="0" err="1">
                    <a:effectLst/>
                    <a:latin typeface="Times New Roman" panose="02020603050405020304" pitchFamily="18" charset="0"/>
                    <a:cs typeface="Times New Roman" panose="02020603050405020304" pitchFamily="18" charset="0"/>
                  </a:rPr>
                  <a:t>lớn</a:t>
                </a:r>
                <a:r>
                  <a:rPr lang="fr-FR" dirty="0">
                    <a:effectLst/>
                    <a:latin typeface="Times New Roman" panose="02020603050405020304" pitchFamily="18" charset="0"/>
                    <a:cs typeface="Times New Roman" panose="02020603050405020304" pitchFamily="18" charset="0"/>
                  </a:rPr>
                  <a:t> </a:t>
                </a:r>
                <a:r>
                  <a:rPr lang="fr-FR" dirty="0" err="1">
                    <a:effectLst/>
                    <a:latin typeface="Times New Roman" panose="02020603050405020304" pitchFamily="18" charset="0"/>
                    <a:cs typeface="Times New Roman" panose="02020603050405020304" pitchFamily="18" charset="0"/>
                  </a:rPr>
                  <a:t>nhất</a:t>
                </a:r>
                <a:r>
                  <a:rPr lang="fr-FR" dirty="0">
                    <a:effectLst/>
                    <a:latin typeface="Times New Roman" panose="02020603050405020304" pitchFamily="18" charset="0"/>
                    <a:cs typeface="Times New Roman" panose="02020603050405020304" pitchFamily="18" charset="0"/>
                  </a:rPr>
                  <a:t> khi </a:t>
                </a:r>
                <a14:m>
                  <m:oMath xmlns:m="http://schemas.openxmlformats.org/officeDocument/2006/math">
                    <m:r>
                      <a:rPr lang="en-US" i="1">
                        <a:effectLst/>
                        <a:latin typeface="Cambria Math" panose="02040503050406030204" pitchFamily="18" charset="0"/>
                      </a:rPr>
                      <m:t>𝑆𝐻</m:t>
                    </m:r>
                  </m:oMath>
                </a14:m>
                <a:r>
                  <a:rPr lang="fr-FR" dirty="0">
                    <a:effectLst/>
                    <a:latin typeface="Times New Roman" panose="02020603050405020304" pitchFamily="18" charset="0"/>
                    <a:cs typeface="Times New Roman" panose="02020603050405020304" pitchFamily="18" charset="0"/>
                  </a:rPr>
                  <a:t> </a:t>
                </a:r>
                <a:r>
                  <a:rPr lang="fr-FR" dirty="0" err="1">
                    <a:effectLst/>
                    <a:latin typeface="Times New Roman" panose="02020603050405020304" pitchFamily="18" charset="0"/>
                    <a:cs typeface="Times New Roman" panose="02020603050405020304" pitchFamily="18" charset="0"/>
                  </a:rPr>
                  <a:t>lớn</a:t>
                </a:r>
                <a:r>
                  <a:rPr lang="fr-FR" dirty="0">
                    <a:effectLst/>
                    <a:latin typeface="Times New Roman" panose="02020603050405020304" pitchFamily="18" charset="0"/>
                    <a:cs typeface="Times New Roman" panose="02020603050405020304" pitchFamily="18" charset="0"/>
                  </a:rPr>
                  <a:t> </a:t>
                </a:r>
                <a:r>
                  <a:rPr lang="fr-FR" dirty="0" err="1">
                    <a:effectLst/>
                    <a:latin typeface="Times New Roman" panose="02020603050405020304" pitchFamily="18" charset="0"/>
                    <a:cs typeface="Times New Roman" panose="02020603050405020304" pitchFamily="18" charset="0"/>
                  </a:rPr>
                  <a:t>nhất</a:t>
                </a:r>
                <a:r>
                  <a:rPr lang="fr-FR" dirty="0">
                    <a:effectLst/>
                    <a:latin typeface="Times New Roman" panose="02020603050405020304" pitchFamily="18" charset="0"/>
                    <a:cs typeface="Times New Roman" panose="02020603050405020304" pitchFamily="18" charset="0"/>
                  </a:rPr>
                  <a:t>. </a:t>
                </a:r>
                <a:r>
                  <a:rPr lang="fr-FR" dirty="0" err="1">
                    <a:effectLst/>
                    <a:latin typeface="Times New Roman" panose="02020603050405020304" pitchFamily="18" charset="0"/>
                    <a:cs typeface="Times New Roman" panose="02020603050405020304" pitchFamily="18" charset="0"/>
                  </a:rPr>
                  <a:t>Vì</a:t>
                </a:r>
                <a:r>
                  <a:rPr lang="fr-FR" dirty="0">
                    <a:effectLst/>
                    <a:latin typeface="Times New Roman" panose="02020603050405020304" pitchFamily="18" charset="0"/>
                    <a:cs typeface="Times New Roman" panose="02020603050405020304" pitchFamily="18" charset="0"/>
                  </a:rPr>
                  <a:t> </a:t>
                </a:r>
                <a:r>
                  <a:rPr lang="fr-FR" dirty="0" err="1">
                    <a:effectLst/>
                    <a:latin typeface="Times New Roman" panose="02020603050405020304" pitchFamily="18" charset="0"/>
                    <a:cs typeface="Times New Roman" panose="02020603050405020304" pitchFamily="18" charset="0"/>
                  </a:rPr>
                  <a:t>tam</a:t>
                </a:r>
                <a:r>
                  <a:rPr lang="fr-FR" dirty="0">
                    <a:effectLst/>
                    <a:latin typeface="Times New Roman" panose="02020603050405020304" pitchFamily="18" charset="0"/>
                    <a:cs typeface="Times New Roman" panose="02020603050405020304" pitchFamily="18" charset="0"/>
                  </a:rPr>
                  <a:t> </a:t>
                </a:r>
                <a:r>
                  <a:rPr lang="fr-FR" dirty="0" err="1">
                    <a:effectLst/>
                    <a:latin typeface="Times New Roman" panose="02020603050405020304" pitchFamily="18" charset="0"/>
                    <a:cs typeface="Times New Roman" panose="02020603050405020304" pitchFamily="18" charset="0"/>
                  </a:rPr>
                  <a:t>giác</a:t>
                </a:r>
                <a:r>
                  <a:rPr lang="fr-FR" dirty="0">
                    <a:effectLst/>
                    <a:latin typeface="Times New Roman" panose="02020603050405020304" pitchFamily="18" charset="0"/>
                    <a:cs typeface="Times New Roman" panose="02020603050405020304" pitchFamily="18" charset="0"/>
                  </a:rPr>
                  <a:t> </a:t>
                </a:r>
                <a14:m>
                  <m:oMath xmlns:m="http://schemas.openxmlformats.org/officeDocument/2006/math">
                    <m:r>
                      <a:rPr lang="en-US" i="1">
                        <a:effectLst/>
                        <a:latin typeface="Cambria Math" panose="02040503050406030204" pitchFamily="18" charset="0"/>
                      </a:rPr>
                      <m:t>𝑆𝐴𝐵</m:t>
                    </m:r>
                  </m:oMath>
                </a14:m>
                <a:r>
                  <a:rPr lang="fr-FR" dirty="0">
                    <a:effectLst/>
                    <a:latin typeface="Times New Roman" panose="02020603050405020304" pitchFamily="18" charset="0"/>
                    <a:cs typeface="Times New Roman" panose="02020603050405020304" pitchFamily="18" charset="0"/>
                  </a:rPr>
                  <a:t> </a:t>
                </a:r>
                <a:r>
                  <a:rPr lang="fr-FR" dirty="0" err="1">
                    <a:effectLst/>
                    <a:latin typeface="Times New Roman" panose="02020603050405020304" pitchFamily="18" charset="0"/>
                    <a:cs typeface="Times New Roman" panose="02020603050405020304" pitchFamily="18" charset="0"/>
                  </a:rPr>
                  <a:t>vuông</a:t>
                </a:r>
                <a:r>
                  <a:rPr lang="fr-FR" dirty="0">
                    <a:effectLst/>
                    <a:latin typeface="Times New Roman" panose="02020603050405020304" pitchFamily="18" charset="0"/>
                    <a:cs typeface="Times New Roman" panose="02020603050405020304" pitchFamily="18" charset="0"/>
                  </a:rPr>
                  <a:t> </a:t>
                </a:r>
                <a:r>
                  <a:rPr lang="fr-FR" dirty="0" err="1">
                    <a:effectLst/>
                    <a:latin typeface="Times New Roman" panose="02020603050405020304" pitchFamily="18" charset="0"/>
                    <a:cs typeface="Times New Roman" panose="02020603050405020304" pitchFamily="18" charset="0"/>
                  </a:rPr>
                  <a:t>tại</a:t>
                </a:r>
                <a:r>
                  <a:rPr lang="fr-FR" dirty="0">
                    <a:effectLst/>
                    <a:latin typeface="Times New Roman" panose="02020603050405020304" pitchFamily="18" charset="0"/>
                    <a:cs typeface="Times New Roman" panose="02020603050405020304" pitchFamily="18" charset="0"/>
                  </a:rPr>
                  <a:t> </a:t>
                </a:r>
                <a14:m>
                  <m:oMath xmlns:m="http://schemas.openxmlformats.org/officeDocument/2006/math">
                    <m:r>
                      <a:rPr lang="en-US" i="1">
                        <a:effectLst/>
                        <a:latin typeface="Cambria Math" panose="02040503050406030204" pitchFamily="18" charset="0"/>
                      </a:rPr>
                      <m:t>𝑆</m:t>
                    </m:r>
                  </m:oMath>
                </a14:m>
                <a:r>
                  <a:rPr lang="fr-FR" dirty="0">
                    <a:effectLst/>
                    <a:latin typeface="Times New Roman" panose="02020603050405020304" pitchFamily="18" charset="0"/>
                    <a:cs typeface="Times New Roman" panose="02020603050405020304" pitchFamily="18" charset="0"/>
                  </a:rPr>
                  <a:t> </a:t>
                </a:r>
                <a:r>
                  <a:rPr lang="fr-FR" dirty="0" err="1">
                    <a:effectLst/>
                    <a:latin typeface="Times New Roman" panose="02020603050405020304" pitchFamily="18" charset="0"/>
                    <a:cs typeface="Times New Roman" panose="02020603050405020304" pitchFamily="18" charset="0"/>
                  </a:rPr>
                  <a:t>nên</a:t>
                </a:r>
                <a:endParaRPr lang="en-US" dirty="0">
                  <a:effectLst/>
                  <a:latin typeface="Times New Roman" panose="02020603050405020304" pitchFamily="18" charset="0"/>
                  <a:cs typeface="Times New Roman" panose="02020603050405020304" pitchFamily="18" charset="0"/>
                </a:endParaRPr>
              </a:p>
              <a:p>
                <a:r>
                  <a:rPr lang="fr-FR" dirty="0">
                    <a:effectLst/>
                    <a:latin typeface="Times New Roman" panose="02020603050405020304" pitchFamily="18" charset="0"/>
                    <a:cs typeface="Times New Roman" panose="02020603050405020304" pitchFamily="18" charset="0"/>
                  </a:rPr>
                  <a:t> </a:t>
                </a:r>
                <a14:m>
                  <m:oMath xmlns:m="http://schemas.openxmlformats.org/officeDocument/2006/math">
                    <m:r>
                      <a:rPr lang="en-US" i="1">
                        <a:effectLst/>
                        <a:latin typeface="Cambria Math" panose="02040503050406030204" pitchFamily="18" charset="0"/>
                      </a:rPr>
                      <m:t>𝑆𝐻</m:t>
                    </m:r>
                    <m:r>
                      <a:rPr lang="en-US" i="1">
                        <a:effectLst/>
                        <a:latin typeface="Cambria Math" panose="02040503050406030204" pitchFamily="18" charset="0"/>
                      </a:rPr>
                      <m:t>=</m:t>
                    </m:r>
                    <m:f>
                      <m:fPr>
                        <m:ctrlPr>
                          <a:rPr lang="en-US" i="1">
                            <a:effectLst/>
                            <a:latin typeface="Cambria Math" panose="02040503050406030204" pitchFamily="18" charset="0"/>
                          </a:rPr>
                        </m:ctrlPr>
                      </m:fPr>
                      <m:num>
                        <m:r>
                          <a:rPr lang="en-US" i="1">
                            <a:effectLst/>
                            <a:latin typeface="Cambria Math" panose="02040503050406030204" pitchFamily="18" charset="0"/>
                          </a:rPr>
                          <m:t>𝑆𝐴</m:t>
                        </m:r>
                        <m:r>
                          <a:rPr lang="en-US" i="1">
                            <a:effectLst/>
                            <a:latin typeface="Cambria Math" panose="02040503050406030204" pitchFamily="18" charset="0"/>
                          </a:rPr>
                          <m:t>.</m:t>
                        </m:r>
                        <m:r>
                          <a:rPr lang="en-US" i="1">
                            <a:effectLst/>
                            <a:latin typeface="Cambria Math" panose="02040503050406030204" pitchFamily="18" charset="0"/>
                          </a:rPr>
                          <m:t>𝑆𝐵</m:t>
                        </m:r>
                      </m:num>
                      <m:den>
                        <m:r>
                          <a:rPr lang="en-US" i="1">
                            <a:effectLst/>
                            <a:latin typeface="Cambria Math" panose="02040503050406030204" pitchFamily="18" charset="0"/>
                          </a:rPr>
                          <m:t>𝐴𝐵</m:t>
                        </m:r>
                      </m:den>
                    </m:f>
                    <m:r>
                      <a:rPr lang="en-US" i="1">
                        <a:effectLst/>
                        <a:latin typeface="Cambria Math" panose="02040503050406030204" pitchFamily="18" charset="0"/>
                      </a:rPr>
                      <m:t>=</m:t>
                    </m:r>
                    <m:f>
                      <m:fPr>
                        <m:ctrlPr>
                          <a:rPr lang="en-US" i="1">
                            <a:effectLst/>
                            <a:latin typeface="Cambria Math" panose="02040503050406030204" pitchFamily="18" charset="0"/>
                          </a:rPr>
                        </m:ctrlPr>
                      </m:fPr>
                      <m:num>
                        <m:r>
                          <a:rPr lang="en-US" i="1">
                            <a:effectLst/>
                            <a:latin typeface="Cambria Math" panose="02040503050406030204" pitchFamily="18" charset="0"/>
                          </a:rPr>
                          <m:t>𝑆𝐴</m:t>
                        </m:r>
                        <m:r>
                          <a:rPr lang="en-US" i="1">
                            <a:effectLst/>
                            <a:latin typeface="Cambria Math" panose="02040503050406030204" pitchFamily="18" charset="0"/>
                          </a:rPr>
                          <m:t>.</m:t>
                        </m:r>
                        <m:rad>
                          <m:radPr>
                            <m:degHide m:val="on"/>
                            <m:ctrlPr>
                              <a:rPr lang="en-US" i="1">
                                <a:effectLst/>
                                <a:latin typeface="Cambria Math" panose="02040503050406030204" pitchFamily="18" charset="0"/>
                              </a:rPr>
                            </m:ctrlPr>
                          </m:radPr>
                          <m:deg/>
                          <m:e>
                            <m:r>
                              <a:rPr lang="en-US" i="1">
                                <a:effectLst/>
                                <a:latin typeface="Cambria Math" panose="02040503050406030204" pitchFamily="18" charset="0"/>
                              </a:rPr>
                              <m:t>𝐴</m:t>
                            </m:r>
                            <m:sSup>
                              <m:sSupPr>
                                <m:ctrlPr>
                                  <a:rPr lang="en-US" i="1">
                                    <a:effectLst/>
                                    <a:latin typeface="Cambria Math" panose="02040503050406030204" pitchFamily="18" charset="0"/>
                                  </a:rPr>
                                </m:ctrlPr>
                              </m:sSupPr>
                              <m:e>
                                <m:r>
                                  <a:rPr lang="en-US" i="1">
                                    <a:effectLst/>
                                    <a:latin typeface="Cambria Math" panose="02040503050406030204" pitchFamily="18" charset="0"/>
                                  </a:rPr>
                                  <m:t>𝐵</m:t>
                                </m:r>
                              </m:e>
                              <m:sup>
                                <m:r>
                                  <a:rPr lang="en-US" i="1">
                                    <a:effectLst/>
                                    <a:latin typeface="Cambria Math" panose="02040503050406030204" pitchFamily="18" charset="0"/>
                                  </a:rPr>
                                  <m:t>2</m:t>
                                </m:r>
                              </m:sup>
                            </m:sSup>
                            <m:r>
                              <a:rPr lang="en-US" i="1">
                                <a:effectLst/>
                                <a:latin typeface="Cambria Math" panose="02040503050406030204" pitchFamily="18" charset="0"/>
                              </a:rPr>
                              <m:t>−</m:t>
                            </m:r>
                            <m:r>
                              <a:rPr lang="en-US" i="1">
                                <a:effectLst/>
                                <a:latin typeface="Cambria Math" panose="02040503050406030204" pitchFamily="18" charset="0"/>
                              </a:rPr>
                              <m:t>𝑆</m:t>
                            </m:r>
                            <m:sSup>
                              <m:sSupPr>
                                <m:ctrlPr>
                                  <a:rPr lang="en-US" i="1">
                                    <a:effectLst/>
                                    <a:latin typeface="Cambria Math" panose="02040503050406030204" pitchFamily="18" charset="0"/>
                                  </a:rPr>
                                </m:ctrlPr>
                              </m:sSupPr>
                              <m:e>
                                <m:r>
                                  <a:rPr lang="en-US" i="1">
                                    <a:effectLst/>
                                    <a:latin typeface="Cambria Math" panose="02040503050406030204" pitchFamily="18" charset="0"/>
                                  </a:rPr>
                                  <m:t>𝐴</m:t>
                                </m:r>
                              </m:e>
                              <m:sup>
                                <m:r>
                                  <a:rPr lang="en-US" i="1">
                                    <a:effectLst/>
                                    <a:latin typeface="Cambria Math" panose="02040503050406030204" pitchFamily="18" charset="0"/>
                                  </a:rPr>
                                  <m:t>2</m:t>
                                </m:r>
                              </m:sup>
                            </m:sSup>
                          </m:e>
                        </m:rad>
                      </m:num>
                      <m:den>
                        <m:r>
                          <a:rPr lang="en-US" i="1">
                            <a:effectLst/>
                            <a:latin typeface="Cambria Math" panose="02040503050406030204" pitchFamily="18" charset="0"/>
                          </a:rPr>
                          <m:t>𝐴𝐵</m:t>
                        </m:r>
                      </m:den>
                    </m:f>
                    <m:r>
                      <a:rPr lang="en-US" i="1">
                        <a:effectLst/>
                        <a:latin typeface="Cambria Math" panose="02040503050406030204" pitchFamily="18" charset="0"/>
                      </a:rPr>
                      <m:t>=</m:t>
                    </m:r>
                    <m:f>
                      <m:fPr>
                        <m:ctrlPr>
                          <a:rPr lang="en-US" i="1">
                            <a:effectLst/>
                            <a:latin typeface="Cambria Math" panose="02040503050406030204" pitchFamily="18" charset="0"/>
                          </a:rPr>
                        </m:ctrlPr>
                      </m:fPr>
                      <m:num>
                        <m:r>
                          <a:rPr lang="en-US" i="1">
                            <a:effectLst/>
                            <a:latin typeface="Cambria Math" panose="02040503050406030204" pitchFamily="18" charset="0"/>
                          </a:rPr>
                          <m:t>2</m:t>
                        </m:r>
                        <m:r>
                          <a:rPr lang="en-US" i="1">
                            <a:effectLst/>
                            <a:latin typeface="Cambria Math" panose="02040503050406030204" pitchFamily="18" charset="0"/>
                          </a:rPr>
                          <m:t>𝑎𝑥</m:t>
                        </m:r>
                        <m:rad>
                          <m:radPr>
                            <m:degHide m:val="on"/>
                            <m:ctrlPr>
                              <a:rPr lang="en-US" i="1">
                                <a:effectLst/>
                                <a:latin typeface="Cambria Math" panose="02040503050406030204" pitchFamily="18" charset="0"/>
                              </a:rPr>
                            </m:ctrlPr>
                          </m:radPr>
                          <m:deg/>
                          <m:e>
                            <m:r>
                              <a:rPr lang="en-US" i="1">
                                <a:effectLst/>
                                <a:latin typeface="Cambria Math" panose="02040503050406030204" pitchFamily="18" charset="0"/>
                              </a:rPr>
                              <m:t>4</m:t>
                            </m:r>
                            <m:sSup>
                              <m:sSupPr>
                                <m:ctrlPr>
                                  <a:rPr lang="en-US" i="1">
                                    <a:effectLst/>
                                    <a:latin typeface="Cambria Math" panose="02040503050406030204" pitchFamily="18" charset="0"/>
                                  </a:rPr>
                                </m:ctrlPr>
                              </m:sSupPr>
                              <m:e>
                                <m:r>
                                  <a:rPr lang="en-US" i="1">
                                    <a:effectLst/>
                                    <a:latin typeface="Cambria Math" panose="02040503050406030204" pitchFamily="18" charset="0"/>
                                  </a:rPr>
                                  <m:t>𝑎</m:t>
                                </m:r>
                              </m:e>
                              <m:sup>
                                <m:r>
                                  <a:rPr lang="en-US" i="1">
                                    <a:effectLst/>
                                    <a:latin typeface="Cambria Math" panose="02040503050406030204" pitchFamily="18" charset="0"/>
                                  </a:rPr>
                                  <m:t>2</m:t>
                                </m:r>
                              </m:sup>
                            </m:sSup>
                            <m:r>
                              <a:rPr lang="en-US" i="1">
                                <a:effectLst/>
                                <a:latin typeface="Cambria Math" panose="02040503050406030204" pitchFamily="18" charset="0"/>
                              </a:rPr>
                              <m:t>−</m:t>
                            </m:r>
                            <m:r>
                              <a:rPr lang="en-US" i="1">
                                <a:effectLst/>
                                <a:latin typeface="Cambria Math" panose="02040503050406030204" pitchFamily="18" charset="0"/>
                              </a:rPr>
                              <m:t>4</m:t>
                            </m:r>
                            <m:sSup>
                              <m:sSupPr>
                                <m:ctrlPr>
                                  <a:rPr lang="en-US" i="1">
                                    <a:effectLst/>
                                    <a:latin typeface="Cambria Math" panose="02040503050406030204" pitchFamily="18" charset="0"/>
                                  </a:rPr>
                                </m:ctrlPr>
                              </m:sSupPr>
                              <m:e>
                                <m:r>
                                  <a:rPr lang="en-US" i="1">
                                    <a:effectLst/>
                                    <a:latin typeface="Cambria Math" panose="02040503050406030204" pitchFamily="18" charset="0"/>
                                  </a:rPr>
                                  <m:t>𝑎</m:t>
                                </m:r>
                              </m:e>
                              <m:sup>
                                <m:r>
                                  <a:rPr lang="en-US" i="1">
                                    <a:effectLst/>
                                    <a:latin typeface="Cambria Math" panose="02040503050406030204" pitchFamily="18" charset="0"/>
                                  </a:rPr>
                                  <m:t>2</m:t>
                                </m:r>
                              </m:sup>
                            </m:sSup>
                            <m:sSup>
                              <m:sSupPr>
                                <m:ctrlPr>
                                  <a:rPr lang="en-US" i="1">
                                    <a:effectLst/>
                                    <a:latin typeface="Cambria Math" panose="02040503050406030204" pitchFamily="18" charset="0"/>
                                  </a:rPr>
                                </m:ctrlPr>
                              </m:sSupPr>
                              <m:e>
                                <m:r>
                                  <a:rPr lang="en-US" i="1">
                                    <a:effectLst/>
                                    <a:latin typeface="Cambria Math" panose="02040503050406030204" pitchFamily="18" charset="0"/>
                                  </a:rPr>
                                  <m:t>𝑥</m:t>
                                </m:r>
                              </m:e>
                              <m:sup>
                                <m:r>
                                  <a:rPr lang="en-US" i="1">
                                    <a:effectLst/>
                                    <a:latin typeface="Cambria Math" panose="02040503050406030204" pitchFamily="18" charset="0"/>
                                  </a:rPr>
                                  <m:t>2</m:t>
                                </m:r>
                              </m:sup>
                            </m:sSup>
                          </m:e>
                        </m:rad>
                      </m:num>
                      <m:den>
                        <m:r>
                          <a:rPr lang="en-US" i="1">
                            <a:effectLst/>
                            <a:latin typeface="Cambria Math" panose="02040503050406030204" pitchFamily="18" charset="0"/>
                          </a:rPr>
                          <m:t>2</m:t>
                        </m:r>
                        <m:r>
                          <a:rPr lang="en-US" i="1">
                            <a:effectLst/>
                            <a:latin typeface="Cambria Math" panose="02040503050406030204" pitchFamily="18" charset="0"/>
                          </a:rPr>
                          <m:t>𝑎</m:t>
                        </m:r>
                      </m:den>
                    </m:f>
                  </m:oMath>
                </a14:m>
                <a:endParaRPr lang="en-US" i="1" dirty="0">
                  <a:effectLst/>
                  <a:latin typeface="Cambria Math" panose="02040503050406030204" pitchFamily="18" charset="0"/>
                </a:endParaRPr>
              </a:p>
              <a:p>
                <a:pPr marL="0" indent="0">
                  <a:buNone/>
                </a:pPr>
                <a:r>
                  <a:rPr lang="en-US" dirty="0">
                    <a:effectLst/>
                  </a:rPr>
                  <a:t>          </a:t>
                </a:r>
                <a14:m>
                  <m:oMath xmlns:m="http://schemas.openxmlformats.org/officeDocument/2006/math">
                    <m:r>
                      <a:rPr lang="en-US" i="1">
                        <a:effectLst/>
                        <a:latin typeface="Cambria Math" panose="02040503050406030204" pitchFamily="18" charset="0"/>
                      </a:rPr>
                      <m:t>=</m:t>
                    </m:r>
                    <m:r>
                      <a:rPr lang="en-US" i="1">
                        <a:effectLst/>
                        <a:latin typeface="Cambria Math" panose="02040503050406030204" pitchFamily="18" charset="0"/>
                      </a:rPr>
                      <m:t>2</m:t>
                    </m:r>
                    <m:r>
                      <a:rPr lang="en-US" i="1">
                        <a:effectLst/>
                        <a:latin typeface="Cambria Math" panose="02040503050406030204" pitchFamily="18" charset="0"/>
                      </a:rPr>
                      <m:t>𝑎𝑥</m:t>
                    </m:r>
                    <m:rad>
                      <m:radPr>
                        <m:degHide m:val="on"/>
                        <m:ctrlPr>
                          <a:rPr lang="en-US" i="1">
                            <a:effectLst/>
                            <a:latin typeface="Cambria Math" panose="02040503050406030204" pitchFamily="18" charset="0"/>
                          </a:rPr>
                        </m:ctrlPr>
                      </m:radPr>
                      <m:deg/>
                      <m:e>
                        <m:r>
                          <a:rPr lang="en-US" i="1">
                            <a:effectLst/>
                            <a:latin typeface="Cambria Math" panose="02040503050406030204" pitchFamily="18" charset="0"/>
                          </a:rPr>
                          <m:t>1</m:t>
                        </m:r>
                        <m:r>
                          <a:rPr lang="en-US" i="1">
                            <a:effectLst/>
                            <a:latin typeface="Cambria Math" panose="02040503050406030204" pitchFamily="18" charset="0"/>
                          </a:rPr>
                          <m:t>−</m:t>
                        </m:r>
                        <m:sSup>
                          <m:sSupPr>
                            <m:ctrlPr>
                              <a:rPr lang="en-US" i="1">
                                <a:effectLst/>
                                <a:latin typeface="Cambria Math" panose="02040503050406030204" pitchFamily="18" charset="0"/>
                              </a:rPr>
                            </m:ctrlPr>
                          </m:sSupPr>
                          <m:e>
                            <m:r>
                              <a:rPr lang="en-US" i="1">
                                <a:effectLst/>
                                <a:latin typeface="Cambria Math" panose="02040503050406030204" pitchFamily="18" charset="0"/>
                              </a:rPr>
                              <m:t>𝑥</m:t>
                            </m:r>
                          </m:e>
                          <m:sup>
                            <m:r>
                              <a:rPr lang="en-US" i="1">
                                <a:effectLst/>
                                <a:latin typeface="Cambria Math" panose="02040503050406030204" pitchFamily="18" charset="0"/>
                              </a:rPr>
                              <m:t>2</m:t>
                            </m:r>
                          </m:sup>
                        </m:sSup>
                      </m:e>
                    </m:rad>
                    <m:r>
                      <a:rPr lang="en-US" i="1">
                        <a:effectLst/>
                        <a:latin typeface="Cambria Math" panose="02040503050406030204" pitchFamily="18" charset="0"/>
                      </a:rPr>
                      <m:t>≤</m:t>
                    </m:r>
                    <m:r>
                      <a:rPr lang="en-US" i="1">
                        <a:effectLst/>
                        <a:latin typeface="Cambria Math" panose="02040503050406030204" pitchFamily="18" charset="0"/>
                      </a:rPr>
                      <m:t>2</m:t>
                    </m:r>
                    <m:r>
                      <a:rPr lang="en-US" i="1">
                        <a:effectLst/>
                        <a:latin typeface="Cambria Math" panose="02040503050406030204" pitchFamily="18" charset="0"/>
                      </a:rPr>
                      <m:t>𝑎</m:t>
                    </m:r>
                    <m:f>
                      <m:fPr>
                        <m:ctrlPr>
                          <a:rPr lang="en-US" i="1">
                            <a:effectLst/>
                            <a:latin typeface="Cambria Math" panose="02040503050406030204" pitchFamily="18" charset="0"/>
                          </a:rPr>
                        </m:ctrlPr>
                      </m:fPr>
                      <m:num>
                        <m:sSup>
                          <m:sSupPr>
                            <m:ctrlPr>
                              <a:rPr lang="en-US" i="1">
                                <a:effectLst/>
                                <a:latin typeface="Cambria Math" panose="02040503050406030204" pitchFamily="18" charset="0"/>
                              </a:rPr>
                            </m:ctrlPr>
                          </m:sSupPr>
                          <m:e>
                            <m:r>
                              <a:rPr lang="en-US" i="1">
                                <a:effectLst/>
                                <a:latin typeface="Cambria Math" panose="02040503050406030204" pitchFamily="18" charset="0"/>
                              </a:rPr>
                              <m:t>𝑥</m:t>
                            </m:r>
                          </m:e>
                          <m:sup>
                            <m:r>
                              <a:rPr lang="en-US" i="1">
                                <a:effectLst/>
                                <a:latin typeface="Cambria Math" panose="02040503050406030204" pitchFamily="18" charset="0"/>
                              </a:rPr>
                              <m:t>2</m:t>
                            </m:r>
                          </m:sup>
                        </m:sSup>
                        <m:r>
                          <a:rPr lang="en-US" i="1">
                            <a:effectLst/>
                            <a:latin typeface="Cambria Math" panose="02040503050406030204" pitchFamily="18" charset="0"/>
                          </a:rPr>
                          <m:t>+</m:t>
                        </m:r>
                        <m:r>
                          <a:rPr lang="en-US" i="1">
                            <a:effectLst/>
                            <a:latin typeface="Cambria Math" panose="02040503050406030204" pitchFamily="18" charset="0"/>
                          </a:rPr>
                          <m:t>1</m:t>
                        </m:r>
                        <m:r>
                          <a:rPr lang="en-US" i="1">
                            <a:effectLst/>
                            <a:latin typeface="Cambria Math" panose="02040503050406030204" pitchFamily="18" charset="0"/>
                          </a:rPr>
                          <m:t>−</m:t>
                        </m:r>
                        <m:sSup>
                          <m:sSupPr>
                            <m:ctrlPr>
                              <a:rPr lang="en-US" i="1">
                                <a:effectLst/>
                                <a:latin typeface="Cambria Math" panose="02040503050406030204" pitchFamily="18" charset="0"/>
                              </a:rPr>
                            </m:ctrlPr>
                          </m:sSupPr>
                          <m:e>
                            <m:r>
                              <a:rPr lang="en-US" i="1">
                                <a:effectLst/>
                                <a:latin typeface="Cambria Math" panose="02040503050406030204" pitchFamily="18" charset="0"/>
                              </a:rPr>
                              <m:t>𝑥</m:t>
                            </m:r>
                          </m:e>
                          <m:sup>
                            <m:r>
                              <a:rPr lang="en-US" i="1">
                                <a:effectLst/>
                                <a:latin typeface="Cambria Math" panose="02040503050406030204" pitchFamily="18" charset="0"/>
                              </a:rPr>
                              <m:t>2</m:t>
                            </m:r>
                          </m:sup>
                        </m:sSup>
                      </m:num>
                      <m:den>
                        <m:r>
                          <a:rPr lang="en-US" i="1">
                            <a:effectLst/>
                            <a:latin typeface="Cambria Math" panose="02040503050406030204" pitchFamily="18" charset="0"/>
                          </a:rPr>
                          <m:t>2</m:t>
                        </m:r>
                      </m:den>
                    </m:f>
                    <m:r>
                      <a:rPr lang="en-US" i="1">
                        <a:effectLst/>
                        <a:latin typeface="Cambria Math" panose="02040503050406030204" pitchFamily="18" charset="0"/>
                      </a:rPr>
                      <m:t>=</m:t>
                    </m:r>
                    <m:r>
                      <a:rPr lang="en-US" i="1">
                        <a:effectLst/>
                        <a:latin typeface="Cambria Math" panose="02040503050406030204" pitchFamily="18" charset="0"/>
                      </a:rPr>
                      <m:t>𝑎</m:t>
                    </m:r>
                  </m:oMath>
                </a14:m>
                <a:endParaRPr lang="en-US" dirty="0">
                  <a:effectLst/>
                  <a:latin typeface="Times New Roman" panose="02020603050405020304" pitchFamily="18" charset="0"/>
                  <a:cs typeface="Times New Roman" panose="02020603050405020304" pitchFamily="18" charset="0"/>
                </a:endParaRPr>
              </a:p>
              <a:p>
                <a:r>
                  <a:rPr lang="fr-FR" dirty="0" err="1">
                    <a:effectLst/>
                    <a:latin typeface="Times New Roman" panose="02020603050405020304" pitchFamily="18" charset="0"/>
                    <a:cs typeface="Times New Roman" panose="02020603050405020304" pitchFamily="18" charset="0"/>
                  </a:rPr>
                  <a:t>Từ</a:t>
                </a:r>
                <a:r>
                  <a:rPr lang="fr-FR" dirty="0">
                    <a:effectLst/>
                    <a:latin typeface="Times New Roman" panose="02020603050405020304" pitchFamily="18" charset="0"/>
                    <a:cs typeface="Times New Roman" panose="02020603050405020304" pitchFamily="18" charset="0"/>
                  </a:rPr>
                  <a:t> </a:t>
                </a:r>
                <a:r>
                  <a:rPr lang="fr-FR" dirty="0" err="1">
                    <a:effectLst/>
                    <a:latin typeface="Times New Roman" panose="02020603050405020304" pitchFamily="18" charset="0"/>
                    <a:cs typeface="Times New Roman" panose="02020603050405020304" pitchFamily="18" charset="0"/>
                  </a:rPr>
                  <a:t>đó</a:t>
                </a:r>
                <a:r>
                  <a:rPr lang="fr-FR" dirty="0">
                    <a:effectLst/>
                    <a:latin typeface="Times New Roman" panose="02020603050405020304" pitchFamily="18" charset="0"/>
                    <a:cs typeface="Times New Roman" panose="02020603050405020304" pitchFamily="18" charset="0"/>
                  </a:rPr>
                  <a:t> </a:t>
                </a:r>
                <a14:m>
                  <m:oMath xmlns:m="http://schemas.openxmlformats.org/officeDocument/2006/math">
                    <m:func>
                      <m:funcPr>
                        <m:ctrlPr>
                          <a:rPr lang="en-US" i="1">
                            <a:effectLst/>
                            <a:latin typeface="Cambria Math" panose="02040503050406030204" pitchFamily="18" charset="0"/>
                          </a:rPr>
                        </m:ctrlPr>
                      </m:funcPr>
                      <m:fName>
                        <m:r>
                          <a:rPr lang="en-US" i="1">
                            <a:effectLst/>
                            <a:latin typeface="Cambria Math" panose="02040503050406030204" pitchFamily="18" charset="0"/>
                          </a:rPr>
                          <m:t>𝑚𝑎𝑥</m:t>
                        </m:r>
                      </m:fName>
                      <m:e>
                        <m:r>
                          <a:rPr lang="en-US" i="1">
                            <a:effectLst/>
                            <a:latin typeface="Cambria Math" panose="02040503050406030204" pitchFamily="18" charset="0"/>
                          </a:rPr>
                          <m:t>𝑆</m:t>
                        </m:r>
                      </m:e>
                    </m:func>
                    <m:r>
                      <a:rPr lang="en-US" i="1">
                        <a:effectLst/>
                        <a:latin typeface="Cambria Math" panose="02040503050406030204" pitchFamily="18" charset="0"/>
                      </a:rPr>
                      <m:t>𝐻</m:t>
                    </m:r>
                    <m:r>
                      <a:rPr lang="en-US" i="1">
                        <a:effectLst/>
                        <a:latin typeface="Cambria Math" panose="02040503050406030204" pitchFamily="18" charset="0"/>
                      </a:rPr>
                      <m:t>=</m:t>
                    </m:r>
                    <m:r>
                      <a:rPr lang="en-US" i="1">
                        <a:effectLst/>
                        <a:latin typeface="Cambria Math" panose="02040503050406030204" pitchFamily="18" charset="0"/>
                      </a:rPr>
                      <m:t>𝑎</m:t>
                    </m:r>
                  </m:oMath>
                </a14:m>
                <a:r>
                  <a:rPr lang="fr-FR" dirty="0">
                    <a:effectLst/>
                    <a:latin typeface="Times New Roman" panose="02020603050405020304" pitchFamily="18" charset="0"/>
                    <a:cs typeface="Times New Roman" panose="02020603050405020304" pitchFamily="18" charset="0"/>
                  </a:rPr>
                  <a:t> khi </a:t>
                </a:r>
                <a14:m>
                  <m:oMath xmlns:m="http://schemas.openxmlformats.org/officeDocument/2006/math">
                    <m:func>
                      <m:funcPr>
                        <m:ctrlPr>
                          <a:rPr lang="en-US" i="1">
                            <a:effectLst/>
                            <a:latin typeface="Cambria Math" panose="02040503050406030204" pitchFamily="18" charset="0"/>
                          </a:rPr>
                        </m:ctrlPr>
                      </m:funcPr>
                      <m:fName>
                        <m:r>
                          <a:rPr lang="en-US" i="1">
                            <a:effectLst/>
                            <a:latin typeface="Cambria Math" panose="02040503050406030204" pitchFamily="18" charset="0"/>
                          </a:rPr>
                          <m:t>𝑡𝑎𝑛</m:t>
                        </m:r>
                      </m:fName>
                      <m:e>
                        <m:r>
                          <a:rPr lang="en-US" i="1">
                            <a:effectLst/>
                            <a:latin typeface="Cambria Math" panose="02040503050406030204" pitchFamily="18" charset="0"/>
                          </a:rPr>
                          <m:t>𝛼</m:t>
                        </m:r>
                      </m:e>
                    </m:func>
                    <m:r>
                      <a:rPr lang="en-US" i="1">
                        <a:effectLst/>
                        <a:latin typeface="Cambria Math" panose="02040503050406030204" pitchFamily="18" charset="0"/>
                      </a:rPr>
                      <m:t>=</m:t>
                    </m:r>
                    <m:f>
                      <m:fPr>
                        <m:ctrlPr>
                          <a:rPr lang="en-US" i="1">
                            <a:effectLst/>
                            <a:latin typeface="Cambria Math" panose="02040503050406030204" pitchFamily="18" charset="0"/>
                          </a:rPr>
                        </m:ctrlPr>
                      </m:fPr>
                      <m:num>
                        <m:rad>
                          <m:radPr>
                            <m:degHide m:val="on"/>
                            <m:ctrlPr>
                              <a:rPr lang="en-US" i="1">
                                <a:effectLst/>
                                <a:latin typeface="Cambria Math" panose="02040503050406030204" pitchFamily="18" charset="0"/>
                              </a:rPr>
                            </m:ctrlPr>
                          </m:radPr>
                          <m:deg/>
                          <m:e>
                            <m:r>
                              <a:rPr lang="en-US" i="1">
                                <a:effectLst/>
                                <a:latin typeface="Cambria Math" panose="02040503050406030204" pitchFamily="18" charset="0"/>
                              </a:rPr>
                              <m:t>2</m:t>
                            </m:r>
                          </m:e>
                        </m:rad>
                      </m:num>
                      <m:den>
                        <m:r>
                          <a:rPr lang="en-US" i="1">
                            <a:effectLst/>
                            <a:latin typeface="Cambria Math" panose="02040503050406030204" pitchFamily="18" charset="0"/>
                          </a:rPr>
                          <m:t>2</m:t>
                        </m:r>
                      </m:den>
                    </m:f>
                  </m:oMath>
                </a14:m>
                <a:r>
                  <a:rPr lang="fr-FR" dirty="0" smtClean="0">
                    <a:effectLst/>
                    <a:latin typeface="Times New Roman" panose="02020603050405020304" pitchFamily="18" charset="0"/>
                    <a:cs typeface="Times New Roman" panose="02020603050405020304" pitchFamily="18" charset="0"/>
                  </a:rPr>
                  <a:t>. </a:t>
                </a:r>
              </a:p>
              <a:p>
                <a:r>
                  <a:rPr lang="fr-FR"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fr-FR"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ra </a:t>
                </a:r>
                <a14:m>
                  <m:oMath xmlns:m="http://schemas.openxmlformats.org/officeDocument/2006/math">
                    <m:func>
                      <m:funcPr>
                        <m:ctrlPr>
                          <a:rPr lang="en-US" i="1">
                            <a:solidFill>
                              <a:srgbClr val="0000FF"/>
                            </a:solidFill>
                            <a:effectLst/>
                            <a:latin typeface="Cambria Math" panose="02040503050406030204" pitchFamily="18" charset="0"/>
                            <a:ea typeface="Times New Roman" panose="02020603050405020304" pitchFamily="18" charset="0"/>
                          </a:rPr>
                        </m:ctrlPr>
                      </m:funcPr>
                      <m:fName>
                        <m:r>
                          <a:rPr lang="en-US" i="1">
                            <a:solidFill>
                              <a:srgbClr val="0000FF"/>
                            </a:solidFill>
                            <a:effectLst/>
                            <a:latin typeface="Cambria Math" panose="02040503050406030204" pitchFamily="18" charset="0"/>
                            <a:ea typeface="Times New Roman" panose="02020603050405020304" pitchFamily="18" charset="0"/>
                          </a:rPr>
                          <m:t>𝑚𝑎𝑥</m:t>
                        </m:r>
                      </m:fName>
                      <m:e>
                        <m:sSub>
                          <m:sSubPr>
                            <m:ctrlPr>
                              <a:rPr lang="en-US" i="1">
                                <a:solidFill>
                                  <a:srgbClr val="0000FF"/>
                                </a:solidFill>
                                <a:effectLst/>
                                <a:latin typeface="Cambria Math" panose="02040503050406030204" pitchFamily="18" charset="0"/>
                                <a:ea typeface="Times New Roman" panose="02020603050405020304" pitchFamily="18" charset="0"/>
                              </a:rPr>
                            </m:ctrlPr>
                          </m:sSubPr>
                          <m:e>
                            <m:r>
                              <a:rPr lang="en-US" i="1">
                                <a:solidFill>
                                  <a:srgbClr val="0000FF"/>
                                </a:solidFill>
                                <a:effectLst/>
                                <a:latin typeface="Cambria Math" panose="02040503050406030204" pitchFamily="18" charset="0"/>
                                <a:ea typeface="Times New Roman" panose="02020603050405020304" pitchFamily="18" charset="0"/>
                              </a:rPr>
                              <m:t>𝑉</m:t>
                            </m:r>
                          </m:e>
                          <m:sub>
                            <m:r>
                              <a:rPr lang="en-US" i="1">
                                <a:solidFill>
                                  <a:srgbClr val="0000FF"/>
                                </a:solidFill>
                                <a:effectLst/>
                                <a:latin typeface="Cambria Math" panose="02040503050406030204" pitchFamily="18" charset="0"/>
                                <a:ea typeface="Times New Roman" panose="02020603050405020304" pitchFamily="18" charset="0"/>
                              </a:rPr>
                              <m:t>𝑆</m:t>
                            </m:r>
                            <m:r>
                              <a:rPr lang="en-US" i="1">
                                <a:solidFill>
                                  <a:srgbClr val="0000FF"/>
                                </a:solidFill>
                                <a:effectLst/>
                                <a:latin typeface="Cambria Math" panose="02040503050406030204" pitchFamily="18" charset="0"/>
                                <a:ea typeface="Times New Roman" panose="02020603050405020304" pitchFamily="18" charset="0"/>
                              </a:rPr>
                              <m:t>.</m:t>
                            </m:r>
                            <m:r>
                              <a:rPr lang="en-US" i="1">
                                <a:solidFill>
                                  <a:srgbClr val="0000FF"/>
                                </a:solidFill>
                                <a:effectLst/>
                                <a:latin typeface="Cambria Math" panose="02040503050406030204" pitchFamily="18" charset="0"/>
                                <a:ea typeface="Times New Roman" panose="02020603050405020304" pitchFamily="18" charset="0"/>
                              </a:rPr>
                              <m:t>𝐴𝐵𝐶𝐷</m:t>
                            </m:r>
                          </m:sub>
                        </m:sSub>
                      </m:e>
                    </m:func>
                    <m:r>
                      <a:rPr lang="en-US" i="1">
                        <a:solidFill>
                          <a:srgbClr val="0000FF"/>
                        </a:solidFill>
                        <a:effectLst/>
                        <a:latin typeface="Cambria Math" panose="02040503050406030204" pitchFamily="18" charset="0"/>
                        <a:ea typeface="Times New Roman" panose="02020603050405020304" pitchFamily="18" charset="0"/>
                      </a:rPr>
                      <m:t>=</m:t>
                    </m:r>
                    <m:f>
                      <m:fPr>
                        <m:ctrlPr>
                          <a:rPr lang="en-US" i="1">
                            <a:solidFill>
                              <a:srgbClr val="0000FF"/>
                            </a:solidFill>
                            <a:effectLst/>
                            <a:latin typeface="Cambria Math" panose="02040503050406030204" pitchFamily="18" charset="0"/>
                            <a:ea typeface="Times New Roman" panose="02020603050405020304" pitchFamily="18" charset="0"/>
                          </a:rPr>
                        </m:ctrlPr>
                      </m:fPr>
                      <m:num>
                        <m:r>
                          <a:rPr lang="en-US" i="1">
                            <a:solidFill>
                              <a:srgbClr val="0000FF"/>
                            </a:solidFill>
                            <a:effectLst/>
                            <a:latin typeface="Cambria Math" panose="02040503050406030204" pitchFamily="18" charset="0"/>
                            <a:ea typeface="Times New Roman" panose="02020603050405020304" pitchFamily="18" charset="0"/>
                          </a:rPr>
                          <m:t>1</m:t>
                        </m:r>
                      </m:num>
                      <m:den>
                        <m:r>
                          <a:rPr lang="en-US" i="1">
                            <a:solidFill>
                              <a:srgbClr val="0000FF"/>
                            </a:solidFill>
                            <a:effectLst/>
                            <a:latin typeface="Cambria Math" panose="02040503050406030204" pitchFamily="18" charset="0"/>
                            <a:ea typeface="Times New Roman" panose="02020603050405020304" pitchFamily="18" charset="0"/>
                          </a:rPr>
                          <m:t>3</m:t>
                        </m:r>
                      </m:den>
                    </m:f>
                    <m:r>
                      <a:rPr lang="en-US" i="1">
                        <a:solidFill>
                          <a:srgbClr val="0000FF"/>
                        </a:solidFill>
                        <a:effectLst/>
                        <a:latin typeface="Cambria Math" panose="02040503050406030204" pitchFamily="18" charset="0"/>
                        <a:ea typeface="Times New Roman" panose="02020603050405020304" pitchFamily="18" charset="0"/>
                      </a:rPr>
                      <m:t>.</m:t>
                    </m:r>
                    <m:r>
                      <a:rPr lang="en-US" i="1">
                        <a:solidFill>
                          <a:srgbClr val="0000FF"/>
                        </a:solidFill>
                        <a:effectLst/>
                        <a:latin typeface="Cambria Math" panose="02040503050406030204" pitchFamily="18" charset="0"/>
                        <a:ea typeface="Times New Roman" panose="02020603050405020304" pitchFamily="18" charset="0"/>
                      </a:rPr>
                      <m:t>𝑎</m:t>
                    </m:r>
                    <m:r>
                      <a:rPr lang="en-US" i="1">
                        <a:solidFill>
                          <a:srgbClr val="0000FF"/>
                        </a:solidFill>
                        <a:effectLst/>
                        <a:latin typeface="Cambria Math" panose="02040503050406030204" pitchFamily="18" charset="0"/>
                        <a:ea typeface="Times New Roman" panose="02020603050405020304" pitchFamily="18" charset="0"/>
                      </a:rPr>
                      <m:t>.</m:t>
                    </m:r>
                    <m:r>
                      <a:rPr lang="en-US" i="1">
                        <a:solidFill>
                          <a:srgbClr val="0000FF"/>
                        </a:solidFill>
                        <a:effectLst/>
                        <a:latin typeface="Cambria Math" panose="02040503050406030204" pitchFamily="18" charset="0"/>
                        <a:ea typeface="Times New Roman" panose="02020603050405020304" pitchFamily="18" charset="0"/>
                      </a:rPr>
                      <m:t>4</m:t>
                    </m:r>
                    <m:sSup>
                      <m:sSupPr>
                        <m:ctrlPr>
                          <a:rPr lang="en-US" i="1">
                            <a:solidFill>
                              <a:srgbClr val="0000FF"/>
                            </a:solidFill>
                            <a:effectLst/>
                            <a:latin typeface="Cambria Math" panose="02040503050406030204" pitchFamily="18" charset="0"/>
                            <a:ea typeface="Times New Roman" panose="02020603050405020304" pitchFamily="18" charset="0"/>
                          </a:rPr>
                        </m:ctrlPr>
                      </m:sSupPr>
                      <m:e>
                        <m:r>
                          <a:rPr lang="en-US" i="1">
                            <a:solidFill>
                              <a:srgbClr val="0000FF"/>
                            </a:solidFill>
                            <a:effectLst/>
                            <a:latin typeface="Cambria Math" panose="02040503050406030204" pitchFamily="18" charset="0"/>
                            <a:ea typeface="Times New Roman" panose="02020603050405020304" pitchFamily="18" charset="0"/>
                          </a:rPr>
                          <m:t>𝑎</m:t>
                        </m:r>
                      </m:e>
                      <m:sup>
                        <m:r>
                          <a:rPr lang="en-US" i="1">
                            <a:solidFill>
                              <a:srgbClr val="0000FF"/>
                            </a:solidFill>
                            <a:effectLst/>
                            <a:latin typeface="Cambria Math" panose="02040503050406030204" pitchFamily="18" charset="0"/>
                            <a:ea typeface="Times New Roman" panose="02020603050405020304" pitchFamily="18" charset="0"/>
                          </a:rPr>
                          <m:t>2</m:t>
                        </m:r>
                      </m:sup>
                    </m:sSup>
                    <m:r>
                      <a:rPr lang="en-US" i="1">
                        <a:solidFill>
                          <a:srgbClr val="0000FF"/>
                        </a:solidFill>
                        <a:effectLst/>
                        <a:latin typeface="Cambria Math" panose="02040503050406030204" pitchFamily="18" charset="0"/>
                        <a:ea typeface="Times New Roman" panose="02020603050405020304" pitchFamily="18" charset="0"/>
                      </a:rPr>
                      <m:t>=</m:t>
                    </m:r>
                    <m:f>
                      <m:fPr>
                        <m:ctrlPr>
                          <a:rPr lang="en-US" i="1">
                            <a:solidFill>
                              <a:srgbClr val="0000FF"/>
                            </a:solidFill>
                            <a:effectLst/>
                            <a:latin typeface="Cambria Math" panose="02040503050406030204" pitchFamily="18" charset="0"/>
                            <a:ea typeface="Times New Roman" panose="02020603050405020304" pitchFamily="18" charset="0"/>
                          </a:rPr>
                        </m:ctrlPr>
                      </m:fPr>
                      <m:num>
                        <m:r>
                          <a:rPr lang="en-US" i="1">
                            <a:solidFill>
                              <a:srgbClr val="0000FF"/>
                            </a:solidFill>
                            <a:effectLst/>
                            <a:latin typeface="Cambria Math" panose="02040503050406030204" pitchFamily="18" charset="0"/>
                            <a:ea typeface="Times New Roman" panose="02020603050405020304" pitchFamily="18" charset="0"/>
                          </a:rPr>
                          <m:t>4</m:t>
                        </m:r>
                      </m:num>
                      <m:den>
                        <m:r>
                          <a:rPr lang="en-US" i="1">
                            <a:solidFill>
                              <a:srgbClr val="0000FF"/>
                            </a:solidFill>
                            <a:effectLst/>
                            <a:latin typeface="Cambria Math" panose="02040503050406030204" pitchFamily="18" charset="0"/>
                            <a:ea typeface="Times New Roman" panose="02020603050405020304" pitchFamily="18" charset="0"/>
                          </a:rPr>
                          <m:t>3</m:t>
                        </m:r>
                      </m:den>
                    </m:f>
                    <m:sSup>
                      <m:sSupPr>
                        <m:ctrlPr>
                          <a:rPr lang="en-US" i="1">
                            <a:solidFill>
                              <a:srgbClr val="0000FF"/>
                            </a:solidFill>
                            <a:effectLst/>
                            <a:latin typeface="Cambria Math" panose="02040503050406030204" pitchFamily="18" charset="0"/>
                            <a:ea typeface="Times New Roman" panose="02020603050405020304" pitchFamily="18" charset="0"/>
                          </a:rPr>
                        </m:ctrlPr>
                      </m:sSupPr>
                      <m:e>
                        <m:r>
                          <a:rPr lang="en-US" i="1">
                            <a:solidFill>
                              <a:srgbClr val="0000FF"/>
                            </a:solidFill>
                            <a:effectLst/>
                            <a:latin typeface="Cambria Math" panose="02040503050406030204" pitchFamily="18" charset="0"/>
                            <a:ea typeface="Times New Roman" panose="02020603050405020304" pitchFamily="18" charset="0"/>
                          </a:rPr>
                          <m:t>𝑎</m:t>
                        </m:r>
                      </m:e>
                      <m:sup>
                        <m:r>
                          <a:rPr lang="en-US" i="1">
                            <a:solidFill>
                              <a:srgbClr val="0000FF"/>
                            </a:solidFill>
                            <a:effectLst/>
                            <a:latin typeface="Cambria Math" panose="02040503050406030204" pitchFamily="18" charset="0"/>
                            <a:ea typeface="Times New Roman" panose="02020603050405020304" pitchFamily="18" charset="0"/>
                          </a:rPr>
                          <m:t>3</m:t>
                        </m:r>
                      </m:sup>
                    </m:sSup>
                  </m:oMath>
                </a14:m>
                <a:r>
                  <a:rPr lang="fr-FR"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4" name="Text Placeholder 3"/>
              <p:cNvSpPr txBox="1">
                <a:spLocks noGrp="1" noRot="1" noChangeAspect="1" noMove="1" noResize="1" noEditPoints="1" noAdjustHandles="1" noChangeArrowheads="1" noChangeShapeType="1" noTextEdit="1"/>
              </p:cNvSpPr>
              <p:nvPr>
                <p:ph type="body" idx="1"/>
              </p:nvPr>
            </p:nvSpPr>
            <p:spPr>
              <a:xfrm>
                <a:off x="190130" y="2731661"/>
                <a:ext cx="12001870" cy="3804888"/>
              </a:xfrm>
              <a:prstGeom prst="rect">
                <a:avLst/>
              </a:prstGeom>
              <a:blipFill>
                <a:blip r:embed="rId2"/>
                <a:stretch>
                  <a:fillRect l="-914" t="-2724" r="-102" b="-9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 Placeholder 2">
                <a:extLst>
                  <a:ext uri="{FF2B5EF4-FFF2-40B4-BE49-F238E27FC236}">
                    <a16:creationId xmlns:a16="http://schemas.microsoft.com/office/drawing/2014/main" id="{0AEB5589-BCD2-4F0E-A74F-0ACF51F85001}"/>
                  </a:ext>
                </a:extLst>
              </p:cNvPr>
              <p:cNvSpPr>
                <a:spLocks noGrp="1"/>
              </p:cNvSpPr>
              <p:nvPr>
                <p:ph type="title"/>
              </p:nvPr>
            </p:nvSpPr>
            <p:spPr>
              <a:xfrm>
                <a:off x="99442" y="0"/>
                <a:ext cx="11741150" cy="2625725"/>
              </a:xfrm>
            </p:spPr>
            <p:txBody>
              <a:bodyPr>
                <a:noAutofit/>
              </a:bodyPr>
              <a:lstStyle/>
              <a:p>
                <a:pPr marL="0" indent="0" algn="just">
                  <a:lnSpc>
                    <a:spcPct val="100000"/>
                  </a:lnSpc>
                  <a:spcBef>
                    <a:spcPts val="0"/>
                  </a:spcBef>
                  <a:spcAft>
                    <a:spcPts val="0"/>
                  </a:spcAft>
                  <a:buNone/>
                  <a:tabLst>
                    <a:tab pos="629920" algn="l"/>
                  </a:tabLst>
                </a:pPr>
                <a:r>
                  <a:rPr lang="en-US" sz="3200" b="1" dirty="0" err="1">
                    <a:solidFill>
                      <a:srgbClr val="0000FF"/>
                    </a:solidFill>
                    <a:latin typeface="Times New Roman" panose="02020603050405020304" pitchFamily="18" charset="0"/>
                    <a:ea typeface="Times New Roman" panose="02020603050405020304" pitchFamily="18" charset="0"/>
                  </a:rPr>
                  <a:t>Câu</a:t>
                </a:r>
                <a:r>
                  <a:rPr lang="en-US" sz="3200" b="1" dirty="0">
                    <a:solidFill>
                      <a:srgbClr val="0000FF"/>
                    </a:solidFill>
                    <a:latin typeface="Times New Roman" panose="02020603050405020304" pitchFamily="18" charset="0"/>
                    <a:ea typeface="Times New Roman" panose="02020603050405020304" pitchFamily="18" charset="0"/>
                  </a:rPr>
                  <a:t> 8:	</a:t>
                </a:r>
                <a:r>
                  <a:rPr lang="en-US" sz="3200" dirty="0">
                    <a:effectLst/>
                    <a:latin typeface="Times New Roman" panose="02020603050405020304" pitchFamily="18" charset="0"/>
                    <a:ea typeface="Times New Roman" panose="02020603050405020304" pitchFamily="18" charset="0"/>
                  </a:rPr>
                  <a:t>Cho </a:t>
                </a:r>
                <a:r>
                  <a:rPr lang="en-US" sz="3200" dirty="0" err="1">
                    <a:effectLst/>
                    <a:latin typeface="Times New Roman" panose="02020603050405020304" pitchFamily="18" charset="0"/>
                    <a:ea typeface="Times New Roman" panose="02020603050405020304" pitchFamily="18" charset="0"/>
                  </a:rPr>
                  <a:t>hình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chóp</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𝐴𝐵𝐶𝐷</m:t>
                    </m:r>
                  </m:oMath>
                </a14:m>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có</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đáy</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𝐴𝐵𝐶𝐷</m:t>
                    </m:r>
                  </m:oMath>
                </a14:m>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hình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vuông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cạnh</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2</m:t>
                    </m:r>
                    <m:r>
                      <a:rPr lang="en-US" sz="3200" i="1">
                        <a:effectLst/>
                        <a:latin typeface="Cambria Math" panose="02040503050406030204" pitchFamily="18" charset="0"/>
                        <a:ea typeface="Times New Roman" panose="02020603050405020304" pitchFamily="18" charset="0"/>
                      </a:rPr>
                      <m:t>𝑎</m:t>
                    </m:r>
                  </m:oMath>
                </a14:m>
                <a:r>
                  <a:rPr lang="en-US" sz="3200" dirty="0">
                    <a:effectLst/>
                    <a:latin typeface="Times New Roman" panose="02020603050405020304" pitchFamily="18" charset="0"/>
                    <a:ea typeface="Times New Roman" panose="02020603050405020304" pitchFamily="18" charset="0"/>
                  </a:rPr>
                  <a:t>. Tam </a:t>
                </a:r>
                <a:r>
                  <a:rPr lang="en-US" sz="3200" dirty="0" err="1">
                    <a:effectLst/>
                    <a:latin typeface="Times New Roman" panose="02020603050405020304" pitchFamily="18" charset="0"/>
                    <a:ea typeface="Times New Roman" panose="02020603050405020304" pitchFamily="18" charset="0"/>
                  </a:rPr>
                  <a:t>giác</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𝑆𝐴𝐵</m:t>
                    </m:r>
                  </m:oMath>
                </a14:m>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vuông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tại</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m:t>
                    </m:r>
                  </m:oMath>
                </a14:m>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nằm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trong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mặt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phẳng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vuông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góc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với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đáy</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Gọi</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𝜑</m:t>
                    </m:r>
                  </m:oMath>
                </a14:m>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góc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tạo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bởi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đường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thẳng</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𝑆𝐷</m:t>
                    </m:r>
                  </m:oMath>
                </a14:m>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mặt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phẳng</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d>
                      <m:dPr>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𝑆𝐵𝐶</m:t>
                        </m:r>
                      </m:e>
                    </m:d>
                  </m:oMath>
                </a14:m>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với</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𝜑</m:t>
                    </m:r>
                    <m:r>
                      <a:rPr lang="en-US" sz="3200" i="1">
                        <a:effectLst/>
                        <a:latin typeface="Cambria Math" panose="02040503050406030204" pitchFamily="18" charset="0"/>
                        <a:ea typeface="Times New Roman" panose="02020603050405020304" pitchFamily="18" charset="0"/>
                      </a:rPr>
                      <m:t>&lt;</m:t>
                    </m:r>
                    <m:r>
                      <a:rPr lang="en-US" sz="3200" i="1">
                        <a:effectLst/>
                        <a:latin typeface="Cambria Math" panose="02040503050406030204" pitchFamily="18" charset="0"/>
                        <a:ea typeface="Times New Roman" panose="02020603050405020304" pitchFamily="18" charset="0"/>
                      </a:rPr>
                      <m:t>45</m:t>
                    </m:r>
                    <m:r>
                      <a:rPr lang="en-US" sz="3200" i="1">
                        <a:effectLst/>
                        <a:latin typeface="Cambria Math" panose="02040503050406030204" pitchFamily="18" charset="0"/>
                        <a:ea typeface="Times New Roman" panose="02020603050405020304" pitchFamily="18" charset="0"/>
                      </a:rPr>
                      <m:t>°</m:t>
                    </m:r>
                  </m:oMath>
                </a14:m>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Tìm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giá</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trị</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lớn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nhất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thể</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tích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khối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chóp</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𝐴𝐵𝐶𝐷</m:t>
                    </m:r>
                  </m:oMath>
                </a14:m>
                <a:r>
                  <a:rPr lang="en-US" sz="3200" dirty="0">
                    <a:effectLst/>
                    <a:latin typeface="Times New Roman" panose="02020603050405020304" pitchFamily="18" charset="0"/>
                    <a:ea typeface="Times New Roman" panose="02020603050405020304" pitchFamily="18" charset="0"/>
                  </a:rPr>
                  <a:t>.</a:t>
                </a:r>
              </a:p>
              <a:p>
                <a:pPr marL="0" indent="0" algn="just">
                  <a:lnSpc>
                    <a:spcPct val="100000"/>
                  </a:lnSpc>
                  <a:spcBef>
                    <a:spcPts val="0"/>
                  </a:spcBef>
                  <a:spcAft>
                    <a:spcPts val="0"/>
                  </a:spcAft>
                  <a:buNone/>
                  <a:tabLst>
                    <a:tab pos="629920" algn="l"/>
                  </a:tabLst>
                </a:pPr>
                <a:r>
                  <a:rPr lang="en-US" sz="3200" b="1" dirty="0">
                    <a:effectLst/>
                    <a:latin typeface="Times New Roman" panose="02020603050405020304" pitchFamily="18" charset="0"/>
                    <a:ea typeface="Times New Roman" panose="02020603050405020304" pitchFamily="18" charset="0"/>
                  </a:rPr>
                  <a:t>	</a:t>
                </a:r>
                <a:r>
                  <a:rPr lang="en-US" sz="3200" b="1" dirty="0">
                    <a:solidFill>
                      <a:srgbClr val="0000FF"/>
                    </a:solidFill>
                    <a:effectLst/>
                    <a:latin typeface="Times New Roman" panose="02020603050405020304" pitchFamily="18" charset="0"/>
                    <a:ea typeface="Times New Roman" panose="02020603050405020304" pitchFamily="18" charset="0"/>
                  </a:rPr>
                  <a:t>A</a:t>
                </a:r>
                <a:r>
                  <a:rPr lang="en-US" sz="3200" b="1" dirty="0">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2</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𝑎</m:t>
                            </m:r>
                          </m:e>
                          <m:sup>
                            <m:r>
                              <a:rPr lang="en-US" sz="3200" i="1">
                                <a:effectLst/>
                                <a:latin typeface="Cambria Math" panose="02040503050406030204" pitchFamily="18" charset="0"/>
                                <a:ea typeface="Times New Roman" panose="02020603050405020304" pitchFamily="18" charset="0"/>
                              </a:rPr>
                              <m:t>3</m:t>
                            </m:r>
                          </m:sup>
                        </m:sSup>
                      </m:num>
                      <m:den>
                        <m:r>
                          <a:rPr lang="en-US" sz="3200" i="1">
                            <a:effectLst/>
                            <a:latin typeface="Cambria Math" panose="02040503050406030204" pitchFamily="18" charset="0"/>
                            <a:ea typeface="Times New Roman" panose="02020603050405020304" pitchFamily="18" charset="0"/>
                          </a:rPr>
                          <m:t>3</m:t>
                        </m:r>
                      </m:den>
                    </m:f>
                  </m:oMath>
                </a14:m>
                <a:r>
                  <a:rPr lang="en-US" sz="3200" b="1" dirty="0">
                    <a:effectLst/>
                    <a:latin typeface="Times New Roman" panose="02020603050405020304" pitchFamily="18" charset="0"/>
                    <a:ea typeface="Times New Roman" panose="02020603050405020304" pitchFamily="18" charset="0"/>
                  </a:rPr>
                  <a:t>			</a:t>
                </a:r>
                <a:r>
                  <a:rPr lang="en-US" sz="3200" b="1" dirty="0">
                    <a:solidFill>
                      <a:srgbClr val="0000FF"/>
                    </a:solidFill>
                    <a:effectLst/>
                    <a:latin typeface="Times New Roman" panose="02020603050405020304" pitchFamily="18" charset="0"/>
                    <a:ea typeface="Times New Roman" panose="02020603050405020304" pitchFamily="18" charset="0"/>
                  </a:rPr>
                  <a:t>B. </a:t>
                </a:r>
                <a14:m>
                  <m:oMath xmlns:m="http://schemas.openxmlformats.org/officeDocument/2006/math">
                    <m:r>
                      <a:rPr lang="en-US" sz="3200" i="1">
                        <a:effectLst/>
                        <a:latin typeface="Cambria Math" panose="02040503050406030204" pitchFamily="18" charset="0"/>
                        <a:ea typeface="Times New Roman" panose="02020603050405020304" pitchFamily="18" charset="0"/>
                      </a:rPr>
                      <m:t>4</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𝑎</m:t>
                        </m:r>
                      </m:e>
                      <m:sup>
                        <m:r>
                          <a:rPr lang="en-US" sz="3200" i="1">
                            <a:effectLst/>
                            <a:latin typeface="Cambria Math" panose="02040503050406030204" pitchFamily="18" charset="0"/>
                            <a:ea typeface="Times New Roman" panose="02020603050405020304" pitchFamily="18" charset="0"/>
                          </a:rPr>
                          <m:t>3</m:t>
                        </m:r>
                      </m:sup>
                    </m:sSup>
                  </m:oMath>
                </a14:m>
                <a:r>
                  <a:rPr lang="en-US" sz="3200" b="1" dirty="0">
                    <a:effectLst/>
                    <a:latin typeface="Times New Roman" panose="02020603050405020304" pitchFamily="18" charset="0"/>
                    <a:ea typeface="Times New Roman" panose="02020603050405020304" pitchFamily="18" charset="0"/>
                  </a:rPr>
                  <a:t>		</a:t>
                </a:r>
                <a:r>
                  <a:rPr lang="en-US" sz="3200" b="1" dirty="0">
                    <a:solidFill>
                      <a:srgbClr val="0000FF"/>
                    </a:solidFill>
                    <a:effectLst/>
                    <a:latin typeface="Times New Roman" panose="02020603050405020304" pitchFamily="18" charset="0"/>
                    <a:ea typeface="Times New Roman" panose="02020603050405020304" pitchFamily="18" charset="0"/>
                  </a:rPr>
                  <a:t>C.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8</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𝑎</m:t>
                            </m:r>
                          </m:e>
                          <m:sup>
                            <m:r>
                              <a:rPr lang="en-US" sz="3200" i="1">
                                <a:effectLst/>
                                <a:latin typeface="Cambria Math" panose="02040503050406030204" pitchFamily="18" charset="0"/>
                                <a:ea typeface="Times New Roman" panose="02020603050405020304" pitchFamily="18" charset="0"/>
                              </a:rPr>
                              <m:t>3</m:t>
                            </m:r>
                          </m:sup>
                        </m:sSup>
                      </m:num>
                      <m:den>
                        <m:r>
                          <a:rPr lang="en-US" sz="3200" i="1">
                            <a:effectLst/>
                            <a:latin typeface="Cambria Math" panose="02040503050406030204" pitchFamily="18" charset="0"/>
                            <a:ea typeface="Times New Roman" panose="02020603050405020304" pitchFamily="18" charset="0"/>
                          </a:rPr>
                          <m:t>3</m:t>
                        </m:r>
                      </m:den>
                    </m:f>
                  </m:oMath>
                </a14:m>
                <a:r>
                  <a:rPr lang="en-US" sz="3200" b="1" dirty="0">
                    <a:effectLst/>
                    <a:latin typeface="Times New Roman" panose="02020603050405020304" pitchFamily="18" charset="0"/>
                    <a:ea typeface="Times New Roman" panose="02020603050405020304" pitchFamily="18" charset="0"/>
                  </a:rPr>
                  <a:t>		</a:t>
                </a:r>
                <a:r>
                  <a:rPr lang="en-US" sz="3200" b="1" dirty="0">
                    <a:solidFill>
                      <a:srgbClr val="0000FF"/>
                    </a:solidFill>
                    <a:effectLst/>
                    <a:latin typeface="Times New Roman" panose="02020603050405020304" pitchFamily="18" charset="0"/>
                    <a:ea typeface="Times New Roman" panose="02020603050405020304" pitchFamily="18" charset="0"/>
                  </a:rPr>
                  <a:t>D.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4</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𝑎</m:t>
                            </m:r>
                          </m:e>
                          <m:sup>
                            <m:r>
                              <a:rPr lang="en-US" sz="3200" i="1">
                                <a:effectLst/>
                                <a:latin typeface="Cambria Math" panose="02040503050406030204" pitchFamily="18" charset="0"/>
                                <a:ea typeface="Times New Roman" panose="02020603050405020304" pitchFamily="18" charset="0"/>
                              </a:rPr>
                              <m:t>3</m:t>
                            </m:r>
                          </m:sup>
                        </m:sSup>
                      </m:num>
                      <m:den>
                        <m:r>
                          <a:rPr lang="en-US" sz="3200" i="1">
                            <a:effectLst/>
                            <a:latin typeface="Cambria Math" panose="02040503050406030204" pitchFamily="18" charset="0"/>
                            <a:ea typeface="Times New Roman" panose="02020603050405020304" pitchFamily="18" charset="0"/>
                          </a:rPr>
                          <m:t>3</m:t>
                        </m:r>
                      </m:den>
                    </m:f>
                  </m:oMath>
                </a14:m>
                <a:r>
                  <a:rPr lang="en-US" sz="3200" b="1" u="sng" dirty="0">
                    <a:solidFill>
                      <a:srgbClr val="0000FF"/>
                    </a:solidFill>
                    <a:latin typeface="Calibri" panose="020F0502020204030204" pitchFamily="34" charset="0"/>
                  </a:rPr>
                  <a:t>  </a:t>
                </a:r>
                <a:endParaRPr lang="en-US" sz="3200" u="sng" dirty="0">
                  <a:solidFill>
                    <a:srgbClr val="002060"/>
                  </a:solidFill>
                  <a:latin typeface="Calibri" panose="020F0502020204030204" pitchFamily="34" charset="0"/>
                </a:endParaRPr>
              </a:p>
            </p:txBody>
          </p:sp>
        </mc:Choice>
        <mc:Fallback xmlns="">
          <p:sp>
            <p:nvSpPr>
              <p:cNvPr id="5" name="Text Placeholder 2">
                <a:extLst>
                  <a:ext uri="{FF2B5EF4-FFF2-40B4-BE49-F238E27FC236}">
                    <a16:creationId xmlns:a16="http://schemas.microsoft.com/office/drawing/2014/main" xmlns:a14="http://schemas.microsoft.com/office/drawing/2010/main" xmlns="" id="{0AEB5589-BCD2-4F0E-A74F-0ACF51F85001}"/>
                  </a:ext>
                </a:extLst>
              </p:cNvPr>
              <p:cNvSpPr>
                <a:spLocks noGrp="1" noRot="1" noChangeAspect="1" noMove="1" noResize="1" noEditPoints="1" noAdjustHandles="1" noChangeArrowheads="1" noChangeShapeType="1" noTextEdit="1"/>
              </p:cNvSpPr>
              <p:nvPr>
                <p:ph type="title"/>
              </p:nvPr>
            </p:nvSpPr>
            <p:spPr>
              <a:xfrm>
                <a:off x="99442" y="0"/>
                <a:ext cx="11741150" cy="2625725"/>
              </a:xfrm>
              <a:blipFill rotWithShape="0">
                <a:blip r:embed="rId3"/>
                <a:stretch>
                  <a:fillRect l="-1298" t="-6729" r="-1350" b="-6497"/>
                </a:stretch>
              </a:blipFill>
            </p:spPr>
            <p:txBody>
              <a:bodyPr/>
              <a:lstStyle/>
              <a:p>
                <a:r>
                  <a:rPr lang="en-US">
                    <a:noFill/>
                  </a:rPr>
                  <a:t> </a:t>
                </a:r>
              </a:p>
            </p:txBody>
          </p:sp>
        </mc:Fallback>
      </mc:AlternateContent>
      <p:sp>
        <p:nvSpPr>
          <p:cNvPr id="6" name="Isosceles Triangle 5">
            <a:hlinkClick r:id="rId4" action="ppaction://hlinksldjump"/>
            <a:extLst>
              <a:ext uri="{FF2B5EF4-FFF2-40B4-BE49-F238E27FC236}">
                <a16:creationId xmlns:a16="http://schemas.microsoft.com/office/drawing/2014/main" id="{C90E2B86-E72A-43E9-B87E-7C68A8095901}"/>
              </a:ext>
            </a:extLst>
          </p:cNvPr>
          <p:cNvSpPr/>
          <p:nvPr/>
        </p:nvSpPr>
        <p:spPr>
          <a:xfrm rot="5400000">
            <a:off x="11532432" y="6263543"/>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5" action="ppaction://hlinksldjump"/>
            <a:extLst>
              <a:ext uri="{FF2B5EF4-FFF2-40B4-BE49-F238E27FC236}">
                <a16:creationId xmlns:a16="http://schemas.microsoft.com/office/drawing/2014/main" id="{4C0BF7B9-BED9-4578-96D1-B1DFCF8C5763}"/>
              </a:ext>
            </a:extLst>
          </p:cNvPr>
          <p:cNvSpPr/>
          <p:nvPr/>
        </p:nvSpPr>
        <p:spPr>
          <a:xfrm rot="16200000">
            <a:off x="11024656" y="6263543"/>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2731661"/>
            <a:ext cx="822661" cy="523220"/>
          </a:xfrm>
          <a:prstGeom prst="rect">
            <a:avLst/>
          </a:prstGeom>
        </p:spPr>
        <p:txBody>
          <a:bodyPr wrap="none">
            <a:spAutoFit/>
          </a:bodyPr>
          <a:lstStyle/>
          <a:p>
            <a:pPr lvl="0"/>
            <a:r>
              <a:rPr lang="en-US" sz="2800" b="1" u="sng" dirty="0" smtClean="0">
                <a:solidFill>
                  <a:srgbClr val="FF0000"/>
                </a:solidFill>
                <a:latin typeface="Times New Roman" panose="02020603050405020304" pitchFamily="18" charset="0"/>
                <a:cs typeface="Times New Roman" panose="02020603050405020304" pitchFamily="18" charset="0"/>
              </a:rPr>
              <a:t>LG:</a:t>
            </a:r>
            <a:endParaRPr lang="en-US" sz="2800" i="1" dirty="0">
              <a:solidFill>
                <a:srgbClr val="FF0000"/>
              </a:solidFill>
              <a:latin typeface="Cambria Math" panose="02040503050406030204" pitchFamily="18" charset="0"/>
            </a:endParaRPr>
          </a:p>
        </p:txBody>
      </p:sp>
    </p:spTree>
    <p:extLst>
      <p:ext uri="{BB962C8B-B14F-4D97-AF65-F5344CB8AC3E}">
        <p14:creationId xmlns:p14="http://schemas.microsoft.com/office/powerpoint/2010/main" val="342373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10000"/>
                                  </p:iterate>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par>
                          <p:cTn id="13" fill="hold">
                            <p:stCondLst>
                              <p:cond delay="3850"/>
                            </p:stCondLst>
                            <p:childTnLst>
                              <p:par>
                                <p:cTn id="14" presetID="10" presetClass="entr" presetSubtype="0" fill="hold" nodeType="afterEffect">
                                  <p:stCondLst>
                                    <p:cond delay="0"/>
                                  </p:stCondLst>
                                  <p:iterate type="lt">
                                    <p:tmPct val="10000"/>
                                  </p:iterate>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10000"/>
                                  </p:iterate>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iterate type="lt">
                                    <p:tmPct val="10000"/>
                                  </p:iterate>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0AEB5589-BCD2-4F0E-A74F-0ACF51F85001}"/>
                  </a:ext>
                </a:extLst>
              </p:cNvPr>
              <p:cNvSpPr>
                <a:spLocks noGrp="1"/>
              </p:cNvSpPr>
              <p:nvPr>
                <p:ph type="body" idx="1"/>
              </p:nvPr>
            </p:nvSpPr>
            <p:spPr>
              <a:xfrm>
                <a:off x="10510" y="0"/>
                <a:ext cx="12055366" cy="2936749"/>
              </a:xfrm>
            </p:spPr>
            <p:txBody>
              <a:bodyPr>
                <a:noAutofit/>
              </a:bodyPr>
              <a:lstStyle/>
              <a:p>
                <a:pPr marL="0" indent="0" algn="just">
                  <a:lnSpc>
                    <a:spcPct val="100000"/>
                  </a:lnSpc>
                  <a:spcBef>
                    <a:spcPts val="0"/>
                  </a:spcBef>
                  <a:spcAft>
                    <a:spcPts val="0"/>
                  </a:spcAft>
                  <a:buNone/>
                  <a:tabLst>
                    <a:tab pos="629920" algn="l"/>
                  </a:tabLst>
                </a:pPr>
                <a:r>
                  <a:rPr lang="nl-NL" sz="3200" b="1" dirty="0">
                    <a:solidFill>
                      <a:srgbClr val="0000FF"/>
                    </a:solidFill>
                    <a:latin typeface="Times New Roman" panose="02020603050405020304" pitchFamily="18" charset="0"/>
                    <a:ea typeface="Times New Roman" panose="02020603050405020304" pitchFamily="18" charset="0"/>
                  </a:rPr>
                  <a:t>Câu 9: </a:t>
                </a:r>
                <a:r>
                  <a:rPr lang="nl-NL" sz="3200" dirty="0">
                    <a:effectLst/>
                    <a:latin typeface="Times New Roman" panose="02020603050405020304" pitchFamily="18" charset="0"/>
                    <a:ea typeface="Times New Roman" panose="02020603050405020304" pitchFamily="18" charset="0"/>
                  </a:rPr>
                  <a:t>Cho hình chóp tứ giác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𝐴𝐵𝐶𝐷</m:t>
                    </m:r>
                  </m:oMath>
                </a14:m>
                <a:r>
                  <a:rPr lang="nl-NL" sz="3200" dirty="0">
                    <a:effectLst/>
                    <a:latin typeface="Times New Roman" panose="02020603050405020304" pitchFamily="18" charset="0"/>
                    <a:ea typeface="Times New Roman" panose="02020603050405020304" pitchFamily="18" charset="0"/>
                  </a:rPr>
                  <a:t> có đáy là vuông; mặt bên </a:t>
                </a:r>
                <a14:m>
                  <m:oMath xmlns:m="http://schemas.openxmlformats.org/officeDocument/2006/math">
                    <m:d>
                      <m:dPr>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𝑆𝐴𝐵</m:t>
                        </m:r>
                      </m:e>
                    </m:d>
                  </m:oMath>
                </a14:m>
                <a:r>
                  <a:rPr lang="nl-NL" sz="3200" dirty="0">
                    <a:effectLst/>
                    <a:latin typeface="Times New Roman" panose="02020603050405020304" pitchFamily="18" charset="0"/>
                    <a:ea typeface="Times New Roman" panose="02020603050405020304" pitchFamily="18" charset="0"/>
                  </a:rPr>
                  <a:t> là tam giác đều và nằm trong mặt phẳng vuông góc với đáy. Biết khoảng cách từ điểm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𝐴</m:t>
                    </m:r>
                  </m:oMath>
                </a14:m>
                <a:r>
                  <a:rPr lang="nl-NL" sz="3200" dirty="0">
                    <a:effectLst/>
                    <a:latin typeface="Times New Roman" panose="02020603050405020304" pitchFamily="18" charset="0"/>
                    <a:ea typeface="Times New Roman" panose="02020603050405020304" pitchFamily="18" charset="0"/>
                  </a:rPr>
                  <a:t> đến mặt phẳng </a:t>
                </a:r>
                <a14:m>
                  <m:oMath xmlns:m="http://schemas.openxmlformats.org/officeDocument/2006/math">
                    <m:d>
                      <m:dPr>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𝑆𝐶𝐷</m:t>
                        </m:r>
                      </m:e>
                    </m:d>
                  </m:oMath>
                </a14:m>
                <a:r>
                  <a:rPr lang="nl-NL" sz="3200" dirty="0">
                    <a:effectLst/>
                    <a:latin typeface="Times New Roman" panose="02020603050405020304" pitchFamily="18" charset="0"/>
                    <a:ea typeface="Times New Roman" panose="02020603050405020304" pitchFamily="18" charset="0"/>
                  </a:rPr>
                  <a:t> bằng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3</m:t>
                        </m:r>
                        <m:rad>
                          <m:radPr>
                            <m:degHide m:val="on"/>
                            <m:ctrlPr>
                              <a:rPr lang="en-US" sz="3200" i="1">
                                <a:effectLst/>
                                <a:latin typeface="Cambria Math" panose="02040503050406030204" pitchFamily="18" charset="0"/>
                                <a:ea typeface="Times New Roman" panose="02020603050405020304" pitchFamily="18" charset="0"/>
                              </a:rPr>
                            </m:ctrlPr>
                          </m:radPr>
                          <m:deg/>
                          <m:e>
                            <m:r>
                              <a:rPr lang="en-US" sz="3200" i="1">
                                <a:effectLst/>
                                <a:latin typeface="Cambria Math" panose="02040503050406030204" pitchFamily="18" charset="0"/>
                                <a:ea typeface="Times New Roman" panose="02020603050405020304" pitchFamily="18" charset="0"/>
                              </a:rPr>
                              <m:t>7</m:t>
                            </m:r>
                          </m:e>
                        </m:rad>
                        <m:r>
                          <a:rPr lang="en-US" sz="3200" i="1">
                            <a:effectLst/>
                            <a:latin typeface="Cambria Math" panose="02040503050406030204" pitchFamily="18" charset="0"/>
                            <a:ea typeface="Times New Roman" panose="02020603050405020304" pitchFamily="18" charset="0"/>
                          </a:rPr>
                          <m:t>𝑎</m:t>
                        </m:r>
                      </m:num>
                      <m:den>
                        <m:r>
                          <a:rPr lang="en-US" sz="3200" i="1">
                            <a:effectLst/>
                            <a:latin typeface="Cambria Math" panose="02040503050406030204" pitchFamily="18" charset="0"/>
                            <a:ea typeface="Times New Roman" panose="02020603050405020304" pitchFamily="18" charset="0"/>
                          </a:rPr>
                          <m:t>7</m:t>
                        </m:r>
                      </m:den>
                    </m:f>
                  </m:oMath>
                </a14:m>
                <a:r>
                  <a:rPr lang="nl-NL" sz="3200" dirty="0">
                    <a:effectLst/>
                    <a:latin typeface="Times New Roman" panose="02020603050405020304" pitchFamily="18" charset="0"/>
                    <a:ea typeface="Times New Roman" panose="02020603050405020304" pitchFamily="18" charset="0"/>
                  </a:rPr>
                  <a:t>. Tính thể tích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𝑉</m:t>
                    </m:r>
                  </m:oMath>
                </a14:m>
                <a:r>
                  <a:rPr lang="nl-NL" sz="3200" dirty="0">
                    <a:effectLst/>
                    <a:latin typeface="Times New Roman" panose="02020603050405020304" pitchFamily="18" charset="0"/>
                    <a:ea typeface="Times New Roman" panose="02020603050405020304" pitchFamily="18" charset="0"/>
                  </a:rPr>
                  <a:t> của khối chóp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𝐴𝐵𝐶𝐷</m:t>
                    </m:r>
                  </m:oMath>
                </a14:m>
                <a:r>
                  <a:rPr lang="nl-NL" sz="3200" dirty="0">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marL="0" indent="0" algn="just">
                  <a:lnSpc>
                    <a:spcPct val="100000"/>
                  </a:lnSpc>
                  <a:spcBef>
                    <a:spcPts val="0"/>
                  </a:spcBef>
                  <a:spcAft>
                    <a:spcPts val="800"/>
                  </a:spcAft>
                  <a:buNone/>
                  <a:tabLst>
                    <a:tab pos="635000" algn="l"/>
                    <a:tab pos="2222500" algn="l"/>
                    <a:tab pos="3810000" algn="l"/>
                    <a:tab pos="5397500" algn="l"/>
                  </a:tabLst>
                </a:pPr>
                <a:r>
                  <a:rPr lang="nl-NL" sz="3200" b="1" dirty="0">
                    <a:effectLst/>
                    <a:latin typeface="Times New Roman" panose="02020603050405020304" pitchFamily="18" charset="0"/>
                    <a:ea typeface="Times New Roman" panose="02020603050405020304" pitchFamily="18" charset="0"/>
                  </a:rPr>
                  <a:t>	</a:t>
                </a:r>
                <a:r>
                  <a:rPr lang="nl-NL" sz="3200" b="1" dirty="0">
                    <a:solidFill>
                      <a:srgbClr val="0000FF"/>
                    </a:solidFill>
                    <a:effectLst/>
                    <a:latin typeface="Times New Roman" panose="02020603050405020304" pitchFamily="18" charset="0"/>
                    <a:ea typeface="Times New Roman" panose="02020603050405020304" pitchFamily="18" charset="0"/>
                  </a:rPr>
                  <a:t>A.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𝑉</m:t>
                    </m:r>
                    <m:r>
                      <a:rPr lang="en-US" sz="3200" i="1">
                        <a:effectLst/>
                        <a:latin typeface="Cambria Math" panose="02040503050406030204" pitchFamily="18" charset="0"/>
                        <a:ea typeface="Times New Roman" panose="02020603050405020304" pitchFamily="18" charset="0"/>
                      </a:rPr>
                      <m:t>=</m:t>
                    </m:r>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3</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𝑎</m:t>
                            </m:r>
                          </m:e>
                          <m:sup>
                            <m:r>
                              <a:rPr lang="en-US" sz="3200" i="1">
                                <a:effectLst/>
                                <a:latin typeface="Cambria Math" panose="02040503050406030204" pitchFamily="18" charset="0"/>
                                <a:ea typeface="Times New Roman" panose="02020603050405020304" pitchFamily="18" charset="0"/>
                              </a:rPr>
                              <m:t>3</m:t>
                            </m:r>
                          </m:sup>
                        </m:sSup>
                      </m:num>
                      <m:den>
                        <m:r>
                          <a:rPr lang="en-US" sz="3200" i="1">
                            <a:effectLst/>
                            <a:latin typeface="Cambria Math" panose="02040503050406030204" pitchFamily="18" charset="0"/>
                            <a:ea typeface="Times New Roman" panose="02020603050405020304" pitchFamily="18" charset="0"/>
                          </a:rPr>
                          <m:t>2</m:t>
                        </m:r>
                      </m:den>
                    </m:f>
                  </m:oMath>
                </a14:m>
                <a:r>
                  <a:rPr lang="nl-NL" sz="3200" dirty="0">
                    <a:effectLst/>
                    <a:latin typeface="Times New Roman" panose="02020603050405020304" pitchFamily="18" charset="0"/>
                    <a:ea typeface="Times New Roman" panose="02020603050405020304" pitchFamily="18" charset="0"/>
                  </a:rPr>
                  <a:t>.</a:t>
                </a:r>
                <a:r>
                  <a:rPr lang="nl-NL" sz="3200" b="1" dirty="0">
                    <a:effectLst/>
                    <a:latin typeface="Times New Roman" panose="02020603050405020304" pitchFamily="18" charset="0"/>
                    <a:ea typeface="Times New Roman" panose="02020603050405020304" pitchFamily="18" charset="0"/>
                  </a:rPr>
                  <a:t>	</a:t>
                </a:r>
                <a:r>
                  <a:rPr lang="nl-NL" sz="3200" b="1" dirty="0">
                    <a:solidFill>
                      <a:srgbClr val="0000FF"/>
                    </a:solidFill>
                    <a:effectLst/>
                    <a:latin typeface="Times New Roman" panose="02020603050405020304" pitchFamily="18" charset="0"/>
                    <a:ea typeface="Times New Roman" panose="02020603050405020304" pitchFamily="18" charset="0"/>
                  </a:rPr>
                  <a:t>B.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𝑉</m:t>
                    </m:r>
                    <m:r>
                      <a:rPr lang="en-US" sz="3200" i="1">
                        <a:effectLst/>
                        <a:latin typeface="Cambria Math" panose="02040503050406030204" pitchFamily="18" charset="0"/>
                        <a:ea typeface="Times New Roman" panose="02020603050405020304" pitchFamily="18" charset="0"/>
                      </a:rPr>
                      <m:t>=</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𝑎</m:t>
                        </m:r>
                      </m:e>
                      <m:sup>
                        <m:r>
                          <a:rPr lang="en-US" sz="3200" i="1">
                            <a:effectLst/>
                            <a:latin typeface="Cambria Math" panose="02040503050406030204" pitchFamily="18" charset="0"/>
                            <a:ea typeface="Times New Roman" panose="02020603050405020304" pitchFamily="18" charset="0"/>
                          </a:rPr>
                          <m:t>3</m:t>
                        </m:r>
                      </m:sup>
                    </m:sSup>
                  </m:oMath>
                </a14:m>
                <a:r>
                  <a:rPr lang="nl-NL" sz="3200" dirty="0">
                    <a:effectLst/>
                    <a:latin typeface="Times New Roman" panose="02020603050405020304" pitchFamily="18" charset="0"/>
                    <a:ea typeface="Times New Roman" panose="02020603050405020304" pitchFamily="18" charset="0"/>
                  </a:rPr>
                  <a:t>.</a:t>
                </a:r>
                <a:r>
                  <a:rPr lang="nl-NL" sz="3200" b="1" dirty="0">
                    <a:effectLst/>
                    <a:latin typeface="Times New Roman" panose="02020603050405020304" pitchFamily="18" charset="0"/>
                    <a:ea typeface="Times New Roman" panose="02020603050405020304" pitchFamily="18" charset="0"/>
                  </a:rPr>
                  <a:t>	</a:t>
                </a:r>
                <a:r>
                  <a:rPr lang="nl-NL" sz="3200" b="1" dirty="0">
                    <a:solidFill>
                      <a:srgbClr val="0000FF"/>
                    </a:solidFill>
                    <a:effectLst/>
                    <a:latin typeface="Times New Roman" panose="02020603050405020304" pitchFamily="18" charset="0"/>
                    <a:ea typeface="Times New Roman" panose="02020603050405020304" pitchFamily="18" charset="0"/>
                  </a:rPr>
                  <a:t>C.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𝑉</m:t>
                    </m:r>
                    <m:r>
                      <a:rPr lang="en-US" sz="3200" i="1">
                        <a:effectLst/>
                        <a:latin typeface="Cambria Math" panose="02040503050406030204" pitchFamily="18" charset="0"/>
                        <a:ea typeface="Times New Roman" panose="02020603050405020304" pitchFamily="18" charset="0"/>
                      </a:rPr>
                      <m:t>=</m:t>
                    </m:r>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2</m:t>
                        </m:r>
                      </m:num>
                      <m:den>
                        <m:r>
                          <a:rPr lang="en-US" sz="3200" i="1">
                            <a:effectLst/>
                            <a:latin typeface="Cambria Math" panose="02040503050406030204" pitchFamily="18" charset="0"/>
                            <a:ea typeface="Times New Roman" panose="02020603050405020304" pitchFamily="18" charset="0"/>
                          </a:rPr>
                          <m:t>3</m:t>
                        </m:r>
                      </m:den>
                    </m:f>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𝑎</m:t>
                        </m:r>
                      </m:e>
                      <m:sup>
                        <m:r>
                          <a:rPr lang="en-US" sz="3200" i="1">
                            <a:effectLst/>
                            <a:latin typeface="Cambria Math" panose="02040503050406030204" pitchFamily="18" charset="0"/>
                            <a:ea typeface="Times New Roman" panose="02020603050405020304" pitchFamily="18" charset="0"/>
                          </a:rPr>
                          <m:t>3</m:t>
                        </m:r>
                      </m:sup>
                    </m:sSup>
                  </m:oMath>
                </a14:m>
                <a:r>
                  <a:rPr lang="nl-NL" sz="3200" dirty="0">
                    <a:effectLst/>
                    <a:latin typeface="Times New Roman" panose="02020603050405020304" pitchFamily="18" charset="0"/>
                    <a:ea typeface="Times New Roman" panose="02020603050405020304" pitchFamily="18" charset="0"/>
                  </a:rPr>
                  <a:t>.</a:t>
                </a:r>
                <a:r>
                  <a:rPr lang="nl-NL" sz="3200" b="1" dirty="0">
                    <a:effectLst/>
                    <a:latin typeface="Times New Roman" panose="02020603050405020304" pitchFamily="18" charset="0"/>
                    <a:ea typeface="Times New Roman" panose="02020603050405020304" pitchFamily="18" charset="0"/>
                  </a:rPr>
                  <a:t>	</a:t>
                </a:r>
                <a:r>
                  <a:rPr lang="nl-NL" sz="3200" b="1" dirty="0">
                    <a:solidFill>
                      <a:srgbClr val="0000FF"/>
                    </a:solidFill>
                    <a:effectLst/>
                    <a:latin typeface="Times New Roman" panose="02020603050405020304" pitchFamily="18" charset="0"/>
                    <a:ea typeface="Times New Roman" panose="02020603050405020304" pitchFamily="18" charset="0"/>
                  </a:rPr>
                  <a:t>D.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𝑉</m:t>
                    </m:r>
                    <m:r>
                      <a:rPr lang="en-US" sz="3200" i="1">
                        <a:effectLst/>
                        <a:latin typeface="Cambria Math" panose="02040503050406030204" pitchFamily="18" charset="0"/>
                        <a:ea typeface="Times New Roman" panose="02020603050405020304" pitchFamily="18" charset="0"/>
                      </a:rPr>
                      <m:t>=</m:t>
                    </m:r>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1</m:t>
                        </m:r>
                      </m:num>
                      <m:den>
                        <m:r>
                          <a:rPr lang="en-US" sz="3200" i="1">
                            <a:effectLst/>
                            <a:latin typeface="Cambria Math" panose="02040503050406030204" pitchFamily="18" charset="0"/>
                            <a:ea typeface="Times New Roman" panose="02020603050405020304" pitchFamily="18" charset="0"/>
                          </a:rPr>
                          <m:t>3</m:t>
                        </m:r>
                      </m:den>
                    </m:f>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𝑎</m:t>
                        </m:r>
                      </m:e>
                      <m:sup>
                        <m:r>
                          <a:rPr lang="en-US" sz="3200" i="1">
                            <a:effectLst/>
                            <a:latin typeface="Cambria Math" panose="02040503050406030204" pitchFamily="18" charset="0"/>
                            <a:ea typeface="Times New Roman" panose="02020603050405020304" pitchFamily="18" charset="0"/>
                          </a:rPr>
                          <m:t>3</m:t>
                        </m:r>
                      </m:sup>
                    </m:sSup>
                  </m:oMath>
                </a14:m>
                <a:r>
                  <a:rPr lang="nl-NL" sz="3200" dirty="0">
                    <a:effectLst/>
                    <a:latin typeface="Times New Roman" panose="02020603050405020304" pitchFamily="18" charset="0"/>
                    <a:ea typeface="Times New Roman" panose="02020603050405020304" pitchFamily="18" charset="0"/>
                  </a:rPr>
                  <a:t>.</a:t>
                </a:r>
              </a:p>
              <a:p>
                <a:pPr marL="0" indent="0" algn="just">
                  <a:lnSpc>
                    <a:spcPct val="100000"/>
                  </a:lnSpc>
                  <a:spcBef>
                    <a:spcPts val="0"/>
                  </a:spcBef>
                  <a:spcAft>
                    <a:spcPts val="800"/>
                  </a:spcAft>
                  <a:buNone/>
                  <a:tabLst>
                    <a:tab pos="635000" algn="l"/>
                    <a:tab pos="2222500" algn="l"/>
                    <a:tab pos="3810000" algn="l"/>
                    <a:tab pos="5397500" algn="l"/>
                  </a:tabLst>
                </a:pPr>
                <a:r>
                  <a:rPr lang="en-US" sz="3200" b="1" u="sng" dirty="0">
                    <a:solidFill>
                      <a:srgbClr val="0000FF"/>
                    </a:solidFill>
                    <a:latin typeface="Calibri" panose="020F0502020204030204" pitchFamily="34" charset="0"/>
                  </a:rPr>
                  <a:t>Lời </a:t>
                </a:r>
                <a:r>
                  <a:rPr lang="en-US" sz="3200" b="1" u="sng" dirty="0" err="1">
                    <a:solidFill>
                      <a:srgbClr val="0000FF"/>
                    </a:solidFill>
                    <a:latin typeface="Calibri" panose="020F0502020204030204" pitchFamily="34" charset="0"/>
                  </a:rPr>
                  <a:t>giải</a:t>
                </a:r>
                <a:r>
                  <a:rPr lang="en-US" sz="3200" b="1" u="sng" dirty="0">
                    <a:solidFill>
                      <a:srgbClr val="0000FF"/>
                    </a:solidFill>
                    <a:latin typeface="Calibri" panose="020F0502020204030204" pitchFamily="34" charset="0"/>
                  </a:rPr>
                  <a:t>   </a:t>
                </a:r>
              </a:p>
              <a:p>
                <a:pPr marL="0" marR="0" lvl="0" indent="0" rtl="0">
                  <a:buNone/>
                </a:pPr>
                <a:endParaRPr lang="en-US" sz="3200" b="1" dirty="0">
                  <a:solidFill>
                    <a:srgbClr val="002060"/>
                  </a:solidFill>
                  <a:latin typeface="Calibri" panose="020F0502020204030204" pitchFamily="34" charset="0"/>
                  <a:sym typeface="Symbol"/>
                </a:endParaRPr>
              </a:p>
            </p:txBody>
          </p:sp>
        </mc:Choice>
        <mc:Fallback xmlns="">
          <p:sp>
            <p:nvSpPr>
              <p:cNvPr id="3" name="Text Placeholder 2">
                <a:extLst>
                  <a:ext uri="{FF2B5EF4-FFF2-40B4-BE49-F238E27FC236}">
                    <a16:creationId xmlns:a16="http://schemas.microsoft.com/office/drawing/2014/main" id="{0AEB5589-BCD2-4F0E-A74F-0ACF51F85001}"/>
                  </a:ext>
                </a:extLst>
              </p:cNvPr>
              <p:cNvSpPr>
                <a:spLocks noGrp="1" noRot="1" noChangeAspect="1" noMove="1" noResize="1" noEditPoints="1" noAdjustHandles="1" noChangeArrowheads="1" noChangeShapeType="1" noTextEdit="1"/>
              </p:cNvSpPr>
              <p:nvPr>
                <p:ph type="body" idx="1"/>
              </p:nvPr>
            </p:nvSpPr>
            <p:spPr>
              <a:xfrm>
                <a:off x="10510" y="0"/>
                <a:ext cx="12055366" cy="2936749"/>
              </a:xfrm>
              <a:blipFill>
                <a:blip r:embed="rId2"/>
                <a:stretch>
                  <a:fillRect l="-1315" t="-2905" r="-1265" b="-321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10509" y="3541982"/>
                <a:ext cx="11834649" cy="2667910"/>
              </a:xfrm>
              <a:prstGeom prst="rect">
                <a:avLst/>
              </a:prstGeom>
              <a:noFill/>
            </p:spPr>
            <p:txBody>
              <a:bodyPr wrap="square" rtlCol="0">
                <a:spAutoFit/>
              </a:bodyPr>
              <a:lstStyle/>
              <a:p>
                <a:pPr algn="just"/>
                <a:r>
                  <a:rPr lang="en-US" sz="3200" b="1" dirty="0">
                    <a:solidFill>
                      <a:srgbClr val="002060"/>
                    </a:solidFill>
                    <a:latin typeface="Times New Roman" panose="02020603050405020304" pitchFamily="18" charset="0"/>
                    <a:cs typeface="Times New Roman" panose="02020603050405020304" pitchFamily="18" charset="0"/>
                    <a:sym typeface="Symbol"/>
                  </a:rPr>
                  <a:t> </a:t>
                </a:r>
                <a:r>
                  <a:rPr lang="nl-NL" sz="3200" dirty="0">
                    <a:latin typeface="Times New Roman" panose="02020603050405020304" pitchFamily="18" charset="0"/>
                    <a:ea typeface="Calibri" panose="020F0502020204030204" pitchFamily="34" charset="0"/>
                  </a:rPr>
                  <a:t>Gọi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𝐼</m:t>
                    </m:r>
                  </m:oMath>
                </a14:m>
                <a:r>
                  <a:rPr lang="nl-NL" sz="3200" dirty="0">
                    <a:effectLst/>
                    <a:latin typeface="Times New Roman" panose="02020603050405020304" pitchFamily="18" charset="0"/>
                    <a:ea typeface="Calibri" panose="020F0502020204030204" pitchFamily="34"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𝐽</m:t>
                    </m:r>
                  </m:oMath>
                </a14:m>
                <a:r>
                  <a:rPr lang="nl-NL" sz="3200" dirty="0">
                    <a:effectLst/>
                    <a:latin typeface="Times New Roman" panose="02020603050405020304" pitchFamily="18" charset="0"/>
                    <a:ea typeface="Calibri" panose="020F0502020204030204" pitchFamily="34" charset="0"/>
                  </a:rPr>
                  <a:t> lần lượt là trung điểm của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𝐴𝐵</m:t>
                    </m:r>
                  </m:oMath>
                </a14:m>
                <a:r>
                  <a:rPr lang="nl-NL" sz="3200" dirty="0">
                    <a:effectLst/>
                    <a:latin typeface="Times New Roman" panose="02020603050405020304" pitchFamily="18" charset="0"/>
                    <a:ea typeface="Calibri" panose="020F0502020204030204" pitchFamily="34"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𝐶𝐷</m:t>
                    </m:r>
                  </m:oMath>
                </a14:m>
                <a:r>
                  <a:rPr lang="nl-NL" sz="3200" dirty="0">
                    <a:effectLst/>
                    <a:latin typeface="Times New Roman" panose="02020603050405020304" pitchFamily="18" charset="0"/>
                    <a:ea typeface="Calibri" panose="020F0502020204030204" pitchFamily="34" charset="0"/>
                  </a:rPr>
                  <a:t>; </a:t>
                </a:r>
              </a:p>
              <a:p>
                <a:pPr algn="just"/>
                <a14:m>
                  <m:oMath xmlns:m="http://schemas.openxmlformats.org/officeDocument/2006/math">
                    <m:r>
                      <a:rPr lang="en-US" sz="3200" i="1">
                        <a:effectLst/>
                        <a:latin typeface="Cambria Math" panose="02040503050406030204" pitchFamily="18" charset="0"/>
                        <a:ea typeface="Times New Roman" panose="02020603050405020304" pitchFamily="18" charset="0"/>
                      </a:rPr>
                      <m:t>𝐾</m:t>
                    </m:r>
                  </m:oMath>
                </a14:m>
                <a:r>
                  <a:rPr lang="nl-NL" sz="3200" dirty="0">
                    <a:effectLst/>
                    <a:latin typeface="Times New Roman" panose="02020603050405020304" pitchFamily="18" charset="0"/>
                    <a:ea typeface="Calibri" panose="020F0502020204030204" pitchFamily="34" charset="0"/>
                  </a:rPr>
                  <a:t> là hình chiếu của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𝐼</m:t>
                    </m:r>
                  </m:oMath>
                </a14:m>
                <a:r>
                  <a:rPr lang="nl-NL" sz="3200" dirty="0">
                    <a:effectLst/>
                    <a:latin typeface="Times New Roman" panose="02020603050405020304" pitchFamily="18" charset="0"/>
                    <a:ea typeface="Calibri" panose="020F0502020204030204" pitchFamily="34" charset="0"/>
                  </a:rPr>
                  <a:t> lên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𝑆𝐽</m:t>
                    </m:r>
                  </m:oMath>
                </a14:m>
                <a:endParaRPr lang="en-US" sz="3200" dirty="0">
                  <a:effectLst/>
                  <a:latin typeface="Times New Roman" panose="02020603050405020304" pitchFamily="18" charset="0"/>
                  <a:ea typeface="Times New Roman" panose="02020603050405020304" pitchFamily="18" charset="0"/>
                </a:endParaRPr>
              </a:p>
              <a:p>
                <a:pPr algn="just"/>
                <a:r>
                  <a:rPr lang="nl-NL" sz="3200" dirty="0">
                    <a:effectLst/>
                    <a:latin typeface="Times New Roman" panose="02020603050405020304" pitchFamily="18" charset="0"/>
                    <a:ea typeface="Calibri" panose="020F0502020204030204" pitchFamily="34" charset="0"/>
                  </a:rPr>
                  <a:t>Đặt cạnh đáy bằng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𝑥</m:t>
                    </m:r>
                  </m:oMath>
                </a14:m>
                <a:r>
                  <a:rPr lang="nl-NL" sz="3200" dirty="0">
                    <a:effectLst/>
                    <a:latin typeface="Times New Roman" panose="02020603050405020304" pitchFamily="18" charset="0"/>
                    <a:ea typeface="Calibri" panose="020F0502020204030204" pitchFamily="34" charset="0"/>
                  </a:rPr>
                  <a:t> khi đó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𝑆𝐼</m:t>
                    </m:r>
                    <m:r>
                      <a:rPr lang="en-US" sz="3200" i="1">
                        <a:effectLst/>
                        <a:latin typeface="Cambria Math" panose="02040503050406030204" pitchFamily="18" charset="0"/>
                        <a:ea typeface="Times New Roman" panose="02020603050405020304" pitchFamily="18" charset="0"/>
                      </a:rPr>
                      <m:t>=</m:t>
                    </m:r>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𝑥</m:t>
                        </m:r>
                        <m:rad>
                          <m:radPr>
                            <m:degHide m:val="on"/>
                            <m:ctrlPr>
                              <a:rPr lang="en-US" sz="3200" i="1">
                                <a:effectLst/>
                                <a:latin typeface="Cambria Math" panose="02040503050406030204" pitchFamily="18" charset="0"/>
                                <a:ea typeface="Times New Roman" panose="02020603050405020304" pitchFamily="18" charset="0"/>
                              </a:rPr>
                            </m:ctrlPr>
                          </m:radPr>
                          <m:deg/>
                          <m:e>
                            <m:r>
                              <a:rPr lang="en-US" sz="3200" i="1">
                                <a:effectLst/>
                                <a:latin typeface="Cambria Math" panose="02040503050406030204" pitchFamily="18" charset="0"/>
                                <a:ea typeface="Times New Roman" panose="02020603050405020304" pitchFamily="18" charset="0"/>
                              </a:rPr>
                              <m:t>3</m:t>
                            </m:r>
                          </m:e>
                        </m:rad>
                      </m:num>
                      <m:den>
                        <m:r>
                          <a:rPr lang="en-US" sz="3200" i="1">
                            <a:effectLst/>
                            <a:latin typeface="Cambria Math" panose="02040503050406030204" pitchFamily="18" charset="0"/>
                            <a:ea typeface="Times New Roman" panose="02020603050405020304" pitchFamily="18" charset="0"/>
                          </a:rPr>
                          <m:t>2</m:t>
                        </m:r>
                      </m:den>
                    </m:f>
                  </m:oMath>
                </a14:m>
                <a:r>
                  <a:rPr lang="nl-NL" sz="3200" dirty="0">
                    <a:effectLst/>
                    <a:latin typeface="Times New Roman" panose="02020603050405020304" pitchFamily="18" charset="0"/>
                    <a:ea typeface="Calibri" panose="020F0502020204030204" pitchFamily="34"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𝐼𝐽</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𝑥</m:t>
                    </m:r>
                  </m:oMath>
                </a14:m>
                <a:r>
                  <a:rPr lang="nl-NL" sz="3200" dirty="0">
                    <a:effectLst/>
                    <a:latin typeface="Times New Roman" panose="02020603050405020304" pitchFamily="18" charset="0"/>
                    <a:ea typeface="Calibri" panose="020F0502020204030204" pitchFamily="34" charset="0"/>
                  </a:rPr>
                  <a:t>.</a:t>
                </a:r>
              </a:p>
              <a:p>
                <a:pPr algn="just"/>
                <a:r>
                  <a:rPr lang="en-US" sz="3200" dirty="0">
                    <a:effectLst/>
                    <a:latin typeface="Times New Roman" panose="02020603050405020304" pitchFamily="18" charset="0"/>
                    <a:ea typeface="Calibri" panose="020F0502020204030204" pitchFamily="34" charset="0"/>
                  </a:rPr>
                  <a:t>Vì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𝐴𝐵</m:t>
                    </m:r>
                    <m:r>
                      <m:rPr>
                        <m:nor/>
                      </m:rPr>
                      <a:rPr lang="en-US" sz="3200">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𝐶𝐷</m:t>
                    </m:r>
                  </m:oMath>
                </a14:m>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nên</a:t>
                </a:r>
                <a:r>
                  <a:rPr lang="en-US" sz="3200" dirty="0">
                    <a:effectLst/>
                    <a:latin typeface="Times New Roman" panose="02020603050405020304" pitchFamily="18" charset="0"/>
                    <a:ea typeface="Calibri" panose="020F0502020204030204" pitchFamily="34"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𝑑</m:t>
                    </m:r>
                    <m:d>
                      <m:dPr>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𝐴</m:t>
                        </m:r>
                        <m:r>
                          <a:rPr lang="en-US" sz="3200" i="1">
                            <a:effectLst/>
                            <a:latin typeface="Cambria Math" panose="02040503050406030204" pitchFamily="18" charset="0"/>
                            <a:ea typeface="Times New Roman" panose="02020603050405020304" pitchFamily="18" charset="0"/>
                          </a:rPr>
                          <m:t>;</m:t>
                        </m:r>
                        <m:d>
                          <m:dPr>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𝑆𝐶𝐷</m:t>
                            </m:r>
                          </m:e>
                        </m:d>
                      </m:e>
                    </m:d>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𝑑</m:t>
                    </m:r>
                    <m:d>
                      <m:dPr>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𝐼</m:t>
                        </m:r>
                        <m:r>
                          <a:rPr lang="en-US" sz="3200" i="1">
                            <a:effectLst/>
                            <a:latin typeface="Cambria Math" panose="02040503050406030204" pitchFamily="18" charset="0"/>
                            <a:ea typeface="Times New Roman" panose="02020603050405020304" pitchFamily="18" charset="0"/>
                          </a:rPr>
                          <m:t>;</m:t>
                        </m:r>
                        <m:d>
                          <m:dPr>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𝑆𝐶𝐷</m:t>
                            </m:r>
                          </m:e>
                        </m:d>
                      </m:e>
                    </m:d>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𝐼𝐾</m:t>
                    </m:r>
                    <m:r>
                      <a:rPr lang="en-US" sz="3200" i="1">
                        <a:effectLst/>
                        <a:latin typeface="Cambria Math" panose="02040503050406030204" pitchFamily="18" charset="0"/>
                        <a:ea typeface="Times New Roman" panose="02020603050405020304" pitchFamily="18" charset="0"/>
                      </a:rPr>
                      <m:t>=</m:t>
                    </m:r>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𝐼𝑆</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𝐼𝐽</m:t>
                        </m:r>
                      </m:num>
                      <m:den>
                        <m:rad>
                          <m:radPr>
                            <m:degHide m:val="on"/>
                            <m:ctrlPr>
                              <a:rPr lang="en-US" sz="3200" i="1">
                                <a:effectLst/>
                                <a:latin typeface="Cambria Math" panose="02040503050406030204" pitchFamily="18" charset="0"/>
                                <a:ea typeface="Times New Roman" panose="02020603050405020304" pitchFamily="18" charset="0"/>
                              </a:rPr>
                            </m:ctrlPr>
                          </m:radPr>
                          <m:deg/>
                          <m:e>
                            <m:r>
                              <a:rPr lang="en-US" sz="3200" i="1">
                                <a:effectLst/>
                                <a:latin typeface="Cambria Math" panose="02040503050406030204" pitchFamily="18" charset="0"/>
                                <a:ea typeface="Times New Roman" panose="02020603050405020304" pitchFamily="18" charset="0"/>
                              </a:rPr>
                              <m:t>𝐼</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𝑆</m:t>
                                </m:r>
                              </m:e>
                              <m:sup>
                                <m:r>
                                  <a:rPr lang="en-US" sz="3200" i="1">
                                    <a:effectLst/>
                                    <a:latin typeface="Cambria Math" panose="02040503050406030204" pitchFamily="18" charset="0"/>
                                    <a:ea typeface="Times New Roman" panose="02020603050405020304" pitchFamily="18" charset="0"/>
                                  </a:rPr>
                                  <m:t>2</m:t>
                                </m:r>
                              </m:sup>
                            </m:sSup>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𝐼</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𝐽</m:t>
                                </m:r>
                              </m:e>
                              <m:sup>
                                <m:r>
                                  <a:rPr lang="en-US" sz="3200" i="1">
                                    <a:effectLst/>
                                    <a:latin typeface="Cambria Math" panose="02040503050406030204" pitchFamily="18" charset="0"/>
                                    <a:ea typeface="Times New Roman" panose="02020603050405020304" pitchFamily="18" charset="0"/>
                                  </a:rPr>
                                  <m:t>2</m:t>
                                </m:r>
                              </m:sup>
                            </m:sSup>
                          </m:e>
                        </m:rad>
                      </m:den>
                    </m:f>
                  </m:oMath>
                </a14:m>
                <a:endParaRPr lang="en-US" sz="3200" dirty="0">
                  <a:effectLst/>
                  <a:latin typeface="Times New Roman" panose="02020603050405020304" pitchFamily="18" charset="0"/>
                  <a:ea typeface="Times New Roman" panose="020206030504050203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0509" y="3541982"/>
                <a:ext cx="11834649" cy="2667910"/>
              </a:xfrm>
              <a:prstGeom prst="rect">
                <a:avLst/>
              </a:prstGeom>
              <a:blipFill>
                <a:blip r:embed="rId3"/>
                <a:stretch>
                  <a:fillRect l="-1340" t="-3196"/>
                </a:stretch>
              </a:blipFill>
            </p:spPr>
            <p:txBody>
              <a:bodyPr/>
              <a:lstStyle/>
              <a:p>
                <a:r>
                  <a:rPr lang="en-US">
                    <a:noFill/>
                  </a:rPr>
                  <a:t> </a:t>
                </a:r>
              </a:p>
            </p:txBody>
          </p:sp>
        </mc:Fallback>
      </mc:AlternateContent>
      <p:sp>
        <p:nvSpPr>
          <p:cNvPr id="7" name="Oval 53"/>
          <p:cNvSpPr>
            <a:spLocks noChangeArrowheads="1"/>
          </p:cNvSpPr>
          <p:nvPr/>
        </p:nvSpPr>
        <p:spPr bwMode="auto">
          <a:xfrm>
            <a:off x="548928" y="2534881"/>
            <a:ext cx="596700" cy="401868"/>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a:p>
        </p:txBody>
      </p:sp>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bwMode="auto">
          <a:xfrm>
            <a:off x="9144000" y="2936749"/>
            <a:ext cx="2921876" cy="2457450"/>
          </a:xfrm>
          <a:prstGeom prst="rect">
            <a:avLst/>
          </a:prstGeom>
          <a:noFill/>
          <a:ln>
            <a:noFill/>
          </a:ln>
        </p:spPr>
      </p:pic>
      <p:sp>
        <p:nvSpPr>
          <p:cNvPr id="6" name="Isosceles Triangle 5">
            <a:hlinkClick r:id="rId5" action="ppaction://hlinksldjump"/>
            <a:extLst>
              <a:ext uri="{FF2B5EF4-FFF2-40B4-BE49-F238E27FC236}">
                <a16:creationId xmlns:a16="http://schemas.microsoft.com/office/drawing/2014/main" id="{BA54630D-A326-4564-A546-CCFDCBDBA8B1}"/>
              </a:ext>
            </a:extLst>
          </p:cNvPr>
          <p:cNvSpPr/>
          <p:nvPr/>
        </p:nvSpPr>
        <p:spPr>
          <a:xfrm rot="5400000">
            <a:off x="11532432" y="6263543"/>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6" action="ppaction://hlinksldjump"/>
            <a:extLst>
              <a:ext uri="{FF2B5EF4-FFF2-40B4-BE49-F238E27FC236}">
                <a16:creationId xmlns:a16="http://schemas.microsoft.com/office/drawing/2014/main" id="{4EFD495B-E2E4-4F47-9776-E57AF0E921C5}"/>
              </a:ext>
            </a:extLst>
          </p:cNvPr>
          <p:cNvSpPr/>
          <p:nvPr/>
        </p:nvSpPr>
        <p:spPr>
          <a:xfrm rot="16200000">
            <a:off x="11024656" y="6263543"/>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956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2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8300"/>
                            </p:stCondLst>
                            <p:childTnLst>
                              <p:par>
                                <p:cTn id="9" presetID="10" presetClass="entr" presetSubtype="0" fill="hold" nodeType="afterEffect">
                                  <p:stCondLst>
                                    <p:cond delay="0"/>
                                  </p:stCondLst>
                                  <p:iterate type="lt">
                                    <p:tmPct val="20000"/>
                                  </p:iterate>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iterate type="lt">
                                    <p:tmPct val="5000"/>
                                  </p:iterate>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iterate type="lt">
                                    <p:tmPct val="10000"/>
                                  </p:iterate>
                                  <p:childTnLst>
                                    <p:set>
                                      <p:cBhvr>
                                        <p:cTn id="32" dur="1" fill="hold">
                                          <p:stCondLst>
                                            <p:cond delay="0"/>
                                          </p:stCondLst>
                                        </p:cTn>
                                        <p:tgtEl>
                                          <p:spTgt spid="2">
                                            <p:txEl>
                                              <p:pRg st="0" end="0"/>
                                            </p:txEl>
                                          </p:spTgt>
                                        </p:tgtEl>
                                        <p:attrNameLst>
                                          <p:attrName>style.visibility</p:attrName>
                                        </p:attrNameLst>
                                      </p:cBhvr>
                                      <p:to>
                                        <p:strVal val="visible"/>
                                      </p:to>
                                    </p:set>
                                    <p:animEffect transition="in" filter="fade">
                                      <p:cBhvr>
                                        <p:cTn id="33" dur="500"/>
                                        <p:tgtEl>
                                          <p:spTgt spid="2">
                                            <p:txEl>
                                              <p:pRg st="0" end="0"/>
                                            </p:txEl>
                                          </p:spTgt>
                                        </p:tgtEl>
                                      </p:cBhvr>
                                    </p:animEffect>
                                  </p:childTnLst>
                                </p:cTn>
                              </p:par>
                            </p:childTnLst>
                          </p:cTn>
                        </p:par>
                        <p:par>
                          <p:cTn id="34" fill="hold">
                            <p:stCondLst>
                              <p:cond delay="2100"/>
                            </p:stCondLst>
                            <p:childTnLst>
                              <p:par>
                                <p:cTn id="35" presetID="10" presetClass="entr" presetSubtype="0" fill="hold" nodeType="afterEffect">
                                  <p:stCondLst>
                                    <p:cond delay="0"/>
                                  </p:stCondLst>
                                  <p:iterate type="lt">
                                    <p:tmPct val="10000"/>
                                  </p:iterate>
                                  <p:childTnLst>
                                    <p:set>
                                      <p:cBhvr>
                                        <p:cTn id="36" dur="1" fill="hold">
                                          <p:stCondLst>
                                            <p:cond delay="0"/>
                                          </p:stCondLst>
                                        </p:cTn>
                                        <p:tgtEl>
                                          <p:spTgt spid="2">
                                            <p:txEl>
                                              <p:pRg st="1" end="1"/>
                                            </p:txEl>
                                          </p:spTgt>
                                        </p:tgtEl>
                                        <p:attrNameLst>
                                          <p:attrName>style.visibility</p:attrName>
                                        </p:attrNameLst>
                                      </p:cBhvr>
                                      <p:to>
                                        <p:strVal val="visible"/>
                                      </p:to>
                                    </p:set>
                                    <p:animEffect transition="in" filter="fade">
                                      <p:cBhvr>
                                        <p:cTn id="37" dur="500"/>
                                        <p:tgtEl>
                                          <p:spTgt spid="2">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iterate type="lt">
                                    <p:tmPct val="10000"/>
                                  </p:iterate>
                                  <p:childTnLst>
                                    <p:set>
                                      <p:cBhvr>
                                        <p:cTn id="41" dur="1" fill="hold">
                                          <p:stCondLst>
                                            <p:cond delay="0"/>
                                          </p:stCondLst>
                                        </p:cTn>
                                        <p:tgtEl>
                                          <p:spTgt spid="2">
                                            <p:txEl>
                                              <p:pRg st="2" end="2"/>
                                            </p:txEl>
                                          </p:spTgt>
                                        </p:tgtEl>
                                        <p:attrNameLst>
                                          <p:attrName>style.visibility</p:attrName>
                                        </p:attrNameLst>
                                      </p:cBhvr>
                                      <p:to>
                                        <p:strVal val="visible"/>
                                      </p:to>
                                    </p:set>
                                    <p:animEffect transition="in" filter="fade">
                                      <p:cBhvr>
                                        <p:cTn id="42" dur="500"/>
                                        <p:tgtEl>
                                          <p:spTgt spid="2">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iterate type="lt">
                                    <p:tmPct val="10000"/>
                                  </p:iterate>
                                  <p:childTnLst>
                                    <p:set>
                                      <p:cBhvr>
                                        <p:cTn id="46" dur="1" fill="hold">
                                          <p:stCondLst>
                                            <p:cond delay="0"/>
                                          </p:stCondLst>
                                        </p:cTn>
                                        <p:tgtEl>
                                          <p:spTgt spid="2">
                                            <p:txEl>
                                              <p:pRg st="3" end="3"/>
                                            </p:txEl>
                                          </p:spTgt>
                                        </p:tgtEl>
                                        <p:attrNameLst>
                                          <p:attrName>style.visibility</p:attrName>
                                        </p:attrNameLst>
                                      </p:cBhvr>
                                      <p:to>
                                        <p:strVal val="visible"/>
                                      </p:to>
                                    </p:set>
                                    <p:animEffect transition="in" filter="fade">
                                      <p:cBhvr>
                                        <p:cTn id="4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278907" y="3393106"/>
                <a:ext cx="7648852" cy="3307639"/>
              </a:xfrm>
            </p:spPr>
            <p:txBody>
              <a:bodyPr/>
              <a:lstStyle/>
              <a:p>
                <a:pPr marL="0" lvl="0" indent="0">
                  <a:lnSpc>
                    <a:spcPct val="100000"/>
                  </a:lnSpc>
                  <a:spcBef>
                    <a:spcPts val="0"/>
                  </a:spcBef>
                  <a:buNone/>
                </a:pPr>
                <a14:m>
                  <m:oMathPara xmlns:m="http://schemas.openxmlformats.org/officeDocument/2006/math">
                    <m:oMathParaPr>
                      <m:jc m:val="centerGroup"/>
                    </m:oMathParaPr>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m:t>
                      </m:r>
                      <m:f>
                        <m:fPr>
                          <m:ctrlPr>
                            <a:rPr lang="en-US" sz="3200" i="1">
                              <a:solidFill>
                                <a:prstClr val="black"/>
                              </a:solidFill>
                              <a:latin typeface="Cambria Math" panose="02040503050406030204" pitchFamily="18" charset="0"/>
                              <a:ea typeface="Times New Roman" panose="02020603050405020304" pitchFamily="18" charset="0"/>
                            </a:rPr>
                          </m:ctrlPr>
                        </m:fPr>
                        <m:num>
                          <m:r>
                            <a:rPr lang="en-US" sz="3200" i="1">
                              <a:solidFill>
                                <a:prstClr val="black"/>
                              </a:solidFill>
                              <a:latin typeface="Cambria Math" panose="02040503050406030204" pitchFamily="18" charset="0"/>
                              <a:ea typeface="Times New Roman" panose="02020603050405020304" pitchFamily="18" charset="0"/>
                            </a:rPr>
                            <m:t>3</m:t>
                          </m:r>
                          <m:r>
                            <a:rPr lang="en-US" sz="3200" i="1">
                              <a:solidFill>
                                <a:prstClr val="black"/>
                              </a:solidFill>
                              <a:latin typeface="Cambria Math" panose="02040503050406030204" pitchFamily="18" charset="0"/>
                              <a:ea typeface="Times New Roman" panose="02020603050405020304" pitchFamily="18" charset="0"/>
                            </a:rPr>
                            <m:t>𝑎</m:t>
                          </m:r>
                          <m:rad>
                            <m:radPr>
                              <m:degHide m:val="on"/>
                              <m:ctrlPr>
                                <a:rPr lang="en-US" sz="3200" i="1">
                                  <a:solidFill>
                                    <a:prstClr val="black"/>
                                  </a:solidFill>
                                  <a:latin typeface="Cambria Math" panose="02040503050406030204" pitchFamily="18" charset="0"/>
                                  <a:ea typeface="Times New Roman" panose="02020603050405020304" pitchFamily="18" charset="0"/>
                                </a:rPr>
                              </m:ctrlPr>
                            </m:radPr>
                            <m:deg/>
                            <m:e>
                              <m:r>
                                <a:rPr lang="en-US" sz="3200" i="1">
                                  <a:solidFill>
                                    <a:prstClr val="black"/>
                                  </a:solidFill>
                                  <a:latin typeface="Cambria Math" panose="02040503050406030204" pitchFamily="18" charset="0"/>
                                  <a:ea typeface="Times New Roman" panose="02020603050405020304" pitchFamily="18" charset="0"/>
                                </a:rPr>
                                <m:t>7</m:t>
                              </m:r>
                            </m:e>
                          </m:rad>
                        </m:num>
                        <m:den>
                          <m:r>
                            <a:rPr lang="en-US" sz="3200" i="1">
                              <a:solidFill>
                                <a:prstClr val="black"/>
                              </a:solidFill>
                              <a:latin typeface="Cambria Math" panose="02040503050406030204" pitchFamily="18" charset="0"/>
                              <a:ea typeface="Times New Roman" panose="02020603050405020304" pitchFamily="18" charset="0"/>
                            </a:rPr>
                            <m:t>7</m:t>
                          </m:r>
                        </m:den>
                      </m:f>
                      <m:r>
                        <a:rPr lang="en-US" sz="3200" i="1">
                          <a:solidFill>
                            <a:prstClr val="black"/>
                          </a:solidFill>
                          <a:latin typeface="Cambria Math" panose="02040503050406030204" pitchFamily="18" charset="0"/>
                          <a:ea typeface="Times New Roman" panose="02020603050405020304" pitchFamily="18" charset="0"/>
                        </a:rPr>
                        <m:t>=</m:t>
                      </m:r>
                      <m:f>
                        <m:fPr>
                          <m:ctrlPr>
                            <a:rPr lang="en-US" sz="3200" i="1">
                              <a:solidFill>
                                <a:prstClr val="black"/>
                              </a:solidFill>
                              <a:latin typeface="Cambria Math" panose="02040503050406030204" pitchFamily="18" charset="0"/>
                              <a:ea typeface="Times New Roman" panose="02020603050405020304" pitchFamily="18" charset="0"/>
                            </a:rPr>
                          </m:ctrlPr>
                        </m:fPr>
                        <m:num>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rPr>
                            <m:t>.</m:t>
                          </m:r>
                          <m:f>
                            <m:fPr>
                              <m:ctrlPr>
                                <a:rPr lang="en-US" sz="3200" i="1">
                                  <a:solidFill>
                                    <a:prstClr val="black"/>
                                  </a:solidFill>
                                  <a:latin typeface="Cambria Math" panose="02040503050406030204" pitchFamily="18" charset="0"/>
                                  <a:ea typeface="Times New Roman" panose="02020603050405020304" pitchFamily="18" charset="0"/>
                                </a:rPr>
                              </m:ctrlPr>
                            </m:fPr>
                            <m:num>
                              <m:r>
                                <a:rPr lang="en-US" sz="3200" i="1">
                                  <a:solidFill>
                                    <a:prstClr val="black"/>
                                  </a:solidFill>
                                  <a:latin typeface="Cambria Math" panose="02040503050406030204" pitchFamily="18" charset="0"/>
                                  <a:ea typeface="Times New Roman" panose="02020603050405020304" pitchFamily="18" charset="0"/>
                                </a:rPr>
                                <m:t>𝑥</m:t>
                              </m:r>
                              <m:rad>
                                <m:radPr>
                                  <m:degHide m:val="on"/>
                                  <m:ctrlPr>
                                    <a:rPr lang="en-US" sz="3200" i="1">
                                      <a:solidFill>
                                        <a:prstClr val="black"/>
                                      </a:solidFill>
                                      <a:latin typeface="Cambria Math" panose="02040503050406030204" pitchFamily="18" charset="0"/>
                                      <a:ea typeface="Times New Roman" panose="02020603050405020304" pitchFamily="18" charset="0"/>
                                    </a:rPr>
                                  </m:ctrlPr>
                                </m:radPr>
                                <m:deg/>
                                <m:e>
                                  <m:r>
                                    <a:rPr lang="en-US" sz="3200" i="1">
                                      <a:solidFill>
                                        <a:prstClr val="black"/>
                                      </a:solidFill>
                                      <a:latin typeface="Cambria Math" panose="02040503050406030204" pitchFamily="18" charset="0"/>
                                      <a:ea typeface="Times New Roman" panose="02020603050405020304" pitchFamily="18" charset="0"/>
                                    </a:rPr>
                                    <m:t>3</m:t>
                                  </m:r>
                                </m:e>
                              </m:rad>
                            </m:num>
                            <m:den>
                              <m:r>
                                <a:rPr lang="en-US" sz="3200" i="1">
                                  <a:solidFill>
                                    <a:prstClr val="black"/>
                                  </a:solidFill>
                                  <a:latin typeface="Cambria Math" panose="02040503050406030204" pitchFamily="18" charset="0"/>
                                  <a:ea typeface="Times New Roman" panose="02020603050405020304" pitchFamily="18" charset="0"/>
                                </a:rPr>
                                <m:t>2</m:t>
                              </m:r>
                            </m:den>
                          </m:f>
                        </m:num>
                        <m:den>
                          <m:rad>
                            <m:radPr>
                              <m:degHide m:val="on"/>
                              <m:ctrlPr>
                                <a:rPr lang="en-US" sz="3200" i="1">
                                  <a:solidFill>
                                    <a:prstClr val="black"/>
                                  </a:solidFill>
                                  <a:latin typeface="Cambria Math" panose="02040503050406030204" pitchFamily="18" charset="0"/>
                                  <a:ea typeface="Times New Roman" panose="02020603050405020304" pitchFamily="18" charset="0"/>
                                </a:rPr>
                              </m:ctrlPr>
                            </m:radPr>
                            <m:deg/>
                            <m:e>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𝑥</m:t>
                                  </m:r>
                                </m:e>
                                <m:sup>
                                  <m:r>
                                    <a:rPr lang="en-US" sz="3200" i="1">
                                      <a:solidFill>
                                        <a:prstClr val="black"/>
                                      </a:solidFill>
                                      <a:latin typeface="Cambria Math" panose="02040503050406030204" pitchFamily="18" charset="0"/>
                                      <a:ea typeface="Times New Roman" panose="02020603050405020304" pitchFamily="18" charset="0"/>
                                    </a:rPr>
                                    <m:t>2</m:t>
                                  </m:r>
                                </m:sup>
                              </m:sSup>
                              <m:r>
                                <a:rPr lang="en-US" sz="3200" i="1">
                                  <a:solidFill>
                                    <a:prstClr val="black"/>
                                  </a:solidFill>
                                  <a:latin typeface="Cambria Math" panose="02040503050406030204" pitchFamily="18" charset="0"/>
                                  <a:ea typeface="Times New Roman" panose="02020603050405020304" pitchFamily="18" charset="0"/>
                                </a:rPr>
                                <m:t>+</m:t>
                              </m:r>
                              <m:f>
                                <m:fPr>
                                  <m:ctrlPr>
                                    <a:rPr lang="en-US" sz="3200" i="1">
                                      <a:solidFill>
                                        <a:prstClr val="black"/>
                                      </a:solidFill>
                                      <a:latin typeface="Cambria Math" panose="02040503050406030204" pitchFamily="18" charset="0"/>
                                      <a:ea typeface="Times New Roman" panose="02020603050405020304" pitchFamily="18" charset="0"/>
                                    </a:rPr>
                                  </m:ctrlPr>
                                </m:fPr>
                                <m:num>
                                  <m:r>
                                    <a:rPr lang="en-US" sz="3200" i="1">
                                      <a:solidFill>
                                        <a:prstClr val="black"/>
                                      </a:solidFill>
                                      <a:latin typeface="Cambria Math" panose="02040503050406030204" pitchFamily="18" charset="0"/>
                                      <a:ea typeface="Times New Roman" panose="02020603050405020304" pitchFamily="18" charset="0"/>
                                    </a:rPr>
                                    <m:t>3</m:t>
                                  </m:r>
                                </m:num>
                                <m:den>
                                  <m:r>
                                    <a:rPr lang="en-US" sz="3200" i="1">
                                      <a:solidFill>
                                        <a:prstClr val="black"/>
                                      </a:solidFill>
                                      <a:latin typeface="Cambria Math" panose="02040503050406030204" pitchFamily="18" charset="0"/>
                                      <a:ea typeface="Times New Roman" panose="02020603050405020304" pitchFamily="18" charset="0"/>
                                    </a:rPr>
                                    <m:t>4</m:t>
                                  </m:r>
                                </m:den>
                              </m:f>
                              <m:sSup>
                                <m:sSupPr>
                                  <m:ctrlPr>
                                    <a:rPr lang="en-US" sz="3200" i="1">
                                      <a:solidFill>
                                        <a:prstClr val="black"/>
                                      </a:solidFill>
                                      <a:latin typeface="Cambria Math" panose="02040503050406030204" pitchFamily="18" charset="0"/>
                                      <a:ea typeface="Times New Roman" panose="02020603050405020304" pitchFamily="18" charset="0"/>
                                    </a:rPr>
                                  </m:ctrlPr>
                                </m:sSupPr>
                                <m:e>
                                  <m:r>
                                    <a:rPr lang="en-US" sz="3200" i="1">
                                      <a:solidFill>
                                        <a:prstClr val="black"/>
                                      </a:solidFill>
                                      <a:latin typeface="Cambria Math" panose="02040503050406030204" pitchFamily="18" charset="0"/>
                                      <a:ea typeface="Times New Roman" panose="02020603050405020304" pitchFamily="18" charset="0"/>
                                    </a:rPr>
                                    <m:t>𝑥</m:t>
                                  </m:r>
                                </m:e>
                                <m:sup>
                                  <m:r>
                                    <a:rPr lang="en-US" sz="3200" i="1">
                                      <a:solidFill>
                                        <a:prstClr val="black"/>
                                      </a:solidFill>
                                      <a:latin typeface="Cambria Math" panose="02040503050406030204" pitchFamily="18" charset="0"/>
                                      <a:ea typeface="Times New Roman" panose="02020603050405020304" pitchFamily="18" charset="0"/>
                                    </a:rPr>
                                    <m:t>2</m:t>
                                  </m:r>
                                </m:sup>
                              </m:sSup>
                            </m:e>
                          </m:rad>
                        </m:den>
                      </m:f>
                      <m:r>
                        <a:rPr lang="en-US"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3200" i="1">
                          <a:solidFill>
                            <a:prstClr val="black"/>
                          </a:solidFill>
                          <a:latin typeface="Cambria Math" panose="02040503050406030204" pitchFamily="18" charset="0"/>
                          <a:ea typeface="Times New Roman" panose="02020603050405020304" pitchFamily="18" charset="0"/>
                        </a:rPr>
                        <m:t>𝑥</m:t>
                      </m:r>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𝑎</m:t>
                      </m:r>
                      <m:rad>
                        <m:radPr>
                          <m:degHide m:val="on"/>
                          <m:ctrlPr>
                            <a:rPr lang="en-US" sz="3200" i="1">
                              <a:solidFill>
                                <a:prstClr val="black"/>
                              </a:solidFill>
                              <a:latin typeface="Cambria Math" panose="02040503050406030204" pitchFamily="18" charset="0"/>
                              <a:ea typeface="Times New Roman" panose="02020603050405020304" pitchFamily="18" charset="0"/>
                            </a:rPr>
                          </m:ctrlPr>
                        </m:radPr>
                        <m:deg/>
                        <m:e>
                          <m:r>
                            <a:rPr lang="en-US" sz="3200" i="1">
                              <a:solidFill>
                                <a:prstClr val="black"/>
                              </a:solidFill>
                              <a:latin typeface="Cambria Math" panose="02040503050406030204" pitchFamily="18" charset="0"/>
                              <a:ea typeface="Times New Roman" panose="02020603050405020304" pitchFamily="18" charset="0"/>
                            </a:rPr>
                            <m:t>3</m:t>
                          </m:r>
                        </m:e>
                      </m:rad>
                      <m:r>
                        <a:rPr lang="en-US" sz="3200" i="1">
                          <a:solidFill>
                            <a:prstClr val="black"/>
                          </a:solidFill>
                          <a:latin typeface="Cambria Math" panose="02040503050406030204" pitchFamily="18" charset="0"/>
                          <a:ea typeface="Times New Roman" panose="02020603050405020304" pitchFamily="18" charset="0"/>
                        </a:rPr>
                        <m:t>.</m:t>
                      </m:r>
                    </m:oMath>
                  </m:oMathPara>
                </a14:m>
                <a:endParaRPr lang="en-US" sz="3200" dirty="0">
                  <a:solidFill>
                    <a:prstClr val="black"/>
                  </a:solidFill>
                  <a:latin typeface="Times New Roman" panose="02020603050405020304" pitchFamily="18" charset="0"/>
                  <a:ea typeface="Times New Roman" panose="02020603050405020304" pitchFamily="18" charset="0"/>
                </a:endParaRPr>
              </a:p>
              <a:p>
                <a:pPr marL="635000" lvl="0" indent="0">
                  <a:lnSpc>
                    <a:spcPct val="100000"/>
                  </a:lnSpc>
                  <a:spcBef>
                    <a:spcPts val="0"/>
                  </a:spcBef>
                  <a:buNone/>
                </a:pPr>
                <a:r>
                  <a:rPr lang="en-US" sz="3200" dirty="0">
                    <a:solidFill>
                      <a:schemeClr val="tx1"/>
                    </a:solidFill>
                    <a:latin typeface="Times New Roman" panose="02020603050405020304" pitchFamily="18" charset="0"/>
                    <a:ea typeface="Calibri" panose="020F0502020204030204" pitchFamily="34" charset="0"/>
                  </a:rPr>
                  <a:t>Từ </a:t>
                </a:r>
                <a:r>
                  <a:rPr lang="en-US" sz="3200" dirty="0" err="1">
                    <a:solidFill>
                      <a:schemeClr val="tx1"/>
                    </a:solidFill>
                    <a:latin typeface="Times New Roman" panose="02020603050405020304" pitchFamily="18" charset="0"/>
                    <a:ea typeface="Calibri" panose="020F0502020204030204" pitchFamily="34" charset="0"/>
                  </a:rPr>
                  <a:t>đó</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suy</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ra</a:t>
                </a:r>
                <a:r>
                  <a:rPr lang="en-US" sz="3200" dirty="0">
                    <a:solidFill>
                      <a:schemeClr val="tx1"/>
                    </a:solidFill>
                    <a:latin typeface="Times New Roman" panose="02020603050405020304" pitchFamily="18" charset="0"/>
                    <a:ea typeface="Calibri" panose="020F0502020204030204" pitchFamily="34" charset="0"/>
                  </a:rPr>
                  <a:t> </a:t>
                </a:r>
                <a14:m>
                  <m:oMath xmlns:m="http://schemas.openxmlformats.org/officeDocument/2006/math">
                    <m:r>
                      <a:rPr lang="en-US" sz="3200" i="1">
                        <a:solidFill>
                          <a:schemeClr val="tx1"/>
                        </a:solidFill>
                        <a:latin typeface="Cambria Math" panose="02040503050406030204" pitchFamily="18" charset="0"/>
                        <a:ea typeface="Times New Roman" panose="02020603050405020304" pitchFamily="18" charset="0"/>
                      </a:rPr>
                      <m:t>𝑉</m:t>
                    </m:r>
                    <m:r>
                      <a:rPr lang="en-US" sz="3200" i="1">
                        <a:solidFill>
                          <a:schemeClr val="tx1"/>
                        </a:solidFill>
                        <a:latin typeface="Cambria Math" panose="02040503050406030204" pitchFamily="18" charset="0"/>
                        <a:ea typeface="Times New Roman" panose="02020603050405020304" pitchFamily="18" charset="0"/>
                      </a:rPr>
                      <m:t>=</m:t>
                    </m:r>
                    <m:f>
                      <m:fPr>
                        <m:ctrlPr>
                          <a:rPr lang="en-US" sz="3200" i="1">
                            <a:solidFill>
                              <a:schemeClr val="tx1"/>
                            </a:solidFill>
                            <a:latin typeface="Cambria Math" panose="02040503050406030204" pitchFamily="18" charset="0"/>
                            <a:ea typeface="Times New Roman" panose="02020603050405020304" pitchFamily="18" charset="0"/>
                          </a:rPr>
                        </m:ctrlPr>
                      </m:fPr>
                      <m:num>
                        <m:r>
                          <a:rPr lang="en-US" sz="3200" i="1">
                            <a:solidFill>
                              <a:schemeClr val="tx1"/>
                            </a:solidFill>
                            <a:latin typeface="Cambria Math" panose="02040503050406030204" pitchFamily="18" charset="0"/>
                            <a:ea typeface="Times New Roman" panose="02020603050405020304" pitchFamily="18" charset="0"/>
                          </a:rPr>
                          <m:t>1</m:t>
                        </m:r>
                      </m:num>
                      <m:den>
                        <m:r>
                          <a:rPr lang="en-US" sz="3200" i="1">
                            <a:solidFill>
                              <a:schemeClr val="tx1"/>
                            </a:solidFill>
                            <a:latin typeface="Cambria Math" panose="02040503050406030204" pitchFamily="18" charset="0"/>
                            <a:ea typeface="Times New Roman" panose="02020603050405020304" pitchFamily="18" charset="0"/>
                          </a:rPr>
                          <m:t>3</m:t>
                        </m:r>
                      </m:den>
                    </m:f>
                    <m:f>
                      <m:fPr>
                        <m:ctrlPr>
                          <a:rPr lang="en-US" sz="3200" i="1">
                            <a:solidFill>
                              <a:schemeClr val="tx1"/>
                            </a:solidFill>
                            <a:latin typeface="Cambria Math" panose="02040503050406030204" pitchFamily="18" charset="0"/>
                            <a:ea typeface="Times New Roman" panose="02020603050405020304" pitchFamily="18" charset="0"/>
                          </a:rPr>
                        </m:ctrlPr>
                      </m:fPr>
                      <m:num>
                        <m:r>
                          <a:rPr lang="en-US" sz="3200" i="1">
                            <a:solidFill>
                              <a:schemeClr val="tx1"/>
                            </a:solidFill>
                            <a:latin typeface="Cambria Math" panose="02040503050406030204" pitchFamily="18" charset="0"/>
                            <a:ea typeface="Times New Roman" panose="02020603050405020304" pitchFamily="18" charset="0"/>
                          </a:rPr>
                          <m:t>𝑥</m:t>
                        </m:r>
                        <m:rad>
                          <m:radPr>
                            <m:degHide m:val="on"/>
                            <m:ctrlPr>
                              <a:rPr lang="en-US" sz="3200" i="1">
                                <a:solidFill>
                                  <a:schemeClr val="tx1"/>
                                </a:solidFill>
                                <a:latin typeface="Cambria Math" panose="02040503050406030204" pitchFamily="18" charset="0"/>
                                <a:ea typeface="Times New Roman" panose="02020603050405020304" pitchFamily="18" charset="0"/>
                              </a:rPr>
                            </m:ctrlPr>
                          </m:radPr>
                          <m:deg/>
                          <m:e>
                            <m:r>
                              <a:rPr lang="en-US" sz="3200" i="1">
                                <a:solidFill>
                                  <a:schemeClr val="tx1"/>
                                </a:solidFill>
                                <a:latin typeface="Cambria Math" panose="02040503050406030204" pitchFamily="18" charset="0"/>
                                <a:ea typeface="Times New Roman" panose="02020603050405020304" pitchFamily="18" charset="0"/>
                              </a:rPr>
                              <m:t>3</m:t>
                            </m:r>
                          </m:e>
                        </m:rad>
                      </m:num>
                      <m:den>
                        <m:r>
                          <a:rPr lang="en-US" sz="3200" i="1">
                            <a:solidFill>
                              <a:schemeClr val="tx1"/>
                            </a:solidFill>
                            <a:latin typeface="Cambria Math" panose="02040503050406030204" pitchFamily="18" charset="0"/>
                            <a:ea typeface="Times New Roman" panose="02020603050405020304" pitchFamily="18" charset="0"/>
                          </a:rPr>
                          <m:t>2</m:t>
                        </m:r>
                      </m:den>
                    </m:f>
                    <m:sSup>
                      <m:sSupPr>
                        <m:ctrlPr>
                          <a:rPr lang="en-US" sz="3200" i="1">
                            <a:solidFill>
                              <a:schemeClr val="tx1"/>
                            </a:solidFill>
                            <a:latin typeface="Cambria Math" panose="02040503050406030204" pitchFamily="18" charset="0"/>
                            <a:ea typeface="Times New Roman" panose="02020603050405020304" pitchFamily="18" charset="0"/>
                          </a:rPr>
                        </m:ctrlPr>
                      </m:sSupPr>
                      <m:e>
                        <m:r>
                          <a:rPr lang="en-US" sz="3200" i="1">
                            <a:solidFill>
                              <a:schemeClr val="tx1"/>
                            </a:solidFill>
                            <a:latin typeface="Cambria Math" panose="02040503050406030204" pitchFamily="18" charset="0"/>
                            <a:ea typeface="Times New Roman" panose="02020603050405020304" pitchFamily="18" charset="0"/>
                          </a:rPr>
                          <m:t>𝑥</m:t>
                        </m:r>
                      </m:e>
                      <m:sup>
                        <m:r>
                          <a:rPr lang="en-US" sz="3200" i="1">
                            <a:solidFill>
                              <a:schemeClr val="tx1"/>
                            </a:solidFill>
                            <a:latin typeface="Cambria Math" panose="02040503050406030204" pitchFamily="18" charset="0"/>
                            <a:ea typeface="Times New Roman" panose="02020603050405020304" pitchFamily="18" charset="0"/>
                          </a:rPr>
                          <m:t>2</m:t>
                        </m:r>
                      </m:sup>
                    </m:sSup>
                    <m:r>
                      <a:rPr lang="en-US" sz="3200" i="1">
                        <a:solidFill>
                          <a:schemeClr val="tx1"/>
                        </a:solidFill>
                        <a:latin typeface="Cambria Math" panose="02040503050406030204" pitchFamily="18" charset="0"/>
                        <a:ea typeface="Times New Roman" panose="02020603050405020304" pitchFamily="18" charset="0"/>
                      </a:rPr>
                      <m:t>=</m:t>
                    </m:r>
                    <m:f>
                      <m:fPr>
                        <m:ctrlPr>
                          <a:rPr lang="en-US" sz="3200" i="1">
                            <a:solidFill>
                              <a:schemeClr val="tx1"/>
                            </a:solidFill>
                            <a:latin typeface="Cambria Math" panose="02040503050406030204" pitchFamily="18" charset="0"/>
                            <a:ea typeface="Times New Roman" panose="02020603050405020304" pitchFamily="18" charset="0"/>
                          </a:rPr>
                        </m:ctrlPr>
                      </m:fPr>
                      <m:num>
                        <m:r>
                          <a:rPr lang="en-US" sz="3200" i="1">
                            <a:solidFill>
                              <a:schemeClr val="tx1"/>
                            </a:solidFill>
                            <a:latin typeface="Cambria Math" panose="02040503050406030204" pitchFamily="18" charset="0"/>
                            <a:ea typeface="Times New Roman" panose="02020603050405020304" pitchFamily="18" charset="0"/>
                          </a:rPr>
                          <m:t>3</m:t>
                        </m:r>
                        <m:sSup>
                          <m:sSupPr>
                            <m:ctrlPr>
                              <a:rPr lang="en-US" sz="3200" i="1">
                                <a:solidFill>
                                  <a:schemeClr val="tx1"/>
                                </a:solidFill>
                                <a:latin typeface="Cambria Math" panose="02040503050406030204" pitchFamily="18" charset="0"/>
                                <a:ea typeface="Times New Roman" panose="02020603050405020304" pitchFamily="18" charset="0"/>
                              </a:rPr>
                            </m:ctrlPr>
                          </m:sSupPr>
                          <m:e>
                            <m:r>
                              <a:rPr lang="en-US" sz="3200" i="1">
                                <a:solidFill>
                                  <a:schemeClr val="tx1"/>
                                </a:solidFill>
                                <a:latin typeface="Cambria Math" panose="02040503050406030204" pitchFamily="18" charset="0"/>
                                <a:ea typeface="Times New Roman" panose="02020603050405020304" pitchFamily="18" charset="0"/>
                              </a:rPr>
                              <m:t>𝑎</m:t>
                            </m:r>
                          </m:e>
                          <m:sup>
                            <m:r>
                              <a:rPr lang="en-US" sz="3200" i="1">
                                <a:solidFill>
                                  <a:schemeClr val="tx1"/>
                                </a:solidFill>
                                <a:latin typeface="Cambria Math" panose="02040503050406030204" pitchFamily="18" charset="0"/>
                                <a:ea typeface="Times New Roman" panose="02020603050405020304" pitchFamily="18" charset="0"/>
                              </a:rPr>
                              <m:t>3</m:t>
                            </m:r>
                          </m:sup>
                        </m:sSup>
                      </m:num>
                      <m:den>
                        <m:r>
                          <a:rPr lang="en-US" sz="3200" i="1">
                            <a:solidFill>
                              <a:schemeClr val="tx1"/>
                            </a:solidFill>
                            <a:latin typeface="Cambria Math" panose="02040503050406030204" pitchFamily="18" charset="0"/>
                            <a:ea typeface="Times New Roman" panose="02020603050405020304" pitchFamily="18" charset="0"/>
                          </a:rPr>
                          <m:t>2</m:t>
                        </m:r>
                      </m:den>
                    </m:f>
                  </m:oMath>
                </a14:m>
                <a:r>
                  <a:rPr lang="en-US" sz="3200" dirty="0">
                    <a:solidFill>
                      <a:schemeClr val="tx1"/>
                    </a:solidFill>
                    <a:latin typeface="Times New Roman" panose="02020603050405020304" pitchFamily="18" charset="0"/>
                    <a:ea typeface="Calibri" panose="020F0502020204030204" pitchFamily="34" charset="0"/>
                  </a:rPr>
                  <a:t>.</a:t>
                </a:r>
                <a:endParaRPr lang="en-US" sz="3200" dirty="0">
                  <a:solidFill>
                    <a:schemeClr val="tx1"/>
                  </a:solidFill>
                  <a:latin typeface="Times New Roman" panose="02020603050405020304" pitchFamily="18" charset="0"/>
                  <a:ea typeface="Times New Roman" panose="02020603050405020304" pitchFamily="18" charset="0"/>
                </a:endParaRPr>
              </a:p>
              <a:p>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278907" y="3393106"/>
                <a:ext cx="7648852" cy="3307639"/>
              </a:xfrm>
              <a:blipFill rotWithShape="0">
                <a:blip r:embed="rId2"/>
                <a:stretch>
                  <a:fillRect/>
                </a:stretch>
              </a:blipFill>
            </p:spPr>
            <p:txBody>
              <a:bodyPr/>
              <a:lstStyle/>
              <a:p>
                <a:r>
                  <a:rPr lang="en-US">
                    <a:noFill/>
                  </a:rPr>
                  <a:t> </a:t>
                </a:r>
              </a:p>
            </p:txBody>
          </p:sp>
        </mc:Fallback>
      </mc:AlternateContent>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bwMode="auto">
          <a:xfrm>
            <a:off x="8071638" y="3691090"/>
            <a:ext cx="3836276" cy="2711669"/>
          </a:xfrm>
          <a:prstGeom prst="rect">
            <a:avLst/>
          </a:prstGeom>
          <a:noFill/>
          <a:ln>
            <a:noFill/>
          </a:ln>
        </p:spPr>
      </p:pic>
      <mc:AlternateContent xmlns:mc="http://schemas.openxmlformats.org/markup-compatibility/2006" xmlns:a14="http://schemas.microsoft.com/office/drawing/2010/main">
        <mc:Choice Requires="a14">
          <p:sp>
            <p:nvSpPr>
              <p:cNvPr id="5" name="Text Placeholder 2">
                <a:extLst>
                  <a:ext uri="{FF2B5EF4-FFF2-40B4-BE49-F238E27FC236}">
                    <a16:creationId xmlns:a16="http://schemas.microsoft.com/office/drawing/2014/main" id="{0AEB5589-BCD2-4F0E-A74F-0ACF51F85001}"/>
                  </a:ext>
                </a:extLst>
              </p:cNvPr>
              <p:cNvSpPr txBox="1">
                <a:spLocks/>
              </p:cNvSpPr>
              <p:nvPr/>
            </p:nvSpPr>
            <p:spPr>
              <a:xfrm>
                <a:off x="68317" y="157255"/>
                <a:ext cx="12055366" cy="29367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tabLst>
                    <a:tab pos="629920" algn="l"/>
                  </a:tabLst>
                </a:pPr>
                <a:r>
                  <a:rPr lang="nl-NL" sz="3200" b="1" dirty="0">
                    <a:solidFill>
                      <a:srgbClr val="0000FF"/>
                    </a:solidFill>
                    <a:latin typeface="Times New Roman" panose="02020603050405020304" pitchFamily="18" charset="0"/>
                    <a:ea typeface="Times New Roman" panose="02020603050405020304" pitchFamily="18" charset="0"/>
                  </a:rPr>
                  <a:t>Câu 9: </a:t>
                </a:r>
                <a:r>
                  <a:rPr lang="nl-NL" sz="3200" dirty="0">
                    <a:latin typeface="Times New Roman" panose="02020603050405020304" pitchFamily="18" charset="0"/>
                    <a:ea typeface="Times New Roman" panose="02020603050405020304" pitchFamily="18" charset="0"/>
                  </a:rPr>
                  <a:t>Cho hình chóp tứ giác </a:t>
                </a:r>
                <a14:m>
                  <m:oMath xmlns:m="http://schemas.openxmlformats.org/officeDocument/2006/math">
                    <m:r>
                      <a:rPr lang="en-US" sz="3200" i="1">
                        <a:latin typeface="Cambria Math" panose="02040503050406030204" pitchFamily="18" charset="0"/>
                        <a:ea typeface="Times New Roman" panose="02020603050405020304" pitchFamily="18" charset="0"/>
                      </a:rPr>
                      <m:t>𝑆</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𝐴𝐵𝐶𝐷</m:t>
                    </m:r>
                  </m:oMath>
                </a14:m>
                <a:r>
                  <a:rPr lang="nl-NL" sz="3200" dirty="0">
                    <a:latin typeface="Times New Roman" panose="02020603050405020304" pitchFamily="18" charset="0"/>
                    <a:ea typeface="Times New Roman" panose="02020603050405020304" pitchFamily="18" charset="0"/>
                  </a:rPr>
                  <a:t> có đáy là vuông; mặt bên </a:t>
                </a:r>
                <a14:m>
                  <m:oMath xmlns:m="http://schemas.openxmlformats.org/officeDocument/2006/math">
                    <m:d>
                      <m:dPr>
                        <m:ctrlPr>
                          <a:rPr lang="en-US" sz="3200" i="1">
                            <a:latin typeface="Cambria Math" panose="02040503050406030204" pitchFamily="18" charset="0"/>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𝑆𝐴𝐵</m:t>
                        </m:r>
                      </m:e>
                    </m:d>
                  </m:oMath>
                </a14:m>
                <a:r>
                  <a:rPr lang="nl-NL" sz="3200" dirty="0">
                    <a:latin typeface="Times New Roman" panose="02020603050405020304" pitchFamily="18" charset="0"/>
                    <a:ea typeface="Times New Roman" panose="02020603050405020304" pitchFamily="18" charset="0"/>
                  </a:rPr>
                  <a:t> là tam giác đều và nằm trong mặt phẳng vuông góc với đáy. Biết khoảng cách từ điểm </a:t>
                </a:r>
                <a14:m>
                  <m:oMath xmlns:m="http://schemas.openxmlformats.org/officeDocument/2006/math">
                    <m:r>
                      <a:rPr lang="en-US" sz="3200" i="1">
                        <a:latin typeface="Cambria Math" panose="02040503050406030204" pitchFamily="18" charset="0"/>
                        <a:ea typeface="Times New Roman" panose="02020603050405020304" pitchFamily="18" charset="0"/>
                      </a:rPr>
                      <m:t>𝐴</m:t>
                    </m:r>
                  </m:oMath>
                </a14:m>
                <a:r>
                  <a:rPr lang="nl-NL" sz="3200" dirty="0">
                    <a:latin typeface="Times New Roman" panose="02020603050405020304" pitchFamily="18" charset="0"/>
                    <a:ea typeface="Times New Roman" panose="02020603050405020304" pitchFamily="18" charset="0"/>
                  </a:rPr>
                  <a:t> đến mặt phẳng </a:t>
                </a:r>
                <a14:m>
                  <m:oMath xmlns:m="http://schemas.openxmlformats.org/officeDocument/2006/math">
                    <m:d>
                      <m:dPr>
                        <m:ctrlPr>
                          <a:rPr lang="en-US" sz="3200" i="1">
                            <a:latin typeface="Cambria Math" panose="02040503050406030204" pitchFamily="18" charset="0"/>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𝑆𝐶𝐷</m:t>
                        </m:r>
                      </m:e>
                    </m:d>
                  </m:oMath>
                </a14:m>
                <a:r>
                  <a:rPr lang="nl-NL" sz="3200" dirty="0">
                    <a:latin typeface="Times New Roman" panose="02020603050405020304" pitchFamily="18" charset="0"/>
                    <a:ea typeface="Times New Roman" panose="02020603050405020304" pitchFamily="18" charset="0"/>
                  </a:rPr>
                  <a:t> bằng </a:t>
                </a:r>
                <a14:m>
                  <m:oMath xmlns:m="http://schemas.openxmlformats.org/officeDocument/2006/math">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3</m:t>
                        </m:r>
                        <m:rad>
                          <m:radPr>
                            <m:degHide m:val="on"/>
                            <m:ctrlPr>
                              <a:rPr lang="en-US" sz="3200" i="1">
                                <a:latin typeface="Cambria Math" panose="02040503050406030204" pitchFamily="18" charset="0"/>
                                <a:ea typeface="Times New Roman" panose="02020603050405020304" pitchFamily="18" charset="0"/>
                              </a:rPr>
                            </m:ctrlPr>
                          </m:radPr>
                          <m:deg/>
                          <m:e>
                            <m:r>
                              <a:rPr lang="en-US" sz="3200" i="1">
                                <a:latin typeface="Cambria Math" panose="02040503050406030204" pitchFamily="18" charset="0"/>
                                <a:ea typeface="Times New Roman" panose="02020603050405020304" pitchFamily="18" charset="0"/>
                              </a:rPr>
                              <m:t>7</m:t>
                            </m:r>
                          </m:e>
                        </m:rad>
                        <m:r>
                          <a:rPr lang="en-US" sz="3200" i="1">
                            <a:latin typeface="Cambria Math" panose="02040503050406030204" pitchFamily="18" charset="0"/>
                            <a:ea typeface="Times New Roman" panose="02020603050405020304" pitchFamily="18" charset="0"/>
                          </a:rPr>
                          <m:t>𝑎</m:t>
                        </m:r>
                      </m:num>
                      <m:den>
                        <m:r>
                          <a:rPr lang="en-US" sz="3200" i="1">
                            <a:latin typeface="Cambria Math" panose="02040503050406030204" pitchFamily="18" charset="0"/>
                            <a:ea typeface="Times New Roman" panose="02020603050405020304" pitchFamily="18" charset="0"/>
                          </a:rPr>
                          <m:t>7</m:t>
                        </m:r>
                      </m:den>
                    </m:f>
                  </m:oMath>
                </a14:m>
                <a:r>
                  <a:rPr lang="nl-NL" sz="3200" dirty="0">
                    <a:latin typeface="Times New Roman" panose="02020603050405020304" pitchFamily="18" charset="0"/>
                    <a:ea typeface="Times New Roman" panose="02020603050405020304" pitchFamily="18" charset="0"/>
                  </a:rPr>
                  <a:t>. Tính thể tích </a:t>
                </a:r>
                <a14:m>
                  <m:oMath xmlns:m="http://schemas.openxmlformats.org/officeDocument/2006/math">
                    <m:r>
                      <a:rPr lang="en-US" sz="3200" i="1">
                        <a:latin typeface="Cambria Math" panose="02040503050406030204" pitchFamily="18" charset="0"/>
                        <a:ea typeface="Times New Roman" panose="02020603050405020304" pitchFamily="18" charset="0"/>
                      </a:rPr>
                      <m:t>𝑉</m:t>
                    </m:r>
                  </m:oMath>
                </a14:m>
                <a:r>
                  <a:rPr lang="nl-NL" sz="3200" dirty="0">
                    <a:latin typeface="Times New Roman" panose="02020603050405020304" pitchFamily="18" charset="0"/>
                    <a:ea typeface="Times New Roman" panose="02020603050405020304" pitchFamily="18" charset="0"/>
                  </a:rPr>
                  <a:t> của khối chóp </a:t>
                </a:r>
                <a14:m>
                  <m:oMath xmlns:m="http://schemas.openxmlformats.org/officeDocument/2006/math">
                    <m:r>
                      <a:rPr lang="en-US" sz="3200" i="1">
                        <a:latin typeface="Cambria Math" panose="02040503050406030204" pitchFamily="18" charset="0"/>
                        <a:ea typeface="Times New Roman" panose="02020603050405020304" pitchFamily="18" charset="0"/>
                      </a:rPr>
                      <m:t>𝑆</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𝐴𝐵𝐶𝐷</m:t>
                    </m:r>
                  </m:oMath>
                </a14:m>
                <a:r>
                  <a:rPr lang="nl-NL" sz="3200" dirty="0">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marL="0" indent="0" algn="just">
                  <a:lnSpc>
                    <a:spcPct val="100000"/>
                  </a:lnSpc>
                  <a:spcBef>
                    <a:spcPts val="0"/>
                  </a:spcBef>
                  <a:spcAft>
                    <a:spcPts val="800"/>
                  </a:spcAft>
                  <a:buFont typeface="Arial" panose="020B0604020202020204" pitchFamily="34" charset="0"/>
                  <a:buNone/>
                  <a:tabLst>
                    <a:tab pos="635000" algn="l"/>
                    <a:tab pos="2222500" algn="l"/>
                    <a:tab pos="3810000" algn="l"/>
                    <a:tab pos="5397500" algn="l"/>
                  </a:tabLst>
                </a:pPr>
                <a:r>
                  <a:rPr lang="nl-NL" sz="3200" b="1" dirty="0">
                    <a:latin typeface="Times New Roman" panose="02020603050405020304" pitchFamily="18" charset="0"/>
                    <a:ea typeface="Times New Roman" panose="02020603050405020304" pitchFamily="18" charset="0"/>
                  </a:rPr>
                  <a:t>	</a:t>
                </a:r>
                <a:r>
                  <a:rPr lang="nl-NL" sz="3200" b="1" dirty="0">
                    <a:solidFill>
                      <a:srgbClr val="0000FF"/>
                    </a:solidFill>
                    <a:latin typeface="Times New Roman" panose="02020603050405020304" pitchFamily="18" charset="0"/>
                    <a:ea typeface="Times New Roman" panose="02020603050405020304" pitchFamily="18" charset="0"/>
                  </a:rPr>
                  <a:t>A. </a:t>
                </a:r>
                <a14:m>
                  <m:oMath xmlns:m="http://schemas.openxmlformats.org/officeDocument/2006/math">
                    <m:r>
                      <a:rPr lang="en-US" sz="3200" i="1">
                        <a:latin typeface="Cambria Math" panose="02040503050406030204" pitchFamily="18" charset="0"/>
                        <a:ea typeface="Times New Roman" panose="02020603050405020304" pitchFamily="18" charset="0"/>
                      </a:rPr>
                      <m:t>𝑉</m:t>
                    </m:r>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3</m:t>
                        </m:r>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𝑎</m:t>
                            </m:r>
                          </m:e>
                          <m:sup>
                            <m:r>
                              <a:rPr lang="en-US" sz="3200" i="1">
                                <a:latin typeface="Cambria Math" panose="02040503050406030204" pitchFamily="18" charset="0"/>
                                <a:ea typeface="Times New Roman" panose="02020603050405020304" pitchFamily="18" charset="0"/>
                              </a:rPr>
                              <m:t>3</m:t>
                            </m:r>
                          </m:sup>
                        </m:sSup>
                      </m:num>
                      <m:den>
                        <m:r>
                          <a:rPr lang="en-US" sz="3200" i="1">
                            <a:latin typeface="Cambria Math" panose="02040503050406030204" pitchFamily="18" charset="0"/>
                            <a:ea typeface="Times New Roman" panose="02020603050405020304" pitchFamily="18" charset="0"/>
                          </a:rPr>
                          <m:t>2</m:t>
                        </m:r>
                      </m:den>
                    </m:f>
                  </m:oMath>
                </a14:m>
                <a:r>
                  <a:rPr lang="nl-NL" sz="3200" dirty="0">
                    <a:latin typeface="Times New Roman" panose="02020603050405020304" pitchFamily="18" charset="0"/>
                    <a:ea typeface="Times New Roman" panose="02020603050405020304" pitchFamily="18" charset="0"/>
                  </a:rPr>
                  <a:t>.</a:t>
                </a:r>
                <a:r>
                  <a:rPr lang="nl-NL" sz="3200" b="1" dirty="0">
                    <a:latin typeface="Times New Roman" panose="02020603050405020304" pitchFamily="18" charset="0"/>
                    <a:ea typeface="Times New Roman" panose="02020603050405020304" pitchFamily="18" charset="0"/>
                  </a:rPr>
                  <a:t>	</a:t>
                </a:r>
                <a:r>
                  <a:rPr lang="nl-NL" sz="3200" b="1" dirty="0">
                    <a:solidFill>
                      <a:srgbClr val="0000FF"/>
                    </a:solidFill>
                    <a:latin typeface="Times New Roman" panose="02020603050405020304" pitchFamily="18" charset="0"/>
                    <a:ea typeface="Times New Roman" panose="02020603050405020304" pitchFamily="18" charset="0"/>
                  </a:rPr>
                  <a:t>B. </a:t>
                </a:r>
                <a14:m>
                  <m:oMath xmlns:m="http://schemas.openxmlformats.org/officeDocument/2006/math">
                    <m:r>
                      <a:rPr lang="en-US" sz="3200" i="1">
                        <a:latin typeface="Cambria Math" panose="02040503050406030204" pitchFamily="18" charset="0"/>
                        <a:ea typeface="Times New Roman" panose="02020603050405020304" pitchFamily="18" charset="0"/>
                      </a:rPr>
                      <m:t>𝑉</m:t>
                    </m:r>
                    <m:r>
                      <a:rPr lang="en-US" sz="3200" i="1">
                        <a:latin typeface="Cambria Math" panose="02040503050406030204" pitchFamily="18" charset="0"/>
                        <a:ea typeface="Times New Roman" panose="02020603050405020304" pitchFamily="18" charset="0"/>
                      </a:rPr>
                      <m:t>=</m:t>
                    </m:r>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𝑎</m:t>
                        </m:r>
                      </m:e>
                      <m:sup>
                        <m:r>
                          <a:rPr lang="en-US" sz="3200" i="1">
                            <a:latin typeface="Cambria Math" panose="02040503050406030204" pitchFamily="18" charset="0"/>
                            <a:ea typeface="Times New Roman" panose="02020603050405020304" pitchFamily="18" charset="0"/>
                          </a:rPr>
                          <m:t>3</m:t>
                        </m:r>
                      </m:sup>
                    </m:sSup>
                  </m:oMath>
                </a14:m>
                <a:r>
                  <a:rPr lang="nl-NL" sz="3200" dirty="0">
                    <a:latin typeface="Times New Roman" panose="02020603050405020304" pitchFamily="18" charset="0"/>
                    <a:ea typeface="Times New Roman" panose="02020603050405020304" pitchFamily="18" charset="0"/>
                  </a:rPr>
                  <a:t>.</a:t>
                </a:r>
                <a:r>
                  <a:rPr lang="nl-NL" sz="3200" b="1" dirty="0">
                    <a:latin typeface="Times New Roman" panose="02020603050405020304" pitchFamily="18" charset="0"/>
                    <a:ea typeface="Times New Roman" panose="02020603050405020304" pitchFamily="18" charset="0"/>
                  </a:rPr>
                  <a:t>	</a:t>
                </a:r>
                <a:r>
                  <a:rPr lang="nl-NL" sz="3200" b="1" dirty="0">
                    <a:solidFill>
                      <a:srgbClr val="0000FF"/>
                    </a:solidFill>
                    <a:latin typeface="Times New Roman" panose="02020603050405020304" pitchFamily="18" charset="0"/>
                    <a:ea typeface="Times New Roman" panose="02020603050405020304" pitchFamily="18" charset="0"/>
                  </a:rPr>
                  <a:t>C. </a:t>
                </a:r>
                <a14:m>
                  <m:oMath xmlns:m="http://schemas.openxmlformats.org/officeDocument/2006/math">
                    <m:r>
                      <a:rPr lang="en-US" sz="3200" i="1">
                        <a:latin typeface="Cambria Math" panose="02040503050406030204" pitchFamily="18" charset="0"/>
                        <a:ea typeface="Times New Roman" panose="02020603050405020304" pitchFamily="18" charset="0"/>
                      </a:rPr>
                      <m:t>𝑉</m:t>
                    </m:r>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2</m:t>
                        </m:r>
                      </m:num>
                      <m:den>
                        <m:r>
                          <a:rPr lang="en-US" sz="3200" i="1">
                            <a:latin typeface="Cambria Math" panose="02040503050406030204" pitchFamily="18" charset="0"/>
                            <a:ea typeface="Times New Roman" panose="02020603050405020304" pitchFamily="18" charset="0"/>
                          </a:rPr>
                          <m:t>3</m:t>
                        </m:r>
                      </m:den>
                    </m:f>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𝑎</m:t>
                        </m:r>
                      </m:e>
                      <m:sup>
                        <m:r>
                          <a:rPr lang="en-US" sz="3200" i="1">
                            <a:latin typeface="Cambria Math" panose="02040503050406030204" pitchFamily="18" charset="0"/>
                            <a:ea typeface="Times New Roman" panose="02020603050405020304" pitchFamily="18" charset="0"/>
                          </a:rPr>
                          <m:t>3</m:t>
                        </m:r>
                      </m:sup>
                    </m:sSup>
                  </m:oMath>
                </a14:m>
                <a:r>
                  <a:rPr lang="nl-NL" sz="3200" dirty="0">
                    <a:latin typeface="Times New Roman" panose="02020603050405020304" pitchFamily="18" charset="0"/>
                    <a:ea typeface="Times New Roman" panose="02020603050405020304" pitchFamily="18" charset="0"/>
                  </a:rPr>
                  <a:t>.</a:t>
                </a:r>
                <a:r>
                  <a:rPr lang="nl-NL" sz="3200" b="1" dirty="0">
                    <a:latin typeface="Times New Roman" panose="02020603050405020304" pitchFamily="18" charset="0"/>
                    <a:ea typeface="Times New Roman" panose="02020603050405020304" pitchFamily="18" charset="0"/>
                  </a:rPr>
                  <a:t>	</a:t>
                </a:r>
                <a:r>
                  <a:rPr lang="nl-NL" sz="3200" b="1" dirty="0">
                    <a:solidFill>
                      <a:srgbClr val="0000FF"/>
                    </a:solidFill>
                    <a:latin typeface="Times New Roman" panose="02020603050405020304" pitchFamily="18" charset="0"/>
                    <a:ea typeface="Times New Roman" panose="02020603050405020304" pitchFamily="18" charset="0"/>
                  </a:rPr>
                  <a:t>D. </a:t>
                </a:r>
                <a14:m>
                  <m:oMath xmlns:m="http://schemas.openxmlformats.org/officeDocument/2006/math">
                    <m:r>
                      <a:rPr lang="en-US" sz="3200" i="1">
                        <a:latin typeface="Cambria Math" panose="02040503050406030204" pitchFamily="18" charset="0"/>
                        <a:ea typeface="Times New Roman" panose="02020603050405020304" pitchFamily="18" charset="0"/>
                      </a:rPr>
                      <m:t>𝑉</m:t>
                    </m:r>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1</m:t>
                        </m:r>
                      </m:num>
                      <m:den>
                        <m:r>
                          <a:rPr lang="en-US" sz="3200" i="1">
                            <a:latin typeface="Cambria Math" panose="02040503050406030204" pitchFamily="18" charset="0"/>
                            <a:ea typeface="Times New Roman" panose="02020603050405020304" pitchFamily="18" charset="0"/>
                          </a:rPr>
                          <m:t>3</m:t>
                        </m:r>
                      </m:den>
                    </m:f>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𝑎</m:t>
                        </m:r>
                      </m:e>
                      <m:sup>
                        <m:r>
                          <a:rPr lang="en-US" sz="3200" i="1">
                            <a:latin typeface="Cambria Math" panose="02040503050406030204" pitchFamily="18" charset="0"/>
                            <a:ea typeface="Times New Roman" panose="02020603050405020304" pitchFamily="18" charset="0"/>
                          </a:rPr>
                          <m:t>3</m:t>
                        </m:r>
                      </m:sup>
                    </m:sSup>
                  </m:oMath>
                </a14:m>
                <a:r>
                  <a:rPr lang="nl-NL" sz="3200" dirty="0">
                    <a:latin typeface="Times New Roman" panose="02020603050405020304" pitchFamily="18" charset="0"/>
                    <a:ea typeface="Times New Roman" panose="02020603050405020304" pitchFamily="18" charset="0"/>
                  </a:rPr>
                  <a:t>.</a:t>
                </a:r>
              </a:p>
              <a:p>
                <a:pPr marL="0" indent="0" algn="just">
                  <a:lnSpc>
                    <a:spcPct val="100000"/>
                  </a:lnSpc>
                  <a:spcBef>
                    <a:spcPts val="0"/>
                  </a:spcBef>
                  <a:spcAft>
                    <a:spcPts val="800"/>
                  </a:spcAft>
                  <a:buFont typeface="Arial" panose="020B0604020202020204" pitchFamily="34" charset="0"/>
                  <a:buNone/>
                  <a:tabLst>
                    <a:tab pos="635000" algn="l"/>
                    <a:tab pos="2222500" algn="l"/>
                    <a:tab pos="3810000" algn="l"/>
                    <a:tab pos="5397500" algn="l"/>
                  </a:tabLst>
                </a:pPr>
                <a:r>
                  <a:rPr lang="en-US" sz="3200" b="1" u="sng" dirty="0">
                    <a:solidFill>
                      <a:srgbClr val="0000FF"/>
                    </a:solidFill>
                    <a:latin typeface="Calibri" panose="020F0502020204030204" pitchFamily="34" charset="0"/>
                  </a:rPr>
                  <a:t>Lời </a:t>
                </a:r>
                <a:r>
                  <a:rPr lang="en-US" sz="3200" b="1" u="sng" dirty="0" err="1">
                    <a:solidFill>
                      <a:srgbClr val="0000FF"/>
                    </a:solidFill>
                    <a:latin typeface="Calibri" panose="020F0502020204030204" pitchFamily="34" charset="0"/>
                  </a:rPr>
                  <a:t>giải</a:t>
                </a:r>
                <a:r>
                  <a:rPr lang="en-US" sz="3200" b="1" u="sng" dirty="0">
                    <a:solidFill>
                      <a:srgbClr val="0000FF"/>
                    </a:solidFill>
                    <a:latin typeface="Calibri" panose="020F0502020204030204" pitchFamily="34" charset="0"/>
                  </a:rPr>
                  <a:t>   </a:t>
                </a:r>
              </a:p>
              <a:p>
                <a:pPr marL="0" indent="0">
                  <a:buFont typeface="Arial" panose="020B0604020202020204" pitchFamily="34" charset="0"/>
                  <a:buNone/>
                </a:pPr>
                <a:endParaRPr lang="en-US" sz="3200" b="1" dirty="0">
                  <a:solidFill>
                    <a:srgbClr val="002060"/>
                  </a:solidFill>
                  <a:latin typeface="Calibri" panose="020F0502020204030204" pitchFamily="34" charset="0"/>
                  <a:sym typeface="Symbol"/>
                </a:endParaRPr>
              </a:p>
            </p:txBody>
          </p:sp>
        </mc:Choice>
        <mc:Fallback xmlns="">
          <p:sp>
            <p:nvSpPr>
              <p:cNvPr id="5" name="Text Placeholder 2">
                <a:extLst>
                  <a:ext uri="{FF2B5EF4-FFF2-40B4-BE49-F238E27FC236}">
                    <a16:creationId xmlns:a16="http://schemas.microsoft.com/office/drawing/2014/main" id="{0AEB5589-BCD2-4F0E-A74F-0ACF51F85001}"/>
                  </a:ext>
                </a:extLst>
              </p:cNvPr>
              <p:cNvSpPr txBox="1">
                <a:spLocks noRot="1" noChangeAspect="1" noMove="1" noResize="1" noEditPoints="1" noAdjustHandles="1" noChangeArrowheads="1" noChangeShapeType="1" noTextEdit="1"/>
              </p:cNvSpPr>
              <p:nvPr/>
            </p:nvSpPr>
            <p:spPr>
              <a:xfrm>
                <a:off x="68317" y="157255"/>
                <a:ext cx="12055366" cy="2936749"/>
              </a:xfrm>
              <a:prstGeom prst="rect">
                <a:avLst/>
              </a:prstGeom>
              <a:blipFill>
                <a:blip r:embed="rId4"/>
                <a:stretch>
                  <a:fillRect l="-1264" t="-2905" r="-2123" b="-32158"/>
                </a:stretch>
              </a:blipFill>
            </p:spPr>
            <p:txBody>
              <a:bodyPr/>
              <a:lstStyle/>
              <a:p>
                <a:r>
                  <a:rPr lang="en-US">
                    <a:noFill/>
                  </a:rPr>
                  <a:t> </a:t>
                </a:r>
              </a:p>
            </p:txBody>
          </p:sp>
        </mc:Fallback>
      </mc:AlternateContent>
      <p:sp>
        <p:nvSpPr>
          <p:cNvPr id="6" name="Isosceles Triangle 5">
            <a:hlinkClick r:id="rId5" action="ppaction://hlinksldjump"/>
            <a:extLst>
              <a:ext uri="{FF2B5EF4-FFF2-40B4-BE49-F238E27FC236}">
                <a16:creationId xmlns:a16="http://schemas.microsoft.com/office/drawing/2014/main" id="{7C7C3BD3-3900-4765-9DB0-89F9B8A3F0D2}"/>
              </a:ext>
            </a:extLst>
          </p:cNvPr>
          <p:cNvSpPr/>
          <p:nvPr/>
        </p:nvSpPr>
        <p:spPr>
          <a:xfrm rot="5400000">
            <a:off x="11532432" y="6263543"/>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6" action="ppaction://hlinksldjump"/>
            <a:extLst>
              <a:ext uri="{FF2B5EF4-FFF2-40B4-BE49-F238E27FC236}">
                <a16:creationId xmlns:a16="http://schemas.microsoft.com/office/drawing/2014/main" id="{5E72E3AB-8821-4C56-A96B-78EEFC07FA8E}"/>
              </a:ext>
            </a:extLst>
          </p:cNvPr>
          <p:cNvSpPr/>
          <p:nvPr/>
        </p:nvSpPr>
        <p:spPr>
          <a:xfrm rot="16200000">
            <a:off x="11024656" y="6263543"/>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897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Oval 53"/>
          <p:cNvSpPr>
            <a:spLocks noChangeArrowheads="1"/>
          </p:cNvSpPr>
          <p:nvPr/>
        </p:nvSpPr>
        <p:spPr bwMode="auto">
          <a:xfrm>
            <a:off x="916790" y="2591257"/>
            <a:ext cx="469559" cy="417177"/>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bwMode="auto">
          <a:xfrm>
            <a:off x="8760537" y="3156226"/>
            <a:ext cx="2654709" cy="2649026"/>
          </a:xfrm>
          <a:prstGeom prst="rect">
            <a:avLst/>
          </a:prstGeom>
          <a:noFill/>
          <a:ln>
            <a:noFill/>
          </a:ln>
        </p:spPr>
      </p:pic>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0AEB5589-BCD2-4F0E-A74F-0ACF51F85001}"/>
                  </a:ext>
                </a:extLst>
              </p:cNvPr>
              <p:cNvSpPr>
                <a:spLocks noGrp="1"/>
              </p:cNvSpPr>
              <p:nvPr>
                <p:ph type="body" idx="1"/>
              </p:nvPr>
            </p:nvSpPr>
            <p:spPr>
              <a:xfrm>
                <a:off x="0" y="0"/>
                <a:ext cx="11929997" cy="3240350"/>
              </a:xfrm>
            </p:spPr>
            <p:txBody>
              <a:bodyPr>
                <a:noAutofit/>
              </a:bodyPr>
              <a:lstStyle/>
              <a:p>
                <a:pPr marL="0" indent="0" algn="just">
                  <a:buNone/>
                </a:pPr>
                <a:r>
                  <a:rPr lang="en-US" sz="3200" b="1" dirty="0">
                    <a:solidFill>
                      <a:srgbClr val="0000FF"/>
                    </a:solidFill>
                    <a:latin typeface="Times New Roman" panose="02020603050405020304" pitchFamily="18" charset="0"/>
                    <a:cs typeface="Times New Roman" panose="02020603050405020304" pitchFamily="18" charset="0"/>
                  </a:rPr>
                  <a:t>Câu 10:</a:t>
                </a: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Cho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chóp</a:t>
                </a:r>
                <a14:m>
                  <m:oMath xmlns:m="http://schemas.openxmlformats.org/officeDocument/2006/math">
                    <m:r>
                      <a:rPr lang="en-US" sz="3200" b="0" i="0" smtClean="0">
                        <a:latin typeface="Cambria Math" panose="02040503050406030204" pitchFamily="18" charset="0"/>
                      </a:rPr>
                      <m:t> </m:t>
                    </m:r>
                    <m:r>
                      <a:rPr lang="en-US" sz="3200" i="1">
                        <a:latin typeface="Cambria Math" panose="02040503050406030204" pitchFamily="18" charset="0"/>
                      </a:rPr>
                      <m:t>𝑆</m:t>
                    </m:r>
                    <m:r>
                      <a:rPr lang="en-US" sz="3200" i="1">
                        <a:latin typeface="Cambria Math" panose="02040503050406030204" pitchFamily="18" charset="0"/>
                      </a:rPr>
                      <m:t>.</m:t>
                    </m:r>
                    <m:r>
                      <a:rPr lang="en-US" sz="3200" i="1">
                        <a:latin typeface="Cambria Math" panose="02040503050406030204" pitchFamily="18" charset="0"/>
                      </a:rPr>
                      <m:t>𝐴𝐵𝐶𝐷</m:t>
                    </m:r>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đáy</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𝐴𝐵𝐶𝐷</m:t>
                    </m:r>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thang </a:t>
                </a:r>
                <a:r>
                  <a:rPr lang="en-US" sz="3200" dirty="0" err="1">
                    <a:latin typeface="Times New Roman" panose="02020603050405020304" pitchFamily="18" charset="0"/>
                    <a:cs typeface="Times New Roman" panose="02020603050405020304" pitchFamily="18" charset="0"/>
                  </a:rPr>
                  <a:t>vuông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tại</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𝐴</m:t>
                    </m:r>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𝐷</m:t>
                    </m:r>
                  </m:oMath>
                </a14:m>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𝐴𝐵</m:t>
                    </m:r>
                    <m:r>
                      <a:rPr lang="en-US" sz="3200" i="1">
                        <a:latin typeface="Cambria Math" panose="02040503050406030204" pitchFamily="18" charset="0"/>
                      </a:rPr>
                      <m:t>=</m:t>
                    </m:r>
                    <m:r>
                      <a:rPr lang="en-US" sz="3200" i="1">
                        <a:latin typeface="Cambria Math" panose="02040503050406030204" pitchFamily="18" charset="0"/>
                      </a:rPr>
                      <m:t>𝐴𝐷</m:t>
                    </m:r>
                    <m:r>
                      <a:rPr lang="en-US" sz="3200" i="1">
                        <a:latin typeface="Cambria Math" panose="02040503050406030204" pitchFamily="18" charset="0"/>
                      </a:rPr>
                      <m:t>=</m:t>
                    </m:r>
                    <m:r>
                      <a:rPr lang="en-US" sz="3200" i="1">
                        <a:latin typeface="Cambria Math" panose="02040503050406030204" pitchFamily="18" charset="0"/>
                      </a:rPr>
                      <m:t>2</m:t>
                    </m:r>
                    <m:r>
                      <a:rPr lang="en-US" sz="3200" i="1">
                        <a:latin typeface="Cambria Math" panose="02040503050406030204" pitchFamily="18" charset="0"/>
                      </a:rPr>
                      <m:t>𝑎</m:t>
                    </m:r>
                    <m:r>
                      <a:rPr lang="en-US" sz="3200" i="1">
                        <a:latin typeface="Cambria Math" panose="02040503050406030204" pitchFamily="18" charset="0"/>
                      </a:rPr>
                      <m:t>,</m:t>
                    </m:r>
                    <m:r>
                      <a:rPr lang="en-US" sz="3200" i="1">
                        <a:latin typeface="Cambria Math" panose="02040503050406030204" pitchFamily="18" charset="0"/>
                      </a:rPr>
                      <m:t>𝐶𝐷</m:t>
                    </m:r>
                    <m:r>
                      <a:rPr lang="en-US" sz="3200" i="1">
                        <a:latin typeface="Cambria Math" panose="02040503050406030204" pitchFamily="18" charset="0"/>
                      </a:rPr>
                      <m:t>=</m:t>
                    </m:r>
                    <m:r>
                      <a:rPr lang="en-US" sz="3200" i="1">
                        <a:latin typeface="Cambria Math" panose="02040503050406030204" pitchFamily="18" charset="0"/>
                      </a:rPr>
                      <m:t>𝑎</m:t>
                    </m:r>
                    <m:r>
                      <a:rPr lang="en-US" sz="3200" i="1">
                        <a:latin typeface="Cambria Math" panose="02040503050406030204" pitchFamily="18" charset="0"/>
                      </a:rPr>
                      <m:t>.</m:t>
                    </m:r>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Góc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phẳng</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3200" i="1">
                            <a:latin typeface="Cambria Math" panose="02040503050406030204" pitchFamily="18" charset="0"/>
                          </a:rPr>
                        </m:ctrlPr>
                      </m:dPr>
                      <m:e>
                        <m:r>
                          <a:rPr lang="en-US" sz="3200" i="1">
                            <a:latin typeface="Cambria Math" panose="02040503050406030204" pitchFamily="18" charset="0"/>
                          </a:rPr>
                          <m:t>𝑆𝐵𝐶</m:t>
                        </m:r>
                      </m:e>
                    </m:d>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3200" i="1">
                            <a:latin typeface="Cambria Math" panose="02040503050406030204" pitchFamily="18" charset="0"/>
                          </a:rPr>
                        </m:ctrlPr>
                      </m:dPr>
                      <m:e>
                        <m:r>
                          <a:rPr lang="en-US" sz="3200" i="1">
                            <a:latin typeface="Cambria Math" panose="02040503050406030204" pitchFamily="18" charset="0"/>
                          </a:rPr>
                          <m:t>𝐴𝐵𝐶𝐷</m:t>
                        </m:r>
                      </m:e>
                    </m:d>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6</m:t>
                    </m:r>
                    <m:sSup>
                      <m:sSupPr>
                        <m:ctrlPr>
                          <a:rPr lang="en-US" sz="3200" i="1">
                            <a:latin typeface="Cambria Math" panose="02040503050406030204" pitchFamily="18" charset="0"/>
                          </a:rPr>
                        </m:ctrlPr>
                      </m:sSupPr>
                      <m:e>
                        <m:r>
                          <a:rPr lang="en-US" sz="3200" i="1">
                            <a:latin typeface="Cambria Math" panose="02040503050406030204" pitchFamily="18" charset="0"/>
                          </a:rPr>
                          <m:t>0</m:t>
                        </m:r>
                      </m:e>
                      <m:sup>
                        <m:r>
                          <a:rPr lang="en-US" sz="3200" i="1">
                            <a:latin typeface="Cambria Math" panose="02040503050406030204" pitchFamily="18" charset="0"/>
                          </a:rPr>
                          <m:t>0</m:t>
                        </m:r>
                      </m:sup>
                    </m:sSup>
                    <m:r>
                      <a:rPr lang="en-US" sz="3200" i="1">
                        <a:latin typeface="Cambria Math" panose="02040503050406030204" pitchFamily="18" charset="0"/>
                      </a:rPr>
                      <m:t>.</m:t>
                    </m:r>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Gọi</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𝐼</m:t>
                    </m:r>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𝐴𝐷</m:t>
                    </m:r>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phẳng</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3200" i="1">
                            <a:latin typeface="Cambria Math" panose="02040503050406030204" pitchFamily="18" charset="0"/>
                          </a:rPr>
                        </m:ctrlPr>
                      </m:dPr>
                      <m:e>
                        <m:r>
                          <a:rPr lang="en-US" sz="3200" i="1">
                            <a:latin typeface="Cambria Math" panose="02040503050406030204" pitchFamily="18" charset="0"/>
                          </a:rPr>
                          <m:t>𝑆𝐵𝐼</m:t>
                        </m:r>
                      </m:e>
                    </m:d>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3200" i="1">
                            <a:latin typeface="Cambria Math" panose="02040503050406030204" pitchFamily="18" charset="0"/>
                          </a:rPr>
                        </m:ctrlPr>
                      </m:dPr>
                      <m:e>
                        <m:r>
                          <a:rPr lang="en-US" sz="3200" i="1">
                            <a:latin typeface="Cambria Math" panose="02040503050406030204" pitchFamily="18" charset="0"/>
                          </a:rPr>
                          <m:t>𝑆𝐶𝐼</m:t>
                        </m:r>
                      </m:e>
                    </m:d>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góc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phẳng</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3200" i="1">
                            <a:latin typeface="Cambria Math" panose="02040503050406030204" pitchFamily="18" charset="0"/>
                          </a:rPr>
                        </m:ctrlPr>
                      </m:dPr>
                      <m:e>
                        <m:r>
                          <a:rPr lang="en-US" sz="3200" i="1">
                            <a:latin typeface="Cambria Math" panose="02040503050406030204" pitchFamily="18" charset="0"/>
                          </a:rPr>
                          <m:t>𝐴𝐵𝐶𝐷</m:t>
                        </m:r>
                      </m:e>
                    </m:d>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chóp</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𝑆</m:t>
                    </m:r>
                    <m:r>
                      <a:rPr lang="en-US" sz="3200" i="1">
                        <a:latin typeface="Cambria Math" panose="02040503050406030204" pitchFamily="18" charset="0"/>
                      </a:rPr>
                      <m:t>.</m:t>
                    </m:r>
                    <m:r>
                      <a:rPr lang="en-US" sz="3200" i="1">
                        <a:latin typeface="Cambria Math" panose="02040503050406030204" pitchFamily="18" charset="0"/>
                      </a:rPr>
                      <m:t>𝐴𝐵𝐶𝐷</m:t>
                    </m:r>
                  </m:oMath>
                </a14:m>
                <a:r>
                  <a:rPr lang="en-US" sz="3200" dirty="0">
                    <a:latin typeface="Times New Roman" panose="02020603050405020304" pitchFamily="18" charset="0"/>
                    <a:cs typeface="Times New Roman" panose="02020603050405020304" pitchFamily="18" charset="0"/>
                  </a:rPr>
                  <a:t>.</a:t>
                </a:r>
              </a:p>
              <a:p>
                <a:pPr marL="0" indent="0">
                  <a:buNone/>
                </a:pPr>
                <a:r>
                  <a:rPr lang="en-US" sz="3200" b="1" dirty="0">
                    <a:latin typeface="Times New Roman" panose="02020603050405020304" pitchFamily="18" charset="0"/>
                    <a:cs typeface="Times New Roman" panose="02020603050405020304" pitchFamily="18" charset="0"/>
                  </a:rPr>
                  <a:t>	</a:t>
                </a:r>
                <a:r>
                  <a:rPr lang="en-US" sz="3200" b="1" dirty="0">
                    <a:solidFill>
                      <a:srgbClr val="0000FF"/>
                    </a:solidFill>
                    <a:latin typeface="Times New Roman" panose="02020603050405020304" pitchFamily="18" charset="0"/>
                    <a:cs typeface="Times New Roman" panose="02020603050405020304" pitchFamily="18" charset="0"/>
                  </a:rPr>
                  <a:t>A. </a:t>
                </a:r>
                <a14:m>
                  <m:oMath xmlns:m="http://schemas.openxmlformats.org/officeDocument/2006/math">
                    <m:f>
                      <m:fPr>
                        <m:ctrlPr>
                          <a:rPr lang="en-US" sz="3200" i="1">
                            <a:latin typeface="Cambria Math" panose="02040503050406030204" pitchFamily="18" charset="0"/>
                          </a:rPr>
                        </m:ctrlPr>
                      </m:fPr>
                      <m:num>
                        <m:r>
                          <a:rPr lang="en-US" sz="3200" i="1">
                            <a:latin typeface="Cambria Math" panose="02040503050406030204" pitchFamily="18" charset="0"/>
                          </a:rPr>
                          <m:t>3</m:t>
                        </m:r>
                        <m:rad>
                          <m:radPr>
                            <m:degHide m:val="on"/>
                            <m:ctrlPr>
                              <a:rPr lang="en-US" sz="3200" i="1">
                                <a:latin typeface="Cambria Math" panose="02040503050406030204" pitchFamily="18" charset="0"/>
                              </a:rPr>
                            </m:ctrlPr>
                          </m:radPr>
                          <m:deg/>
                          <m:e>
                            <m:r>
                              <a:rPr lang="en-US" sz="3200" i="1">
                                <a:latin typeface="Cambria Math" panose="02040503050406030204" pitchFamily="18" charset="0"/>
                              </a:rPr>
                              <m:t>15</m:t>
                            </m:r>
                          </m:e>
                        </m:rad>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3</m:t>
                            </m:r>
                          </m:sup>
                        </m:sSup>
                      </m:num>
                      <m:den>
                        <m:r>
                          <a:rPr lang="en-US" sz="3200" i="1">
                            <a:latin typeface="Cambria Math" panose="02040503050406030204" pitchFamily="18" charset="0"/>
                          </a:rPr>
                          <m:t>5</m:t>
                        </m:r>
                      </m:den>
                    </m:f>
                  </m:oMath>
                </a14:m>
                <a:r>
                  <a:rPr lang="en-US" sz="3200"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a:t>
                </a:r>
                <a:r>
                  <a:rPr lang="en-US" sz="3200" b="1" dirty="0">
                    <a:solidFill>
                      <a:srgbClr val="0000FF"/>
                    </a:solidFill>
                    <a:latin typeface="Times New Roman" panose="02020603050405020304" pitchFamily="18" charset="0"/>
                    <a:cs typeface="Times New Roman" panose="02020603050405020304" pitchFamily="18" charset="0"/>
                  </a:rPr>
                  <a:t>B. </a:t>
                </a:r>
                <a14:m>
                  <m:oMath xmlns:m="http://schemas.openxmlformats.org/officeDocument/2006/math">
                    <m:f>
                      <m:fPr>
                        <m:ctrlPr>
                          <a:rPr lang="en-US" sz="3200" i="1">
                            <a:latin typeface="Cambria Math" panose="02040503050406030204" pitchFamily="18" charset="0"/>
                          </a:rPr>
                        </m:ctrlPr>
                      </m:fPr>
                      <m:num>
                        <m:r>
                          <a:rPr lang="en-US" sz="3200" i="1">
                            <a:latin typeface="Cambria Math" panose="02040503050406030204" pitchFamily="18" charset="0"/>
                          </a:rPr>
                          <m:t>3</m:t>
                        </m:r>
                        <m:rad>
                          <m:radPr>
                            <m:degHide m:val="on"/>
                            <m:ctrlPr>
                              <a:rPr lang="en-US" sz="3200" i="1">
                                <a:latin typeface="Cambria Math" panose="02040503050406030204" pitchFamily="18" charset="0"/>
                              </a:rPr>
                            </m:ctrlPr>
                          </m:radPr>
                          <m:deg/>
                          <m:e>
                            <m:r>
                              <a:rPr lang="en-US" sz="3200" i="1">
                                <a:latin typeface="Cambria Math" panose="02040503050406030204" pitchFamily="18" charset="0"/>
                              </a:rPr>
                              <m:t>5</m:t>
                            </m:r>
                          </m:e>
                        </m:rad>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3</m:t>
                            </m:r>
                          </m:sup>
                        </m:sSup>
                      </m:num>
                      <m:den>
                        <m:r>
                          <a:rPr lang="en-US" sz="3200" i="1">
                            <a:latin typeface="Cambria Math" panose="02040503050406030204" pitchFamily="18" charset="0"/>
                          </a:rPr>
                          <m:t>5</m:t>
                        </m:r>
                      </m:den>
                    </m:f>
                  </m:oMath>
                </a14:m>
                <a:r>
                  <a:rPr lang="en-US" sz="3200"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a:t>
                </a:r>
                <a:r>
                  <a:rPr lang="en-US" sz="3200" b="1" dirty="0">
                    <a:solidFill>
                      <a:srgbClr val="0000FF"/>
                    </a:solidFill>
                    <a:latin typeface="Times New Roman" panose="02020603050405020304" pitchFamily="18" charset="0"/>
                    <a:cs typeface="Times New Roman" panose="02020603050405020304" pitchFamily="18" charset="0"/>
                  </a:rPr>
                  <a:t>C. </a:t>
                </a:r>
                <a14:m>
                  <m:oMath xmlns:m="http://schemas.openxmlformats.org/officeDocument/2006/math">
                    <m:f>
                      <m:fPr>
                        <m:ctrlPr>
                          <a:rPr lang="en-US" sz="3200" i="1">
                            <a:latin typeface="Cambria Math" panose="02040503050406030204" pitchFamily="18" charset="0"/>
                          </a:rPr>
                        </m:ctrlPr>
                      </m:fPr>
                      <m:num>
                        <m:r>
                          <a:rPr lang="en-US" sz="3200" i="1">
                            <a:latin typeface="Cambria Math" panose="02040503050406030204" pitchFamily="18" charset="0"/>
                          </a:rPr>
                          <m:t>3</m:t>
                        </m:r>
                        <m:rad>
                          <m:radPr>
                            <m:degHide m:val="on"/>
                            <m:ctrlPr>
                              <a:rPr lang="en-US" sz="3200" i="1">
                                <a:latin typeface="Cambria Math" panose="02040503050406030204" pitchFamily="18" charset="0"/>
                              </a:rPr>
                            </m:ctrlPr>
                          </m:radPr>
                          <m:deg/>
                          <m:e>
                            <m:r>
                              <a:rPr lang="en-US" sz="3200" i="1">
                                <a:latin typeface="Cambria Math" panose="02040503050406030204" pitchFamily="18" charset="0"/>
                              </a:rPr>
                              <m:t>15</m:t>
                            </m:r>
                          </m:e>
                        </m:rad>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3</m:t>
                            </m:r>
                          </m:sup>
                        </m:sSup>
                      </m:num>
                      <m:den>
                        <m:r>
                          <a:rPr lang="en-US" sz="3200" i="1">
                            <a:latin typeface="Cambria Math" panose="02040503050406030204" pitchFamily="18" charset="0"/>
                          </a:rPr>
                          <m:t>8</m:t>
                        </m:r>
                      </m:den>
                    </m:f>
                  </m:oMath>
                </a14:m>
                <a:r>
                  <a:rPr lang="en-US" sz="3200"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a:t>
                </a:r>
                <a:r>
                  <a:rPr lang="en-US" sz="3200" b="1" dirty="0">
                    <a:solidFill>
                      <a:srgbClr val="0000FF"/>
                    </a:solidFill>
                    <a:latin typeface="Times New Roman" panose="02020603050405020304" pitchFamily="18" charset="0"/>
                    <a:cs typeface="Times New Roman" panose="02020603050405020304" pitchFamily="18" charset="0"/>
                  </a:rPr>
                  <a:t>D. </a:t>
                </a:r>
                <a14:m>
                  <m:oMath xmlns:m="http://schemas.openxmlformats.org/officeDocument/2006/math">
                    <m:f>
                      <m:fPr>
                        <m:ctrlPr>
                          <a:rPr lang="en-US" sz="3200" i="1">
                            <a:latin typeface="Cambria Math" panose="02040503050406030204" pitchFamily="18" charset="0"/>
                          </a:rPr>
                        </m:ctrlPr>
                      </m:fPr>
                      <m:num>
                        <m:r>
                          <a:rPr lang="en-US" sz="3200" i="1">
                            <a:latin typeface="Cambria Math" panose="02040503050406030204" pitchFamily="18" charset="0"/>
                          </a:rPr>
                          <m:t>3</m:t>
                        </m:r>
                        <m:rad>
                          <m:radPr>
                            <m:degHide m:val="on"/>
                            <m:ctrlPr>
                              <a:rPr lang="en-US" sz="3200" i="1">
                                <a:latin typeface="Cambria Math" panose="02040503050406030204" pitchFamily="18" charset="0"/>
                              </a:rPr>
                            </m:ctrlPr>
                          </m:radPr>
                          <m:deg/>
                          <m:e>
                            <m:r>
                              <a:rPr lang="en-US" sz="3200" i="1">
                                <a:latin typeface="Cambria Math" panose="02040503050406030204" pitchFamily="18" charset="0"/>
                              </a:rPr>
                              <m:t>5</m:t>
                            </m:r>
                          </m:e>
                        </m:rad>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3</m:t>
                            </m:r>
                          </m:sup>
                        </m:sSup>
                      </m:num>
                      <m:den>
                        <m:r>
                          <a:rPr lang="en-US" sz="3200" i="1">
                            <a:latin typeface="Cambria Math" panose="02040503050406030204" pitchFamily="18" charset="0"/>
                          </a:rPr>
                          <m:t>8</m:t>
                        </m:r>
                      </m:den>
                    </m:f>
                  </m:oMath>
                </a14:m>
                <a:r>
                  <a:rPr lang="en-US" sz="3200" dirty="0">
                    <a:latin typeface="Times New Roman" panose="02020603050405020304" pitchFamily="18" charset="0"/>
                    <a:cs typeface="Times New Roman" panose="02020603050405020304" pitchFamily="18" charset="0"/>
                  </a:rPr>
                  <a:t>.</a:t>
                </a:r>
              </a:p>
              <a:p>
                <a:pPr marL="0" marR="0" lvl="0" indent="0" rtl="0">
                  <a:buNone/>
                </a:pPr>
                <a:r>
                  <a:rPr lang="en-US" sz="3200" b="1" u="sng" dirty="0" err="1">
                    <a:solidFill>
                      <a:srgbClr val="0000FF"/>
                    </a:solidFill>
                    <a:latin typeface="Calibri" panose="020F0502020204030204" pitchFamily="34" charset="0"/>
                  </a:rPr>
                  <a:t>Lời</a:t>
                </a:r>
                <a:r>
                  <a:rPr lang="en-US" sz="3200" b="1" u="sng" dirty="0">
                    <a:solidFill>
                      <a:srgbClr val="0000FF"/>
                    </a:solidFill>
                    <a:latin typeface="Calibri" panose="020F0502020204030204" pitchFamily="34" charset="0"/>
                  </a:rPr>
                  <a:t> </a:t>
                </a:r>
                <a:r>
                  <a:rPr lang="en-US" sz="3200" b="1" u="sng" dirty="0" err="1">
                    <a:solidFill>
                      <a:srgbClr val="0000FF"/>
                    </a:solidFill>
                    <a:latin typeface="Calibri" panose="020F0502020204030204" pitchFamily="34" charset="0"/>
                  </a:rPr>
                  <a:t>giải</a:t>
                </a:r>
                <a:r>
                  <a:rPr lang="en-US" sz="3200" b="1" u="sng" dirty="0">
                    <a:solidFill>
                      <a:srgbClr val="0000FF"/>
                    </a:solidFill>
                    <a:latin typeface="Calibri" panose="020F0502020204030204" pitchFamily="34" charset="0"/>
                  </a:rPr>
                  <a:t>   </a:t>
                </a:r>
              </a:p>
              <a:p>
                <a:pPr marL="0" marR="0" lvl="0" indent="0" rtl="0">
                  <a:buNone/>
                </a:pPr>
                <a:endParaRPr lang="en-US" sz="3200" b="1" i="0" u="none" strike="noStrike" baseline="0" dirty="0">
                  <a:solidFill>
                    <a:srgbClr val="002060"/>
                  </a:solidFill>
                  <a:latin typeface="Calibri" panose="020F0502020204030204" pitchFamily="34" charset="0"/>
                  <a:sym typeface="Symbol"/>
                </a:endParaRPr>
              </a:p>
              <a:p>
                <a:pPr marL="0" marR="0" lvl="0" indent="0" rtl="0">
                  <a:buNone/>
                </a:pPr>
                <a:endParaRPr lang="en-US" sz="3200" b="1" dirty="0">
                  <a:solidFill>
                    <a:srgbClr val="002060"/>
                  </a:solidFill>
                  <a:latin typeface="Calibri" panose="020F0502020204030204" pitchFamily="34" charset="0"/>
                  <a:sym typeface="Symbol"/>
                </a:endParaRPr>
              </a:p>
              <a:p>
                <a:pPr marL="0" marR="0" lvl="0" indent="0" rtl="0">
                  <a:buNone/>
                </a:pPr>
                <a:endParaRPr lang="en-US" sz="3200" b="1" i="0" u="none" strike="noStrike" baseline="0" dirty="0">
                  <a:solidFill>
                    <a:srgbClr val="002060"/>
                  </a:solidFill>
                  <a:latin typeface="Calibri" panose="020F0502020204030204" pitchFamily="34" charset="0"/>
                  <a:sym typeface="Symbol"/>
                </a:endParaRPr>
              </a:p>
              <a:p>
                <a:pPr marL="0" marR="0" lvl="0" indent="0" rtl="0">
                  <a:buNone/>
                </a:pPr>
                <a:endParaRPr lang="en-US" sz="3200" b="1" dirty="0">
                  <a:solidFill>
                    <a:srgbClr val="002060"/>
                  </a:solidFill>
                  <a:latin typeface="Calibri" panose="020F0502020204030204" pitchFamily="34" charset="0"/>
                  <a:sym typeface="Symbol"/>
                </a:endParaRPr>
              </a:p>
            </p:txBody>
          </p:sp>
        </mc:Choice>
        <mc:Fallback xmlns="">
          <p:sp>
            <p:nvSpPr>
              <p:cNvPr id="3" name="Text Placeholder 2">
                <a:extLst>
                  <a:ext uri="{FF2B5EF4-FFF2-40B4-BE49-F238E27FC236}">
                    <a16:creationId xmlns:a16="http://schemas.microsoft.com/office/drawing/2014/main" id="{0AEB5589-BCD2-4F0E-A74F-0ACF51F85001}"/>
                  </a:ext>
                </a:extLst>
              </p:cNvPr>
              <p:cNvSpPr>
                <a:spLocks noGrp="1" noRot="1" noChangeAspect="1" noMove="1" noResize="1" noEditPoints="1" noAdjustHandles="1" noChangeArrowheads="1" noChangeShapeType="1" noTextEdit="1"/>
              </p:cNvSpPr>
              <p:nvPr>
                <p:ph type="body" idx="1"/>
              </p:nvPr>
            </p:nvSpPr>
            <p:spPr>
              <a:xfrm>
                <a:off x="0" y="0"/>
                <a:ext cx="11929997" cy="3240350"/>
              </a:xfrm>
              <a:blipFill>
                <a:blip r:embed="rId3"/>
                <a:stretch>
                  <a:fillRect l="-1277" t="-4135" r="-1277" b="-199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157316" y="3825761"/>
                <a:ext cx="7521678" cy="1569660"/>
              </a:xfrm>
              <a:prstGeom prst="rect">
                <a:avLst/>
              </a:prstGeom>
              <a:noFill/>
            </p:spPr>
            <p:txBody>
              <a:bodyPr wrap="square" rtlCol="0">
                <a:spAutoFit/>
              </a:bodyPr>
              <a:lstStyle/>
              <a:p>
                <a:pPr lvl="0"/>
                <a:r>
                  <a:rPr lang="en-US" sz="3200" b="1" dirty="0">
                    <a:solidFill>
                      <a:srgbClr val="002060"/>
                    </a:solidFill>
                    <a:latin typeface="Times New Roman" panose="02020603050405020304" pitchFamily="18" charset="0"/>
                    <a:cs typeface="Times New Roman" panose="02020603050405020304" pitchFamily="18" charset="0"/>
                    <a:sym typeface="Symbol"/>
                  </a:rPr>
                  <a:t> </a:t>
                </a:r>
                <a:r>
                  <a:rPr lang="en-US" sz="3200" dirty="0">
                    <a:latin typeface="Times New Roman" panose="02020603050405020304" pitchFamily="18" charset="0"/>
                    <a:cs typeface="Times New Roman" panose="02020603050405020304" pitchFamily="18" charset="0"/>
                    <a:sym typeface="Symbol"/>
                  </a:rPr>
                  <a:t>D</a:t>
                </a:r>
                <a:r>
                  <a:rPr lang="en-US" sz="3200" dirty="0">
                    <a:latin typeface="Times New Roman" panose="02020603050405020304" pitchFamily="18" charset="0"/>
                    <a:cs typeface="Times New Roman" panose="02020603050405020304" pitchFamily="18" charset="0"/>
                  </a:rPr>
                  <a:t>o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phẳng</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m:t>
                    </m:r>
                    <m:r>
                      <a:rPr lang="en-US" sz="3200" i="1">
                        <a:latin typeface="Cambria Math" panose="02040503050406030204" pitchFamily="18" charset="0"/>
                      </a:rPr>
                      <m:t>𝑆𝐵𝐼</m:t>
                    </m:r>
                    <m:r>
                      <a:rPr lang="en-US" sz="3200" i="1">
                        <a:latin typeface="Cambria Math" panose="02040503050406030204" pitchFamily="18" charset="0"/>
                      </a:rPr>
                      <m:t>) </m:t>
                    </m:r>
                    <m:r>
                      <a:rPr lang="en-US" sz="3200" i="1">
                        <a:latin typeface="Cambria Math" panose="02040503050406030204" pitchFamily="18" charset="0"/>
                      </a:rPr>
                      <m:t>𝑣</m:t>
                    </m:r>
                    <m:r>
                      <a:rPr lang="en-US" sz="3200" i="1">
                        <a:latin typeface="Cambria Math" panose="02040503050406030204" pitchFamily="18" charset="0"/>
                      </a:rPr>
                      <m:t>à (</m:t>
                    </m:r>
                    <m:r>
                      <a:rPr lang="en-US" sz="3200" i="1">
                        <a:latin typeface="Cambria Math" panose="02040503050406030204" pitchFamily="18" charset="0"/>
                      </a:rPr>
                      <m:t>𝑆𝐶𝐼</m:t>
                    </m:r>
                    <m:r>
                      <a:rPr lang="en-US" sz="3200" i="1">
                        <a:latin typeface="Cambria Math" panose="02040503050406030204" pitchFamily="18" charset="0"/>
                      </a:rPr>
                      <m:t>)</m:t>
                    </m:r>
                  </m:oMath>
                </a14:m>
                <a:r>
                  <a:rPr lang="en-US" sz="3200" dirty="0">
                    <a:latin typeface="Times New Roman" panose="02020603050405020304" pitchFamily="18" charset="0"/>
                    <a:cs typeface="Times New Roman" panose="02020603050405020304" pitchFamily="18" charset="0"/>
                  </a:rPr>
                  <a:t> cùng </a:t>
                </a:r>
                <a:r>
                  <a:rPr lang="en-US" sz="3200" dirty="0" err="1">
                    <a:latin typeface="Times New Roman" panose="02020603050405020304" pitchFamily="18" charset="0"/>
                    <a:cs typeface="Times New Roman" panose="02020603050405020304" pitchFamily="18" charset="0"/>
                  </a:rPr>
                  <a:t>vuông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góc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14:m>
                  <m:oMath xmlns:m="http://schemas.openxmlformats.org/officeDocument/2006/math">
                    <m:r>
                      <a:rPr lang="en-US" sz="3200" i="1">
                        <a:latin typeface="Cambria Math" panose="02040503050406030204" pitchFamily="18" charset="0"/>
                      </a:rPr>
                      <m:t> (</m:t>
                    </m:r>
                    <m:r>
                      <a:rPr lang="en-US" sz="3200" i="1">
                        <a:latin typeface="Cambria Math" panose="02040503050406030204" pitchFamily="18" charset="0"/>
                      </a:rPr>
                      <m:t>𝐴𝐵𝐶𝐷</m:t>
                    </m:r>
                    <m:r>
                      <a:rPr lang="en-US" sz="3200" i="1">
                        <a:latin typeface="Cambria Math" panose="02040503050406030204" pitchFamily="18" charset="0"/>
                      </a:rPr>
                      <m:t>)</m:t>
                    </m:r>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𝑆𝐼</m:t>
                    </m:r>
                    <m:r>
                      <a:rPr lang="en-US" sz="3200" i="1">
                        <a:latin typeface="Cambria Math" panose="02040503050406030204" pitchFamily="18" charset="0"/>
                      </a:rPr>
                      <m:t>⊥(</m:t>
                    </m:r>
                    <m:r>
                      <a:rPr lang="en-US" sz="3200" i="1">
                        <a:latin typeface="Cambria Math" panose="02040503050406030204" pitchFamily="18" charset="0"/>
                      </a:rPr>
                      <m:t>𝐴𝐵𝐶𝐷</m:t>
                    </m:r>
                    <m:r>
                      <a:rPr lang="en-US" sz="3200" i="1">
                        <a:latin typeface="Cambria Math" panose="02040503050406030204" pitchFamily="18" charset="0"/>
                      </a:rPr>
                      <m:t>)</m:t>
                    </m:r>
                  </m:oMath>
                </a14:m>
                <a:r>
                  <a:rPr lang="en-US" sz="3200" dirty="0">
                    <a:latin typeface="Times New Roman" panose="02020603050405020304" pitchFamily="18" charset="0"/>
                    <a:cs typeface="Times New Roman" panose="02020603050405020304" pitchFamily="18" charset="0"/>
                  </a:rPr>
                  <a:t> </a:t>
                </a:r>
                <a:r>
                  <a:rPr lang="en-US" sz="3200" dirty="0">
                    <a:solidFill>
                      <a:schemeClr val="tx1"/>
                    </a:solidFill>
                    <a:latin typeface="Times New Roman" panose="02020603050405020304" pitchFamily="18" charset="0"/>
                    <a:cs typeface="Times New Roman" panose="02020603050405020304" pitchFamily="18" charset="0"/>
                  </a:rPr>
                  <a:t>nên </a:t>
                </a:r>
                <a14:m>
                  <m:oMath xmlns:m="http://schemas.openxmlformats.org/officeDocument/2006/math">
                    <m:r>
                      <a:rPr lang="en-US" sz="3200" i="1">
                        <a:solidFill>
                          <a:schemeClr val="tx1"/>
                        </a:solidFill>
                        <a:latin typeface="Cambria Math" panose="02040503050406030204" pitchFamily="18" charset="0"/>
                      </a:rPr>
                      <m:t>𝑆𝐼</m:t>
                    </m:r>
                  </m:oMath>
                </a14:m>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đường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cao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3200" i="1">
                        <a:solidFill>
                          <a:schemeClr val="tx1"/>
                        </a:solidFill>
                        <a:latin typeface="Cambria Math" panose="02040503050406030204" pitchFamily="18" charset="0"/>
                      </a:rPr>
                      <m:t>𝑆</m:t>
                    </m:r>
                    <m:r>
                      <a:rPr lang="en-US" sz="3200" i="1">
                        <a:solidFill>
                          <a:schemeClr val="tx1"/>
                        </a:solidFill>
                        <a:latin typeface="Cambria Math" panose="02040503050406030204" pitchFamily="18" charset="0"/>
                      </a:rPr>
                      <m:t>.</m:t>
                    </m:r>
                    <m:r>
                      <a:rPr lang="en-US" sz="3200" i="1">
                        <a:solidFill>
                          <a:schemeClr val="tx1"/>
                        </a:solidFill>
                        <a:latin typeface="Cambria Math" panose="02040503050406030204" pitchFamily="18" charset="0"/>
                      </a:rPr>
                      <m:t>𝐴𝐵𝐶𝐷</m:t>
                    </m:r>
                  </m:oMath>
                </a14:m>
                <a:r>
                  <a:rPr lang="en-US" sz="3200" dirty="0">
                    <a:solidFill>
                      <a:schemeClr val="tx1"/>
                    </a:solidFill>
                    <a:latin typeface="Times New Roman" panose="02020603050405020304" pitchFamily="18" charset="0"/>
                    <a:cs typeface="Times New Roman" panose="02020603050405020304" pitchFamily="18" charset="0"/>
                  </a:rPr>
                  <a:t>.</a:t>
                </a:r>
              </a:p>
            </p:txBody>
          </p:sp>
        </mc:Choice>
        <mc:Fallback xmlns="">
          <p:sp>
            <p:nvSpPr>
              <p:cNvPr id="2" name="TextBox 1"/>
              <p:cNvSpPr txBox="1">
                <a:spLocks noRot="1" noChangeAspect="1" noMove="1" noResize="1" noEditPoints="1" noAdjustHandles="1" noChangeArrowheads="1" noChangeShapeType="1" noTextEdit="1"/>
              </p:cNvSpPr>
              <p:nvPr/>
            </p:nvSpPr>
            <p:spPr>
              <a:xfrm>
                <a:off x="157316" y="3825761"/>
                <a:ext cx="7521678" cy="1569660"/>
              </a:xfrm>
              <a:prstGeom prst="rect">
                <a:avLst/>
              </a:prstGeom>
              <a:blipFill rotWithShape="0">
                <a:blip r:embed="rId4"/>
                <a:stretch>
                  <a:fillRect l="-2107" t="-5058" b="-116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04187" y="5395421"/>
                <a:ext cx="6236413" cy="1615058"/>
              </a:xfrm>
              <a:prstGeom prst="rect">
                <a:avLst/>
              </a:prstGeom>
              <a:noFill/>
            </p:spPr>
            <p:txBody>
              <a:bodyPr wrap="square" rtlCol="0">
                <a:spAutoFit/>
              </a:bodyPr>
              <a:lstStyle/>
              <a:p>
                <a:pPr lvl="1"/>
                <a14:m>
                  <m:oMath xmlns:m="http://schemas.openxmlformats.org/officeDocument/2006/math">
                    <m:r>
                      <a:rPr lang="vi-VN" sz="3200" i="1">
                        <a:solidFill>
                          <a:srgbClr val="000000"/>
                        </a:solidFill>
                        <a:latin typeface="Cambria Math" panose="02040503050406030204" pitchFamily="18" charset="0"/>
                        <a:sym typeface="Symbol"/>
                      </a:rPr>
                      <m:t></m:t>
                    </m:r>
                  </m:oMath>
                </a14:m>
                <a:r>
                  <a:rPr lang="en-US" sz="3200" dirty="0">
                    <a:latin typeface="+mj-lt"/>
                  </a:rPr>
                  <a:t> </a:t>
                </a:r>
                <a:r>
                  <a:rPr lang="en-US" sz="3200" dirty="0" err="1">
                    <a:latin typeface="Times New Roman" panose="02020603050405020304" pitchFamily="18" charset="0"/>
                    <a:cs typeface="Times New Roman" panose="02020603050405020304" pitchFamily="18" charset="0"/>
                  </a:rPr>
                  <a:t>Kẻ</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𝐼𝐾</m:t>
                    </m:r>
                    <m:r>
                      <a:rPr lang="en-US" sz="3200" i="1">
                        <a:latin typeface="Cambria Math" panose="02040503050406030204" pitchFamily="18" charset="0"/>
                      </a:rPr>
                      <m:t> ⊥</m:t>
                    </m:r>
                    <m:r>
                      <a:rPr lang="en-US" sz="3200" i="1">
                        <a:latin typeface="Cambria Math" panose="02040503050406030204" pitchFamily="18" charset="0"/>
                      </a:rPr>
                      <m:t>𝐵𝐶</m:t>
                    </m:r>
                    <m:r>
                      <a:rPr lang="en-US" sz="3200" i="1">
                        <a:latin typeface="Cambria Math" panose="02040503050406030204" pitchFamily="18" charset="0"/>
                      </a:rPr>
                      <m:t> </m:t>
                    </m:r>
                  </m:oMath>
                </a14:m>
                <a:r>
                  <a:rPr lang="en-US" sz="3200" i="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tại</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𝐾</m:t>
                    </m:r>
                  </m:oMath>
                </a14:m>
                <a:r>
                  <a:rPr lang="en-US" sz="3200" dirty="0">
                    <a:latin typeface="+mj-lt"/>
                  </a:rPr>
                  <a:t>.</a:t>
                </a:r>
                <a:r>
                  <a:rPr lang="en-US" sz="3200" dirty="0">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latin typeface="Times New Roman" panose="02020603050405020304" pitchFamily="18" charset="0"/>
                    <a:ea typeface="Tahoma" panose="020B0604030504040204" pitchFamily="34" charset="0"/>
                    <a:cs typeface="Times New Roman" panose="02020603050405020304" pitchFamily="18" charset="0"/>
                  </a:rPr>
                  <a:t>Khi</a:t>
                </a:r>
                <a:r>
                  <a:rPr lang="en-US" sz="3200" dirty="0">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latin typeface="Times New Roman" panose="02020603050405020304" pitchFamily="18" charset="0"/>
                    <a:ea typeface="Tahoma" panose="020B0604030504040204" pitchFamily="34" charset="0"/>
                    <a:cs typeface="Times New Roman" panose="02020603050405020304" pitchFamily="18" charset="0"/>
                  </a:rPr>
                  <a:t>đó</a:t>
                </a:r>
                <a:r>
                  <a:rPr lang="en-US" sz="3200" dirty="0">
                    <a:latin typeface="Times New Roman" panose="02020603050405020304" pitchFamily="18" charset="0"/>
                    <a:ea typeface="Tahoma" panose="020B0604030504040204" pitchFamily="34" charset="0"/>
                    <a:cs typeface="Times New Roman" panose="02020603050405020304" pitchFamily="18" charset="0"/>
                  </a:rPr>
                  <a:t>,</a:t>
                </a:r>
              </a:p>
              <a:p>
                <a:pPr lvl="1"/>
                <a:r>
                  <a:rPr lang="en-US" sz="3200" dirty="0">
                    <a:latin typeface="Times New Roman" panose="02020603050405020304" pitchFamily="18" charset="0"/>
                    <a:ea typeface="Tahoma" panose="020B0604030504040204" pitchFamily="34" charset="0"/>
                    <a:cs typeface="Times New Roman" panose="02020603050405020304" pitchFamily="18" charset="0"/>
                  </a:rPr>
                  <a:t> ta </a:t>
                </a:r>
                <a:r>
                  <a:rPr lang="en-US" sz="3200" dirty="0" err="1">
                    <a:latin typeface="Times New Roman" panose="02020603050405020304" pitchFamily="18" charset="0"/>
                    <a:ea typeface="Tahoma" panose="020B0604030504040204" pitchFamily="34" charset="0"/>
                    <a:cs typeface="Times New Roman" panose="02020603050405020304" pitchFamily="18" charset="0"/>
                  </a:rPr>
                  <a:t>chứng</a:t>
                </a:r>
                <a:r>
                  <a:rPr lang="en-US" sz="3200" dirty="0">
                    <a:latin typeface="Times New Roman" panose="02020603050405020304" pitchFamily="18" charset="0"/>
                    <a:ea typeface="Tahoma" panose="020B0604030504040204" pitchFamily="34" charset="0"/>
                    <a:cs typeface="Times New Roman" panose="02020603050405020304" pitchFamily="18" charset="0"/>
                  </a:rPr>
                  <a:t> minh </a:t>
                </a:r>
                <a:r>
                  <a:rPr lang="en-US" sz="3200" dirty="0" err="1">
                    <a:latin typeface="Times New Roman" panose="02020603050405020304" pitchFamily="18" charset="0"/>
                    <a:ea typeface="Tahoma" panose="020B0604030504040204" pitchFamily="34" charset="0"/>
                    <a:cs typeface="Times New Roman" panose="02020603050405020304" pitchFamily="18" charset="0"/>
                  </a:rPr>
                  <a:t>được</a:t>
                </a:r>
                <a:r>
                  <a:rPr lang="en-US" sz="3200" dirty="0">
                    <a:latin typeface="Times New Roman" panose="02020603050405020304" pitchFamily="18" charset="0"/>
                    <a:ea typeface="Tahoma" panose="020B0604030504040204" pitchFamily="34" charset="0"/>
                    <a:cs typeface="Times New Roman" panose="02020603050405020304" pitchFamily="18" charset="0"/>
                  </a:rPr>
                  <a:t> </a:t>
                </a:r>
              </a:p>
              <a:p>
                <a:pPr lvl="1"/>
                <a14:m>
                  <m:oMathPara xmlns:m="http://schemas.openxmlformats.org/officeDocument/2006/math">
                    <m:oMathParaPr>
                      <m:jc m:val="left"/>
                    </m:oMathParaPr>
                    <m:oMath xmlns:m="http://schemas.openxmlformats.org/officeDocument/2006/math">
                      <m:acc>
                        <m:accPr>
                          <m:chr m:val="̂"/>
                          <m:ctrlPr>
                            <a:rPr lang="en-US" sz="3200" i="1">
                              <a:latin typeface="Cambria Math" panose="02040503050406030204" pitchFamily="18" charset="0"/>
                            </a:rPr>
                          </m:ctrlPr>
                        </m:accPr>
                        <m:e>
                          <m:r>
                            <a:rPr lang="en-US" sz="3200" i="1">
                              <a:latin typeface="Cambria Math" panose="02040503050406030204" pitchFamily="18" charset="0"/>
                            </a:rPr>
                            <m:t>𝑆𝐾𝐼</m:t>
                          </m:r>
                        </m:e>
                      </m:acc>
                      <m:r>
                        <a:rPr lang="en-US" sz="3200" i="1">
                          <a:latin typeface="Cambria Math" panose="02040503050406030204" pitchFamily="18" charset="0"/>
                        </a:rPr>
                        <m:t>=</m:t>
                      </m:r>
                      <m:acc>
                        <m:accPr>
                          <m:chr m:val="̂"/>
                          <m:ctrlPr>
                            <a:rPr lang="en-US" sz="3200" i="1">
                              <a:latin typeface="Cambria Math" panose="02040503050406030204" pitchFamily="18" charset="0"/>
                            </a:rPr>
                          </m:ctrlPr>
                        </m:accPr>
                        <m:e>
                          <m:r>
                            <a:rPr lang="en-US" sz="3200" i="1">
                              <a:latin typeface="Cambria Math" panose="02040503050406030204" pitchFamily="18" charset="0"/>
                            </a:rPr>
                            <m:t>((</m:t>
                          </m:r>
                          <m:r>
                            <a:rPr lang="en-US" sz="3200" i="1">
                              <a:latin typeface="Cambria Math" panose="02040503050406030204" pitchFamily="18" charset="0"/>
                            </a:rPr>
                            <m:t>𝑆𝐵𝐶</m:t>
                          </m:r>
                          <m:r>
                            <a:rPr lang="en-US" sz="3200" i="1">
                              <a:latin typeface="Cambria Math" panose="02040503050406030204" pitchFamily="18" charset="0"/>
                            </a:rPr>
                            <m:t>),(</m:t>
                          </m:r>
                          <m:r>
                            <a:rPr lang="en-US" sz="3200" i="1">
                              <a:latin typeface="Cambria Math" panose="02040503050406030204" pitchFamily="18" charset="0"/>
                            </a:rPr>
                            <m:t>𝐴𝐵𝐶𝐷</m:t>
                          </m:r>
                          <m:r>
                            <a:rPr lang="en-US" sz="3200" i="1">
                              <a:latin typeface="Cambria Math" panose="02040503050406030204" pitchFamily="18" charset="0"/>
                            </a:rPr>
                            <m:t>))</m:t>
                          </m:r>
                        </m:e>
                      </m:acc>
                      <m:r>
                        <a:rPr lang="en-US" sz="3200" i="1">
                          <a:latin typeface="Cambria Math" panose="02040503050406030204" pitchFamily="18" charset="0"/>
                        </a:rPr>
                        <m:t>=</m:t>
                      </m:r>
                      <m:sSup>
                        <m:sSupPr>
                          <m:ctrlPr>
                            <a:rPr lang="en-US" sz="3200" i="1">
                              <a:latin typeface="Cambria Math" panose="02040503050406030204" pitchFamily="18" charset="0"/>
                            </a:rPr>
                          </m:ctrlPr>
                        </m:sSupPr>
                        <m:e>
                          <m:r>
                            <a:rPr lang="en-US" sz="3200" i="1">
                              <a:latin typeface="Cambria Math" panose="02040503050406030204" pitchFamily="18" charset="0"/>
                            </a:rPr>
                            <m:t>60</m:t>
                          </m:r>
                        </m:e>
                        <m:sup>
                          <m:r>
                            <a:rPr lang="en-US" sz="3200" i="1">
                              <a:latin typeface="Cambria Math" panose="02040503050406030204" pitchFamily="18" charset="0"/>
                            </a:rPr>
                            <m:t>0</m:t>
                          </m:r>
                        </m:sup>
                      </m:sSup>
                    </m:oMath>
                  </m:oMathPara>
                </a14:m>
                <a:endParaRPr lang="en-US" dirty="0">
                  <a:latin typeface="+mj-lt"/>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04187" y="5395421"/>
                <a:ext cx="6236413" cy="1615058"/>
              </a:xfrm>
              <a:prstGeom prst="rect">
                <a:avLst/>
              </a:prstGeom>
              <a:blipFill rotWithShape="0">
                <a:blip r:embed="rId5"/>
                <a:stretch>
                  <a:fillRect t="-5660"/>
                </a:stretch>
              </a:blipFill>
            </p:spPr>
            <p:txBody>
              <a:bodyPr/>
              <a:lstStyle/>
              <a:p>
                <a:r>
                  <a:rPr lang="en-US">
                    <a:noFill/>
                  </a:rPr>
                  <a:t> </a:t>
                </a:r>
              </a:p>
            </p:txBody>
          </p:sp>
        </mc:Fallback>
      </mc:AlternateContent>
      <p:sp>
        <p:nvSpPr>
          <p:cNvPr id="8" name="Isosceles Triangle 7">
            <a:hlinkClick r:id="rId6" action="ppaction://hlinksldjump"/>
            <a:extLst>
              <a:ext uri="{FF2B5EF4-FFF2-40B4-BE49-F238E27FC236}">
                <a16:creationId xmlns:a16="http://schemas.microsoft.com/office/drawing/2014/main" id="{724363E2-E98D-4116-9D6C-6E5443123967}"/>
              </a:ext>
            </a:extLst>
          </p:cNvPr>
          <p:cNvSpPr/>
          <p:nvPr/>
        </p:nvSpPr>
        <p:spPr>
          <a:xfrm rot="5400000">
            <a:off x="11532432" y="6263543"/>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hlinkClick r:id="rId7" action="ppaction://hlinksldjump"/>
            <a:extLst>
              <a:ext uri="{FF2B5EF4-FFF2-40B4-BE49-F238E27FC236}">
                <a16:creationId xmlns:a16="http://schemas.microsoft.com/office/drawing/2014/main" id="{156A7D9A-9211-4B41-B95B-B764E700ED90}"/>
              </a:ext>
            </a:extLst>
          </p:cNvPr>
          <p:cNvSpPr/>
          <p:nvPr/>
        </p:nvSpPr>
        <p:spPr>
          <a:xfrm rot="16200000">
            <a:off x="11024656" y="6263543"/>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900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2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2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2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bldP spid="2" grpId="0"/>
      <p:bldP spid="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a:extLst>
              <a:ext uri="{28A0092B-C50C-407E-A947-70E740481C1C}">
                <a14:useLocalDpi xmlns:a14="http://schemas.microsoft.com/office/drawing/2010/main" val="0"/>
              </a:ext>
            </a:extLst>
          </a:blip>
          <a:stretch>
            <a:fillRect/>
          </a:stretch>
        </p:blipFill>
        <p:spPr bwMode="auto">
          <a:xfrm>
            <a:off x="5935931" y="528603"/>
            <a:ext cx="2731634" cy="2117470"/>
          </a:xfrm>
          <a:prstGeom prst="rect">
            <a:avLst/>
          </a:prstGeom>
          <a:noFill/>
          <a:ln>
            <a:noFill/>
          </a:ln>
        </p:spPr>
      </p:pic>
      <p:sp>
        <p:nvSpPr>
          <p:cNvPr id="9" name="TextBox 8"/>
          <p:cNvSpPr txBox="1"/>
          <p:nvPr/>
        </p:nvSpPr>
        <p:spPr>
          <a:xfrm>
            <a:off x="-119973" y="1768911"/>
            <a:ext cx="6236413" cy="584775"/>
          </a:xfrm>
          <a:prstGeom prst="rect">
            <a:avLst/>
          </a:prstGeom>
          <a:noFill/>
        </p:spPr>
        <p:txBody>
          <a:bodyPr wrap="square" rtlCol="0">
            <a:spAutoFit/>
          </a:bodyPr>
          <a:lstStyle/>
          <a:p>
            <a:pPr lvl="1"/>
            <a:r>
              <a:rPr lang="vi-VN" sz="3200" dirty="0">
                <a:solidFill>
                  <a:srgbClr val="000000"/>
                </a:solidFill>
                <a:sym typeface="Symbol"/>
              </a:rPr>
              <a:t></a:t>
            </a:r>
            <a:r>
              <a:rPr lang="en-US" sz="3200" dirty="0"/>
              <a:t>Ta </a:t>
            </a:r>
            <a:r>
              <a:rPr lang="en-US" sz="3200" dirty="0" err="1"/>
              <a:t>vẽ</a:t>
            </a:r>
            <a:r>
              <a:rPr lang="en-US" sz="3200" dirty="0"/>
              <a:t> </a:t>
            </a:r>
            <a:r>
              <a:rPr lang="en-US" sz="3200" dirty="0" err="1"/>
              <a:t>hình</a:t>
            </a:r>
            <a:r>
              <a:rPr lang="en-US" sz="3200" dirty="0"/>
              <a:t> </a:t>
            </a:r>
            <a:r>
              <a:rPr lang="en-US" sz="3200" dirty="0" err="1"/>
              <a:t>phẳng</a:t>
            </a:r>
            <a:r>
              <a:rPr lang="en-US" sz="3200" dirty="0"/>
              <a:t> </a:t>
            </a:r>
            <a:r>
              <a:rPr lang="en-US" sz="3200" dirty="0" err="1"/>
              <a:t>của</a:t>
            </a:r>
            <a:r>
              <a:rPr lang="en-US" sz="3200" dirty="0"/>
              <a:t> </a:t>
            </a:r>
            <a:r>
              <a:rPr lang="en-US" sz="3200" dirty="0" err="1"/>
              <a:t>mặt</a:t>
            </a:r>
            <a:r>
              <a:rPr lang="en-US" sz="3200" dirty="0"/>
              <a:t> </a:t>
            </a:r>
            <a:r>
              <a:rPr lang="en-US" sz="3200" dirty="0" err="1"/>
              <a:t>đáy</a:t>
            </a:r>
            <a:r>
              <a:rPr lang="en-US" sz="3200" dirty="0"/>
              <a:t>.</a:t>
            </a:r>
            <a:endParaRPr lang="en-US" sz="3200" dirty="0">
              <a:solidFill>
                <a:srgbClr val="000000"/>
              </a:solidFill>
              <a:sym typeface="Symbol"/>
            </a:endParaRPr>
          </a:p>
        </p:txBody>
      </p:sp>
      <mc:AlternateContent xmlns:mc="http://schemas.openxmlformats.org/markup-compatibility/2006" xmlns:a14="http://schemas.microsoft.com/office/drawing/2010/main">
        <mc:Choice Requires="a14">
          <p:sp>
            <p:nvSpPr>
              <p:cNvPr id="10" name="TextBox 9"/>
              <p:cNvSpPr txBox="1"/>
              <p:nvPr/>
            </p:nvSpPr>
            <p:spPr>
              <a:xfrm>
                <a:off x="-122130" y="2458646"/>
                <a:ext cx="5661521" cy="584775"/>
              </a:xfrm>
              <a:prstGeom prst="rect">
                <a:avLst/>
              </a:prstGeom>
              <a:noFill/>
            </p:spPr>
            <p:txBody>
              <a:bodyPr wrap="square" rtlCol="0">
                <a:spAutoFit/>
              </a:bodyPr>
              <a:lstStyle/>
              <a:p>
                <a:pPr lvl="1"/>
                <a:r>
                  <a:rPr lang="vi-VN" sz="3200" dirty="0">
                    <a:solidFill>
                      <a:srgbClr val="000000"/>
                    </a:solidFill>
                    <a:sym typeface="Symbol"/>
                  </a:rPr>
                  <a:t></a:t>
                </a:r>
                <a:r>
                  <a:rPr lang="en-US" sz="3200" dirty="0"/>
                  <a:t>Ta </a:t>
                </a:r>
                <a:r>
                  <a:rPr lang="en-US" sz="3200" dirty="0" err="1"/>
                  <a:t>có</a:t>
                </a:r>
                <a:r>
                  <a:rPr lang="en-US" sz="3200" dirty="0"/>
                  <a:t> </a:t>
                </a:r>
                <a14:m>
                  <m:oMath xmlns:m="http://schemas.openxmlformats.org/officeDocument/2006/math">
                    <m:r>
                      <a:rPr lang="en-US" sz="3200" i="1">
                        <a:latin typeface="Cambria Math" panose="02040503050406030204" pitchFamily="18" charset="0"/>
                      </a:rPr>
                      <m:t>𝑀</m:t>
                    </m:r>
                    <m:r>
                      <a:rPr lang="en-US" sz="3200" i="1">
                        <a:latin typeface="Cambria Math" panose="02040503050406030204" pitchFamily="18" charset="0"/>
                      </a:rPr>
                      <m:t>=</m:t>
                    </m:r>
                    <m:r>
                      <a:rPr lang="en-US" sz="3200" i="1">
                        <a:latin typeface="Cambria Math" panose="02040503050406030204" pitchFamily="18" charset="0"/>
                      </a:rPr>
                      <m:t>𝐴𝐷</m:t>
                    </m:r>
                    <m:r>
                      <a:rPr lang="en-US" sz="3200" i="1">
                        <a:latin typeface="Cambria Math" panose="02040503050406030204" pitchFamily="18" charset="0"/>
                      </a:rPr>
                      <m:t>∩</m:t>
                    </m:r>
                    <m:r>
                      <a:rPr lang="en-US" sz="3200" i="1">
                        <a:latin typeface="Cambria Math" panose="02040503050406030204" pitchFamily="18" charset="0"/>
                      </a:rPr>
                      <m:t>𝐵𝐶</m:t>
                    </m:r>
                    <m:r>
                      <a:rPr lang="en-US" sz="3200" i="1">
                        <a:latin typeface="Cambria Math" panose="02040503050406030204" pitchFamily="18" charset="0"/>
                      </a:rPr>
                      <m:t> </m:t>
                    </m:r>
                  </m:oMath>
                </a14:m>
                <a:endParaRPr lang="en-US" sz="3200" dirty="0"/>
              </a:p>
            </p:txBody>
          </p:sp>
        </mc:Choice>
        <mc:Fallback xmlns="">
          <p:sp>
            <p:nvSpPr>
              <p:cNvPr id="10" name="TextBox 9"/>
              <p:cNvSpPr txBox="1">
                <a:spLocks noRot="1" noChangeAspect="1" noMove="1" noResize="1" noEditPoints="1" noAdjustHandles="1" noChangeArrowheads="1" noChangeShapeType="1" noTextEdit="1"/>
              </p:cNvSpPr>
              <p:nvPr/>
            </p:nvSpPr>
            <p:spPr>
              <a:xfrm>
                <a:off x="-122130" y="2458646"/>
                <a:ext cx="5661521" cy="584775"/>
              </a:xfrm>
              <a:prstGeom prst="rect">
                <a:avLst/>
              </a:prstGeom>
              <a:blipFill rotWithShape="0">
                <a:blip r:embed="rId3"/>
                <a:stretch>
                  <a:fillRect t="-15625"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26444" y="2833500"/>
                <a:ext cx="12155433" cy="3532057"/>
              </a:xfrm>
              <a:prstGeom prst="rect">
                <a:avLst/>
              </a:prstGeom>
              <a:noFill/>
            </p:spPr>
            <p:txBody>
              <a:bodyPr wrap="square" rtlCol="0">
                <a:spAutoFit/>
              </a:bodyPr>
              <a:lstStyle/>
              <a:p>
                <a:pPr lvl="1"/>
                <a:r>
                  <a:rPr lang="en-US" sz="3200" dirty="0">
                    <a:latin typeface="Times New Roman" panose="02020603050405020304" pitchFamily="18" charset="0"/>
                    <a:cs typeface="Times New Roman" panose="02020603050405020304" pitchFamily="18" charset="0"/>
                  </a:rPr>
                  <a:t>ta </a:t>
                </a:r>
                <a:r>
                  <a:rPr lang="en-US" sz="3200" dirty="0" err="1">
                    <a:latin typeface="Times New Roman" panose="02020603050405020304" pitchFamily="18" charset="0"/>
                    <a:cs typeface="Times New Roman" panose="02020603050405020304" pitchFamily="18" charset="0"/>
                  </a:rPr>
                  <a:t>chứng</a:t>
                </a:r>
                <a:r>
                  <a:rPr lang="en-US" sz="3200" dirty="0">
                    <a:latin typeface="Times New Roman" panose="02020603050405020304" pitchFamily="18" charset="0"/>
                    <a:cs typeface="Times New Roman" panose="02020603050405020304" pitchFamily="18" charset="0"/>
                  </a:rPr>
                  <a:t> minh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CD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𝐴𝐵𝑀</m:t>
                    </m:r>
                    <m:r>
                      <a:rPr lang="en-US" sz="3200" i="1">
                        <a:latin typeface="Cambria Math" panose="02040503050406030204" pitchFamily="18" charset="0"/>
                      </a:rPr>
                      <m:t>.</m:t>
                    </m:r>
                  </m:oMath>
                </a14:m>
                <a:r>
                  <a:rPr lang="en-US" sz="3200" dirty="0">
                    <a:latin typeface="Times New Roman" panose="02020603050405020304" pitchFamily="18" charset="0"/>
                    <a:cs typeface="Times New Roman" panose="02020603050405020304" pitchFamily="18" charset="0"/>
                  </a:rPr>
                  <a:t> </a:t>
                </a:r>
              </a:p>
              <a:p>
                <a:pPr lvl="1"/>
                <a:r>
                  <a:rPr lang="en-US" sz="3200" dirty="0">
                    <a:latin typeface="Times New Roman" panose="02020603050405020304" pitchFamily="18" charset="0"/>
                    <a:cs typeface="Times New Roman" panose="02020603050405020304" pitchFamily="18" charset="0"/>
                  </a:rPr>
                  <a:t>Khi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𝐴𝑀</m:t>
                    </m:r>
                    <m:r>
                      <a:rPr lang="en-US" sz="3200" i="1">
                        <a:latin typeface="Cambria Math" panose="02040503050406030204" pitchFamily="18" charset="0"/>
                      </a:rPr>
                      <m:t>=</m:t>
                    </m:r>
                    <m:r>
                      <a:rPr lang="en-US" sz="3200" i="1">
                        <a:latin typeface="Cambria Math" panose="02040503050406030204" pitchFamily="18" charset="0"/>
                      </a:rPr>
                      <m:t>4</m:t>
                    </m:r>
                    <m:r>
                      <a:rPr lang="en-US" sz="3200" i="1">
                        <a:latin typeface="Cambria Math" panose="02040503050406030204" pitchFamily="18" charset="0"/>
                      </a:rPr>
                      <m:t>𝑎</m:t>
                    </m:r>
                    <m:r>
                      <a:rPr lang="en-US" sz="3200" i="1">
                        <a:latin typeface="Cambria Math" panose="02040503050406030204" pitchFamily="18" charset="0"/>
                      </a:rPr>
                      <m:t>;</m:t>
                    </m:r>
                    <m:r>
                      <a:rPr lang="en-US" sz="3200" i="1">
                        <a:latin typeface="Cambria Math" panose="02040503050406030204" pitchFamily="18" charset="0"/>
                      </a:rPr>
                      <m:t>𝐵𝑀</m:t>
                    </m:r>
                    <m:r>
                      <a:rPr lang="en-US" sz="3200" i="1">
                        <a:latin typeface="Cambria Math" panose="02040503050406030204" pitchFamily="18" charset="0"/>
                      </a:rPr>
                      <m:t>=</m:t>
                    </m:r>
                    <m:rad>
                      <m:radPr>
                        <m:degHide m:val="on"/>
                        <m:ctrlPr>
                          <a:rPr lang="en-US" sz="3200" i="1">
                            <a:latin typeface="Cambria Math" panose="02040503050406030204" pitchFamily="18" charset="0"/>
                          </a:rPr>
                        </m:ctrlPr>
                      </m:radPr>
                      <m:deg/>
                      <m:e>
                        <m:r>
                          <a:rPr lang="en-US" sz="3200" i="1">
                            <a:latin typeface="Cambria Math" panose="02040503050406030204" pitchFamily="18" charset="0"/>
                          </a:rPr>
                          <m:t>(</m:t>
                        </m:r>
                        <m:sSup>
                          <m:sSupPr>
                            <m:ctrlPr>
                              <a:rPr lang="en-US" sz="3200" i="1">
                                <a:latin typeface="Cambria Math" panose="02040503050406030204" pitchFamily="18" charset="0"/>
                              </a:rPr>
                            </m:ctrlPr>
                          </m:sSupPr>
                          <m:e>
                            <m:r>
                              <a:rPr lang="en-US" sz="3200" i="1">
                                <a:latin typeface="Cambria Math" panose="02040503050406030204" pitchFamily="18" charset="0"/>
                              </a:rPr>
                              <m:t>2</m:t>
                            </m:r>
                            <m:r>
                              <a:rPr lang="en-US" sz="3200" i="1">
                                <a:latin typeface="Cambria Math" panose="02040503050406030204" pitchFamily="18" charset="0"/>
                              </a:rPr>
                              <m:t>𝑎</m:t>
                            </m:r>
                            <m:r>
                              <a:rPr lang="en-US" sz="3200" i="1">
                                <a:latin typeface="Cambria Math" panose="02040503050406030204" pitchFamily="18" charset="0"/>
                              </a:rPr>
                              <m:t>)</m:t>
                            </m:r>
                          </m:e>
                          <m:sup>
                            <m:r>
                              <a:rPr lang="en-US" sz="3200" i="1">
                                <a:latin typeface="Cambria Math" panose="02040503050406030204" pitchFamily="18" charset="0"/>
                              </a:rPr>
                              <m:t>2</m:t>
                            </m:r>
                          </m:sup>
                        </m:sSup>
                        <m:r>
                          <a:rPr lang="en-US" sz="3200" i="1">
                            <a:latin typeface="Cambria Math" panose="02040503050406030204" pitchFamily="18" charset="0"/>
                          </a:rPr>
                          <m:t>+</m:t>
                        </m:r>
                        <m:sSup>
                          <m:sSupPr>
                            <m:ctrlPr>
                              <a:rPr lang="en-US" sz="3200" i="1">
                                <a:latin typeface="Cambria Math" panose="02040503050406030204" pitchFamily="18" charset="0"/>
                              </a:rPr>
                            </m:ctrlPr>
                          </m:sSupPr>
                          <m:e>
                            <m:r>
                              <a:rPr lang="en-US" sz="3200" i="1">
                                <a:latin typeface="Cambria Math" panose="02040503050406030204" pitchFamily="18" charset="0"/>
                              </a:rPr>
                              <m:t>(</m:t>
                            </m:r>
                            <m:r>
                              <a:rPr lang="en-US" sz="3200" i="1">
                                <a:latin typeface="Cambria Math" panose="02040503050406030204" pitchFamily="18" charset="0"/>
                              </a:rPr>
                              <m:t>4</m:t>
                            </m:r>
                            <m:r>
                              <a:rPr lang="en-US" sz="3200" i="1">
                                <a:latin typeface="Cambria Math" panose="02040503050406030204" pitchFamily="18" charset="0"/>
                              </a:rPr>
                              <m:t>𝑎</m:t>
                            </m:r>
                            <m:r>
                              <a:rPr lang="en-US" sz="3200" i="1">
                                <a:latin typeface="Cambria Math" panose="02040503050406030204" pitchFamily="18" charset="0"/>
                              </a:rPr>
                              <m:t>)</m:t>
                            </m:r>
                          </m:e>
                          <m:sup>
                            <m:r>
                              <a:rPr lang="en-US" sz="3200" i="1">
                                <a:latin typeface="Cambria Math" panose="02040503050406030204" pitchFamily="18" charset="0"/>
                              </a:rPr>
                              <m:t>2</m:t>
                            </m:r>
                          </m:sup>
                        </m:sSup>
                      </m:e>
                    </m:rad>
                    <m:r>
                      <a:rPr lang="en-US" sz="3200" i="1">
                        <a:latin typeface="Cambria Math" panose="02040503050406030204" pitchFamily="18" charset="0"/>
                      </a:rPr>
                      <m:t> =</m:t>
                    </m:r>
                    <m:r>
                      <a:rPr lang="en-US" sz="3200" i="1">
                        <a:latin typeface="Cambria Math" panose="02040503050406030204" pitchFamily="18" charset="0"/>
                      </a:rPr>
                      <m:t>2</m:t>
                    </m:r>
                    <m:r>
                      <a:rPr lang="en-US" sz="3200" i="1">
                        <a:latin typeface="Cambria Math" panose="02040503050406030204" pitchFamily="18" charset="0"/>
                      </a:rPr>
                      <m:t>𝑎</m:t>
                    </m:r>
                    <m:rad>
                      <m:radPr>
                        <m:degHide m:val="on"/>
                        <m:ctrlPr>
                          <a:rPr lang="en-US" sz="3200" i="1">
                            <a:latin typeface="Cambria Math" panose="02040503050406030204" pitchFamily="18" charset="0"/>
                          </a:rPr>
                        </m:ctrlPr>
                      </m:radPr>
                      <m:deg/>
                      <m:e>
                        <m:r>
                          <a:rPr lang="en-US" sz="3200" i="1">
                            <a:latin typeface="Cambria Math" panose="02040503050406030204" pitchFamily="18" charset="0"/>
                          </a:rPr>
                          <m:t>5</m:t>
                        </m:r>
                        <m:r>
                          <a:rPr lang="en-US" sz="3200" i="1">
                            <a:latin typeface="Cambria Math" panose="02040503050406030204" pitchFamily="18" charset="0"/>
                          </a:rPr>
                          <m:t> </m:t>
                        </m:r>
                      </m:e>
                    </m:rad>
                    <m:r>
                      <a:rPr lang="en-US" sz="3200" b="0" i="1" smtClean="0">
                        <a:latin typeface="Cambria Math" panose="02040503050406030204" pitchFamily="18" charset="0"/>
                      </a:rPr>
                      <m:t>,</m:t>
                    </m:r>
                    <m:r>
                      <a:rPr lang="en-US" sz="3200" i="1">
                        <a:latin typeface="Cambria Math" panose="02040503050406030204" pitchFamily="18" charset="0"/>
                      </a:rPr>
                      <m:t> </m:t>
                    </m:r>
                    <m:r>
                      <a:rPr lang="en-US" sz="3200" i="1">
                        <a:latin typeface="Cambria Math" panose="02040503050406030204" pitchFamily="18" charset="0"/>
                      </a:rPr>
                      <m:t>𝐼𝑀</m:t>
                    </m:r>
                    <m:r>
                      <a:rPr lang="en-US" sz="3200" i="1">
                        <a:latin typeface="Cambria Math" panose="02040503050406030204" pitchFamily="18" charset="0"/>
                      </a:rPr>
                      <m:t>=</m:t>
                    </m:r>
                    <m:r>
                      <a:rPr lang="en-US" sz="3200" i="1">
                        <a:latin typeface="Cambria Math" panose="02040503050406030204" pitchFamily="18" charset="0"/>
                      </a:rPr>
                      <m:t>3</m:t>
                    </m:r>
                    <m:r>
                      <a:rPr lang="en-US" sz="3200" i="1">
                        <a:latin typeface="Cambria Math" panose="02040503050406030204" pitchFamily="18" charset="0"/>
                      </a:rPr>
                      <m:t>𝑎</m:t>
                    </m:r>
                    <m:r>
                      <a:rPr lang="en-US" sz="3200" i="1">
                        <a:latin typeface="Cambria Math" panose="02040503050406030204" pitchFamily="18" charset="0"/>
                      </a:rPr>
                      <m:t>.</m:t>
                    </m:r>
                  </m:oMath>
                </a14:m>
                <a:endParaRPr lang="en-US" sz="3200" dirty="0">
                  <a:latin typeface="Times New Roman" panose="02020603050405020304" pitchFamily="18" charset="0"/>
                  <a:cs typeface="Times New Roman" panose="02020603050405020304" pitchFamily="18" charset="0"/>
                </a:endParaRPr>
              </a:p>
              <a:p>
                <a:pPr lvl="1"/>
                <a:r>
                  <a:rPr lang="en-US" sz="3200" dirty="0">
                    <a:latin typeface="Times New Roman" panose="02020603050405020304" pitchFamily="18" charset="0"/>
                    <a:cs typeface="Times New Roman" panose="02020603050405020304" pitchFamily="18" charset="0"/>
                  </a:rPr>
                  <a:t>Ta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m:t>
                    </m:r>
                    <m:r>
                      <a:rPr lang="en-US" sz="3200" i="1">
                        <a:latin typeface="Cambria Math" panose="02040503050406030204" pitchFamily="18" charset="0"/>
                      </a:rPr>
                      <m:t>𝐾𝑀𝐼</m:t>
                    </m:r>
                    <m:r>
                      <a:rPr lang="en-US" sz="3200" i="1">
                        <a:latin typeface="Cambria Math" panose="02040503050406030204" pitchFamily="18" charset="0"/>
                      </a:rPr>
                      <m:t>~∆</m:t>
                    </m:r>
                    <m:r>
                      <a:rPr lang="en-US" sz="3200" i="1">
                        <a:latin typeface="Cambria Math" panose="02040503050406030204" pitchFamily="18" charset="0"/>
                      </a:rPr>
                      <m:t>𝐴𝑀𝐵</m:t>
                    </m:r>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𝐼𝑀</m:t>
                        </m:r>
                      </m:num>
                      <m:den>
                        <m:r>
                          <a:rPr lang="en-US" sz="3200" i="1">
                            <a:latin typeface="Cambria Math" panose="02040503050406030204" pitchFamily="18" charset="0"/>
                          </a:rPr>
                          <m:t>𝐵𝑀</m:t>
                        </m:r>
                      </m:den>
                    </m:f>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𝐼𝐾</m:t>
                        </m:r>
                      </m:num>
                      <m:den>
                        <m:r>
                          <a:rPr lang="en-US" sz="3200" i="1">
                            <a:latin typeface="Cambria Math" panose="02040503050406030204" pitchFamily="18" charset="0"/>
                          </a:rPr>
                          <m:t>𝐴𝐵</m:t>
                        </m:r>
                      </m:den>
                    </m:f>
                    <m:r>
                      <a:rPr lang="en-US" sz="3200" i="1">
                        <a:latin typeface="Cambria Math" panose="02040503050406030204" pitchFamily="18" charset="0"/>
                      </a:rPr>
                      <m:t>⟹</m:t>
                    </m:r>
                    <m:r>
                      <a:rPr lang="en-US" sz="3200" i="1">
                        <a:latin typeface="Cambria Math" panose="02040503050406030204" pitchFamily="18" charset="0"/>
                      </a:rPr>
                      <m:t>𝐼𝐾</m:t>
                    </m:r>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3</m:t>
                        </m:r>
                        <m:r>
                          <a:rPr lang="en-US" sz="3200" i="1">
                            <a:latin typeface="Cambria Math" panose="02040503050406030204" pitchFamily="18" charset="0"/>
                          </a:rPr>
                          <m:t>𝑎</m:t>
                        </m:r>
                      </m:num>
                      <m:den>
                        <m:r>
                          <a:rPr lang="en-US" sz="3200" i="1">
                            <a:latin typeface="Cambria Math" panose="02040503050406030204" pitchFamily="18" charset="0"/>
                          </a:rPr>
                          <m:t>2</m:t>
                        </m:r>
                        <m:r>
                          <a:rPr lang="en-US" sz="3200" i="1">
                            <a:latin typeface="Cambria Math" panose="02040503050406030204" pitchFamily="18" charset="0"/>
                          </a:rPr>
                          <m:t>𝑎</m:t>
                        </m:r>
                        <m:rad>
                          <m:radPr>
                            <m:degHide m:val="on"/>
                            <m:ctrlPr>
                              <a:rPr lang="en-US" sz="3200" i="1">
                                <a:latin typeface="Cambria Math" panose="02040503050406030204" pitchFamily="18" charset="0"/>
                              </a:rPr>
                            </m:ctrlPr>
                          </m:radPr>
                          <m:deg/>
                          <m:e>
                            <m:r>
                              <a:rPr lang="en-US" sz="3200" i="1">
                                <a:latin typeface="Cambria Math" panose="02040503050406030204" pitchFamily="18" charset="0"/>
                              </a:rPr>
                              <m:t>5</m:t>
                            </m:r>
                          </m:e>
                        </m:rad>
                      </m:den>
                    </m:f>
                    <m:r>
                      <a:rPr lang="en-US" sz="3200" i="1">
                        <a:latin typeface="Cambria Math" panose="02040503050406030204" pitchFamily="18" charset="0"/>
                      </a:rPr>
                      <m:t>.</m:t>
                    </m:r>
                    <m:r>
                      <a:rPr lang="en-US" sz="3200" i="1">
                        <a:latin typeface="Cambria Math" panose="02040503050406030204" pitchFamily="18" charset="0"/>
                      </a:rPr>
                      <m:t>2</m:t>
                    </m:r>
                    <m:r>
                      <a:rPr lang="en-US" sz="3200" i="1">
                        <a:latin typeface="Cambria Math" panose="02040503050406030204" pitchFamily="18" charset="0"/>
                      </a:rPr>
                      <m:t>𝑎</m:t>
                    </m:r>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3</m:t>
                        </m:r>
                        <m:r>
                          <a:rPr lang="en-US" sz="3200" i="1">
                            <a:latin typeface="Cambria Math" panose="02040503050406030204" pitchFamily="18" charset="0"/>
                          </a:rPr>
                          <m:t>𝑎</m:t>
                        </m:r>
                      </m:num>
                      <m:den>
                        <m:rad>
                          <m:radPr>
                            <m:degHide m:val="on"/>
                            <m:ctrlPr>
                              <a:rPr lang="en-US" sz="3200" i="1">
                                <a:latin typeface="Cambria Math" panose="02040503050406030204" pitchFamily="18" charset="0"/>
                              </a:rPr>
                            </m:ctrlPr>
                          </m:radPr>
                          <m:deg/>
                          <m:e>
                            <m:r>
                              <a:rPr lang="en-US" sz="3200" i="1">
                                <a:latin typeface="Cambria Math" panose="02040503050406030204" pitchFamily="18" charset="0"/>
                              </a:rPr>
                              <m:t>5</m:t>
                            </m:r>
                          </m:e>
                        </m:rad>
                      </m:den>
                    </m:f>
                  </m:oMath>
                </a14:m>
                <a:r>
                  <a:rPr lang="en-US" sz="3200" dirty="0">
                    <a:latin typeface="Times New Roman" panose="02020603050405020304" pitchFamily="18" charset="0"/>
                    <a:cs typeface="Times New Roman" panose="02020603050405020304" pitchFamily="18" charset="0"/>
                  </a:rPr>
                  <a:t>.</a:t>
                </a:r>
              </a:p>
              <a:p>
                <a:pPr lvl="1"/>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𝑆𝐼</m:t>
                    </m:r>
                    <m:r>
                      <a:rPr lang="en-US" sz="3200" i="1">
                        <a:latin typeface="Cambria Math" panose="02040503050406030204" pitchFamily="18" charset="0"/>
                      </a:rPr>
                      <m:t>=</m:t>
                    </m:r>
                    <m:r>
                      <a:rPr lang="en-US" sz="3200" i="1">
                        <a:latin typeface="Cambria Math" panose="02040503050406030204" pitchFamily="18" charset="0"/>
                      </a:rPr>
                      <m:t>𝐼𝐾</m:t>
                    </m:r>
                    <m:r>
                      <a:rPr lang="en-US" sz="3200" i="1">
                        <a:latin typeface="Cambria Math" panose="02040503050406030204" pitchFamily="18" charset="0"/>
                      </a:rPr>
                      <m:t>.</m:t>
                    </m:r>
                    <m:r>
                      <a:rPr lang="en-US" sz="3200" i="1">
                        <a:latin typeface="Cambria Math" panose="02040503050406030204" pitchFamily="18" charset="0"/>
                      </a:rPr>
                      <m:t>𝑡𝑎𝑛</m:t>
                    </m:r>
                    <m:sSup>
                      <m:sSupPr>
                        <m:ctrlPr>
                          <a:rPr lang="en-US" sz="3200" i="1">
                            <a:latin typeface="Cambria Math" panose="02040503050406030204" pitchFamily="18" charset="0"/>
                          </a:rPr>
                        </m:ctrlPr>
                      </m:sSupPr>
                      <m:e>
                        <m:r>
                          <a:rPr lang="en-US" sz="3200" i="1">
                            <a:latin typeface="Cambria Math" panose="02040503050406030204" pitchFamily="18" charset="0"/>
                          </a:rPr>
                          <m:t>60</m:t>
                        </m:r>
                      </m:e>
                      <m:sup>
                        <m:r>
                          <a:rPr lang="en-US" sz="3200" i="1">
                            <a:latin typeface="Cambria Math" panose="02040503050406030204" pitchFamily="18" charset="0"/>
                          </a:rPr>
                          <m:t>0</m:t>
                        </m:r>
                      </m:sup>
                    </m:sSup>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3</m:t>
                        </m:r>
                        <m:r>
                          <a:rPr lang="en-US" sz="3200" i="1">
                            <a:latin typeface="Cambria Math" panose="02040503050406030204" pitchFamily="18" charset="0"/>
                          </a:rPr>
                          <m:t>𝑎</m:t>
                        </m:r>
                        <m:rad>
                          <m:radPr>
                            <m:degHide m:val="on"/>
                            <m:ctrlPr>
                              <a:rPr lang="en-US" sz="3200" i="1">
                                <a:latin typeface="Cambria Math" panose="02040503050406030204" pitchFamily="18" charset="0"/>
                              </a:rPr>
                            </m:ctrlPr>
                          </m:radPr>
                          <m:deg/>
                          <m:e>
                            <m:r>
                              <a:rPr lang="en-US" sz="3200" i="1">
                                <a:latin typeface="Cambria Math" panose="02040503050406030204" pitchFamily="18" charset="0"/>
                              </a:rPr>
                              <m:t>3</m:t>
                            </m:r>
                          </m:e>
                        </m:rad>
                      </m:num>
                      <m:den>
                        <m:rad>
                          <m:radPr>
                            <m:degHide m:val="on"/>
                            <m:ctrlPr>
                              <a:rPr lang="en-US" sz="3200" i="1">
                                <a:latin typeface="Cambria Math" panose="02040503050406030204" pitchFamily="18" charset="0"/>
                              </a:rPr>
                            </m:ctrlPr>
                          </m:radPr>
                          <m:deg/>
                          <m:e>
                            <m:r>
                              <a:rPr lang="en-US" sz="3200" i="1">
                                <a:latin typeface="Cambria Math" panose="02040503050406030204" pitchFamily="18" charset="0"/>
                              </a:rPr>
                              <m:t>5</m:t>
                            </m:r>
                          </m:e>
                        </m:rad>
                      </m:den>
                    </m:f>
                    <m:r>
                      <a:rPr lang="en-US" sz="3200" i="1">
                        <a:latin typeface="Cambria Math" panose="02040503050406030204" pitchFamily="18" charset="0"/>
                      </a:rPr>
                      <m:t> </m:t>
                    </m:r>
                  </m:oMath>
                </a14:m>
                <a:endParaRPr lang="en-US" sz="3200" i="1" dirty="0">
                  <a:latin typeface="Times New Roman" panose="02020603050405020304" pitchFamily="18" charset="0"/>
                  <a:cs typeface="Times New Roman" panose="02020603050405020304" pitchFamily="18" charset="0"/>
                </a:endParaRPr>
              </a:p>
              <a:p>
                <a:pPr lvl="1"/>
                <a14:m>
                  <m:oMath xmlns:m="http://schemas.openxmlformats.org/officeDocument/2006/math">
                    <m:r>
                      <a:rPr lang="en-US" sz="3200" i="1">
                        <a:solidFill>
                          <a:srgbClr val="0000FF"/>
                        </a:solidFill>
                        <a:latin typeface="Cambria Math" panose="02040503050406030204" pitchFamily="18" charset="0"/>
                      </a:rPr>
                      <m:t>⟹</m:t>
                    </m:r>
                    <m:r>
                      <a:rPr lang="en-US" sz="3200" i="1">
                        <a:solidFill>
                          <a:srgbClr val="0000FF"/>
                        </a:solidFill>
                        <a:latin typeface="Cambria Math" panose="02040503050406030204" pitchFamily="18" charset="0"/>
                      </a:rPr>
                      <m:t>𝑉</m:t>
                    </m:r>
                    <m:r>
                      <a:rPr lang="en-US" sz="3200" i="1">
                        <a:solidFill>
                          <a:srgbClr val="0000FF"/>
                        </a:solidFill>
                        <a:latin typeface="Cambria Math" panose="02040503050406030204" pitchFamily="18" charset="0"/>
                      </a:rPr>
                      <m:t>=</m:t>
                    </m:r>
                    <m:f>
                      <m:fPr>
                        <m:ctrlPr>
                          <a:rPr lang="en-US" sz="3200" i="1">
                            <a:solidFill>
                              <a:srgbClr val="0000FF"/>
                            </a:solidFill>
                            <a:latin typeface="Cambria Math" panose="02040503050406030204" pitchFamily="18" charset="0"/>
                          </a:rPr>
                        </m:ctrlPr>
                      </m:fPr>
                      <m:num>
                        <m:r>
                          <a:rPr lang="en-US" sz="3200" i="1">
                            <a:solidFill>
                              <a:srgbClr val="0000FF"/>
                            </a:solidFill>
                            <a:latin typeface="Cambria Math" panose="02040503050406030204" pitchFamily="18" charset="0"/>
                          </a:rPr>
                          <m:t>1</m:t>
                        </m:r>
                      </m:num>
                      <m:den>
                        <m:r>
                          <a:rPr lang="en-US" sz="3200" i="1">
                            <a:solidFill>
                              <a:srgbClr val="0000FF"/>
                            </a:solidFill>
                            <a:latin typeface="Cambria Math" panose="02040503050406030204" pitchFamily="18" charset="0"/>
                          </a:rPr>
                          <m:t>3</m:t>
                        </m:r>
                      </m:den>
                    </m:f>
                    <m:r>
                      <a:rPr lang="en-US" sz="3200" i="1">
                        <a:solidFill>
                          <a:srgbClr val="0000FF"/>
                        </a:solidFill>
                        <a:latin typeface="Cambria Math" panose="02040503050406030204" pitchFamily="18" charset="0"/>
                      </a:rPr>
                      <m:t>.</m:t>
                    </m:r>
                    <m:f>
                      <m:fPr>
                        <m:ctrlPr>
                          <a:rPr lang="en-US" sz="3200" i="1">
                            <a:solidFill>
                              <a:srgbClr val="0000FF"/>
                            </a:solidFill>
                            <a:latin typeface="Cambria Math" panose="02040503050406030204" pitchFamily="18" charset="0"/>
                          </a:rPr>
                        </m:ctrlPr>
                      </m:fPr>
                      <m:num>
                        <m:r>
                          <a:rPr lang="en-US" sz="3200" i="1">
                            <a:solidFill>
                              <a:srgbClr val="0000FF"/>
                            </a:solidFill>
                            <a:latin typeface="Cambria Math" panose="02040503050406030204" pitchFamily="18" charset="0"/>
                          </a:rPr>
                          <m:t>3</m:t>
                        </m:r>
                        <m:r>
                          <a:rPr lang="en-US" sz="3200" i="1">
                            <a:solidFill>
                              <a:srgbClr val="0000FF"/>
                            </a:solidFill>
                            <a:latin typeface="Cambria Math" panose="02040503050406030204" pitchFamily="18" charset="0"/>
                          </a:rPr>
                          <m:t>𝑎</m:t>
                        </m:r>
                        <m:rad>
                          <m:radPr>
                            <m:degHide m:val="on"/>
                            <m:ctrlPr>
                              <a:rPr lang="en-US" sz="3200" i="1">
                                <a:solidFill>
                                  <a:srgbClr val="0000FF"/>
                                </a:solidFill>
                                <a:latin typeface="Cambria Math" panose="02040503050406030204" pitchFamily="18" charset="0"/>
                              </a:rPr>
                            </m:ctrlPr>
                          </m:radPr>
                          <m:deg/>
                          <m:e>
                            <m:r>
                              <a:rPr lang="en-US" sz="3200" i="1">
                                <a:solidFill>
                                  <a:srgbClr val="0000FF"/>
                                </a:solidFill>
                                <a:latin typeface="Cambria Math" panose="02040503050406030204" pitchFamily="18" charset="0"/>
                              </a:rPr>
                              <m:t>3</m:t>
                            </m:r>
                          </m:e>
                        </m:rad>
                      </m:num>
                      <m:den>
                        <m:rad>
                          <m:radPr>
                            <m:degHide m:val="on"/>
                            <m:ctrlPr>
                              <a:rPr lang="en-US" sz="3200" i="1">
                                <a:solidFill>
                                  <a:srgbClr val="0000FF"/>
                                </a:solidFill>
                                <a:latin typeface="Cambria Math" panose="02040503050406030204" pitchFamily="18" charset="0"/>
                              </a:rPr>
                            </m:ctrlPr>
                          </m:radPr>
                          <m:deg/>
                          <m:e>
                            <m:r>
                              <a:rPr lang="en-US" sz="3200" i="1">
                                <a:solidFill>
                                  <a:srgbClr val="0000FF"/>
                                </a:solidFill>
                                <a:latin typeface="Cambria Math" panose="02040503050406030204" pitchFamily="18" charset="0"/>
                              </a:rPr>
                              <m:t>5</m:t>
                            </m:r>
                          </m:e>
                        </m:rad>
                      </m:den>
                    </m:f>
                    <m:r>
                      <a:rPr lang="en-US" sz="3200" i="1">
                        <a:solidFill>
                          <a:srgbClr val="0000FF"/>
                        </a:solidFill>
                        <a:latin typeface="Cambria Math" panose="02040503050406030204" pitchFamily="18" charset="0"/>
                      </a:rPr>
                      <m:t>.</m:t>
                    </m:r>
                    <m:f>
                      <m:fPr>
                        <m:ctrlPr>
                          <a:rPr lang="en-US" sz="3200" i="1">
                            <a:solidFill>
                              <a:srgbClr val="0000FF"/>
                            </a:solidFill>
                            <a:latin typeface="Cambria Math" panose="02040503050406030204" pitchFamily="18" charset="0"/>
                          </a:rPr>
                        </m:ctrlPr>
                      </m:fPr>
                      <m:num>
                        <m:r>
                          <a:rPr lang="en-US" sz="3200" i="1">
                            <a:solidFill>
                              <a:srgbClr val="0000FF"/>
                            </a:solidFill>
                            <a:latin typeface="Cambria Math" panose="02040503050406030204" pitchFamily="18" charset="0"/>
                          </a:rPr>
                          <m:t>1</m:t>
                        </m:r>
                      </m:num>
                      <m:den>
                        <m:r>
                          <a:rPr lang="en-US" sz="3200" i="1">
                            <a:solidFill>
                              <a:srgbClr val="0000FF"/>
                            </a:solidFill>
                            <a:latin typeface="Cambria Math" panose="02040503050406030204" pitchFamily="18" charset="0"/>
                          </a:rPr>
                          <m:t>2</m:t>
                        </m:r>
                      </m:den>
                    </m:f>
                    <m:r>
                      <a:rPr lang="en-US" sz="3200" i="1">
                        <a:solidFill>
                          <a:srgbClr val="0000FF"/>
                        </a:solidFill>
                        <a:latin typeface="Cambria Math" panose="02040503050406030204" pitchFamily="18" charset="0"/>
                      </a:rPr>
                      <m:t>(</m:t>
                    </m:r>
                    <m:r>
                      <a:rPr lang="en-US" sz="3200" i="1">
                        <a:solidFill>
                          <a:srgbClr val="0000FF"/>
                        </a:solidFill>
                        <a:latin typeface="Cambria Math" panose="02040503050406030204" pitchFamily="18" charset="0"/>
                      </a:rPr>
                      <m:t>𝑎</m:t>
                    </m:r>
                    <m:r>
                      <a:rPr lang="en-US" sz="3200" i="1">
                        <a:solidFill>
                          <a:srgbClr val="0000FF"/>
                        </a:solidFill>
                        <a:latin typeface="Cambria Math" panose="02040503050406030204" pitchFamily="18" charset="0"/>
                      </a:rPr>
                      <m:t>+</m:t>
                    </m:r>
                    <m:r>
                      <a:rPr lang="en-US" sz="3200" i="1">
                        <a:solidFill>
                          <a:srgbClr val="0000FF"/>
                        </a:solidFill>
                        <a:latin typeface="Cambria Math" panose="02040503050406030204" pitchFamily="18" charset="0"/>
                      </a:rPr>
                      <m:t>2</m:t>
                    </m:r>
                    <m:r>
                      <a:rPr lang="en-US" sz="3200" i="1">
                        <a:solidFill>
                          <a:srgbClr val="0000FF"/>
                        </a:solidFill>
                        <a:latin typeface="Cambria Math" panose="02040503050406030204" pitchFamily="18" charset="0"/>
                      </a:rPr>
                      <m:t>𝑎</m:t>
                    </m:r>
                    <m:r>
                      <a:rPr lang="en-US" sz="3200" i="1">
                        <a:solidFill>
                          <a:srgbClr val="0000FF"/>
                        </a:solidFill>
                        <a:latin typeface="Cambria Math" panose="02040503050406030204" pitchFamily="18" charset="0"/>
                      </a:rPr>
                      <m:t>).</m:t>
                    </m:r>
                    <m:r>
                      <a:rPr lang="en-US" sz="3200" i="1">
                        <a:solidFill>
                          <a:srgbClr val="0000FF"/>
                        </a:solidFill>
                        <a:latin typeface="Cambria Math" panose="02040503050406030204" pitchFamily="18" charset="0"/>
                      </a:rPr>
                      <m:t>2</m:t>
                    </m:r>
                    <m:r>
                      <a:rPr lang="en-US" sz="3200" i="1">
                        <a:solidFill>
                          <a:srgbClr val="0000FF"/>
                        </a:solidFill>
                        <a:latin typeface="Cambria Math" panose="02040503050406030204" pitchFamily="18" charset="0"/>
                      </a:rPr>
                      <m:t>𝑎</m:t>
                    </m:r>
                    <m:r>
                      <a:rPr lang="en-US" sz="3200" i="1">
                        <a:solidFill>
                          <a:srgbClr val="0000FF"/>
                        </a:solidFill>
                        <a:latin typeface="Cambria Math" panose="02040503050406030204" pitchFamily="18" charset="0"/>
                      </a:rPr>
                      <m:t>=</m:t>
                    </m:r>
                    <m:f>
                      <m:fPr>
                        <m:ctrlPr>
                          <a:rPr lang="en-US" sz="3200" i="1">
                            <a:solidFill>
                              <a:srgbClr val="0000FF"/>
                            </a:solidFill>
                            <a:latin typeface="Cambria Math" panose="02040503050406030204" pitchFamily="18" charset="0"/>
                          </a:rPr>
                        </m:ctrlPr>
                      </m:fPr>
                      <m:num>
                        <m:r>
                          <a:rPr lang="en-US" sz="3200" i="1">
                            <a:solidFill>
                              <a:srgbClr val="0000FF"/>
                            </a:solidFill>
                            <a:latin typeface="Cambria Math" panose="02040503050406030204" pitchFamily="18" charset="0"/>
                          </a:rPr>
                          <m:t>3</m:t>
                        </m:r>
                        <m:sSup>
                          <m:sSupPr>
                            <m:ctrlPr>
                              <a:rPr lang="en-US" sz="3200" i="1">
                                <a:solidFill>
                                  <a:srgbClr val="0000FF"/>
                                </a:solidFill>
                                <a:latin typeface="Cambria Math" panose="02040503050406030204" pitchFamily="18" charset="0"/>
                              </a:rPr>
                            </m:ctrlPr>
                          </m:sSupPr>
                          <m:e>
                            <m:r>
                              <a:rPr lang="en-US" sz="3200" i="1">
                                <a:solidFill>
                                  <a:srgbClr val="0000FF"/>
                                </a:solidFill>
                                <a:latin typeface="Cambria Math" panose="02040503050406030204" pitchFamily="18" charset="0"/>
                              </a:rPr>
                              <m:t>𝑎</m:t>
                            </m:r>
                          </m:e>
                          <m:sup>
                            <m:r>
                              <a:rPr lang="en-US" sz="3200" i="1">
                                <a:solidFill>
                                  <a:srgbClr val="0000FF"/>
                                </a:solidFill>
                                <a:latin typeface="Cambria Math" panose="02040503050406030204" pitchFamily="18" charset="0"/>
                              </a:rPr>
                              <m:t>3</m:t>
                            </m:r>
                          </m:sup>
                        </m:sSup>
                        <m:rad>
                          <m:radPr>
                            <m:degHide m:val="on"/>
                            <m:ctrlPr>
                              <a:rPr lang="en-US" sz="3200" i="1">
                                <a:solidFill>
                                  <a:srgbClr val="0000FF"/>
                                </a:solidFill>
                                <a:latin typeface="Cambria Math" panose="02040503050406030204" pitchFamily="18" charset="0"/>
                              </a:rPr>
                            </m:ctrlPr>
                          </m:radPr>
                          <m:deg/>
                          <m:e>
                            <m:r>
                              <a:rPr lang="en-US" sz="3200" i="1">
                                <a:solidFill>
                                  <a:srgbClr val="0000FF"/>
                                </a:solidFill>
                                <a:latin typeface="Cambria Math" panose="02040503050406030204" pitchFamily="18" charset="0"/>
                              </a:rPr>
                              <m:t>15</m:t>
                            </m:r>
                          </m:e>
                        </m:rad>
                      </m:num>
                      <m:den>
                        <m:r>
                          <a:rPr lang="en-US" sz="3200" i="1">
                            <a:solidFill>
                              <a:srgbClr val="0000FF"/>
                            </a:solidFill>
                            <a:latin typeface="Cambria Math" panose="02040503050406030204" pitchFamily="18" charset="0"/>
                          </a:rPr>
                          <m:t>5</m:t>
                        </m:r>
                      </m:den>
                    </m:f>
                  </m:oMath>
                </a14:m>
                <a:r>
                  <a:rPr lang="en-US" sz="3200" dirty="0">
                    <a:solidFill>
                      <a:srgbClr val="0000FF"/>
                    </a:solidFill>
                    <a:latin typeface="Times New Roman" panose="02020603050405020304" pitchFamily="18" charset="0"/>
                    <a:cs typeface="Times New Roman" panose="02020603050405020304" pitchFamily="18" charset="0"/>
                  </a:rPr>
                  <a:t> . </a:t>
                </a:r>
              </a:p>
            </p:txBody>
          </p:sp>
        </mc:Choice>
        <mc:Fallback xmlns="">
          <p:sp>
            <p:nvSpPr>
              <p:cNvPr id="11" name="TextBox 10"/>
              <p:cNvSpPr txBox="1">
                <a:spLocks noRot="1" noChangeAspect="1" noMove="1" noResize="1" noEditPoints="1" noAdjustHandles="1" noChangeArrowheads="1" noChangeShapeType="1" noTextEdit="1"/>
              </p:cNvSpPr>
              <p:nvPr/>
            </p:nvSpPr>
            <p:spPr>
              <a:xfrm>
                <a:off x="126444" y="2833500"/>
                <a:ext cx="12155433" cy="3532057"/>
              </a:xfrm>
              <a:prstGeom prst="rect">
                <a:avLst/>
              </a:prstGeom>
              <a:blipFill>
                <a:blip r:embed="rId4"/>
                <a:stretch>
                  <a:fillRect t="-2418" b="-864"/>
                </a:stretch>
              </a:blipFill>
            </p:spPr>
            <p:txBody>
              <a:bodyPr/>
              <a:lstStyle/>
              <a:p>
                <a:r>
                  <a:rPr lang="en-US">
                    <a:noFill/>
                  </a:rPr>
                  <a:t> </a:t>
                </a:r>
              </a:p>
            </p:txBody>
          </p:sp>
        </mc:Fallback>
      </mc:AlternateContent>
      <p:sp>
        <p:nvSpPr>
          <p:cNvPr id="6" name="Isosceles Triangle 5">
            <a:hlinkClick r:id="rId5" action="ppaction://hlinksldjump"/>
            <a:extLst>
              <a:ext uri="{FF2B5EF4-FFF2-40B4-BE49-F238E27FC236}">
                <a16:creationId xmlns:a16="http://schemas.microsoft.com/office/drawing/2014/main" id="{72D31673-2C76-4076-9B26-7A68CD58278C}"/>
              </a:ext>
            </a:extLst>
          </p:cNvPr>
          <p:cNvSpPr/>
          <p:nvPr/>
        </p:nvSpPr>
        <p:spPr>
          <a:xfrm rot="5400000">
            <a:off x="11532432" y="6263543"/>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6" action="ppaction://hlinksldjump"/>
            <a:extLst>
              <a:ext uri="{FF2B5EF4-FFF2-40B4-BE49-F238E27FC236}">
                <a16:creationId xmlns:a16="http://schemas.microsoft.com/office/drawing/2014/main" id="{6ABC8811-1939-406C-B724-31A55D4A1FA4}"/>
              </a:ext>
            </a:extLst>
          </p:cNvPr>
          <p:cNvSpPr/>
          <p:nvPr/>
        </p:nvSpPr>
        <p:spPr>
          <a:xfrm rot="16200000">
            <a:off x="11024656" y="6263543"/>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599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20000"/>
                                  </p:iterate>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1600"/>
                            </p:stCondLst>
                            <p:childTnLst>
                              <p:par>
                                <p:cTn id="19" presetID="10" presetClass="entr" presetSubtype="0" fill="hold" nodeType="afterEffect">
                                  <p:stCondLst>
                                    <p:cond delay="0"/>
                                  </p:stCondLst>
                                  <p:iterate type="lt">
                                    <p:tmPct val="20000"/>
                                  </p:iterate>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fade">
                                      <p:cBhvr>
                                        <p:cTn id="21" dur="500"/>
                                        <p:tgtEl>
                                          <p:spTgt spid="11">
                                            <p:txEl>
                                              <p:pRg st="0" end="0"/>
                                            </p:txEl>
                                          </p:spTgt>
                                        </p:tgtEl>
                                      </p:cBhvr>
                                    </p:animEffect>
                                  </p:childTnLst>
                                </p:cTn>
                              </p:par>
                            </p:childTnLst>
                          </p:cTn>
                        </p:par>
                        <p:par>
                          <p:cTn id="22" fill="hold">
                            <p:stCondLst>
                              <p:cond delay="6700"/>
                            </p:stCondLst>
                            <p:childTnLst>
                              <p:par>
                                <p:cTn id="23" presetID="10" presetClass="entr" presetSubtype="0" fill="hold" nodeType="afterEffect">
                                  <p:stCondLst>
                                    <p:cond delay="0"/>
                                  </p:stCondLst>
                                  <p:iterate type="lt">
                                    <p:tmPct val="20000"/>
                                  </p:iterate>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fade">
                                      <p:cBhvr>
                                        <p:cTn id="25" dur="500"/>
                                        <p:tgtEl>
                                          <p:spTgt spid="11">
                                            <p:txEl>
                                              <p:pRg st="1" end="1"/>
                                            </p:txEl>
                                          </p:spTgt>
                                        </p:tgtEl>
                                      </p:cBhvr>
                                    </p:animEffect>
                                  </p:childTnLst>
                                </p:cTn>
                              </p:par>
                            </p:childTnLst>
                          </p:cTn>
                        </p:par>
                        <p:par>
                          <p:cTn id="26" fill="hold">
                            <p:stCondLst>
                              <p:cond delay="11900"/>
                            </p:stCondLst>
                            <p:childTnLst>
                              <p:par>
                                <p:cTn id="27" presetID="10" presetClass="entr" presetSubtype="0" fill="hold" nodeType="afterEffect">
                                  <p:stCondLst>
                                    <p:cond delay="0"/>
                                  </p:stCondLst>
                                  <p:iterate type="lt">
                                    <p:tmPct val="20000"/>
                                  </p:iterate>
                                  <p:childTnLst>
                                    <p:set>
                                      <p:cBhvr>
                                        <p:cTn id="28" dur="1" fill="hold">
                                          <p:stCondLst>
                                            <p:cond delay="0"/>
                                          </p:stCondLst>
                                        </p:cTn>
                                        <p:tgtEl>
                                          <p:spTgt spid="11">
                                            <p:txEl>
                                              <p:pRg st="2" end="2"/>
                                            </p:txEl>
                                          </p:spTgt>
                                        </p:tgtEl>
                                        <p:attrNameLst>
                                          <p:attrName>style.visibility</p:attrName>
                                        </p:attrNameLst>
                                      </p:cBhvr>
                                      <p:to>
                                        <p:strVal val="visible"/>
                                      </p:to>
                                    </p:set>
                                    <p:animEffect transition="in" filter="fade">
                                      <p:cBhvr>
                                        <p:cTn id="29" dur="500"/>
                                        <p:tgtEl>
                                          <p:spTgt spid="11">
                                            <p:txEl>
                                              <p:pRg st="2" end="2"/>
                                            </p:txEl>
                                          </p:spTgt>
                                        </p:tgtEl>
                                      </p:cBhvr>
                                    </p:animEffect>
                                  </p:childTnLst>
                                </p:cTn>
                              </p:par>
                            </p:childTnLst>
                          </p:cTn>
                        </p:par>
                        <p:par>
                          <p:cTn id="30" fill="hold">
                            <p:stCondLst>
                              <p:cond delay="18100"/>
                            </p:stCondLst>
                            <p:childTnLst>
                              <p:par>
                                <p:cTn id="31" presetID="10" presetClass="entr" presetSubtype="0" fill="hold" nodeType="afterEffect">
                                  <p:stCondLst>
                                    <p:cond delay="0"/>
                                  </p:stCondLst>
                                  <p:iterate type="lt">
                                    <p:tmPct val="20000"/>
                                  </p:iterate>
                                  <p:childTnLst>
                                    <p:set>
                                      <p:cBhvr>
                                        <p:cTn id="32" dur="1" fill="hold">
                                          <p:stCondLst>
                                            <p:cond delay="0"/>
                                          </p:stCondLst>
                                        </p:cTn>
                                        <p:tgtEl>
                                          <p:spTgt spid="11">
                                            <p:txEl>
                                              <p:pRg st="3" end="3"/>
                                            </p:txEl>
                                          </p:spTgt>
                                        </p:tgtEl>
                                        <p:attrNameLst>
                                          <p:attrName>style.visibility</p:attrName>
                                        </p:attrNameLst>
                                      </p:cBhvr>
                                      <p:to>
                                        <p:strVal val="visible"/>
                                      </p:to>
                                    </p:set>
                                    <p:animEffect transition="in" filter="fade">
                                      <p:cBhvr>
                                        <p:cTn id="33" dur="500"/>
                                        <p:tgtEl>
                                          <p:spTgt spid="11">
                                            <p:txEl>
                                              <p:pRg st="3" end="3"/>
                                            </p:txEl>
                                          </p:spTgt>
                                        </p:tgtEl>
                                      </p:cBhvr>
                                    </p:animEffect>
                                  </p:childTnLst>
                                </p:cTn>
                              </p:par>
                            </p:childTnLst>
                          </p:cTn>
                        </p:par>
                        <p:par>
                          <p:cTn id="34" fill="hold">
                            <p:stCondLst>
                              <p:cond delay="21900"/>
                            </p:stCondLst>
                            <p:childTnLst>
                              <p:par>
                                <p:cTn id="35" presetID="10" presetClass="entr" presetSubtype="0" fill="hold" nodeType="afterEffect">
                                  <p:stCondLst>
                                    <p:cond delay="0"/>
                                  </p:stCondLst>
                                  <p:iterate type="lt">
                                    <p:tmPct val="20000"/>
                                  </p:iterate>
                                  <p:childTnLst>
                                    <p:set>
                                      <p:cBhvr>
                                        <p:cTn id="36" dur="1" fill="hold">
                                          <p:stCondLst>
                                            <p:cond delay="0"/>
                                          </p:stCondLst>
                                        </p:cTn>
                                        <p:tgtEl>
                                          <p:spTgt spid="11">
                                            <p:txEl>
                                              <p:pRg st="4" end="4"/>
                                            </p:txEl>
                                          </p:spTgt>
                                        </p:tgtEl>
                                        <p:attrNameLst>
                                          <p:attrName>style.visibility</p:attrName>
                                        </p:attrNameLst>
                                      </p:cBhvr>
                                      <p:to>
                                        <p:strVal val="visible"/>
                                      </p:to>
                                    </p:set>
                                    <p:animEffect transition="in" filter="fade">
                                      <p:cBhvr>
                                        <p:cTn id="3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Oval 53"/>
          <p:cNvSpPr>
            <a:spLocks noChangeArrowheads="1"/>
          </p:cNvSpPr>
          <p:nvPr/>
        </p:nvSpPr>
        <p:spPr bwMode="auto">
          <a:xfrm>
            <a:off x="6461748" y="2661976"/>
            <a:ext cx="469559" cy="417177"/>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0AEB5589-BCD2-4F0E-A74F-0ACF51F85001}"/>
                  </a:ext>
                </a:extLst>
              </p:cNvPr>
              <p:cNvSpPr>
                <a:spLocks noGrp="1"/>
              </p:cNvSpPr>
              <p:nvPr>
                <p:ph type="body" idx="1"/>
              </p:nvPr>
            </p:nvSpPr>
            <p:spPr>
              <a:xfrm>
                <a:off x="29028" y="114261"/>
                <a:ext cx="11929997" cy="2591257"/>
              </a:xfrm>
            </p:spPr>
            <p:txBody>
              <a:bodyPr>
                <a:noAutofit/>
              </a:bodyPr>
              <a:lstStyle/>
              <a:p>
                <a:pPr marL="0" indent="0" algn="just">
                  <a:lnSpc>
                    <a:spcPct val="107000"/>
                  </a:lnSpc>
                  <a:spcAft>
                    <a:spcPts val="0"/>
                  </a:spcAft>
                  <a:buNone/>
                  <a:tabLst>
                    <a:tab pos="0" algn="l"/>
                  </a:tabLst>
                </a:pPr>
                <a:r>
                  <a:rPr lang="en-US" sz="3200" b="1" dirty="0" err="1">
                    <a:solidFill>
                      <a:srgbClr val="0000FF"/>
                    </a:solidFill>
                    <a:latin typeface="Times New Roman" panose="02020603050405020304" pitchFamily="18" charset="0"/>
                    <a:ea typeface="Times New Roman" panose="02020603050405020304" pitchFamily="18" charset="0"/>
                  </a:rPr>
                  <a:t>Câu</a:t>
                </a:r>
                <a:r>
                  <a:rPr lang="en-US" sz="3200" b="1" dirty="0">
                    <a:solidFill>
                      <a:srgbClr val="0000FF"/>
                    </a:solidFill>
                    <a:latin typeface="Times New Roman" panose="02020603050405020304" pitchFamily="18" charset="0"/>
                    <a:ea typeface="Times New Roman" panose="02020603050405020304" pitchFamily="18" charset="0"/>
                  </a:rPr>
                  <a:t> 11:	</a:t>
                </a:r>
                <a:r>
                  <a:rPr lang="nl-NL" sz="3200" dirty="0">
                    <a:effectLst/>
                    <a:latin typeface="Times New Roman" panose="02020603050405020304" pitchFamily="18" charset="0"/>
                    <a:ea typeface="Times New Roman" panose="02020603050405020304" pitchFamily="18" charset="0"/>
                  </a:rPr>
                  <a:t>Cho hình chóp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𝐴𝐵𝐶</m:t>
                    </m:r>
                  </m:oMath>
                </a14:m>
                <a:r>
                  <a:rPr lang="nl-NL" sz="3200" dirty="0">
                    <a:effectLst/>
                    <a:latin typeface="Times New Roman" panose="02020603050405020304" pitchFamily="18" charset="0"/>
                    <a:ea typeface="Times New Roman" panose="02020603050405020304" pitchFamily="18" charset="0"/>
                  </a:rPr>
                  <a:t> có đáy là tam giác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𝐴𝐵𝐶</m:t>
                    </m:r>
                  </m:oMath>
                </a14:m>
                <a:r>
                  <a:rPr lang="nl-NL" sz="3200" dirty="0">
                    <a:effectLst/>
                    <a:latin typeface="Times New Roman" panose="02020603050405020304" pitchFamily="18" charset="0"/>
                    <a:ea typeface="Times New Roman" panose="02020603050405020304" pitchFamily="18" charset="0"/>
                  </a:rPr>
                  <a:t> vuông tại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𝐵</m:t>
                    </m:r>
                  </m:oMath>
                </a14:m>
                <a:r>
                  <a:rPr lang="nl-NL"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𝐴𝐵</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𝑎</m:t>
                    </m:r>
                  </m:oMath>
                </a14:m>
                <a:r>
                  <a:rPr lang="nl-NL"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𝐵𝐶</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2</m:t>
                    </m:r>
                    <m:r>
                      <a:rPr lang="en-US" sz="3200" i="1">
                        <a:effectLst/>
                        <a:latin typeface="Cambria Math" panose="02040503050406030204" pitchFamily="18" charset="0"/>
                        <a:ea typeface="Times New Roman" panose="02020603050405020304" pitchFamily="18" charset="0"/>
                      </a:rPr>
                      <m:t>𝑎</m:t>
                    </m:r>
                  </m:oMath>
                </a14:m>
                <a:r>
                  <a:rPr lang="nl-NL" sz="3200" dirty="0">
                    <a:effectLst/>
                    <a:latin typeface="Times New Roman" panose="02020603050405020304" pitchFamily="18" charset="0"/>
                    <a:ea typeface="Times New Roman" panose="02020603050405020304" pitchFamily="18" charset="0"/>
                  </a:rPr>
                  <a:t>. Tam giác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𝑆𝐴𝐵</m:t>
                    </m:r>
                  </m:oMath>
                </a14:m>
                <a:r>
                  <a:rPr lang="nl-NL" sz="3200" dirty="0">
                    <a:effectLst/>
                    <a:latin typeface="Times New Roman" panose="02020603050405020304" pitchFamily="18" charset="0"/>
                    <a:ea typeface="Times New Roman" panose="02020603050405020304" pitchFamily="18" charset="0"/>
                  </a:rPr>
                  <a:t> cân tại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m:t>
                    </m:r>
                  </m:oMath>
                </a14:m>
                <a:r>
                  <a:rPr lang="nl-NL" sz="3200" dirty="0">
                    <a:effectLst/>
                    <a:latin typeface="Times New Roman" panose="02020603050405020304" pitchFamily="18" charset="0"/>
                    <a:ea typeface="Times New Roman" panose="02020603050405020304" pitchFamily="18" charset="0"/>
                  </a:rPr>
                  <a:t> và nằm trong mặt phẳng vuông góc với đáy. Gọi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𝐺</m:t>
                    </m:r>
                  </m:oMath>
                </a14:m>
                <a:r>
                  <a:rPr lang="nl-NL" sz="3200" dirty="0">
                    <a:effectLst/>
                    <a:latin typeface="Times New Roman" panose="02020603050405020304" pitchFamily="18" charset="0"/>
                    <a:ea typeface="Times New Roman" panose="02020603050405020304" pitchFamily="18" charset="0"/>
                  </a:rPr>
                  <a:t> là trọng tâm tam giác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𝐴𝐵𝐶</m:t>
                    </m:r>
                  </m:oMath>
                </a14:m>
                <a:r>
                  <a:rPr lang="nl-NL" sz="3200" dirty="0">
                    <a:effectLst/>
                    <a:latin typeface="Times New Roman" panose="02020603050405020304" pitchFamily="18" charset="0"/>
                    <a:ea typeface="Times New Roman" panose="02020603050405020304" pitchFamily="18" charset="0"/>
                  </a:rPr>
                  <a:t>, mặt phẳng </a:t>
                </a:r>
                <a14:m>
                  <m:oMath xmlns:m="http://schemas.openxmlformats.org/officeDocument/2006/math">
                    <m:d>
                      <m:dPr>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𝑆𝐴𝐺</m:t>
                        </m:r>
                      </m:e>
                    </m:d>
                  </m:oMath>
                </a14:m>
                <a:r>
                  <a:rPr lang="nl-NL" sz="3200" dirty="0">
                    <a:effectLst/>
                    <a:latin typeface="Times New Roman" panose="02020603050405020304" pitchFamily="18" charset="0"/>
                    <a:ea typeface="Times New Roman" panose="02020603050405020304" pitchFamily="18" charset="0"/>
                  </a:rPr>
                  <a:t> tạo với đáy một góc </a:t>
                </a:r>
                <a14:m>
                  <m:oMath xmlns:m="http://schemas.openxmlformats.org/officeDocument/2006/math">
                    <m:r>
                      <a:rPr lang="en-US" sz="3200" i="1">
                        <a:effectLst/>
                        <a:latin typeface="Cambria Math" panose="02040503050406030204" pitchFamily="18" charset="0"/>
                        <a:ea typeface="Times New Roman" panose="02020603050405020304" pitchFamily="18" charset="0"/>
                      </a:rPr>
                      <m:t>60</m:t>
                    </m:r>
                    <m:r>
                      <a:rPr lang="en-US" sz="3200" i="1">
                        <a:effectLst/>
                        <a:latin typeface="Cambria Math" panose="02040503050406030204" pitchFamily="18" charset="0"/>
                        <a:ea typeface="Times New Roman" panose="02020603050405020304" pitchFamily="18" charset="0"/>
                      </a:rPr>
                      <m:t>°</m:t>
                    </m:r>
                  </m:oMath>
                </a14:m>
                <a:r>
                  <a:rPr lang="nl-NL"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Thể</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tích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khối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tứ</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diện</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𝐴𝐶𝐺𝑆</m:t>
                    </m:r>
                  </m:oMath>
                </a14:m>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bằng</a:t>
                </a:r>
                <a:endParaRPr lang="en-US" sz="3200" dirty="0">
                  <a:effectLst/>
                  <a:latin typeface="Times New Roman" panose="02020603050405020304" pitchFamily="18" charset="0"/>
                  <a:ea typeface="Times New Roman" panose="02020603050405020304" pitchFamily="18" charset="0"/>
                </a:endParaRPr>
              </a:p>
              <a:p>
                <a:pPr indent="0" algn="just">
                  <a:lnSpc>
                    <a:spcPct val="107000"/>
                  </a:lnSpc>
                  <a:spcAft>
                    <a:spcPts val="0"/>
                  </a:spcAft>
                  <a:buNone/>
                  <a:tabLst>
                    <a:tab pos="635000" algn="l"/>
                    <a:tab pos="2222500" algn="l"/>
                    <a:tab pos="3810000" algn="l"/>
                    <a:tab pos="5397500" algn="l"/>
                  </a:tabLst>
                </a:pPr>
                <a:r>
                  <a:rPr lang="en-US" sz="3200" b="1" dirty="0">
                    <a:solidFill>
                      <a:srgbClr val="0000FF"/>
                    </a:solidFill>
                    <a:effectLst/>
                    <a:latin typeface="Times New Roman" panose="02020603050405020304" pitchFamily="18" charset="0"/>
                    <a:ea typeface="Times New Roman" panose="02020603050405020304" pitchFamily="18" charset="0"/>
                  </a:rPr>
                  <a:t>A.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𝑉</m:t>
                    </m:r>
                    <m:r>
                      <a:rPr lang="en-US" sz="3200" i="1">
                        <a:effectLst/>
                        <a:latin typeface="Cambria Math" panose="02040503050406030204" pitchFamily="18" charset="0"/>
                        <a:ea typeface="Times New Roman" panose="02020603050405020304" pitchFamily="18" charset="0"/>
                      </a:rPr>
                      <m:t>=</m:t>
                    </m:r>
                    <m:f>
                      <m:fPr>
                        <m:ctrlPr>
                          <a:rPr lang="en-US" sz="3200" i="1">
                            <a:effectLst/>
                            <a:latin typeface="Cambria Math" panose="02040503050406030204" pitchFamily="18" charset="0"/>
                            <a:ea typeface="Times New Roman" panose="02020603050405020304" pitchFamily="18" charset="0"/>
                          </a:rPr>
                        </m:ctrlPr>
                      </m:fPr>
                      <m:num>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𝑎</m:t>
                            </m:r>
                          </m:e>
                          <m:sup>
                            <m:r>
                              <a:rPr lang="en-US" sz="3200" i="1">
                                <a:effectLst/>
                                <a:latin typeface="Cambria Math" panose="02040503050406030204" pitchFamily="18" charset="0"/>
                                <a:ea typeface="Times New Roman" panose="02020603050405020304" pitchFamily="18" charset="0"/>
                              </a:rPr>
                              <m:t>3</m:t>
                            </m:r>
                          </m:sup>
                        </m:sSup>
                        <m:rad>
                          <m:radPr>
                            <m:degHide m:val="on"/>
                            <m:ctrlPr>
                              <a:rPr lang="en-US" sz="3200" i="1">
                                <a:effectLst/>
                                <a:latin typeface="Cambria Math" panose="02040503050406030204" pitchFamily="18" charset="0"/>
                                <a:ea typeface="Times New Roman" panose="02020603050405020304" pitchFamily="18" charset="0"/>
                              </a:rPr>
                            </m:ctrlPr>
                          </m:radPr>
                          <m:deg/>
                          <m:e>
                            <m:r>
                              <a:rPr lang="en-US" sz="3200" i="1">
                                <a:effectLst/>
                                <a:latin typeface="Cambria Math" panose="02040503050406030204" pitchFamily="18" charset="0"/>
                                <a:ea typeface="Times New Roman" panose="02020603050405020304" pitchFamily="18" charset="0"/>
                              </a:rPr>
                              <m:t>3</m:t>
                            </m:r>
                          </m:e>
                        </m:rad>
                      </m:num>
                      <m:den>
                        <m:r>
                          <a:rPr lang="en-US" sz="3200" i="1">
                            <a:effectLst/>
                            <a:latin typeface="Cambria Math" panose="02040503050406030204" pitchFamily="18" charset="0"/>
                            <a:ea typeface="Times New Roman" panose="02020603050405020304" pitchFamily="18" charset="0"/>
                          </a:rPr>
                          <m:t>27</m:t>
                        </m:r>
                      </m:den>
                    </m:f>
                  </m:oMath>
                </a14:m>
                <a:r>
                  <a:rPr lang="en-US" sz="3200" b="1" dirty="0">
                    <a:effectLst/>
                    <a:latin typeface="Times New Roman" panose="02020603050405020304" pitchFamily="18" charset="0"/>
                    <a:ea typeface="Times New Roman" panose="02020603050405020304" pitchFamily="18" charset="0"/>
                  </a:rPr>
                  <a:t>	</a:t>
                </a:r>
                <a:r>
                  <a:rPr lang="en-US" sz="3200" b="1" dirty="0">
                    <a:solidFill>
                      <a:srgbClr val="0000FF"/>
                    </a:solidFill>
                    <a:effectLst/>
                    <a:latin typeface="Times New Roman" panose="02020603050405020304" pitchFamily="18" charset="0"/>
                    <a:ea typeface="Times New Roman" panose="02020603050405020304" pitchFamily="18" charset="0"/>
                  </a:rPr>
                  <a:t>B.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𝑉</m:t>
                    </m:r>
                    <m:r>
                      <a:rPr lang="en-US" sz="3200" i="1">
                        <a:effectLst/>
                        <a:latin typeface="Cambria Math" panose="02040503050406030204" pitchFamily="18" charset="0"/>
                        <a:ea typeface="Times New Roman" panose="02020603050405020304" pitchFamily="18" charset="0"/>
                      </a:rPr>
                      <m:t>=</m:t>
                    </m:r>
                    <m:f>
                      <m:fPr>
                        <m:ctrlPr>
                          <a:rPr lang="en-US" sz="3200" i="1">
                            <a:effectLst/>
                            <a:latin typeface="Cambria Math" panose="02040503050406030204" pitchFamily="18" charset="0"/>
                            <a:ea typeface="Times New Roman" panose="02020603050405020304" pitchFamily="18" charset="0"/>
                          </a:rPr>
                        </m:ctrlPr>
                      </m:fPr>
                      <m:num>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𝑎</m:t>
                            </m:r>
                          </m:e>
                          <m:sup>
                            <m:r>
                              <a:rPr lang="en-US" sz="3200" i="1">
                                <a:effectLst/>
                                <a:latin typeface="Cambria Math" panose="02040503050406030204" pitchFamily="18" charset="0"/>
                                <a:ea typeface="Times New Roman" panose="02020603050405020304" pitchFamily="18" charset="0"/>
                              </a:rPr>
                              <m:t>3</m:t>
                            </m:r>
                          </m:sup>
                        </m:sSup>
                        <m:rad>
                          <m:radPr>
                            <m:degHide m:val="on"/>
                            <m:ctrlPr>
                              <a:rPr lang="en-US" sz="3200" i="1">
                                <a:effectLst/>
                                <a:latin typeface="Cambria Math" panose="02040503050406030204" pitchFamily="18" charset="0"/>
                                <a:ea typeface="Times New Roman" panose="02020603050405020304" pitchFamily="18" charset="0"/>
                              </a:rPr>
                            </m:ctrlPr>
                          </m:radPr>
                          <m:deg/>
                          <m:e>
                            <m:r>
                              <a:rPr lang="en-US" sz="3200" i="1">
                                <a:effectLst/>
                                <a:latin typeface="Cambria Math" panose="02040503050406030204" pitchFamily="18" charset="0"/>
                                <a:ea typeface="Times New Roman" panose="02020603050405020304" pitchFamily="18" charset="0"/>
                              </a:rPr>
                              <m:t>6</m:t>
                            </m:r>
                          </m:e>
                        </m:rad>
                      </m:num>
                      <m:den>
                        <m:r>
                          <a:rPr lang="en-US" sz="3200" i="1">
                            <a:effectLst/>
                            <a:latin typeface="Cambria Math" panose="02040503050406030204" pitchFamily="18" charset="0"/>
                            <a:ea typeface="Times New Roman" panose="02020603050405020304" pitchFamily="18" charset="0"/>
                          </a:rPr>
                          <m:t>12</m:t>
                        </m:r>
                      </m:den>
                    </m:f>
                  </m:oMath>
                </a14:m>
                <a:r>
                  <a:rPr lang="en-US" sz="3200" b="1" dirty="0">
                    <a:effectLst/>
                    <a:latin typeface="Times New Roman" panose="02020603050405020304" pitchFamily="18" charset="0"/>
                    <a:ea typeface="Times New Roman" panose="02020603050405020304" pitchFamily="18" charset="0"/>
                  </a:rPr>
                  <a:t>	</a:t>
                </a:r>
                <a:r>
                  <a:rPr lang="en-US" sz="3200" b="1" dirty="0">
                    <a:solidFill>
                      <a:srgbClr val="0000FF"/>
                    </a:solidFill>
                    <a:effectLst/>
                    <a:latin typeface="Times New Roman" panose="02020603050405020304" pitchFamily="18" charset="0"/>
                    <a:ea typeface="Times New Roman" panose="02020603050405020304" pitchFamily="18" charset="0"/>
                  </a:rPr>
                  <a:t>C.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𝑉</m:t>
                    </m:r>
                    <m:r>
                      <a:rPr lang="en-US" sz="3200" i="1">
                        <a:effectLst/>
                        <a:latin typeface="Cambria Math" panose="02040503050406030204" pitchFamily="18" charset="0"/>
                        <a:ea typeface="Times New Roman" panose="02020603050405020304" pitchFamily="18" charset="0"/>
                      </a:rPr>
                      <m:t>=</m:t>
                    </m:r>
                    <m:f>
                      <m:fPr>
                        <m:ctrlPr>
                          <a:rPr lang="en-US" sz="3200" i="1">
                            <a:effectLst/>
                            <a:latin typeface="Cambria Math" panose="02040503050406030204" pitchFamily="18" charset="0"/>
                            <a:ea typeface="Times New Roman" panose="02020603050405020304" pitchFamily="18" charset="0"/>
                          </a:rPr>
                        </m:ctrlPr>
                      </m:fPr>
                      <m:num>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𝑎</m:t>
                            </m:r>
                          </m:e>
                          <m:sup>
                            <m:r>
                              <a:rPr lang="en-US" sz="3200" i="1">
                                <a:effectLst/>
                                <a:latin typeface="Cambria Math" panose="02040503050406030204" pitchFamily="18" charset="0"/>
                                <a:ea typeface="Times New Roman" panose="02020603050405020304" pitchFamily="18" charset="0"/>
                              </a:rPr>
                              <m:t>3</m:t>
                            </m:r>
                          </m:sup>
                        </m:sSup>
                        <m:rad>
                          <m:radPr>
                            <m:degHide m:val="on"/>
                            <m:ctrlPr>
                              <a:rPr lang="en-US" sz="3200" i="1">
                                <a:effectLst/>
                                <a:latin typeface="Cambria Math" panose="02040503050406030204" pitchFamily="18" charset="0"/>
                                <a:ea typeface="Times New Roman" panose="02020603050405020304" pitchFamily="18" charset="0"/>
                              </a:rPr>
                            </m:ctrlPr>
                          </m:radPr>
                          <m:deg/>
                          <m:e>
                            <m:r>
                              <a:rPr lang="en-US" sz="3200" i="1">
                                <a:effectLst/>
                                <a:latin typeface="Cambria Math" panose="02040503050406030204" pitchFamily="18" charset="0"/>
                                <a:ea typeface="Times New Roman" panose="02020603050405020304" pitchFamily="18" charset="0"/>
                              </a:rPr>
                              <m:t>6</m:t>
                            </m:r>
                          </m:e>
                        </m:rad>
                      </m:num>
                      <m:den>
                        <m:r>
                          <a:rPr lang="en-US" sz="3200" i="1">
                            <a:effectLst/>
                            <a:latin typeface="Cambria Math" panose="02040503050406030204" pitchFamily="18" charset="0"/>
                            <a:ea typeface="Times New Roman" panose="02020603050405020304" pitchFamily="18" charset="0"/>
                          </a:rPr>
                          <m:t>36</m:t>
                        </m:r>
                      </m:den>
                    </m:f>
                  </m:oMath>
                </a14:m>
                <a:r>
                  <a:rPr lang="en-US" sz="3200" b="1" dirty="0">
                    <a:effectLst/>
                    <a:latin typeface="Times New Roman" panose="02020603050405020304" pitchFamily="18" charset="0"/>
                    <a:ea typeface="Times New Roman" panose="02020603050405020304" pitchFamily="18" charset="0"/>
                  </a:rPr>
                  <a:t>	</a:t>
                </a:r>
                <a:r>
                  <a:rPr lang="en-US" sz="3200" b="1" dirty="0">
                    <a:solidFill>
                      <a:srgbClr val="0000FF"/>
                    </a:solidFill>
                    <a:effectLst/>
                    <a:latin typeface="Times New Roman" panose="02020603050405020304" pitchFamily="18" charset="0"/>
                    <a:ea typeface="Times New Roman" panose="02020603050405020304" pitchFamily="18" charset="0"/>
                  </a:rPr>
                  <a:t>D.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𝑉</m:t>
                    </m:r>
                    <m:r>
                      <a:rPr lang="en-US" sz="3200" i="1">
                        <a:effectLst/>
                        <a:latin typeface="Cambria Math" panose="02040503050406030204" pitchFamily="18" charset="0"/>
                        <a:ea typeface="Times New Roman" panose="02020603050405020304" pitchFamily="18" charset="0"/>
                      </a:rPr>
                      <m:t>=</m:t>
                    </m:r>
                    <m:f>
                      <m:fPr>
                        <m:ctrlPr>
                          <a:rPr lang="en-US" sz="3200" i="1">
                            <a:effectLst/>
                            <a:latin typeface="Cambria Math" panose="02040503050406030204" pitchFamily="18" charset="0"/>
                            <a:ea typeface="Times New Roman" panose="02020603050405020304" pitchFamily="18" charset="0"/>
                          </a:rPr>
                        </m:ctrlPr>
                      </m:fPr>
                      <m:num>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𝑎</m:t>
                            </m:r>
                          </m:e>
                          <m:sup>
                            <m:r>
                              <a:rPr lang="en-US" sz="3200" i="1">
                                <a:effectLst/>
                                <a:latin typeface="Cambria Math" panose="02040503050406030204" pitchFamily="18" charset="0"/>
                                <a:ea typeface="Times New Roman" panose="02020603050405020304" pitchFamily="18" charset="0"/>
                              </a:rPr>
                              <m:t>3</m:t>
                            </m:r>
                          </m:sup>
                        </m:sSup>
                        <m:rad>
                          <m:radPr>
                            <m:degHide m:val="on"/>
                            <m:ctrlPr>
                              <a:rPr lang="en-US" sz="3200" i="1">
                                <a:effectLst/>
                                <a:latin typeface="Cambria Math" panose="02040503050406030204" pitchFamily="18" charset="0"/>
                                <a:ea typeface="Times New Roman" panose="02020603050405020304" pitchFamily="18" charset="0"/>
                              </a:rPr>
                            </m:ctrlPr>
                          </m:radPr>
                          <m:deg/>
                          <m:e>
                            <m:r>
                              <a:rPr lang="en-US" sz="3200" i="1">
                                <a:effectLst/>
                                <a:latin typeface="Cambria Math" panose="02040503050406030204" pitchFamily="18" charset="0"/>
                                <a:ea typeface="Times New Roman" panose="02020603050405020304" pitchFamily="18" charset="0"/>
                              </a:rPr>
                              <m:t>6</m:t>
                            </m:r>
                          </m:e>
                        </m:rad>
                      </m:num>
                      <m:den>
                        <m:r>
                          <a:rPr lang="en-US" sz="3200" i="1">
                            <a:effectLst/>
                            <a:latin typeface="Cambria Math" panose="02040503050406030204" pitchFamily="18" charset="0"/>
                            <a:ea typeface="Times New Roman" panose="02020603050405020304" pitchFamily="18" charset="0"/>
                          </a:rPr>
                          <m:t>18</m:t>
                        </m:r>
                      </m:den>
                    </m:f>
                  </m:oMath>
                </a14:m>
                <a:endParaRPr lang="en-US" sz="3200" dirty="0">
                  <a:effectLst/>
                  <a:latin typeface="Times New Roman" panose="02020603050405020304" pitchFamily="18" charset="0"/>
                  <a:ea typeface="Times New Roman" panose="02020603050405020304" pitchFamily="18" charset="0"/>
                </a:endParaRPr>
              </a:p>
              <a:p>
                <a:pPr marL="0" marR="0" lvl="0" indent="0" rtl="0">
                  <a:buNone/>
                </a:pPr>
                <a:r>
                  <a:rPr lang="en-US" sz="3200" b="1" u="sng" dirty="0" err="1">
                    <a:solidFill>
                      <a:srgbClr val="0000FF"/>
                    </a:solidFill>
                    <a:latin typeface="Calibri" panose="020F0502020204030204" pitchFamily="34" charset="0"/>
                  </a:rPr>
                  <a:t>Lời</a:t>
                </a:r>
                <a:r>
                  <a:rPr lang="en-US" sz="3200" b="1" u="sng" dirty="0">
                    <a:solidFill>
                      <a:srgbClr val="0000FF"/>
                    </a:solidFill>
                    <a:latin typeface="Calibri" panose="020F0502020204030204" pitchFamily="34" charset="0"/>
                  </a:rPr>
                  <a:t> </a:t>
                </a:r>
                <a:r>
                  <a:rPr lang="en-US" sz="3200" b="1" u="sng" dirty="0" err="1">
                    <a:solidFill>
                      <a:srgbClr val="0000FF"/>
                    </a:solidFill>
                    <a:latin typeface="Calibri" panose="020F0502020204030204" pitchFamily="34" charset="0"/>
                  </a:rPr>
                  <a:t>giải</a:t>
                </a:r>
                <a:r>
                  <a:rPr lang="en-US" sz="3200" b="1" u="sng" dirty="0">
                    <a:solidFill>
                      <a:srgbClr val="0000FF"/>
                    </a:solidFill>
                    <a:latin typeface="Calibri" panose="020F0502020204030204" pitchFamily="34" charset="0"/>
                  </a:rPr>
                  <a:t>   </a:t>
                </a:r>
                <a:endParaRPr lang="en-US" sz="3200" u="sng" dirty="0">
                  <a:solidFill>
                    <a:srgbClr val="002060"/>
                  </a:solidFill>
                  <a:latin typeface="Calibri" panose="020F0502020204030204" pitchFamily="34" charset="0"/>
                </a:endParaRPr>
              </a:p>
              <a:p>
                <a:pPr marL="0" marR="0" lvl="0" indent="0" rtl="0">
                  <a:buNone/>
                </a:pPr>
                <a:endParaRPr lang="en-US" sz="3200" b="1" i="0" u="none" strike="noStrike" baseline="0" dirty="0">
                  <a:solidFill>
                    <a:srgbClr val="002060"/>
                  </a:solidFill>
                  <a:latin typeface="Calibri" panose="020F0502020204030204" pitchFamily="34" charset="0"/>
                  <a:sym typeface="Symbol"/>
                </a:endParaRPr>
              </a:p>
              <a:p>
                <a:pPr marL="0" marR="0" lvl="0" indent="0" rtl="0">
                  <a:buNone/>
                </a:pPr>
                <a:endParaRPr lang="en-US" sz="3200" b="1" dirty="0">
                  <a:solidFill>
                    <a:srgbClr val="002060"/>
                  </a:solidFill>
                  <a:latin typeface="Calibri" panose="020F0502020204030204" pitchFamily="34" charset="0"/>
                  <a:sym typeface="Symbol"/>
                </a:endParaRPr>
              </a:p>
              <a:p>
                <a:pPr marL="0" marR="0" lvl="0" indent="0" rtl="0">
                  <a:buNone/>
                </a:pPr>
                <a:endParaRPr lang="en-US" sz="3200" b="1" i="0" u="none" strike="noStrike" baseline="0" dirty="0">
                  <a:solidFill>
                    <a:srgbClr val="002060"/>
                  </a:solidFill>
                  <a:latin typeface="Calibri" panose="020F0502020204030204" pitchFamily="34" charset="0"/>
                  <a:sym typeface="Symbol"/>
                </a:endParaRPr>
              </a:p>
              <a:p>
                <a:pPr marL="0" marR="0" lvl="0" indent="0" rtl="0">
                  <a:buNone/>
                </a:pPr>
                <a:endParaRPr lang="en-US" sz="3200" b="1" dirty="0">
                  <a:solidFill>
                    <a:srgbClr val="002060"/>
                  </a:solidFill>
                  <a:latin typeface="Calibri" panose="020F0502020204030204" pitchFamily="34" charset="0"/>
                  <a:sym typeface="Symbol"/>
                </a:endParaRPr>
              </a:p>
            </p:txBody>
          </p:sp>
        </mc:Choice>
        <mc:Fallback xmlns="">
          <p:sp>
            <p:nvSpPr>
              <p:cNvPr id="3" name="Text Placeholder 2">
                <a:extLst>
                  <a:ext uri="{FF2B5EF4-FFF2-40B4-BE49-F238E27FC236}">
                    <a16:creationId xmlns:a16="http://schemas.microsoft.com/office/drawing/2014/main" id="{0AEB5589-BCD2-4F0E-A74F-0ACF51F85001}"/>
                  </a:ext>
                </a:extLst>
              </p:cNvPr>
              <p:cNvSpPr>
                <a:spLocks noGrp="1" noRot="1" noChangeAspect="1" noMove="1" noResize="1" noEditPoints="1" noAdjustHandles="1" noChangeArrowheads="1" noChangeShapeType="1" noTextEdit="1"/>
              </p:cNvSpPr>
              <p:nvPr>
                <p:ph type="body" idx="1"/>
              </p:nvPr>
            </p:nvSpPr>
            <p:spPr>
              <a:xfrm>
                <a:off x="29028" y="114261"/>
                <a:ext cx="11929997" cy="2591257"/>
              </a:xfrm>
              <a:blipFill>
                <a:blip r:embed="rId2"/>
                <a:stretch>
                  <a:fillRect l="-1329" t="-3294" r="-2095" b="-50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172065" y="3591530"/>
                <a:ext cx="7651871" cy="3033010"/>
              </a:xfrm>
              <a:prstGeom prst="rect">
                <a:avLst/>
              </a:prstGeom>
              <a:noFill/>
            </p:spPr>
            <p:txBody>
              <a:bodyPr wrap="square" rtlCol="0">
                <a:spAutoFit/>
              </a:bodyPr>
              <a:lstStyle/>
              <a:p>
                <a:pPr algn="just"/>
                <a:r>
                  <a:rPr lang="fr-FR" sz="3200" dirty="0"/>
                  <a:t>Ta </a:t>
                </a:r>
                <a:r>
                  <a:rPr lang="fr-FR" sz="3200" dirty="0" err="1"/>
                  <a:t>có</a:t>
                </a:r>
                <a:r>
                  <a:rPr lang="fr-FR" sz="3200" dirty="0"/>
                  <a:t>: </a:t>
                </a:r>
                <a14:m>
                  <m:oMath xmlns:m="http://schemas.openxmlformats.org/officeDocument/2006/math">
                    <m:sSub>
                      <m:sSubPr>
                        <m:ctrlPr>
                          <a:rPr lang="en-US" sz="3200" i="1">
                            <a:effectLst/>
                            <a:latin typeface="Cambria Math" panose="02040503050406030204" pitchFamily="18" charset="0"/>
                          </a:rPr>
                        </m:ctrlPr>
                      </m:sSubPr>
                      <m:e>
                        <m:r>
                          <a:rPr lang="en-US" sz="3200" i="1">
                            <a:effectLst/>
                            <a:latin typeface="Cambria Math" panose="02040503050406030204" pitchFamily="18" charset="0"/>
                          </a:rPr>
                          <m:t>𝑆</m:t>
                        </m:r>
                      </m:e>
                      <m:sub>
                        <m:r>
                          <a:rPr lang="en-US" sz="3200" i="1">
                            <a:effectLst/>
                            <a:latin typeface="Cambria Math" panose="02040503050406030204" pitchFamily="18" charset="0"/>
                          </a:rPr>
                          <m:t>𝛥</m:t>
                        </m:r>
                        <m:r>
                          <a:rPr lang="en-US" sz="3200" i="1">
                            <a:effectLst/>
                            <a:latin typeface="Cambria Math" panose="02040503050406030204" pitchFamily="18" charset="0"/>
                          </a:rPr>
                          <m:t>𝐴𝐵𝐶</m:t>
                        </m:r>
                      </m:sub>
                    </m:sSub>
                    <m:r>
                      <a:rPr lang="en-US" sz="3200" i="1">
                        <a:effectLst/>
                        <a:latin typeface="Cambria Math" panose="02040503050406030204" pitchFamily="18" charset="0"/>
                      </a:rPr>
                      <m:t>=</m:t>
                    </m:r>
                    <m:f>
                      <m:fPr>
                        <m:ctrlPr>
                          <a:rPr lang="en-US" sz="3200" i="1">
                            <a:effectLst/>
                            <a:latin typeface="Cambria Math" panose="02040503050406030204" pitchFamily="18" charset="0"/>
                          </a:rPr>
                        </m:ctrlPr>
                      </m:fPr>
                      <m:num>
                        <m:r>
                          <a:rPr lang="en-US" sz="3200" i="1">
                            <a:effectLst/>
                            <a:latin typeface="Cambria Math" panose="02040503050406030204" pitchFamily="18" charset="0"/>
                          </a:rPr>
                          <m:t>1</m:t>
                        </m:r>
                      </m:num>
                      <m:den>
                        <m:r>
                          <a:rPr lang="en-US" sz="3200" i="1">
                            <a:effectLst/>
                            <a:latin typeface="Cambria Math" panose="02040503050406030204" pitchFamily="18" charset="0"/>
                          </a:rPr>
                          <m:t>2</m:t>
                        </m:r>
                      </m:den>
                    </m:f>
                    <m:r>
                      <a:rPr lang="en-US" sz="3200" i="1">
                        <a:effectLst/>
                        <a:latin typeface="Cambria Math" panose="02040503050406030204" pitchFamily="18" charset="0"/>
                      </a:rPr>
                      <m:t>.</m:t>
                    </m:r>
                    <m:r>
                      <a:rPr lang="en-US" sz="3200" i="1">
                        <a:effectLst/>
                        <a:latin typeface="Cambria Math" panose="02040503050406030204" pitchFamily="18" charset="0"/>
                      </a:rPr>
                      <m:t>𝐴𝐵</m:t>
                    </m:r>
                    <m:r>
                      <a:rPr lang="en-US" sz="3200" i="1">
                        <a:effectLst/>
                        <a:latin typeface="Cambria Math" panose="02040503050406030204" pitchFamily="18" charset="0"/>
                      </a:rPr>
                      <m:t>.</m:t>
                    </m:r>
                    <m:r>
                      <a:rPr lang="en-US" sz="3200" i="1">
                        <a:effectLst/>
                        <a:latin typeface="Cambria Math" panose="02040503050406030204" pitchFamily="18" charset="0"/>
                      </a:rPr>
                      <m:t>𝐵𝐶</m:t>
                    </m:r>
                    <m:r>
                      <a:rPr lang="en-US" sz="3200" i="1">
                        <a:effectLst/>
                        <a:latin typeface="Cambria Math" panose="02040503050406030204" pitchFamily="18" charset="0"/>
                      </a:rPr>
                      <m:t>=</m:t>
                    </m:r>
                    <m:sSup>
                      <m:sSupPr>
                        <m:ctrlPr>
                          <a:rPr lang="en-US" sz="3200" i="1">
                            <a:effectLst/>
                            <a:latin typeface="Cambria Math" panose="02040503050406030204" pitchFamily="18" charset="0"/>
                          </a:rPr>
                        </m:ctrlPr>
                      </m:sSupPr>
                      <m:e>
                        <m:r>
                          <a:rPr lang="en-US" sz="3200" i="1">
                            <a:effectLst/>
                            <a:latin typeface="Cambria Math" panose="02040503050406030204" pitchFamily="18" charset="0"/>
                          </a:rPr>
                          <m:t>𝑎</m:t>
                        </m:r>
                      </m:e>
                      <m:sup>
                        <m:r>
                          <a:rPr lang="en-US" sz="3200" i="1">
                            <a:effectLst/>
                            <a:latin typeface="Cambria Math" panose="02040503050406030204" pitchFamily="18" charset="0"/>
                          </a:rPr>
                          <m:t>2</m:t>
                        </m:r>
                      </m:sup>
                    </m:sSup>
                  </m:oMath>
                </a14:m>
                <a:endParaRPr lang="en-US" sz="3200" i="1" dirty="0">
                  <a:effectLst/>
                  <a:latin typeface="Cambria Math" panose="02040503050406030204" pitchFamily="18" charset="0"/>
                </a:endParaRPr>
              </a:p>
              <a:p>
                <a:pPr algn="just"/>
                <a14:m>
                  <m:oMath xmlns:m="http://schemas.openxmlformats.org/officeDocument/2006/math">
                    <m:r>
                      <a:rPr lang="en-US" sz="3200" i="1">
                        <a:effectLst/>
                        <a:latin typeface="Cambria Math" panose="02040503050406030204" pitchFamily="18" charset="0"/>
                        <a:cs typeface="Cambria Math" panose="02040503050406030204" pitchFamily="18" charset="0"/>
                      </a:rPr>
                      <m:t>⇒</m:t>
                    </m:r>
                    <m:sSub>
                      <m:sSubPr>
                        <m:ctrlPr>
                          <a:rPr lang="en-US" sz="3200" i="1">
                            <a:effectLst/>
                            <a:latin typeface="Cambria Math" panose="02040503050406030204" pitchFamily="18" charset="0"/>
                          </a:rPr>
                        </m:ctrlPr>
                      </m:sSubPr>
                      <m:e>
                        <m:r>
                          <a:rPr lang="en-US" sz="3200" i="1">
                            <a:effectLst/>
                            <a:latin typeface="Cambria Math" panose="02040503050406030204" pitchFamily="18" charset="0"/>
                          </a:rPr>
                          <m:t>𝑆</m:t>
                        </m:r>
                      </m:e>
                      <m:sub>
                        <m:r>
                          <a:rPr lang="en-US" sz="3200" i="1">
                            <a:effectLst/>
                            <a:latin typeface="Cambria Math" panose="02040503050406030204" pitchFamily="18" charset="0"/>
                          </a:rPr>
                          <m:t>𝛥</m:t>
                        </m:r>
                        <m:r>
                          <a:rPr lang="en-US" sz="3200" i="1">
                            <a:effectLst/>
                            <a:latin typeface="Cambria Math" panose="02040503050406030204" pitchFamily="18" charset="0"/>
                          </a:rPr>
                          <m:t>𝐴𝐶𝐺</m:t>
                        </m:r>
                      </m:sub>
                    </m:sSub>
                    <m:r>
                      <a:rPr lang="en-US" sz="3200" i="1">
                        <a:effectLst/>
                        <a:latin typeface="Cambria Math" panose="02040503050406030204" pitchFamily="18" charset="0"/>
                      </a:rPr>
                      <m:t>=</m:t>
                    </m:r>
                    <m:f>
                      <m:fPr>
                        <m:ctrlPr>
                          <a:rPr lang="en-US" sz="3200" i="1">
                            <a:effectLst/>
                            <a:latin typeface="Cambria Math" panose="02040503050406030204" pitchFamily="18" charset="0"/>
                          </a:rPr>
                        </m:ctrlPr>
                      </m:fPr>
                      <m:num>
                        <m:r>
                          <a:rPr lang="en-US" sz="3200" i="1">
                            <a:effectLst/>
                            <a:latin typeface="Cambria Math" panose="02040503050406030204" pitchFamily="18" charset="0"/>
                          </a:rPr>
                          <m:t>1</m:t>
                        </m:r>
                      </m:num>
                      <m:den>
                        <m:r>
                          <a:rPr lang="en-US" sz="3200" i="1">
                            <a:effectLst/>
                            <a:latin typeface="Cambria Math" panose="02040503050406030204" pitchFamily="18" charset="0"/>
                          </a:rPr>
                          <m:t>3</m:t>
                        </m:r>
                      </m:den>
                    </m:f>
                    <m:sSub>
                      <m:sSubPr>
                        <m:ctrlPr>
                          <a:rPr lang="en-US" sz="3200" i="1">
                            <a:effectLst/>
                            <a:latin typeface="Cambria Math" panose="02040503050406030204" pitchFamily="18" charset="0"/>
                          </a:rPr>
                        </m:ctrlPr>
                      </m:sSubPr>
                      <m:e>
                        <m:r>
                          <a:rPr lang="en-US" sz="3200" i="1">
                            <a:effectLst/>
                            <a:latin typeface="Cambria Math" panose="02040503050406030204" pitchFamily="18" charset="0"/>
                          </a:rPr>
                          <m:t>𝑆</m:t>
                        </m:r>
                      </m:e>
                      <m:sub>
                        <m:r>
                          <a:rPr lang="en-US" sz="3200" i="1">
                            <a:effectLst/>
                            <a:latin typeface="Cambria Math" panose="02040503050406030204" pitchFamily="18" charset="0"/>
                          </a:rPr>
                          <m:t>𝛥</m:t>
                        </m:r>
                        <m:r>
                          <a:rPr lang="en-US" sz="3200" i="1">
                            <a:effectLst/>
                            <a:latin typeface="Cambria Math" panose="02040503050406030204" pitchFamily="18" charset="0"/>
                          </a:rPr>
                          <m:t>𝐴𝐵𝐶</m:t>
                        </m:r>
                      </m:sub>
                    </m:sSub>
                    <m:r>
                      <a:rPr lang="en-US" sz="3200" i="1">
                        <a:effectLst/>
                        <a:latin typeface="Cambria Math" panose="02040503050406030204" pitchFamily="18" charset="0"/>
                      </a:rPr>
                      <m:t>=</m:t>
                    </m:r>
                    <m:f>
                      <m:fPr>
                        <m:ctrlPr>
                          <a:rPr lang="en-US" sz="3200" i="1">
                            <a:effectLst/>
                            <a:latin typeface="Cambria Math" panose="02040503050406030204" pitchFamily="18" charset="0"/>
                          </a:rPr>
                        </m:ctrlPr>
                      </m:fPr>
                      <m:num>
                        <m:sSup>
                          <m:sSupPr>
                            <m:ctrlPr>
                              <a:rPr lang="en-US" sz="3200" i="1">
                                <a:effectLst/>
                                <a:latin typeface="Cambria Math" panose="02040503050406030204" pitchFamily="18" charset="0"/>
                              </a:rPr>
                            </m:ctrlPr>
                          </m:sSupPr>
                          <m:e>
                            <m:r>
                              <a:rPr lang="en-US" sz="3200" i="1">
                                <a:effectLst/>
                                <a:latin typeface="Cambria Math" panose="02040503050406030204" pitchFamily="18" charset="0"/>
                              </a:rPr>
                              <m:t>𝑎</m:t>
                            </m:r>
                          </m:e>
                          <m:sup>
                            <m:r>
                              <a:rPr lang="en-US" sz="3200" i="1">
                                <a:effectLst/>
                                <a:latin typeface="Cambria Math" panose="02040503050406030204" pitchFamily="18" charset="0"/>
                              </a:rPr>
                              <m:t>2</m:t>
                            </m:r>
                          </m:sup>
                        </m:sSup>
                      </m:num>
                      <m:den>
                        <m:r>
                          <a:rPr lang="en-US" sz="3200" i="1">
                            <a:effectLst/>
                            <a:latin typeface="Cambria Math" panose="02040503050406030204" pitchFamily="18" charset="0"/>
                          </a:rPr>
                          <m:t>3</m:t>
                        </m:r>
                      </m:den>
                    </m:f>
                  </m:oMath>
                </a14:m>
                <a:r>
                  <a:rPr lang="fr-FR" sz="3200" dirty="0">
                    <a:effectLst/>
                  </a:rPr>
                  <a:t>.</a:t>
                </a:r>
                <a:endParaRPr lang="en-US" sz="3200" dirty="0">
                  <a:effectLst/>
                </a:endParaRPr>
              </a:p>
              <a:p>
                <a:pPr algn="just"/>
                <a:r>
                  <a:rPr lang="fr-FR" sz="3200" dirty="0" err="1">
                    <a:effectLst/>
                  </a:rPr>
                  <a:t>Gọi</a:t>
                </a:r>
                <a:r>
                  <a:rPr lang="fr-FR" sz="3200" dirty="0">
                    <a:effectLst/>
                  </a:rPr>
                  <a:t> </a:t>
                </a:r>
                <a14:m>
                  <m:oMath xmlns:m="http://schemas.openxmlformats.org/officeDocument/2006/math">
                    <m:r>
                      <a:rPr lang="en-US" sz="3200" i="1">
                        <a:effectLst/>
                        <a:latin typeface="Cambria Math" panose="02040503050406030204" pitchFamily="18" charset="0"/>
                      </a:rPr>
                      <m:t>𝐻</m:t>
                    </m:r>
                  </m:oMath>
                </a14:m>
                <a:r>
                  <a:rPr lang="fr-FR" sz="3200" dirty="0">
                    <a:effectLst/>
                  </a:rPr>
                  <a:t> là </a:t>
                </a:r>
                <a:r>
                  <a:rPr lang="fr-FR" sz="3200" dirty="0" err="1">
                    <a:effectLst/>
                  </a:rPr>
                  <a:t>trung</a:t>
                </a:r>
                <a:r>
                  <a:rPr lang="fr-FR" sz="3200" dirty="0">
                    <a:effectLst/>
                  </a:rPr>
                  <a:t> </a:t>
                </a:r>
                <a:r>
                  <a:rPr lang="fr-FR" sz="3200" dirty="0" err="1">
                    <a:effectLst/>
                  </a:rPr>
                  <a:t>điểm</a:t>
                </a:r>
                <a:r>
                  <a:rPr lang="fr-FR" sz="3200" dirty="0">
                    <a:effectLst/>
                  </a:rPr>
                  <a:t> </a:t>
                </a:r>
                <a:r>
                  <a:rPr lang="fr-FR" sz="3200" dirty="0" err="1">
                    <a:effectLst/>
                  </a:rPr>
                  <a:t>của</a:t>
                </a:r>
                <a:r>
                  <a:rPr lang="fr-FR" sz="3200" dirty="0">
                    <a:effectLst/>
                  </a:rPr>
                  <a:t> </a:t>
                </a:r>
                <a14:m>
                  <m:oMath xmlns:m="http://schemas.openxmlformats.org/officeDocument/2006/math">
                    <m:r>
                      <a:rPr lang="en-US" sz="3200" i="1">
                        <a:effectLst/>
                        <a:latin typeface="Cambria Math" panose="02040503050406030204" pitchFamily="18" charset="0"/>
                      </a:rPr>
                      <m:t>𝐴𝐵</m:t>
                    </m:r>
                    <m:r>
                      <a:rPr lang="en-US" sz="3200" i="1">
                        <a:effectLst/>
                        <a:latin typeface="Cambria Math" panose="02040503050406030204" pitchFamily="18" charset="0"/>
                        <a:cs typeface="Cambria Math" panose="02040503050406030204" pitchFamily="18" charset="0"/>
                      </a:rPr>
                      <m:t>⇒</m:t>
                    </m:r>
                    <m:r>
                      <a:rPr lang="en-US" sz="3200" i="1">
                        <a:effectLst/>
                        <a:latin typeface="Cambria Math" panose="02040503050406030204" pitchFamily="18" charset="0"/>
                      </a:rPr>
                      <m:t>𝑆𝐻</m:t>
                    </m:r>
                    <m:r>
                      <a:rPr lang="en-US" sz="3200" i="1">
                        <a:effectLst/>
                        <a:latin typeface="Cambria Math" panose="02040503050406030204" pitchFamily="18" charset="0"/>
                        <a:cs typeface="Cambria Math" panose="02040503050406030204" pitchFamily="18" charset="0"/>
                      </a:rPr>
                      <m:t>⊥</m:t>
                    </m:r>
                    <m:d>
                      <m:dPr>
                        <m:ctrlPr>
                          <a:rPr lang="en-US" sz="3200" i="1">
                            <a:effectLst/>
                            <a:latin typeface="Cambria Math" panose="02040503050406030204" pitchFamily="18" charset="0"/>
                          </a:rPr>
                        </m:ctrlPr>
                      </m:dPr>
                      <m:e>
                        <m:r>
                          <a:rPr lang="en-US" sz="3200" i="1">
                            <a:effectLst/>
                            <a:latin typeface="Cambria Math" panose="02040503050406030204" pitchFamily="18" charset="0"/>
                          </a:rPr>
                          <m:t>𝐴𝐵𝐶</m:t>
                        </m:r>
                      </m:e>
                    </m:d>
                  </m:oMath>
                </a14:m>
                <a:r>
                  <a:rPr lang="fr-FR" sz="3200" dirty="0">
                    <a:effectLst/>
                  </a:rPr>
                  <a:t>.</a:t>
                </a:r>
                <a:endParaRPr lang="en-US" sz="3200" dirty="0">
                  <a:effectLst/>
                </a:endParaRPr>
              </a:p>
              <a:p>
                <a:pPr algn="just"/>
                <a:r>
                  <a:rPr lang="fr-FR" sz="3200" dirty="0" err="1">
                    <a:effectLst/>
                  </a:rPr>
                  <a:t>Gọi</a:t>
                </a:r>
                <a:r>
                  <a:rPr lang="fr-FR" sz="3200" dirty="0">
                    <a:effectLst/>
                  </a:rPr>
                  <a:t> </a:t>
                </a:r>
                <a14:m>
                  <m:oMath xmlns:m="http://schemas.openxmlformats.org/officeDocument/2006/math">
                    <m:r>
                      <a:rPr lang="en-US" sz="3200" i="1">
                        <a:effectLst/>
                        <a:latin typeface="Cambria Math" panose="02040503050406030204" pitchFamily="18" charset="0"/>
                      </a:rPr>
                      <m:t>𝑁</m:t>
                    </m:r>
                  </m:oMath>
                </a14:m>
                <a:r>
                  <a:rPr lang="fr-FR" sz="3200" dirty="0">
                    <a:effectLst/>
                  </a:rPr>
                  <a:t> là </a:t>
                </a:r>
                <a:r>
                  <a:rPr lang="fr-FR" sz="3200" dirty="0" err="1">
                    <a:effectLst/>
                  </a:rPr>
                  <a:t>trung</a:t>
                </a:r>
                <a:r>
                  <a:rPr lang="fr-FR" sz="3200" dirty="0">
                    <a:effectLst/>
                  </a:rPr>
                  <a:t> </a:t>
                </a:r>
                <a:r>
                  <a:rPr lang="fr-FR" sz="3200" dirty="0" err="1">
                    <a:effectLst/>
                  </a:rPr>
                  <a:t>điểm</a:t>
                </a:r>
                <a:r>
                  <a:rPr lang="fr-FR" sz="3200" dirty="0">
                    <a:effectLst/>
                  </a:rPr>
                  <a:t> </a:t>
                </a:r>
                <a:r>
                  <a:rPr lang="fr-FR" sz="3200" dirty="0" err="1">
                    <a:effectLst/>
                  </a:rPr>
                  <a:t>của</a:t>
                </a:r>
                <a:r>
                  <a:rPr lang="fr-FR" sz="3200" dirty="0">
                    <a:effectLst/>
                  </a:rPr>
                  <a:t> </a:t>
                </a:r>
                <a14:m>
                  <m:oMath xmlns:m="http://schemas.openxmlformats.org/officeDocument/2006/math">
                    <m:r>
                      <a:rPr lang="en-US" sz="3200" i="1">
                        <a:effectLst/>
                        <a:latin typeface="Cambria Math" panose="02040503050406030204" pitchFamily="18" charset="0"/>
                      </a:rPr>
                      <m:t>𝐵𝐶</m:t>
                    </m:r>
                  </m:oMath>
                </a14:m>
                <a:r>
                  <a:rPr lang="fr-FR" sz="3200" dirty="0">
                    <a:effectLst/>
                  </a:rPr>
                  <a:t>, </a:t>
                </a:r>
                <a14:m>
                  <m:oMath xmlns:m="http://schemas.openxmlformats.org/officeDocument/2006/math">
                    <m:r>
                      <a:rPr lang="en-US" sz="3200" i="1">
                        <a:effectLst/>
                        <a:latin typeface="Cambria Math" panose="02040503050406030204" pitchFamily="18" charset="0"/>
                      </a:rPr>
                      <m:t>𝐼</m:t>
                    </m:r>
                  </m:oMath>
                </a14:m>
                <a:r>
                  <a:rPr lang="fr-FR" sz="3200" dirty="0">
                    <a:effectLst/>
                  </a:rPr>
                  <a:t> là </a:t>
                </a:r>
                <a:r>
                  <a:rPr lang="fr-FR" sz="3200" dirty="0" err="1">
                    <a:effectLst/>
                  </a:rPr>
                  <a:t>trung</a:t>
                </a:r>
                <a:r>
                  <a:rPr lang="fr-FR" sz="3200" dirty="0">
                    <a:effectLst/>
                  </a:rPr>
                  <a:t> </a:t>
                </a:r>
                <a:r>
                  <a:rPr lang="fr-FR" sz="3200" dirty="0" err="1">
                    <a:effectLst/>
                  </a:rPr>
                  <a:t>điểm</a:t>
                </a:r>
                <a:r>
                  <a:rPr lang="fr-FR" sz="3200" dirty="0">
                    <a:effectLst/>
                  </a:rPr>
                  <a:t> </a:t>
                </a:r>
                <a:r>
                  <a:rPr lang="fr-FR" sz="3200" dirty="0" err="1">
                    <a:effectLst/>
                  </a:rPr>
                  <a:t>của</a:t>
                </a:r>
                <a:r>
                  <a:rPr lang="fr-FR" sz="3200" dirty="0">
                    <a:effectLst/>
                  </a:rPr>
                  <a:t> </a:t>
                </a:r>
                <a14:m>
                  <m:oMath xmlns:m="http://schemas.openxmlformats.org/officeDocument/2006/math">
                    <m:r>
                      <a:rPr lang="en-US" sz="3200" i="1">
                        <a:effectLst/>
                        <a:latin typeface="Cambria Math" panose="02040503050406030204" pitchFamily="18" charset="0"/>
                      </a:rPr>
                      <m:t>𝐴𝑁</m:t>
                    </m:r>
                  </m:oMath>
                </a14:m>
                <a:r>
                  <a:rPr lang="fr-FR" sz="3200" dirty="0">
                    <a:effectLst/>
                  </a:rPr>
                  <a:t> </a:t>
                </a:r>
                <a:r>
                  <a:rPr lang="fr-FR" sz="3200" dirty="0" err="1">
                    <a:effectLst/>
                  </a:rPr>
                  <a:t>và</a:t>
                </a:r>
                <a:r>
                  <a:rPr lang="fr-FR" sz="3200" dirty="0">
                    <a:effectLst/>
                  </a:rPr>
                  <a:t> </a:t>
                </a:r>
                <a14:m>
                  <m:oMath xmlns:m="http://schemas.openxmlformats.org/officeDocument/2006/math">
                    <m:r>
                      <a:rPr lang="en-US" sz="3200" i="1">
                        <a:effectLst/>
                        <a:latin typeface="Cambria Math" panose="02040503050406030204" pitchFamily="18" charset="0"/>
                      </a:rPr>
                      <m:t>𝐾</m:t>
                    </m:r>
                  </m:oMath>
                </a14:m>
                <a:r>
                  <a:rPr lang="fr-FR" sz="3200" dirty="0">
                    <a:effectLst/>
                  </a:rPr>
                  <a:t> là </a:t>
                </a:r>
                <a:r>
                  <a:rPr lang="fr-FR" sz="3200" dirty="0" err="1">
                    <a:effectLst/>
                  </a:rPr>
                  <a:t>trung</a:t>
                </a:r>
                <a:r>
                  <a:rPr lang="fr-FR" sz="3200" dirty="0">
                    <a:effectLst/>
                  </a:rPr>
                  <a:t> </a:t>
                </a:r>
                <a:r>
                  <a:rPr lang="fr-FR" sz="3200" dirty="0" err="1">
                    <a:effectLst/>
                  </a:rPr>
                  <a:t>điểm</a:t>
                </a:r>
                <a:r>
                  <a:rPr lang="fr-FR" sz="3200" dirty="0">
                    <a:effectLst/>
                  </a:rPr>
                  <a:t> </a:t>
                </a:r>
                <a:r>
                  <a:rPr lang="fr-FR" sz="3200" dirty="0" err="1">
                    <a:effectLst/>
                  </a:rPr>
                  <a:t>của</a:t>
                </a:r>
                <a:r>
                  <a:rPr lang="fr-FR" sz="3200" dirty="0">
                    <a:effectLst/>
                  </a:rPr>
                  <a:t> </a:t>
                </a:r>
                <a14:m>
                  <m:oMath xmlns:m="http://schemas.openxmlformats.org/officeDocument/2006/math">
                    <m:r>
                      <a:rPr lang="en-US" sz="3200" i="1">
                        <a:effectLst/>
                        <a:latin typeface="Cambria Math" panose="02040503050406030204" pitchFamily="18" charset="0"/>
                      </a:rPr>
                      <m:t>𝐴𝐼</m:t>
                    </m:r>
                  </m:oMath>
                </a14:m>
                <a:r>
                  <a:rPr lang="fr-FR" sz="3200" dirty="0">
                    <a:effectLst/>
                  </a:rPr>
                  <a:t>.</a:t>
                </a:r>
                <a:endParaRPr lang="en-US" sz="3200" dirty="0">
                  <a:effectLs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72065" y="3591530"/>
                <a:ext cx="7651871" cy="3033010"/>
              </a:xfrm>
              <a:prstGeom prst="rect">
                <a:avLst/>
              </a:prstGeom>
              <a:blipFill>
                <a:blip r:embed="rId3"/>
                <a:stretch>
                  <a:fillRect l="-1992" r="-2072" b="-5622"/>
                </a:stretch>
              </a:blipFill>
            </p:spPr>
            <p:txBody>
              <a:bodyPr/>
              <a:lstStyle/>
              <a:p>
                <a:r>
                  <a:rPr lang="en-US">
                    <a:noFill/>
                  </a:rPr>
                  <a:t> </a:t>
                </a:r>
              </a:p>
            </p:txBody>
          </p:sp>
        </mc:Fallback>
      </mc:AlternateContent>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bwMode="auto">
          <a:xfrm>
            <a:off x="8240485" y="3678616"/>
            <a:ext cx="3439885" cy="2945924"/>
          </a:xfrm>
          <a:prstGeom prst="rect">
            <a:avLst/>
          </a:prstGeom>
          <a:noFill/>
          <a:ln>
            <a:noFill/>
          </a:ln>
        </p:spPr>
      </p:pic>
      <p:sp>
        <p:nvSpPr>
          <p:cNvPr id="6" name="Isosceles Triangle 5">
            <a:hlinkClick r:id="rId5" action="ppaction://hlinksldjump"/>
            <a:extLst>
              <a:ext uri="{FF2B5EF4-FFF2-40B4-BE49-F238E27FC236}">
                <a16:creationId xmlns:a16="http://schemas.microsoft.com/office/drawing/2014/main" id="{2DE4D7CC-6FF5-4BD2-8C45-9B6DB73A9A86}"/>
              </a:ext>
            </a:extLst>
          </p:cNvPr>
          <p:cNvSpPr/>
          <p:nvPr/>
        </p:nvSpPr>
        <p:spPr>
          <a:xfrm rot="5400000">
            <a:off x="11532432" y="6263543"/>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6" action="ppaction://hlinksldjump"/>
            <a:extLst>
              <a:ext uri="{FF2B5EF4-FFF2-40B4-BE49-F238E27FC236}">
                <a16:creationId xmlns:a16="http://schemas.microsoft.com/office/drawing/2014/main" id="{B8D6F116-7723-4965-900B-C0FB7DD2E8E1}"/>
              </a:ext>
            </a:extLst>
          </p:cNvPr>
          <p:cNvSpPr/>
          <p:nvPr/>
        </p:nvSpPr>
        <p:spPr>
          <a:xfrm rot="16200000">
            <a:off x="11024656" y="6263543"/>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955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2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9600"/>
                            </p:stCondLst>
                            <p:childTnLst>
                              <p:par>
                                <p:cTn id="9" presetID="10" presetClass="entr" presetSubtype="0" fill="hold" grpId="0" nodeType="afterEffect">
                                  <p:stCondLst>
                                    <p:cond delay="0"/>
                                  </p:stCondLst>
                                  <p:iterate type="lt">
                                    <p:tmPct val="20000"/>
                                  </p:iterate>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27200"/>
                            </p:stCondLst>
                            <p:childTnLst>
                              <p:par>
                                <p:cTn id="13" presetID="10" presetClass="entr" presetSubtype="0" fill="hold" grpId="0" nodeType="afterEffect">
                                  <p:stCondLst>
                                    <p:cond delay="0"/>
                                  </p:stCondLst>
                                  <p:iterate type="lt">
                                    <p:tmPct val="2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iterate type="lt">
                                    <p:tmAbs val="10000"/>
                                  </p:iterate>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iterate type="lt">
                                    <p:tmPct val="10000"/>
                                  </p:iterate>
                                  <p:childTnLst>
                                    <p:set>
                                      <p:cBhvr>
                                        <p:cTn id="33" dur="1" fill="hold">
                                          <p:stCondLst>
                                            <p:cond delay="0"/>
                                          </p:stCondLst>
                                        </p:cTn>
                                        <p:tgtEl>
                                          <p:spTgt spid="2">
                                            <p:txEl>
                                              <p:pRg st="0" end="0"/>
                                            </p:txEl>
                                          </p:spTgt>
                                        </p:tgtEl>
                                        <p:attrNameLst>
                                          <p:attrName>style.visibility</p:attrName>
                                        </p:attrNameLst>
                                      </p:cBhvr>
                                      <p:to>
                                        <p:strVal val="visible"/>
                                      </p:to>
                                    </p:set>
                                    <p:animEffect transition="in" filter="fade">
                                      <p:cBhvr>
                                        <p:cTn id="34" dur="500"/>
                                        <p:tgtEl>
                                          <p:spTgt spid="2">
                                            <p:txEl>
                                              <p:pRg st="0" end="0"/>
                                            </p:txEl>
                                          </p:spTgt>
                                        </p:tgtEl>
                                      </p:cBhvr>
                                    </p:animEffect>
                                  </p:childTnLst>
                                </p:cTn>
                              </p:par>
                            </p:childTnLst>
                          </p:cTn>
                        </p:par>
                        <p:par>
                          <p:cTn id="35" fill="hold">
                            <p:stCondLst>
                              <p:cond delay="2000"/>
                            </p:stCondLst>
                            <p:childTnLst>
                              <p:par>
                                <p:cTn id="36" presetID="10" presetClass="entr" presetSubtype="0" fill="hold" nodeType="afterEffect">
                                  <p:stCondLst>
                                    <p:cond delay="0"/>
                                  </p:stCondLst>
                                  <p:iterate type="lt">
                                    <p:tmPct val="10000"/>
                                  </p:iterate>
                                  <p:childTnLst>
                                    <p:set>
                                      <p:cBhvr>
                                        <p:cTn id="37" dur="1" fill="hold">
                                          <p:stCondLst>
                                            <p:cond delay="0"/>
                                          </p:stCondLst>
                                        </p:cTn>
                                        <p:tgtEl>
                                          <p:spTgt spid="2">
                                            <p:txEl>
                                              <p:pRg st="1" end="1"/>
                                            </p:txEl>
                                          </p:spTgt>
                                        </p:tgtEl>
                                        <p:attrNameLst>
                                          <p:attrName>style.visibility</p:attrName>
                                        </p:attrNameLst>
                                      </p:cBhvr>
                                      <p:to>
                                        <p:strVal val="visible"/>
                                      </p:to>
                                    </p:set>
                                    <p:animEffect transition="in" filter="fade">
                                      <p:cBhvr>
                                        <p:cTn id="38" dur="500"/>
                                        <p:tgtEl>
                                          <p:spTgt spid="2">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iterate type="lt">
                                    <p:tmPct val="10000"/>
                                  </p:iterate>
                                  <p:childTnLst>
                                    <p:set>
                                      <p:cBhvr>
                                        <p:cTn id="42" dur="1" fill="hold">
                                          <p:stCondLst>
                                            <p:cond delay="0"/>
                                          </p:stCondLst>
                                        </p:cTn>
                                        <p:tgtEl>
                                          <p:spTgt spid="2">
                                            <p:txEl>
                                              <p:pRg st="2" end="2"/>
                                            </p:txEl>
                                          </p:spTgt>
                                        </p:tgtEl>
                                        <p:attrNameLst>
                                          <p:attrName>style.visibility</p:attrName>
                                        </p:attrNameLst>
                                      </p:cBhvr>
                                      <p:to>
                                        <p:strVal val="visible"/>
                                      </p:to>
                                    </p:set>
                                    <p:animEffect transition="in" filter="fade">
                                      <p:cBhvr>
                                        <p:cTn id="43" dur="500"/>
                                        <p:tgtEl>
                                          <p:spTgt spid="2">
                                            <p:txEl>
                                              <p:pRg st="2" end="2"/>
                                            </p:txEl>
                                          </p:spTgt>
                                        </p:tgtEl>
                                      </p:cBhvr>
                                    </p:animEffect>
                                  </p:childTnLst>
                                </p:cTn>
                              </p:par>
                            </p:childTnLst>
                          </p:cTn>
                        </p:par>
                        <p:par>
                          <p:cTn id="44" fill="hold">
                            <p:stCondLst>
                              <p:cond delay="1950"/>
                            </p:stCondLst>
                            <p:childTnLst>
                              <p:par>
                                <p:cTn id="45" presetID="10" presetClass="entr" presetSubtype="0" fill="hold" nodeType="afterEffect">
                                  <p:stCondLst>
                                    <p:cond delay="0"/>
                                  </p:stCondLst>
                                  <p:iterate type="lt">
                                    <p:tmPct val="10000"/>
                                  </p:iterate>
                                  <p:childTnLst>
                                    <p:set>
                                      <p:cBhvr>
                                        <p:cTn id="46" dur="1" fill="hold">
                                          <p:stCondLst>
                                            <p:cond delay="0"/>
                                          </p:stCondLst>
                                        </p:cTn>
                                        <p:tgtEl>
                                          <p:spTgt spid="2">
                                            <p:txEl>
                                              <p:pRg st="3" end="3"/>
                                            </p:txEl>
                                          </p:spTgt>
                                        </p:tgtEl>
                                        <p:attrNameLst>
                                          <p:attrName>style.visibility</p:attrName>
                                        </p:attrNameLst>
                                      </p:cBhvr>
                                      <p:to>
                                        <p:strVal val="visible"/>
                                      </p:to>
                                    </p:set>
                                    <p:animEffect transition="in" filter="fade">
                                      <p:cBhvr>
                                        <p:cTn id="4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0AEB5589-BCD2-4F0E-A74F-0ACF51F85001}"/>
                  </a:ext>
                </a:extLst>
              </p:cNvPr>
              <p:cNvSpPr>
                <a:spLocks noGrp="1"/>
              </p:cNvSpPr>
              <p:nvPr>
                <p:ph type="body" idx="1"/>
              </p:nvPr>
            </p:nvSpPr>
            <p:spPr>
              <a:xfrm>
                <a:off x="0" y="0"/>
                <a:ext cx="12192000" cy="6858000"/>
              </a:xfrm>
            </p:spPr>
            <p:txBody>
              <a:bodyPr>
                <a:noAutofit/>
              </a:bodyPr>
              <a:lstStyle/>
              <a:p>
                <a:pPr marL="0" indent="0">
                  <a:buNone/>
                </a:pPr>
                <a:endParaRPr lang="en-US" sz="3200" b="0" i="1" u="none" strike="noStrike" baseline="0" dirty="0">
                  <a:solidFill>
                    <a:srgbClr val="000000"/>
                  </a:solidFill>
                  <a:latin typeface="+mj-lt"/>
                  <a:sym typeface="Symbol"/>
                </a:endParaRPr>
              </a:p>
              <a:p>
                <a:pPr marL="0" indent="0">
                  <a:buNone/>
                </a:pPr>
                <a:endParaRPr lang="en-US" sz="3200" b="0" i="1" u="none" strike="noStrike" baseline="0" dirty="0">
                  <a:solidFill>
                    <a:srgbClr val="000000"/>
                  </a:solidFill>
                  <a:latin typeface="+mj-lt"/>
                  <a:sym typeface="Symbol"/>
                </a:endParaRPr>
              </a:p>
              <a:p>
                <a:pPr marL="0" indent="0">
                  <a:buNone/>
                </a:pPr>
                <a:endParaRPr lang="en-US" sz="3200" b="0" i="1" u="none" strike="noStrike" baseline="0" dirty="0">
                  <a:solidFill>
                    <a:srgbClr val="000000"/>
                  </a:solidFill>
                  <a:latin typeface="+mj-lt"/>
                  <a:sym typeface="Symbol"/>
                </a:endParaRPr>
              </a:p>
              <a:p>
                <a:pPr marL="406400" indent="0" algn="just">
                  <a:buNone/>
                </a:pPr>
                <a:endParaRPr lang="en-US" sz="3200" i="1" dirty="0">
                  <a:solidFill>
                    <a:srgbClr val="000000"/>
                  </a:solidFill>
                  <a:latin typeface="+mj-lt"/>
                  <a:sym typeface="Symbol"/>
                </a:endParaRPr>
              </a:p>
              <a:p>
                <a:pPr marL="406400" indent="0" algn="just">
                  <a:buNone/>
                </a:pPr>
                <a:endParaRPr lang="en-US" sz="3200" b="0" i="1" u="none" strike="noStrike" baseline="0" dirty="0">
                  <a:solidFill>
                    <a:srgbClr val="000000"/>
                  </a:solidFill>
                  <a:latin typeface="+mj-lt"/>
                  <a:sym typeface="Symbol"/>
                </a:endParaRPr>
              </a:p>
              <a:p>
                <a:pPr marL="53975" indent="65088" algn="just">
                  <a:buNone/>
                </a:pPr>
                <a:endParaRPr lang="en-US" sz="3200" b="0" i="1" u="none" strike="noStrike" baseline="0" dirty="0">
                  <a:solidFill>
                    <a:schemeClr val="tx1"/>
                  </a:solidFill>
                  <a:latin typeface="+mj-lt"/>
                  <a:sym typeface="Symbol"/>
                </a:endParaRPr>
              </a:p>
              <a:p>
                <a:pPr marL="53975" indent="65088" algn="just">
                  <a:buNone/>
                </a:pPr>
                <a:endParaRPr lang="en-US" sz="3200" i="1" dirty="0">
                  <a:latin typeface="+mj-lt"/>
                  <a:sym typeface="Symbol"/>
                </a:endParaRPr>
              </a:p>
              <a:p>
                <a:pPr marL="53975" indent="65088" algn="just">
                  <a:buNone/>
                </a:pPr>
                <a14:m>
                  <m:oMath xmlns:m="http://schemas.openxmlformats.org/officeDocument/2006/math">
                    <m:r>
                      <a:rPr lang="vi-VN" sz="3200" b="0" i="1" u="none" strike="noStrike" baseline="0" smtClean="0">
                        <a:solidFill>
                          <a:schemeClr val="tx1"/>
                        </a:solidFill>
                        <a:latin typeface="Cambria Math" panose="02040503050406030204" pitchFamily="18" charset="0"/>
                        <a:sym typeface="Symbol"/>
                      </a:rPr>
                      <m:t></m:t>
                    </m:r>
                  </m:oMath>
                </a14:m>
                <a:r>
                  <a:rPr lang="fr-FR" sz="3200" dirty="0">
                    <a:solidFill>
                      <a:schemeClr val="tx1"/>
                    </a:solidFill>
                    <a:latin typeface="+mj-lt"/>
                  </a:rPr>
                  <a:t>Ta </a:t>
                </a:r>
                <a:r>
                  <a:rPr lang="fr-FR" sz="3200" dirty="0" err="1">
                    <a:solidFill>
                      <a:schemeClr val="tx1"/>
                    </a:solidFill>
                    <a:latin typeface="+mj-lt"/>
                  </a:rPr>
                  <a:t>có</a:t>
                </a:r>
                <a:r>
                  <a:rPr lang="fr-FR" sz="3200" dirty="0">
                    <a:solidFill>
                      <a:schemeClr val="tx1"/>
                    </a:solidFill>
                    <a:latin typeface="+mj-lt"/>
                  </a:rPr>
                  <a:t> </a:t>
                </a:r>
                <a14:m>
                  <m:oMath xmlns:m="http://schemas.openxmlformats.org/officeDocument/2006/math">
                    <m:r>
                      <a:rPr lang="en-US" sz="3200" i="1">
                        <a:solidFill>
                          <a:schemeClr val="tx1"/>
                        </a:solidFill>
                        <a:effectLst/>
                        <a:latin typeface="Cambria Math" panose="02040503050406030204" pitchFamily="18" charset="0"/>
                      </a:rPr>
                      <m:t>𝐴𝐵</m:t>
                    </m:r>
                    <m:r>
                      <a:rPr lang="en-US" sz="3200" i="1">
                        <a:solidFill>
                          <a:schemeClr val="tx1"/>
                        </a:solidFill>
                        <a:effectLst/>
                        <a:latin typeface="Cambria Math" panose="02040503050406030204" pitchFamily="18" charset="0"/>
                      </a:rPr>
                      <m:t>=</m:t>
                    </m:r>
                    <m:r>
                      <a:rPr lang="en-US" sz="3200" i="1">
                        <a:solidFill>
                          <a:schemeClr val="tx1"/>
                        </a:solidFill>
                        <a:effectLst/>
                        <a:latin typeface="Cambria Math" panose="02040503050406030204" pitchFamily="18" charset="0"/>
                      </a:rPr>
                      <m:t>𝐵𝑁</m:t>
                    </m:r>
                    <m:r>
                      <a:rPr lang="en-US" sz="3200" i="1">
                        <a:solidFill>
                          <a:schemeClr val="tx1"/>
                        </a:solidFill>
                        <a:effectLst/>
                        <a:latin typeface="Cambria Math" panose="02040503050406030204" pitchFamily="18" charset="0"/>
                      </a:rPr>
                      <m:t>=</m:t>
                    </m:r>
                    <m:r>
                      <a:rPr lang="en-US" sz="3200" i="1">
                        <a:solidFill>
                          <a:schemeClr val="tx1"/>
                        </a:solidFill>
                        <a:effectLst/>
                        <a:latin typeface="Cambria Math" panose="02040503050406030204" pitchFamily="18" charset="0"/>
                      </a:rPr>
                      <m:t>𝑎</m:t>
                    </m:r>
                    <m:r>
                      <a:rPr lang="en-US" sz="3200" i="1">
                        <a:solidFill>
                          <a:schemeClr val="tx1"/>
                        </a:solidFill>
                        <a:effectLst/>
                        <a:latin typeface="Cambria Math" panose="02040503050406030204" pitchFamily="18" charset="0"/>
                      </a:rPr>
                      <m:t>⇒</m:t>
                    </m:r>
                    <m:r>
                      <a:rPr lang="en-US" sz="3200" i="1">
                        <a:solidFill>
                          <a:schemeClr val="tx1"/>
                        </a:solidFill>
                        <a:effectLst/>
                        <a:latin typeface="Cambria Math" panose="02040503050406030204" pitchFamily="18" charset="0"/>
                      </a:rPr>
                      <m:t>𝐵𝐼</m:t>
                    </m:r>
                    <m:r>
                      <a:rPr lang="en-US" sz="3200" i="1">
                        <a:solidFill>
                          <a:schemeClr val="tx1"/>
                        </a:solidFill>
                        <a:effectLst/>
                        <a:latin typeface="Cambria Math" panose="02040503050406030204" pitchFamily="18" charset="0"/>
                      </a:rPr>
                      <m:t>⊥</m:t>
                    </m:r>
                    <m:r>
                      <a:rPr lang="en-US" sz="3200" i="1">
                        <a:solidFill>
                          <a:schemeClr val="tx1"/>
                        </a:solidFill>
                        <a:effectLst/>
                        <a:latin typeface="Cambria Math" panose="02040503050406030204" pitchFamily="18" charset="0"/>
                      </a:rPr>
                      <m:t>𝐴𝑁</m:t>
                    </m:r>
                    <m:r>
                      <a:rPr lang="en-US" sz="3200" i="1">
                        <a:solidFill>
                          <a:schemeClr val="tx1"/>
                        </a:solidFill>
                        <a:effectLst/>
                        <a:latin typeface="Cambria Math" panose="02040503050406030204" pitchFamily="18" charset="0"/>
                        <a:cs typeface="Cambria Math" panose="02040503050406030204" pitchFamily="18" charset="0"/>
                      </a:rPr>
                      <m:t>⇒</m:t>
                    </m:r>
                    <m:r>
                      <a:rPr lang="en-US" sz="3200" i="1">
                        <a:solidFill>
                          <a:schemeClr val="tx1"/>
                        </a:solidFill>
                        <a:effectLst/>
                        <a:latin typeface="Cambria Math" panose="02040503050406030204" pitchFamily="18" charset="0"/>
                      </a:rPr>
                      <m:t>𝐻𝐾</m:t>
                    </m:r>
                    <m:r>
                      <a:rPr lang="en-US" sz="3200" i="1">
                        <a:solidFill>
                          <a:schemeClr val="tx1"/>
                        </a:solidFill>
                        <a:effectLst/>
                        <a:latin typeface="Cambria Math" panose="02040503050406030204" pitchFamily="18" charset="0"/>
                        <a:cs typeface="Cambria Math" panose="02040503050406030204" pitchFamily="18" charset="0"/>
                      </a:rPr>
                      <m:t>⊥</m:t>
                    </m:r>
                    <m:r>
                      <a:rPr lang="en-US" sz="3200" i="1">
                        <a:solidFill>
                          <a:schemeClr val="tx1"/>
                        </a:solidFill>
                        <a:effectLst/>
                        <a:latin typeface="Cambria Math" panose="02040503050406030204" pitchFamily="18" charset="0"/>
                      </a:rPr>
                      <m:t>𝐴𝑁</m:t>
                    </m:r>
                  </m:oMath>
                </a14:m>
                <a:r>
                  <a:rPr lang="fr-FR" sz="3200" dirty="0">
                    <a:solidFill>
                      <a:schemeClr val="tx1"/>
                    </a:solidFill>
                    <a:effectLst/>
                    <a:latin typeface="+mj-lt"/>
                  </a:rPr>
                  <a:t>.</a:t>
                </a:r>
                <a:endParaRPr lang="en-US" sz="3200" dirty="0">
                  <a:solidFill>
                    <a:schemeClr val="tx1"/>
                  </a:solidFill>
                  <a:effectLst/>
                  <a:latin typeface="+mj-lt"/>
                </a:endParaRPr>
              </a:p>
              <a:p>
                <a:pPr marL="0" indent="0">
                  <a:buNone/>
                </a:pPr>
                <a:r>
                  <a:rPr lang="fr-FR" sz="3200" dirty="0">
                    <a:solidFill>
                      <a:schemeClr val="tx1"/>
                    </a:solidFill>
                    <a:latin typeface="Times New Roman" panose="02020603050405020304" pitchFamily="18" charset="0"/>
                    <a:cs typeface="Times New Roman" panose="02020603050405020304" pitchFamily="18" charset="0"/>
                  </a:rPr>
                  <a:t>Do </a:t>
                </a:r>
                <a14:m>
                  <m:oMath xmlns:m="http://schemas.openxmlformats.org/officeDocument/2006/math">
                    <m:r>
                      <a:rPr lang="en-US" sz="3200" i="1">
                        <a:solidFill>
                          <a:schemeClr val="tx1"/>
                        </a:solidFill>
                        <a:latin typeface="Cambria Math" panose="02040503050406030204" pitchFamily="18" charset="0"/>
                      </a:rPr>
                      <m:t>𝐴𝐺</m:t>
                    </m:r>
                    <m:r>
                      <a:rPr lang="en-US" sz="3200" i="1">
                        <a:solidFill>
                          <a:schemeClr val="tx1"/>
                        </a:solidFill>
                        <a:latin typeface="Cambria Math" panose="02040503050406030204" pitchFamily="18" charset="0"/>
                      </a:rPr>
                      <m:t>⊥</m:t>
                    </m:r>
                    <m:d>
                      <m:dPr>
                        <m:ctrlPr>
                          <a:rPr lang="en-US" sz="3200" i="1">
                            <a:solidFill>
                              <a:schemeClr val="tx1"/>
                            </a:solidFill>
                            <a:latin typeface="Cambria Math" panose="02040503050406030204" pitchFamily="18" charset="0"/>
                          </a:rPr>
                        </m:ctrlPr>
                      </m:dPr>
                      <m:e>
                        <m:r>
                          <a:rPr lang="en-US" sz="3200" i="1">
                            <a:solidFill>
                              <a:schemeClr val="tx1"/>
                            </a:solidFill>
                            <a:latin typeface="Cambria Math" panose="02040503050406030204" pitchFamily="18" charset="0"/>
                          </a:rPr>
                          <m:t>𝑆𝐻𝐾</m:t>
                        </m:r>
                      </m:e>
                    </m:d>
                  </m:oMath>
                </a14:m>
                <a:r>
                  <a:rPr lang="fr-FR" sz="3200" dirty="0">
                    <a:solidFill>
                      <a:schemeClr val="tx1"/>
                    </a:solidFill>
                    <a:effectLst/>
                    <a:latin typeface="Times New Roman" panose="02020603050405020304" pitchFamily="18" charset="0"/>
                    <a:cs typeface="Times New Roman" panose="02020603050405020304" pitchFamily="18" charset="0"/>
                  </a:rPr>
                  <a:t> </a:t>
                </a:r>
                <a:r>
                  <a:rPr lang="fr-FR" sz="3200" dirty="0" err="1">
                    <a:solidFill>
                      <a:schemeClr val="tx1"/>
                    </a:solidFill>
                    <a:effectLst/>
                    <a:latin typeface="Times New Roman" panose="02020603050405020304" pitchFamily="18" charset="0"/>
                    <a:cs typeface="Times New Roman" panose="02020603050405020304" pitchFamily="18" charset="0"/>
                  </a:rPr>
                  <a:t>nên</a:t>
                </a:r>
                <a:r>
                  <a:rPr lang="fr-FR" sz="3200" dirty="0">
                    <a:solidFill>
                      <a:schemeClr val="tx1"/>
                    </a:solidFill>
                    <a:effectLst/>
                    <a:latin typeface="Times New Roman" panose="02020603050405020304" pitchFamily="18" charset="0"/>
                    <a:cs typeface="Times New Roman" panose="02020603050405020304" pitchFamily="18" charset="0"/>
                  </a:rPr>
                  <a:t> </a:t>
                </a:r>
                <a:r>
                  <a:rPr lang="fr-FR" sz="3200" dirty="0" err="1">
                    <a:solidFill>
                      <a:schemeClr val="tx1"/>
                    </a:solidFill>
                    <a:effectLst/>
                    <a:latin typeface="Times New Roman" panose="02020603050405020304" pitchFamily="18" charset="0"/>
                    <a:cs typeface="Times New Roman" panose="02020603050405020304" pitchFamily="18" charset="0"/>
                  </a:rPr>
                  <a:t>góc</a:t>
                </a:r>
                <a:r>
                  <a:rPr lang="fr-FR" sz="3200" dirty="0">
                    <a:solidFill>
                      <a:schemeClr val="tx1"/>
                    </a:solidFill>
                    <a:effectLst/>
                    <a:latin typeface="Times New Roman" panose="02020603050405020304" pitchFamily="18" charset="0"/>
                    <a:cs typeface="Times New Roman" panose="02020603050405020304" pitchFamily="18" charset="0"/>
                  </a:rPr>
                  <a:t> </a:t>
                </a:r>
                <a:r>
                  <a:rPr lang="fr-FR" sz="3200" dirty="0" err="1">
                    <a:solidFill>
                      <a:schemeClr val="tx1"/>
                    </a:solidFill>
                    <a:effectLst/>
                    <a:latin typeface="Times New Roman" panose="02020603050405020304" pitchFamily="18" charset="0"/>
                    <a:cs typeface="Times New Roman" panose="02020603050405020304" pitchFamily="18" charset="0"/>
                  </a:rPr>
                  <a:t>giữa</a:t>
                </a:r>
                <a:r>
                  <a:rPr lang="fr-FR" sz="3200" dirty="0">
                    <a:solidFill>
                      <a:schemeClr val="tx1"/>
                    </a:solidFill>
                    <a:effectLst/>
                    <a:latin typeface="Times New Roman" panose="02020603050405020304" pitchFamily="18" charset="0"/>
                    <a:cs typeface="Times New Roman" panose="02020603050405020304" pitchFamily="18" charset="0"/>
                  </a:rPr>
                  <a:t> </a:t>
                </a:r>
                <a14:m>
                  <m:oMath xmlns:m="http://schemas.openxmlformats.org/officeDocument/2006/math">
                    <m:d>
                      <m:dPr>
                        <m:ctrlPr>
                          <a:rPr lang="en-US" sz="3200" i="1">
                            <a:solidFill>
                              <a:schemeClr val="tx1"/>
                            </a:solidFill>
                            <a:latin typeface="Cambria Math" panose="02040503050406030204" pitchFamily="18" charset="0"/>
                          </a:rPr>
                        </m:ctrlPr>
                      </m:dPr>
                      <m:e>
                        <m:r>
                          <a:rPr lang="en-US" sz="3200" i="1">
                            <a:solidFill>
                              <a:schemeClr val="tx1"/>
                            </a:solidFill>
                            <a:latin typeface="Cambria Math" panose="02040503050406030204" pitchFamily="18" charset="0"/>
                          </a:rPr>
                          <m:t>𝑆𝐴𝐺</m:t>
                        </m:r>
                      </m:e>
                    </m:d>
                  </m:oMath>
                </a14:m>
                <a:r>
                  <a:rPr lang="fr-FR" sz="3200" dirty="0">
                    <a:solidFill>
                      <a:schemeClr val="tx1"/>
                    </a:solidFill>
                    <a:effectLst/>
                    <a:latin typeface="Times New Roman" panose="02020603050405020304" pitchFamily="18" charset="0"/>
                    <a:cs typeface="Times New Roman" panose="02020603050405020304" pitchFamily="18" charset="0"/>
                  </a:rPr>
                  <a:t> </a:t>
                </a:r>
                <a:r>
                  <a:rPr lang="fr-FR" sz="3200" dirty="0" err="1">
                    <a:solidFill>
                      <a:schemeClr val="tx1"/>
                    </a:solidFill>
                    <a:effectLst/>
                    <a:latin typeface="Times New Roman" panose="02020603050405020304" pitchFamily="18" charset="0"/>
                    <a:cs typeface="Times New Roman" panose="02020603050405020304" pitchFamily="18" charset="0"/>
                  </a:rPr>
                  <a:t>và</a:t>
                </a:r>
                <a:r>
                  <a:rPr lang="fr-FR" sz="3200" dirty="0">
                    <a:solidFill>
                      <a:schemeClr val="tx1"/>
                    </a:solidFill>
                    <a:effectLst/>
                    <a:latin typeface="Times New Roman" panose="02020603050405020304" pitchFamily="18" charset="0"/>
                    <a:cs typeface="Times New Roman" panose="02020603050405020304" pitchFamily="18" charset="0"/>
                  </a:rPr>
                  <a:t> </a:t>
                </a:r>
                <a:r>
                  <a:rPr lang="fr-FR" sz="3200" dirty="0" err="1">
                    <a:solidFill>
                      <a:schemeClr val="tx1"/>
                    </a:solidFill>
                    <a:effectLst/>
                    <a:latin typeface="Times New Roman" panose="02020603050405020304" pitchFamily="18" charset="0"/>
                    <a:cs typeface="Times New Roman" panose="02020603050405020304" pitchFamily="18" charset="0"/>
                  </a:rPr>
                  <a:t>đáy</a:t>
                </a:r>
                <a:r>
                  <a:rPr lang="fr-FR" sz="3200" dirty="0">
                    <a:solidFill>
                      <a:schemeClr val="tx1"/>
                    </a:solidFill>
                    <a:effectLst/>
                    <a:latin typeface="Times New Roman" panose="02020603050405020304" pitchFamily="18" charset="0"/>
                    <a:cs typeface="Times New Roman" panose="02020603050405020304" pitchFamily="18" charset="0"/>
                  </a:rPr>
                  <a:t> là </a:t>
                </a:r>
                <a14:m>
                  <m:oMath xmlns:m="http://schemas.openxmlformats.org/officeDocument/2006/math">
                    <m:acc>
                      <m:accPr>
                        <m:chr m:val="̂"/>
                        <m:ctrlPr>
                          <a:rPr lang="en-US" sz="3200" i="1">
                            <a:solidFill>
                              <a:schemeClr val="tx1"/>
                            </a:solidFill>
                            <a:latin typeface="Cambria Math" panose="02040503050406030204" pitchFamily="18" charset="0"/>
                          </a:rPr>
                        </m:ctrlPr>
                      </m:accPr>
                      <m:e>
                        <m:r>
                          <a:rPr lang="en-US" sz="3200" i="1">
                            <a:solidFill>
                              <a:schemeClr val="tx1"/>
                            </a:solidFill>
                            <a:latin typeface="Cambria Math" panose="02040503050406030204" pitchFamily="18" charset="0"/>
                          </a:rPr>
                          <m:t>𝑆𝐾𝐻</m:t>
                        </m:r>
                      </m:e>
                    </m:acc>
                    <m:r>
                      <a:rPr lang="en-US" sz="3200" i="1">
                        <a:solidFill>
                          <a:schemeClr val="tx1"/>
                        </a:solidFill>
                        <a:latin typeface="Cambria Math" panose="02040503050406030204" pitchFamily="18" charset="0"/>
                      </a:rPr>
                      <m:t>=60°</m:t>
                    </m:r>
                  </m:oMath>
                </a14:m>
                <a:r>
                  <a:rPr lang="fr-FR" sz="3200" dirty="0">
                    <a:solidFill>
                      <a:schemeClr val="tx1"/>
                    </a:solidFill>
                    <a:effectLst/>
                    <a:latin typeface="Times New Roman" panose="02020603050405020304" pitchFamily="18" charset="0"/>
                    <a:cs typeface="Times New Roman" panose="02020603050405020304" pitchFamily="18" charset="0"/>
                  </a:rPr>
                  <a:t>.</a:t>
                </a:r>
                <a:endParaRPr lang="en-US" sz="3200" dirty="0">
                  <a:solidFill>
                    <a:schemeClr val="tx1"/>
                  </a:solidFill>
                  <a:latin typeface="Times New Roman" panose="02020603050405020304" pitchFamily="18" charset="0"/>
                  <a:cs typeface="Times New Roman" panose="02020603050405020304" pitchFamily="18" charset="0"/>
                </a:endParaRPr>
              </a:p>
              <a:p>
                <a:pPr marL="0" indent="0">
                  <a:buNone/>
                </a:pPr>
                <a:r>
                  <a:rPr lang="vi-VN" sz="3200" i="0" u="none" strike="noStrike" baseline="0" dirty="0">
                    <a:solidFill>
                      <a:schemeClr val="tx1"/>
                    </a:solidFill>
                    <a:latin typeface="+mj-lt"/>
                    <a:sym typeface="Symbol"/>
                  </a:rPr>
                  <a:t></a:t>
                </a:r>
                <a:r>
                  <a:rPr lang="fr-FR" sz="3200" dirty="0">
                    <a:solidFill>
                      <a:schemeClr val="tx1"/>
                    </a:solidFill>
                    <a:latin typeface="+mj-lt"/>
                  </a:rPr>
                  <a:t>Ta </a:t>
                </a:r>
                <a:r>
                  <a:rPr lang="fr-FR" sz="3200" dirty="0" err="1">
                    <a:solidFill>
                      <a:schemeClr val="tx1"/>
                    </a:solidFill>
                    <a:latin typeface="+mj-lt"/>
                  </a:rPr>
                  <a:t>có</a:t>
                </a:r>
                <a:r>
                  <a:rPr lang="fr-FR" sz="3200" dirty="0">
                    <a:solidFill>
                      <a:schemeClr val="tx1"/>
                    </a:solidFill>
                    <a:latin typeface="+mj-lt"/>
                  </a:rPr>
                  <a:t>: </a:t>
                </a:r>
                <a14:m>
                  <m:oMath xmlns:m="http://schemas.openxmlformats.org/officeDocument/2006/math">
                    <m:r>
                      <a:rPr lang="en-US" sz="3200" i="1">
                        <a:solidFill>
                          <a:schemeClr val="tx1"/>
                        </a:solidFill>
                        <a:latin typeface="Cambria Math" panose="02040503050406030204" pitchFamily="18" charset="0"/>
                      </a:rPr>
                      <m:t>𝐵𝐼</m:t>
                    </m:r>
                    <m:r>
                      <a:rPr lang="en-US" sz="3200" i="1">
                        <a:solidFill>
                          <a:schemeClr val="tx1"/>
                        </a:solidFill>
                        <a:latin typeface="Cambria Math" panose="02040503050406030204" pitchFamily="18" charset="0"/>
                      </a:rPr>
                      <m:t>=</m:t>
                    </m:r>
                    <m:f>
                      <m:fPr>
                        <m:ctrlPr>
                          <a:rPr lang="en-US" sz="3200" i="1">
                            <a:solidFill>
                              <a:schemeClr val="tx1"/>
                            </a:solidFill>
                            <a:latin typeface="Cambria Math" panose="02040503050406030204" pitchFamily="18" charset="0"/>
                          </a:rPr>
                        </m:ctrlPr>
                      </m:fPr>
                      <m:num>
                        <m:r>
                          <a:rPr lang="en-US" sz="3200" i="1">
                            <a:solidFill>
                              <a:schemeClr val="tx1"/>
                            </a:solidFill>
                            <a:latin typeface="Cambria Math" panose="02040503050406030204" pitchFamily="18" charset="0"/>
                          </a:rPr>
                          <m:t>1</m:t>
                        </m:r>
                      </m:num>
                      <m:den>
                        <m:r>
                          <a:rPr lang="en-US" sz="3200" i="1">
                            <a:solidFill>
                              <a:schemeClr val="tx1"/>
                            </a:solidFill>
                            <a:latin typeface="Cambria Math" panose="02040503050406030204" pitchFamily="18" charset="0"/>
                          </a:rPr>
                          <m:t>2</m:t>
                        </m:r>
                      </m:den>
                    </m:f>
                    <m:r>
                      <a:rPr lang="en-US" sz="3200" i="1">
                        <a:solidFill>
                          <a:schemeClr val="tx1"/>
                        </a:solidFill>
                        <a:latin typeface="Cambria Math" panose="02040503050406030204" pitchFamily="18" charset="0"/>
                      </a:rPr>
                      <m:t>𝐴𝑁</m:t>
                    </m:r>
                    <m:r>
                      <a:rPr lang="en-US" sz="3200" i="1">
                        <a:solidFill>
                          <a:schemeClr val="tx1"/>
                        </a:solidFill>
                        <a:latin typeface="Cambria Math" panose="02040503050406030204" pitchFamily="18" charset="0"/>
                      </a:rPr>
                      <m:t>=</m:t>
                    </m:r>
                    <m:f>
                      <m:fPr>
                        <m:ctrlPr>
                          <a:rPr lang="en-US" sz="3200" i="1">
                            <a:solidFill>
                              <a:schemeClr val="tx1"/>
                            </a:solidFill>
                            <a:latin typeface="Cambria Math" panose="02040503050406030204" pitchFamily="18" charset="0"/>
                          </a:rPr>
                        </m:ctrlPr>
                      </m:fPr>
                      <m:num>
                        <m:r>
                          <a:rPr lang="en-US" sz="3200" i="1">
                            <a:solidFill>
                              <a:schemeClr val="tx1"/>
                            </a:solidFill>
                            <a:latin typeface="Cambria Math" panose="02040503050406030204" pitchFamily="18" charset="0"/>
                          </a:rPr>
                          <m:t>𝑎</m:t>
                        </m:r>
                        <m:rad>
                          <m:radPr>
                            <m:degHide m:val="on"/>
                            <m:ctrlPr>
                              <a:rPr lang="en-US" sz="3200" i="1">
                                <a:solidFill>
                                  <a:schemeClr val="tx1"/>
                                </a:solidFill>
                                <a:latin typeface="Cambria Math" panose="02040503050406030204" pitchFamily="18" charset="0"/>
                              </a:rPr>
                            </m:ctrlPr>
                          </m:radPr>
                          <m:deg/>
                          <m:e>
                            <m:r>
                              <a:rPr lang="en-US" sz="3200" i="1">
                                <a:solidFill>
                                  <a:schemeClr val="tx1"/>
                                </a:solidFill>
                                <a:latin typeface="Cambria Math" panose="02040503050406030204" pitchFamily="18" charset="0"/>
                              </a:rPr>
                              <m:t>2</m:t>
                            </m:r>
                          </m:e>
                        </m:rad>
                      </m:num>
                      <m:den>
                        <m:r>
                          <a:rPr lang="en-US" sz="3200" i="1">
                            <a:solidFill>
                              <a:schemeClr val="tx1"/>
                            </a:solidFill>
                            <a:latin typeface="Cambria Math" panose="02040503050406030204" pitchFamily="18" charset="0"/>
                          </a:rPr>
                          <m:t>2</m:t>
                        </m:r>
                      </m:den>
                    </m:f>
                    <m:r>
                      <a:rPr lang="en-US" sz="3200" i="1">
                        <a:solidFill>
                          <a:schemeClr val="tx1"/>
                        </a:solidFill>
                        <a:latin typeface="Cambria Math" panose="02040503050406030204" pitchFamily="18" charset="0"/>
                      </a:rPr>
                      <m:t>⇒</m:t>
                    </m:r>
                    <m:r>
                      <a:rPr lang="en-US" sz="3200" i="1">
                        <a:solidFill>
                          <a:schemeClr val="tx1"/>
                        </a:solidFill>
                        <a:latin typeface="Cambria Math" panose="02040503050406030204" pitchFamily="18" charset="0"/>
                      </a:rPr>
                      <m:t>𝐻𝐾</m:t>
                    </m:r>
                    <m:r>
                      <a:rPr lang="en-US" sz="3200" i="1">
                        <a:solidFill>
                          <a:schemeClr val="tx1"/>
                        </a:solidFill>
                        <a:latin typeface="Cambria Math" panose="02040503050406030204" pitchFamily="18" charset="0"/>
                      </a:rPr>
                      <m:t>=</m:t>
                    </m:r>
                    <m:f>
                      <m:fPr>
                        <m:ctrlPr>
                          <a:rPr lang="en-US" sz="3200" i="1">
                            <a:solidFill>
                              <a:schemeClr val="tx1"/>
                            </a:solidFill>
                            <a:latin typeface="Cambria Math" panose="02040503050406030204" pitchFamily="18" charset="0"/>
                          </a:rPr>
                        </m:ctrlPr>
                      </m:fPr>
                      <m:num>
                        <m:r>
                          <a:rPr lang="en-US" sz="3200" i="1">
                            <a:solidFill>
                              <a:schemeClr val="tx1"/>
                            </a:solidFill>
                            <a:latin typeface="Cambria Math" panose="02040503050406030204" pitchFamily="18" charset="0"/>
                          </a:rPr>
                          <m:t>1</m:t>
                        </m:r>
                      </m:num>
                      <m:den>
                        <m:r>
                          <a:rPr lang="en-US" sz="3200" i="1">
                            <a:solidFill>
                              <a:schemeClr val="tx1"/>
                            </a:solidFill>
                            <a:latin typeface="Cambria Math" panose="02040503050406030204" pitchFamily="18" charset="0"/>
                          </a:rPr>
                          <m:t>2</m:t>
                        </m:r>
                      </m:den>
                    </m:f>
                    <m:r>
                      <a:rPr lang="en-US" sz="3200" i="1">
                        <a:solidFill>
                          <a:schemeClr val="tx1"/>
                        </a:solidFill>
                        <a:latin typeface="Cambria Math" panose="02040503050406030204" pitchFamily="18" charset="0"/>
                      </a:rPr>
                      <m:t>𝐵𝐼</m:t>
                    </m:r>
                    <m:r>
                      <a:rPr lang="en-US" sz="3200" i="1">
                        <a:solidFill>
                          <a:schemeClr val="tx1"/>
                        </a:solidFill>
                        <a:latin typeface="Cambria Math" panose="02040503050406030204" pitchFamily="18" charset="0"/>
                      </a:rPr>
                      <m:t>=</m:t>
                    </m:r>
                    <m:f>
                      <m:fPr>
                        <m:ctrlPr>
                          <a:rPr lang="en-US" sz="3200" i="1">
                            <a:solidFill>
                              <a:schemeClr val="tx1"/>
                            </a:solidFill>
                            <a:latin typeface="Cambria Math" panose="02040503050406030204" pitchFamily="18" charset="0"/>
                          </a:rPr>
                        </m:ctrlPr>
                      </m:fPr>
                      <m:num>
                        <m:r>
                          <a:rPr lang="en-US" sz="3200" i="1">
                            <a:solidFill>
                              <a:schemeClr val="tx1"/>
                            </a:solidFill>
                            <a:latin typeface="Cambria Math" panose="02040503050406030204" pitchFamily="18" charset="0"/>
                          </a:rPr>
                          <m:t>𝑎</m:t>
                        </m:r>
                        <m:rad>
                          <m:radPr>
                            <m:degHide m:val="on"/>
                            <m:ctrlPr>
                              <a:rPr lang="en-US" sz="3200" i="1">
                                <a:solidFill>
                                  <a:schemeClr val="tx1"/>
                                </a:solidFill>
                                <a:latin typeface="Cambria Math" panose="02040503050406030204" pitchFamily="18" charset="0"/>
                              </a:rPr>
                            </m:ctrlPr>
                          </m:radPr>
                          <m:deg/>
                          <m:e>
                            <m:r>
                              <a:rPr lang="en-US" sz="3200" i="1">
                                <a:solidFill>
                                  <a:schemeClr val="tx1"/>
                                </a:solidFill>
                                <a:latin typeface="Cambria Math" panose="02040503050406030204" pitchFamily="18" charset="0"/>
                              </a:rPr>
                              <m:t>2</m:t>
                            </m:r>
                          </m:e>
                        </m:rad>
                      </m:num>
                      <m:den>
                        <m:r>
                          <a:rPr lang="en-US" sz="3200" i="1">
                            <a:solidFill>
                              <a:schemeClr val="tx1"/>
                            </a:solidFill>
                            <a:latin typeface="Cambria Math" panose="02040503050406030204" pitchFamily="18" charset="0"/>
                          </a:rPr>
                          <m:t>4</m:t>
                        </m:r>
                      </m:den>
                    </m:f>
                  </m:oMath>
                </a14:m>
                <a:r>
                  <a:rPr lang="fr-FR" sz="3200" dirty="0">
                    <a:solidFill>
                      <a:schemeClr val="tx1"/>
                    </a:solidFill>
                    <a:effectLst/>
                    <a:latin typeface="+mj-lt"/>
                  </a:rPr>
                  <a:t>, </a:t>
                </a:r>
                <a14:m>
                  <m:oMath xmlns:m="http://schemas.openxmlformats.org/officeDocument/2006/math">
                    <m:r>
                      <a:rPr lang="en-US" sz="3200" i="1">
                        <a:solidFill>
                          <a:schemeClr val="tx1"/>
                        </a:solidFill>
                        <a:latin typeface="Cambria Math" panose="02040503050406030204" pitchFamily="18" charset="0"/>
                      </a:rPr>
                      <m:t>𝑆𝐻</m:t>
                    </m:r>
                    <m:r>
                      <a:rPr lang="en-US" sz="3200" i="1">
                        <a:solidFill>
                          <a:schemeClr val="tx1"/>
                        </a:solidFill>
                        <a:latin typeface="Cambria Math" panose="02040503050406030204" pitchFamily="18" charset="0"/>
                      </a:rPr>
                      <m:t>=</m:t>
                    </m:r>
                    <m:r>
                      <a:rPr lang="en-US" sz="3200" i="1">
                        <a:solidFill>
                          <a:schemeClr val="tx1"/>
                        </a:solidFill>
                        <a:latin typeface="Cambria Math" panose="02040503050406030204" pitchFamily="18" charset="0"/>
                      </a:rPr>
                      <m:t>𝑆𝐾</m:t>
                    </m:r>
                    <m:r>
                      <a:rPr lang="en-US" sz="3200" i="1">
                        <a:solidFill>
                          <a:schemeClr val="tx1"/>
                        </a:solidFill>
                        <a:latin typeface="Cambria Math" panose="02040503050406030204" pitchFamily="18" charset="0"/>
                      </a:rPr>
                      <m:t>.</m:t>
                    </m:r>
                    <m:func>
                      <m:funcPr>
                        <m:ctrlPr>
                          <a:rPr lang="en-US" sz="3200" i="1">
                            <a:solidFill>
                              <a:schemeClr val="tx1"/>
                            </a:solidFill>
                            <a:latin typeface="Cambria Math" panose="02040503050406030204" pitchFamily="18" charset="0"/>
                          </a:rPr>
                        </m:ctrlPr>
                      </m:funcPr>
                      <m:fName>
                        <m:r>
                          <a:rPr lang="en-US" sz="3200" i="1">
                            <a:solidFill>
                              <a:schemeClr val="tx1"/>
                            </a:solidFill>
                            <a:latin typeface="Cambria Math" panose="02040503050406030204" pitchFamily="18" charset="0"/>
                          </a:rPr>
                          <m:t>𝑡𝑎𝑛</m:t>
                        </m:r>
                      </m:fName>
                      <m:e>
                        <m:r>
                          <a:rPr lang="en-US" sz="3200" i="1">
                            <a:solidFill>
                              <a:schemeClr val="tx1"/>
                            </a:solidFill>
                            <a:latin typeface="Cambria Math" panose="02040503050406030204" pitchFamily="18" charset="0"/>
                          </a:rPr>
                          <m:t>6</m:t>
                        </m:r>
                      </m:e>
                    </m:func>
                    <m:r>
                      <a:rPr lang="en-US" sz="3200" i="1">
                        <a:solidFill>
                          <a:schemeClr val="tx1"/>
                        </a:solidFill>
                        <a:latin typeface="Cambria Math" panose="02040503050406030204" pitchFamily="18" charset="0"/>
                      </a:rPr>
                      <m:t>0°=</m:t>
                    </m:r>
                    <m:f>
                      <m:fPr>
                        <m:ctrlPr>
                          <a:rPr lang="en-US" sz="3200" i="1">
                            <a:solidFill>
                              <a:schemeClr val="tx1"/>
                            </a:solidFill>
                            <a:latin typeface="Cambria Math" panose="02040503050406030204" pitchFamily="18" charset="0"/>
                          </a:rPr>
                        </m:ctrlPr>
                      </m:fPr>
                      <m:num>
                        <m:r>
                          <a:rPr lang="en-US" sz="3200" i="1">
                            <a:solidFill>
                              <a:schemeClr val="tx1"/>
                            </a:solidFill>
                            <a:latin typeface="Cambria Math" panose="02040503050406030204" pitchFamily="18" charset="0"/>
                          </a:rPr>
                          <m:t>𝑎</m:t>
                        </m:r>
                        <m:rad>
                          <m:radPr>
                            <m:degHide m:val="on"/>
                            <m:ctrlPr>
                              <a:rPr lang="en-US" sz="3200" i="1">
                                <a:solidFill>
                                  <a:schemeClr val="tx1"/>
                                </a:solidFill>
                                <a:latin typeface="Cambria Math" panose="02040503050406030204" pitchFamily="18" charset="0"/>
                              </a:rPr>
                            </m:ctrlPr>
                          </m:radPr>
                          <m:deg/>
                          <m:e>
                            <m:r>
                              <a:rPr lang="en-US" sz="3200" i="1">
                                <a:solidFill>
                                  <a:schemeClr val="tx1"/>
                                </a:solidFill>
                                <a:latin typeface="Cambria Math" panose="02040503050406030204" pitchFamily="18" charset="0"/>
                              </a:rPr>
                              <m:t>6</m:t>
                            </m:r>
                          </m:e>
                        </m:rad>
                      </m:num>
                      <m:den>
                        <m:r>
                          <a:rPr lang="en-US" sz="3200" i="1">
                            <a:solidFill>
                              <a:schemeClr val="tx1"/>
                            </a:solidFill>
                            <a:latin typeface="Cambria Math" panose="02040503050406030204" pitchFamily="18" charset="0"/>
                          </a:rPr>
                          <m:t>4</m:t>
                        </m:r>
                      </m:den>
                    </m:f>
                  </m:oMath>
                </a14:m>
                <a:r>
                  <a:rPr lang="fr-FR" sz="3200" dirty="0">
                    <a:solidFill>
                      <a:schemeClr val="tx1"/>
                    </a:solidFill>
                    <a:effectLst/>
                    <a:latin typeface="+mj-lt"/>
                  </a:rPr>
                  <a:t>.  </a:t>
                </a:r>
                <a:r>
                  <a:rPr lang="fr-FR" sz="3200" dirty="0" err="1">
                    <a:solidFill>
                      <a:schemeClr val="tx1"/>
                    </a:solidFill>
                    <a:latin typeface="+mj-lt"/>
                  </a:rPr>
                  <a:t>Vậy</a:t>
                </a:r>
                <a:r>
                  <a:rPr lang="fr-FR" sz="3200" dirty="0">
                    <a:solidFill>
                      <a:schemeClr val="tx1"/>
                    </a:solidFill>
                    <a:latin typeface="+mj-lt"/>
                  </a:rPr>
                  <a:t> </a:t>
                </a:r>
                <a14:m>
                  <m:oMath xmlns:m="http://schemas.openxmlformats.org/officeDocument/2006/math">
                    <m:r>
                      <a:rPr lang="en-US" sz="3200" i="1">
                        <a:solidFill>
                          <a:schemeClr val="tx1"/>
                        </a:solidFill>
                        <a:latin typeface="Cambria Math" panose="02040503050406030204" pitchFamily="18" charset="0"/>
                      </a:rPr>
                      <m:t>𝑉</m:t>
                    </m:r>
                    <m:r>
                      <a:rPr lang="en-US" sz="3200" i="1">
                        <a:solidFill>
                          <a:schemeClr val="tx1"/>
                        </a:solidFill>
                        <a:latin typeface="Cambria Math" panose="02040503050406030204" pitchFamily="18" charset="0"/>
                      </a:rPr>
                      <m:t>=</m:t>
                    </m:r>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𝑉</m:t>
                        </m:r>
                      </m:e>
                      <m:sub>
                        <m:r>
                          <a:rPr lang="en-US" sz="3200" i="1">
                            <a:solidFill>
                              <a:schemeClr val="tx1"/>
                            </a:solidFill>
                            <a:latin typeface="Cambria Math" panose="02040503050406030204" pitchFamily="18" charset="0"/>
                          </a:rPr>
                          <m:t>𝐴𝐶𝐺𝑆</m:t>
                        </m:r>
                      </m:sub>
                    </m:sSub>
                    <m:r>
                      <a:rPr lang="en-US" sz="3200" i="1">
                        <a:solidFill>
                          <a:schemeClr val="tx1"/>
                        </a:solidFill>
                        <a:latin typeface="Cambria Math" panose="02040503050406030204" pitchFamily="18" charset="0"/>
                      </a:rPr>
                      <m:t>=</m:t>
                    </m:r>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𝑉</m:t>
                        </m:r>
                      </m:e>
                      <m:sub>
                        <m:r>
                          <a:rPr lang="en-US" sz="3200" i="1">
                            <a:solidFill>
                              <a:schemeClr val="tx1"/>
                            </a:solidFill>
                            <a:latin typeface="Cambria Math" panose="02040503050406030204" pitchFamily="18" charset="0"/>
                          </a:rPr>
                          <m:t>𝑆</m:t>
                        </m:r>
                        <m:r>
                          <a:rPr lang="en-US" sz="3200" i="1">
                            <a:solidFill>
                              <a:schemeClr val="tx1"/>
                            </a:solidFill>
                            <a:latin typeface="Cambria Math" panose="02040503050406030204" pitchFamily="18" charset="0"/>
                          </a:rPr>
                          <m:t>.</m:t>
                        </m:r>
                        <m:r>
                          <a:rPr lang="en-US" sz="3200" i="1">
                            <a:solidFill>
                              <a:schemeClr val="tx1"/>
                            </a:solidFill>
                            <a:latin typeface="Cambria Math" panose="02040503050406030204" pitchFamily="18" charset="0"/>
                          </a:rPr>
                          <m:t>𝐴𝐶𝐺</m:t>
                        </m:r>
                      </m:sub>
                    </m:sSub>
                    <m:r>
                      <a:rPr lang="en-US" sz="3200" i="1">
                        <a:solidFill>
                          <a:schemeClr val="tx1"/>
                        </a:solidFill>
                        <a:latin typeface="Cambria Math" panose="02040503050406030204" pitchFamily="18" charset="0"/>
                      </a:rPr>
                      <m:t>=</m:t>
                    </m:r>
                    <m:f>
                      <m:fPr>
                        <m:ctrlPr>
                          <a:rPr lang="en-US" sz="3200" i="1">
                            <a:solidFill>
                              <a:schemeClr val="tx1"/>
                            </a:solidFill>
                            <a:latin typeface="Cambria Math" panose="02040503050406030204" pitchFamily="18" charset="0"/>
                          </a:rPr>
                        </m:ctrlPr>
                      </m:fPr>
                      <m:num>
                        <m:r>
                          <a:rPr lang="en-US" sz="3200" i="1">
                            <a:solidFill>
                              <a:schemeClr val="tx1"/>
                            </a:solidFill>
                            <a:latin typeface="Cambria Math" panose="02040503050406030204" pitchFamily="18" charset="0"/>
                          </a:rPr>
                          <m:t>1</m:t>
                        </m:r>
                      </m:num>
                      <m:den>
                        <m:r>
                          <a:rPr lang="en-US" sz="3200" i="1">
                            <a:solidFill>
                              <a:schemeClr val="tx1"/>
                            </a:solidFill>
                            <a:latin typeface="Cambria Math" panose="02040503050406030204" pitchFamily="18" charset="0"/>
                          </a:rPr>
                          <m:t>3</m:t>
                        </m:r>
                      </m:den>
                    </m:f>
                    <m:r>
                      <a:rPr lang="en-US" sz="3200" i="1">
                        <a:solidFill>
                          <a:schemeClr val="tx1"/>
                        </a:solidFill>
                        <a:latin typeface="Cambria Math" panose="02040503050406030204" pitchFamily="18" charset="0"/>
                      </a:rPr>
                      <m:t>.</m:t>
                    </m:r>
                    <m:r>
                      <a:rPr lang="en-US" sz="3200" i="1">
                        <a:solidFill>
                          <a:schemeClr val="tx1"/>
                        </a:solidFill>
                        <a:latin typeface="Cambria Math" panose="02040503050406030204" pitchFamily="18" charset="0"/>
                      </a:rPr>
                      <m:t>𝑆𝐻</m:t>
                    </m:r>
                    <m:r>
                      <a:rPr lang="en-US" sz="3200" i="1">
                        <a:solidFill>
                          <a:schemeClr val="tx1"/>
                        </a:solidFill>
                        <a:latin typeface="Cambria Math" panose="02040503050406030204" pitchFamily="18" charset="0"/>
                      </a:rPr>
                      <m:t>.</m:t>
                    </m:r>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𝑆</m:t>
                        </m:r>
                      </m:e>
                      <m:sub>
                        <m:r>
                          <a:rPr lang="en-US" sz="3200" i="1">
                            <a:solidFill>
                              <a:schemeClr val="tx1"/>
                            </a:solidFill>
                            <a:latin typeface="Cambria Math" panose="02040503050406030204" pitchFamily="18" charset="0"/>
                          </a:rPr>
                          <m:t>𝛥</m:t>
                        </m:r>
                        <m:r>
                          <a:rPr lang="en-US" sz="3200" i="1">
                            <a:solidFill>
                              <a:schemeClr val="tx1"/>
                            </a:solidFill>
                            <a:latin typeface="Cambria Math" panose="02040503050406030204" pitchFamily="18" charset="0"/>
                          </a:rPr>
                          <m:t>𝐴𝐶𝐺</m:t>
                        </m:r>
                      </m:sub>
                    </m:sSub>
                    <m:r>
                      <a:rPr lang="en-US" sz="3200" i="1">
                        <a:solidFill>
                          <a:schemeClr val="tx1"/>
                        </a:solidFill>
                        <a:latin typeface="Cambria Math" panose="02040503050406030204" pitchFamily="18" charset="0"/>
                      </a:rPr>
                      <m:t>=</m:t>
                    </m:r>
                    <m:f>
                      <m:fPr>
                        <m:ctrlPr>
                          <a:rPr lang="en-US" sz="3200" i="1">
                            <a:solidFill>
                              <a:schemeClr val="tx1"/>
                            </a:solidFill>
                            <a:latin typeface="Cambria Math" panose="02040503050406030204" pitchFamily="18" charset="0"/>
                          </a:rPr>
                        </m:ctrlPr>
                      </m:fPr>
                      <m:num>
                        <m:sSup>
                          <m:sSupPr>
                            <m:ctrlPr>
                              <a:rPr lang="en-US" sz="3200" i="1">
                                <a:solidFill>
                                  <a:schemeClr val="tx1"/>
                                </a:solidFill>
                                <a:latin typeface="Cambria Math" panose="02040503050406030204" pitchFamily="18" charset="0"/>
                              </a:rPr>
                            </m:ctrlPr>
                          </m:sSupPr>
                          <m:e>
                            <m:r>
                              <a:rPr lang="en-US" sz="3200" i="1">
                                <a:solidFill>
                                  <a:schemeClr val="tx1"/>
                                </a:solidFill>
                                <a:latin typeface="Cambria Math" panose="02040503050406030204" pitchFamily="18" charset="0"/>
                              </a:rPr>
                              <m:t>𝑎</m:t>
                            </m:r>
                          </m:e>
                          <m:sup>
                            <m:r>
                              <a:rPr lang="en-US" sz="3200" i="1">
                                <a:solidFill>
                                  <a:schemeClr val="tx1"/>
                                </a:solidFill>
                                <a:latin typeface="Cambria Math" panose="02040503050406030204" pitchFamily="18" charset="0"/>
                              </a:rPr>
                              <m:t>3</m:t>
                            </m:r>
                          </m:sup>
                        </m:sSup>
                        <m:rad>
                          <m:radPr>
                            <m:degHide m:val="on"/>
                            <m:ctrlPr>
                              <a:rPr lang="en-US" sz="3200" i="1">
                                <a:solidFill>
                                  <a:schemeClr val="tx1"/>
                                </a:solidFill>
                                <a:latin typeface="Cambria Math" panose="02040503050406030204" pitchFamily="18" charset="0"/>
                              </a:rPr>
                            </m:ctrlPr>
                          </m:radPr>
                          <m:deg/>
                          <m:e>
                            <m:r>
                              <a:rPr lang="en-US" sz="3200" i="1">
                                <a:solidFill>
                                  <a:schemeClr val="tx1"/>
                                </a:solidFill>
                                <a:latin typeface="Cambria Math" panose="02040503050406030204" pitchFamily="18" charset="0"/>
                              </a:rPr>
                              <m:t>6</m:t>
                            </m:r>
                          </m:e>
                        </m:rad>
                      </m:num>
                      <m:den>
                        <m:r>
                          <a:rPr lang="en-US" sz="3200" i="1">
                            <a:solidFill>
                              <a:schemeClr val="tx1"/>
                            </a:solidFill>
                            <a:latin typeface="Cambria Math" panose="02040503050406030204" pitchFamily="18" charset="0"/>
                          </a:rPr>
                          <m:t>36</m:t>
                        </m:r>
                      </m:den>
                    </m:f>
                  </m:oMath>
                </a14:m>
                <a:r>
                  <a:rPr lang="fr-FR" sz="3200" dirty="0">
                    <a:solidFill>
                      <a:schemeClr val="tx1"/>
                    </a:solidFill>
                    <a:latin typeface="+mj-lt"/>
                  </a:rPr>
                  <a:t>.</a:t>
                </a:r>
                <a:endParaRPr lang="en-US" sz="3200" dirty="0">
                  <a:solidFill>
                    <a:schemeClr val="tx1"/>
                  </a:solidFill>
                  <a:latin typeface="+mj-lt"/>
                </a:endParaRPr>
              </a:p>
              <a:p>
                <a:pPr marL="457200" lvl="1" indent="0">
                  <a:buNone/>
                </a:pPr>
                <a:endParaRPr lang="vi-VN" sz="3200" dirty="0">
                  <a:solidFill>
                    <a:srgbClr val="0000FF"/>
                  </a:solidFill>
                  <a:latin typeface="+mj-lt"/>
                </a:endParaRPr>
              </a:p>
            </p:txBody>
          </p:sp>
        </mc:Choice>
        <mc:Fallback xmlns="">
          <p:sp>
            <p:nvSpPr>
              <p:cNvPr id="3" name="Text Placeholder 2">
                <a:extLst>
                  <a:ext uri="{FF2B5EF4-FFF2-40B4-BE49-F238E27FC236}">
                    <a16:creationId xmlns:a16="http://schemas.microsoft.com/office/drawing/2014/main" id="{0AEB5589-BCD2-4F0E-A74F-0ACF51F85001}"/>
                  </a:ext>
                </a:extLst>
              </p:cNvPr>
              <p:cNvSpPr>
                <a:spLocks noGrp="1" noRot="1" noChangeAspect="1" noMove="1" noResize="1" noEditPoints="1" noAdjustHandles="1" noChangeArrowheads="1" noChangeShapeType="1" noTextEdit="1"/>
              </p:cNvSpPr>
              <p:nvPr>
                <p:ph type="body" idx="1"/>
              </p:nvPr>
            </p:nvSpPr>
            <p:spPr>
              <a:xfrm>
                <a:off x="0" y="0"/>
                <a:ext cx="12192000" cy="6858000"/>
              </a:xfrm>
              <a:blipFill>
                <a:blip r:embed="rId2"/>
                <a:stretch>
                  <a:fillRect l="-1250"/>
                </a:stretch>
              </a:blipFill>
            </p:spPr>
            <p:txBody>
              <a:bodyPr/>
              <a:lstStyle/>
              <a:p>
                <a:r>
                  <a:rPr lang="en-US">
                    <a:noFill/>
                  </a:rPr>
                  <a:t> </a:t>
                </a:r>
              </a:p>
            </p:txBody>
          </p:sp>
        </mc:Fallback>
      </mc:AlternateContent>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bwMode="auto">
          <a:xfrm>
            <a:off x="9967906" y="3187083"/>
            <a:ext cx="1892661" cy="2183213"/>
          </a:xfrm>
          <a:prstGeom prst="rect">
            <a:avLst/>
          </a:prstGeom>
          <a:noFill/>
          <a:ln>
            <a:noFill/>
          </a:ln>
        </p:spPr>
      </p:pic>
      <mc:AlternateContent xmlns:mc="http://schemas.openxmlformats.org/markup-compatibility/2006" xmlns:a14="http://schemas.microsoft.com/office/drawing/2010/main">
        <mc:Choice Requires="a14">
          <p:sp>
            <p:nvSpPr>
              <p:cNvPr id="4" name="Text Placeholder 2">
                <a:extLst>
                  <a:ext uri="{FF2B5EF4-FFF2-40B4-BE49-F238E27FC236}">
                    <a16:creationId xmlns:a16="http://schemas.microsoft.com/office/drawing/2014/main" id="{0AEB5589-BCD2-4F0E-A74F-0ACF51F85001}"/>
                  </a:ext>
                </a:extLst>
              </p:cNvPr>
              <p:cNvSpPr txBox="1">
                <a:spLocks/>
              </p:cNvSpPr>
              <p:nvPr/>
            </p:nvSpPr>
            <p:spPr>
              <a:xfrm>
                <a:off x="262003" y="-6658"/>
                <a:ext cx="11929997" cy="25912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buFont typeface="Arial" panose="020B0604020202020204" pitchFamily="34" charset="0"/>
                  <a:buNone/>
                  <a:tabLst>
                    <a:tab pos="0" algn="l"/>
                  </a:tabLst>
                </a:pPr>
                <a:r>
                  <a:rPr lang="en-US" sz="3200" b="1" dirty="0">
                    <a:solidFill>
                      <a:srgbClr val="0000FF"/>
                    </a:solidFill>
                    <a:latin typeface="Times New Roman" panose="02020603050405020304" pitchFamily="18" charset="0"/>
                    <a:ea typeface="Times New Roman" panose="02020603050405020304" pitchFamily="18" charset="0"/>
                  </a:rPr>
                  <a:t>Câu 11:	</a:t>
                </a:r>
                <a:r>
                  <a:rPr lang="nl-NL" sz="3200" dirty="0">
                    <a:latin typeface="Times New Roman" panose="02020603050405020304" pitchFamily="18" charset="0"/>
                    <a:ea typeface="Times New Roman" panose="02020603050405020304" pitchFamily="18" charset="0"/>
                  </a:rPr>
                  <a:t>Cho hình chóp </a:t>
                </a:r>
                <a14:m>
                  <m:oMath xmlns:m="http://schemas.openxmlformats.org/officeDocument/2006/math">
                    <m:r>
                      <a:rPr lang="en-US" sz="3200" i="1">
                        <a:latin typeface="Cambria Math" panose="02040503050406030204" pitchFamily="18" charset="0"/>
                        <a:ea typeface="Times New Roman" panose="02020603050405020304" pitchFamily="18" charset="0"/>
                      </a:rPr>
                      <m:t>𝑆</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𝐴𝐵𝐶</m:t>
                    </m:r>
                  </m:oMath>
                </a14:m>
                <a:r>
                  <a:rPr lang="nl-NL" sz="3200" dirty="0">
                    <a:latin typeface="Times New Roman" panose="02020603050405020304" pitchFamily="18" charset="0"/>
                    <a:ea typeface="Times New Roman" panose="02020603050405020304" pitchFamily="18" charset="0"/>
                  </a:rPr>
                  <a:t> có đáy là tam giác </a:t>
                </a:r>
                <a14:m>
                  <m:oMath xmlns:m="http://schemas.openxmlformats.org/officeDocument/2006/math">
                    <m:r>
                      <a:rPr lang="en-US" sz="3200" i="1">
                        <a:latin typeface="Cambria Math" panose="02040503050406030204" pitchFamily="18" charset="0"/>
                        <a:ea typeface="Times New Roman" panose="02020603050405020304" pitchFamily="18" charset="0"/>
                      </a:rPr>
                      <m:t>𝐴𝐵𝐶</m:t>
                    </m:r>
                  </m:oMath>
                </a14:m>
                <a:r>
                  <a:rPr lang="nl-NL" sz="3200" dirty="0">
                    <a:latin typeface="Times New Roman" panose="02020603050405020304" pitchFamily="18" charset="0"/>
                    <a:ea typeface="Times New Roman" panose="02020603050405020304" pitchFamily="18" charset="0"/>
                  </a:rPr>
                  <a:t> vuông tại </a:t>
                </a:r>
                <a14:m>
                  <m:oMath xmlns:m="http://schemas.openxmlformats.org/officeDocument/2006/math">
                    <m:r>
                      <a:rPr lang="en-US" sz="3200" i="1">
                        <a:latin typeface="Cambria Math" panose="02040503050406030204" pitchFamily="18" charset="0"/>
                        <a:ea typeface="Times New Roman" panose="02020603050405020304" pitchFamily="18" charset="0"/>
                      </a:rPr>
                      <m:t>𝐵</m:t>
                    </m:r>
                  </m:oMath>
                </a14:m>
                <a:r>
                  <a:rPr lang="nl-NL"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rPr>
                      <m:t>𝐴𝐵</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𝑎</m:t>
                    </m:r>
                  </m:oMath>
                </a14:m>
                <a:r>
                  <a:rPr lang="nl-NL"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rPr>
                      <m:t>𝐵𝐶</m:t>
                    </m:r>
                    <m:r>
                      <a:rPr lang="en-US" sz="3200" i="1">
                        <a:latin typeface="Cambria Math" panose="02040503050406030204" pitchFamily="18" charset="0"/>
                        <a:ea typeface="Times New Roman" panose="02020603050405020304" pitchFamily="18" charset="0"/>
                      </a:rPr>
                      <m:t>=2</m:t>
                    </m:r>
                    <m:r>
                      <a:rPr lang="en-US" sz="3200" i="1">
                        <a:latin typeface="Cambria Math" panose="02040503050406030204" pitchFamily="18" charset="0"/>
                        <a:ea typeface="Times New Roman" panose="02020603050405020304" pitchFamily="18" charset="0"/>
                      </a:rPr>
                      <m:t>𝑎</m:t>
                    </m:r>
                  </m:oMath>
                </a14:m>
                <a:r>
                  <a:rPr lang="nl-NL" sz="3200" dirty="0">
                    <a:latin typeface="Times New Roman" panose="02020603050405020304" pitchFamily="18" charset="0"/>
                    <a:ea typeface="Times New Roman" panose="02020603050405020304" pitchFamily="18" charset="0"/>
                  </a:rPr>
                  <a:t>. Tam giác </a:t>
                </a:r>
                <a14:m>
                  <m:oMath xmlns:m="http://schemas.openxmlformats.org/officeDocument/2006/math">
                    <m:r>
                      <a:rPr lang="en-US" sz="3200" i="1">
                        <a:latin typeface="Cambria Math" panose="02040503050406030204" pitchFamily="18" charset="0"/>
                        <a:ea typeface="Times New Roman" panose="02020603050405020304" pitchFamily="18" charset="0"/>
                      </a:rPr>
                      <m:t>𝑆𝐴𝐵</m:t>
                    </m:r>
                  </m:oMath>
                </a14:m>
                <a:r>
                  <a:rPr lang="nl-NL" sz="3200" dirty="0">
                    <a:latin typeface="Times New Roman" panose="02020603050405020304" pitchFamily="18" charset="0"/>
                    <a:ea typeface="Times New Roman" panose="02020603050405020304" pitchFamily="18" charset="0"/>
                  </a:rPr>
                  <a:t> cân tại </a:t>
                </a:r>
                <a14:m>
                  <m:oMath xmlns:m="http://schemas.openxmlformats.org/officeDocument/2006/math">
                    <m:r>
                      <a:rPr lang="en-US" sz="3200" i="1">
                        <a:latin typeface="Cambria Math" panose="02040503050406030204" pitchFamily="18" charset="0"/>
                        <a:ea typeface="Times New Roman" panose="02020603050405020304" pitchFamily="18" charset="0"/>
                      </a:rPr>
                      <m:t>𝑆</m:t>
                    </m:r>
                  </m:oMath>
                </a14:m>
                <a:r>
                  <a:rPr lang="nl-NL" sz="3200" dirty="0">
                    <a:latin typeface="Times New Roman" panose="02020603050405020304" pitchFamily="18" charset="0"/>
                    <a:ea typeface="Times New Roman" panose="02020603050405020304" pitchFamily="18" charset="0"/>
                  </a:rPr>
                  <a:t> và nằm trong mặt phẳng vuông góc với đáy. Gọi </a:t>
                </a:r>
                <a14:m>
                  <m:oMath xmlns:m="http://schemas.openxmlformats.org/officeDocument/2006/math">
                    <m:r>
                      <a:rPr lang="en-US" sz="3200" i="1">
                        <a:latin typeface="Cambria Math" panose="02040503050406030204" pitchFamily="18" charset="0"/>
                        <a:ea typeface="Times New Roman" panose="02020603050405020304" pitchFamily="18" charset="0"/>
                      </a:rPr>
                      <m:t>𝐺</m:t>
                    </m:r>
                  </m:oMath>
                </a14:m>
                <a:r>
                  <a:rPr lang="nl-NL" sz="3200" dirty="0">
                    <a:latin typeface="Times New Roman" panose="02020603050405020304" pitchFamily="18" charset="0"/>
                    <a:ea typeface="Times New Roman" panose="02020603050405020304" pitchFamily="18" charset="0"/>
                  </a:rPr>
                  <a:t> là trọng tâm tam giác </a:t>
                </a:r>
                <a14:m>
                  <m:oMath xmlns:m="http://schemas.openxmlformats.org/officeDocument/2006/math">
                    <m:r>
                      <a:rPr lang="en-US" sz="3200" i="1">
                        <a:latin typeface="Cambria Math" panose="02040503050406030204" pitchFamily="18" charset="0"/>
                        <a:ea typeface="Times New Roman" panose="02020603050405020304" pitchFamily="18" charset="0"/>
                      </a:rPr>
                      <m:t>𝐴𝐵𝐶</m:t>
                    </m:r>
                  </m:oMath>
                </a14:m>
                <a:r>
                  <a:rPr lang="nl-NL" sz="3200" dirty="0">
                    <a:latin typeface="Times New Roman" panose="02020603050405020304" pitchFamily="18" charset="0"/>
                    <a:ea typeface="Times New Roman" panose="02020603050405020304" pitchFamily="18" charset="0"/>
                  </a:rPr>
                  <a:t>, mặt phẳng </a:t>
                </a:r>
                <a14:m>
                  <m:oMath xmlns:m="http://schemas.openxmlformats.org/officeDocument/2006/math">
                    <m:d>
                      <m:dPr>
                        <m:ctrlPr>
                          <a:rPr lang="en-US" sz="3200" i="1">
                            <a:latin typeface="Cambria Math" panose="02040503050406030204" pitchFamily="18" charset="0"/>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𝑆𝐴𝐺</m:t>
                        </m:r>
                      </m:e>
                    </m:d>
                  </m:oMath>
                </a14:m>
                <a:r>
                  <a:rPr lang="nl-NL" sz="3200" dirty="0">
                    <a:latin typeface="Times New Roman" panose="02020603050405020304" pitchFamily="18" charset="0"/>
                    <a:ea typeface="Times New Roman" panose="02020603050405020304" pitchFamily="18" charset="0"/>
                  </a:rPr>
                  <a:t> tạo với đáy một góc </a:t>
                </a:r>
                <a14:m>
                  <m:oMath xmlns:m="http://schemas.openxmlformats.org/officeDocument/2006/math">
                    <m:r>
                      <a:rPr lang="en-US" sz="3200" i="1">
                        <a:latin typeface="Cambria Math" panose="02040503050406030204" pitchFamily="18" charset="0"/>
                        <a:ea typeface="Times New Roman" panose="02020603050405020304" pitchFamily="18" charset="0"/>
                      </a:rPr>
                      <m:t>60°</m:t>
                    </m:r>
                  </m:oMath>
                </a14:m>
                <a:r>
                  <a:rPr lang="nl-NL"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Thể</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tích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khối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tứ</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diện</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rPr>
                      <m:t>𝐴𝐶𝐺𝑆</m:t>
                    </m:r>
                  </m:oMath>
                </a14:m>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bằng</a:t>
                </a:r>
                <a:endParaRPr lang="en-US" sz="3200" dirty="0">
                  <a:latin typeface="Times New Roman" panose="02020603050405020304" pitchFamily="18" charset="0"/>
                  <a:ea typeface="Times New Roman" panose="02020603050405020304" pitchFamily="18" charset="0"/>
                </a:endParaRPr>
              </a:p>
              <a:p>
                <a:pPr indent="0" algn="just">
                  <a:lnSpc>
                    <a:spcPct val="107000"/>
                  </a:lnSpc>
                  <a:buFont typeface="Arial" panose="020B0604020202020204" pitchFamily="34" charset="0"/>
                  <a:buNone/>
                  <a:tabLst>
                    <a:tab pos="635000" algn="l"/>
                    <a:tab pos="2222500" algn="l"/>
                    <a:tab pos="3810000" algn="l"/>
                    <a:tab pos="5397500" algn="l"/>
                  </a:tabLst>
                </a:pPr>
                <a:r>
                  <a:rPr lang="en-US" sz="3200" b="1" dirty="0">
                    <a:solidFill>
                      <a:srgbClr val="0000FF"/>
                    </a:solidFill>
                    <a:latin typeface="Times New Roman" panose="02020603050405020304" pitchFamily="18" charset="0"/>
                    <a:ea typeface="Times New Roman" panose="02020603050405020304" pitchFamily="18" charset="0"/>
                  </a:rPr>
                  <a:t>A. </a:t>
                </a:r>
                <a14:m>
                  <m:oMath xmlns:m="http://schemas.openxmlformats.org/officeDocument/2006/math">
                    <m:r>
                      <a:rPr lang="en-US" sz="3200" i="1">
                        <a:latin typeface="Cambria Math" panose="02040503050406030204" pitchFamily="18" charset="0"/>
                        <a:ea typeface="Times New Roman" panose="02020603050405020304" pitchFamily="18" charset="0"/>
                      </a:rPr>
                      <m:t>𝑉</m:t>
                    </m:r>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𝑎</m:t>
                            </m:r>
                          </m:e>
                          <m:sup>
                            <m:r>
                              <a:rPr lang="en-US" sz="3200" i="1">
                                <a:latin typeface="Cambria Math" panose="02040503050406030204" pitchFamily="18" charset="0"/>
                                <a:ea typeface="Times New Roman" panose="02020603050405020304" pitchFamily="18" charset="0"/>
                              </a:rPr>
                              <m:t>3</m:t>
                            </m:r>
                          </m:sup>
                        </m:sSup>
                        <m:rad>
                          <m:radPr>
                            <m:degHide m:val="on"/>
                            <m:ctrlPr>
                              <a:rPr lang="en-US" sz="3200" i="1">
                                <a:latin typeface="Cambria Math" panose="02040503050406030204" pitchFamily="18" charset="0"/>
                                <a:ea typeface="Times New Roman" panose="02020603050405020304" pitchFamily="18" charset="0"/>
                              </a:rPr>
                            </m:ctrlPr>
                          </m:radPr>
                          <m:deg/>
                          <m:e>
                            <m:r>
                              <a:rPr lang="en-US" sz="3200" i="1">
                                <a:latin typeface="Cambria Math" panose="02040503050406030204" pitchFamily="18" charset="0"/>
                                <a:ea typeface="Times New Roman" panose="02020603050405020304" pitchFamily="18" charset="0"/>
                              </a:rPr>
                              <m:t>3</m:t>
                            </m:r>
                          </m:e>
                        </m:rad>
                      </m:num>
                      <m:den>
                        <m:r>
                          <a:rPr lang="en-US" sz="3200" i="1">
                            <a:latin typeface="Cambria Math" panose="02040503050406030204" pitchFamily="18" charset="0"/>
                            <a:ea typeface="Times New Roman" panose="02020603050405020304" pitchFamily="18" charset="0"/>
                          </a:rPr>
                          <m:t>27</m:t>
                        </m:r>
                      </m:den>
                    </m:f>
                  </m:oMath>
                </a14:m>
                <a:r>
                  <a:rPr lang="en-US" sz="3200" b="1" dirty="0">
                    <a:latin typeface="Times New Roman" panose="02020603050405020304" pitchFamily="18" charset="0"/>
                    <a:ea typeface="Times New Roman" panose="02020603050405020304" pitchFamily="18" charset="0"/>
                  </a:rPr>
                  <a:t>	</a:t>
                </a:r>
                <a:r>
                  <a:rPr lang="en-US" sz="3200" b="1" dirty="0">
                    <a:solidFill>
                      <a:srgbClr val="0000FF"/>
                    </a:solidFill>
                    <a:latin typeface="Times New Roman" panose="02020603050405020304" pitchFamily="18" charset="0"/>
                    <a:ea typeface="Times New Roman" panose="02020603050405020304" pitchFamily="18" charset="0"/>
                  </a:rPr>
                  <a:t>B. </a:t>
                </a:r>
                <a14:m>
                  <m:oMath xmlns:m="http://schemas.openxmlformats.org/officeDocument/2006/math">
                    <m:r>
                      <a:rPr lang="en-US" sz="3200" i="1">
                        <a:latin typeface="Cambria Math" panose="02040503050406030204" pitchFamily="18" charset="0"/>
                        <a:ea typeface="Times New Roman" panose="02020603050405020304" pitchFamily="18" charset="0"/>
                      </a:rPr>
                      <m:t>𝑉</m:t>
                    </m:r>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𝑎</m:t>
                            </m:r>
                          </m:e>
                          <m:sup>
                            <m:r>
                              <a:rPr lang="en-US" sz="3200" i="1">
                                <a:latin typeface="Cambria Math" panose="02040503050406030204" pitchFamily="18" charset="0"/>
                                <a:ea typeface="Times New Roman" panose="02020603050405020304" pitchFamily="18" charset="0"/>
                              </a:rPr>
                              <m:t>3</m:t>
                            </m:r>
                          </m:sup>
                        </m:sSup>
                        <m:rad>
                          <m:radPr>
                            <m:degHide m:val="on"/>
                            <m:ctrlPr>
                              <a:rPr lang="en-US" sz="3200" i="1">
                                <a:latin typeface="Cambria Math" panose="02040503050406030204" pitchFamily="18" charset="0"/>
                                <a:ea typeface="Times New Roman" panose="02020603050405020304" pitchFamily="18" charset="0"/>
                              </a:rPr>
                            </m:ctrlPr>
                          </m:radPr>
                          <m:deg/>
                          <m:e>
                            <m:r>
                              <a:rPr lang="en-US" sz="3200" i="1">
                                <a:latin typeface="Cambria Math" panose="02040503050406030204" pitchFamily="18" charset="0"/>
                                <a:ea typeface="Times New Roman" panose="02020603050405020304" pitchFamily="18" charset="0"/>
                              </a:rPr>
                              <m:t>6</m:t>
                            </m:r>
                          </m:e>
                        </m:rad>
                      </m:num>
                      <m:den>
                        <m:r>
                          <a:rPr lang="en-US" sz="3200" i="1">
                            <a:latin typeface="Cambria Math" panose="02040503050406030204" pitchFamily="18" charset="0"/>
                            <a:ea typeface="Times New Roman" panose="02020603050405020304" pitchFamily="18" charset="0"/>
                          </a:rPr>
                          <m:t>12</m:t>
                        </m:r>
                      </m:den>
                    </m:f>
                  </m:oMath>
                </a14:m>
                <a:r>
                  <a:rPr lang="en-US" sz="3200" b="1" dirty="0">
                    <a:latin typeface="Times New Roman" panose="02020603050405020304" pitchFamily="18" charset="0"/>
                    <a:ea typeface="Times New Roman" panose="02020603050405020304" pitchFamily="18" charset="0"/>
                  </a:rPr>
                  <a:t>	</a:t>
                </a:r>
                <a:r>
                  <a:rPr lang="en-US" sz="3200" b="1" dirty="0">
                    <a:solidFill>
                      <a:srgbClr val="0000FF"/>
                    </a:solidFill>
                    <a:latin typeface="Times New Roman" panose="02020603050405020304" pitchFamily="18" charset="0"/>
                    <a:ea typeface="Times New Roman" panose="02020603050405020304" pitchFamily="18" charset="0"/>
                  </a:rPr>
                  <a:t>C. </a:t>
                </a:r>
                <a14:m>
                  <m:oMath xmlns:m="http://schemas.openxmlformats.org/officeDocument/2006/math">
                    <m:r>
                      <a:rPr lang="en-US" sz="3200" i="1">
                        <a:latin typeface="Cambria Math" panose="02040503050406030204" pitchFamily="18" charset="0"/>
                        <a:ea typeface="Times New Roman" panose="02020603050405020304" pitchFamily="18" charset="0"/>
                      </a:rPr>
                      <m:t>𝑉</m:t>
                    </m:r>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𝑎</m:t>
                            </m:r>
                          </m:e>
                          <m:sup>
                            <m:r>
                              <a:rPr lang="en-US" sz="3200" i="1">
                                <a:latin typeface="Cambria Math" panose="02040503050406030204" pitchFamily="18" charset="0"/>
                                <a:ea typeface="Times New Roman" panose="02020603050405020304" pitchFamily="18" charset="0"/>
                              </a:rPr>
                              <m:t>3</m:t>
                            </m:r>
                          </m:sup>
                        </m:sSup>
                        <m:rad>
                          <m:radPr>
                            <m:degHide m:val="on"/>
                            <m:ctrlPr>
                              <a:rPr lang="en-US" sz="3200" i="1">
                                <a:latin typeface="Cambria Math" panose="02040503050406030204" pitchFamily="18" charset="0"/>
                                <a:ea typeface="Times New Roman" panose="02020603050405020304" pitchFamily="18" charset="0"/>
                              </a:rPr>
                            </m:ctrlPr>
                          </m:radPr>
                          <m:deg/>
                          <m:e>
                            <m:r>
                              <a:rPr lang="en-US" sz="3200" i="1">
                                <a:latin typeface="Cambria Math" panose="02040503050406030204" pitchFamily="18" charset="0"/>
                                <a:ea typeface="Times New Roman" panose="02020603050405020304" pitchFamily="18" charset="0"/>
                              </a:rPr>
                              <m:t>6</m:t>
                            </m:r>
                          </m:e>
                        </m:rad>
                      </m:num>
                      <m:den>
                        <m:r>
                          <a:rPr lang="en-US" sz="3200" i="1">
                            <a:latin typeface="Cambria Math" panose="02040503050406030204" pitchFamily="18" charset="0"/>
                            <a:ea typeface="Times New Roman" panose="02020603050405020304" pitchFamily="18" charset="0"/>
                          </a:rPr>
                          <m:t>36</m:t>
                        </m:r>
                      </m:den>
                    </m:f>
                  </m:oMath>
                </a14:m>
                <a:r>
                  <a:rPr lang="en-US" sz="3200" b="1" dirty="0">
                    <a:latin typeface="Times New Roman" panose="02020603050405020304" pitchFamily="18" charset="0"/>
                    <a:ea typeface="Times New Roman" panose="02020603050405020304" pitchFamily="18" charset="0"/>
                  </a:rPr>
                  <a:t>	</a:t>
                </a:r>
                <a:r>
                  <a:rPr lang="en-US" sz="3200" b="1" dirty="0">
                    <a:solidFill>
                      <a:srgbClr val="0000FF"/>
                    </a:solidFill>
                    <a:latin typeface="Times New Roman" panose="02020603050405020304" pitchFamily="18" charset="0"/>
                    <a:ea typeface="Times New Roman" panose="02020603050405020304" pitchFamily="18" charset="0"/>
                  </a:rPr>
                  <a:t>D. </a:t>
                </a:r>
                <a14:m>
                  <m:oMath xmlns:m="http://schemas.openxmlformats.org/officeDocument/2006/math">
                    <m:r>
                      <a:rPr lang="en-US" sz="3200" i="1">
                        <a:latin typeface="Cambria Math" panose="02040503050406030204" pitchFamily="18" charset="0"/>
                        <a:ea typeface="Times New Roman" panose="02020603050405020304" pitchFamily="18" charset="0"/>
                      </a:rPr>
                      <m:t>𝑉</m:t>
                    </m:r>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𝑎</m:t>
                            </m:r>
                          </m:e>
                          <m:sup>
                            <m:r>
                              <a:rPr lang="en-US" sz="3200" i="1">
                                <a:latin typeface="Cambria Math" panose="02040503050406030204" pitchFamily="18" charset="0"/>
                                <a:ea typeface="Times New Roman" panose="02020603050405020304" pitchFamily="18" charset="0"/>
                              </a:rPr>
                              <m:t>3</m:t>
                            </m:r>
                          </m:sup>
                        </m:sSup>
                        <m:rad>
                          <m:radPr>
                            <m:degHide m:val="on"/>
                            <m:ctrlPr>
                              <a:rPr lang="en-US" sz="3200" i="1">
                                <a:latin typeface="Cambria Math" panose="02040503050406030204" pitchFamily="18" charset="0"/>
                                <a:ea typeface="Times New Roman" panose="02020603050405020304" pitchFamily="18" charset="0"/>
                              </a:rPr>
                            </m:ctrlPr>
                          </m:radPr>
                          <m:deg/>
                          <m:e>
                            <m:r>
                              <a:rPr lang="en-US" sz="3200" i="1">
                                <a:latin typeface="Cambria Math" panose="02040503050406030204" pitchFamily="18" charset="0"/>
                                <a:ea typeface="Times New Roman" panose="02020603050405020304" pitchFamily="18" charset="0"/>
                              </a:rPr>
                              <m:t>6</m:t>
                            </m:r>
                          </m:e>
                        </m:rad>
                      </m:num>
                      <m:den>
                        <m:r>
                          <a:rPr lang="en-US" sz="3200" i="1">
                            <a:latin typeface="Cambria Math" panose="02040503050406030204" pitchFamily="18" charset="0"/>
                            <a:ea typeface="Times New Roman" panose="02020603050405020304" pitchFamily="18" charset="0"/>
                          </a:rPr>
                          <m:t>18</m:t>
                        </m:r>
                      </m:den>
                    </m:f>
                  </m:oMath>
                </a14:m>
                <a:endParaRPr lang="en-US" sz="3200" dirty="0">
                  <a:latin typeface="Times New Roman" panose="02020603050405020304" pitchFamily="18" charset="0"/>
                  <a:ea typeface="Times New Roman" panose="02020603050405020304" pitchFamily="18" charset="0"/>
                </a:endParaRPr>
              </a:p>
              <a:p>
                <a:pPr marL="0" indent="0">
                  <a:buFont typeface="Arial" panose="020B0604020202020204" pitchFamily="34" charset="0"/>
                  <a:buNone/>
                </a:pPr>
                <a:r>
                  <a:rPr lang="en-US" sz="3200" b="1" u="sng" dirty="0" err="1">
                    <a:solidFill>
                      <a:srgbClr val="0000FF"/>
                    </a:solidFill>
                    <a:latin typeface="Calibri" panose="020F0502020204030204" pitchFamily="34" charset="0"/>
                  </a:rPr>
                  <a:t>Lời</a:t>
                </a:r>
                <a:r>
                  <a:rPr lang="en-US" sz="3200" b="1" u="sng" dirty="0">
                    <a:solidFill>
                      <a:srgbClr val="0000FF"/>
                    </a:solidFill>
                    <a:latin typeface="Calibri" panose="020F0502020204030204" pitchFamily="34" charset="0"/>
                  </a:rPr>
                  <a:t> </a:t>
                </a:r>
                <a:r>
                  <a:rPr lang="en-US" sz="3200" b="1" u="sng" dirty="0" err="1">
                    <a:solidFill>
                      <a:srgbClr val="0000FF"/>
                    </a:solidFill>
                    <a:latin typeface="Calibri" panose="020F0502020204030204" pitchFamily="34" charset="0"/>
                  </a:rPr>
                  <a:t>giải</a:t>
                </a:r>
                <a:r>
                  <a:rPr lang="en-US" sz="3200" b="1" u="sng" dirty="0">
                    <a:solidFill>
                      <a:srgbClr val="0000FF"/>
                    </a:solidFill>
                    <a:latin typeface="Calibri" panose="020F0502020204030204" pitchFamily="34" charset="0"/>
                  </a:rPr>
                  <a:t>   </a:t>
                </a:r>
                <a:endParaRPr lang="en-US" sz="3200" u="sng" dirty="0">
                  <a:solidFill>
                    <a:srgbClr val="002060"/>
                  </a:solidFill>
                  <a:latin typeface="Calibri" panose="020F0502020204030204" pitchFamily="34" charset="0"/>
                </a:endParaRPr>
              </a:p>
              <a:p>
                <a:pPr marL="0" indent="0">
                  <a:buFont typeface="Arial" panose="020B0604020202020204" pitchFamily="34" charset="0"/>
                  <a:buNone/>
                </a:pPr>
                <a:endParaRPr lang="en-US" sz="3200" b="1" dirty="0">
                  <a:solidFill>
                    <a:srgbClr val="002060"/>
                  </a:solidFill>
                  <a:latin typeface="Calibri" panose="020F0502020204030204" pitchFamily="34" charset="0"/>
                  <a:sym typeface="Symbol"/>
                </a:endParaRPr>
              </a:p>
            </p:txBody>
          </p:sp>
        </mc:Choice>
        <mc:Fallback xmlns="">
          <p:sp>
            <p:nvSpPr>
              <p:cNvPr id="4" name="Text Placeholder 2">
                <a:extLst>
                  <a:ext uri="{FF2B5EF4-FFF2-40B4-BE49-F238E27FC236}">
                    <a16:creationId xmlns:a16="http://schemas.microsoft.com/office/drawing/2014/main" id="{0AEB5589-BCD2-4F0E-A74F-0ACF51F85001}"/>
                  </a:ext>
                </a:extLst>
              </p:cNvPr>
              <p:cNvSpPr txBox="1">
                <a:spLocks noRot="1" noChangeAspect="1" noMove="1" noResize="1" noEditPoints="1" noAdjustHandles="1" noChangeArrowheads="1" noChangeShapeType="1" noTextEdit="1"/>
              </p:cNvSpPr>
              <p:nvPr/>
            </p:nvSpPr>
            <p:spPr>
              <a:xfrm>
                <a:off x="262003" y="-6658"/>
                <a:ext cx="11929997" cy="2591257"/>
              </a:xfrm>
              <a:prstGeom prst="rect">
                <a:avLst/>
              </a:prstGeom>
              <a:blipFill>
                <a:blip r:embed="rId4"/>
                <a:stretch>
                  <a:fillRect l="-1329" t="-3294" r="-1277" b="-50824"/>
                </a:stretch>
              </a:blipFill>
            </p:spPr>
            <p:txBody>
              <a:bodyPr/>
              <a:lstStyle/>
              <a:p>
                <a:r>
                  <a:rPr lang="en-US">
                    <a:noFill/>
                  </a:rPr>
                  <a:t> </a:t>
                </a:r>
              </a:p>
            </p:txBody>
          </p:sp>
        </mc:Fallback>
      </mc:AlternateContent>
      <p:sp>
        <p:nvSpPr>
          <p:cNvPr id="5" name="Isosceles Triangle 4">
            <a:hlinkClick r:id="rId5" action="ppaction://hlinksldjump"/>
            <a:extLst>
              <a:ext uri="{FF2B5EF4-FFF2-40B4-BE49-F238E27FC236}">
                <a16:creationId xmlns:a16="http://schemas.microsoft.com/office/drawing/2014/main" id="{26F827BB-9D7E-4107-B004-8D5B7569D55F}"/>
              </a:ext>
            </a:extLst>
          </p:cNvPr>
          <p:cNvSpPr/>
          <p:nvPr/>
        </p:nvSpPr>
        <p:spPr>
          <a:xfrm rot="5400000">
            <a:off x="11532432" y="6263543"/>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hlinkClick r:id="rId6" action="ppaction://hlinksldjump"/>
            <a:extLst>
              <a:ext uri="{FF2B5EF4-FFF2-40B4-BE49-F238E27FC236}">
                <a16:creationId xmlns:a16="http://schemas.microsoft.com/office/drawing/2014/main" id="{C161D47F-A6D7-404A-A1C2-69EFBA607D7D}"/>
              </a:ext>
            </a:extLst>
          </p:cNvPr>
          <p:cNvSpPr/>
          <p:nvPr/>
        </p:nvSpPr>
        <p:spPr>
          <a:xfrm rot="16200000">
            <a:off x="11024656" y="6263543"/>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242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lt">
                                    <p:tmPct val="10000"/>
                                  </p:iterate>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par>
                          <p:cTn id="8" fill="hold">
                            <p:stCondLst>
                              <p:cond delay="17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3">
                                            <p:txEl>
                                              <p:pRg st="8" end="8"/>
                                            </p:txEl>
                                          </p:spTgt>
                                        </p:tgtEl>
                                        <p:attrNameLst>
                                          <p:attrName>style.visibility</p:attrName>
                                        </p:attrNameLst>
                                      </p:cBhvr>
                                      <p:to>
                                        <p:strVal val="visible"/>
                                      </p:to>
                                    </p:set>
                                    <p:animEffect transition="in" filter="fade">
                                      <p:cBhvr>
                                        <p:cTn id="11" dur="500"/>
                                        <p:tgtEl>
                                          <p:spTgt spid="3">
                                            <p:txEl>
                                              <p:pRg st="8" end="8"/>
                                            </p:txEl>
                                          </p:spTgt>
                                        </p:tgtEl>
                                      </p:cBhvr>
                                    </p:animEffect>
                                  </p:childTnLst>
                                </p:cTn>
                              </p:par>
                            </p:childTnLst>
                          </p:cTn>
                        </p:par>
                        <p:par>
                          <p:cTn id="12" fill="hold">
                            <p:stCondLst>
                              <p:cond delay="4250"/>
                            </p:stCondLst>
                            <p:childTnLst>
                              <p:par>
                                <p:cTn id="13" presetID="10" presetClass="entr" presetSubtype="0" fill="hold" nodeType="afterEffect">
                                  <p:stCondLst>
                                    <p:cond delay="0"/>
                                  </p:stCondLst>
                                  <p:iterate type="lt">
                                    <p:tmPct val="10000"/>
                                  </p:iterate>
                                  <p:childTnLst>
                                    <p:set>
                                      <p:cBhvr>
                                        <p:cTn id="14" dur="1" fill="hold">
                                          <p:stCondLst>
                                            <p:cond delay="0"/>
                                          </p:stCondLst>
                                        </p:cTn>
                                        <p:tgtEl>
                                          <p:spTgt spid="3">
                                            <p:txEl>
                                              <p:pRg st="9" end="9"/>
                                            </p:txEl>
                                          </p:spTgt>
                                        </p:tgtEl>
                                        <p:attrNameLst>
                                          <p:attrName>style.visibility</p:attrName>
                                        </p:attrNameLst>
                                      </p:cBhvr>
                                      <p:to>
                                        <p:strVal val="visible"/>
                                      </p:to>
                                    </p:set>
                                    <p:animEffect transition="in" filter="fade">
                                      <p:cBhvr>
                                        <p:cTn id="1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Oval 53"/>
          <p:cNvSpPr>
            <a:spLocks noChangeArrowheads="1"/>
          </p:cNvSpPr>
          <p:nvPr/>
        </p:nvSpPr>
        <p:spPr bwMode="auto">
          <a:xfrm>
            <a:off x="9318532" y="2275367"/>
            <a:ext cx="469559" cy="379272"/>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a:p>
        </p:txBody>
      </p:sp>
      <p:sp>
        <p:nvSpPr>
          <p:cNvPr id="3" name="Text Placeholder 2">
            <a:extLst>
              <a:ext uri="{FF2B5EF4-FFF2-40B4-BE49-F238E27FC236}">
                <a16:creationId xmlns:a16="http://schemas.microsoft.com/office/drawing/2014/main" id="{0AEB5589-BCD2-4F0E-A74F-0ACF51F85001}"/>
              </a:ext>
            </a:extLst>
          </p:cNvPr>
          <p:cNvSpPr>
            <a:spLocks noGrp="1"/>
          </p:cNvSpPr>
          <p:nvPr>
            <p:ph type="body" idx="1"/>
          </p:nvPr>
        </p:nvSpPr>
        <p:spPr>
          <a:xfrm>
            <a:off x="0" y="0"/>
            <a:ext cx="11929997" cy="2469931"/>
          </a:xfrm>
        </p:spPr>
        <p:txBody>
          <a:bodyPr>
            <a:noAutofit/>
          </a:bodyPr>
          <a:lstStyle/>
          <a:p>
            <a:pPr marL="0" marR="0" lvl="0" indent="0" rtl="0">
              <a:buNone/>
            </a:pPr>
            <a:endParaRPr lang="en-US" sz="3200" b="1" i="0" u="none" strike="noStrike" baseline="0" dirty="0">
              <a:solidFill>
                <a:srgbClr val="002060"/>
              </a:solidFill>
              <a:latin typeface="Calibri" panose="020F0502020204030204" pitchFamily="34" charset="0"/>
              <a:sym typeface="Symbol"/>
            </a:endParaRPr>
          </a:p>
          <a:p>
            <a:pPr marL="0" marR="0" lvl="0" indent="0" rtl="0">
              <a:buNone/>
            </a:pPr>
            <a:endParaRPr lang="en-US" sz="3200" b="1" dirty="0">
              <a:solidFill>
                <a:srgbClr val="002060"/>
              </a:solidFill>
              <a:latin typeface="Calibri" panose="020F0502020204030204" pitchFamily="34" charset="0"/>
              <a:sym typeface="Symbol"/>
            </a:endParaRPr>
          </a:p>
          <a:p>
            <a:pPr marL="0" marR="0" lvl="0" indent="0" rtl="0">
              <a:buNone/>
            </a:pPr>
            <a:endParaRPr lang="en-US" sz="3200" b="1" i="0" u="none" strike="noStrike" baseline="0" dirty="0">
              <a:solidFill>
                <a:srgbClr val="002060"/>
              </a:solidFill>
              <a:latin typeface="Calibri" panose="020F0502020204030204" pitchFamily="34" charset="0"/>
              <a:sym typeface="Symbol"/>
            </a:endParaRPr>
          </a:p>
          <a:p>
            <a:pPr marL="0" marR="0" lvl="0" indent="0" rtl="0">
              <a:buNone/>
            </a:pPr>
            <a:endParaRPr lang="en-US" sz="3200" b="1" dirty="0">
              <a:solidFill>
                <a:srgbClr val="002060"/>
              </a:solidFill>
              <a:latin typeface="Calibri" panose="020F0502020204030204" pitchFamily="34" charset="0"/>
              <a:sym typeface="Symbol"/>
            </a:endParaRPr>
          </a:p>
        </p:txBody>
      </p:sp>
      <mc:AlternateContent xmlns:mc="http://schemas.openxmlformats.org/markup-compatibility/2006" xmlns:a14="http://schemas.microsoft.com/office/drawing/2010/main">
        <mc:Choice Requires="a14">
          <p:sp>
            <p:nvSpPr>
              <p:cNvPr id="2" name="TextBox 1"/>
              <p:cNvSpPr txBox="1"/>
              <p:nvPr/>
            </p:nvSpPr>
            <p:spPr>
              <a:xfrm>
                <a:off x="-1" y="3213583"/>
                <a:ext cx="9743090" cy="3753143"/>
              </a:xfrm>
              <a:prstGeom prst="rect">
                <a:avLst/>
              </a:prstGeom>
              <a:noFill/>
            </p:spPr>
            <p:txBody>
              <a:bodyPr wrap="square" rtlCol="0">
                <a:spAutoFit/>
              </a:bodyPr>
              <a:lstStyle/>
              <a:p>
                <a:r>
                  <a:rPr lang="en-US" sz="3200" dirty="0" err="1">
                    <a:latin typeface="Times New Roman" panose="02020603050405020304" pitchFamily="18" charset="0"/>
                    <a:ea typeface="Times New Roman" panose="02020603050405020304" pitchFamily="18" charset="0"/>
                  </a:rPr>
                  <a:t>Gọi</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𝐻</m:t>
                    </m:r>
                  </m:oMath>
                </a14:m>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trung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điểm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𝐴𝐵</m:t>
                    </m:r>
                  </m:oMath>
                </a14:m>
                <a:r>
                  <a:rPr lang="en-US" sz="3200" dirty="0">
                    <a:effectLst/>
                    <a:latin typeface="Times New Roman" panose="02020603050405020304" pitchFamily="18" charset="0"/>
                    <a:ea typeface="Times New Roman" panose="02020603050405020304" pitchFamily="18" charset="0"/>
                  </a:rPr>
                  <a:t> . Theo </a:t>
                </a:r>
                <a:r>
                  <a:rPr lang="en-US" sz="3200" dirty="0" err="1">
                    <a:effectLst/>
                    <a:latin typeface="Times New Roman" panose="02020603050405020304" pitchFamily="18" charset="0"/>
                    <a:ea typeface="Times New Roman" panose="02020603050405020304" pitchFamily="18" charset="0"/>
                  </a:rPr>
                  <a:t>bài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ra</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𝑆𝐻</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𝐴𝐵𝐶</m:t>
                    </m:r>
                    <m:r>
                      <a:rPr lang="en-US" sz="3200" i="1">
                        <a:effectLst/>
                        <a:latin typeface="Cambria Math" panose="02040503050406030204" pitchFamily="18" charset="0"/>
                        <a:ea typeface="Times New Roman" panose="02020603050405020304" pitchFamily="18" charset="0"/>
                      </a:rPr>
                      <m:t>)</m:t>
                    </m:r>
                  </m:oMath>
                </a14:m>
                <a:r>
                  <a:rPr lang="en-US" sz="3200" dirty="0">
                    <a:effectLst/>
                    <a:latin typeface="Times New Roman" panose="02020603050405020304" pitchFamily="18" charset="0"/>
                    <a:ea typeface="Times New Roman" panose="02020603050405020304" pitchFamily="18" charset="0"/>
                  </a:rPr>
                  <a:t>  , </a:t>
                </a:r>
                <a14:m>
                  <m:oMath xmlns:m="http://schemas.openxmlformats.org/officeDocument/2006/math">
                    <m:acc>
                      <m:accPr>
                        <m:chr m:val="̂"/>
                        <m:ctrlPr>
                          <a:rPr lang="en-US" sz="3200" i="1">
                            <a:effectLst/>
                            <a:latin typeface="Cambria Math" panose="02040503050406030204" pitchFamily="18" charset="0"/>
                            <a:ea typeface="Times New Roman" panose="02020603050405020304" pitchFamily="18" charset="0"/>
                          </a:rPr>
                        </m:ctrlPr>
                      </m:accPr>
                      <m:e>
                        <m:r>
                          <a:rPr lang="en-US" sz="3200" i="1">
                            <a:effectLst/>
                            <a:latin typeface="Cambria Math" panose="02040503050406030204" pitchFamily="18" charset="0"/>
                            <a:ea typeface="Times New Roman" panose="02020603050405020304" pitchFamily="18" charset="0"/>
                          </a:rPr>
                          <m:t>𝑆𝐶𝐻</m:t>
                        </m:r>
                      </m:e>
                    </m:acc>
                    <m:r>
                      <a:rPr lang="en-US" sz="3200" i="1">
                        <a:effectLst/>
                        <a:latin typeface="Cambria Math" panose="02040503050406030204" pitchFamily="18" charset="0"/>
                        <a:ea typeface="Times New Roman" panose="02020603050405020304" pitchFamily="18" charset="0"/>
                      </a:rPr>
                      <m:t>=</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30</m:t>
                        </m:r>
                      </m:e>
                      <m:sup>
                        <m:r>
                          <a:rPr lang="en-US" sz="3200" i="1">
                            <a:effectLst/>
                            <a:latin typeface="Cambria Math" panose="02040503050406030204" pitchFamily="18" charset="0"/>
                            <a:ea typeface="Times New Roman" panose="02020603050405020304" pitchFamily="18" charset="0"/>
                          </a:rPr>
                          <m:t>0</m:t>
                        </m:r>
                      </m:sup>
                    </m:sSup>
                  </m:oMath>
                </a14:m>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𝐶𝐻</m:t>
                    </m:r>
                    <m:r>
                      <a:rPr lang="en-US" sz="3200" i="1">
                        <a:effectLst/>
                        <a:latin typeface="Cambria Math" panose="02040503050406030204" pitchFamily="18" charset="0"/>
                        <a:ea typeface="Times New Roman" panose="02020603050405020304" pitchFamily="18" charset="0"/>
                      </a:rPr>
                      <m:t>=</m:t>
                    </m:r>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𝑎</m:t>
                        </m:r>
                        <m:rad>
                          <m:radPr>
                            <m:degHide m:val="on"/>
                            <m:ctrlPr>
                              <a:rPr lang="en-US" sz="3200" i="1">
                                <a:effectLst/>
                                <a:latin typeface="Cambria Math" panose="02040503050406030204" pitchFamily="18" charset="0"/>
                                <a:ea typeface="Times New Roman" panose="02020603050405020304" pitchFamily="18" charset="0"/>
                              </a:rPr>
                            </m:ctrlPr>
                          </m:radPr>
                          <m:deg/>
                          <m:e>
                            <m:r>
                              <a:rPr lang="en-US" sz="3200" i="1">
                                <a:effectLst/>
                                <a:latin typeface="Cambria Math" panose="02040503050406030204" pitchFamily="18" charset="0"/>
                                <a:ea typeface="Times New Roman" panose="02020603050405020304" pitchFamily="18" charset="0"/>
                              </a:rPr>
                              <m:t>3</m:t>
                            </m:r>
                          </m:e>
                        </m:rad>
                      </m:num>
                      <m:den>
                        <m:r>
                          <a:rPr lang="en-US" sz="3200" i="1">
                            <a:effectLst/>
                            <a:latin typeface="Cambria Math" panose="02040503050406030204" pitchFamily="18" charset="0"/>
                            <a:ea typeface="Times New Roman" panose="02020603050405020304" pitchFamily="18" charset="0"/>
                          </a:rPr>
                          <m:t>2</m:t>
                        </m:r>
                      </m:den>
                    </m:f>
                  </m:oMath>
                </a14:m>
                <a:r>
                  <a:rPr lang="en-US" sz="3200" dirty="0">
                    <a:effectLst/>
                    <a:latin typeface="Times New Roman" panose="02020603050405020304" pitchFamily="18" charset="0"/>
                    <a:ea typeface="Times New Roman" panose="02020603050405020304" pitchFamily="18" charset="0"/>
                  </a:rPr>
                  <a:t> .</a:t>
                </a:r>
              </a:p>
              <a:p>
                <a:r>
                  <a:rPr lang="fr-FR" sz="3200" dirty="0" err="1">
                    <a:effectLst/>
                    <a:latin typeface="Times New Roman" panose="02020603050405020304" pitchFamily="18" charset="0"/>
                    <a:ea typeface="Times New Roman" panose="02020603050405020304" pitchFamily="18" charset="0"/>
                  </a:rPr>
                  <a:t>Xét</a:t>
                </a:r>
                <a:r>
                  <a:rPr lang="fr-FR" sz="3200" dirty="0">
                    <a:effectLst/>
                    <a:latin typeface="Times New Roman" panose="02020603050405020304" pitchFamily="18" charset="0"/>
                    <a:ea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rPr>
                  <a:t>tam</a:t>
                </a:r>
                <a:r>
                  <a:rPr lang="fr-FR" sz="3200" dirty="0">
                    <a:effectLst/>
                    <a:latin typeface="Times New Roman" panose="02020603050405020304" pitchFamily="18" charset="0"/>
                    <a:ea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rPr>
                  <a:t>giác</a:t>
                </a:r>
                <a:r>
                  <a:rPr lang="fr-FR"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fr-FR" sz="3200" i="1">
                        <a:effectLst/>
                        <a:latin typeface="Cambria Math" panose="02040503050406030204" pitchFamily="18" charset="0"/>
                        <a:ea typeface="Times New Roman" panose="02020603050405020304" pitchFamily="18" charset="0"/>
                      </a:rPr>
                      <m:t>𝑆𝐶𝐻</m:t>
                    </m:r>
                  </m:oMath>
                </a14:m>
                <a:r>
                  <a:rPr lang="fr-FR" sz="3200" dirty="0">
                    <a:effectLst/>
                    <a:latin typeface="Times New Roman" panose="02020603050405020304" pitchFamily="18" charset="0"/>
                    <a:ea typeface="Times New Roman" panose="02020603050405020304" pitchFamily="18" charset="0"/>
                  </a:rPr>
                  <a:t> ta </a:t>
                </a:r>
                <a:r>
                  <a:rPr lang="fr-FR" sz="3200" dirty="0" err="1">
                    <a:effectLst/>
                    <a:latin typeface="Times New Roman" panose="02020603050405020304" pitchFamily="18" charset="0"/>
                    <a:ea typeface="Times New Roman" panose="02020603050405020304" pitchFamily="18" charset="0"/>
                  </a:rPr>
                  <a:t>có</a:t>
                </a:r>
                <a:r>
                  <a:rPr lang="fr-FR"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fr-FR" sz="3200" i="1">
                        <a:effectLst/>
                        <a:latin typeface="Cambria Math" panose="02040503050406030204" pitchFamily="18" charset="0"/>
                        <a:ea typeface="Times New Roman" panose="02020603050405020304" pitchFamily="18" charset="0"/>
                      </a:rPr>
                      <m:t>𝑆𝐻</m:t>
                    </m:r>
                    <m:r>
                      <a:rPr lang="fr-FR" sz="3200" i="1">
                        <a:effectLst/>
                        <a:latin typeface="Cambria Math" panose="02040503050406030204" pitchFamily="18" charset="0"/>
                        <a:ea typeface="Times New Roman" panose="02020603050405020304" pitchFamily="18" charset="0"/>
                      </a:rPr>
                      <m:t>=</m:t>
                    </m:r>
                    <m:r>
                      <a:rPr lang="fr-FR" sz="3200" i="1">
                        <a:effectLst/>
                        <a:latin typeface="Cambria Math" panose="02040503050406030204" pitchFamily="18" charset="0"/>
                        <a:ea typeface="Times New Roman" panose="02020603050405020304" pitchFamily="18" charset="0"/>
                      </a:rPr>
                      <m:t>𝐶𝐻</m:t>
                    </m:r>
                    <m:r>
                      <a:rPr lang="fr-FR" sz="3200" i="1">
                        <a:effectLst/>
                        <a:latin typeface="Cambria Math" panose="02040503050406030204" pitchFamily="18" charset="0"/>
                        <a:ea typeface="Times New Roman" panose="02020603050405020304" pitchFamily="18" charset="0"/>
                      </a:rPr>
                      <m:t>.</m:t>
                    </m:r>
                    <m:r>
                      <a:rPr lang="fr-FR" sz="3200" i="1">
                        <a:effectLst/>
                        <a:latin typeface="Cambria Math" panose="02040503050406030204" pitchFamily="18" charset="0"/>
                        <a:ea typeface="Times New Roman" panose="02020603050405020304" pitchFamily="18" charset="0"/>
                      </a:rPr>
                      <m:t>𝑡𝑎𝑛</m:t>
                    </m:r>
                    <m:sSup>
                      <m:sSupPr>
                        <m:ctrlPr>
                          <a:rPr lang="en-US" sz="3200" i="1">
                            <a:effectLst/>
                            <a:latin typeface="Cambria Math" panose="02040503050406030204" pitchFamily="18" charset="0"/>
                            <a:ea typeface="Times New Roman" panose="02020603050405020304" pitchFamily="18" charset="0"/>
                          </a:rPr>
                        </m:ctrlPr>
                      </m:sSupPr>
                      <m:e>
                        <m:r>
                          <a:rPr lang="fr-FR" sz="3200" i="1">
                            <a:effectLst/>
                            <a:latin typeface="Cambria Math" panose="02040503050406030204" pitchFamily="18" charset="0"/>
                            <a:ea typeface="Times New Roman" panose="02020603050405020304" pitchFamily="18" charset="0"/>
                          </a:rPr>
                          <m:t>30</m:t>
                        </m:r>
                      </m:e>
                      <m:sup>
                        <m:r>
                          <a:rPr lang="fr-FR" sz="3200" i="1">
                            <a:effectLst/>
                            <a:latin typeface="Cambria Math" panose="02040503050406030204" pitchFamily="18" charset="0"/>
                            <a:ea typeface="Times New Roman" panose="02020603050405020304" pitchFamily="18" charset="0"/>
                          </a:rPr>
                          <m:t>0</m:t>
                        </m:r>
                      </m:sup>
                    </m:sSup>
                    <m:r>
                      <a:rPr lang="fr-FR" sz="3200" i="1">
                        <a:effectLst/>
                        <a:latin typeface="Cambria Math" panose="02040503050406030204" pitchFamily="18" charset="0"/>
                        <a:ea typeface="Times New Roman" panose="02020603050405020304" pitchFamily="18" charset="0"/>
                      </a:rPr>
                      <m:t>=</m:t>
                    </m:r>
                    <m:f>
                      <m:fPr>
                        <m:ctrlPr>
                          <a:rPr lang="en-US" sz="3200" i="1">
                            <a:effectLst/>
                            <a:latin typeface="Cambria Math" panose="02040503050406030204" pitchFamily="18" charset="0"/>
                            <a:ea typeface="Times New Roman" panose="02020603050405020304" pitchFamily="18" charset="0"/>
                          </a:rPr>
                        </m:ctrlPr>
                      </m:fPr>
                      <m:num>
                        <m:r>
                          <a:rPr lang="fr-FR" sz="3200" i="1">
                            <a:effectLst/>
                            <a:latin typeface="Cambria Math" panose="02040503050406030204" pitchFamily="18" charset="0"/>
                            <a:ea typeface="Times New Roman" panose="02020603050405020304" pitchFamily="18" charset="0"/>
                          </a:rPr>
                          <m:t>𝑎</m:t>
                        </m:r>
                        <m:rad>
                          <m:radPr>
                            <m:degHide m:val="on"/>
                            <m:ctrlPr>
                              <a:rPr lang="en-US" sz="3200" i="1">
                                <a:effectLst/>
                                <a:latin typeface="Cambria Math" panose="02040503050406030204" pitchFamily="18" charset="0"/>
                                <a:ea typeface="Times New Roman" panose="02020603050405020304" pitchFamily="18" charset="0"/>
                              </a:rPr>
                            </m:ctrlPr>
                          </m:radPr>
                          <m:deg/>
                          <m:e>
                            <m:r>
                              <a:rPr lang="fr-FR" sz="3200" i="1">
                                <a:effectLst/>
                                <a:latin typeface="Cambria Math" panose="02040503050406030204" pitchFamily="18" charset="0"/>
                                <a:ea typeface="Times New Roman" panose="02020603050405020304" pitchFamily="18" charset="0"/>
                              </a:rPr>
                              <m:t>3</m:t>
                            </m:r>
                          </m:e>
                        </m:rad>
                      </m:num>
                      <m:den>
                        <m:r>
                          <a:rPr lang="fr-FR" sz="3200" i="1">
                            <a:effectLst/>
                            <a:latin typeface="Cambria Math" panose="02040503050406030204" pitchFamily="18" charset="0"/>
                            <a:ea typeface="Times New Roman" panose="02020603050405020304" pitchFamily="18" charset="0"/>
                          </a:rPr>
                          <m:t>2</m:t>
                        </m:r>
                      </m:den>
                    </m:f>
                    <m:r>
                      <a:rPr lang="fr-FR" sz="3200" i="1">
                        <a:effectLst/>
                        <a:latin typeface="Cambria Math" panose="02040503050406030204" pitchFamily="18" charset="0"/>
                        <a:ea typeface="Times New Roman" panose="02020603050405020304" pitchFamily="18" charset="0"/>
                      </a:rPr>
                      <m:t>.</m:t>
                    </m:r>
                    <m:f>
                      <m:fPr>
                        <m:ctrlPr>
                          <a:rPr lang="en-US" sz="3200" i="1">
                            <a:effectLst/>
                            <a:latin typeface="Cambria Math" panose="02040503050406030204" pitchFamily="18" charset="0"/>
                            <a:ea typeface="Times New Roman" panose="02020603050405020304" pitchFamily="18" charset="0"/>
                          </a:rPr>
                        </m:ctrlPr>
                      </m:fPr>
                      <m:num>
                        <m:r>
                          <a:rPr lang="fr-FR" sz="3200" i="1">
                            <a:effectLst/>
                            <a:latin typeface="Cambria Math" panose="02040503050406030204" pitchFamily="18" charset="0"/>
                            <a:ea typeface="Times New Roman" panose="02020603050405020304" pitchFamily="18" charset="0"/>
                          </a:rPr>
                          <m:t>1</m:t>
                        </m:r>
                      </m:num>
                      <m:den>
                        <m:rad>
                          <m:radPr>
                            <m:degHide m:val="on"/>
                            <m:ctrlPr>
                              <a:rPr lang="en-US" sz="3200" i="1">
                                <a:effectLst/>
                                <a:latin typeface="Cambria Math" panose="02040503050406030204" pitchFamily="18" charset="0"/>
                                <a:ea typeface="Times New Roman" panose="02020603050405020304" pitchFamily="18" charset="0"/>
                              </a:rPr>
                            </m:ctrlPr>
                          </m:radPr>
                          <m:deg/>
                          <m:e>
                            <m:r>
                              <a:rPr lang="fr-FR" sz="3200" i="1">
                                <a:effectLst/>
                                <a:latin typeface="Cambria Math" panose="02040503050406030204" pitchFamily="18" charset="0"/>
                                <a:ea typeface="Times New Roman" panose="02020603050405020304" pitchFamily="18" charset="0"/>
                              </a:rPr>
                              <m:t>3</m:t>
                            </m:r>
                          </m:e>
                        </m:rad>
                      </m:den>
                    </m:f>
                    <m:r>
                      <a:rPr lang="fr-FR" sz="3200" i="1">
                        <a:effectLst/>
                        <a:latin typeface="Cambria Math" panose="02040503050406030204" pitchFamily="18" charset="0"/>
                        <a:ea typeface="Times New Roman" panose="02020603050405020304" pitchFamily="18" charset="0"/>
                      </a:rPr>
                      <m:t>=</m:t>
                    </m:r>
                    <m:f>
                      <m:fPr>
                        <m:ctrlPr>
                          <a:rPr lang="en-US" sz="3200" i="1">
                            <a:effectLst/>
                            <a:latin typeface="Cambria Math" panose="02040503050406030204" pitchFamily="18" charset="0"/>
                            <a:ea typeface="Times New Roman" panose="02020603050405020304" pitchFamily="18" charset="0"/>
                          </a:rPr>
                        </m:ctrlPr>
                      </m:fPr>
                      <m:num>
                        <m:r>
                          <a:rPr lang="fr-FR" sz="3200" i="1">
                            <a:effectLst/>
                            <a:latin typeface="Cambria Math" panose="02040503050406030204" pitchFamily="18" charset="0"/>
                            <a:ea typeface="Times New Roman" panose="02020603050405020304" pitchFamily="18" charset="0"/>
                          </a:rPr>
                          <m:t>𝑎</m:t>
                        </m:r>
                      </m:num>
                      <m:den>
                        <m:r>
                          <a:rPr lang="fr-FR" sz="3200" i="1">
                            <a:effectLst/>
                            <a:latin typeface="Cambria Math" panose="02040503050406030204" pitchFamily="18" charset="0"/>
                            <a:ea typeface="Times New Roman" panose="02020603050405020304" pitchFamily="18" charset="0"/>
                          </a:rPr>
                          <m:t>2</m:t>
                        </m:r>
                      </m:den>
                    </m:f>
                  </m:oMath>
                </a14:m>
                <a:r>
                  <a:rPr lang="fr-FR" sz="3200" dirty="0">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r>
                  <a:rPr lang="en-US" sz="3200" dirty="0" err="1">
                    <a:effectLst/>
                    <a:latin typeface="Times New Roman" panose="02020603050405020304" pitchFamily="18" charset="0"/>
                    <a:ea typeface="Times New Roman" panose="02020603050405020304" pitchFamily="18" charset="0"/>
                  </a:rPr>
                  <a:t>Diện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tích</a:t>
                </a:r>
                <a:r>
                  <a:rPr lang="en-US" sz="3200" dirty="0">
                    <a:effectLst/>
                    <a:latin typeface="Times New Roman" panose="02020603050405020304" pitchFamily="18" charset="0"/>
                    <a:ea typeface="Times New Roman" panose="02020603050405020304" pitchFamily="18" charset="0"/>
                  </a:rPr>
                  <a:t> tam </a:t>
                </a:r>
                <a:r>
                  <a:rPr lang="en-US" sz="3200" dirty="0" err="1">
                    <a:effectLst/>
                    <a:latin typeface="Times New Roman" panose="02020603050405020304" pitchFamily="18" charset="0"/>
                    <a:ea typeface="Times New Roman" panose="02020603050405020304" pitchFamily="18" charset="0"/>
                  </a:rPr>
                  <a:t>giác</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𝐴𝐵𝐶</m:t>
                    </m:r>
                  </m:oMath>
                </a14:m>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là</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rPr>
                        </m:ctrlPr>
                      </m:fPr>
                      <m:num>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𝑎</m:t>
                            </m:r>
                          </m:e>
                          <m:sup>
                            <m:r>
                              <a:rPr lang="en-US" sz="3200" i="1">
                                <a:effectLst/>
                                <a:latin typeface="Cambria Math" panose="02040503050406030204" pitchFamily="18" charset="0"/>
                                <a:ea typeface="Times New Roman" panose="02020603050405020304" pitchFamily="18" charset="0"/>
                              </a:rPr>
                              <m:t>2</m:t>
                            </m:r>
                          </m:sup>
                        </m:sSup>
                        <m:rad>
                          <m:radPr>
                            <m:degHide m:val="on"/>
                            <m:ctrlPr>
                              <a:rPr lang="en-US" sz="3200" i="1">
                                <a:effectLst/>
                                <a:latin typeface="Cambria Math" panose="02040503050406030204" pitchFamily="18" charset="0"/>
                                <a:ea typeface="Times New Roman" panose="02020603050405020304" pitchFamily="18" charset="0"/>
                              </a:rPr>
                            </m:ctrlPr>
                          </m:radPr>
                          <m:deg/>
                          <m:e>
                            <m:r>
                              <a:rPr lang="en-US" sz="3200" i="1">
                                <a:effectLst/>
                                <a:latin typeface="Cambria Math" panose="02040503050406030204" pitchFamily="18" charset="0"/>
                                <a:ea typeface="Times New Roman" panose="02020603050405020304" pitchFamily="18" charset="0"/>
                              </a:rPr>
                              <m:t>3</m:t>
                            </m:r>
                          </m:e>
                        </m:rad>
                      </m:num>
                      <m:den>
                        <m:r>
                          <a:rPr lang="en-US" sz="3200" i="1">
                            <a:effectLst/>
                            <a:latin typeface="Cambria Math" panose="02040503050406030204" pitchFamily="18" charset="0"/>
                            <a:ea typeface="Times New Roman" panose="02020603050405020304" pitchFamily="18" charset="0"/>
                          </a:rPr>
                          <m:t>4</m:t>
                        </m:r>
                      </m:den>
                    </m:f>
                  </m:oMath>
                </a14:m>
                <a:r>
                  <a:rPr lang="en-US" sz="3200" dirty="0">
                    <a:effectLst/>
                    <a:latin typeface="Times New Roman" panose="02020603050405020304" pitchFamily="18" charset="0"/>
                    <a:ea typeface="Times New Roman" panose="02020603050405020304" pitchFamily="18" charset="0"/>
                  </a:rPr>
                  <a:t>.</a:t>
                </a:r>
              </a:p>
              <a:p>
                <a14:m>
                  <m:oMath xmlns:m="http://schemas.openxmlformats.org/officeDocument/2006/math">
                    <m:sSub>
                      <m:sSubPr>
                        <m:ctrlPr>
                          <a:rPr lang="en-US" sz="3200" i="1">
                            <a:effectLst/>
                            <a:latin typeface="Cambria Math" panose="02040503050406030204" pitchFamily="18" charset="0"/>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𝑉</m:t>
                        </m:r>
                      </m:e>
                      <m:sub>
                        <m:r>
                          <a:rPr lang="en-US" sz="3200" i="1">
                            <a:effectLst/>
                            <a:latin typeface="Cambria Math" panose="02040503050406030204" pitchFamily="18" charset="0"/>
                            <a:ea typeface="Times New Roman" panose="02020603050405020304" pitchFamily="18" charset="0"/>
                          </a:rPr>
                          <m:t>𝑆</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𝐴𝐵𝐶</m:t>
                        </m:r>
                      </m:sub>
                    </m:sSub>
                    <m:r>
                      <a:rPr lang="en-US" sz="3200" i="1">
                        <a:effectLst/>
                        <a:latin typeface="Cambria Math" panose="02040503050406030204" pitchFamily="18" charset="0"/>
                        <a:ea typeface="Times New Roman" panose="02020603050405020304" pitchFamily="18" charset="0"/>
                      </a:rPr>
                      <m:t>=</m:t>
                    </m:r>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1</m:t>
                        </m:r>
                      </m:num>
                      <m:den>
                        <m:r>
                          <a:rPr lang="en-US" sz="3200" i="1">
                            <a:effectLst/>
                            <a:latin typeface="Cambria Math" panose="02040503050406030204" pitchFamily="18" charset="0"/>
                            <a:ea typeface="Times New Roman" panose="02020603050405020304" pitchFamily="18" charset="0"/>
                          </a:rPr>
                          <m:t>3</m:t>
                        </m:r>
                      </m:den>
                    </m:f>
                    <m:f>
                      <m:fPr>
                        <m:ctrlPr>
                          <a:rPr lang="en-US" sz="3200" i="1">
                            <a:effectLst/>
                            <a:latin typeface="Cambria Math" panose="02040503050406030204" pitchFamily="18" charset="0"/>
                            <a:ea typeface="Times New Roman" panose="02020603050405020304" pitchFamily="18" charset="0"/>
                          </a:rPr>
                        </m:ctrlPr>
                      </m:fPr>
                      <m:num>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𝑎</m:t>
                            </m:r>
                          </m:e>
                          <m:sup>
                            <m:r>
                              <a:rPr lang="en-US" sz="3200" i="1">
                                <a:effectLst/>
                                <a:latin typeface="Cambria Math" panose="02040503050406030204" pitchFamily="18" charset="0"/>
                                <a:ea typeface="Times New Roman" panose="02020603050405020304" pitchFamily="18" charset="0"/>
                              </a:rPr>
                              <m:t>2</m:t>
                            </m:r>
                          </m:sup>
                        </m:sSup>
                        <m:rad>
                          <m:radPr>
                            <m:degHide m:val="on"/>
                            <m:ctrlPr>
                              <a:rPr lang="en-US" sz="3200" i="1">
                                <a:effectLst/>
                                <a:latin typeface="Cambria Math" panose="02040503050406030204" pitchFamily="18" charset="0"/>
                                <a:ea typeface="Times New Roman" panose="02020603050405020304" pitchFamily="18" charset="0"/>
                              </a:rPr>
                            </m:ctrlPr>
                          </m:radPr>
                          <m:deg/>
                          <m:e>
                            <m:r>
                              <a:rPr lang="en-US" sz="3200" i="1">
                                <a:effectLst/>
                                <a:latin typeface="Cambria Math" panose="02040503050406030204" pitchFamily="18" charset="0"/>
                                <a:ea typeface="Times New Roman" panose="02020603050405020304" pitchFamily="18" charset="0"/>
                              </a:rPr>
                              <m:t>3</m:t>
                            </m:r>
                          </m:e>
                        </m:rad>
                      </m:num>
                      <m:den>
                        <m:r>
                          <a:rPr lang="en-US" sz="3200" i="1">
                            <a:effectLst/>
                            <a:latin typeface="Cambria Math" panose="02040503050406030204" pitchFamily="18" charset="0"/>
                            <a:ea typeface="Times New Roman" panose="02020603050405020304" pitchFamily="18" charset="0"/>
                          </a:rPr>
                          <m:t>4</m:t>
                        </m:r>
                      </m:den>
                    </m:f>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𝑎</m:t>
                        </m:r>
                      </m:num>
                      <m:den>
                        <m:r>
                          <a:rPr lang="en-US" sz="3200" i="1">
                            <a:effectLst/>
                            <a:latin typeface="Cambria Math" panose="02040503050406030204" pitchFamily="18" charset="0"/>
                            <a:ea typeface="Times New Roman" panose="02020603050405020304" pitchFamily="18" charset="0"/>
                          </a:rPr>
                          <m:t>2</m:t>
                        </m:r>
                      </m:den>
                    </m:f>
                    <m:r>
                      <a:rPr lang="en-US" sz="3200" i="1">
                        <a:effectLst/>
                        <a:latin typeface="Cambria Math" panose="02040503050406030204" pitchFamily="18" charset="0"/>
                        <a:ea typeface="Times New Roman" panose="02020603050405020304" pitchFamily="18" charset="0"/>
                      </a:rPr>
                      <m:t>=</m:t>
                    </m:r>
                    <m:f>
                      <m:fPr>
                        <m:ctrlPr>
                          <a:rPr lang="en-US" sz="3200" i="1">
                            <a:effectLst/>
                            <a:latin typeface="Cambria Math" panose="02040503050406030204" pitchFamily="18" charset="0"/>
                            <a:ea typeface="Times New Roman" panose="02020603050405020304" pitchFamily="18" charset="0"/>
                          </a:rPr>
                        </m:ctrlPr>
                      </m:fPr>
                      <m:num>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𝑎</m:t>
                            </m:r>
                          </m:e>
                          <m:sup>
                            <m:r>
                              <a:rPr lang="en-US" sz="3200" i="1">
                                <a:effectLst/>
                                <a:latin typeface="Cambria Math" panose="02040503050406030204" pitchFamily="18" charset="0"/>
                                <a:ea typeface="Times New Roman" panose="02020603050405020304" pitchFamily="18" charset="0"/>
                              </a:rPr>
                              <m:t>3</m:t>
                            </m:r>
                          </m:sup>
                        </m:sSup>
                        <m:rad>
                          <m:radPr>
                            <m:degHide m:val="on"/>
                            <m:ctrlPr>
                              <a:rPr lang="en-US" sz="3200" i="1">
                                <a:effectLst/>
                                <a:latin typeface="Cambria Math" panose="02040503050406030204" pitchFamily="18" charset="0"/>
                                <a:ea typeface="Times New Roman" panose="02020603050405020304" pitchFamily="18" charset="0"/>
                              </a:rPr>
                            </m:ctrlPr>
                          </m:radPr>
                          <m:deg/>
                          <m:e>
                            <m:r>
                              <a:rPr lang="en-US" sz="3200" i="1">
                                <a:effectLst/>
                                <a:latin typeface="Cambria Math" panose="02040503050406030204" pitchFamily="18" charset="0"/>
                                <a:ea typeface="Times New Roman" panose="02020603050405020304" pitchFamily="18" charset="0"/>
                              </a:rPr>
                              <m:t>3</m:t>
                            </m:r>
                          </m:e>
                        </m:rad>
                      </m:num>
                      <m:den>
                        <m:r>
                          <a:rPr lang="en-US" sz="3200" i="1">
                            <a:effectLst/>
                            <a:latin typeface="Cambria Math" panose="02040503050406030204" pitchFamily="18" charset="0"/>
                            <a:ea typeface="Times New Roman" panose="02020603050405020304" pitchFamily="18" charset="0"/>
                          </a:rPr>
                          <m:t>24</m:t>
                        </m:r>
                      </m:den>
                    </m:f>
                  </m:oMath>
                </a14:m>
                <a:r>
                  <a:rPr lang="en-US" sz="3200" dirty="0">
                    <a:effectLst/>
                    <a:latin typeface="Times New Roman" panose="02020603050405020304" pitchFamily="18" charset="0"/>
                    <a:ea typeface="Times New Roman" panose="02020603050405020304" pitchFamily="18" charset="0"/>
                  </a:rPr>
                  <a:t>. </a:t>
                </a:r>
                <a:r>
                  <a:rPr lang="en-US" sz="3200" dirty="0">
                    <a:solidFill>
                      <a:schemeClr val="tx1"/>
                    </a:solidFill>
                    <a:effectLst/>
                    <a:latin typeface="Times New Roman" panose="02020603050405020304" pitchFamily="18" charset="0"/>
                    <a:ea typeface="Times New Roman" panose="02020603050405020304" pitchFamily="18" charset="0"/>
                  </a:rPr>
                  <a:t>Vậy </a:t>
                </a:r>
                <a14:m>
                  <m:oMath xmlns:m="http://schemas.openxmlformats.org/officeDocument/2006/math">
                    <m:sSub>
                      <m:sSubPr>
                        <m:ctrlPr>
                          <a:rPr lang="en-US" sz="3200" i="1">
                            <a:solidFill>
                              <a:schemeClr val="tx1"/>
                            </a:solidFill>
                            <a:effectLst/>
                            <a:latin typeface="Cambria Math" panose="02040503050406030204" pitchFamily="18" charset="0"/>
                            <a:ea typeface="Times New Roman" panose="02020603050405020304" pitchFamily="18" charset="0"/>
                          </a:rPr>
                        </m:ctrlPr>
                      </m:sSubPr>
                      <m:e>
                        <m:r>
                          <a:rPr lang="en-US" sz="3200" i="1">
                            <a:solidFill>
                              <a:schemeClr val="tx1"/>
                            </a:solidFill>
                            <a:effectLst/>
                            <a:latin typeface="Cambria Math" panose="02040503050406030204" pitchFamily="18" charset="0"/>
                            <a:ea typeface="Times New Roman" panose="02020603050405020304" pitchFamily="18" charset="0"/>
                          </a:rPr>
                          <m:t>𝑉</m:t>
                        </m:r>
                      </m:e>
                      <m:sub>
                        <m:r>
                          <a:rPr lang="en-US" sz="3200" i="1">
                            <a:solidFill>
                              <a:schemeClr val="tx1"/>
                            </a:solidFill>
                            <a:effectLst/>
                            <a:latin typeface="Cambria Math" panose="02040503050406030204" pitchFamily="18" charset="0"/>
                            <a:ea typeface="Times New Roman" panose="02020603050405020304" pitchFamily="18" charset="0"/>
                          </a:rPr>
                          <m:t>𝑆</m:t>
                        </m:r>
                        <m:r>
                          <a:rPr lang="en-US" sz="3200" i="1">
                            <a:solidFill>
                              <a:schemeClr val="tx1"/>
                            </a:solidFill>
                            <a:effectLst/>
                            <a:latin typeface="Cambria Math" panose="02040503050406030204" pitchFamily="18" charset="0"/>
                            <a:ea typeface="Times New Roman" panose="02020603050405020304" pitchFamily="18" charset="0"/>
                          </a:rPr>
                          <m:t>.</m:t>
                        </m:r>
                        <m:r>
                          <a:rPr lang="en-US" sz="3200" i="1">
                            <a:solidFill>
                              <a:schemeClr val="tx1"/>
                            </a:solidFill>
                            <a:effectLst/>
                            <a:latin typeface="Cambria Math" panose="02040503050406030204" pitchFamily="18" charset="0"/>
                            <a:ea typeface="Times New Roman" panose="02020603050405020304" pitchFamily="18" charset="0"/>
                          </a:rPr>
                          <m:t>𝐵𝐶𝑀</m:t>
                        </m:r>
                      </m:sub>
                    </m:sSub>
                    <m:r>
                      <a:rPr lang="en-US" sz="3200" i="1">
                        <a:solidFill>
                          <a:schemeClr val="tx1"/>
                        </a:solidFill>
                        <a:effectLst/>
                        <a:latin typeface="Cambria Math" panose="02040503050406030204" pitchFamily="18" charset="0"/>
                        <a:ea typeface="Times New Roman" panose="02020603050405020304" pitchFamily="18" charset="0"/>
                      </a:rPr>
                      <m:t>=</m:t>
                    </m:r>
                    <m:f>
                      <m:fPr>
                        <m:ctrlPr>
                          <a:rPr lang="en-US" sz="3200" i="1">
                            <a:solidFill>
                              <a:schemeClr val="tx1"/>
                            </a:solidFill>
                            <a:effectLst/>
                            <a:latin typeface="Cambria Math" panose="02040503050406030204" pitchFamily="18" charset="0"/>
                            <a:ea typeface="Times New Roman" panose="02020603050405020304" pitchFamily="18" charset="0"/>
                          </a:rPr>
                        </m:ctrlPr>
                      </m:fPr>
                      <m:num>
                        <m:r>
                          <a:rPr lang="en-US" sz="3200" i="1">
                            <a:solidFill>
                              <a:schemeClr val="tx1"/>
                            </a:solidFill>
                            <a:effectLst/>
                            <a:latin typeface="Cambria Math" panose="02040503050406030204" pitchFamily="18" charset="0"/>
                            <a:ea typeface="Times New Roman" panose="02020603050405020304" pitchFamily="18" charset="0"/>
                          </a:rPr>
                          <m:t>1</m:t>
                        </m:r>
                      </m:num>
                      <m:den>
                        <m:r>
                          <a:rPr lang="en-US" sz="3200" i="1">
                            <a:solidFill>
                              <a:schemeClr val="tx1"/>
                            </a:solidFill>
                            <a:effectLst/>
                            <a:latin typeface="Cambria Math" panose="02040503050406030204" pitchFamily="18" charset="0"/>
                            <a:ea typeface="Times New Roman" panose="02020603050405020304" pitchFamily="18" charset="0"/>
                          </a:rPr>
                          <m:t>2</m:t>
                        </m:r>
                      </m:den>
                    </m:f>
                    <m:sSub>
                      <m:sSubPr>
                        <m:ctrlPr>
                          <a:rPr lang="en-US" sz="3200" i="1">
                            <a:solidFill>
                              <a:schemeClr val="tx1"/>
                            </a:solidFill>
                            <a:effectLst/>
                            <a:latin typeface="Cambria Math" panose="02040503050406030204" pitchFamily="18" charset="0"/>
                            <a:ea typeface="Times New Roman" panose="02020603050405020304" pitchFamily="18" charset="0"/>
                          </a:rPr>
                        </m:ctrlPr>
                      </m:sSubPr>
                      <m:e>
                        <m:r>
                          <a:rPr lang="en-US" sz="3200" i="1">
                            <a:solidFill>
                              <a:schemeClr val="tx1"/>
                            </a:solidFill>
                            <a:effectLst/>
                            <a:latin typeface="Cambria Math" panose="02040503050406030204" pitchFamily="18" charset="0"/>
                            <a:ea typeface="Times New Roman" panose="02020603050405020304" pitchFamily="18" charset="0"/>
                          </a:rPr>
                          <m:t>𝑉</m:t>
                        </m:r>
                      </m:e>
                      <m:sub>
                        <m:r>
                          <a:rPr lang="en-US" sz="3200" i="1">
                            <a:solidFill>
                              <a:schemeClr val="tx1"/>
                            </a:solidFill>
                            <a:effectLst/>
                            <a:latin typeface="Cambria Math" panose="02040503050406030204" pitchFamily="18" charset="0"/>
                            <a:ea typeface="Times New Roman" panose="02020603050405020304" pitchFamily="18" charset="0"/>
                          </a:rPr>
                          <m:t>𝑆</m:t>
                        </m:r>
                        <m:r>
                          <a:rPr lang="en-US" sz="3200" i="1">
                            <a:solidFill>
                              <a:schemeClr val="tx1"/>
                            </a:solidFill>
                            <a:effectLst/>
                            <a:latin typeface="Cambria Math" panose="02040503050406030204" pitchFamily="18" charset="0"/>
                            <a:ea typeface="Times New Roman" panose="02020603050405020304" pitchFamily="18" charset="0"/>
                          </a:rPr>
                          <m:t>.</m:t>
                        </m:r>
                        <m:r>
                          <a:rPr lang="en-US" sz="3200" i="1">
                            <a:solidFill>
                              <a:schemeClr val="tx1"/>
                            </a:solidFill>
                            <a:effectLst/>
                            <a:latin typeface="Cambria Math" panose="02040503050406030204" pitchFamily="18" charset="0"/>
                            <a:ea typeface="Times New Roman" panose="02020603050405020304" pitchFamily="18" charset="0"/>
                          </a:rPr>
                          <m:t>𝐴𝐵𝐶</m:t>
                        </m:r>
                      </m:sub>
                    </m:sSub>
                    <m:r>
                      <a:rPr lang="en-US" sz="3200" i="1">
                        <a:solidFill>
                          <a:schemeClr val="tx1"/>
                        </a:solidFill>
                        <a:effectLst/>
                        <a:latin typeface="Cambria Math" panose="02040503050406030204" pitchFamily="18" charset="0"/>
                        <a:ea typeface="Times New Roman" panose="02020603050405020304" pitchFamily="18" charset="0"/>
                      </a:rPr>
                      <m:t>=</m:t>
                    </m:r>
                    <m:f>
                      <m:fPr>
                        <m:ctrlPr>
                          <a:rPr lang="en-US" sz="3200" i="1">
                            <a:solidFill>
                              <a:schemeClr val="tx1"/>
                            </a:solidFill>
                            <a:effectLst/>
                            <a:latin typeface="Cambria Math" panose="02040503050406030204" pitchFamily="18" charset="0"/>
                            <a:ea typeface="Times New Roman" panose="02020603050405020304" pitchFamily="18" charset="0"/>
                          </a:rPr>
                        </m:ctrlPr>
                      </m:fPr>
                      <m:num>
                        <m:sSup>
                          <m:sSupPr>
                            <m:ctrlPr>
                              <a:rPr lang="en-US" sz="3200" i="1">
                                <a:solidFill>
                                  <a:schemeClr val="tx1"/>
                                </a:solidFill>
                                <a:effectLst/>
                                <a:latin typeface="Cambria Math" panose="02040503050406030204" pitchFamily="18" charset="0"/>
                                <a:ea typeface="Times New Roman" panose="02020603050405020304" pitchFamily="18" charset="0"/>
                              </a:rPr>
                            </m:ctrlPr>
                          </m:sSupPr>
                          <m:e>
                            <m:r>
                              <a:rPr lang="en-US" sz="3200" i="1">
                                <a:solidFill>
                                  <a:schemeClr val="tx1"/>
                                </a:solidFill>
                                <a:effectLst/>
                                <a:latin typeface="Cambria Math" panose="02040503050406030204" pitchFamily="18" charset="0"/>
                                <a:ea typeface="Times New Roman" panose="02020603050405020304" pitchFamily="18" charset="0"/>
                              </a:rPr>
                              <m:t>𝑎</m:t>
                            </m:r>
                          </m:e>
                          <m:sup>
                            <m:r>
                              <a:rPr lang="en-US" sz="3200" i="1">
                                <a:solidFill>
                                  <a:schemeClr val="tx1"/>
                                </a:solidFill>
                                <a:effectLst/>
                                <a:latin typeface="Cambria Math" panose="02040503050406030204" pitchFamily="18" charset="0"/>
                                <a:ea typeface="Times New Roman" panose="02020603050405020304" pitchFamily="18" charset="0"/>
                              </a:rPr>
                              <m:t>3</m:t>
                            </m:r>
                          </m:sup>
                        </m:sSup>
                        <m:rad>
                          <m:radPr>
                            <m:degHide m:val="on"/>
                            <m:ctrlPr>
                              <a:rPr lang="en-US" sz="3200" i="1">
                                <a:solidFill>
                                  <a:schemeClr val="tx1"/>
                                </a:solidFill>
                                <a:effectLst/>
                                <a:latin typeface="Cambria Math" panose="02040503050406030204" pitchFamily="18" charset="0"/>
                                <a:ea typeface="Times New Roman" panose="02020603050405020304" pitchFamily="18" charset="0"/>
                              </a:rPr>
                            </m:ctrlPr>
                          </m:radPr>
                          <m:deg/>
                          <m:e>
                            <m:r>
                              <a:rPr lang="en-US" sz="3200" i="1">
                                <a:solidFill>
                                  <a:schemeClr val="tx1"/>
                                </a:solidFill>
                                <a:effectLst/>
                                <a:latin typeface="Cambria Math" panose="02040503050406030204" pitchFamily="18" charset="0"/>
                                <a:ea typeface="Times New Roman" panose="02020603050405020304" pitchFamily="18" charset="0"/>
                              </a:rPr>
                              <m:t>3</m:t>
                            </m:r>
                          </m:e>
                        </m:rad>
                      </m:num>
                      <m:den>
                        <m:r>
                          <a:rPr lang="en-US" sz="3200" i="1">
                            <a:solidFill>
                              <a:schemeClr val="tx1"/>
                            </a:solidFill>
                            <a:effectLst/>
                            <a:latin typeface="Cambria Math" panose="02040503050406030204" pitchFamily="18" charset="0"/>
                            <a:ea typeface="Times New Roman" panose="02020603050405020304" pitchFamily="18" charset="0"/>
                          </a:rPr>
                          <m:t>48</m:t>
                        </m:r>
                      </m:den>
                    </m:f>
                  </m:oMath>
                </a14:m>
                <a:r>
                  <a:rPr lang="en-US" sz="3200" dirty="0">
                    <a:solidFill>
                      <a:schemeClr val="tx1"/>
                    </a:solidFill>
                    <a:effectLst/>
                    <a:latin typeface="Times New Roman" panose="02020603050405020304" pitchFamily="18" charset="0"/>
                    <a:ea typeface="Times New Roman" panose="02020603050405020304" pitchFamily="18" charset="0"/>
                  </a:rPr>
                  <a:t>.</a:t>
                </a:r>
              </a:p>
            </p:txBody>
          </p:sp>
        </mc:Choice>
        <mc:Fallback xmlns="">
          <p:sp>
            <p:nvSpPr>
              <p:cNvPr id="2" name="TextBox 1"/>
              <p:cNvSpPr txBox="1">
                <a:spLocks noRot="1" noChangeAspect="1" noMove="1" noResize="1" noEditPoints="1" noAdjustHandles="1" noChangeArrowheads="1" noChangeShapeType="1" noTextEdit="1"/>
              </p:cNvSpPr>
              <p:nvPr/>
            </p:nvSpPr>
            <p:spPr>
              <a:xfrm>
                <a:off x="-1" y="3213583"/>
                <a:ext cx="9743090" cy="3753143"/>
              </a:xfrm>
              <a:prstGeom prst="rect">
                <a:avLst/>
              </a:prstGeom>
              <a:blipFill rotWithShape="0">
                <a:blip r:embed="rId4"/>
                <a:stretch>
                  <a:fillRect l="-1564" t="-2273" r="-501" b="-12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53" name="TextBox 5152"/>
              <p:cNvSpPr txBox="1"/>
              <p:nvPr/>
            </p:nvSpPr>
            <p:spPr>
              <a:xfrm>
                <a:off x="157655" y="37906"/>
                <a:ext cx="12034345" cy="2915157"/>
              </a:xfrm>
              <a:prstGeom prst="rect">
                <a:avLst/>
              </a:prstGeom>
              <a:noFill/>
            </p:spPr>
            <p:txBody>
              <a:bodyPr wrap="square" rtlCol="0">
                <a:spAutoFit/>
              </a:bodyPr>
              <a:lstStyle/>
              <a:p>
                <a:r>
                  <a:rPr lang="pt-BR"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12:	</a:t>
                </a:r>
                <a:r>
                  <a:rPr lang="pt-BR" sz="3200" spc="-10" dirty="0">
                    <a:latin typeface="Times New Roman" panose="02020603050405020304" pitchFamily="18" charset="0"/>
                    <a:ea typeface="Times New Roman" panose="02020603050405020304" pitchFamily="18" charset="0"/>
                    <a:cs typeface="Times New Roman" panose="02020603050405020304" pitchFamily="18" charset="0"/>
                  </a:rPr>
                  <a:t>Cho hình chóp </a:t>
                </a:r>
                <a14:m>
                  <m:oMath xmlns:m="http://schemas.openxmlformats.org/officeDocument/2006/math">
                    <m:r>
                      <m:rPr>
                        <m:sty m:val="p"/>
                      </m:rPr>
                      <a:rPr lang="en-US" sz="3200" b="0" i="0" smtClean="0">
                        <a:latin typeface="Cambria Math" panose="02040503050406030204" pitchFamily="18" charset="0"/>
                      </a:rPr>
                      <m:t>S</m:t>
                    </m:r>
                    <m:r>
                      <a:rPr lang="pt-BR" sz="3200" i="1">
                        <a:latin typeface="Cambria Math" panose="02040503050406030204" pitchFamily="18" charset="0"/>
                      </a:rPr>
                      <m:t>𝐴𝐵𝐶</m:t>
                    </m:r>
                  </m:oMath>
                </a14:m>
                <a:r>
                  <a:rPr lang="pt-BR" sz="3200" spc="-10" dirty="0">
                    <a:latin typeface="Times New Roman" panose="02020603050405020304" pitchFamily="18" charset="0"/>
                    <a:ea typeface="Times New Roman" panose="02020603050405020304" pitchFamily="18" charset="0"/>
                    <a:cs typeface="Times New Roman" panose="02020603050405020304" pitchFamily="18" charset="0"/>
                  </a:rPr>
                  <a:t> </a:t>
                </a:r>
                <a:r>
                  <a:rPr lang="pt-BR" sz="3200" dirty="0">
                    <a:latin typeface="Times New Roman" panose="02020603050405020304" pitchFamily="18" charset="0"/>
                    <a:cs typeface="Times New Roman" panose="02020603050405020304" pitchFamily="18" charset="0"/>
                  </a:rPr>
                  <a:t>có đáy </a:t>
                </a:r>
                <a14:m>
                  <m:oMath xmlns:m="http://schemas.openxmlformats.org/officeDocument/2006/math">
                    <m:r>
                      <a:rPr lang="pt-BR" sz="3200" i="1">
                        <a:latin typeface="Cambria Math" panose="02040503050406030204" pitchFamily="18" charset="0"/>
                      </a:rPr>
                      <m:t>𝐴𝐵𝐶</m:t>
                    </m:r>
                  </m:oMath>
                </a14:m>
                <a:r>
                  <a:rPr lang="pt-BR" sz="3200" dirty="0">
                    <a:latin typeface="Times New Roman" panose="02020603050405020304" pitchFamily="18" charset="0"/>
                    <a:cs typeface="Times New Roman" panose="02020603050405020304" pitchFamily="18" charset="0"/>
                  </a:rPr>
                  <a:t>  là tam giác đều cạnh bằng </a:t>
                </a:r>
                <a14:m>
                  <m:oMath xmlns:m="http://schemas.openxmlformats.org/officeDocument/2006/math">
                    <m:r>
                      <a:rPr lang="pt-BR" sz="3200" i="1">
                        <a:latin typeface="Cambria Math" panose="02040503050406030204" pitchFamily="18" charset="0"/>
                      </a:rPr>
                      <m:t>𝑎</m:t>
                    </m:r>
                  </m:oMath>
                </a14:m>
                <a:r>
                  <a:rPr lang="pt-BR" sz="3200" dirty="0">
                    <a:latin typeface="Times New Roman" panose="02020603050405020304" pitchFamily="18" charset="0"/>
                    <a:cs typeface="Times New Roman" panose="02020603050405020304" pitchFamily="18" charset="0"/>
                  </a:rPr>
                  <a:t> , tam giác </a:t>
                </a:r>
                <a14:m>
                  <m:oMath xmlns:m="http://schemas.openxmlformats.org/officeDocument/2006/math">
                    <m:r>
                      <a:rPr lang="pt-BR" sz="3200" i="1">
                        <a:latin typeface="Cambria Math" panose="02040503050406030204" pitchFamily="18" charset="0"/>
                      </a:rPr>
                      <m:t>𝑆𝐴𝐵</m:t>
                    </m:r>
                  </m:oMath>
                </a14:m>
                <a:r>
                  <a:rPr lang="pt-BR" sz="3200" dirty="0">
                    <a:latin typeface="Times New Roman" panose="02020603050405020304" pitchFamily="18" charset="0"/>
                    <a:cs typeface="Times New Roman" panose="02020603050405020304" pitchFamily="18" charset="0"/>
                  </a:rPr>
                  <a:t>  cân tại </a:t>
                </a:r>
                <a14:m>
                  <m:oMath xmlns:m="http://schemas.openxmlformats.org/officeDocument/2006/math">
                    <m:r>
                      <a:rPr lang="pt-BR" sz="3200" i="1">
                        <a:latin typeface="Cambria Math" panose="02040503050406030204" pitchFamily="18" charset="0"/>
                      </a:rPr>
                      <m:t>𝑆</m:t>
                    </m:r>
                  </m:oMath>
                </a14:m>
                <a:r>
                  <a:rPr lang="pt-BR" sz="3200" dirty="0">
                    <a:latin typeface="Times New Roman" panose="02020603050405020304" pitchFamily="18" charset="0"/>
                    <a:cs typeface="Times New Roman" panose="02020603050405020304" pitchFamily="18" charset="0"/>
                  </a:rPr>
                  <a:t> và nằm trong mặt phẳng vuông góc với đáy, </a:t>
                </a:r>
                <a14:m>
                  <m:oMath xmlns:m="http://schemas.openxmlformats.org/officeDocument/2006/math">
                    <m:r>
                      <a:rPr lang="pt-BR" sz="3200" i="1">
                        <a:latin typeface="Cambria Math" panose="02040503050406030204" pitchFamily="18" charset="0"/>
                      </a:rPr>
                      <m:t>𝑆𝐶</m:t>
                    </m:r>
                  </m:oMath>
                </a14:m>
                <a:r>
                  <a:rPr lang="pt-BR" sz="3200" dirty="0">
                    <a:latin typeface="Times New Roman" panose="02020603050405020304" pitchFamily="18" charset="0"/>
                    <a:cs typeface="Times New Roman" panose="02020603050405020304" pitchFamily="18" charset="0"/>
                  </a:rPr>
                  <a:t> hợp với đáy một góc </a:t>
                </a:r>
                <a14:m>
                  <m:oMath xmlns:m="http://schemas.openxmlformats.org/officeDocument/2006/math">
                    <m:sSup>
                      <m:sSupPr>
                        <m:ctrlPr>
                          <a:rPr lang="en-US" sz="3200" i="1">
                            <a:latin typeface="Cambria Math" panose="02040503050406030204" pitchFamily="18" charset="0"/>
                          </a:rPr>
                        </m:ctrlPr>
                      </m:sSupPr>
                      <m:e>
                        <m:r>
                          <a:rPr lang="pt-BR" sz="3200" i="1">
                            <a:latin typeface="Cambria Math" panose="02040503050406030204" pitchFamily="18" charset="0"/>
                          </a:rPr>
                          <m:t>30</m:t>
                        </m:r>
                      </m:e>
                      <m:sup>
                        <m:r>
                          <a:rPr lang="pt-BR" sz="3200" i="1">
                            <a:latin typeface="Cambria Math" panose="02040503050406030204" pitchFamily="18" charset="0"/>
                          </a:rPr>
                          <m:t>0</m:t>
                        </m:r>
                      </m:sup>
                    </m:sSup>
                    <m:r>
                      <a:rPr lang="pt-BR" sz="3200" i="1">
                        <a:latin typeface="Cambria Math" panose="02040503050406030204" pitchFamily="18" charset="0"/>
                      </a:rPr>
                      <m:t>,</m:t>
                    </m:r>
                    <m:r>
                      <a:rPr lang="pt-BR" sz="3200" i="1">
                        <a:latin typeface="Cambria Math" panose="02040503050406030204" pitchFamily="18" charset="0"/>
                      </a:rPr>
                      <m:t>𝑀</m:t>
                    </m:r>
                  </m:oMath>
                </a14:m>
                <a:r>
                  <a:rPr lang="pt-BR" sz="3200" dirty="0">
                    <a:latin typeface="Times New Roman" panose="02020603050405020304" pitchFamily="18" charset="0"/>
                    <a:cs typeface="Times New Roman" panose="02020603050405020304" pitchFamily="18" charset="0"/>
                  </a:rPr>
                  <a:t> là trung điểm của </a:t>
                </a:r>
                <a14:m>
                  <m:oMath xmlns:m="http://schemas.openxmlformats.org/officeDocument/2006/math">
                    <m:r>
                      <a:rPr lang="pt-BR" sz="3200" i="1">
                        <a:latin typeface="Cambria Math" panose="02040503050406030204" pitchFamily="18" charset="0"/>
                      </a:rPr>
                      <m:t>𝐴𝐶</m:t>
                    </m:r>
                  </m:oMath>
                </a14:m>
                <a:r>
                  <a:rPr lang="pt-BR"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t>
                </a:r>
                <a:r>
                  <a:rPr lang="pt-BR" sz="3200" dirty="0">
                    <a:latin typeface="Times New Roman" panose="02020603050405020304" pitchFamily="18" charset="0"/>
                    <a:cs typeface="Times New Roman" panose="02020603050405020304" pitchFamily="18" charset="0"/>
                  </a:rPr>
                  <a:t> Tính thể tích khối chóp </a:t>
                </a:r>
                <a14:m>
                  <m:oMath xmlns:m="http://schemas.openxmlformats.org/officeDocument/2006/math">
                    <m:r>
                      <a:rPr lang="pt-BR" sz="3200" i="1">
                        <a:latin typeface="Cambria Math" panose="02040503050406030204" pitchFamily="18" charset="0"/>
                      </a:rPr>
                      <m:t>𝑆</m:t>
                    </m:r>
                    <m:r>
                      <a:rPr lang="pt-BR" sz="3200" i="1">
                        <a:latin typeface="Cambria Math" panose="02040503050406030204" pitchFamily="18" charset="0"/>
                      </a:rPr>
                      <m:t>.</m:t>
                    </m:r>
                    <m:r>
                      <a:rPr lang="pt-BR" sz="3200" i="1">
                        <a:latin typeface="Cambria Math" panose="02040503050406030204" pitchFamily="18" charset="0"/>
                      </a:rPr>
                      <m:t>𝐵𝐶𝑀</m:t>
                    </m:r>
                  </m:oMath>
                </a14:m>
                <a:r>
                  <a:rPr lang="pt-BR" sz="3200" dirty="0">
                    <a:latin typeface="Times New Roman" panose="02020603050405020304" pitchFamily="18" charset="0"/>
                    <a:cs typeface="Times New Roman" panose="02020603050405020304" pitchFamily="18" charset="0"/>
                  </a:rPr>
                  <a:t>.</a:t>
                </a:r>
              </a:p>
              <a:p>
                <a:pPr algn="just">
                  <a:spcAft>
                    <a:spcPts val="800"/>
                  </a:spcAft>
                  <a:tabLst>
                    <a:tab pos="635000" algn="l"/>
                    <a:tab pos="2222500" algn="l"/>
                    <a:tab pos="3810000" algn="l"/>
                    <a:tab pos="5397500" algn="l"/>
                  </a:tabLst>
                </a:pPr>
                <a:r>
                  <a:rPr lang="pt-BR"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f>
                      <m:fPr>
                        <m:ctrlPr>
                          <a:rPr lang="en-US" sz="3200" i="1">
                            <a:latin typeface="Cambria Math" panose="02040503050406030204" pitchFamily="18" charset="0"/>
                            <a:ea typeface="Times New Roman" panose="02020603050405020304" pitchFamily="18" charset="0"/>
                          </a:rPr>
                        </m:ctrlPr>
                      </m:fPr>
                      <m:num>
                        <m:rad>
                          <m:radPr>
                            <m:degHide m:val="on"/>
                            <m:ctrlPr>
                              <a:rPr lang="en-US" sz="3200" i="1">
                                <a:latin typeface="Cambria Math" panose="02040503050406030204" pitchFamily="18" charset="0"/>
                                <a:ea typeface="Times New Roman" panose="02020603050405020304" pitchFamily="18" charset="0"/>
                              </a:rPr>
                            </m:ctrlPr>
                          </m:radPr>
                          <m:deg/>
                          <m:e>
                            <m:r>
                              <a:rPr lang="pt-BR" sz="3200" b="0" i="1">
                                <a:latin typeface="Cambria Math" panose="02040503050406030204" pitchFamily="18" charset="0"/>
                                <a:ea typeface="Times New Roman" panose="02020603050405020304" pitchFamily="18" charset="0"/>
                              </a:rPr>
                              <m:t>3</m:t>
                            </m:r>
                          </m:e>
                        </m:rad>
                        <m:sSup>
                          <m:sSupPr>
                            <m:ctrlPr>
                              <a:rPr lang="en-US" sz="3200" i="1">
                                <a:latin typeface="Cambria Math" panose="02040503050406030204" pitchFamily="18" charset="0"/>
                                <a:ea typeface="Times New Roman" panose="02020603050405020304" pitchFamily="18" charset="0"/>
                              </a:rPr>
                            </m:ctrlPr>
                          </m:sSupPr>
                          <m:e>
                            <m:r>
                              <a:rPr lang="pt-BR" sz="3200" b="0" i="1">
                                <a:latin typeface="Cambria Math" panose="02040503050406030204" pitchFamily="18" charset="0"/>
                                <a:ea typeface="Times New Roman" panose="02020603050405020304" pitchFamily="18" charset="0"/>
                              </a:rPr>
                              <m:t>𝑎</m:t>
                            </m:r>
                          </m:e>
                          <m:sup>
                            <m:r>
                              <a:rPr lang="pt-BR" sz="3200" b="0" i="1">
                                <a:latin typeface="Cambria Math" panose="02040503050406030204" pitchFamily="18" charset="0"/>
                                <a:ea typeface="Times New Roman" panose="02020603050405020304" pitchFamily="18" charset="0"/>
                              </a:rPr>
                              <m:t>3</m:t>
                            </m:r>
                          </m:sup>
                        </m:sSup>
                      </m:num>
                      <m:den>
                        <m:r>
                          <a:rPr lang="pt-BR" sz="3200" b="0" i="1">
                            <a:latin typeface="Cambria Math" panose="02040503050406030204" pitchFamily="18" charset="0"/>
                            <a:ea typeface="Times New Roman" panose="02020603050405020304" pitchFamily="18" charset="0"/>
                          </a:rPr>
                          <m:t>24</m:t>
                        </m:r>
                      </m:den>
                    </m:f>
                  </m:oMath>
                </a14:m>
                <a:r>
                  <a:rPr lang="pt-BR" sz="3200" dirty="0">
                    <a:latin typeface="Times New Roman" panose="02020603050405020304" pitchFamily="18" charset="0"/>
                    <a:ea typeface="Times New Roman" panose="02020603050405020304" pitchFamily="18" charset="0"/>
                    <a:cs typeface="Times New Roman" panose="02020603050405020304" pitchFamily="18" charset="0"/>
                  </a:rPr>
                  <a:t> .		</a:t>
                </a:r>
                <a:r>
                  <a:rPr lang="pt-BR"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f>
                      <m:fPr>
                        <m:ctrlPr>
                          <a:rPr lang="en-US" sz="3200" i="1">
                            <a:latin typeface="Cambria Math" panose="02040503050406030204" pitchFamily="18" charset="0"/>
                            <a:ea typeface="Times New Roman" panose="02020603050405020304" pitchFamily="18" charset="0"/>
                          </a:rPr>
                        </m:ctrlPr>
                      </m:fPr>
                      <m:num>
                        <m:rad>
                          <m:radPr>
                            <m:degHide m:val="on"/>
                            <m:ctrlPr>
                              <a:rPr lang="en-US" sz="3200" i="1">
                                <a:latin typeface="Cambria Math" panose="02040503050406030204" pitchFamily="18" charset="0"/>
                                <a:ea typeface="Times New Roman" panose="02020603050405020304" pitchFamily="18" charset="0"/>
                              </a:rPr>
                            </m:ctrlPr>
                          </m:radPr>
                          <m:deg/>
                          <m:e>
                            <m:r>
                              <a:rPr lang="pt-BR" sz="3200" b="0" i="1">
                                <a:latin typeface="Cambria Math" panose="02040503050406030204" pitchFamily="18" charset="0"/>
                                <a:ea typeface="Times New Roman" panose="02020603050405020304" pitchFamily="18" charset="0"/>
                              </a:rPr>
                              <m:t>3</m:t>
                            </m:r>
                          </m:e>
                        </m:rad>
                        <m:sSup>
                          <m:sSupPr>
                            <m:ctrlPr>
                              <a:rPr lang="en-US" sz="3200" i="1">
                                <a:latin typeface="Cambria Math" panose="02040503050406030204" pitchFamily="18" charset="0"/>
                                <a:ea typeface="Times New Roman" panose="02020603050405020304" pitchFamily="18" charset="0"/>
                              </a:rPr>
                            </m:ctrlPr>
                          </m:sSupPr>
                          <m:e>
                            <m:r>
                              <a:rPr lang="pt-BR" sz="3200" b="0" i="1">
                                <a:latin typeface="Cambria Math" panose="02040503050406030204" pitchFamily="18" charset="0"/>
                                <a:ea typeface="Times New Roman" panose="02020603050405020304" pitchFamily="18" charset="0"/>
                              </a:rPr>
                              <m:t>𝑎</m:t>
                            </m:r>
                          </m:e>
                          <m:sup>
                            <m:r>
                              <a:rPr lang="pt-BR" sz="3200" b="0" i="1">
                                <a:latin typeface="Cambria Math" panose="02040503050406030204" pitchFamily="18" charset="0"/>
                                <a:ea typeface="Times New Roman" panose="02020603050405020304" pitchFamily="18" charset="0"/>
                              </a:rPr>
                              <m:t>3</m:t>
                            </m:r>
                          </m:sup>
                        </m:sSup>
                      </m:num>
                      <m:den>
                        <m:r>
                          <a:rPr lang="pt-BR" sz="3200" b="0" i="1">
                            <a:latin typeface="Cambria Math" panose="02040503050406030204" pitchFamily="18" charset="0"/>
                            <a:ea typeface="Times New Roman" panose="02020603050405020304" pitchFamily="18" charset="0"/>
                          </a:rPr>
                          <m:t>16</m:t>
                        </m:r>
                      </m:den>
                    </m:f>
                  </m:oMath>
                </a14:m>
                <a:r>
                  <a:rPr lang="pt-BR" sz="3200" dirty="0">
                    <a:latin typeface="Times New Roman" panose="02020603050405020304" pitchFamily="18" charset="0"/>
                    <a:ea typeface="Times New Roman" panose="02020603050405020304" pitchFamily="18" charset="0"/>
                    <a:cs typeface="Times New Roman" panose="02020603050405020304" pitchFamily="18" charset="0"/>
                  </a:rPr>
                  <a:t>.			</a:t>
                </a:r>
                <a:r>
                  <a:rPr lang="pt-BR"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a:t>
                </a:r>
                <a:r>
                  <a:rPr lang="pt-BR" sz="32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3200" i="1">
                            <a:latin typeface="Cambria Math" panose="02040503050406030204" pitchFamily="18" charset="0"/>
                            <a:ea typeface="Times New Roman" panose="02020603050405020304" pitchFamily="18" charset="0"/>
                          </a:rPr>
                        </m:ctrlPr>
                      </m:fPr>
                      <m:num>
                        <m:rad>
                          <m:radPr>
                            <m:degHide m:val="on"/>
                            <m:ctrlPr>
                              <a:rPr lang="en-US" sz="3200" i="1">
                                <a:latin typeface="Cambria Math" panose="02040503050406030204" pitchFamily="18" charset="0"/>
                                <a:ea typeface="Times New Roman" panose="02020603050405020304" pitchFamily="18" charset="0"/>
                              </a:rPr>
                            </m:ctrlPr>
                          </m:radPr>
                          <m:deg/>
                          <m:e>
                            <m:r>
                              <a:rPr lang="pt-BR" sz="3200" b="0" i="1">
                                <a:latin typeface="Cambria Math" panose="02040503050406030204" pitchFamily="18" charset="0"/>
                                <a:ea typeface="Times New Roman" panose="02020603050405020304" pitchFamily="18" charset="0"/>
                              </a:rPr>
                              <m:t>3</m:t>
                            </m:r>
                          </m:e>
                        </m:rad>
                        <m:sSup>
                          <m:sSupPr>
                            <m:ctrlPr>
                              <a:rPr lang="en-US" sz="3200" i="1">
                                <a:latin typeface="Cambria Math" panose="02040503050406030204" pitchFamily="18" charset="0"/>
                                <a:ea typeface="Times New Roman" panose="02020603050405020304" pitchFamily="18" charset="0"/>
                              </a:rPr>
                            </m:ctrlPr>
                          </m:sSupPr>
                          <m:e>
                            <m:r>
                              <a:rPr lang="pt-BR" sz="3200" b="0" i="1">
                                <a:latin typeface="Cambria Math" panose="02040503050406030204" pitchFamily="18" charset="0"/>
                                <a:ea typeface="Times New Roman" panose="02020603050405020304" pitchFamily="18" charset="0"/>
                              </a:rPr>
                              <m:t>𝑎</m:t>
                            </m:r>
                          </m:e>
                          <m:sup>
                            <m:r>
                              <a:rPr lang="pt-BR" sz="3200" b="0" i="1">
                                <a:latin typeface="Cambria Math" panose="02040503050406030204" pitchFamily="18" charset="0"/>
                                <a:ea typeface="Times New Roman" panose="02020603050405020304" pitchFamily="18" charset="0"/>
                              </a:rPr>
                              <m:t>3</m:t>
                            </m:r>
                          </m:sup>
                        </m:sSup>
                      </m:num>
                      <m:den>
                        <m:r>
                          <a:rPr lang="pt-BR" sz="3200" b="0" i="1">
                            <a:latin typeface="Cambria Math" panose="02040503050406030204" pitchFamily="18" charset="0"/>
                            <a:ea typeface="Times New Roman" panose="02020603050405020304" pitchFamily="18" charset="0"/>
                          </a:rPr>
                          <m:t>96</m:t>
                        </m:r>
                      </m:den>
                    </m:f>
                  </m:oMath>
                </a14:m>
                <a:r>
                  <a:rPr lang="pt-BR" sz="3200" dirty="0">
                    <a:latin typeface="Times New Roman" panose="02020603050405020304" pitchFamily="18" charset="0"/>
                    <a:ea typeface="Times New Roman" panose="02020603050405020304" pitchFamily="18" charset="0"/>
                    <a:cs typeface="Times New Roman" panose="02020603050405020304" pitchFamily="18" charset="0"/>
                  </a:rPr>
                  <a:t>.		</a:t>
                </a:r>
                <a:r>
                  <a:rPr lang="pt-BR"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a:t>
                </a:r>
                <a:r>
                  <a:rPr lang="pt-BR"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pt-BR" sz="32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3200" i="1">
                            <a:latin typeface="Cambria Math" panose="02040503050406030204" pitchFamily="18" charset="0"/>
                            <a:ea typeface="Times New Roman" panose="02020603050405020304" pitchFamily="18" charset="0"/>
                          </a:rPr>
                        </m:ctrlPr>
                      </m:fPr>
                      <m:num>
                        <m:rad>
                          <m:radPr>
                            <m:degHide m:val="on"/>
                            <m:ctrlPr>
                              <a:rPr lang="en-US" sz="3200" i="1">
                                <a:latin typeface="Cambria Math" panose="02040503050406030204" pitchFamily="18" charset="0"/>
                                <a:ea typeface="Times New Roman" panose="02020603050405020304" pitchFamily="18" charset="0"/>
                              </a:rPr>
                            </m:ctrlPr>
                          </m:radPr>
                          <m:deg/>
                          <m:e>
                            <m:r>
                              <a:rPr lang="pt-BR" sz="3200" b="0" i="1">
                                <a:latin typeface="Cambria Math" panose="02040503050406030204" pitchFamily="18" charset="0"/>
                                <a:ea typeface="Times New Roman" panose="02020603050405020304" pitchFamily="18" charset="0"/>
                              </a:rPr>
                              <m:t>3</m:t>
                            </m:r>
                          </m:e>
                        </m:rad>
                        <m:sSup>
                          <m:sSupPr>
                            <m:ctrlPr>
                              <a:rPr lang="en-US" sz="3200" i="1">
                                <a:latin typeface="Cambria Math" panose="02040503050406030204" pitchFamily="18" charset="0"/>
                                <a:ea typeface="Times New Roman" panose="02020603050405020304" pitchFamily="18" charset="0"/>
                              </a:rPr>
                            </m:ctrlPr>
                          </m:sSupPr>
                          <m:e>
                            <m:r>
                              <a:rPr lang="pt-BR" sz="3200" b="0" i="1">
                                <a:latin typeface="Cambria Math" panose="02040503050406030204" pitchFamily="18" charset="0"/>
                                <a:ea typeface="Times New Roman" panose="02020603050405020304" pitchFamily="18" charset="0"/>
                              </a:rPr>
                              <m:t>𝑎</m:t>
                            </m:r>
                          </m:e>
                          <m:sup>
                            <m:r>
                              <a:rPr lang="pt-BR" sz="3200" b="0" i="1">
                                <a:latin typeface="Cambria Math" panose="02040503050406030204" pitchFamily="18" charset="0"/>
                                <a:ea typeface="Times New Roman" panose="02020603050405020304" pitchFamily="18" charset="0"/>
                              </a:rPr>
                              <m:t>3</m:t>
                            </m:r>
                          </m:sup>
                        </m:sSup>
                      </m:num>
                      <m:den>
                        <m:r>
                          <a:rPr lang="pt-BR" sz="3200" b="0" i="1">
                            <a:latin typeface="Cambria Math" panose="02040503050406030204" pitchFamily="18" charset="0"/>
                            <a:ea typeface="Times New Roman" panose="02020603050405020304" pitchFamily="18" charset="0"/>
                          </a:rPr>
                          <m:t>48</m:t>
                        </m:r>
                      </m:den>
                    </m:f>
                  </m:oMath>
                </a14:m>
                <a:r>
                  <a:rPr lang="pt-BR" dirty="0">
                    <a:latin typeface="Times New Roman" panose="02020603050405020304" pitchFamily="18" charset="0"/>
                    <a:ea typeface="Times New Roman" panose="02020603050405020304" pitchFamily="18" charset="0"/>
                  </a:rPr>
                  <a:t>.</a:t>
                </a:r>
                <a:endParaRPr lang="en-US" dirty="0"/>
              </a:p>
            </p:txBody>
          </p:sp>
        </mc:Choice>
        <mc:Fallback xmlns="">
          <p:sp>
            <p:nvSpPr>
              <p:cNvPr id="5153" name="TextBox 5152"/>
              <p:cNvSpPr txBox="1">
                <a:spLocks noRot="1" noChangeAspect="1" noMove="1" noResize="1" noEditPoints="1" noAdjustHandles="1" noChangeArrowheads="1" noChangeShapeType="1" noTextEdit="1"/>
              </p:cNvSpPr>
              <p:nvPr/>
            </p:nvSpPr>
            <p:spPr>
              <a:xfrm>
                <a:off x="157655" y="37906"/>
                <a:ext cx="12034345" cy="2915157"/>
              </a:xfrm>
              <a:prstGeom prst="rect">
                <a:avLst/>
              </a:prstGeom>
              <a:blipFill>
                <a:blip r:embed="rId5"/>
                <a:stretch>
                  <a:fillRect l="-1317" t="-2929" r="-1621"/>
                </a:stretch>
              </a:blipFill>
            </p:spPr>
            <p:txBody>
              <a:bodyPr/>
              <a:lstStyle/>
              <a:p>
                <a:r>
                  <a:rPr lang="en-US">
                    <a:noFill/>
                  </a:rPr>
                  <a:t> </a:t>
                </a:r>
              </a:p>
            </p:txBody>
          </p:sp>
        </mc:Fallback>
      </mc:AlternateContent>
      <p:sp>
        <p:nvSpPr>
          <p:cNvPr id="5159" name="Rectangle 44"/>
          <p:cNvSpPr>
            <a:spLocks noChangeArrowheads="1"/>
          </p:cNvSpPr>
          <p:nvPr/>
        </p:nvSpPr>
        <p:spPr bwMode="auto">
          <a:xfrm>
            <a:off x="-1" y="0"/>
            <a:ext cx="1963446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57" name="Picture 56"/>
          <p:cNvPicPr/>
          <p:nvPr/>
        </p:nvPicPr>
        <p:blipFill>
          <a:blip r:embed="rId6" cstate="print">
            <a:extLst>
              <a:ext uri="{28A0092B-C50C-407E-A947-70E740481C1C}">
                <a14:useLocalDpi xmlns:a14="http://schemas.microsoft.com/office/drawing/2010/main" val="0"/>
              </a:ext>
            </a:extLst>
          </a:blip>
          <a:srcRect l="24583" r="2206" b="2602"/>
          <a:stretch>
            <a:fillRect/>
          </a:stretch>
        </p:blipFill>
        <p:spPr bwMode="auto">
          <a:xfrm>
            <a:off x="9238592" y="2806262"/>
            <a:ext cx="2953408" cy="2527399"/>
          </a:xfrm>
          <a:prstGeom prst="rect">
            <a:avLst/>
          </a:prstGeom>
          <a:noFill/>
          <a:ln>
            <a:noFill/>
          </a:ln>
        </p:spPr>
      </p:pic>
      <p:sp>
        <p:nvSpPr>
          <p:cNvPr id="5162" name="TextBox 5161"/>
          <p:cNvSpPr txBox="1"/>
          <p:nvPr/>
        </p:nvSpPr>
        <p:spPr>
          <a:xfrm>
            <a:off x="157655" y="2730451"/>
            <a:ext cx="5423338" cy="584775"/>
          </a:xfrm>
          <a:prstGeom prst="rect">
            <a:avLst/>
          </a:prstGeom>
          <a:noFill/>
        </p:spPr>
        <p:txBody>
          <a:bodyPr wrap="square" rtlCol="0">
            <a:spAutoFit/>
          </a:bodyPr>
          <a:lstStyle/>
          <a:p>
            <a:r>
              <a:rPr lang="en-US" sz="3200" b="1" dirty="0" err="1">
                <a:solidFill>
                  <a:srgbClr val="0000FF"/>
                </a:solidFill>
                <a:latin typeface="Times New Roman" panose="02020603050405020304" pitchFamily="18" charset="0"/>
                <a:cs typeface="Times New Roman" panose="02020603050405020304" pitchFamily="18" charset="0"/>
              </a:rPr>
              <a:t>Lời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giải</a:t>
            </a:r>
            <a:endParaRPr lang="en-US" sz="3200" b="1" dirty="0">
              <a:solidFill>
                <a:srgbClr val="0000FF"/>
              </a:solidFill>
              <a:latin typeface="Times New Roman" panose="02020603050405020304" pitchFamily="18" charset="0"/>
              <a:cs typeface="Times New Roman" panose="02020603050405020304" pitchFamily="18" charset="0"/>
            </a:endParaRPr>
          </a:p>
        </p:txBody>
      </p:sp>
      <p:sp>
        <p:nvSpPr>
          <p:cNvPr id="9" name="Isosceles Triangle 8">
            <a:hlinkClick r:id="rId7" action="ppaction://hlinksldjump"/>
            <a:extLst>
              <a:ext uri="{FF2B5EF4-FFF2-40B4-BE49-F238E27FC236}">
                <a16:creationId xmlns:a16="http://schemas.microsoft.com/office/drawing/2014/main" id="{92A09848-29B3-4C23-839C-DEA90F5F62FB}"/>
              </a:ext>
            </a:extLst>
          </p:cNvPr>
          <p:cNvSpPr/>
          <p:nvPr/>
        </p:nvSpPr>
        <p:spPr>
          <a:xfrm rot="5400000">
            <a:off x="11532432" y="6263543"/>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hlinkClick r:id="rId8" action="ppaction://hlinksldjump"/>
            <a:extLst>
              <a:ext uri="{FF2B5EF4-FFF2-40B4-BE49-F238E27FC236}">
                <a16:creationId xmlns:a16="http://schemas.microsoft.com/office/drawing/2014/main" id="{CE08CBA3-E5BA-4B65-8A9E-0CC70AC42913}"/>
              </a:ext>
            </a:extLst>
          </p:cNvPr>
          <p:cNvSpPr/>
          <p:nvPr/>
        </p:nvSpPr>
        <p:spPr>
          <a:xfrm rot="16200000">
            <a:off x="11024656" y="6263543"/>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8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20000"/>
                                  </p:iterate>
                                  <p:childTnLst>
                                    <p:set>
                                      <p:cBhvr>
                                        <p:cTn id="6" dur="1" fill="hold">
                                          <p:stCondLst>
                                            <p:cond delay="0"/>
                                          </p:stCondLst>
                                        </p:cTn>
                                        <p:tgtEl>
                                          <p:spTgt spid="5153">
                                            <p:txEl>
                                              <p:pRg st="0" end="0"/>
                                            </p:txEl>
                                          </p:spTgt>
                                        </p:tgtEl>
                                        <p:attrNameLst>
                                          <p:attrName>style.visibility</p:attrName>
                                        </p:attrNameLst>
                                      </p:cBhvr>
                                      <p:to>
                                        <p:strVal val="visible"/>
                                      </p:to>
                                    </p:set>
                                    <p:animEffect transition="in" filter="fade">
                                      <p:cBhvr>
                                        <p:cTn id="7" dur="500"/>
                                        <p:tgtEl>
                                          <p:spTgt spid="5153">
                                            <p:txEl>
                                              <p:pRg st="0" end="0"/>
                                            </p:txEl>
                                          </p:spTgt>
                                        </p:tgtEl>
                                      </p:cBhvr>
                                    </p:animEffect>
                                  </p:childTnLst>
                                </p:cTn>
                              </p:par>
                            </p:childTnLst>
                          </p:cTn>
                        </p:par>
                        <p:par>
                          <p:cTn id="8" fill="hold">
                            <p:stCondLst>
                              <p:cond delay="17200"/>
                            </p:stCondLst>
                            <p:childTnLst>
                              <p:par>
                                <p:cTn id="9" presetID="10" presetClass="entr" presetSubtype="0" fill="hold" nodeType="afterEffect">
                                  <p:stCondLst>
                                    <p:cond delay="0"/>
                                  </p:stCondLst>
                                  <p:iterate type="lt">
                                    <p:tmPct val="20000"/>
                                  </p:iterate>
                                  <p:childTnLst>
                                    <p:set>
                                      <p:cBhvr>
                                        <p:cTn id="10" dur="1" fill="hold">
                                          <p:stCondLst>
                                            <p:cond delay="0"/>
                                          </p:stCondLst>
                                        </p:cTn>
                                        <p:tgtEl>
                                          <p:spTgt spid="5153">
                                            <p:txEl>
                                              <p:pRg st="1" end="1"/>
                                            </p:txEl>
                                          </p:spTgt>
                                        </p:tgtEl>
                                        <p:attrNameLst>
                                          <p:attrName>style.visibility</p:attrName>
                                        </p:attrNameLst>
                                      </p:cBhvr>
                                      <p:to>
                                        <p:strVal val="visible"/>
                                      </p:to>
                                    </p:set>
                                    <p:animEffect transition="in" filter="fade">
                                      <p:cBhvr>
                                        <p:cTn id="11" dur="500"/>
                                        <p:tgtEl>
                                          <p:spTgt spid="515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iterate type="lt">
                                    <p:tmPct val="5000"/>
                                  </p:iterate>
                                  <p:childTnLst>
                                    <p:set>
                                      <p:cBhvr>
                                        <p:cTn id="22" dur="1" fill="hold">
                                          <p:stCondLst>
                                            <p:cond delay="0"/>
                                          </p:stCondLst>
                                        </p:cTn>
                                        <p:tgtEl>
                                          <p:spTgt spid="5162"/>
                                        </p:tgtEl>
                                        <p:attrNameLst>
                                          <p:attrName>style.visibility</p:attrName>
                                        </p:attrNameLst>
                                      </p:cBhvr>
                                      <p:to>
                                        <p:strVal val="visible"/>
                                      </p:to>
                                    </p:set>
                                    <p:animEffect transition="in" filter="fade">
                                      <p:cBhvr>
                                        <p:cTn id="23" dur="500"/>
                                        <p:tgtEl>
                                          <p:spTgt spid="516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1000"/>
                                        <p:tgtEl>
                                          <p:spTgt spid="57"/>
                                        </p:tgtEl>
                                      </p:cBhvr>
                                    </p:animEffect>
                                    <p:anim calcmode="lin" valueType="num">
                                      <p:cBhvr>
                                        <p:cTn id="29" dur="1000" fill="hold"/>
                                        <p:tgtEl>
                                          <p:spTgt spid="57"/>
                                        </p:tgtEl>
                                        <p:attrNameLst>
                                          <p:attrName>ppt_x</p:attrName>
                                        </p:attrNameLst>
                                      </p:cBhvr>
                                      <p:tavLst>
                                        <p:tav tm="0">
                                          <p:val>
                                            <p:strVal val="#ppt_x"/>
                                          </p:val>
                                        </p:tav>
                                        <p:tav tm="100000">
                                          <p:val>
                                            <p:strVal val="#ppt_x"/>
                                          </p:val>
                                        </p:tav>
                                      </p:tavLst>
                                    </p:anim>
                                    <p:anim calcmode="lin" valueType="num">
                                      <p:cBhvr>
                                        <p:cTn id="30"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iterate type="lt">
                                    <p:tmPct val="10000"/>
                                  </p:iterate>
                                  <p:childTnLst>
                                    <p:set>
                                      <p:cBhvr>
                                        <p:cTn id="34" dur="1" fill="hold">
                                          <p:stCondLst>
                                            <p:cond delay="0"/>
                                          </p:stCondLst>
                                        </p:cTn>
                                        <p:tgtEl>
                                          <p:spTgt spid="2">
                                            <p:txEl>
                                              <p:pRg st="0" end="0"/>
                                            </p:txEl>
                                          </p:spTgt>
                                        </p:tgtEl>
                                        <p:attrNameLst>
                                          <p:attrName>style.visibility</p:attrName>
                                        </p:attrNameLst>
                                      </p:cBhvr>
                                      <p:to>
                                        <p:strVal val="visible"/>
                                      </p:to>
                                    </p:set>
                                    <p:animEffect transition="in" filter="fade">
                                      <p:cBhvr>
                                        <p:cTn id="35" dur="500"/>
                                        <p:tgtEl>
                                          <p:spTgt spid="2">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iterate type="lt">
                                    <p:tmPct val="10000"/>
                                  </p:iterate>
                                  <p:childTnLst>
                                    <p:set>
                                      <p:cBhvr>
                                        <p:cTn id="39" dur="1" fill="hold">
                                          <p:stCondLst>
                                            <p:cond delay="0"/>
                                          </p:stCondLst>
                                        </p:cTn>
                                        <p:tgtEl>
                                          <p:spTgt spid="2">
                                            <p:txEl>
                                              <p:pRg st="1" end="1"/>
                                            </p:txEl>
                                          </p:spTgt>
                                        </p:tgtEl>
                                        <p:attrNameLst>
                                          <p:attrName>style.visibility</p:attrName>
                                        </p:attrNameLst>
                                      </p:cBhvr>
                                      <p:to>
                                        <p:strVal val="visible"/>
                                      </p:to>
                                    </p:set>
                                    <p:animEffect transition="in" filter="fade">
                                      <p:cBhvr>
                                        <p:cTn id="40" dur="500"/>
                                        <p:tgtEl>
                                          <p:spTgt spid="2">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iterate type="lt">
                                    <p:tmPct val="10000"/>
                                  </p:iterate>
                                  <p:childTnLst>
                                    <p:set>
                                      <p:cBhvr>
                                        <p:cTn id="44" dur="1" fill="hold">
                                          <p:stCondLst>
                                            <p:cond delay="0"/>
                                          </p:stCondLst>
                                        </p:cTn>
                                        <p:tgtEl>
                                          <p:spTgt spid="2">
                                            <p:txEl>
                                              <p:pRg st="2" end="2"/>
                                            </p:txEl>
                                          </p:spTgt>
                                        </p:tgtEl>
                                        <p:attrNameLst>
                                          <p:attrName>style.visibility</p:attrName>
                                        </p:attrNameLst>
                                      </p:cBhvr>
                                      <p:to>
                                        <p:strVal val="visible"/>
                                      </p:to>
                                    </p:set>
                                    <p:animEffect transition="in" filter="fade">
                                      <p:cBhvr>
                                        <p:cTn id="45" dur="500"/>
                                        <p:tgtEl>
                                          <p:spTgt spid="2">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iterate type="lt">
                                    <p:tmPct val="10000"/>
                                  </p:iterate>
                                  <p:childTnLst>
                                    <p:set>
                                      <p:cBhvr>
                                        <p:cTn id="49" dur="1" fill="hold">
                                          <p:stCondLst>
                                            <p:cond delay="0"/>
                                          </p:stCondLst>
                                        </p:cTn>
                                        <p:tgtEl>
                                          <p:spTgt spid="2">
                                            <p:txEl>
                                              <p:pRg st="3" end="3"/>
                                            </p:txEl>
                                          </p:spTgt>
                                        </p:tgtEl>
                                        <p:attrNameLst>
                                          <p:attrName>style.visibility</p:attrName>
                                        </p:attrNameLst>
                                      </p:cBhvr>
                                      <p:to>
                                        <p:strVal val="visible"/>
                                      </p:to>
                                    </p:set>
                                    <p:animEffect transition="in" filter="fade">
                                      <p:cBhvr>
                                        <p:cTn id="5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16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104" y="34252"/>
            <a:ext cx="7247497" cy="585160"/>
          </a:xfrm>
          <a:prstGeom prst="rect">
            <a:avLst/>
          </a:prstGeom>
        </p:spPr>
        <p:txBody>
          <a:bodyPr wrap="none">
            <a:spAutoFit/>
          </a:bodyPr>
          <a:lstStyle/>
          <a:p>
            <a:pPr>
              <a:lnSpc>
                <a:spcPct val="107000"/>
              </a:lnSpc>
              <a:spcAft>
                <a:spcPts val="800"/>
              </a:spcAft>
            </a:pPr>
            <a:r>
              <a:rPr lang="en-US" sz="3200" b="1" dirty="0">
                <a:solidFill>
                  <a:srgbClr val="0000CC"/>
                </a:solidFill>
                <a:latin typeface="Times New Roman"/>
                <a:ea typeface="Times New Roman"/>
                <a:sym typeface="Wingdings"/>
              </a:rPr>
              <a:t></a:t>
            </a:r>
            <a:r>
              <a:rPr lang="en-US" sz="3200" b="1" u="sng" dirty="0" err="1">
                <a:solidFill>
                  <a:srgbClr val="0000CC"/>
                </a:solidFill>
                <a:latin typeface="Times New Roman"/>
                <a:ea typeface="Times New Roman"/>
              </a:rPr>
              <a:t>Dạng</a:t>
            </a:r>
            <a:r>
              <a:rPr lang="en-US" sz="3200" b="1" u="sng" dirty="0">
                <a:solidFill>
                  <a:srgbClr val="0000CC"/>
                </a:solidFill>
                <a:latin typeface="Times New Roman"/>
                <a:ea typeface="Times New Roman"/>
              </a:rPr>
              <a:t> </a:t>
            </a:r>
            <a:r>
              <a:rPr lang="en-US" sz="3200" u="sng" dirty="0">
                <a:solidFill>
                  <a:srgbClr val="C00000"/>
                </a:solidFill>
                <a:latin typeface="Times New Roman"/>
                <a:ea typeface="Times New Roman"/>
                <a:sym typeface="Wingdings 2"/>
              </a:rPr>
              <a:t></a:t>
            </a:r>
            <a:r>
              <a:rPr lang="en-US" sz="3200" b="1" dirty="0">
                <a:solidFill>
                  <a:srgbClr val="0000CC"/>
                </a:solidFill>
                <a:latin typeface="Times New Roman"/>
                <a:ea typeface="Times New Roman"/>
              </a:rPr>
              <a:t>: </a:t>
            </a:r>
            <a:r>
              <a:rPr lang="en-US" sz="3200" b="1" dirty="0" err="1">
                <a:solidFill>
                  <a:srgbClr val="C00000"/>
                </a:solidFill>
                <a:latin typeface="Times New Roman"/>
                <a:ea typeface="Times New Roman"/>
              </a:rPr>
              <a:t>Biết</a:t>
            </a:r>
            <a:r>
              <a:rPr lang="en-US" sz="3200" b="1" dirty="0">
                <a:solidFill>
                  <a:srgbClr val="C00000"/>
                </a:solidFill>
                <a:latin typeface="Times New Roman"/>
                <a:ea typeface="Times New Roman"/>
              </a:rPr>
              <a:t> </a:t>
            </a:r>
            <a:r>
              <a:rPr lang="en-US" sz="3200" b="1" dirty="0" err="1">
                <a:solidFill>
                  <a:srgbClr val="C00000"/>
                </a:solidFill>
                <a:latin typeface="Times New Roman"/>
                <a:ea typeface="Times New Roman"/>
              </a:rPr>
              <a:t>góc</a:t>
            </a:r>
            <a:r>
              <a:rPr lang="en-US" sz="3200" b="1" dirty="0">
                <a:solidFill>
                  <a:srgbClr val="C00000"/>
                </a:solidFill>
                <a:latin typeface="Times New Roman"/>
                <a:ea typeface="Times New Roman"/>
              </a:rPr>
              <a:t> </a:t>
            </a:r>
            <a:r>
              <a:rPr lang="en-US" sz="3200" b="1" dirty="0" err="1">
                <a:solidFill>
                  <a:srgbClr val="C00000"/>
                </a:solidFill>
                <a:latin typeface="Times New Roman"/>
                <a:ea typeface="Times New Roman"/>
              </a:rPr>
              <a:t>giữa</a:t>
            </a:r>
            <a:r>
              <a:rPr lang="en-US" sz="3200" b="1" dirty="0">
                <a:solidFill>
                  <a:srgbClr val="C00000"/>
                </a:solidFill>
                <a:latin typeface="Times New Roman"/>
                <a:ea typeface="Times New Roman"/>
              </a:rPr>
              <a:t> </a:t>
            </a:r>
            <a:r>
              <a:rPr lang="en-US" sz="3200" b="1" dirty="0" err="1">
                <a:solidFill>
                  <a:srgbClr val="C00000"/>
                </a:solidFill>
                <a:latin typeface="Times New Roman"/>
                <a:ea typeface="Times New Roman"/>
              </a:rPr>
              <a:t>mặt</a:t>
            </a:r>
            <a:r>
              <a:rPr lang="en-US" sz="3200" b="1" dirty="0">
                <a:solidFill>
                  <a:srgbClr val="C00000"/>
                </a:solidFill>
                <a:latin typeface="Times New Roman"/>
                <a:ea typeface="Times New Roman"/>
              </a:rPr>
              <a:t> </a:t>
            </a:r>
            <a:r>
              <a:rPr lang="en-US" sz="3200" b="1" dirty="0" err="1">
                <a:solidFill>
                  <a:srgbClr val="C00000"/>
                </a:solidFill>
                <a:latin typeface="Times New Roman"/>
                <a:ea typeface="Times New Roman"/>
              </a:rPr>
              <a:t>bên</a:t>
            </a:r>
            <a:r>
              <a:rPr lang="en-US" sz="3200" b="1" dirty="0">
                <a:solidFill>
                  <a:srgbClr val="C00000"/>
                </a:solidFill>
                <a:latin typeface="Times New Roman"/>
                <a:ea typeface="Times New Roman"/>
              </a:rPr>
              <a:t> </a:t>
            </a:r>
            <a:r>
              <a:rPr lang="en-US" sz="3200" b="1" dirty="0" err="1">
                <a:solidFill>
                  <a:srgbClr val="C00000"/>
                </a:solidFill>
                <a:latin typeface="Times New Roman"/>
                <a:ea typeface="Times New Roman"/>
              </a:rPr>
              <a:t>và</a:t>
            </a:r>
            <a:r>
              <a:rPr lang="en-US" sz="3200" b="1" dirty="0">
                <a:solidFill>
                  <a:srgbClr val="C00000"/>
                </a:solidFill>
                <a:latin typeface="Times New Roman"/>
                <a:ea typeface="Times New Roman"/>
              </a:rPr>
              <a:t> </a:t>
            </a:r>
            <a:r>
              <a:rPr lang="en-US" sz="3200" b="1" dirty="0" err="1">
                <a:solidFill>
                  <a:srgbClr val="C00000"/>
                </a:solidFill>
                <a:latin typeface="Times New Roman"/>
                <a:ea typeface="Times New Roman"/>
              </a:rPr>
              <a:t>đáy</a:t>
            </a:r>
            <a:endParaRPr lang="en-GB" sz="3200" dirty="0">
              <a:effectLst/>
              <a:latin typeface="Times New Roman"/>
              <a:ea typeface="Times New Roman"/>
            </a:endParaRPr>
          </a:p>
        </p:txBody>
      </p:sp>
      <p:pic>
        <p:nvPicPr>
          <p:cNvPr id="4097"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539" y="3429000"/>
            <a:ext cx="5334000" cy="32956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0D8843D9-5F41-465D-B571-1E5D594BDEEA}"/>
                  </a:ext>
                </a:extLst>
              </p:cNvPr>
              <p:cNvSpPr/>
              <p:nvPr/>
            </p:nvSpPr>
            <p:spPr>
              <a:xfrm>
                <a:off x="91440" y="818542"/>
                <a:ext cx="12009120" cy="2610458"/>
              </a:xfrm>
              <a:prstGeom prst="rect">
                <a:avLst/>
              </a:prstGeom>
            </p:spPr>
            <p:txBody>
              <a:bodyPr wrap="square">
                <a:spAutoFit/>
              </a:bodyPr>
              <a:lstStyle/>
              <a:p>
                <a:pPr lvl="0" indent="179705">
                  <a:lnSpc>
                    <a:spcPct val="107000"/>
                  </a:lnSpc>
                  <a:spcAft>
                    <a:spcPts val="800"/>
                  </a:spcAft>
                  <a:tabLst>
                    <a:tab pos="1719580" algn="l"/>
                    <a:tab pos="3262630" algn="l"/>
                    <a:tab pos="4806315" algn="l"/>
                  </a:tabLst>
                </a:pPr>
                <a:r>
                  <a:rPr lang="nl-NL" sz="3200" b="1" dirty="0">
                    <a:solidFill>
                      <a:srgbClr val="0000CC"/>
                    </a:solidFill>
                    <a:latin typeface="Times New Roman"/>
                    <a:ea typeface="Arial"/>
                    <a:cs typeface="Times New Roman"/>
                    <a:sym typeface="Wingdings 2"/>
                  </a:rPr>
                  <a:t></a:t>
                </a:r>
                <a:r>
                  <a:rPr lang="nl-NL" sz="3200" b="1" dirty="0">
                    <a:solidFill>
                      <a:srgbClr val="0000CC"/>
                    </a:solidFill>
                    <a:latin typeface="Times New Roman"/>
                    <a:ea typeface="Arial"/>
                    <a:cs typeface="Times New Roman"/>
                  </a:rPr>
                  <a:t>. </a:t>
                </a:r>
                <a:r>
                  <a:rPr lang="vi-VN" sz="3200" b="1" dirty="0">
                    <a:solidFill>
                      <a:srgbClr val="0000CC"/>
                    </a:solidFill>
                    <a:latin typeface="Times New Roman"/>
                    <a:ea typeface="Calibri"/>
                    <a:cs typeface="Times New Roman"/>
                  </a:rPr>
                  <a:t>Phương pháp giải:  </a:t>
                </a:r>
                <a:endParaRPr lang="en-GB" sz="3200" dirty="0">
                  <a:solidFill>
                    <a:prstClr val="black"/>
                  </a:solidFill>
                  <a:latin typeface="Times New Roman"/>
                  <a:ea typeface="Times New Roman"/>
                  <a:cs typeface="Times New Roman"/>
                </a:endParaRPr>
              </a:p>
              <a:p>
                <a:pPr lvl="0">
                  <a:lnSpc>
                    <a:spcPct val="107000"/>
                  </a:lnSpc>
                  <a:spcAft>
                    <a:spcPts val="800"/>
                  </a:spcAft>
                </a:pPr>
                <a:r>
                  <a:rPr lang="en-US" sz="3200" i="1" dirty="0" err="1">
                    <a:solidFill>
                      <a:prstClr val="black"/>
                    </a:solidFill>
                    <a:latin typeface="Verdana"/>
                    <a:ea typeface="Times New Roman"/>
                    <a:cs typeface="Times New Roman"/>
                  </a:rPr>
                  <a:t>Giả</a:t>
                </a:r>
                <a:r>
                  <a:rPr lang="en-US" sz="3200" i="1" dirty="0">
                    <a:solidFill>
                      <a:prstClr val="black"/>
                    </a:solidFill>
                    <a:latin typeface="Verdana"/>
                    <a:ea typeface="Times New Roman"/>
                    <a:cs typeface="Times New Roman"/>
                  </a:rPr>
                  <a:t> </a:t>
                </a:r>
                <a:r>
                  <a:rPr lang="en-US" sz="3200" i="1" dirty="0" err="1">
                    <a:solidFill>
                      <a:prstClr val="black"/>
                    </a:solidFill>
                    <a:latin typeface="Verdana"/>
                    <a:ea typeface="Times New Roman"/>
                    <a:cs typeface="Times New Roman"/>
                  </a:rPr>
                  <a:t>sử</a:t>
                </a:r>
                <a:r>
                  <a:rPr lang="en-US" sz="3200" i="1" dirty="0">
                    <a:solidFill>
                      <a:prstClr val="black"/>
                    </a:solidFill>
                    <a:latin typeface="Verdana"/>
                    <a:ea typeface="Times New Roman"/>
                    <a:cs typeface="Times New Roman"/>
                  </a:rPr>
                  <a:t> </a:t>
                </a:r>
                <a:r>
                  <a:rPr lang="en-US" sz="3200" i="1" dirty="0" err="1">
                    <a:solidFill>
                      <a:prstClr val="black"/>
                    </a:solidFill>
                    <a:latin typeface="Verdana"/>
                    <a:ea typeface="Times New Roman"/>
                    <a:cs typeface="Times New Roman"/>
                  </a:rPr>
                  <a:t>đề</a:t>
                </a:r>
                <a:r>
                  <a:rPr lang="en-US" sz="3200" i="1" dirty="0">
                    <a:solidFill>
                      <a:prstClr val="black"/>
                    </a:solidFill>
                    <a:latin typeface="Verdana"/>
                    <a:ea typeface="Times New Roman"/>
                    <a:cs typeface="Times New Roman"/>
                  </a:rPr>
                  <a:t> </a:t>
                </a:r>
                <a:r>
                  <a:rPr lang="en-US" sz="3200" i="1" dirty="0" err="1">
                    <a:solidFill>
                      <a:prstClr val="black"/>
                    </a:solidFill>
                    <a:latin typeface="Verdana"/>
                    <a:ea typeface="Times New Roman"/>
                    <a:cs typeface="Times New Roman"/>
                  </a:rPr>
                  <a:t>bài</a:t>
                </a:r>
                <a:r>
                  <a:rPr lang="en-US" sz="3200" i="1" dirty="0">
                    <a:solidFill>
                      <a:prstClr val="black"/>
                    </a:solidFill>
                    <a:latin typeface="Verdana"/>
                    <a:ea typeface="Times New Roman"/>
                    <a:cs typeface="Times New Roman"/>
                  </a:rPr>
                  <a:t> </a:t>
                </a:r>
                <a:r>
                  <a:rPr lang="en-US" sz="3200" i="1" dirty="0" err="1">
                    <a:solidFill>
                      <a:prstClr val="black"/>
                    </a:solidFill>
                    <a:latin typeface="Verdana"/>
                    <a:ea typeface="Times New Roman"/>
                    <a:cs typeface="Times New Roman"/>
                  </a:rPr>
                  <a:t>cho</a:t>
                </a:r>
                <a:r>
                  <a:rPr lang="en-US" sz="3200" i="1" dirty="0">
                    <a:solidFill>
                      <a:prstClr val="black"/>
                    </a:solidFill>
                    <a:latin typeface="Verdana"/>
                    <a:ea typeface="Times New Roman"/>
                    <a:cs typeface="Times New Roman"/>
                  </a:rPr>
                  <a:t> </a:t>
                </a:r>
                <a:r>
                  <a:rPr lang="en-US" sz="3200" i="1" dirty="0" err="1">
                    <a:solidFill>
                      <a:prstClr val="black"/>
                    </a:solidFill>
                    <a:latin typeface="Verdana"/>
                    <a:ea typeface="Times New Roman"/>
                    <a:cs typeface="Times New Roman"/>
                  </a:rPr>
                  <a:t>biết</a:t>
                </a:r>
                <a:r>
                  <a:rPr lang="en-US" sz="3200" i="1" dirty="0">
                    <a:solidFill>
                      <a:prstClr val="black"/>
                    </a:solidFill>
                    <a:latin typeface="Verdana"/>
                    <a:ea typeface="Times New Roman"/>
                    <a:cs typeface="Times New Roman"/>
                  </a:rPr>
                  <a:t> </a:t>
                </a:r>
                <a:r>
                  <a:rPr lang="en-US" sz="3200" i="1" dirty="0" err="1">
                    <a:solidFill>
                      <a:prstClr val="black"/>
                    </a:solidFill>
                    <a:latin typeface="Verdana"/>
                    <a:ea typeface="Times New Roman"/>
                    <a:cs typeface="Times New Roman"/>
                  </a:rPr>
                  <a:t>góc</a:t>
                </a:r>
                <a:r>
                  <a:rPr lang="en-US" sz="3200" i="1" dirty="0">
                    <a:solidFill>
                      <a:prstClr val="black"/>
                    </a:solidFill>
                    <a:latin typeface="Verdana"/>
                    <a:ea typeface="Times New Roman"/>
                    <a:cs typeface="Times New Roman"/>
                  </a:rPr>
                  <a:t> </a:t>
                </a:r>
                <a:r>
                  <a:rPr lang="en-US" sz="3200" i="1" dirty="0" err="1">
                    <a:solidFill>
                      <a:prstClr val="black"/>
                    </a:solidFill>
                    <a:latin typeface="Verdana"/>
                    <a:ea typeface="Times New Roman"/>
                    <a:cs typeface="Times New Roman"/>
                  </a:rPr>
                  <a:t>giữa</a:t>
                </a:r>
                <a:r>
                  <a:rPr lang="en-US" sz="3200" i="1" dirty="0">
                    <a:solidFill>
                      <a:prstClr val="black"/>
                    </a:solidFill>
                    <a:latin typeface="Verdana"/>
                    <a:ea typeface="Times New Roman"/>
                    <a:cs typeface="Times New Roman"/>
                  </a:rPr>
                  <a:t> </a:t>
                </a:r>
                <a14:m>
                  <m:oMath xmlns:m="http://schemas.openxmlformats.org/officeDocument/2006/math">
                    <m:d>
                      <m:dPr>
                        <m:ctrlPr>
                          <a:rPr lang="en-GB" sz="3200" i="1">
                            <a:solidFill>
                              <a:prstClr val="black"/>
                            </a:solidFill>
                            <a:latin typeface="Cambria Math" panose="02040503050406030204" pitchFamily="18" charset="0"/>
                            <a:ea typeface="Times New Roman"/>
                            <a:cs typeface="Times New Roman"/>
                          </a:rPr>
                        </m:ctrlPr>
                      </m:dPr>
                      <m:e>
                        <m:r>
                          <a:rPr lang="en-US" sz="3200" i="1">
                            <a:solidFill>
                              <a:prstClr val="black"/>
                            </a:solidFill>
                            <a:latin typeface="Cambria Math"/>
                            <a:ea typeface="Times New Roman"/>
                            <a:cs typeface="Times New Roman"/>
                          </a:rPr>
                          <m:t>𝑆𝐵𝐶</m:t>
                        </m:r>
                      </m:e>
                    </m:d>
                  </m:oMath>
                </a14:m>
                <a:r>
                  <a:rPr lang="en-US" sz="3200" i="1" dirty="0">
                    <a:solidFill>
                      <a:prstClr val="black"/>
                    </a:solidFill>
                    <a:latin typeface="Verdana"/>
                    <a:ea typeface="Times New Roman"/>
                    <a:cs typeface="Times New Roman"/>
                  </a:rPr>
                  <a:t> </a:t>
                </a:r>
                <a:r>
                  <a:rPr lang="en-US" sz="3200" i="1" dirty="0" err="1">
                    <a:solidFill>
                      <a:prstClr val="black"/>
                    </a:solidFill>
                    <a:latin typeface="Verdana"/>
                    <a:ea typeface="Times New Roman"/>
                    <a:cs typeface="Times New Roman"/>
                  </a:rPr>
                  <a:t>và</a:t>
                </a:r>
                <a:r>
                  <a:rPr lang="en-US" sz="3200" i="1" dirty="0">
                    <a:solidFill>
                      <a:prstClr val="black"/>
                    </a:solidFill>
                    <a:latin typeface="Verdana"/>
                    <a:ea typeface="Times New Roman"/>
                    <a:cs typeface="Times New Roman"/>
                  </a:rPr>
                  <a:t> </a:t>
                </a:r>
                <a14:m>
                  <m:oMath xmlns:m="http://schemas.openxmlformats.org/officeDocument/2006/math">
                    <m:d>
                      <m:dPr>
                        <m:ctrlPr>
                          <a:rPr lang="en-GB" sz="3200" i="1">
                            <a:solidFill>
                              <a:prstClr val="black"/>
                            </a:solidFill>
                            <a:latin typeface="Cambria Math" panose="02040503050406030204" pitchFamily="18" charset="0"/>
                            <a:ea typeface="Times New Roman"/>
                            <a:cs typeface="Times New Roman"/>
                          </a:rPr>
                        </m:ctrlPr>
                      </m:dPr>
                      <m:e>
                        <m:r>
                          <a:rPr lang="en-US" sz="3200" i="1">
                            <a:solidFill>
                              <a:prstClr val="black"/>
                            </a:solidFill>
                            <a:latin typeface="Cambria Math"/>
                            <a:ea typeface="Times New Roman"/>
                            <a:cs typeface="Times New Roman"/>
                          </a:rPr>
                          <m:t>𝐴𝐵𝐶</m:t>
                        </m:r>
                      </m:e>
                    </m:d>
                  </m:oMath>
                </a14:m>
                <a:r>
                  <a:rPr lang="en-US" sz="3200" i="1" dirty="0">
                    <a:solidFill>
                      <a:prstClr val="black"/>
                    </a:solidFill>
                    <a:latin typeface="Verdana"/>
                    <a:ea typeface="Times New Roman"/>
                    <a:cs typeface="Times New Roman"/>
                  </a:rPr>
                  <a:t> </a:t>
                </a:r>
                <a:r>
                  <a:rPr lang="en-US" sz="3200" i="1" dirty="0" err="1">
                    <a:solidFill>
                      <a:prstClr val="black"/>
                    </a:solidFill>
                    <a:latin typeface="Verdana"/>
                    <a:ea typeface="Times New Roman"/>
                    <a:cs typeface="Times New Roman"/>
                  </a:rPr>
                  <a:t>bằng</a:t>
                </a:r>
                <a:r>
                  <a:rPr lang="en-US" sz="3200" i="1" dirty="0">
                    <a:solidFill>
                      <a:prstClr val="black"/>
                    </a:solidFill>
                    <a:latin typeface="Verdana"/>
                    <a:ea typeface="Times New Roman"/>
                    <a:cs typeface="Times New Roman"/>
                  </a:rPr>
                  <a:t> </a:t>
                </a:r>
                <a14:m>
                  <m:oMath xmlns:m="http://schemas.openxmlformats.org/officeDocument/2006/math">
                    <m:r>
                      <a:rPr lang="en-US" sz="3200" i="1">
                        <a:solidFill>
                          <a:prstClr val="black"/>
                        </a:solidFill>
                        <a:latin typeface="Cambria Math"/>
                        <a:ea typeface="Times New Roman"/>
                        <a:cs typeface="Times New Roman"/>
                      </a:rPr>
                      <m:t>𝛼</m:t>
                    </m:r>
                  </m:oMath>
                </a14:m>
                <a:endParaRPr lang="en-GB" sz="3200" dirty="0">
                  <a:solidFill>
                    <a:prstClr val="black"/>
                  </a:solidFill>
                  <a:latin typeface="Times New Roman"/>
                  <a:ea typeface="Times New Roman"/>
                  <a:cs typeface="Times New Roman"/>
                </a:endParaRPr>
              </a:p>
              <a:p>
                <a:pPr lvl="0">
                  <a:lnSpc>
                    <a:spcPct val="107000"/>
                  </a:lnSpc>
                  <a:spcAft>
                    <a:spcPts val="800"/>
                  </a:spcAft>
                </a:pPr>
                <a:r>
                  <a:rPr lang="en-US" sz="3200" i="1" dirty="0" err="1">
                    <a:solidFill>
                      <a:prstClr val="black"/>
                    </a:solidFill>
                    <a:latin typeface="Verdana"/>
                    <a:ea typeface="Times New Roman"/>
                    <a:cs typeface="Times New Roman"/>
                  </a:rPr>
                  <a:t>Chọn</a:t>
                </a:r>
                <a:r>
                  <a:rPr lang="en-US" sz="3200" i="1" dirty="0">
                    <a:solidFill>
                      <a:prstClr val="black"/>
                    </a:solidFill>
                    <a:latin typeface="Verdana"/>
                    <a:ea typeface="Times New Roman"/>
                    <a:cs typeface="Times New Roman"/>
                  </a:rPr>
                  <a:t> I </a:t>
                </a:r>
                <a:r>
                  <a:rPr lang="en-US" sz="3200" i="1" dirty="0" err="1">
                    <a:solidFill>
                      <a:prstClr val="black"/>
                    </a:solidFill>
                    <a:latin typeface="Verdana"/>
                    <a:ea typeface="Times New Roman"/>
                    <a:cs typeface="Times New Roman"/>
                  </a:rPr>
                  <a:t>sao</a:t>
                </a:r>
                <a:r>
                  <a:rPr lang="en-US" sz="3200" i="1" dirty="0">
                    <a:solidFill>
                      <a:prstClr val="black"/>
                    </a:solidFill>
                    <a:latin typeface="Verdana"/>
                    <a:ea typeface="Times New Roman"/>
                    <a:cs typeface="Times New Roman"/>
                  </a:rPr>
                  <a:t> </a:t>
                </a:r>
                <a:r>
                  <a:rPr lang="en-US" sz="3200" i="1" dirty="0" err="1">
                    <a:solidFill>
                      <a:prstClr val="black"/>
                    </a:solidFill>
                    <a:latin typeface="Verdana"/>
                    <a:ea typeface="Times New Roman"/>
                    <a:cs typeface="Times New Roman"/>
                  </a:rPr>
                  <a:t>cho</a:t>
                </a:r>
                <a:r>
                  <a:rPr lang="en-US" sz="3200" i="1" dirty="0">
                    <a:solidFill>
                      <a:prstClr val="black"/>
                    </a:solidFill>
                    <a:latin typeface="Verdana"/>
                    <a:ea typeface="Times New Roman"/>
                    <a:cs typeface="Times New Roman"/>
                  </a:rPr>
                  <a:t> </a:t>
                </a:r>
                <a14:m>
                  <m:oMath xmlns:m="http://schemas.openxmlformats.org/officeDocument/2006/math">
                    <m:r>
                      <a:rPr lang="en-US" sz="3200" i="1">
                        <a:solidFill>
                          <a:prstClr val="black"/>
                        </a:solidFill>
                        <a:latin typeface="Cambria Math"/>
                        <a:ea typeface="Times New Roman"/>
                        <a:cs typeface="Times New Roman"/>
                      </a:rPr>
                      <m:t>𝑆𝐼</m:t>
                    </m:r>
                    <m:r>
                      <a:rPr lang="en-US" sz="3200" i="1">
                        <a:solidFill>
                          <a:prstClr val="black"/>
                        </a:solidFill>
                        <a:latin typeface="Cambria Math"/>
                        <a:ea typeface="Times New Roman"/>
                        <a:cs typeface="Cambria Math"/>
                      </a:rPr>
                      <m:t>⊥</m:t>
                    </m:r>
                    <m:r>
                      <a:rPr lang="en-US" sz="3200" i="1">
                        <a:solidFill>
                          <a:prstClr val="black"/>
                        </a:solidFill>
                        <a:latin typeface="Cambria Math"/>
                        <a:ea typeface="Times New Roman"/>
                        <a:cs typeface="Times New Roman"/>
                      </a:rPr>
                      <m:t>𝐵𝐶</m:t>
                    </m:r>
                    <m:r>
                      <a:rPr lang="en-US" sz="3200" i="1">
                        <a:solidFill>
                          <a:prstClr val="black"/>
                        </a:solidFill>
                        <a:latin typeface="Cambria Math"/>
                        <a:ea typeface="Times New Roman"/>
                        <a:cs typeface="Times New Roman"/>
                      </a:rPr>
                      <m:t>;</m:t>
                    </m:r>
                    <m:r>
                      <a:rPr lang="en-US" sz="3200" i="1">
                        <a:solidFill>
                          <a:prstClr val="black"/>
                        </a:solidFill>
                        <a:latin typeface="Cambria Math"/>
                        <a:ea typeface="Times New Roman"/>
                        <a:cs typeface="Times New Roman"/>
                      </a:rPr>
                      <m:t>𝐻𝐼</m:t>
                    </m:r>
                    <m:r>
                      <a:rPr lang="en-US" sz="3200" i="1">
                        <a:solidFill>
                          <a:prstClr val="black"/>
                        </a:solidFill>
                        <a:latin typeface="Cambria Math"/>
                        <a:ea typeface="Times New Roman"/>
                        <a:cs typeface="Cambria Math"/>
                      </a:rPr>
                      <m:t>⊥</m:t>
                    </m:r>
                    <m:r>
                      <a:rPr lang="en-US" sz="3200" i="1">
                        <a:solidFill>
                          <a:prstClr val="black"/>
                        </a:solidFill>
                        <a:latin typeface="Cambria Math"/>
                        <a:ea typeface="Times New Roman"/>
                        <a:cs typeface="Times New Roman"/>
                      </a:rPr>
                      <m:t>𝐵𝐶</m:t>
                    </m:r>
                  </m:oMath>
                </a14:m>
                <a:r>
                  <a:rPr lang="en-US" sz="3200" i="1" dirty="0">
                    <a:solidFill>
                      <a:prstClr val="black"/>
                    </a:solidFill>
                    <a:latin typeface="Verdana"/>
                    <a:ea typeface="Times New Roman"/>
                    <a:cs typeface="Times New Roman"/>
                  </a:rPr>
                  <a:t>, </a:t>
                </a:r>
                <a:r>
                  <a:rPr lang="en-US" sz="3200" i="1" dirty="0" err="1">
                    <a:solidFill>
                      <a:prstClr val="black"/>
                    </a:solidFill>
                    <a:latin typeface="Verdana"/>
                    <a:ea typeface="Times New Roman"/>
                    <a:cs typeface="Times New Roman"/>
                  </a:rPr>
                  <a:t>khi</a:t>
                </a:r>
                <a:r>
                  <a:rPr lang="en-US" sz="3200" i="1" dirty="0">
                    <a:solidFill>
                      <a:prstClr val="black"/>
                    </a:solidFill>
                    <a:latin typeface="Verdana"/>
                    <a:ea typeface="Times New Roman"/>
                    <a:cs typeface="Times New Roman"/>
                  </a:rPr>
                  <a:t> </a:t>
                </a:r>
                <a:r>
                  <a:rPr lang="en-US" sz="3200" i="1" dirty="0" err="1">
                    <a:solidFill>
                      <a:prstClr val="black"/>
                    </a:solidFill>
                    <a:latin typeface="Verdana"/>
                    <a:ea typeface="Times New Roman"/>
                    <a:cs typeface="Times New Roman"/>
                  </a:rPr>
                  <a:t>đó</a:t>
                </a:r>
                <a:endParaRPr lang="en-GB" sz="3200" dirty="0">
                  <a:solidFill>
                    <a:prstClr val="black"/>
                  </a:solidFill>
                  <a:latin typeface="Times New Roman"/>
                  <a:ea typeface="Times New Roman"/>
                  <a:cs typeface="Times New Roman"/>
                </a:endParaRPr>
              </a:p>
              <a:p>
                <a:pPr lvl="0" algn="ctr">
                  <a:lnSpc>
                    <a:spcPct val="107000"/>
                  </a:lnSpc>
                  <a:spcAft>
                    <a:spcPts val="800"/>
                  </a:spcAft>
                </a:pPr>
                <a14:m>
                  <m:oMathPara xmlns:m="http://schemas.openxmlformats.org/officeDocument/2006/math">
                    <m:oMathParaPr>
                      <m:jc m:val="centerGroup"/>
                    </m:oMathParaPr>
                    <m:oMath xmlns:m="http://schemas.openxmlformats.org/officeDocument/2006/math">
                      <m:r>
                        <a:rPr lang="en-US" sz="3200" i="1">
                          <a:solidFill>
                            <a:prstClr val="black"/>
                          </a:solidFill>
                          <a:latin typeface="Cambria Math"/>
                          <a:ea typeface="Times New Roman"/>
                          <a:cs typeface="Times New Roman"/>
                        </a:rPr>
                        <m:t>𝑆𝐻</m:t>
                      </m:r>
                      <m:r>
                        <a:rPr lang="en-US" sz="3200" i="1">
                          <a:solidFill>
                            <a:prstClr val="black"/>
                          </a:solidFill>
                          <a:latin typeface="Cambria Math"/>
                          <a:ea typeface="Times New Roman"/>
                          <a:cs typeface="Times New Roman"/>
                        </a:rPr>
                        <m:t>=</m:t>
                      </m:r>
                      <m:r>
                        <a:rPr lang="en-US" sz="3200" i="1">
                          <a:solidFill>
                            <a:prstClr val="black"/>
                          </a:solidFill>
                          <a:latin typeface="Cambria Math"/>
                          <a:ea typeface="Times New Roman"/>
                          <a:cs typeface="Times New Roman"/>
                        </a:rPr>
                        <m:t>𝑆𝐼</m:t>
                      </m:r>
                      <m:r>
                        <a:rPr lang="en-US" sz="3200" i="1">
                          <a:solidFill>
                            <a:prstClr val="black"/>
                          </a:solidFill>
                          <a:latin typeface="Cambria Math"/>
                          <a:ea typeface="Times New Roman"/>
                          <a:cs typeface="Times New Roman"/>
                        </a:rPr>
                        <m:t>.</m:t>
                      </m:r>
                      <m:func>
                        <m:funcPr>
                          <m:ctrlPr>
                            <a:rPr lang="en-GB" sz="3200" i="1">
                              <a:solidFill>
                                <a:prstClr val="black"/>
                              </a:solidFill>
                              <a:latin typeface="Cambria Math" panose="02040503050406030204" pitchFamily="18" charset="0"/>
                              <a:ea typeface="Times New Roman"/>
                              <a:cs typeface="Times New Roman"/>
                            </a:rPr>
                          </m:ctrlPr>
                        </m:funcPr>
                        <m:fName>
                          <m:r>
                            <a:rPr lang="en-US" sz="3200" i="1">
                              <a:solidFill>
                                <a:prstClr val="black"/>
                              </a:solidFill>
                              <a:latin typeface="Cambria Math"/>
                              <a:ea typeface="Times New Roman"/>
                              <a:cs typeface="Times New Roman"/>
                            </a:rPr>
                            <m:t>𝑠𝑖𝑛</m:t>
                          </m:r>
                        </m:fName>
                        <m:e>
                          <m:r>
                            <a:rPr lang="en-US" sz="3200" i="1">
                              <a:solidFill>
                                <a:prstClr val="black"/>
                              </a:solidFill>
                              <a:latin typeface="Cambria Math"/>
                              <a:ea typeface="Times New Roman"/>
                              <a:cs typeface="Times New Roman"/>
                            </a:rPr>
                            <m:t>𝛼</m:t>
                          </m:r>
                        </m:e>
                      </m:func>
                      <m:r>
                        <a:rPr lang="en-US" sz="3200" i="1">
                          <a:solidFill>
                            <a:prstClr val="black"/>
                          </a:solidFill>
                          <a:latin typeface="Cambria Math"/>
                          <a:ea typeface="Times New Roman"/>
                          <a:cs typeface="Times New Roman"/>
                        </a:rPr>
                        <m:t>=</m:t>
                      </m:r>
                      <m:r>
                        <a:rPr lang="en-US" sz="3200" i="1">
                          <a:solidFill>
                            <a:prstClr val="black"/>
                          </a:solidFill>
                          <a:latin typeface="Cambria Math"/>
                          <a:ea typeface="Times New Roman"/>
                          <a:cs typeface="Times New Roman"/>
                        </a:rPr>
                        <m:t>𝐻𝐼</m:t>
                      </m:r>
                      <m:r>
                        <a:rPr lang="en-US" sz="3200" i="1">
                          <a:solidFill>
                            <a:prstClr val="black"/>
                          </a:solidFill>
                          <a:latin typeface="Cambria Math"/>
                          <a:ea typeface="Times New Roman"/>
                          <a:cs typeface="Times New Roman"/>
                        </a:rPr>
                        <m:t>.</m:t>
                      </m:r>
                      <m:func>
                        <m:funcPr>
                          <m:ctrlPr>
                            <a:rPr lang="en-GB" sz="3200" i="1">
                              <a:solidFill>
                                <a:prstClr val="black"/>
                              </a:solidFill>
                              <a:latin typeface="Cambria Math" panose="02040503050406030204" pitchFamily="18" charset="0"/>
                              <a:ea typeface="Times New Roman"/>
                              <a:cs typeface="Times New Roman"/>
                            </a:rPr>
                          </m:ctrlPr>
                        </m:funcPr>
                        <m:fName>
                          <m:r>
                            <a:rPr lang="en-US" sz="3200" i="1">
                              <a:solidFill>
                                <a:prstClr val="black"/>
                              </a:solidFill>
                              <a:latin typeface="Cambria Math"/>
                              <a:ea typeface="Times New Roman"/>
                              <a:cs typeface="Times New Roman"/>
                            </a:rPr>
                            <m:t>𝑡𝑎𝑛</m:t>
                          </m:r>
                        </m:fName>
                        <m:e>
                          <m:r>
                            <a:rPr lang="en-US" sz="3200" i="1">
                              <a:solidFill>
                                <a:prstClr val="black"/>
                              </a:solidFill>
                              <a:latin typeface="Cambria Math"/>
                              <a:ea typeface="Times New Roman"/>
                              <a:cs typeface="Times New Roman"/>
                            </a:rPr>
                            <m:t>𝛼</m:t>
                          </m:r>
                        </m:e>
                      </m:func>
                    </m:oMath>
                  </m:oMathPara>
                </a14:m>
                <a:endParaRPr lang="en-GB" sz="3200" dirty="0">
                  <a:solidFill>
                    <a:prstClr val="black"/>
                  </a:solidFill>
                  <a:latin typeface="Times New Roman"/>
                  <a:ea typeface="Times New Roman"/>
                  <a:cs typeface="Times New Roman"/>
                </a:endParaRPr>
              </a:p>
            </p:txBody>
          </p:sp>
        </mc:Choice>
        <mc:Fallback xmlns="">
          <p:sp>
            <p:nvSpPr>
              <p:cNvPr id="2" name="Rectangle 1">
                <a:extLst>
                  <a:ext uri="{FF2B5EF4-FFF2-40B4-BE49-F238E27FC236}">
                    <a16:creationId xmlns:a16="http://schemas.microsoft.com/office/drawing/2014/main" id="{0D8843D9-5F41-465D-B571-1E5D594BDEEA}"/>
                  </a:ext>
                </a:extLst>
              </p:cNvPr>
              <p:cNvSpPr>
                <a:spLocks noRot="1" noChangeAspect="1" noMove="1" noResize="1" noEditPoints="1" noAdjustHandles="1" noChangeArrowheads="1" noChangeShapeType="1" noTextEdit="1"/>
              </p:cNvSpPr>
              <p:nvPr/>
            </p:nvSpPr>
            <p:spPr>
              <a:xfrm>
                <a:off x="91440" y="818542"/>
                <a:ext cx="12009120" cy="2610458"/>
              </a:xfrm>
              <a:prstGeom prst="rect">
                <a:avLst/>
              </a:prstGeom>
              <a:blipFill>
                <a:blip r:embed="rId3"/>
                <a:stretch>
                  <a:fillRect l="-1269" t="-3263"/>
                </a:stretch>
              </a:blipFill>
            </p:spPr>
            <p:txBody>
              <a:bodyPr/>
              <a:lstStyle/>
              <a:p>
                <a:r>
                  <a:rPr lang="en-US">
                    <a:noFill/>
                  </a:rPr>
                  <a:t> </a:t>
                </a:r>
              </a:p>
            </p:txBody>
          </p:sp>
        </mc:Fallback>
      </mc:AlternateContent>
      <p:sp>
        <p:nvSpPr>
          <p:cNvPr id="6" name="Isosceles Triangle 5">
            <a:hlinkClick r:id="rId4" action="ppaction://hlinksldjump"/>
            <a:extLst>
              <a:ext uri="{FF2B5EF4-FFF2-40B4-BE49-F238E27FC236}">
                <a16:creationId xmlns:a16="http://schemas.microsoft.com/office/drawing/2014/main" id="{F69756E1-50F9-4C84-ACCE-A7221267D0A0}"/>
              </a:ext>
            </a:extLst>
          </p:cNvPr>
          <p:cNvSpPr/>
          <p:nvPr/>
        </p:nvSpPr>
        <p:spPr>
          <a:xfrm rot="5400000">
            <a:off x="11532432"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5" action="ppaction://hlinksldjump"/>
            <a:extLst>
              <a:ext uri="{FF2B5EF4-FFF2-40B4-BE49-F238E27FC236}">
                <a16:creationId xmlns:a16="http://schemas.microsoft.com/office/drawing/2014/main" id="{84C911F0-10CB-49F8-89D9-E586D7964714}"/>
              </a:ext>
            </a:extLst>
          </p:cNvPr>
          <p:cNvSpPr/>
          <p:nvPr/>
        </p:nvSpPr>
        <p:spPr>
          <a:xfrm rot="16200000">
            <a:off x="11024656"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212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097"/>
                                        </p:tgtEl>
                                        <p:attrNameLst>
                                          <p:attrName>style.visibility</p:attrName>
                                        </p:attrNameLst>
                                      </p:cBhvr>
                                      <p:to>
                                        <p:strVal val="visible"/>
                                      </p:to>
                                    </p:set>
                                    <p:animEffect transition="in" filter="barn(inVertical)">
                                      <p:cBhvr>
                                        <p:cTn id="12" dur="500"/>
                                        <p:tgtEl>
                                          <p:spTgt spid="409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10000"/>
                                  </p:iterate>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par>
                          <p:cTn id="18" fill="hold">
                            <p:stCondLst>
                              <p:cond delay="1300"/>
                            </p:stCondLst>
                            <p:childTnLst>
                              <p:par>
                                <p:cTn id="19" presetID="10" presetClass="entr" presetSubtype="0" fill="hold" nodeType="afterEffect">
                                  <p:stCondLst>
                                    <p:cond delay="0"/>
                                  </p:stCondLst>
                                  <p:iterate type="lt">
                                    <p:tmPct val="10000"/>
                                  </p:iterate>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500"/>
                                        <p:tgtEl>
                                          <p:spTgt spid="2">
                                            <p:txEl>
                                              <p:pRg st="1" end="1"/>
                                            </p:txEl>
                                          </p:spTgt>
                                        </p:tgtEl>
                                      </p:cBhvr>
                                    </p:animEffect>
                                  </p:childTnLst>
                                </p:cTn>
                              </p:par>
                            </p:childTnLst>
                          </p:cTn>
                        </p:par>
                        <p:par>
                          <p:cTn id="22" fill="hold">
                            <p:stCondLst>
                              <p:cond delay="3800"/>
                            </p:stCondLst>
                            <p:childTnLst>
                              <p:par>
                                <p:cTn id="23" presetID="10" presetClass="entr" presetSubtype="0" fill="hold" nodeType="afterEffect">
                                  <p:stCondLst>
                                    <p:cond delay="0"/>
                                  </p:stCondLst>
                                  <p:iterate type="lt">
                                    <p:tmPct val="10000"/>
                                  </p:iterate>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500"/>
                                        <p:tgtEl>
                                          <p:spTgt spid="2">
                                            <p:txEl>
                                              <p:pRg st="2" end="2"/>
                                            </p:txEl>
                                          </p:spTgt>
                                        </p:tgtEl>
                                      </p:cBhvr>
                                    </p:animEffect>
                                  </p:childTnLst>
                                </p:cTn>
                              </p:par>
                            </p:childTnLst>
                          </p:cTn>
                        </p:par>
                        <p:par>
                          <p:cTn id="26" fill="hold">
                            <p:stCondLst>
                              <p:cond delay="5650"/>
                            </p:stCondLst>
                            <p:childTnLst>
                              <p:par>
                                <p:cTn id="27" presetID="10" presetClass="entr" presetSubtype="0" fill="hold" nodeType="afterEffect">
                                  <p:stCondLst>
                                    <p:cond delay="0"/>
                                  </p:stCondLst>
                                  <p:iterate type="lt">
                                    <p:tmPct val="10000"/>
                                  </p:iterate>
                                  <p:childTnLst>
                                    <p:set>
                                      <p:cBhvr>
                                        <p:cTn id="28" dur="1" fill="hold">
                                          <p:stCondLst>
                                            <p:cond delay="0"/>
                                          </p:stCondLst>
                                        </p:cTn>
                                        <p:tgtEl>
                                          <p:spTgt spid="2">
                                            <p:txEl>
                                              <p:pRg st="3" end="3"/>
                                            </p:txEl>
                                          </p:spTgt>
                                        </p:tgtEl>
                                        <p:attrNameLst>
                                          <p:attrName>style.visibility</p:attrName>
                                        </p:attrNameLst>
                                      </p:cBhvr>
                                      <p:to>
                                        <p:strVal val="visible"/>
                                      </p:to>
                                    </p:set>
                                    <p:animEffect transition="in" filter="fade">
                                      <p:cBhvr>
                                        <p:cTn id="29"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0AEB5589-BCD2-4F0E-A74F-0ACF51F85001}"/>
                  </a:ext>
                </a:extLst>
              </p:cNvPr>
              <p:cNvSpPr>
                <a:spLocks noGrp="1"/>
              </p:cNvSpPr>
              <p:nvPr>
                <p:ph type="body" idx="1"/>
              </p:nvPr>
            </p:nvSpPr>
            <p:spPr>
              <a:xfrm>
                <a:off x="-61305" y="6560"/>
                <a:ext cx="11998712" cy="2676292"/>
              </a:xfrm>
            </p:spPr>
            <p:txBody>
              <a:bodyPr>
                <a:noAutofit/>
              </a:bodyPr>
              <a:lstStyle/>
              <a:p>
                <a:pPr marL="0" indent="0" algn="just">
                  <a:lnSpc>
                    <a:spcPct val="107000"/>
                  </a:lnSpc>
                  <a:spcAft>
                    <a:spcPts val="0"/>
                  </a:spcAft>
                  <a:buNone/>
                  <a:tabLst>
                    <a:tab pos="629920" algn="l"/>
                  </a:tabLst>
                </a:pPr>
                <a:r>
                  <a:rPr lang="en-US" sz="3200" b="1" dirty="0" err="1">
                    <a:solidFill>
                      <a:srgbClr val="0000FF"/>
                    </a:solidFill>
                    <a:latin typeface="Times New Roman" panose="02020603050405020304" pitchFamily="18" charset="0"/>
                    <a:ea typeface="Times New Roman" panose="02020603050405020304" pitchFamily="18" charset="0"/>
                  </a:rPr>
                  <a:t>Câu</a:t>
                </a:r>
                <a:r>
                  <a:rPr lang="en-US" sz="3200" b="1" dirty="0">
                    <a:solidFill>
                      <a:srgbClr val="0000FF"/>
                    </a:solidFill>
                    <a:latin typeface="Times New Roman" panose="02020603050405020304" pitchFamily="18" charset="0"/>
                    <a:ea typeface="Times New Roman" panose="02020603050405020304" pitchFamily="18" charset="0"/>
                  </a:rPr>
                  <a:t> 13:	</a:t>
                </a:r>
                <a:r>
                  <a:rPr lang="en-US" sz="3200" dirty="0">
                    <a:effectLst/>
                    <a:latin typeface="Times New Roman" panose="02020603050405020304" pitchFamily="18" charset="0"/>
                    <a:ea typeface="Times New Roman" panose="02020603050405020304" pitchFamily="18" charset="0"/>
                  </a:rPr>
                  <a:t>Cho </a:t>
                </a:r>
                <a:r>
                  <a:rPr lang="en-US" sz="3200" dirty="0" err="1">
                    <a:effectLst/>
                    <a:latin typeface="Times New Roman" panose="02020603050405020304" pitchFamily="18" charset="0"/>
                    <a:ea typeface="Times New Roman" panose="02020603050405020304" pitchFamily="18" charset="0"/>
                  </a:rPr>
                  <a:t>hình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chóp</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𝐴𝐵𝐶𝐷</m:t>
                    </m:r>
                  </m:oMath>
                </a14:m>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có</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đáy</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𝐴𝐵𝐶𝐷</m:t>
                    </m:r>
                  </m:oMath>
                </a14:m>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hình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thoi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cạnh</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𝑎</m:t>
                    </m:r>
                  </m:oMath>
                </a14:m>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en-US" sz="3200" i="1">
                            <a:effectLst/>
                            <a:latin typeface="Cambria Math" panose="02040503050406030204" pitchFamily="18" charset="0"/>
                            <a:ea typeface="Times New Roman" panose="02020603050405020304" pitchFamily="18" charset="0"/>
                          </a:rPr>
                        </m:ctrlPr>
                      </m:accPr>
                      <m:e>
                        <m:r>
                          <a:rPr lang="en-US" sz="3200" i="1">
                            <a:effectLst/>
                            <a:latin typeface="Cambria Math" panose="02040503050406030204" pitchFamily="18" charset="0"/>
                            <a:ea typeface="Times New Roman" panose="02020603050405020304" pitchFamily="18" charset="0"/>
                          </a:rPr>
                          <m:t>𝐴𝐵𝐶</m:t>
                        </m:r>
                      </m:e>
                    </m:acc>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120</m:t>
                    </m:r>
                    <m:r>
                      <a:rPr lang="en-US" sz="3200" i="1">
                        <a:effectLst/>
                        <a:latin typeface="Cambria Math" panose="02040503050406030204" pitchFamily="18" charset="0"/>
                        <a:ea typeface="Times New Roman" panose="02020603050405020304" pitchFamily="18" charset="0"/>
                      </a:rPr>
                      <m:t>°</m:t>
                    </m:r>
                  </m:oMath>
                </a14:m>
                <a:r>
                  <a:rPr lang="en-US" sz="3200" dirty="0">
                    <a:effectLst/>
                    <a:latin typeface="Times New Roman" panose="02020603050405020304" pitchFamily="18" charset="0"/>
                    <a:ea typeface="Times New Roman" panose="02020603050405020304" pitchFamily="18" charset="0"/>
                  </a:rPr>
                  <a:t>, tam </a:t>
                </a:r>
                <a:r>
                  <a:rPr lang="en-US" sz="3200" dirty="0" err="1">
                    <a:effectLst/>
                    <a:latin typeface="Times New Roman" panose="02020603050405020304" pitchFamily="18" charset="0"/>
                    <a:ea typeface="Times New Roman" panose="02020603050405020304" pitchFamily="18" charset="0"/>
                  </a:rPr>
                  <a:t>giác</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𝑆𝐴𝐵</m:t>
                    </m:r>
                  </m:oMath>
                </a14:m>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đều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nằm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trong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mặt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phẳng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vuông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góc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với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đáy</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Tính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bán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kính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mặt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cầu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ngoại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tiếp</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hình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chóp</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𝐴𝐵𝐶</m:t>
                    </m:r>
                  </m:oMath>
                </a14:m>
                <a:r>
                  <a:rPr lang="en-US" sz="3200" dirty="0">
                    <a:effectLst/>
                    <a:latin typeface="Times New Roman" panose="02020603050405020304" pitchFamily="18" charset="0"/>
                    <a:ea typeface="Times New Roman" panose="02020603050405020304" pitchFamily="18" charset="0"/>
                  </a:rPr>
                  <a:t>. </a:t>
                </a:r>
              </a:p>
              <a:p>
                <a:pPr marL="401955" indent="0">
                  <a:lnSpc>
                    <a:spcPct val="107000"/>
                  </a:lnSpc>
                  <a:spcAft>
                    <a:spcPts val="800"/>
                  </a:spcAft>
                  <a:buNone/>
                  <a:tabLst>
                    <a:tab pos="3510915" algn="l"/>
                  </a:tabLst>
                </a:pPr>
                <a:r>
                  <a:rPr lang="vi-VN" sz="3200" b="1" dirty="0">
                    <a:solidFill>
                      <a:srgbClr val="0000FF"/>
                    </a:solidFill>
                    <a:effectLst/>
                    <a:latin typeface="Times New Roman" panose="02020603050405020304" pitchFamily="18" charset="0"/>
                    <a:ea typeface="Times New Roman" panose="02020603050405020304" pitchFamily="18" charset="0"/>
                  </a:rPr>
                  <a:t>A</a:t>
                </a:r>
                <a:r>
                  <a:rPr lang="vi-VN" sz="3200" b="1" dirty="0">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rPr>
                        </m:ctrlPr>
                      </m:fPr>
                      <m:num>
                        <m:rad>
                          <m:radPr>
                            <m:degHide m:val="on"/>
                            <m:ctrlPr>
                              <a:rPr lang="en-US" sz="3200" i="1">
                                <a:effectLst/>
                                <a:latin typeface="Cambria Math" panose="02040503050406030204" pitchFamily="18" charset="0"/>
                                <a:ea typeface="Times New Roman" panose="02020603050405020304" pitchFamily="18" charset="0"/>
                              </a:rPr>
                            </m:ctrlPr>
                          </m:radPr>
                          <m:deg/>
                          <m:e>
                            <m:r>
                              <a:rPr lang="en-US" sz="3200" b="0" i="1">
                                <a:effectLst/>
                                <a:latin typeface="Cambria Math" panose="02040503050406030204" pitchFamily="18" charset="0"/>
                                <a:ea typeface="Times New Roman" panose="02020603050405020304" pitchFamily="18" charset="0"/>
                              </a:rPr>
                              <m:t>41</m:t>
                            </m:r>
                          </m:e>
                        </m:rad>
                      </m:num>
                      <m:den>
                        <m:r>
                          <a:rPr lang="en-US" sz="3200" b="0" i="1">
                            <a:effectLst/>
                            <a:latin typeface="Cambria Math" panose="02040503050406030204" pitchFamily="18" charset="0"/>
                            <a:ea typeface="Times New Roman" panose="02020603050405020304" pitchFamily="18" charset="0"/>
                          </a:rPr>
                          <m:t>6</m:t>
                        </m:r>
                      </m:den>
                    </m:f>
                    <m:r>
                      <a:rPr lang="en-US" sz="3200" b="0" i="1">
                        <a:effectLst/>
                        <a:latin typeface="Cambria Math" panose="02040503050406030204" pitchFamily="18" charset="0"/>
                        <a:ea typeface="Times New Roman" panose="02020603050405020304" pitchFamily="18" charset="0"/>
                      </a:rPr>
                      <m:t>𝑎</m:t>
                    </m:r>
                  </m:oMath>
                </a14:m>
                <a:r>
                  <a:rPr lang="vi-VN" sz="3200" i="1" dirty="0">
                    <a:effectLst/>
                    <a:latin typeface="Times New Roman" panose="02020603050405020304" pitchFamily="18" charset="0"/>
                    <a:ea typeface="Times New Roman" panose="02020603050405020304" pitchFamily="18" charset="0"/>
                  </a:rPr>
                  <a:t>.</a:t>
                </a:r>
                <a:r>
                  <a:rPr lang="vi-VN" sz="3200" dirty="0">
                    <a:effectLst/>
                    <a:latin typeface="Times New Roman" panose="02020603050405020304" pitchFamily="18" charset="0"/>
                    <a:ea typeface="Times New Roman" panose="02020603050405020304" pitchFamily="18" charset="0"/>
                  </a:rPr>
                  <a:t>	</a:t>
                </a:r>
                <a:r>
                  <a:rPr lang="vi-VN" sz="3200" b="1" dirty="0">
                    <a:solidFill>
                      <a:srgbClr val="0000FF"/>
                    </a:solidFill>
                    <a:effectLst/>
                    <a:latin typeface="Times New Roman" panose="02020603050405020304" pitchFamily="18" charset="0"/>
                    <a:ea typeface="Times New Roman" panose="02020603050405020304" pitchFamily="18" charset="0"/>
                  </a:rPr>
                  <a:t>B</a:t>
                </a:r>
                <a:r>
                  <a:rPr lang="vi-VN" sz="3200" dirty="0">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rPr>
                        </m:ctrlPr>
                      </m:fPr>
                      <m:num>
                        <m:rad>
                          <m:radPr>
                            <m:degHide m:val="on"/>
                            <m:ctrlPr>
                              <a:rPr lang="en-US" sz="3200" i="1">
                                <a:effectLst/>
                                <a:latin typeface="Cambria Math" panose="02040503050406030204" pitchFamily="18" charset="0"/>
                                <a:ea typeface="Times New Roman" panose="02020603050405020304" pitchFamily="18" charset="0"/>
                              </a:rPr>
                            </m:ctrlPr>
                          </m:radPr>
                          <m:deg/>
                          <m:e>
                            <m:r>
                              <a:rPr lang="en-US" sz="3200" b="0" i="1">
                                <a:effectLst/>
                                <a:latin typeface="Cambria Math" panose="02040503050406030204" pitchFamily="18" charset="0"/>
                                <a:ea typeface="Times New Roman" panose="02020603050405020304" pitchFamily="18" charset="0"/>
                              </a:rPr>
                              <m:t>37</m:t>
                            </m:r>
                          </m:e>
                        </m:rad>
                      </m:num>
                      <m:den>
                        <m:r>
                          <a:rPr lang="en-US" sz="3200" b="0" i="1">
                            <a:effectLst/>
                            <a:latin typeface="Cambria Math" panose="02040503050406030204" pitchFamily="18" charset="0"/>
                            <a:ea typeface="Times New Roman" panose="02020603050405020304" pitchFamily="18" charset="0"/>
                          </a:rPr>
                          <m:t>6</m:t>
                        </m:r>
                      </m:den>
                    </m:f>
                    <m:r>
                      <a:rPr lang="en-US" sz="3200" b="0" i="1">
                        <a:effectLst/>
                        <a:latin typeface="Cambria Math" panose="02040503050406030204" pitchFamily="18" charset="0"/>
                        <a:ea typeface="Times New Roman" panose="02020603050405020304" pitchFamily="18" charset="0"/>
                      </a:rPr>
                      <m:t>𝑎</m:t>
                    </m:r>
                  </m:oMath>
                </a14:m>
                <a:r>
                  <a:rPr lang="vi-VN" sz="3200" i="1" dirty="0">
                    <a:effectLst/>
                    <a:latin typeface="Times New Roman" panose="02020603050405020304" pitchFamily="18" charset="0"/>
                    <a:ea typeface="Times New Roman" panose="02020603050405020304" pitchFamily="18" charset="0"/>
                  </a:rPr>
                  <a:t>.</a:t>
                </a:r>
                <a:r>
                  <a:rPr lang="en-US" sz="3200" i="1"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	</a:t>
                </a:r>
                <a:r>
                  <a:rPr lang="en-US" sz="3200" dirty="0">
                    <a:solidFill>
                      <a:srgbClr val="0000FF"/>
                    </a:solidFill>
                    <a:effectLst/>
                    <a:latin typeface="Times New Roman" panose="02020603050405020304" pitchFamily="18" charset="0"/>
                    <a:ea typeface="Times New Roman" panose="02020603050405020304" pitchFamily="18" charset="0"/>
                  </a:rPr>
                  <a:t>	</a:t>
                </a:r>
                <a:r>
                  <a:rPr lang="vi-VN" sz="3200" b="1" dirty="0">
                    <a:solidFill>
                      <a:srgbClr val="0000FF"/>
                    </a:solidFill>
                    <a:effectLst/>
                    <a:latin typeface="Times New Roman" panose="02020603050405020304" pitchFamily="18" charset="0"/>
                    <a:ea typeface="Times New Roman" panose="02020603050405020304" pitchFamily="18" charset="0"/>
                  </a:rPr>
                  <a:t>C</a:t>
                </a:r>
                <a:r>
                  <a:rPr lang="vi-VN" sz="3200" dirty="0">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rPr>
                        </m:ctrlPr>
                      </m:fPr>
                      <m:num>
                        <m:rad>
                          <m:radPr>
                            <m:degHide m:val="on"/>
                            <m:ctrlPr>
                              <a:rPr lang="en-US" sz="3200" i="1">
                                <a:effectLst/>
                                <a:latin typeface="Cambria Math" panose="02040503050406030204" pitchFamily="18" charset="0"/>
                                <a:ea typeface="Times New Roman" panose="02020603050405020304" pitchFamily="18" charset="0"/>
                              </a:rPr>
                            </m:ctrlPr>
                          </m:radPr>
                          <m:deg/>
                          <m:e>
                            <m:r>
                              <a:rPr lang="en-US" sz="3200" b="0" i="1">
                                <a:effectLst/>
                                <a:latin typeface="Cambria Math" panose="02040503050406030204" pitchFamily="18" charset="0"/>
                                <a:ea typeface="Times New Roman" panose="02020603050405020304" pitchFamily="18" charset="0"/>
                              </a:rPr>
                              <m:t>39</m:t>
                            </m:r>
                          </m:e>
                        </m:rad>
                      </m:num>
                      <m:den>
                        <m:r>
                          <a:rPr lang="en-US" sz="3200" b="0" i="1">
                            <a:effectLst/>
                            <a:latin typeface="Cambria Math" panose="02040503050406030204" pitchFamily="18" charset="0"/>
                            <a:ea typeface="Times New Roman" panose="02020603050405020304" pitchFamily="18" charset="0"/>
                          </a:rPr>
                          <m:t>6</m:t>
                        </m:r>
                      </m:den>
                    </m:f>
                    <m:r>
                      <a:rPr lang="en-US" sz="3200" b="0" i="1">
                        <a:effectLst/>
                        <a:latin typeface="Cambria Math" panose="02040503050406030204" pitchFamily="18" charset="0"/>
                        <a:ea typeface="Times New Roman" panose="02020603050405020304" pitchFamily="18" charset="0"/>
                      </a:rPr>
                      <m:t>𝑎</m:t>
                    </m:r>
                  </m:oMath>
                </a14:m>
                <a:r>
                  <a:rPr lang="vi-VN" sz="3200" i="1" dirty="0">
                    <a:effectLst/>
                    <a:latin typeface="Times New Roman" panose="02020603050405020304" pitchFamily="18" charset="0"/>
                    <a:ea typeface="Times New Roman" panose="02020603050405020304" pitchFamily="18" charset="0"/>
                  </a:rPr>
                  <a:t>.</a:t>
                </a:r>
                <a:r>
                  <a:rPr lang="vi-VN" sz="3200" dirty="0">
                    <a:effectLst/>
                    <a:latin typeface="Times New Roman" panose="02020603050405020304" pitchFamily="18" charset="0"/>
                    <a:ea typeface="Times New Roman" panose="02020603050405020304" pitchFamily="18" charset="0"/>
                  </a:rPr>
                  <a:t>	</a:t>
                </a:r>
                <a:r>
                  <a:rPr lang="en-US" sz="3200" dirty="0">
                    <a:effectLst/>
                    <a:latin typeface="Times New Roman" panose="02020603050405020304" pitchFamily="18" charset="0"/>
                    <a:ea typeface="Times New Roman" panose="02020603050405020304" pitchFamily="18" charset="0"/>
                  </a:rPr>
                  <a:t>	</a:t>
                </a:r>
                <a:r>
                  <a:rPr lang="vi-VN" sz="3200" b="1" dirty="0">
                    <a:solidFill>
                      <a:srgbClr val="0000FF"/>
                    </a:solidFill>
                    <a:effectLst/>
                    <a:latin typeface="Times New Roman" panose="02020603050405020304" pitchFamily="18" charset="0"/>
                    <a:ea typeface="Times New Roman" panose="02020603050405020304" pitchFamily="18" charset="0"/>
                  </a:rPr>
                  <a:t>D.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rPr>
                        </m:ctrlPr>
                      </m:fPr>
                      <m:num>
                        <m:rad>
                          <m:radPr>
                            <m:degHide m:val="on"/>
                            <m:ctrlPr>
                              <a:rPr lang="en-US" sz="3200" i="1">
                                <a:effectLst/>
                                <a:latin typeface="Cambria Math" panose="02040503050406030204" pitchFamily="18" charset="0"/>
                                <a:ea typeface="Times New Roman" panose="02020603050405020304" pitchFamily="18" charset="0"/>
                              </a:rPr>
                            </m:ctrlPr>
                          </m:radPr>
                          <m:deg/>
                          <m:e>
                            <m:r>
                              <a:rPr lang="en-US" sz="3200" b="0" i="1">
                                <a:effectLst/>
                                <a:latin typeface="Cambria Math" panose="02040503050406030204" pitchFamily="18" charset="0"/>
                                <a:ea typeface="Times New Roman" panose="02020603050405020304" pitchFamily="18" charset="0"/>
                              </a:rPr>
                              <m:t>35</m:t>
                            </m:r>
                          </m:e>
                        </m:rad>
                      </m:num>
                      <m:den>
                        <m:r>
                          <a:rPr lang="en-US" sz="3200" b="0" i="1">
                            <a:effectLst/>
                            <a:latin typeface="Cambria Math" panose="02040503050406030204" pitchFamily="18" charset="0"/>
                            <a:ea typeface="Times New Roman" panose="02020603050405020304" pitchFamily="18" charset="0"/>
                          </a:rPr>
                          <m:t>6</m:t>
                        </m:r>
                      </m:den>
                    </m:f>
                    <m:r>
                      <a:rPr lang="en-US" sz="3200" b="0" i="1">
                        <a:effectLst/>
                        <a:latin typeface="Cambria Math" panose="02040503050406030204" pitchFamily="18" charset="0"/>
                        <a:ea typeface="Times New Roman" panose="02020603050405020304" pitchFamily="18" charset="0"/>
                      </a:rPr>
                      <m:t>𝑎</m:t>
                    </m:r>
                  </m:oMath>
                </a14:m>
                <a:r>
                  <a:rPr lang="vi-VN" sz="3200" i="1" dirty="0">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marL="0" marR="0" lvl="0" indent="0" rtl="0">
                  <a:buNone/>
                </a:pPr>
                <a:r>
                  <a:rPr lang="en-US" sz="3200" b="1" u="sng" dirty="0" err="1">
                    <a:solidFill>
                      <a:srgbClr val="0000FF"/>
                    </a:solidFill>
                    <a:latin typeface="Calibri" panose="020F0502020204030204" pitchFamily="34" charset="0"/>
                  </a:rPr>
                  <a:t>Lời</a:t>
                </a:r>
                <a:r>
                  <a:rPr lang="en-US" sz="3200" b="1" u="sng" dirty="0">
                    <a:solidFill>
                      <a:srgbClr val="0000FF"/>
                    </a:solidFill>
                    <a:latin typeface="Calibri" panose="020F0502020204030204" pitchFamily="34" charset="0"/>
                  </a:rPr>
                  <a:t> </a:t>
                </a:r>
                <a:r>
                  <a:rPr lang="en-US" sz="3200" b="1" u="sng" dirty="0" err="1">
                    <a:solidFill>
                      <a:srgbClr val="0000FF"/>
                    </a:solidFill>
                    <a:latin typeface="Calibri" panose="020F0502020204030204" pitchFamily="34" charset="0"/>
                  </a:rPr>
                  <a:t>giải</a:t>
                </a:r>
                <a:r>
                  <a:rPr lang="en-US" sz="3200" b="1" u="sng" dirty="0">
                    <a:solidFill>
                      <a:srgbClr val="0000FF"/>
                    </a:solidFill>
                    <a:latin typeface="Calibri" panose="020F0502020204030204" pitchFamily="34" charset="0"/>
                  </a:rPr>
                  <a:t>   </a:t>
                </a:r>
                <a:endParaRPr lang="en-US" sz="3200" u="sng" dirty="0">
                  <a:solidFill>
                    <a:srgbClr val="002060"/>
                  </a:solidFill>
                  <a:latin typeface="Calibri" panose="020F0502020204030204" pitchFamily="34" charset="0"/>
                </a:endParaRPr>
              </a:p>
              <a:p>
                <a:pPr marL="0" marR="0" lvl="0" indent="0" rtl="0">
                  <a:buNone/>
                </a:pPr>
                <a:endParaRPr lang="en-US" sz="3200" b="1" i="0" u="none" strike="noStrike" baseline="0" dirty="0">
                  <a:solidFill>
                    <a:srgbClr val="002060"/>
                  </a:solidFill>
                  <a:latin typeface="Calibri" panose="020F0502020204030204" pitchFamily="34" charset="0"/>
                  <a:sym typeface="Symbol"/>
                </a:endParaRPr>
              </a:p>
              <a:p>
                <a:pPr marL="0" marR="0" lvl="0" indent="0" rtl="0">
                  <a:buNone/>
                </a:pPr>
                <a:endParaRPr lang="en-US" sz="3200" b="1" dirty="0">
                  <a:solidFill>
                    <a:srgbClr val="002060"/>
                  </a:solidFill>
                  <a:latin typeface="Calibri" panose="020F0502020204030204" pitchFamily="34" charset="0"/>
                  <a:sym typeface="Symbol"/>
                </a:endParaRPr>
              </a:p>
              <a:p>
                <a:pPr marL="0" marR="0" lvl="0" indent="0" rtl="0">
                  <a:buNone/>
                </a:pPr>
                <a:endParaRPr lang="en-US" sz="3200" b="1" i="0" u="none" strike="noStrike" baseline="0" dirty="0">
                  <a:solidFill>
                    <a:srgbClr val="002060"/>
                  </a:solidFill>
                  <a:latin typeface="Calibri" panose="020F0502020204030204" pitchFamily="34" charset="0"/>
                  <a:sym typeface="Symbol"/>
                </a:endParaRPr>
              </a:p>
              <a:p>
                <a:pPr marL="0" marR="0" lvl="0" indent="0" rtl="0">
                  <a:buNone/>
                </a:pPr>
                <a:endParaRPr lang="en-US" sz="3200" b="1" dirty="0">
                  <a:solidFill>
                    <a:srgbClr val="002060"/>
                  </a:solidFill>
                  <a:latin typeface="Calibri" panose="020F0502020204030204" pitchFamily="34" charset="0"/>
                  <a:sym typeface="Symbol"/>
                </a:endParaRPr>
              </a:p>
            </p:txBody>
          </p:sp>
        </mc:Choice>
        <mc:Fallback xmlns="">
          <p:sp>
            <p:nvSpPr>
              <p:cNvPr id="3" name="Text Placeholder 2">
                <a:extLst>
                  <a:ext uri="{FF2B5EF4-FFF2-40B4-BE49-F238E27FC236}">
                    <a16:creationId xmlns:a16="http://schemas.microsoft.com/office/drawing/2014/main" id="{0AEB5589-BCD2-4F0E-A74F-0ACF51F85001}"/>
                  </a:ext>
                </a:extLst>
              </p:cNvPr>
              <p:cNvSpPr>
                <a:spLocks noGrp="1" noRot="1" noChangeAspect="1" noMove="1" noResize="1" noEditPoints="1" noAdjustHandles="1" noChangeArrowheads="1" noChangeShapeType="1" noTextEdit="1"/>
              </p:cNvSpPr>
              <p:nvPr>
                <p:ph type="body" idx="1"/>
              </p:nvPr>
            </p:nvSpPr>
            <p:spPr>
              <a:xfrm>
                <a:off x="-61305" y="6560"/>
                <a:ext cx="11998712" cy="2676292"/>
              </a:xfrm>
              <a:blipFill>
                <a:blip r:embed="rId2"/>
                <a:stretch>
                  <a:fillRect l="-1321" t="-3189" r="-2083" b="-312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31531" y="3175902"/>
                <a:ext cx="9176543" cy="3682098"/>
              </a:xfrm>
              <a:prstGeom prst="rect">
                <a:avLst/>
              </a:prstGeom>
              <a:noFill/>
            </p:spPr>
            <p:txBody>
              <a:bodyPr wrap="square" rtlCol="0">
                <a:spAutoFit/>
              </a:bodyPr>
              <a:lstStyle/>
              <a:p>
                <a:pPr>
                  <a:lnSpc>
                    <a:spcPct val="107000"/>
                  </a:lnSpc>
                  <a:spcAft>
                    <a:spcPts val="800"/>
                  </a:spcAft>
                  <a:tabLst>
                    <a:tab pos="630555" algn="l"/>
                  </a:tabLst>
                </a:pPr>
                <a:r>
                  <a:rPr lang="en-US" sz="3200" dirty="0">
                    <a:latin typeface="Times New Roman" panose="02020603050405020304" pitchFamily="18" charset="0"/>
                    <a:ea typeface="Times New Roman" panose="02020603050405020304" pitchFamily="18" charset="0"/>
                  </a:rPr>
                  <a:t>Do </a:t>
                </a:r>
                <a14:m>
                  <m:oMath xmlns:m="http://schemas.openxmlformats.org/officeDocument/2006/math">
                    <m:acc>
                      <m:accPr>
                        <m:chr m:val="̂"/>
                        <m:ctrlPr>
                          <a:rPr lang="en-US" sz="3200" i="1">
                            <a:effectLst/>
                            <a:latin typeface="Cambria Math" panose="02040503050406030204" pitchFamily="18" charset="0"/>
                            <a:ea typeface="Times New Roman" panose="02020603050405020304" pitchFamily="18" charset="0"/>
                          </a:rPr>
                        </m:ctrlPr>
                      </m:accPr>
                      <m:e>
                        <m:r>
                          <a:rPr lang="en-US" sz="3200" i="1">
                            <a:effectLst/>
                            <a:latin typeface="Cambria Math" panose="02040503050406030204" pitchFamily="18" charset="0"/>
                            <a:ea typeface="Times New Roman" panose="02020603050405020304" pitchFamily="18" charset="0"/>
                          </a:rPr>
                          <m:t>𝐴𝐵𝐶</m:t>
                        </m:r>
                      </m:e>
                    </m:acc>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120</m:t>
                    </m:r>
                    <m:r>
                      <a:rPr lang="en-US" sz="3200" i="1">
                        <a:effectLst/>
                        <a:latin typeface="Cambria Math" panose="02040503050406030204" pitchFamily="18" charset="0"/>
                        <a:ea typeface="Times New Roman" panose="02020603050405020304" pitchFamily="18" charset="0"/>
                      </a:rPr>
                      <m:t>°⇒</m:t>
                    </m:r>
                    <m:acc>
                      <m:accPr>
                        <m:chr m:val="̂"/>
                        <m:ctrlPr>
                          <a:rPr lang="en-US" sz="3200" i="1">
                            <a:effectLst/>
                            <a:latin typeface="Cambria Math" panose="02040503050406030204" pitchFamily="18" charset="0"/>
                            <a:ea typeface="Times New Roman" panose="02020603050405020304" pitchFamily="18" charset="0"/>
                          </a:rPr>
                        </m:ctrlPr>
                      </m:accPr>
                      <m:e>
                        <m:r>
                          <a:rPr lang="en-US" sz="3200" i="1">
                            <a:effectLst/>
                            <a:latin typeface="Cambria Math" panose="02040503050406030204" pitchFamily="18" charset="0"/>
                            <a:ea typeface="Times New Roman" panose="02020603050405020304" pitchFamily="18" charset="0"/>
                          </a:rPr>
                          <m:t>𝐵𝐴𝐷</m:t>
                        </m:r>
                      </m:e>
                    </m:acc>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60</m:t>
                    </m:r>
                    <m:r>
                      <a:rPr lang="en-US" sz="3200" i="1">
                        <a:effectLst/>
                        <a:latin typeface="Cambria Math" panose="02040503050406030204" pitchFamily="18" charset="0"/>
                        <a:ea typeface="Times New Roman" panose="02020603050405020304" pitchFamily="18" charset="0"/>
                      </a:rPr>
                      <m:t>°</m:t>
                    </m:r>
                  </m:oMath>
                </a14:m>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suy</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ra</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𝛥</m:t>
                    </m:r>
                    <m:r>
                      <a:rPr lang="en-US" sz="3200" i="1">
                        <a:effectLst/>
                        <a:latin typeface="Cambria Math" panose="02040503050406030204" pitchFamily="18" charset="0"/>
                        <a:ea typeface="Times New Roman" panose="02020603050405020304" pitchFamily="18" charset="0"/>
                      </a:rPr>
                      <m:t>𝐴𝐵𝐷</m:t>
                    </m:r>
                  </m:oMath>
                </a14:m>
                <a:r>
                  <a:rPr lang="en-US" sz="3200" dirty="0" err="1">
                    <a:effectLst/>
                    <a:latin typeface="Times New Roman" panose="02020603050405020304" pitchFamily="18" charset="0"/>
                    <a:ea typeface="Times New Roman" panose="02020603050405020304" pitchFamily="18" charset="0"/>
                  </a:rPr>
                  <a:t>đều</a:t>
                </a:r>
                <a:endParaRPr lang="en-US" sz="3200" dirty="0">
                  <a:effectLst/>
                  <a:latin typeface="Times New Roman" panose="02020603050405020304" pitchFamily="18" charset="0"/>
                  <a:ea typeface="Times New Roman" panose="02020603050405020304" pitchFamily="18" charset="0"/>
                </a:endParaRPr>
              </a:p>
              <a:p>
                <a:pPr>
                  <a:lnSpc>
                    <a:spcPct val="107000"/>
                  </a:lnSpc>
                  <a:spcAft>
                    <a:spcPts val="800"/>
                  </a:spcAft>
                  <a:tabLst>
                    <a:tab pos="3510915" algn="l"/>
                  </a:tabLst>
                </a:pPr>
                <a14:m>
                  <m:oMath xmlns:m="http://schemas.openxmlformats.org/officeDocument/2006/math">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𝐷𝐴</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𝐷𝐵</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𝐷𝐶</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𝑎</m:t>
                    </m:r>
                  </m:oMath>
                </a14:m>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nên</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smtClean="0">
                        <a:solidFill>
                          <a:srgbClr val="0000FF"/>
                        </a:solidFill>
                        <a:effectLst/>
                        <a:latin typeface="Cambria Math" panose="02040503050406030204" pitchFamily="18" charset="0"/>
                        <a:ea typeface="Times New Roman" panose="02020603050405020304" pitchFamily="18" charset="0"/>
                      </a:rPr>
                      <m:t>𝐷</m:t>
                    </m:r>
                  </m:oMath>
                </a14:m>
                <a:r>
                  <a:rPr lang="en-US" sz="3200" dirty="0">
                    <a:solidFill>
                      <a:srgbClr val="0000FF"/>
                    </a:solidFill>
                    <a:effectLst/>
                    <a:latin typeface="Times New Roman" panose="02020603050405020304" pitchFamily="18" charset="0"/>
                    <a:ea typeface="Times New Roman" panose="02020603050405020304" pitchFamily="18" charset="0"/>
                  </a:rPr>
                  <a:t> </a:t>
                </a:r>
                <a:r>
                  <a:rPr lang="en-US" sz="3200" dirty="0" err="1">
                    <a:solidFill>
                      <a:srgbClr val="0000FF"/>
                    </a:solidFill>
                    <a:effectLst/>
                    <a:latin typeface="Times New Roman" panose="02020603050405020304" pitchFamily="18" charset="0"/>
                    <a:ea typeface="Times New Roman" panose="02020603050405020304" pitchFamily="18" charset="0"/>
                  </a:rPr>
                  <a:t>là</a:t>
                </a:r>
                <a:r>
                  <a:rPr lang="en-US" sz="3200" dirty="0">
                    <a:solidFill>
                      <a:srgbClr val="0000FF"/>
                    </a:solidFill>
                    <a:effectLst/>
                    <a:latin typeface="Times New Roman" panose="02020603050405020304" pitchFamily="18" charset="0"/>
                    <a:ea typeface="Times New Roman" panose="02020603050405020304" pitchFamily="18" charset="0"/>
                  </a:rPr>
                  <a:t> </a:t>
                </a:r>
                <a:r>
                  <a:rPr lang="en-US" sz="3200" dirty="0" err="1">
                    <a:solidFill>
                      <a:srgbClr val="0000FF"/>
                    </a:solidFill>
                    <a:effectLst/>
                    <a:latin typeface="Times New Roman" panose="02020603050405020304" pitchFamily="18" charset="0"/>
                    <a:ea typeface="Times New Roman" panose="02020603050405020304" pitchFamily="18" charset="0"/>
                  </a:rPr>
                  <a:t>tâm</a:t>
                </a:r>
                <a:r>
                  <a:rPr lang="en-US" sz="3200" dirty="0">
                    <a:solidFill>
                      <a:srgbClr val="0000FF"/>
                    </a:solidFill>
                    <a:effectLst/>
                    <a:latin typeface="Times New Roman" panose="02020603050405020304" pitchFamily="18" charset="0"/>
                    <a:ea typeface="Times New Roman" panose="02020603050405020304" pitchFamily="18" charset="0"/>
                  </a:rPr>
                  <a:t> </a:t>
                </a:r>
                <a:r>
                  <a:rPr lang="en-US" sz="3200" dirty="0" err="1">
                    <a:solidFill>
                      <a:srgbClr val="0000FF"/>
                    </a:solidFill>
                    <a:effectLst/>
                    <a:latin typeface="Times New Roman" panose="02020603050405020304" pitchFamily="18" charset="0"/>
                    <a:ea typeface="Times New Roman" panose="02020603050405020304" pitchFamily="18" charset="0"/>
                  </a:rPr>
                  <a:t>đường</a:t>
                </a:r>
                <a:r>
                  <a:rPr lang="en-US" sz="3200" dirty="0">
                    <a:solidFill>
                      <a:srgbClr val="0000FF"/>
                    </a:solidFill>
                    <a:effectLst/>
                    <a:latin typeface="Times New Roman" panose="02020603050405020304" pitchFamily="18" charset="0"/>
                    <a:ea typeface="Times New Roman" panose="02020603050405020304" pitchFamily="18" charset="0"/>
                  </a:rPr>
                  <a:t> </a:t>
                </a:r>
                <a:r>
                  <a:rPr lang="en-US" sz="3200" dirty="0" err="1">
                    <a:solidFill>
                      <a:srgbClr val="0000FF"/>
                    </a:solidFill>
                    <a:effectLst/>
                    <a:latin typeface="Times New Roman" panose="02020603050405020304" pitchFamily="18" charset="0"/>
                    <a:ea typeface="Times New Roman" panose="02020603050405020304" pitchFamily="18" charset="0"/>
                  </a:rPr>
                  <a:t>tròn</a:t>
                </a:r>
                <a:r>
                  <a:rPr lang="en-US" sz="3200" dirty="0">
                    <a:solidFill>
                      <a:srgbClr val="0000FF"/>
                    </a:solidFill>
                    <a:effectLst/>
                    <a:latin typeface="Times New Roman" panose="02020603050405020304" pitchFamily="18" charset="0"/>
                    <a:ea typeface="Times New Roman" panose="02020603050405020304" pitchFamily="18" charset="0"/>
                  </a:rPr>
                  <a:t> </a:t>
                </a:r>
                <a:r>
                  <a:rPr lang="en-US" sz="3200" dirty="0" err="1">
                    <a:solidFill>
                      <a:srgbClr val="0000FF"/>
                    </a:solidFill>
                    <a:effectLst/>
                    <a:latin typeface="Times New Roman" panose="02020603050405020304" pitchFamily="18" charset="0"/>
                    <a:ea typeface="Times New Roman" panose="02020603050405020304" pitchFamily="18" charset="0"/>
                  </a:rPr>
                  <a:t>ngoại</a:t>
                </a:r>
                <a:r>
                  <a:rPr lang="en-US" sz="3200" dirty="0">
                    <a:solidFill>
                      <a:srgbClr val="0000FF"/>
                    </a:solidFill>
                    <a:effectLst/>
                    <a:latin typeface="Times New Roman" panose="02020603050405020304" pitchFamily="18" charset="0"/>
                    <a:ea typeface="Times New Roman" panose="02020603050405020304" pitchFamily="18" charset="0"/>
                  </a:rPr>
                  <a:t> </a:t>
                </a:r>
                <a:r>
                  <a:rPr lang="en-US" sz="3200" dirty="0" err="1">
                    <a:solidFill>
                      <a:srgbClr val="0000FF"/>
                    </a:solidFill>
                    <a:effectLst/>
                    <a:latin typeface="Times New Roman" panose="02020603050405020304" pitchFamily="18" charset="0"/>
                    <a:ea typeface="Times New Roman" panose="02020603050405020304" pitchFamily="18" charset="0"/>
                  </a:rPr>
                  <a:t>tiếp</a:t>
                </a:r>
                <a:r>
                  <a:rPr lang="en-US" sz="3200" dirty="0">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srgbClr val="0000FF"/>
                        </a:solidFill>
                        <a:effectLst/>
                        <a:latin typeface="Cambria Math" panose="02040503050406030204" pitchFamily="18" charset="0"/>
                        <a:ea typeface="Times New Roman" panose="02020603050405020304" pitchFamily="18" charset="0"/>
                      </a:rPr>
                      <m:t>𝛥</m:t>
                    </m:r>
                    <m:r>
                      <a:rPr lang="en-US" sz="3200" i="1">
                        <a:solidFill>
                          <a:srgbClr val="0000FF"/>
                        </a:solidFill>
                        <a:effectLst/>
                        <a:latin typeface="Cambria Math" panose="02040503050406030204" pitchFamily="18" charset="0"/>
                        <a:ea typeface="Times New Roman" panose="02020603050405020304" pitchFamily="18" charset="0"/>
                      </a:rPr>
                      <m:t>𝐴𝐵𝐶</m:t>
                    </m:r>
                  </m:oMath>
                </a14:m>
                <a:r>
                  <a:rPr lang="en-US" sz="3200" dirty="0">
                    <a:solidFill>
                      <a:srgbClr val="0000FF"/>
                    </a:solidFill>
                    <a:effectLst/>
                    <a:latin typeface="Times New Roman" panose="02020603050405020304" pitchFamily="18" charset="0"/>
                    <a:ea typeface="Times New Roman" panose="02020603050405020304" pitchFamily="18" charset="0"/>
                  </a:rPr>
                  <a:t>.</a:t>
                </a:r>
              </a:p>
              <a:p>
                <a:pPr>
                  <a:lnSpc>
                    <a:spcPct val="107000"/>
                  </a:lnSpc>
                  <a:spcAft>
                    <a:spcPts val="800"/>
                  </a:spcAft>
                  <a:tabLst>
                    <a:tab pos="630555" algn="l"/>
                  </a:tabLst>
                </a:pPr>
                <a:r>
                  <a:rPr lang="en-US" sz="3200" dirty="0" err="1">
                    <a:effectLst/>
                    <a:latin typeface="Times New Roman" panose="02020603050405020304" pitchFamily="18" charset="0"/>
                    <a:ea typeface="Times New Roman" panose="02020603050405020304" pitchFamily="18" charset="0"/>
                  </a:rPr>
                  <a:t>Gọi</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𝑀</m:t>
                    </m:r>
                  </m:oMath>
                </a14:m>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trung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điểm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của</a:t>
                </a:r>
                <a14:m>
                  <m:oMath xmlns:m="http://schemas.openxmlformats.org/officeDocument/2006/math">
                    <m:r>
                      <a:rPr lang="en-US" sz="3200" i="1">
                        <a:effectLst/>
                        <a:latin typeface="Cambria Math" panose="02040503050406030204" pitchFamily="18" charset="0"/>
                        <a:ea typeface="Times New Roman" panose="02020603050405020304" pitchFamily="18" charset="0"/>
                      </a:rPr>
                      <m:t>𝐴𝐵</m:t>
                    </m:r>
                  </m:oMath>
                </a14:m>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𝐺</m:t>
                    </m:r>
                  </m:oMath>
                </a14:m>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trọng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tâm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𝛥</m:t>
                    </m:r>
                    <m:r>
                      <a:rPr lang="en-US" sz="3200" i="1">
                        <a:effectLst/>
                        <a:latin typeface="Cambria Math" panose="02040503050406030204" pitchFamily="18" charset="0"/>
                        <a:ea typeface="Times New Roman" panose="02020603050405020304" pitchFamily="18" charset="0"/>
                      </a:rPr>
                      <m:t>𝑆𝐴𝐵</m:t>
                    </m:r>
                  </m:oMath>
                </a14:m>
                <a:r>
                  <a:rPr lang="en-US" sz="3200" dirty="0">
                    <a:effectLst/>
                    <a:latin typeface="Times New Roman" panose="02020603050405020304" pitchFamily="18" charset="0"/>
                    <a:ea typeface="Times New Roman" panose="02020603050405020304" pitchFamily="18" charset="0"/>
                  </a:rPr>
                  <a:t>.</a:t>
                </a:r>
              </a:p>
              <a:p>
                <a:pPr>
                  <a:lnSpc>
                    <a:spcPct val="107000"/>
                  </a:lnSpc>
                  <a:spcAft>
                    <a:spcPts val="800"/>
                  </a:spcAft>
                  <a:tabLst>
                    <a:tab pos="630555" algn="l"/>
                  </a:tabLst>
                </a:pPr>
                <a:r>
                  <a:rPr lang="fr-FR" sz="3200" dirty="0">
                    <a:effectLst/>
                    <a:latin typeface="Times New Roman" panose="02020603050405020304" pitchFamily="18" charset="0"/>
                    <a:ea typeface="Times New Roman" panose="02020603050405020304" pitchFamily="18" charset="0"/>
                  </a:rPr>
                  <a:t>Qua </a:t>
                </a:r>
                <a14:m>
                  <m:oMath xmlns:m="http://schemas.openxmlformats.org/officeDocument/2006/math">
                    <m:r>
                      <a:rPr lang="fr-FR" sz="3200" i="1">
                        <a:effectLst/>
                        <a:latin typeface="Cambria Math" panose="02040503050406030204" pitchFamily="18" charset="0"/>
                        <a:ea typeface="Times New Roman" panose="02020603050405020304" pitchFamily="18" charset="0"/>
                      </a:rPr>
                      <m:t>𝐷</m:t>
                    </m:r>
                  </m:oMath>
                </a14:m>
                <a:r>
                  <a:rPr lang="fr-FR" sz="3200" dirty="0">
                    <a:effectLst/>
                    <a:latin typeface="Times New Roman" panose="02020603050405020304" pitchFamily="18" charset="0"/>
                    <a:ea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rPr>
                  <a:t>kẻ</a:t>
                </a:r>
                <a:r>
                  <a:rPr lang="fr-FR"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fr-FR" sz="3200" i="1">
                        <a:effectLst/>
                        <a:latin typeface="Cambria Math" panose="02040503050406030204" pitchFamily="18" charset="0"/>
                        <a:ea typeface="Times New Roman" panose="02020603050405020304" pitchFamily="18" charset="0"/>
                      </a:rPr>
                      <m:t>𝑑</m:t>
                    </m:r>
                    <m:r>
                      <a:rPr lang="fr-FR" sz="3200" i="1">
                        <a:effectLst/>
                        <a:latin typeface="Cambria Math" panose="02040503050406030204" pitchFamily="18" charset="0"/>
                        <a:ea typeface="Times New Roman" panose="02020603050405020304" pitchFamily="18" charset="0"/>
                      </a:rPr>
                      <m:t>⊥(</m:t>
                    </m:r>
                    <m:r>
                      <a:rPr lang="fr-FR" sz="3200" i="1">
                        <a:effectLst/>
                        <a:latin typeface="Cambria Math" panose="02040503050406030204" pitchFamily="18" charset="0"/>
                        <a:ea typeface="Times New Roman" panose="02020603050405020304" pitchFamily="18" charset="0"/>
                      </a:rPr>
                      <m:t>𝐴𝐵𝐶𝐷</m:t>
                    </m:r>
                    <m:r>
                      <a:rPr lang="fr-FR" sz="3200" i="1">
                        <a:effectLst/>
                        <a:latin typeface="Cambria Math" panose="02040503050406030204" pitchFamily="18" charset="0"/>
                        <a:ea typeface="Times New Roman" panose="02020603050405020304" pitchFamily="18" charset="0"/>
                      </a:rPr>
                      <m:t>)</m:t>
                    </m:r>
                  </m:oMath>
                </a14:m>
                <a:r>
                  <a:rPr lang="fr-FR" sz="3200" dirty="0">
                    <a:effectLst/>
                    <a:latin typeface="Times New Roman" panose="02020603050405020304" pitchFamily="18" charset="0"/>
                    <a:ea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rPr>
                  <a:t>và</a:t>
                </a:r>
                <a:r>
                  <a:rPr lang="fr-FR" sz="3200" dirty="0">
                    <a:effectLst/>
                    <a:latin typeface="Times New Roman" panose="02020603050405020304" pitchFamily="18" charset="0"/>
                    <a:ea typeface="Times New Roman" panose="02020603050405020304" pitchFamily="18" charset="0"/>
                  </a:rPr>
                  <a:t> qua </a:t>
                </a:r>
                <a14:m>
                  <m:oMath xmlns:m="http://schemas.openxmlformats.org/officeDocument/2006/math">
                    <m:r>
                      <a:rPr lang="fr-FR" sz="3200" i="1">
                        <a:effectLst/>
                        <a:latin typeface="Cambria Math" panose="02040503050406030204" pitchFamily="18" charset="0"/>
                        <a:ea typeface="Times New Roman" panose="02020603050405020304" pitchFamily="18" charset="0"/>
                      </a:rPr>
                      <m:t>𝐺</m:t>
                    </m:r>
                  </m:oMath>
                </a14:m>
                <a:r>
                  <a:rPr lang="fr-FR" sz="3200" dirty="0">
                    <a:effectLst/>
                    <a:latin typeface="Times New Roman" panose="02020603050405020304" pitchFamily="18" charset="0"/>
                    <a:ea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rPr>
                  <a:t>kẻ</a:t>
                </a:r>
                <a:r>
                  <a:rPr lang="fr-FR" sz="3200" dirty="0">
                    <a:effectLst/>
                    <a:latin typeface="Times New Roman" panose="02020603050405020304" pitchFamily="18" charset="0"/>
                    <a:ea typeface="Times New Roman" panose="02020603050405020304" pitchFamily="18" charset="0"/>
                  </a:rPr>
                  <a:t> </a:t>
                </a:r>
                <a14:m>
                  <m:oMath xmlns:m="http://schemas.openxmlformats.org/officeDocument/2006/math">
                    <m:sSup>
                      <m:sSupPr>
                        <m:ctrlPr>
                          <a:rPr lang="en-US" sz="3200" i="1">
                            <a:effectLst/>
                            <a:latin typeface="Cambria Math" panose="02040503050406030204" pitchFamily="18" charset="0"/>
                            <a:ea typeface="Times New Roman" panose="02020603050405020304" pitchFamily="18" charset="0"/>
                          </a:rPr>
                        </m:ctrlPr>
                      </m:sSupPr>
                      <m:e>
                        <m:r>
                          <a:rPr lang="fr-FR" sz="3200" i="1">
                            <a:effectLst/>
                            <a:latin typeface="Cambria Math" panose="02040503050406030204" pitchFamily="18" charset="0"/>
                            <a:ea typeface="Times New Roman" panose="02020603050405020304" pitchFamily="18" charset="0"/>
                          </a:rPr>
                          <m:t>𝑑</m:t>
                        </m:r>
                      </m:e>
                      <m:sup>
                        <m:r>
                          <a:rPr lang="fr-FR" sz="3200" i="1">
                            <a:effectLst/>
                            <a:latin typeface="Cambria Math" panose="02040503050406030204" pitchFamily="18" charset="0"/>
                            <a:ea typeface="Times New Roman" panose="02020603050405020304" pitchFamily="18" charset="0"/>
                          </a:rPr>
                          <m:t>′</m:t>
                        </m:r>
                      </m:sup>
                    </m:sSup>
                    <m:r>
                      <a:rPr lang="fr-FR" sz="3200" i="1">
                        <a:effectLst/>
                        <a:latin typeface="Cambria Math" panose="02040503050406030204" pitchFamily="18" charset="0"/>
                        <a:ea typeface="Times New Roman" panose="02020603050405020304" pitchFamily="18" charset="0"/>
                      </a:rPr>
                      <m:t>⊥(</m:t>
                    </m:r>
                    <m:r>
                      <a:rPr lang="fr-FR" sz="3200" i="1">
                        <a:effectLst/>
                        <a:latin typeface="Cambria Math" panose="02040503050406030204" pitchFamily="18" charset="0"/>
                        <a:ea typeface="Times New Roman" panose="02020603050405020304" pitchFamily="18" charset="0"/>
                      </a:rPr>
                      <m:t>𝑆𝐴𝐵</m:t>
                    </m:r>
                    <m:r>
                      <a:rPr lang="fr-FR" sz="3200" i="1">
                        <a:effectLst/>
                        <a:latin typeface="Cambria Math" panose="02040503050406030204" pitchFamily="18" charset="0"/>
                        <a:ea typeface="Times New Roman" panose="02020603050405020304" pitchFamily="18" charset="0"/>
                      </a:rPr>
                      <m:t>)</m:t>
                    </m:r>
                  </m:oMath>
                </a14:m>
                <a:endParaRPr lang="en-US" sz="3200" dirty="0">
                  <a:effectLst/>
                  <a:latin typeface="Times New Roman" panose="02020603050405020304" pitchFamily="18" charset="0"/>
                  <a:ea typeface="Times New Roman" panose="02020603050405020304" pitchFamily="18" charset="0"/>
                </a:endParaRPr>
              </a:p>
              <a:p>
                <a:pPr>
                  <a:lnSpc>
                    <a:spcPct val="107000"/>
                  </a:lnSpc>
                  <a:spcAft>
                    <a:spcPts val="800"/>
                  </a:spcAft>
                  <a:tabLst>
                    <a:tab pos="630555" algn="l"/>
                  </a:tabLst>
                </a:pPr>
                <a:endParaRPr lang="en-US" sz="3200" dirty="0">
                  <a:effectLst/>
                  <a:latin typeface="Times New Roman" panose="02020603050405020304" pitchFamily="18" charset="0"/>
                  <a:ea typeface="Times New Roman" panose="020206030504050203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1531" y="3175902"/>
                <a:ext cx="9176543" cy="3682098"/>
              </a:xfrm>
              <a:prstGeom prst="rect">
                <a:avLst/>
              </a:prstGeom>
              <a:blipFill>
                <a:blip r:embed="rId3"/>
                <a:stretch>
                  <a:fillRect l="-1728" t="-1987" r="-1196"/>
                </a:stretch>
              </a:blipFill>
            </p:spPr>
            <p:txBody>
              <a:bodyPr/>
              <a:lstStyle/>
              <a:p>
                <a:r>
                  <a:rPr lang="en-US">
                    <a:noFill/>
                  </a:rPr>
                  <a:t> </a:t>
                </a:r>
              </a:p>
            </p:txBody>
          </p:sp>
        </mc:Fallback>
      </mc:AlternateContent>
      <p:sp>
        <p:nvSpPr>
          <p:cNvPr id="7" name="Oval 53"/>
          <p:cNvSpPr>
            <a:spLocks noChangeArrowheads="1"/>
          </p:cNvSpPr>
          <p:nvPr/>
        </p:nvSpPr>
        <p:spPr bwMode="auto">
          <a:xfrm>
            <a:off x="7259444" y="1984917"/>
            <a:ext cx="572310" cy="477107"/>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a:p>
        </p:txBody>
      </p:sp>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91752" y="2888166"/>
            <a:ext cx="3207321" cy="3470593"/>
          </a:xfrm>
          <a:prstGeom prst="rect">
            <a:avLst/>
          </a:prstGeom>
          <a:noFill/>
          <a:ln>
            <a:noFill/>
          </a:ln>
        </p:spPr>
      </p:pic>
      <p:sp>
        <p:nvSpPr>
          <p:cNvPr id="6" name="Isosceles Triangle 5">
            <a:hlinkClick r:id="rId5" action="ppaction://hlinksldjump"/>
            <a:extLst>
              <a:ext uri="{FF2B5EF4-FFF2-40B4-BE49-F238E27FC236}">
                <a16:creationId xmlns:a16="http://schemas.microsoft.com/office/drawing/2014/main" id="{7B47C4CC-0805-4F90-9701-B017A5FCBBCF}"/>
              </a:ext>
            </a:extLst>
          </p:cNvPr>
          <p:cNvSpPr/>
          <p:nvPr/>
        </p:nvSpPr>
        <p:spPr>
          <a:xfrm rot="5400000">
            <a:off x="11532432" y="6263543"/>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hlinkClick r:id="rId6" action="ppaction://hlinksldjump"/>
            <a:extLst>
              <a:ext uri="{FF2B5EF4-FFF2-40B4-BE49-F238E27FC236}">
                <a16:creationId xmlns:a16="http://schemas.microsoft.com/office/drawing/2014/main" id="{0B5CE4CB-ABBD-49CE-A5D0-4B3A959D08FE}"/>
              </a:ext>
            </a:extLst>
          </p:cNvPr>
          <p:cNvSpPr/>
          <p:nvPr/>
        </p:nvSpPr>
        <p:spPr>
          <a:xfrm rot="16200000">
            <a:off x="11024656" y="6263543"/>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1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2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4900"/>
                            </p:stCondLst>
                            <p:childTnLst>
                              <p:par>
                                <p:cTn id="9" presetID="10" presetClass="entr" presetSubtype="0" fill="hold" grpId="0" nodeType="afterEffect">
                                  <p:stCondLst>
                                    <p:cond delay="0"/>
                                  </p:stCondLst>
                                  <p:iterate type="lt">
                                    <p:tmPct val="20000"/>
                                  </p:iterate>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20500"/>
                            </p:stCondLst>
                            <p:childTnLst>
                              <p:par>
                                <p:cTn id="13" presetID="10" presetClass="entr" presetSubtype="0" fill="hold" grpId="0" nodeType="afterEffect">
                                  <p:stCondLst>
                                    <p:cond delay="0"/>
                                  </p:stCondLst>
                                  <p:iterate type="lt">
                                    <p:tmPct val="2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iterate type="lt">
                                    <p:tmPct val="10000"/>
                                  </p:iterate>
                                  <p:childTnLst>
                                    <p:set>
                                      <p:cBhvr>
                                        <p:cTn id="33" dur="1" fill="hold">
                                          <p:stCondLst>
                                            <p:cond delay="0"/>
                                          </p:stCondLst>
                                        </p:cTn>
                                        <p:tgtEl>
                                          <p:spTgt spid="2">
                                            <p:txEl>
                                              <p:pRg st="0" end="0"/>
                                            </p:txEl>
                                          </p:spTgt>
                                        </p:tgtEl>
                                        <p:attrNameLst>
                                          <p:attrName>style.visibility</p:attrName>
                                        </p:attrNameLst>
                                      </p:cBhvr>
                                      <p:to>
                                        <p:strVal val="visible"/>
                                      </p:to>
                                    </p:set>
                                    <p:animEffect transition="in" filter="fade">
                                      <p:cBhvr>
                                        <p:cTn id="34" dur="500"/>
                                        <p:tgtEl>
                                          <p:spTgt spid="2">
                                            <p:txEl>
                                              <p:pRg st="0" end="0"/>
                                            </p:txEl>
                                          </p:spTgt>
                                        </p:tgtEl>
                                      </p:cBhvr>
                                    </p:animEffect>
                                  </p:childTnLst>
                                </p:cTn>
                              </p:par>
                            </p:childTnLst>
                          </p:cTn>
                        </p:par>
                        <p:par>
                          <p:cTn id="35" fill="hold">
                            <p:stCondLst>
                              <p:cond delay="2150"/>
                            </p:stCondLst>
                            <p:childTnLst>
                              <p:par>
                                <p:cTn id="36" presetID="10" presetClass="entr" presetSubtype="0" fill="hold" nodeType="afterEffect">
                                  <p:stCondLst>
                                    <p:cond delay="0"/>
                                  </p:stCondLst>
                                  <p:iterate type="lt">
                                    <p:tmPct val="10000"/>
                                  </p:iterate>
                                  <p:childTnLst>
                                    <p:set>
                                      <p:cBhvr>
                                        <p:cTn id="37" dur="1" fill="hold">
                                          <p:stCondLst>
                                            <p:cond delay="0"/>
                                          </p:stCondLst>
                                        </p:cTn>
                                        <p:tgtEl>
                                          <p:spTgt spid="2">
                                            <p:txEl>
                                              <p:pRg st="1" end="1"/>
                                            </p:txEl>
                                          </p:spTgt>
                                        </p:tgtEl>
                                        <p:attrNameLst>
                                          <p:attrName>style.visibility</p:attrName>
                                        </p:attrNameLst>
                                      </p:cBhvr>
                                      <p:to>
                                        <p:strVal val="visible"/>
                                      </p:to>
                                    </p:set>
                                    <p:animEffect transition="in" filter="fade">
                                      <p:cBhvr>
                                        <p:cTn id="38" dur="500"/>
                                        <p:tgtEl>
                                          <p:spTgt spid="2">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iterate type="lt">
                                    <p:tmPct val="10000"/>
                                  </p:iterate>
                                  <p:childTnLst>
                                    <p:set>
                                      <p:cBhvr>
                                        <p:cTn id="42" dur="1" fill="hold">
                                          <p:stCondLst>
                                            <p:cond delay="0"/>
                                          </p:stCondLst>
                                        </p:cTn>
                                        <p:tgtEl>
                                          <p:spTgt spid="2">
                                            <p:txEl>
                                              <p:pRg st="2" end="2"/>
                                            </p:txEl>
                                          </p:spTgt>
                                        </p:tgtEl>
                                        <p:attrNameLst>
                                          <p:attrName>style.visibility</p:attrName>
                                        </p:attrNameLst>
                                      </p:cBhvr>
                                      <p:to>
                                        <p:strVal val="visible"/>
                                      </p:to>
                                    </p:set>
                                    <p:animEffect transition="in" filter="fade">
                                      <p:cBhvr>
                                        <p:cTn id="43" dur="500"/>
                                        <p:tgtEl>
                                          <p:spTgt spid="2">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iterate type="lt">
                                    <p:tmPct val="10000"/>
                                  </p:iterate>
                                  <p:childTnLst>
                                    <p:set>
                                      <p:cBhvr>
                                        <p:cTn id="47" dur="1" fill="hold">
                                          <p:stCondLst>
                                            <p:cond delay="0"/>
                                          </p:stCondLst>
                                        </p:cTn>
                                        <p:tgtEl>
                                          <p:spTgt spid="2">
                                            <p:txEl>
                                              <p:pRg st="3" end="3"/>
                                            </p:txEl>
                                          </p:spTgt>
                                        </p:tgtEl>
                                        <p:attrNameLst>
                                          <p:attrName>style.visibility</p:attrName>
                                        </p:attrNameLst>
                                      </p:cBhvr>
                                      <p:to>
                                        <p:strVal val="visible"/>
                                      </p:to>
                                    </p:set>
                                    <p:animEffect transition="in" filter="fade">
                                      <p:cBhvr>
                                        <p:cTn id="4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0AEB5589-BCD2-4F0E-A74F-0ACF51F85001}"/>
                  </a:ext>
                </a:extLst>
              </p:cNvPr>
              <p:cNvSpPr>
                <a:spLocks noGrp="1"/>
              </p:cNvSpPr>
              <p:nvPr>
                <p:ph type="body" idx="1"/>
              </p:nvPr>
            </p:nvSpPr>
            <p:spPr>
              <a:xfrm>
                <a:off x="0" y="0"/>
                <a:ext cx="12192000" cy="6858000"/>
              </a:xfrm>
            </p:spPr>
            <p:txBody>
              <a:bodyPr>
                <a:noAutofit/>
              </a:bodyPr>
              <a:lstStyle/>
              <a:p>
                <a:pPr marL="0" indent="0">
                  <a:buNone/>
                </a:pPr>
                <a:endParaRPr lang="en-US" sz="3200" b="0" i="1" u="none" strike="noStrike" baseline="0" dirty="0">
                  <a:solidFill>
                    <a:srgbClr val="000000"/>
                  </a:solidFill>
                  <a:latin typeface="+mj-lt"/>
                  <a:sym typeface="Symbol"/>
                </a:endParaRPr>
              </a:p>
              <a:p>
                <a:pPr marL="0" indent="0">
                  <a:buNone/>
                </a:pPr>
                <a:endParaRPr lang="en-US" sz="3200" b="0" i="1" u="none" strike="noStrike" baseline="0" dirty="0">
                  <a:solidFill>
                    <a:srgbClr val="000000"/>
                  </a:solidFill>
                  <a:latin typeface="+mj-lt"/>
                  <a:sym typeface="Symbol"/>
                </a:endParaRPr>
              </a:p>
              <a:p>
                <a:pPr marL="0" indent="0">
                  <a:buNone/>
                </a:pPr>
                <a:endParaRPr lang="en-US" sz="3200" b="0" i="1" u="none" strike="noStrike" baseline="0" dirty="0">
                  <a:solidFill>
                    <a:srgbClr val="000000"/>
                  </a:solidFill>
                  <a:latin typeface="+mj-lt"/>
                  <a:sym typeface="Symbol"/>
                </a:endParaRPr>
              </a:p>
              <a:p>
                <a:pPr marL="406400" indent="0" algn="just">
                  <a:buNone/>
                </a:pPr>
                <a:endParaRPr lang="en-US" sz="3200" i="1" dirty="0">
                  <a:solidFill>
                    <a:srgbClr val="000000"/>
                  </a:solidFill>
                  <a:latin typeface="+mj-lt"/>
                  <a:sym typeface="Symbol"/>
                </a:endParaRPr>
              </a:p>
              <a:p>
                <a:pPr marL="401955" indent="0">
                  <a:lnSpc>
                    <a:spcPct val="107000"/>
                  </a:lnSpc>
                  <a:spcAft>
                    <a:spcPts val="800"/>
                  </a:spcAft>
                  <a:buNone/>
                  <a:tabLst>
                    <a:tab pos="630555" algn="l"/>
                  </a:tabLst>
                </a:pPr>
                <a:endParaRPr lang="en-US" sz="3200" i="1" dirty="0">
                  <a:solidFill>
                    <a:srgbClr val="000000"/>
                  </a:solidFill>
                  <a:latin typeface="+mj-lt"/>
                  <a:sym typeface="Symbol"/>
                </a:endParaRPr>
              </a:p>
              <a:p>
                <a:pPr marL="0" lvl="0" indent="0">
                  <a:lnSpc>
                    <a:spcPct val="107000"/>
                  </a:lnSpc>
                  <a:spcBef>
                    <a:spcPts val="0"/>
                  </a:spcBef>
                  <a:spcAft>
                    <a:spcPts val="800"/>
                  </a:spcAft>
                  <a:buNone/>
                  <a:tabLst>
                    <a:tab pos="630555" algn="l"/>
                  </a:tabLst>
                </a:pPr>
                <a:endParaRPr lang="fr-FR" sz="3200" dirty="0">
                  <a:solidFill>
                    <a:prstClr val="black"/>
                  </a:solidFill>
                  <a:latin typeface="Times New Roman" panose="02020603050405020304" pitchFamily="18" charset="0"/>
                  <a:ea typeface="Times New Roman" panose="02020603050405020304" pitchFamily="18" charset="0"/>
                </a:endParaRPr>
              </a:p>
              <a:p>
                <a:pPr marL="0" lvl="0" indent="0">
                  <a:lnSpc>
                    <a:spcPct val="107000"/>
                  </a:lnSpc>
                  <a:spcBef>
                    <a:spcPts val="0"/>
                  </a:spcBef>
                  <a:spcAft>
                    <a:spcPts val="800"/>
                  </a:spcAft>
                  <a:buNone/>
                  <a:tabLst>
                    <a:tab pos="630555" algn="l"/>
                  </a:tabLst>
                </a:pPr>
                <a:endParaRPr lang="fr-FR" sz="3200" dirty="0">
                  <a:solidFill>
                    <a:prstClr val="black"/>
                  </a:solidFill>
                  <a:latin typeface="Times New Roman" panose="02020603050405020304" pitchFamily="18" charset="0"/>
                  <a:ea typeface="Times New Roman" panose="02020603050405020304" pitchFamily="18" charset="0"/>
                </a:endParaRPr>
              </a:p>
              <a:p>
                <a:pPr marL="0" lvl="0" indent="0">
                  <a:lnSpc>
                    <a:spcPct val="107000"/>
                  </a:lnSpc>
                  <a:spcBef>
                    <a:spcPts val="0"/>
                  </a:spcBef>
                  <a:spcAft>
                    <a:spcPts val="800"/>
                  </a:spcAft>
                  <a:buNone/>
                  <a:tabLst>
                    <a:tab pos="630555" algn="l"/>
                  </a:tabLst>
                </a:pPr>
                <a:r>
                  <a:rPr lang="fr-FR" sz="3200" dirty="0" err="1">
                    <a:solidFill>
                      <a:prstClr val="black"/>
                    </a:solidFill>
                    <a:latin typeface="Times New Roman" panose="02020603050405020304" pitchFamily="18" charset="0"/>
                    <a:ea typeface="Times New Roman" panose="02020603050405020304" pitchFamily="18" charset="0"/>
                  </a:rPr>
                  <a:t>Gọi</a:t>
                </a:r>
                <a:r>
                  <a:rPr lang="fr-FR"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fr-FR" sz="3200" i="1">
                        <a:solidFill>
                          <a:prstClr val="black"/>
                        </a:solidFill>
                        <a:latin typeface="Cambria Math" panose="02040503050406030204" pitchFamily="18" charset="0"/>
                        <a:ea typeface="Times New Roman" panose="02020603050405020304" pitchFamily="18" charset="0"/>
                      </a:rPr>
                      <m:t>𝐼</m:t>
                    </m:r>
                    <m:r>
                      <a:rPr lang="fr-FR" sz="3200" i="1">
                        <a:solidFill>
                          <a:prstClr val="black"/>
                        </a:solidFill>
                        <a:latin typeface="Cambria Math" panose="02040503050406030204" pitchFamily="18" charset="0"/>
                        <a:ea typeface="Times New Roman" panose="02020603050405020304" pitchFamily="18" charset="0"/>
                      </a:rPr>
                      <m:t>=</m:t>
                    </m:r>
                    <m:r>
                      <a:rPr lang="fr-FR" sz="3200" i="1">
                        <a:solidFill>
                          <a:prstClr val="black"/>
                        </a:solidFill>
                        <a:latin typeface="Cambria Math" panose="02040503050406030204" pitchFamily="18" charset="0"/>
                        <a:ea typeface="Times New Roman" panose="02020603050405020304" pitchFamily="18" charset="0"/>
                      </a:rPr>
                      <m:t>𝑑</m:t>
                    </m:r>
                    <m:r>
                      <a:rPr lang="fr-FR" sz="3200" i="1">
                        <a:solidFill>
                          <a:prstClr val="black"/>
                        </a:solidFill>
                        <a:latin typeface="Cambria Math" panose="02040503050406030204" pitchFamily="18" charset="0"/>
                        <a:ea typeface="Times New Roman" panose="02020603050405020304" pitchFamily="18" charset="0"/>
                      </a:rPr>
                      <m:t>∩</m:t>
                    </m:r>
                    <m:sSup>
                      <m:sSupPr>
                        <m:ctrlPr>
                          <a:rPr lang="en-US" sz="3200" i="1">
                            <a:solidFill>
                              <a:prstClr val="black"/>
                            </a:solidFill>
                            <a:latin typeface="Cambria Math" panose="02040503050406030204" pitchFamily="18" charset="0"/>
                            <a:ea typeface="Times New Roman" panose="02020603050405020304" pitchFamily="18" charset="0"/>
                          </a:rPr>
                        </m:ctrlPr>
                      </m:sSupPr>
                      <m:e>
                        <m:r>
                          <a:rPr lang="fr-FR" sz="3200" i="1">
                            <a:solidFill>
                              <a:prstClr val="black"/>
                            </a:solidFill>
                            <a:latin typeface="Cambria Math" panose="02040503050406030204" pitchFamily="18" charset="0"/>
                            <a:ea typeface="Times New Roman" panose="02020603050405020304" pitchFamily="18" charset="0"/>
                          </a:rPr>
                          <m:t>𝑑</m:t>
                        </m:r>
                      </m:e>
                      <m:sup>
                        <m:r>
                          <a:rPr lang="fr-FR" sz="3200" i="1">
                            <a:solidFill>
                              <a:prstClr val="black"/>
                            </a:solidFill>
                            <a:latin typeface="Cambria Math" panose="02040503050406030204" pitchFamily="18" charset="0"/>
                            <a:ea typeface="Times New Roman" panose="02020603050405020304" pitchFamily="18" charset="0"/>
                          </a:rPr>
                          <m:t>′</m:t>
                        </m:r>
                      </m:sup>
                    </m:sSup>
                  </m:oMath>
                </a14:m>
                <a:r>
                  <a:rPr lang="fr-FR" sz="3200" dirty="0">
                    <a:solidFill>
                      <a:prstClr val="black"/>
                    </a:solidFill>
                    <a:latin typeface="Times New Roman" panose="02020603050405020304" pitchFamily="18" charset="0"/>
                    <a:ea typeface="Times New Roman" panose="02020603050405020304" pitchFamily="18" charset="0"/>
                  </a:rPr>
                  <a:t>. Ta </a:t>
                </a:r>
                <a:r>
                  <a:rPr lang="fr-FR" sz="3200" dirty="0" err="1">
                    <a:solidFill>
                      <a:prstClr val="black"/>
                    </a:solidFill>
                    <a:latin typeface="Times New Roman" panose="02020603050405020304" pitchFamily="18" charset="0"/>
                    <a:ea typeface="Times New Roman" panose="02020603050405020304" pitchFamily="18" charset="0"/>
                  </a:rPr>
                  <a:t>có</a:t>
                </a:r>
                <a:r>
                  <a:rPr lang="fr-FR"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fr-FR" sz="3200" i="1">
                        <a:solidFill>
                          <a:prstClr val="black"/>
                        </a:solidFill>
                        <a:latin typeface="Cambria Math" panose="02040503050406030204" pitchFamily="18" charset="0"/>
                        <a:ea typeface="Times New Roman" panose="02020603050405020304" pitchFamily="18" charset="0"/>
                      </a:rPr>
                      <m:t>𝐼𝐴</m:t>
                    </m:r>
                    <m:r>
                      <a:rPr lang="fr-FR" sz="3200" i="1">
                        <a:solidFill>
                          <a:prstClr val="black"/>
                        </a:solidFill>
                        <a:latin typeface="Cambria Math" panose="02040503050406030204" pitchFamily="18" charset="0"/>
                        <a:ea typeface="Times New Roman" panose="02020603050405020304" pitchFamily="18" charset="0"/>
                      </a:rPr>
                      <m:t>=</m:t>
                    </m:r>
                    <m:r>
                      <a:rPr lang="fr-FR" sz="3200" i="1">
                        <a:solidFill>
                          <a:prstClr val="black"/>
                        </a:solidFill>
                        <a:latin typeface="Cambria Math" panose="02040503050406030204" pitchFamily="18" charset="0"/>
                        <a:ea typeface="Times New Roman" panose="02020603050405020304" pitchFamily="18" charset="0"/>
                      </a:rPr>
                      <m:t>𝐼𝐵</m:t>
                    </m:r>
                    <m:r>
                      <a:rPr lang="fr-FR" sz="3200" i="1">
                        <a:solidFill>
                          <a:prstClr val="black"/>
                        </a:solidFill>
                        <a:latin typeface="Cambria Math" panose="02040503050406030204" pitchFamily="18" charset="0"/>
                        <a:ea typeface="Times New Roman" panose="02020603050405020304" pitchFamily="18" charset="0"/>
                      </a:rPr>
                      <m:t>=</m:t>
                    </m:r>
                    <m:r>
                      <a:rPr lang="fr-FR" sz="3200" i="1">
                        <a:solidFill>
                          <a:prstClr val="black"/>
                        </a:solidFill>
                        <a:latin typeface="Cambria Math" panose="02040503050406030204" pitchFamily="18" charset="0"/>
                        <a:ea typeface="Times New Roman" panose="02020603050405020304" pitchFamily="18" charset="0"/>
                      </a:rPr>
                      <m:t>𝐼𝐶</m:t>
                    </m:r>
                    <m:r>
                      <a:rPr lang="fr-FR" sz="3200" i="1">
                        <a:solidFill>
                          <a:prstClr val="black"/>
                        </a:solidFill>
                        <a:latin typeface="Cambria Math" panose="02040503050406030204" pitchFamily="18" charset="0"/>
                        <a:ea typeface="Times New Roman" panose="02020603050405020304" pitchFamily="18" charset="0"/>
                      </a:rPr>
                      <m:t>=</m:t>
                    </m:r>
                    <m:r>
                      <a:rPr lang="fr-FR" sz="3200" i="1">
                        <a:solidFill>
                          <a:prstClr val="black"/>
                        </a:solidFill>
                        <a:latin typeface="Cambria Math" panose="02040503050406030204" pitchFamily="18" charset="0"/>
                        <a:ea typeface="Times New Roman" panose="02020603050405020304" pitchFamily="18" charset="0"/>
                      </a:rPr>
                      <m:t>𝐼𝑆</m:t>
                    </m:r>
                  </m:oMath>
                </a14:m>
                <a:endParaRPr lang="en-US" sz="3200" i="1" dirty="0">
                  <a:solidFill>
                    <a:prstClr val="black"/>
                  </a:solidFill>
                  <a:latin typeface="Cambria Math" panose="02040503050406030204" pitchFamily="18" charset="0"/>
                  <a:ea typeface="Times New Roman" panose="02020603050405020304" pitchFamily="18" charset="0"/>
                </a:endParaRPr>
              </a:p>
              <a:p>
                <a:pPr marL="0" lvl="0" indent="0">
                  <a:lnSpc>
                    <a:spcPct val="107000"/>
                  </a:lnSpc>
                  <a:spcBef>
                    <a:spcPts val="0"/>
                  </a:spcBef>
                  <a:spcAft>
                    <a:spcPts val="800"/>
                  </a:spcAft>
                  <a:buNone/>
                  <a:tabLst>
                    <a:tab pos="630555" algn="l"/>
                  </a:tabLst>
                </a:pPr>
                <a14:m>
                  <m:oMath xmlns:m="http://schemas.openxmlformats.org/officeDocument/2006/math">
                    <m:r>
                      <a:rPr lang="vi-VN" sz="3200" b="0" i="1" u="none" strike="noStrike" baseline="0" smtClean="0">
                        <a:solidFill>
                          <a:srgbClr val="000000"/>
                        </a:solidFill>
                        <a:latin typeface="Cambria Math" panose="02040503050406030204" pitchFamily="18" charset="0"/>
                        <a:sym typeface="Symbol"/>
                      </a:rPr>
                      <m:t></m:t>
                    </m:r>
                  </m:oMath>
                </a14:m>
                <a:r>
                  <a:rPr lang="fr-FR" sz="3200" dirty="0">
                    <a:latin typeface="Times New Roman" panose="02020603050405020304" pitchFamily="18" charset="0"/>
                    <a:ea typeface="Times New Roman" panose="02020603050405020304" pitchFamily="18" charset="0"/>
                  </a:rPr>
                  <a:t>Khi </a:t>
                </a:r>
                <a:r>
                  <a:rPr lang="fr-FR" sz="3200" dirty="0" err="1">
                    <a:latin typeface="Times New Roman" panose="02020603050405020304" pitchFamily="18" charset="0"/>
                    <a:ea typeface="Times New Roman" panose="02020603050405020304" pitchFamily="18" charset="0"/>
                  </a:rPr>
                  <a:t>đó</a:t>
                </a:r>
                <a:r>
                  <a:rPr lang="fr-FR" sz="3200" dirty="0">
                    <a:latin typeface="Times New Roman" panose="02020603050405020304" pitchFamily="18" charset="0"/>
                    <a:ea typeface="Times New Roman" panose="02020603050405020304" pitchFamily="18" charset="0"/>
                  </a:rPr>
                  <a:t> </a:t>
                </a:r>
                <a14:m>
                  <m:oMath xmlns:m="http://schemas.openxmlformats.org/officeDocument/2006/math">
                    <m:r>
                      <a:rPr lang="fr-FR" sz="3200" i="1">
                        <a:effectLst/>
                        <a:latin typeface="Cambria Math" panose="02040503050406030204" pitchFamily="18" charset="0"/>
                        <a:ea typeface="Times New Roman" panose="02020603050405020304" pitchFamily="18" charset="0"/>
                      </a:rPr>
                      <m:t>𝐼</m:t>
                    </m:r>
                  </m:oMath>
                </a14:m>
                <a:r>
                  <a:rPr lang="fr-FR" sz="3200" dirty="0">
                    <a:effectLst/>
                    <a:latin typeface="Times New Roman" panose="02020603050405020304" pitchFamily="18" charset="0"/>
                    <a:ea typeface="Times New Roman" panose="02020603050405020304" pitchFamily="18" charset="0"/>
                  </a:rPr>
                  <a:t> là </a:t>
                </a:r>
                <a:r>
                  <a:rPr lang="fr-FR" sz="3200" dirty="0" err="1">
                    <a:effectLst/>
                    <a:latin typeface="Times New Roman" panose="02020603050405020304" pitchFamily="18" charset="0"/>
                    <a:ea typeface="Times New Roman" panose="02020603050405020304" pitchFamily="18" charset="0"/>
                  </a:rPr>
                  <a:t>tâm</a:t>
                </a:r>
                <a:r>
                  <a:rPr lang="fr-FR" sz="3200" dirty="0">
                    <a:effectLst/>
                    <a:latin typeface="Times New Roman" panose="02020603050405020304" pitchFamily="18" charset="0"/>
                    <a:ea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rPr>
                  <a:t>của</a:t>
                </a:r>
                <a:r>
                  <a:rPr lang="fr-FR" sz="3200" dirty="0">
                    <a:effectLst/>
                    <a:latin typeface="Times New Roman" panose="02020603050405020304" pitchFamily="18" charset="0"/>
                    <a:ea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rPr>
                  <a:t>mặt</a:t>
                </a:r>
                <a:r>
                  <a:rPr lang="fr-FR" sz="3200" dirty="0">
                    <a:effectLst/>
                    <a:latin typeface="Times New Roman" panose="02020603050405020304" pitchFamily="18" charset="0"/>
                    <a:ea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rPr>
                  <a:t>cầu</a:t>
                </a:r>
                <a:r>
                  <a:rPr lang="fr-FR" sz="3200" dirty="0">
                    <a:effectLst/>
                    <a:latin typeface="Times New Roman" panose="02020603050405020304" pitchFamily="18" charset="0"/>
                    <a:ea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rPr>
                  <a:t>ngoại</a:t>
                </a:r>
                <a:r>
                  <a:rPr lang="fr-FR" sz="3200" dirty="0">
                    <a:effectLst/>
                    <a:latin typeface="Times New Roman" panose="02020603050405020304" pitchFamily="18" charset="0"/>
                    <a:ea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rPr>
                  <a:t>tiếp</a:t>
                </a:r>
                <a:r>
                  <a:rPr lang="fr-FR" sz="3200" dirty="0">
                    <a:effectLst/>
                    <a:latin typeface="Times New Roman" panose="02020603050405020304" pitchFamily="18" charset="0"/>
                    <a:ea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rPr>
                  <a:t>hình</a:t>
                </a:r>
                <a:r>
                  <a:rPr lang="fr-FR" sz="3200" dirty="0">
                    <a:effectLst/>
                    <a:latin typeface="Times New Roman" panose="02020603050405020304" pitchFamily="18" charset="0"/>
                    <a:ea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rPr>
                  <a:t>chóp</a:t>
                </a:r>
                <a:r>
                  <a:rPr lang="fr-FR"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fr-FR" sz="3200" i="1">
                        <a:effectLst/>
                        <a:latin typeface="Cambria Math" panose="02040503050406030204" pitchFamily="18" charset="0"/>
                        <a:ea typeface="Times New Roman" panose="02020603050405020304" pitchFamily="18" charset="0"/>
                      </a:rPr>
                      <m:t>𝑆</m:t>
                    </m:r>
                    <m:r>
                      <a:rPr lang="fr-FR" sz="3200" i="1">
                        <a:effectLst/>
                        <a:latin typeface="Cambria Math" panose="02040503050406030204" pitchFamily="18" charset="0"/>
                        <a:ea typeface="Times New Roman" panose="02020603050405020304" pitchFamily="18" charset="0"/>
                      </a:rPr>
                      <m:t>.</m:t>
                    </m:r>
                    <m:r>
                      <a:rPr lang="fr-FR" sz="3200" i="1">
                        <a:effectLst/>
                        <a:latin typeface="Cambria Math" panose="02040503050406030204" pitchFamily="18" charset="0"/>
                        <a:ea typeface="Times New Roman" panose="02020603050405020304" pitchFamily="18" charset="0"/>
                      </a:rPr>
                      <m:t>𝐴𝐵𝐶</m:t>
                    </m:r>
                  </m:oMath>
                </a14:m>
                <a:r>
                  <a:rPr lang="fr-FR" sz="3200" dirty="0">
                    <a:effectLst/>
                    <a:latin typeface="Times New Roman" panose="02020603050405020304" pitchFamily="18" charset="0"/>
                    <a:ea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rPr>
                  <a:t>có</a:t>
                </a:r>
                <a:r>
                  <a:rPr lang="fr-FR" sz="3200" dirty="0">
                    <a:effectLst/>
                    <a:latin typeface="Times New Roman" panose="02020603050405020304" pitchFamily="18" charset="0"/>
                    <a:ea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rPr>
                  <a:t>bán</a:t>
                </a:r>
                <a:r>
                  <a:rPr lang="fr-FR" sz="3200" dirty="0">
                    <a:effectLst/>
                    <a:latin typeface="Times New Roman" panose="02020603050405020304" pitchFamily="18" charset="0"/>
                    <a:ea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rPr>
                  <a:t>kính</a:t>
                </a:r>
                <a:r>
                  <a:rPr lang="fr-FR"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fr-FR" sz="3200" i="1">
                        <a:effectLst/>
                        <a:latin typeface="Cambria Math" panose="02040503050406030204" pitchFamily="18" charset="0"/>
                        <a:ea typeface="Times New Roman" panose="02020603050405020304" pitchFamily="18" charset="0"/>
                      </a:rPr>
                      <m:t>𝑅</m:t>
                    </m:r>
                    <m:r>
                      <a:rPr lang="fr-FR" sz="3200" i="1">
                        <a:effectLst/>
                        <a:latin typeface="Cambria Math" panose="02040503050406030204" pitchFamily="18" charset="0"/>
                        <a:ea typeface="Times New Roman" panose="02020603050405020304" pitchFamily="18" charset="0"/>
                      </a:rPr>
                      <m:t>=</m:t>
                    </m:r>
                    <m:r>
                      <a:rPr lang="fr-FR" sz="3200" i="1">
                        <a:effectLst/>
                        <a:latin typeface="Cambria Math" panose="02040503050406030204" pitchFamily="18" charset="0"/>
                        <a:ea typeface="Times New Roman" panose="02020603050405020304" pitchFamily="18" charset="0"/>
                      </a:rPr>
                      <m:t>𝐼𝐴</m:t>
                    </m:r>
                    <m:r>
                      <a:rPr lang="fr-FR" sz="3200" i="1">
                        <a:effectLst/>
                        <a:latin typeface="Cambria Math" panose="02040503050406030204" pitchFamily="18" charset="0"/>
                        <a:ea typeface="Times New Roman" panose="02020603050405020304" pitchFamily="18" charset="0"/>
                      </a:rPr>
                      <m:t>=</m:t>
                    </m:r>
                    <m:rad>
                      <m:radPr>
                        <m:degHide m:val="on"/>
                        <m:ctrlPr>
                          <a:rPr lang="en-US" sz="3200" i="1">
                            <a:effectLst/>
                            <a:latin typeface="Cambria Math" panose="02040503050406030204" pitchFamily="18" charset="0"/>
                            <a:ea typeface="Times New Roman" panose="02020603050405020304" pitchFamily="18" charset="0"/>
                          </a:rPr>
                        </m:ctrlPr>
                      </m:radPr>
                      <m:deg/>
                      <m:e>
                        <m:r>
                          <a:rPr lang="fr-FR" sz="3200" i="1">
                            <a:effectLst/>
                            <a:latin typeface="Cambria Math" panose="02040503050406030204" pitchFamily="18" charset="0"/>
                            <a:ea typeface="Times New Roman" panose="02020603050405020304" pitchFamily="18" charset="0"/>
                          </a:rPr>
                          <m:t>𝐴</m:t>
                        </m:r>
                        <m:sSup>
                          <m:sSupPr>
                            <m:ctrlPr>
                              <a:rPr lang="en-US" sz="3200" i="1">
                                <a:effectLst/>
                                <a:latin typeface="Cambria Math" panose="02040503050406030204" pitchFamily="18" charset="0"/>
                                <a:ea typeface="Times New Roman" panose="02020603050405020304" pitchFamily="18" charset="0"/>
                              </a:rPr>
                            </m:ctrlPr>
                          </m:sSupPr>
                          <m:e>
                            <m:r>
                              <a:rPr lang="fr-FR" sz="3200" i="1">
                                <a:effectLst/>
                                <a:latin typeface="Cambria Math" panose="02040503050406030204" pitchFamily="18" charset="0"/>
                                <a:ea typeface="Times New Roman" panose="02020603050405020304" pitchFamily="18" charset="0"/>
                              </a:rPr>
                              <m:t>𝐷</m:t>
                            </m:r>
                          </m:e>
                          <m:sup>
                            <m:r>
                              <a:rPr lang="fr-FR" sz="3200" i="1">
                                <a:effectLst/>
                                <a:latin typeface="Cambria Math" panose="02040503050406030204" pitchFamily="18" charset="0"/>
                                <a:ea typeface="Times New Roman" panose="02020603050405020304" pitchFamily="18" charset="0"/>
                              </a:rPr>
                              <m:t>2</m:t>
                            </m:r>
                          </m:sup>
                        </m:sSup>
                        <m:r>
                          <a:rPr lang="fr-FR" sz="3200" i="1">
                            <a:effectLst/>
                            <a:latin typeface="Cambria Math" panose="02040503050406030204" pitchFamily="18" charset="0"/>
                            <a:ea typeface="Times New Roman" panose="02020603050405020304" pitchFamily="18" charset="0"/>
                          </a:rPr>
                          <m:t>+</m:t>
                        </m:r>
                        <m:r>
                          <a:rPr lang="fr-FR" sz="3200" i="1">
                            <a:effectLst/>
                            <a:latin typeface="Cambria Math" panose="02040503050406030204" pitchFamily="18" charset="0"/>
                            <a:ea typeface="Times New Roman" panose="02020603050405020304" pitchFamily="18" charset="0"/>
                          </a:rPr>
                          <m:t>𝑀</m:t>
                        </m:r>
                        <m:sSup>
                          <m:sSupPr>
                            <m:ctrlPr>
                              <a:rPr lang="en-US" sz="3200" i="1">
                                <a:effectLst/>
                                <a:latin typeface="Cambria Math" panose="02040503050406030204" pitchFamily="18" charset="0"/>
                                <a:ea typeface="Times New Roman" panose="02020603050405020304" pitchFamily="18" charset="0"/>
                              </a:rPr>
                            </m:ctrlPr>
                          </m:sSupPr>
                          <m:e>
                            <m:r>
                              <a:rPr lang="fr-FR" sz="3200" i="1">
                                <a:effectLst/>
                                <a:latin typeface="Cambria Math" panose="02040503050406030204" pitchFamily="18" charset="0"/>
                                <a:ea typeface="Times New Roman" panose="02020603050405020304" pitchFamily="18" charset="0"/>
                              </a:rPr>
                              <m:t>𝐺</m:t>
                            </m:r>
                          </m:e>
                          <m:sup>
                            <m:r>
                              <a:rPr lang="fr-FR" sz="3200" i="1">
                                <a:effectLst/>
                                <a:latin typeface="Cambria Math" panose="02040503050406030204" pitchFamily="18" charset="0"/>
                                <a:ea typeface="Times New Roman" panose="02020603050405020304" pitchFamily="18" charset="0"/>
                              </a:rPr>
                              <m:t>2</m:t>
                            </m:r>
                          </m:sup>
                        </m:sSup>
                      </m:e>
                    </m:rad>
                    <m:r>
                      <a:rPr lang="fr-FR" sz="3200" i="1">
                        <a:effectLst/>
                        <a:latin typeface="Cambria Math" panose="02040503050406030204" pitchFamily="18" charset="0"/>
                        <a:ea typeface="Times New Roman" panose="02020603050405020304" pitchFamily="18" charset="0"/>
                      </a:rPr>
                      <m:t>=</m:t>
                    </m:r>
                    <m:rad>
                      <m:radPr>
                        <m:degHide m:val="on"/>
                        <m:ctrlPr>
                          <a:rPr lang="en-US" sz="3200" i="1">
                            <a:effectLst/>
                            <a:latin typeface="Cambria Math" panose="02040503050406030204" pitchFamily="18" charset="0"/>
                            <a:ea typeface="Times New Roman" panose="02020603050405020304" pitchFamily="18" charset="0"/>
                          </a:rPr>
                        </m:ctrlPr>
                      </m:radPr>
                      <m:deg/>
                      <m:e>
                        <m:sSup>
                          <m:sSupPr>
                            <m:ctrlPr>
                              <a:rPr lang="en-US" sz="3200" i="1">
                                <a:effectLst/>
                                <a:latin typeface="Cambria Math" panose="02040503050406030204" pitchFamily="18" charset="0"/>
                                <a:ea typeface="Times New Roman" panose="02020603050405020304" pitchFamily="18" charset="0"/>
                              </a:rPr>
                            </m:ctrlPr>
                          </m:sSupPr>
                          <m:e>
                            <m:r>
                              <a:rPr lang="fr-FR" sz="3200" i="1">
                                <a:effectLst/>
                                <a:latin typeface="Cambria Math" panose="02040503050406030204" pitchFamily="18" charset="0"/>
                                <a:ea typeface="Times New Roman" panose="02020603050405020304" pitchFamily="18" charset="0"/>
                              </a:rPr>
                              <m:t>𝑎</m:t>
                            </m:r>
                          </m:e>
                          <m:sup>
                            <m:r>
                              <a:rPr lang="fr-FR" sz="3200" i="1">
                                <a:effectLst/>
                                <a:latin typeface="Cambria Math" panose="02040503050406030204" pitchFamily="18" charset="0"/>
                                <a:ea typeface="Times New Roman" panose="02020603050405020304" pitchFamily="18" charset="0"/>
                              </a:rPr>
                              <m:t>2</m:t>
                            </m:r>
                          </m:sup>
                        </m:sSup>
                        <m:r>
                          <a:rPr lang="fr-FR" sz="3200" i="1">
                            <a:effectLst/>
                            <a:latin typeface="Cambria Math" panose="02040503050406030204" pitchFamily="18" charset="0"/>
                            <a:ea typeface="Times New Roman" panose="02020603050405020304" pitchFamily="18" charset="0"/>
                          </a:rPr>
                          <m:t>+</m:t>
                        </m:r>
                        <m:sSup>
                          <m:sSupPr>
                            <m:ctrlPr>
                              <a:rPr lang="en-US" sz="3200" i="1">
                                <a:effectLst/>
                                <a:latin typeface="Cambria Math" panose="02040503050406030204" pitchFamily="18" charset="0"/>
                                <a:ea typeface="Times New Roman" panose="02020603050405020304" pitchFamily="18" charset="0"/>
                              </a:rPr>
                            </m:ctrlPr>
                          </m:sSupPr>
                          <m:e>
                            <m:d>
                              <m:dPr>
                                <m:ctrlPr>
                                  <a:rPr lang="en-US" sz="3200" i="1">
                                    <a:effectLst/>
                                    <a:latin typeface="Cambria Math" panose="02040503050406030204" pitchFamily="18" charset="0"/>
                                    <a:ea typeface="Times New Roman" panose="02020603050405020304" pitchFamily="18" charset="0"/>
                                  </a:rPr>
                                </m:ctrlPr>
                              </m:dPr>
                              <m:e>
                                <m:f>
                                  <m:fPr>
                                    <m:ctrlPr>
                                      <a:rPr lang="en-US" sz="3200" i="1">
                                        <a:effectLst/>
                                        <a:latin typeface="Cambria Math" panose="02040503050406030204" pitchFamily="18" charset="0"/>
                                        <a:ea typeface="Times New Roman" panose="02020603050405020304" pitchFamily="18" charset="0"/>
                                      </a:rPr>
                                    </m:ctrlPr>
                                  </m:fPr>
                                  <m:num>
                                    <m:r>
                                      <a:rPr lang="fr-FR" sz="3200" i="1">
                                        <a:effectLst/>
                                        <a:latin typeface="Cambria Math" panose="02040503050406030204" pitchFamily="18" charset="0"/>
                                        <a:ea typeface="Times New Roman" panose="02020603050405020304" pitchFamily="18" charset="0"/>
                                      </a:rPr>
                                      <m:t>𝑎</m:t>
                                    </m:r>
                                    <m:rad>
                                      <m:radPr>
                                        <m:degHide m:val="on"/>
                                        <m:ctrlPr>
                                          <a:rPr lang="en-US" sz="3200" i="1">
                                            <a:effectLst/>
                                            <a:latin typeface="Cambria Math" panose="02040503050406030204" pitchFamily="18" charset="0"/>
                                            <a:ea typeface="Times New Roman" panose="02020603050405020304" pitchFamily="18" charset="0"/>
                                          </a:rPr>
                                        </m:ctrlPr>
                                      </m:radPr>
                                      <m:deg/>
                                      <m:e>
                                        <m:r>
                                          <a:rPr lang="fr-FR" sz="3200" i="1">
                                            <a:effectLst/>
                                            <a:latin typeface="Cambria Math" panose="02040503050406030204" pitchFamily="18" charset="0"/>
                                            <a:ea typeface="Times New Roman" panose="02020603050405020304" pitchFamily="18" charset="0"/>
                                          </a:rPr>
                                          <m:t>3</m:t>
                                        </m:r>
                                      </m:e>
                                    </m:rad>
                                  </m:num>
                                  <m:den>
                                    <m:r>
                                      <a:rPr lang="fr-FR" sz="3200" i="1">
                                        <a:effectLst/>
                                        <a:latin typeface="Cambria Math" panose="02040503050406030204" pitchFamily="18" charset="0"/>
                                        <a:ea typeface="Times New Roman" panose="02020603050405020304" pitchFamily="18" charset="0"/>
                                      </a:rPr>
                                      <m:t>6</m:t>
                                    </m:r>
                                  </m:den>
                                </m:f>
                              </m:e>
                            </m:d>
                          </m:e>
                          <m:sup>
                            <m:r>
                              <a:rPr lang="fr-FR" sz="3200" i="1">
                                <a:effectLst/>
                                <a:latin typeface="Cambria Math" panose="02040503050406030204" pitchFamily="18" charset="0"/>
                                <a:ea typeface="Times New Roman" panose="02020603050405020304" pitchFamily="18" charset="0"/>
                              </a:rPr>
                              <m:t>2</m:t>
                            </m:r>
                          </m:sup>
                        </m:sSup>
                      </m:e>
                    </m:rad>
                    <m:r>
                      <a:rPr lang="fr-FR" sz="3200" i="1">
                        <a:effectLst/>
                        <a:latin typeface="Cambria Math" panose="02040503050406030204" pitchFamily="18" charset="0"/>
                        <a:ea typeface="Times New Roman" panose="02020603050405020304" pitchFamily="18" charset="0"/>
                      </a:rPr>
                      <m:t>=</m:t>
                    </m:r>
                    <m:f>
                      <m:fPr>
                        <m:ctrlPr>
                          <a:rPr lang="en-US" sz="3200" i="1">
                            <a:effectLst/>
                            <a:latin typeface="Cambria Math" panose="02040503050406030204" pitchFamily="18" charset="0"/>
                            <a:ea typeface="Times New Roman" panose="02020603050405020304" pitchFamily="18" charset="0"/>
                          </a:rPr>
                        </m:ctrlPr>
                      </m:fPr>
                      <m:num>
                        <m:rad>
                          <m:radPr>
                            <m:degHide m:val="on"/>
                            <m:ctrlPr>
                              <a:rPr lang="en-US" sz="3200" i="1">
                                <a:effectLst/>
                                <a:latin typeface="Cambria Math" panose="02040503050406030204" pitchFamily="18" charset="0"/>
                                <a:ea typeface="Times New Roman" panose="02020603050405020304" pitchFamily="18" charset="0"/>
                              </a:rPr>
                            </m:ctrlPr>
                          </m:radPr>
                          <m:deg/>
                          <m:e>
                            <m:r>
                              <a:rPr lang="fr-FR" sz="3200" i="1">
                                <a:effectLst/>
                                <a:latin typeface="Cambria Math" panose="02040503050406030204" pitchFamily="18" charset="0"/>
                                <a:ea typeface="Times New Roman" panose="02020603050405020304" pitchFamily="18" charset="0"/>
                              </a:rPr>
                              <m:t>39</m:t>
                            </m:r>
                          </m:e>
                        </m:rad>
                      </m:num>
                      <m:den>
                        <m:r>
                          <a:rPr lang="fr-FR" sz="3200" i="1">
                            <a:effectLst/>
                            <a:latin typeface="Cambria Math" panose="02040503050406030204" pitchFamily="18" charset="0"/>
                            <a:ea typeface="Times New Roman" panose="02020603050405020304" pitchFamily="18" charset="0"/>
                          </a:rPr>
                          <m:t>6</m:t>
                        </m:r>
                      </m:den>
                    </m:f>
                    <m:r>
                      <a:rPr lang="fr-FR" sz="3200" i="1">
                        <a:effectLst/>
                        <a:latin typeface="Cambria Math" panose="02040503050406030204" pitchFamily="18" charset="0"/>
                        <a:ea typeface="Times New Roman" panose="02020603050405020304" pitchFamily="18" charset="0"/>
                      </a:rPr>
                      <m:t>𝑎</m:t>
                    </m:r>
                  </m:oMath>
                </a14:m>
                <a:r>
                  <a:rPr lang="fr-FR" sz="3200" dirty="0">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marL="53975" indent="65088" algn="just">
                  <a:buNone/>
                </a:pPr>
                <a:r>
                  <a:rPr lang="fr-FR" sz="3200" dirty="0">
                    <a:effectLst/>
                    <a:latin typeface="+mj-lt"/>
                  </a:rPr>
                  <a:t>.</a:t>
                </a:r>
                <a:endParaRPr lang="en-US" sz="3200" dirty="0">
                  <a:effectLst/>
                  <a:latin typeface="+mj-lt"/>
                </a:endParaRPr>
              </a:p>
            </p:txBody>
          </p:sp>
        </mc:Choice>
        <mc:Fallback xmlns="">
          <p:sp>
            <p:nvSpPr>
              <p:cNvPr id="3" name="Text Placeholder 2">
                <a:extLst>
                  <a:ext uri="{FF2B5EF4-FFF2-40B4-BE49-F238E27FC236}">
                    <a16:creationId xmlns:a16="http://schemas.microsoft.com/office/drawing/2014/main" xmlns:a14="http://schemas.microsoft.com/office/drawing/2010/main" xmlns="" id="{0AEB5589-BCD2-4F0E-A74F-0ACF51F85001}"/>
                  </a:ext>
                </a:extLst>
              </p:cNvPr>
              <p:cNvSpPr>
                <a:spLocks noGrp="1" noRot="1" noChangeAspect="1" noMove="1" noResize="1" noEditPoints="1" noAdjustHandles="1" noChangeArrowheads="1" noChangeShapeType="1" noTextEdit="1"/>
              </p:cNvSpPr>
              <p:nvPr>
                <p:ph type="body" idx="1"/>
              </p:nvPr>
            </p:nvSpPr>
            <p:spPr>
              <a:xfrm>
                <a:off x="0" y="0"/>
                <a:ext cx="12192000" cy="6858000"/>
              </a:xfrm>
              <a:blipFill rotWithShape="0">
                <a:blip r:embed="rId2"/>
                <a:stretch>
                  <a:fillRect l="-1250" b="-13511"/>
                </a:stretch>
              </a:blipFill>
            </p:spPr>
            <p:txBody>
              <a:bodyPr/>
              <a:lstStyle/>
              <a:p>
                <a:r>
                  <a:rPr lang="en-US">
                    <a:noFill/>
                  </a:rPr>
                  <a:t> </a:t>
                </a:r>
              </a:p>
            </p:txBody>
          </p:sp>
        </mc:Fallback>
      </mc:AlternateContent>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63569" y="2388093"/>
            <a:ext cx="2126266" cy="2582826"/>
          </a:xfrm>
          <a:prstGeom prst="rect">
            <a:avLst/>
          </a:prstGeom>
          <a:noFill/>
          <a:ln>
            <a:noFill/>
          </a:ln>
        </p:spPr>
      </p:pic>
      <mc:AlternateContent xmlns:mc="http://schemas.openxmlformats.org/markup-compatibility/2006" xmlns:a14="http://schemas.microsoft.com/office/drawing/2010/main">
        <mc:Choice Requires="a14">
          <p:sp>
            <p:nvSpPr>
              <p:cNvPr id="5" name="Text Placeholder 2">
                <a:extLst>
                  <a:ext uri="{FF2B5EF4-FFF2-40B4-BE49-F238E27FC236}">
                    <a16:creationId xmlns:a16="http://schemas.microsoft.com/office/drawing/2014/main" id="{0AEB5589-BCD2-4F0E-A74F-0ACF51F85001}"/>
                  </a:ext>
                </a:extLst>
              </p:cNvPr>
              <p:cNvSpPr txBox="1">
                <a:spLocks/>
              </p:cNvSpPr>
              <p:nvPr/>
            </p:nvSpPr>
            <p:spPr>
              <a:xfrm>
                <a:off x="193288" y="0"/>
                <a:ext cx="11998712" cy="26762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buFont typeface="Arial" panose="020B0604020202020204" pitchFamily="34" charset="0"/>
                  <a:buNone/>
                  <a:tabLst>
                    <a:tab pos="629920" algn="l"/>
                  </a:tabLst>
                </a:pPr>
                <a:r>
                  <a:rPr lang="en-US" sz="3200" b="1" dirty="0">
                    <a:solidFill>
                      <a:srgbClr val="0000FF"/>
                    </a:solidFill>
                    <a:latin typeface="Times New Roman" panose="02020603050405020304" pitchFamily="18" charset="0"/>
                    <a:ea typeface="Times New Roman" panose="02020603050405020304" pitchFamily="18" charset="0"/>
                  </a:rPr>
                  <a:t>Câu 13:	</a:t>
                </a:r>
                <a:r>
                  <a:rPr lang="en-US" sz="3200" dirty="0">
                    <a:latin typeface="Times New Roman" panose="02020603050405020304" pitchFamily="18" charset="0"/>
                    <a:ea typeface="Times New Roman" panose="02020603050405020304" pitchFamily="18" charset="0"/>
                  </a:rPr>
                  <a:t>Cho </a:t>
                </a:r>
                <a:r>
                  <a:rPr lang="en-US" sz="3200" dirty="0" err="1">
                    <a:latin typeface="Times New Roman" panose="02020603050405020304" pitchFamily="18" charset="0"/>
                    <a:ea typeface="Times New Roman" panose="02020603050405020304" pitchFamily="18" charset="0"/>
                  </a:rPr>
                  <a:t>hình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chóp</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rPr>
                      <m:t>𝑆</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𝐴𝐵𝐶𝐷</m:t>
                    </m:r>
                  </m:oMath>
                </a14:m>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có</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đáy</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rPr>
                      <m:t>𝐴𝐵𝐶𝐷</m:t>
                    </m:r>
                  </m:oMath>
                </a14:m>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hình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thoi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cạnh</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rPr>
                      <m:t>𝑎</m:t>
                    </m:r>
                  </m:oMath>
                </a14:m>
                <a:r>
                  <a:rPr lang="en-US" sz="3200" dirty="0">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en-US" sz="3200" i="1">
                            <a:latin typeface="Cambria Math" panose="02040503050406030204" pitchFamily="18" charset="0"/>
                            <a:ea typeface="Times New Roman" panose="02020603050405020304" pitchFamily="18" charset="0"/>
                          </a:rPr>
                        </m:ctrlPr>
                      </m:accPr>
                      <m:e>
                        <m:r>
                          <a:rPr lang="en-US" sz="3200" i="1">
                            <a:latin typeface="Cambria Math" panose="02040503050406030204" pitchFamily="18" charset="0"/>
                            <a:ea typeface="Times New Roman" panose="02020603050405020304" pitchFamily="18" charset="0"/>
                          </a:rPr>
                          <m:t>𝐴𝐵𝐶</m:t>
                        </m:r>
                      </m:e>
                    </m:acc>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120</m:t>
                    </m:r>
                    <m:r>
                      <a:rPr lang="en-US" sz="3200" i="1">
                        <a:latin typeface="Cambria Math" panose="02040503050406030204" pitchFamily="18" charset="0"/>
                        <a:ea typeface="Times New Roman" panose="02020603050405020304" pitchFamily="18" charset="0"/>
                      </a:rPr>
                      <m:t>°</m:t>
                    </m:r>
                  </m:oMath>
                </a14:m>
                <a:r>
                  <a:rPr lang="en-US" sz="3200" dirty="0">
                    <a:latin typeface="Times New Roman" panose="02020603050405020304" pitchFamily="18" charset="0"/>
                    <a:ea typeface="Times New Roman" panose="02020603050405020304" pitchFamily="18" charset="0"/>
                  </a:rPr>
                  <a:t>, tam </a:t>
                </a:r>
                <a:r>
                  <a:rPr lang="en-US" sz="3200" dirty="0" err="1">
                    <a:latin typeface="Times New Roman" panose="02020603050405020304" pitchFamily="18" charset="0"/>
                    <a:ea typeface="Times New Roman" panose="02020603050405020304" pitchFamily="18" charset="0"/>
                  </a:rPr>
                  <a:t>giác</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rPr>
                      <m:t>𝑆𝐴𝐵</m:t>
                    </m:r>
                  </m:oMath>
                </a14:m>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đều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nằm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trong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mặt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phẳng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vuông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góc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với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đáy</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Tính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bán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kính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mặt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cầu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ngoại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tiếp</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hình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chóp</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rPr>
                      <m:t>𝑆</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𝐴𝐵𝐶</m:t>
                    </m:r>
                  </m:oMath>
                </a14:m>
                <a:r>
                  <a:rPr lang="en-US" sz="3200" dirty="0">
                    <a:latin typeface="Times New Roman" panose="02020603050405020304" pitchFamily="18" charset="0"/>
                    <a:ea typeface="Times New Roman" panose="02020603050405020304" pitchFamily="18" charset="0"/>
                  </a:rPr>
                  <a:t>. </a:t>
                </a:r>
              </a:p>
              <a:p>
                <a:pPr marL="401955" indent="0">
                  <a:lnSpc>
                    <a:spcPct val="107000"/>
                  </a:lnSpc>
                  <a:spcAft>
                    <a:spcPts val="800"/>
                  </a:spcAft>
                  <a:buFont typeface="Arial" panose="020B0604020202020204" pitchFamily="34" charset="0"/>
                  <a:buNone/>
                  <a:tabLst>
                    <a:tab pos="3510915" algn="l"/>
                  </a:tabLst>
                </a:pPr>
                <a:r>
                  <a:rPr lang="vi-VN" sz="3200" b="1" dirty="0">
                    <a:solidFill>
                      <a:srgbClr val="0000FF"/>
                    </a:solidFill>
                    <a:latin typeface="Times New Roman" panose="02020603050405020304" pitchFamily="18" charset="0"/>
                    <a:ea typeface="Times New Roman" panose="02020603050405020304" pitchFamily="18" charset="0"/>
                  </a:rPr>
                  <a:t>A</a:t>
                </a:r>
                <a:r>
                  <a:rPr lang="vi-VN" sz="3200" b="1" dirty="0">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i="1">
                            <a:latin typeface="Cambria Math" panose="02040503050406030204" pitchFamily="18" charset="0"/>
                            <a:ea typeface="Times New Roman" panose="02020603050405020304" pitchFamily="18" charset="0"/>
                          </a:rPr>
                        </m:ctrlPr>
                      </m:fPr>
                      <m:num>
                        <m:rad>
                          <m:radPr>
                            <m:degHide m:val="on"/>
                            <m:ctrlPr>
                              <a:rPr lang="en-US" sz="3200" i="1">
                                <a:latin typeface="Cambria Math" panose="02040503050406030204" pitchFamily="18" charset="0"/>
                                <a:ea typeface="Times New Roman" panose="02020603050405020304" pitchFamily="18" charset="0"/>
                              </a:rPr>
                            </m:ctrlPr>
                          </m:radPr>
                          <m:deg/>
                          <m:e>
                            <m:r>
                              <a:rPr lang="en-US" sz="3200" i="1">
                                <a:latin typeface="Cambria Math" panose="02040503050406030204" pitchFamily="18" charset="0"/>
                                <a:ea typeface="Times New Roman" panose="02020603050405020304" pitchFamily="18" charset="0"/>
                              </a:rPr>
                              <m:t>41</m:t>
                            </m:r>
                          </m:e>
                        </m:rad>
                      </m:num>
                      <m:den>
                        <m:r>
                          <a:rPr lang="en-US" sz="3200" i="1">
                            <a:latin typeface="Cambria Math" panose="02040503050406030204" pitchFamily="18" charset="0"/>
                            <a:ea typeface="Times New Roman" panose="02020603050405020304" pitchFamily="18" charset="0"/>
                          </a:rPr>
                          <m:t>6</m:t>
                        </m:r>
                      </m:den>
                    </m:f>
                    <m:r>
                      <a:rPr lang="en-US" sz="3200" i="1">
                        <a:latin typeface="Cambria Math" panose="02040503050406030204" pitchFamily="18" charset="0"/>
                        <a:ea typeface="Times New Roman" panose="02020603050405020304" pitchFamily="18" charset="0"/>
                      </a:rPr>
                      <m:t>𝑎</m:t>
                    </m:r>
                  </m:oMath>
                </a14:m>
                <a:r>
                  <a:rPr lang="vi-VN" sz="3200" i="1" dirty="0">
                    <a:latin typeface="Times New Roman" panose="02020603050405020304" pitchFamily="18" charset="0"/>
                    <a:ea typeface="Times New Roman" panose="02020603050405020304" pitchFamily="18" charset="0"/>
                  </a:rPr>
                  <a:t>.</a:t>
                </a:r>
                <a:r>
                  <a:rPr lang="vi-VN" sz="3200" dirty="0">
                    <a:latin typeface="Times New Roman" panose="02020603050405020304" pitchFamily="18" charset="0"/>
                    <a:ea typeface="Times New Roman" panose="02020603050405020304" pitchFamily="18" charset="0"/>
                  </a:rPr>
                  <a:t>	</a:t>
                </a:r>
                <a:r>
                  <a:rPr lang="vi-VN" sz="3200" b="1" dirty="0">
                    <a:solidFill>
                      <a:srgbClr val="0000FF"/>
                    </a:solidFill>
                    <a:latin typeface="Times New Roman" panose="02020603050405020304" pitchFamily="18" charset="0"/>
                    <a:ea typeface="Times New Roman" panose="02020603050405020304" pitchFamily="18" charset="0"/>
                  </a:rPr>
                  <a:t>B</a:t>
                </a:r>
                <a:r>
                  <a:rPr lang="vi-VN" sz="3200" dirty="0">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i="1">
                            <a:latin typeface="Cambria Math" panose="02040503050406030204" pitchFamily="18" charset="0"/>
                            <a:ea typeface="Times New Roman" panose="02020603050405020304" pitchFamily="18" charset="0"/>
                          </a:rPr>
                        </m:ctrlPr>
                      </m:fPr>
                      <m:num>
                        <m:rad>
                          <m:radPr>
                            <m:degHide m:val="on"/>
                            <m:ctrlPr>
                              <a:rPr lang="en-US" sz="3200" i="1">
                                <a:latin typeface="Cambria Math" panose="02040503050406030204" pitchFamily="18" charset="0"/>
                                <a:ea typeface="Times New Roman" panose="02020603050405020304" pitchFamily="18" charset="0"/>
                              </a:rPr>
                            </m:ctrlPr>
                          </m:radPr>
                          <m:deg/>
                          <m:e>
                            <m:r>
                              <a:rPr lang="en-US" sz="3200" i="1">
                                <a:latin typeface="Cambria Math" panose="02040503050406030204" pitchFamily="18" charset="0"/>
                                <a:ea typeface="Times New Roman" panose="02020603050405020304" pitchFamily="18" charset="0"/>
                              </a:rPr>
                              <m:t>37</m:t>
                            </m:r>
                          </m:e>
                        </m:rad>
                      </m:num>
                      <m:den>
                        <m:r>
                          <a:rPr lang="en-US" sz="3200" i="1">
                            <a:latin typeface="Cambria Math" panose="02040503050406030204" pitchFamily="18" charset="0"/>
                            <a:ea typeface="Times New Roman" panose="02020603050405020304" pitchFamily="18" charset="0"/>
                          </a:rPr>
                          <m:t>6</m:t>
                        </m:r>
                      </m:den>
                    </m:f>
                    <m:r>
                      <a:rPr lang="en-US" sz="3200" i="1">
                        <a:latin typeface="Cambria Math" panose="02040503050406030204" pitchFamily="18" charset="0"/>
                        <a:ea typeface="Times New Roman" panose="02020603050405020304" pitchFamily="18" charset="0"/>
                      </a:rPr>
                      <m:t>𝑎</m:t>
                    </m:r>
                  </m:oMath>
                </a14:m>
                <a:r>
                  <a:rPr lang="vi-VN" sz="3200" i="1" dirty="0">
                    <a:latin typeface="Times New Roman" panose="02020603050405020304" pitchFamily="18" charset="0"/>
                    <a:ea typeface="Times New Roman" panose="02020603050405020304" pitchFamily="18" charset="0"/>
                  </a:rPr>
                  <a:t>.</a:t>
                </a:r>
                <a:r>
                  <a:rPr lang="en-US" sz="3200" i="1" dirty="0">
                    <a:latin typeface="Times New Roman" panose="02020603050405020304" pitchFamily="18" charset="0"/>
                    <a:ea typeface="Times New Roman" panose="02020603050405020304" pitchFamily="18" charset="0"/>
                  </a:rPr>
                  <a:t>	</a:t>
                </a:r>
                <a:r>
                  <a:rPr lang="vi-VN" sz="3200" dirty="0">
                    <a:latin typeface="Times New Roman" panose="02020603050405020304" pitchFamily="18" charset="0"/>
                    <a:ea typeface="Times New Roman" panose="02020603050405020304" pitchFamily="18" charset="0"/>
                  </a:rPr>
                  <a:t>	</a:t>
                </a:r>
                <a:r>
                  <a:rPr lang="en-US" sz="3200" dirty="0">
                    <a:solidFill>
                      <a:srgbClr val="0000FF"/>
                    </a:solidFill>
                    <a:latin typeface="Times New Roman" panose="02020603050405020304" pitchFamily="18" charset="0"/>
                    <a:ea typeface="Times New Roman" panose="02020603050405020304" pitchFamily="18" charset="0"/>
                  </a:rPr>
                  <a:t>	</a:t>
                </a:r>
                <a:r>
                  <a:rPr lang="vi-VN" sz="3200" b="1" dirty="0">
                    <a:solidFill>
                      <a:srgbClr val="0000FF"/>
                    </a:solidFill>
                    <a:latin typeface="Times New Roman" panose="02020603050405020304" pitchFamily="18" charset="0"/>
                    <a:ea typeface="Times New Roman" panose="02020603050405020304" pitchFamily="18" charset="0"/>
                  </a:rPr>
                  <a:t>C</a:t>
                </a:r>
                <a:r>
                  <a:rPr lang="vi-VN" sz="3200"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i="1">
                            <a:latin typeface="Cambria Math" panose="02040503050406030204" pitchFamily="18" charset="0"/>
                            <a:ea typeface="Times New Roman" panose="02020603050405020304" pitchFamily="18" charset="0"/>
                          </a:rPr>
                        </m:ctrlPr>
                      </m:fPr>
                      <m:num>
                        <m:rad>
                          <m:radPr>
                            <m:degHide m:val="on"/>
                            <m:ctrlPr>
                              <a:rPr lang="en-US" sz="3200" i="1">
                                <a:latin typeface="Cambria Math" panose="02040503050406030204" pitchFamily="18" charset="0"/>
                                <a:ea typeface="Times New Roman" panose="02020603050405020304" pitchFamily="18" charset="0"/>
                              </a:rPr>
                            </m:ctrlPr>
                          </m:radPr>
                          <m:deg/>
                          <m:e>
                            <m:r>
                              <a:rPr lang="en-US" sz="3200" i="1">
                                <a:latin typeface="Cambria Math" panose="02040503050406030204" pitchFamily="18" charset="0"/>
                                <a:ea typeface="Times New Roman" panose="02020603050405020304" pitchFamily="18" charset="0"/>
                              </a:rPr>
                              <m:t>39</m:t>
                            </m:r>
                          </m:e>
                        </m:rad>
                      </m:num>
                      <m:den>
                        <m:r>
                          <a:rPr lang="en-US" sz="3200" i="1">
                            <a:latin typeface="Cambria Math" panose="02040503050406030204" pitchFamily="18" charset="0"/>
                            <a:ea typeface="Times New Roman" panose="02020603050405020304" pitchFamily="18" charset="0"/>
                          </a:rPr>
                          <m:t>6</m:t>
                        </m:r>
                      </m:den>
                    </m:f>
                    <m:r>
                      <a:rPr lang="en-US" sz="3200" i="1">
                        <a:latin typeface="Cambria Math" panose="02040503050406030204" pitchFamily="18" charset="0"/>
                        <a:ea typeface="Times New Roman" panose="02020603050405020304" pitchFamily="18" charset="0"/>
                      </a:rPr>
                      <m:t>𝑎</m:t>
                    </m:r>
                  </m:oMath>
                </a14:m>
                <a:r>
                  <a:rPr lang="vi-VN" sz="3200" i="1" dirty="0">
                    <a:latin typeface="Times New Roman" panose="02020603050405020304" pitchFamily="18" charset="0"/>
                    <a:ea typeface="Times New Roman" panose="02020603050405020304" pitchFamily="18" charset="0"/>
                  </a:rPr>
                  <a:t>.</a:t>
                </a:r>
                <a:r>
                  <a:rPr lang="vi-VN" sz="3200" dirty="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	</a:t>
                </a:r>
                <a:r>
                  <a:rPr lang="vi-VN" sz="3200" b="1" dirty="0">
                    <a:solidFill>
                      <a:srgbClr val="0000FF"/>
                    </a:solidFill>
                    <a:latin typeface="Times New Roman" panose="02020603050405020304" pitchFamily="18" charset="0"/>
                    <a:ea typeface="Times New Roman" panose="02020603050405020304" pitchFamily="18" charset="0"/>
                  </a:rPr>
                  <a:t>D. </a:t>
                </a:r>
                <a14:m>
                  <m:oMath xmlns:m="http://schemas.openxmlformats.org/officeDocument/2006/math">
                    <m:f>
                      <m:fPr>
                        <m:ctrlPr>
                          <a:rPr lang="en-US" sz="3200" i="1">
                            <a:latin typeface="Cambria Math" panose="02040503050406030204" pitchFamily="18" charset="0"/>
                            <a:ea typeface="Times New Roman" panose="02020603050405020304" pitchFamily="18" charset="0"/>
                          </a:rPr>
                        </m:ctrlPr>
                      </m:fPr>
                      <m:num>
                        <m:rad>
                          <m:radPr>
                            <m:degHide m:val="on"/>
                            <m:ctrlPr>
                              <a:rPr lang="en-US" sz="3200" i="1">
                                <a:latin typeface="Cambria Math" panose="02040503050406030204" pitchFamily="18" charset="0"/>
                                <a:ea typeface="Times New Roman" panose="02020603050405020304" pitchFamily="18" charset="0"/>
                              </a:rPr>
                            </m:ctrlPr>
                          </m:radPr>
                          <m:deg/>
                          <m:e>
                            <m:r>
                              <a:rPr lang="en-US" sz="3200" i="1">
                                <a:latin typeface="Cambria Math" panose="02040503050406030204" pitchFamily="18" charset="0"/>
                                <a:ea typeface="Times New Roman" panose="02020603050405020304" pitchFamily="18" charset="0"/>
                              </a:rPr>
                              <m:t>35</m:t>
                            </m:r>
                          </m:e>
                        </m:rad>
                      </m:num>
                      <m:den>
                        <m:r>
                          <a:rPr lang="en-US" sz="3200" i="1">
                            <a:latin typeface="Cambria Math" panose="02040503050406030204" pitchFamily="18" charset="0"/>
                            <a:ea typeface="Times New Roman" panose="02020603050405020304" pitchFamily="18" charset="0"/>
                          </a:rPr>
                          <m:t>6</m:t>
                        </m:r>
                      </m:den>
                    </m:f>
                    <m:r>
                      <a:rPr lang="en-US" sz="3200" i="1">
                        <a:latin typeface="Cambria Math" panose="02040503050406030204" pitchFamily="18" charset="0"/>
                        <a:ea typeface="Times New Roman" panose="02020603050405020304" pitchFamily="18" charset="0"/>
                      </a:rPr>
                      <m:t>𝑎</m:t>
                    </m:r>
                  </m:oMath>
                </a14:m>
                <a:r>
                  <a:rPr lang="vi-VN" sz="3200" i="1" dirty="0">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marL="0" indent="0">
                  <a:buFont typeface="Arial" panose="020B0604020202020204" pitchFamily="34" charset="0"/>
                  <a:buNone/>
                </a:pPr>
                <a:r>
                  <a:rPr lang="en-US" sz="3200" b="1" u="sng" dirty="0" err="1">
                    <a:solidFill>
                      <a:srgbClr val="0000FF"/>
                    </a:solidFill>
                    <a:latin typeface="Calibri" panose="020F0502020204030204" pitchFamily="34" charset="0"/>
                  </a:rPr>
                  <a:t>Lời</a:t>
                </a:r>
                <a:r>
                  <a:rPr lang="en-US" sz="3200" b="1" u="sng" dirty="0">
                    <a:solidFill>
                      <a:srgbClr val="0000FF"/>
                    </a:solidFill>
                    <a:latin typeface="Calibri" panose="020F0502020204030204" pitchFamily="34" charset="0"/>
                  </a:rPr>
                  <a:t> </a:t>
                </a:r>
                <a:r>
                  <a:rPr lang="en-US" sz="3200" b="1" u="sng" dirty="0" err="1">
                    <a:solidFill>
                      <a:srgbClr val="0000FF"/>
                    </a:solidFill>
                    <a:latin typeface="Calibri" panose="020F0502020204030204" pitchFamily="34" charset="0"/>
                  </a:rPr>
                  <a:t>giải</a:t>
                </a:r>
                <a:r>
                  <a:rPr lang="en-US" sz="3200" b="1" u="sng" dirty="0">
                    <a:solidFill>
                      <a:srgbClr val="0000FF"/>
                    </a:solidFill>
                    <a:latin typeface="Calibri" panose="020F0502020204030204" pitchFamily="34" charset="0"/>
                  </a:rPr>
                  <a:t>   </a:t>
                </a:r>
                <a:endParaRPr lang="en-US" sz="3200" u="sng" dirty="0">
                  <a:solidFill>
                    <a:srgbClr val="002060"/>
                  </a:solidFill>
                  <a:latin typeface="Calibri" panose="020F0502020204030204" pitchFamily="34" charset="0"/>
                </a:endParaRPr>
              </a:p>
              <a:p>
                <a:pPr marL="0" indent="0">
                  <a:buFont typeface="Arial" panose="020B0604020202020204" pitchFamily="34" charset="0"/>
                  <a:buNone/>
                </a:pPr>
                <a:endParaRPr lang="en-US" sz="3200" b="1" dirty="0">
                  <a:solidFill>
                    <a:srgbClr val="002060"/>
                  </a:solidFill>
                  <a:latin typeface="Calibri" panose="020F0502020204030204" pitchFamily="34" charset="0"/>
                  <a:sym typeface="Symbol"/>
                </a:endParaRPr>
              </a:p>
              <a:p>
                <a:pPr marL="0" indent="0">
                  <a:buFont typeface="Arial" panose="020B0604020202020204" pitchFamily="34" charset="0"/>
                  <a:buNone/>
                </a:pPr>
                <a:endParaRPr lang="en-US" sz="3200" b="1" u="sng" dirty="0">
                  <a:solidFill>
                    <a:srgbClr val="002060"/>
                  </a:solidFill>
                  <a:latin typeface="Calibri" panose="020F0502020204030204" pitchFamily="34" charset="0"/>
                  <a:sym typeface="Symbol"/>
                </a:endParaRPr>
              </a:p>
              <a:p>
                <a:pPr marL="0" indent="0">
                  <a:buFont typeface="Arial" panose="020B0604020202020204" pitchFamily="34" charset="0"/>
                  <a:buNone/>
                </a:pPr>
                <a:endParaRPr lang="en-US" sz="3200" b="1" dirty="0">
                  <a:solidFill>
                    <a:srgbClr val="002060"/>
                  </a:solidFill>
                  <a:latin typeface="Calibri" panose="020F0502020204030204" pitchFamily="34" charset="0"/>
                  <a:sym typeface="Symbol"/>
                </a:endParaRPr>
              </a:p>
              <a:p>
                <a:pPr marL="0" indent="0">
                  <a:buFont typeface="Arial" panose="020B0604020202020204" pitchFamily="34" charset="0"/>
                  <a:buNone/>
                </a:pPr>
                <a:endParaRPr lang="en-US" sz="3200" b="1" dirty="0">
                  <a:solidFill>
                    <a:srgbClr val="002060"/>
                  </a:solidFill>
                  <a:latin typeface="Calibri" panose="020F0502020204030204" pitchFamily="34" charset="0"/>
                  <a:sym typeface="Symbol"/>
                </a:endParaRPr>
              </a:p>
              <a:p>
                <a:pPr marL="0" indent="0">
                  <a:buFont typeface="Arial" panose="020B0604020202020204" pitchFamily="34" charset="0"/>
                  <a:buNone/>
                </a:pPr>
                <a:endParaRPr lang="en-US" sz="3200" b="1" dirty="0">
                  <a:solidFill>
                    <a:srgbClr val="002060"/>
                  </a:solidFill>
                  <a:latin typeface="Calibri" panose="020F0502020204030204" pitchFamily="34" charset="0"/>
                  <a:sym typeface="Symbol"/>
                </a:endParaRPr>
              </a:p>
              <a:p>
                <a:pPr marL="0" indent="0">
                  <a:buFont typeface="Arial" panose="020B0604020202020204" pitchFamily="34" charset="0"/>
                  <a:buNone/>
                </a:pPr>
                <a:endParaRPr lang="en-US" sz="3200" b="1" dirty="0">
                  <a:solidFill>
                    <a:srgbClr val="002060"/>
                  </a:solidFill>
                  <a:latin typeface="Calibri" panose="020F0502020204030204" pitchFamily="34" charset="0"/>
                  <a:sym typeface="Symbol"/>
                </a:endParaRPr>
              </a:p>
              <a:p>
                <a:pPr marL="0" indent="0">
                  <a:buFont typeface="Arial" panose="020B0604020202020204" pitchFamily="34" charset="0"/>
                  <a:buNone/>
                </a:pPr>
                <a:endParaRPr lang="en-US" sz="3200" b="1" dirty="0">
                  <a:solidFill>
                    <a:srgbClr val="002060"/>
                  </a:solidFill>
                  <a:latin typeface="Calibri" panose="020F0502020204030204" pitchFamily="34" charset="0"/>
                  <a:sym typeface="Symbol"/>
                </a:endParaRPr>
              </a:p>
              <a:p>
                <a:pPr marL="0" indent="0">
                  <a:buFont typeface="Arial" panose="020B0604020202020204" pitchFamily="34" charset="0"/>
                  <a:buNone/>
                </a:pPr>
                <a:endParaRPr lang="en-US" sz="3200" b="1" dirty="0">
                  <a:solidFill>
                    <a:srgbClr val="002060"/>
                  </a:solidFill>
                  <a:latin typeface="Calibri" panose="020F0502020204030204" pitchFamily="34" charset="0"/>
                  <a:sym typeface="Symbol"/>
                </a:endParaRPr>
              </a:p>
            </p:txBody>
          </p:sp>
        </mc:Choice>
        <mc:Fallback xmlns="">
          <p:sp>
            <p:nvSpPr>
              <p:cNvPr id="5" name="Text Placeholder 2">
                <a:extLst>
                  <a:ext uri="{FF2B5EF4-FFF2-40B4-BE49-F238E27FC236}">
                    <a16:creationId xmlns:a16="http://schemas.microsoft.com/office/drawing/2014/main" xmlns:a14="http://schemas.microsoft.com/office/drawing/2010/main" xmlns="" id="{0AEB5589-BCD2-4F0E-A74F-0ACF51F85001}"/>
                  </a:ext>
                </a:extLst>
              </p:cNvPr>
              <p:cNvSpPr txBox="1">
                <a:spLocks noRot="1" noChangeAspect="1" noMove="1" noResize="1" noEditPoints="1" noAdjustHandles="1" noChangeArrowheads="1" noChangeShapeType="1" noTextEdit="1"/>
              </p:cNvSpPr>
              <p:nvPr/>
            </p:nvSpPr>
            <p:spPr>
              <a:xfrm>
                <a:off x="193288" y="0"/>
                <a:ext cx="11998712" cy="2676292"/>
              </a:xfrm>
              <a:prstGeom prst="rect">
                <a:avLst/>
              </a:prstGeom>
              <a:blipFill rotWithShape="0">
                <a:blip r:embed="rId4"/>
                <a:stretch>
                  <a:fillRect l="-1321" t="-3189" r="-1270" b="-31207"/>
                </a:stretch>
              </a:blipFill>
            </p:spPr>
            <p:txBody>
              <a:bodyPr/>
              <a:lstStyle/>
              <a:p>
                <a:r>
                  <a:rPr lang="en-US">
                    <a:noFill/>
                  </a:rPr>
                  <a:t> </a:t>
                </a:r>
              </a:p>
            </p:txBody>
          </p:sp>
        </mc:Fallback>
      </mc:AlternateContent>
      <p:sp>
        <p:nvSpPr>
          <p:cNvPr id="6" name="Isosceles Triangle 5">
            <a:hlinkClick r:id="rId5" action="ppaction://hlinksldjump"/>
            <a:extLst>
              <a:ext uri="{FF2B5EF4-FFF2-40B4-BE49-F238E27FC236}">
                <a16:creationId xmlns:a16="http://schemas.microsoft.com/office/drawing/2014/main" id="{3B67B380-7760-4D7F-A029-34A4F8F45B88}"/>
              </a:ext>
            </a:extLst>
          </p:cNvPr>
          <p:cNvSpPr/>
          <p:nvPr/>
        </p:nvSpPr>
        <p:spPr>
          <a:xfrm rot="5400000">
            <a:off x="11532432" y="6263543"/>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6" action="ppaction://hlinksldjump"/>
            <a:extLst>
              <a:ext uri="{FF2B5EF4-FFF2-40B4-BE49-F238E27FC236}">
                <a16:creationId xmlns:a16="http://schemas.microsoft.com/office/drawing/2014/main" id="{6D7FF818-7C79-41D7-95B6-BBAA04039C4F}"/>
              </a:ext>
            </a:extLst>
          </p:cNvPr>
          <p:cNvSpPr/>
          <p:nvPr/>
        </p:nvSpPr>
        <p:spPr>
          <a:xfrm rot="16200000">
            <a:off x="11024656" y="6263543"/>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365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10000"/>
                                  </p:iterate>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0AEB5589-BCD2-4F0E-A74F-0ACF51F85001}"/>
                  </a:ext>
                </a:extLst>
              </p:cNvPr>
              <p:cNvSpPr>
                <a:spLocks noGrp="1"/>
              </p:cNvSpPr>
              <p:nvPr>
                <p:ph type="body" idx="1"/>
              </p:nvPr>
            </p:nvSpPr>
            <p:spPr>
              <a:xfrm>
                <a:off x="0" y="-82183"/>
                <a:ext cx="11998712" cy="2711669"/>
              </a:xfrm>
            </p:spPr>
            <p:txBody>
              <a:bodyPr>
                <a:noAutofit/>
              </a:bodyPr>
              <a:lstStyle/>
              <a:p>
                <a:pPr marL="0" indent="0" algn="just">
                  <a:lnSpc>
                    <a:spcPct val="100000"/>
                  </a:lnSpc>
                  <a:spcBef>
                    <a:spcPts val="0"/>
                  </a:spcBef>
                  <a:spcAft>
                    <a:spcPts val="0"/>
                  </a:spcAft>
                  <a:buNone/>
                  <a:tabLst>
                    <a:tab pos="629920" algn="l"/>
                  </a:tabLst>
                </a:pPr>
                <a:r>
                  <a:rPr lang="nl-NL" sz="3200" b="1" spc="-30" dirty="0">
                    <a:solidFill>
                      <a:srgbClr val="0000FF"/>
                    </a:solidFill>
                    <a:latin typeface="Times New Roman" panose="02020603050405020304" pitchFamily="18" charset="0"/>
                    <a:ea typeface="Times New Roman" panose="02020603050405020304" pitchFamily="18" charset="0"/>
                  </a:rPr>
                  <a:t>Câu 14:	</a:t>
                </a:r>
                <a:r>
                  <a:rPr lang="nl-NL" sz="3200" spc="-30" dirty="0">
                    <a:effectLst/>
                    <a:latin typeface="Times New Roman" panose="02020603050405020304" pitchFamily="18" charset="0"/>
                    <a:ea typeface="Times New Roman" panose="02020603050405020304" pitchFamily="18" charset="0"/>
                  </a:rPr>
                  <a:t>Cho hình chóp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𝐴𝐵𝐶𝐷</m:t>
                    </m:r>
                  </m:oMath>
                </a14:m>
                <a:r>
                  <a:rPr lang="nl-NL" sz="3200" spc="-30" dirty="0">
                    <a:effectLst/>
                    <a:latin typeface="Times New Roman" panose="02020603050405020304" pitchFamily="18" charset="0"/>
                    <a:ea typeface="Times New Roman" panose="02020603050405020304" pitchFamily="18" charset="0"/>
                  </a:rPr>
                  <a:t> có đáy là hình vuông cạnh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𝑎</m:t>
                    </m:r>
                  </m:oMath>
                </a14:m>
                <a:r>
                  <a:rPr lang="nl-NL" sz="3200" spc="-3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𝑆𝐷</m:t>
                    </m:r>
                    <m:r>
                      <a:rPr lang="en-US" sz="3200" i="1">
                        <a:effectLst/>
                        <a:latin typeface="Cambria Math" panose="02040503050406030204" pitchFamily="18" charset="0"/>
                        <a:ea typeface="Times New Roman" panose="02020603050405020304" pitchFamily="18" charset="0"/>
                      </a:rPr>
                      <m:t>=</m:t>
                    </m:r>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𝑎</m:t>
                        </m:r>
                        <m:rad>
                          <m:radPr>
                            <m:degHide m:val="on"/>
                            <m:ctrlPr>
                              <a:rPr lang="en-US" sz="3200" i="1">
                                <a:effectLst/>
                                <a:latin typeface="Cambria Math" panose="02040503050406030204" pitchFamily="18" charset="0"/>
                                <a:ea typeface="Times New Roman" panose="02020603050405020304" pitchFamily="18" charset="0"/>
                              </a:rPr>
                            </m:ctrlPr>
                          </m:radPr>
                          <m:deg/>
                          <m:e>
                            <m:r>
                              <a:rPr lang="en-US" sz="3200" i="1">
                                <a:effectLst/>
                                <a:latin typeface="Cambria Math" panose="02040503050406030204" pitchFamily="18" charset="0"/>
                                <a:ea typeface="Times New Roman" panose="02020603050405020304" pitchFamily="18" charset="0"/>
                              </a:rPr>
                              <m:t>17</m:t>
                            </m:r>
                          </m:e>
                        </m:rad>
                      </m:num>
                      <m:den>
                        <m:r>
                          <a:rPr lang="en-US" sz="3200" i="1">
                            <a:effectLst/>
                            <a:latin typeface="Cambria Math" panose="02040503050406030204" pitchFamily="18" charset="0"/>
                            <a:ea typeface="Times New Roman" panose="02020603050405020304" pitchFamily="18" charset="0"/>
                          </a:rPr>
                          <m:t>2</m:t>
                        </m:r>
                      </m:den>
                    </m:f>
                  </m:oMath>
                </a14:m>
                <a:r>
                  <a:rPr lang="nl-NL" sz="3200" spc="-30" dirty="0">
                    <a:effectLst/>
                    <a:latin typeface="Times New Roman" panose="02020603050405020304" pitchFamily="18" charset="0"/>
                    <a:ea typeface="Times New Roman" panose="02020603050405020304" pitchFamily="18" charset="0"/>
                  </a:rPr>
                  <a:t>, hình chiếu vuông góc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𝐻</m:t>
                    </m:r>
                  </m:oMath>
                </a14:m>
                <a:r>
                  <a:rPr lang="nl-NL" sz="3200" spc="-30" dirty="0">
                    <a:effectLst/>
                    <a:latin typeface="Times New Roman" panose="02020603050405020304" pitchFamily="18" charset="0"/>
                    <a:ea typeface="Times New Roman" panose="02020603050405020304" pitchFamily="18" charset="0"/>
                  </a:rPr>
                  <a:t> của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m:t>
                    </m:r>
                  </m:oMath>
                </a14:m>
                <a:r>
                  <a:rPr lang="nl-NL" sz="3200" spc="-30" dirty="0">
                    <a:effectLst/>
                    <a:latin typeface="Times New Roman" panose="02020603050405020304" pitchFamily="18" charset="0"/>
                    <a:ea typeface="Times New Roman" panose="02020603050405020304" pitchFamily="18" charset="0"/>
                  </a:rPr>
                  <a:t> lên mặt </a:t>
                </a:r>
                <a14:m>
                  <m:oMath xmlns:m="http://schemas.openxmlformats.org/officeDocument/2006/math">
                    <m:d>
                      <m:dPr>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𝐴𝐵𝐶𝐷</m:t>
                        </m:r>
                      </m:e>
                    </m:d>
                  </m:oMath>
                </a14:m>
                <a:r>
                  <a:rPr lang="nl-NL" sz="3200" spc="-30" dirty="0">
                    <a:effectLst/>
                    <a:latin typeface="Times New Roman" panose="02020603050405020304" pitchFamily="18" charset="0"/>
                    <a:ea typeface="Times New Roman" panose="02020603050405020304" pitchFamily="18" charset="0"/>
                  </a:rPr>
                  <a:t> là trung điểm của đoạn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𝐴𝐵</m:t>
                    </m:r>
                  </m:oMath>
                </a14:m>
                <a:r>
                  <a:rPr lang="nl-NL" sz="3200" spc="-30" dirty="0">
                    <a:effectLst/>
                    <a:latin typeface="Times New Roman" panose="02020603050405020304" pitchFamily="18" charset="0"/>
                    <a:ea typeface="Times New Roman" panose="02020603050405020304" pitchFamily="18" charset="0"/>
                  </a:rPr>
                  <a:t>. Tính chiều cao của khối chóp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𝐻</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𝑆𝐵𝐷</m:t>
                    </m:r>
                  </m:oMath>
                </a14:m>
                <a:r>
                  <a:rPr lang="nl-NL" sz="3200" spc="-30" dirty="0">
                    <a:effectLst/>
                    <a:latin typeface="Times New Roman" panose="02020603050405020304" pitchFamily="18" charset="0"/>
                    <a:ea typeface="Times New Roman" panose="02020603050405020304" pitchFamily="18" charset="0"/>
                  </a:rPr>
                  <a:t> theo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𝑎</m:t>
                    </m:r>
                  </m:oMath>
                </a14:m>
                <a:r>
                  <a:rPr lang="nl-NL" sz="3200" spc="-30" dirty="0">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a:p>
                <a:pPr marL="401320" indent="0">
                  <a:lnSpc>
                    <a:spcPct val="100000"/>
                  </a:lnSpc>
                  <a:spcBef>
                    <a:spcPts val="0"/>
                  </a:spcBef>
                  <a:spcAft>
                    <a:spcPts val="800"/>
                  </a:spcAft>
                  <a:buNone/>
                  <a:tabLst>
                    <a:tab pos="3599815" algn="l"/>
                    <a:tab pos="5039995" algn="l"/>
                  </a:tabLst>
                </a:pPr>
                <a:r>
                  <a:rPr lang="en-US" sz="3200" b="1" dirty="0">
                    <a:solidFill>
                      <a:srgbClr val="0000FF"/>
                    </a:solidFill>
                    <a:effectLst/>
                    <a:latin typeface="Times New Roman" panose="02020603050405020304" pitchFamily="18" charset="0"/>
                    <a:ea typeface="Times New Roman" panose="02020603050405020304" pitchFamily="18" charset="0"/>
                  </a:rPr>
                  <a:t>A.</a:t>
                </a:r>
                <a:r>
                  <a:rPr lang="en-US" sz="3200" b="1" dirty="0">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rPr>
                        </m:ctrlPr>
                      </m:fPr>
                      <m:num>
                        <m:rad>
                          <m:radPr>
                            <m:degHide m:val="on"/>
                            <m:ctrlPr>
                              <a:rPr lang="en-US" sz="3200" i="1">
                                <a:effectLst/>
                                <a:latin typeface="Cambria Math" panose="02040503050406030204" pitchFamily="18" charset="0"/>
                                <a:ea typeface="Times New Roman" panose="02020603050405020304" pitchFamily="18" charset="0"/>
                              </a:rPr>
                            </m:ctrlPr>
                          </m:radPr>
                          <m:deg/>
                          <m:e>
                            <m:r>
                              <a:rPr lang="en-US" sz="3200" i="1">
                                <a:effectLst/>
                                <a:latin typeface="Cambria Math" panose="02040503050406030204" pitchFamily="18" charset="0"/>
                                <a:ea typeface="Times New Roman" panose="02020603050405020304" pitchFamily="18" charset="0"/>
                              </a:rPr>
                              <m:t>3</m:t>
                            </m:r>
                          </m:e>
                        </m:rad>
                        <m:r>
                          <a:rPr lang="en-US" sz="3200" i="1">
                            <a:effectLst/>
                            <a:latin typeface="Cambria Math" panose="02040503050406030204" pitchFamily="18" charset="0"/>
                            <a:ea typeface="Times New Roman" panose="02020603050405020304" pitchFamily="18" charset="0"/>
                          </a:rPr>
                          <m:t>𝑎</m:t>
                        </m:r>
                      </m:num>
                      <m:den>
                        <m:r>
                          <a:rPr lang="en-US" sz="3200" i="1">
                            <a:effectLst/>
                            <a:latin typeface="Cambria Math" panose="02040503050406030204" pitchFamily="18" charset="0"/>
                            <a:ea typeface="Times New Roman" panose="02020603050405020304" pitchFamily="18" charset="0"/>
                          </a:rPr>
                          <m:t>5</m:t>
                        </m:r>
                      </m:den>
                    </m:f>
                  </m:oMath>
                </a14:m>
                <a:r>
                  <a:rPr lang="nl-NL" sz="3200" dirty="0">
                    <a:effectLst/>
                    <a:latin typeface="Times New Roman" panose="02020603050405020304" pitchFamily="18" charset="0"/>
                    <a:ea typeface="Times New Roman" panose="02020603050405020304" pitchFamily="18" charset="0"/>
                  </a:rPr>
                  <a:t>.	</a:t>
                </a:r>
                <a:r>
                  <a:rPr lang="nl-NL" sz="3200" b="1" dirty="0">
                    <a:solidFill>
                      <a:srgbClr val="0000FF"/>
                    </a:solidFill>
                    <a:effectLst/>
                    <a:latin typeface="Times New Roman" panose="02020603050405020304" pitchFamily="18" charset="0"/>
                    <a:ea typeface="Times New Roman" panose="02020603050405020304" pitchFamily="18" charset="0"/>
                  </a:rPr>
                  <a:t>B.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𝑎</m:t>
                        </m:r>
                        <m:rad>
                          <m:radPr>
                            <m:degHide m:val="on"/>
                            <m:ctrlPr>
                              <a:rPr lang="en-US" sz="3200" i="1">
                                <a:effectLst/>
                                <a:latin typeface="Cambria Math" panose="02040503050406030204" pitchFamily="18" charset="0"/>
                                <a:ea typeface="Times New Roman" panose="02020603050405020304" pitchFamily="18" charset="0"/>
                              </a:rPr>
                            </m:ctrlPr>
                          </m:radPr>
                          <m:deg/>
                          <m:e>
                            <m:r>
                              <a:rPr lang="en-US" sz="3200" i="1">
                                <a:effectLst/>
                                <a:latin typeface="Cambria Math" panose="02040503050406030204" pitchFamily="18" charset="0"/>
                                <a:ea typeface="Times New Roman" panose="02020603050405020304" pitchFamily="18" charset="0"/>
                              </a:rPr>
                              <m:t>3</m:t>
                            </m:r>
                          </m:e>
                        </m:rad>
                      </m:num>
                      <m:den>
                        <m:r>
                          <a:rPr lang="en-US" sz="3200" i="1">
                            <a:effectLst/>
                            <a:latin typeface="Cambria Math" panose="02040503050406030204" pitchFamily="18" charset="0"/>
                            <a:ea typeface="Times New Roman" panose="02020603050405020304" pitchFamily="18" charset="0"/>
                          </a:rPr>
                          <m:t>7</m:t>
                        </m:r>
                      </m:den>
                    </m:f>
                  </m:oMath>
                </a14:m>
                <a:r>
                  <a:rPr lang="nl-NL" sz="3200" dirty="0">
                    <a:effectLst/>
                    <a:latin typeface="Times New Roman" panose="02020603050405020304" pitchFamily="18" charset="0"/>
                    <a:ea typeface="Times New Roman" panose="02020603050405020304" pitchFamily="18" charset="0"/>
                  </a:rPr>
                  <a:t>.				</a:t>
                </a:r>
                <a:r>
                  <a:rPr lang="nl-NL" sz="3200" b="1" dirty="0">
                    <a:solidFill>
                      <a:srgbClr val="0000FF"/>
                    </a:solidFill>
                    <a:effectLst/>
                    <a:latin typeface="Times New Roman" panose="02020603050405020304" pitchFamily="18" charset="0"/>
                    <a:ea typeface="Times New Roman" panose="02020603050405020304" pitchFamily="18" charset="0"/>
                  </a:rPr>
                  <a:t>C.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𝑎</m:t>
                        </m:r>
                        <m:rad>
                          <m:radPr>
                            <m:degHide m:val="on"/>
                            <m:ctrlPr>
                              <a:rPr lang="en-US" sz="3200" i="1">
                                <a:effectLst/>
                                <a:latin typeface="Cambria Math" panose="02040503050406030204" pitchFamily="18" charset="0"/>
                                <a:ea typeface="Times New Roman" panose="02020603050405020304" pitchFamily="18" charset="0"/>
                              </a:rPr>
                            </m:ctrlPr>
                          </m:radPr>
                          <m:deg/>
                          <m:e>
                            <m:r>
                              <a:rPr lang="en-US" sz="3200" i="1">
                                <a:effectLst/>
                                <a:latin typeface="Cambria Math" panose="02040503050406030204" pitchFamily="18" charset="0"/>
                                <a:ea typeface="Times New Roman" panose="02020603050405020304" pitchFamily="18" charset="0"/>
                              </a:rPr>
                              <m:t>21</m:t>
                            </m:r>
                          </m:e>
                        </m:rad>
                      </m:num>
                      <m:den>
                        <m:r>
                          <a:rPr lang="en-US" sz="3200" i="1">
                            <a:effectLst/>
                            <a:latin typeface="Cambria Math" panose="02040503050406030204" pitchFamily="18" charset="0"/>
                            <a:ea typeface="Times New Roman" panose="02020603050405020304" pitchFamily="18" charset="0"/>
                          </a:rPr>
                          <m:t>5</m:t>
                        </m:r>
                      </m:den>
                    </m:f>
                  </m:oMath>
                </a14:m>
                <a:r>
                  <a:rPr lang="en-US" sz="3200" dirty="0">
                    <a:effectLst/>
                    <a:latin typeface="Times New Roman" panose="02020603050405020304" pitchFamily="18" charset="0"/>
                    <a:ea typeface="Times New Roman" panose="02020603050405020304" pitchFamily="18" charset="0"/>
                  </a:rPr>
                  <a:t>.		</a:t>
                </a:r>
                <a:r>
                  <a:rPr lang="nl-NL" sz="3200" b="1" dirty="0">
                    <a:solidFill>
                      <a:srgbClr val="0000FF"/>
                    </a:solidFill>
                    <a:effectLst/>
                    <a:latin typeface="Times New Roman" panose="02020603050405020304" pitchFamily="18" charset="0"/>
                    <a:ea typeface="Times New Roman" panose="02020603050405020304" pitchFamily="18" charset="0"/>
                  </a:rPr>
                  <a:t>D.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3</m:t>
                        </m:r>
                        <m:r>
                          <a:rPr lang="en-US" sz="3200" i="1">
                            <a:effectLst/>
                            <a:latin typeface="Cambria Math" panose="02040503050406030204" pitchFamily="18" charset="0"/>
                            <a:ea typeface="Times New Roman" panose="02020603050405020304" pitchFamily="18" charset="0"/>
                          </a:rPr>
                          <m:t>𝑎</m:t>
                        </m:r>
                      </m:num>
                      <m:den>
                        <m:r>
                          <a:rPr lang="en-US" sz="3200" i="1">
                            <a:effectLst/>
                            <a:latin typeface="Cambria Math" panose="02040503050406030204" pitchFamily="18" charset="0"/>
                            <a:ea typeface="Times New Roman" panose="02020603050405020304" pitchFamily="18" charset="0"/>
                          </a:rPr>
                          <m:t>5</m:t>
                        </m:r>
                      </m:den>
                    </m:f>
                  </m:oMath>
                </a14:m>
                <a:r>
                  <a:rPr lang="en-US" sz="3200" dirty="0">
                    <a:effectLst/>
                    <a:latin typeface="Times New Roman" panose="02020603050405020304" pitchFamily="18" charset="0"/>
                    <a:ea typeface="Times New Roman" panose="02020603050405020304" pitchFamily="18" charset="0"/>
                  </a:rPr>
                  <a:t>.</a:t>
                </a:r>
              </a:p>
              <a:p>
                <a:pPr marL="0" marR="0" lvl="0" indent="0" rtl="0">
                  <a:buNone/>
                </a:pPr>
                <a:r>
                  <a:rPr lang="en-US" sz="3200" b="1" u="sng" dirty="0" err="1">
                    <a:solidFill>
                      <a:srgbClr val="0000FF"/>
                    </a:solidFill>
                    <a:latin typeface="Calibri" panose="020F0502020204030204" pitchFamily="34" charset="0"/>
                  </a:rPr>
                  <a:t>Lời</a:t>
                </a:r>
                <a:r>
                  <a:rPr lang="en-US" sz="3200" b="1" u="sng" dirty="0">
                    <a:solidFill>
                      <a:srgbClr val="0000FF"/>
                    </a:solidFill>
                    <a:latin typeface="Calibri" panose="020F0502020204030204" pitchFamily="34" charset="0"/>
                  </a:rPr>
                  <a:t> </a:t>
                </a:r>
                <a:r>
                  <a:rPr lang="en-US" sz="3200" b="1" u="sng" dirty="0" err="1">
                    <a:solidFill>
                      <a:srgbClr val="0000FF"/>
                    </a:solidFill>
                    <a:latin typeface="Calibri" panose="020F0502020204030204" pitchFamily="34" charset="0"/>
                  </a:rPr>
                  <a:t>giải</a:t>
                </a:r>
                <a:r>
                  <a:rPr lang="en-US" sz="3200" b="1" u="sng" dirty="0">
                    <a:solidFill>
                      <a:srgbClr val="0000FF"/>
                    </a:solidFill>
                    <a:latin typeface="Calibri" panose="020F0502020204030204" pitchFamily="34" charset="0"/>
                  </a:rPr>
                  <a:t>  </a:t>
                </a:r>
                <a:endParaRPr lang="en-US" sz="3200" b="1" dirty="0">
                  <a:solidFill>
                    <a:srgbClr val="002060"/>
                  </a:solidFill>
                  <a:latin typeface="Calibri" panose="020F0502020204030204" pitchFamily="34" charset="0"/>
                  <a:sym typeface="Symbol"/>
                </a:endParaRPr>
              </a:p>
              <a:p>
                <a:pPr marL="0" marR="0" lvl="0" indent="0" rtl="0">
                  <a:buNone/>
                </a:pPr>
                <a:endParaRPr lang="en-US" sz="3200" b="1" i="0" u="none" strike="noStrike" baseline="0" dirty="0">
                  <a:solidFill>
                    <a:srgbClr val="002060"/>
                  </a:solidFill>
                  <a:latin typeface="Calibri" panose="020F0502020204030204" pitchFamily="34" charset="0"/>
                  <a:sym typeface="Symbol"/>
                </a:endParaRPr>
              </a:p>
              <a:p>
                <a:pPr marL="0" marR="0" lvl="0" indent="0" rtl="0">
                  <a:buNone/>
                </a:pPr>
                <a:endParaRPr lang="en-US" sz="3200" b="1" dirty="0">
                  <a:solidFill>
                    <a:srgbClr val="002060"/>
                  </a:solidFill>
                  <a:latin typeface="Calibri" panose="020F0502020204030204" pitchFamily="34" charset="0"/>
                  <a:sym typeface="Symbol"/>
                </a:endParaRPr>
              </a:p>
            </p:txBody>
          </p:sp>
        </mc:Choice>
        <mc:Fallback xmlns="">
          <p:sp>
            <p:nvSpPr>
              <p:cNvPr id="3" name="Text Placeholder 2">
                <a:extLst>
                  <a:ext uri="{FF2B5EF4-FFF2-40B4-BE49-F238E27FC236}">
                    <a16:creationId xmlns:a16="http://schemas.microsoft.com/office/drawing/2014/main" id="{0AEB5589-BCD2-4F0E-A74F-0ACF51F85001}"/>
                  </a:ext>
                </a:extLst>
              </p:cNvPr>
              <p:cNvSpPr>
                <a:spLocks noGrp="1" noRot="1" noChangeAspect="1" noMove="1" noResize="1" noEditPoints="1" noAdjustHandles="1" noChangeArrowheads="1" noChangeShapeType="1" noTextEdit="1"/>
              </p:cNvSpPr>
              <p:nvPr>
                <p:ph type="body" idx="1"/>
              </p:nvPr>
            </p:nvSpPr>
            <p:spPr>
              <a:xfrm>
                <a:off x="0" y="-82183"/>
                <a:ext cx="11998712" cy="2711669"/>
              </a:xfrm>
              <a:blipFill>
                <a:blip r:embed="rId2"/>
                <a:stretch>
                  <a:fillRect l="-1270" t="-3153" r="-2134" b="-290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73573" y="5305790"/>
                <a:ext cx="12301205" cy="1999906"/>
              </a:xfrm>
              <a:prstGeom prst="rect">
                <a:avLst/>
              </a:prstGeom>
              <a:noFill/>
            </p:spPr>
            <p:txBody>
              <a:bodyPr wrap="square" rtlCol="0">
                <a:spAutoFit/>
              </a:bodyPr>
              <a:lstStyle/>
              <a:p>
                <a:pPr>
                  <a:lnSpc>
                    <a:spcPct val="107000"/>
                  </a:lnSpc>
                  <a:spcBef>
                    <a:spcPts val="600"/>
                  </a:spcBef>
                  <a:spcAft>
                    <a:spcPts val="800"/>
                  </a:spcAft>
                </a:pPr>
                <a:r>
                  <a:rPr lang="fr-FR" sz="2700" dirty="0">
                    <a:latin typeface="Times New Roman" panose="02020603050405020304" pitchFamily="18" charset="0"/>
                    <a:ea typeface="Times New Roman" panose="02020603050405020304" pitchFamily="18" charset="0"/>
                  </a:rPr>
                  <a:t>Ta </a:t>
                </a:r>
                <a:r>
                  <a:rPr lang="fr-FR" sz="2700" dirty="0" err="1">
                    <a:latin typeface="Times New Roman" panose="02020603050405020304" pitchFamily="18" charset="0"/>
                    <a:ea typeface="Times New Roman" panose="02020603050405020304" pitchFamily="18" charset="0"/>
                  </a:rPr>
                  <a:t>có</a:t>
                </a:r>
                <a:r>
                  <a:rPr lang="fr-FR" sz="2700" dirty="0">
                    <a:latin typeface="Times New Roman" panose="02020603050405020304" pitchFamily="18" charset="0"/>
                    <a:ea typeface="Times New Roman" panose="02020603050405020304" pitchFamily="18" charset="0"/>
                  </a:rPr>
                  <a:t> </a:t>
                </a:r>
                <a14:m>
                  <m:oMath xmlns:m="http://schemas.openxmlformats.org/officeDocument/2006/math">
                    <m:r>
                      <a:rPr lang="en-US" sz="2700" i="1">
                        <a:effectLst/>
                        <a:latin typeface="Cambria Math" panose="02040503050406030204" pitchFamily="18" charset="0"/>
                        <a:ea typeface="Times New Roman" panose="02020603050405020304" pitchFamily="18" charset="0"/>
                      </a:rPr>
                      <m:t>𝛥</m:t>
                    </m:r>
                    <m:r>
                      <a:rPr lang="en-US" sz="2700" i="1">
                        <a:effectLst/>
                        <a:latin typeface="Cambria Math" panose="02040503050406030204" pitchFamily="18" charset="0"/>
                        <a:ea typeface="Times New Roman" panose="02020603050405020304" pitchFamily="18" charset="0"/>
                      </a:rPr>
                      <m:t>𝑆𝐻𝐷</m:t>
                    </m:r>
                  </m:oMath>
                </a14:m>
                <a:r>
                  <a:rPr lang="fr-FR" sz="2700" dirty="0">
                    <a:effectLst/>
                    <a:latin typeface="Times New Roman" panose="02020603050405020304" pitchFamily="18" charset="0"/>
                    <a:ea typeface="Times New Roman" panose="02020603050405020304" pitchFamily="18" charset="0"/>
                  </a:rPr>
                  <a:t> </a:t>
                </a:r>
                <a:r>
                  <a:rPr lang="fr-FR" sz="2700" dirty="0" err="1">
                    <a:effectLst/>
                    <a:latin typeface="Times New Roman" panose="02020603050405020304" pitchFamily="18" charset="0"/>
                    <a:ea typeface="Times New Roman" panose="02020603050405020304" pitchFamily="18" charset="0"/>
                  </a:rPr>
                  <a:t>vuông</a:t>
                </a:r>
                <a:r>
                  <a:rPr lang="fr-FR" sz="2700" dirty="0">
                    <a:effectLst/>
                    <a:latin typeface="Times New Roman" panose="02020603050405020304" pitchFamily="18" charset="0"/>
                    <a:ea typeface="Times New Roman" panose="02020603050405020304" pitchFamily="18" charset="0"/>
                  </a:rPr>
                  <a:t> </a:t>
                </a:r>
                <a:r>
                  <a:rPr lang="fr-FR" sz="2700" dirty="0" err="1">
                    <a:effectLst/>
                    <a:latin typeface="Times New Roman" panose="02020603050405020304" pitchFamily="18" charset="0"/>
                    <a:ea typeface="Times New Roman" panose="02020603050405020304" pitchFamily="18" charset="0"/>
                  </a:rPr>
                  <a:t>tại</a:t>
                </a:r>
                <a:r>
                  <a:rPr lang="fr-FR" sz="27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2700" i="1">
                        <a:effectLst/>
                        <a:latin typeface="Cambria Math" panose="02040503050406030204" pitchFamily="18" charset="0"/>
                        <a:ea typeface="Times New Roman" panose="02020603050405020304" pitchFamily="18" charset="0"/>
                      </a:rPr>
                      <m:t>𝐻</m:t>
                    </m:r>
                  </m:oMath>
                </a14:m>
                <a:r>
                  <a:rPr lang="en-US" sz="27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2700" i="1">
                        <a:effectLst/>
                        <a:latin typeface="Cambria Math" panose="02040503050406030204" pitchFamily="18" charset="0"/>
                        <a:ea typeface="Times New Roman" panose="02020603050405020304" pitchFamily="18" charset="0"/>
                      </a:rPr>
                      <m:t>⇒</m:t>
                    </m:r>
                    <m:r>
                      <a:rPr lang="en-US" sz="2700" i="1">
                        <a:effectLst/>
                        <a:latin typeface="Cambria Math" panose="02040503050406030204" pitchFamily="18" charset="0"/>
                        <a:ea typeface="Times New Roman" panose="02020603050405020304" pitchFamily="18" charset="0"/>
                      </a:rPr>
                      <m:t>𝑆𝐻</m:t>
                    </m:r>
                    <m:r>
                      <a:rPr lang="en-US" sz="2700" i="1">
                        <a:effectLst/>
                        <a:latin typeface="Cambria Math" panose="02040503050406030204" pitchFamily="18" charset="0"/>
                        <a:ea typeface="Times New Roman" panose="02020603050405020304" pitchFamily="18" charset="0"/>
                      </a:rPr>
                      <m:t>=</m:t>
                    </m:r>
                    <m:rad>
                      <m:radPr>
                        <m:degHide m:val="on"/>
                        <m:ctrlPr>
                          <a:rPr lang="en-US" sz="2700" i="1">
                            <a:effectLst/>
                            <a:latin typeface="Cambria Math" panose="02040503050406030204" pitchFamily="18" charset="0"/>
                            <a:ea typeface="Times New Roman" panose="02020603050405020304" pitchFamily="18" charset="0"/>
                          </a:rPr>
                        </m:ctrlPr>
                      </m:radPr>
                      <m:deg/>
                      <m:e>
                        <m:r>
                          <a:rPr lang="en-US" sz="2700" i="1">
                            <a:effectLst/>
                            <a:latin typeface="Cambria Math" panose="02040503050406030204" pitchFamily="18" charset="0"/>
                            <a:ea typeface="Times New Roman" panose="02020603050405020304" pitchFamily="18" charset="0"/>
                          </a:rPr>
                          <m:t>𝑆</m:t>
                        </m:r>
                        <m:sSup>
                          <m:sSupPr>
                            <m:ctrlPr>
                              <a:rPr lang="en-US" sz="2700" i="1">
                                <a:effectLst/>
                                <a:latin typeface="Cambria Math" panose="02040503050406030204" pitchFamily="18" charset="0"/>
                                <a:ea typeface="Times New Roman" panose="02020603050405020304" pitchFamily="18" charset="0"/>
                              </a:rPr>
                            </m:ctrlPr>
                          </m:sSupPr>
                          <m:e>
                            <m:r>
                              <a:rPr lang="en-US" sz="2700" i="1">
                                <a:effectLst/>
                                <a:latin typeface="Cambria Math" panose="02040503050406030204" pitchFamily="18" charset="0"/>
                                <a:ea typeface="Times New Roman" panose="02020603050405020304" pitchFamily="18" charset="0"/>
                              </a:rPr>
                              <m:t>𝐷</m:t>
                            </m:r>
                          </m:e>
                          <m:sup>
                            <m:r>
                              <a:rPr lang="en-US" sz="2700" i="1">
                                <a:effectLst/>
                                <a:latin typeface="Cambria Math" panose="02040503050406030204" pitchFamily="18" charset="0"/>
                                <a:ea typeface="Times New Roman" panose="02020603050405020304" pitchFamily="18" charset="0"/>
                              </a:rPr>
                              <m:t>2</m:t>
                            </m:r>
                          </m:sup>
                        </m:sSup>
                        <m:r>
                          <a:rPr lang="en-US" sz="2700" i="1">
                            <a:effectLst/>
                            <a:latin typeface="Cambria Math" panose="02040503050406030204" pitchFamily="18" charset="0"/>
                            <a:ea typeface="Times New Roman" panose="02020603050405020304" pitchFamily="18" charset="0"/>
                          </a:rPr>
                          <m:t>−</m:t>
                        </m:r>
                        <m:r>
                          <a:rPr lang="en-US" sz="2700" i="1">
                            <a:effectLst/>
                            <a:latin typeface="Cambria Math" panose="02040503050406030204" pitchFamily="18" charset="0"/>
                            <a:ea typeface="Times New Roman" panose="02020603050405020304" pitchFamily="18" charset="0"/>
                          </a:rPr>
                          <m:t>𝐻</m:t>
                        </m:r>
                        <m:sSup>
                          <m:sSupPr>
                            <m:ctrlPr>
                              <a:rPr lang="en-US" sz="2700" i="1">
                                <a:effectLst/>
                                <a:latin typeface="Cambria Math" panose="02040503050406030204" pitchFamily="18" charset="0"/>
                                <a:ea typeface="Times New Roman" panose="02020603050405020304" pitchFamily="18" charset="0"/>
                              </a:rPr>
                            </m:ctrlPr>
                          </m:sSupPr>
                          <m:e>
                            <m:r>
                              <a:rPr lang="en-US" sz="2700" i="1">
                                <a:effectLst/>
                                <a:latin typeface="Cambria Math" panose="02040503050406030204" pitchFamily="18" charset="0"/>
                                <a:ea typeface="Times New Roman" panose="02020603050405020304" pitchFamily="18" charset="0"/>
                              </a:rPr>
                              <m:t>𝐷</m:t>
                            </m:r>
                          </m:e>
                          <m:sup>
                            <m:r>
                              <a:rPr lang="en-US" sz="2700" i="1">
                                <a:effectLst/>
                                <a:latin typeface="Cambria Math" panose="02040503050406030204" pitchFamily="18" charset="0"/>
                                <a:ea typeface="Times New Roman" panose="02020603050405020304" pitchFamily="18" charset="0"/>
                              </a:rPr>
                              <m:t>2</m:t>
                            </m:r>
                          </m:sup>
                        </m:sSup>
                      </m:e>
                    </m:rad>
                    <m:r>
                      <a:rPr lang="en-US" sz="2700" i="1">
                        <a:effectLst/>
                        <a:latin typeface="Cambria Math" panose="02040503050406030204" pitchFamily="18" charset="0"/>
                        <a:ea typeface="Times New Roman" panose="02020603050405020304" pitchFamily="18" charset="0"/>
                      </a:rPr>
                      <m:t>=</m:t>
                    </m:r>
                    <m:rad>
                      <m:radPr>
                        <m:degHide m:val="on"/>
                        <m:ctrlPr>
                          <a:rPr lang="en-US" sz="2700" i="1">
                            <a:effectLst/>
                            <a:latin typeface="Cambria Math" panose="02040503050406030204" pitchFamily="18" charset="0"/>
                            <a:ea typeface="Times New Roman" panose="02020603050405020304" pitchFamily="18" charset="0"/>
                          </a:rPr>
                        </m:ctrlPr>
                      </m:radPr>
                      <m:deg/>
                      <m:e>
                        <m:sSup>
                          <m:sSupPr>
                            <m:ctrlPr>
                              <a:rPr lang="en-US" sz="2700" i="1">
                                <a:effectLst/>
                                <a:latin typeface="Cambria Math" panose="02040503050406030204" pitchFamily="18" charset="0"/>
                                <a:ea typeface="Times New Roman" panose="02020603050405020304" pitchFamily="18" charset="0"/>
                              </a:rPr>
                            </m:ctrlPr>
                          </m:sSupPr>
                          <m:e>
                            <m:d>
                              <m:dPr>
                                <m:ctrlPr>
                                  <a:rPr lang="en-US" sz="2700" i="1">
                                    <a:effectLst/>
                                    <a:latin typeface="Cambria Math" panose="02040503050406030204" pitchFamily="18" charset="0"/>
                                    <a:ea typeface="Times New Roman" panose="02020603050405020304" pitchFamily="18" charset="0"/>
                                  </a:rPr>
                                </m:ctrlPr>
                              </m:dPr>
                              <m:e>
                                <m:f>
                                  <m:fPr>
                                    <m:ctrlPr>
                                      <a:rPr lang="en-US" sz="2700" i="1">
                                        <a:effectLst/>
                                        <a:latin typeface="Cambria Math" panose="02040503050406030204" pitchFamily="18" charset="0"/>
                                        <a:ea typeface="Times New Roman" panose="02020603050405020304" pitchFamily="18" charset="0"/>
                                      </a:rPr>
                                    </m:ctrlPr>
                                  </m:fPr>
                                  <m:num>
                                    <m:r>
                                      <a:rPr lang="en-US" sz="2700" i="1">
                                        <a:effectLst/>
                                        <a:latin typeface="Cambria Math" panose="02040503050406030204" pitchFamily="18" charset="0"/>
                                        <a:ea typeface="Times New Roman" panose="02020603050405020304" pitchFamily="18" charset="0"/>
                                      </a:rPr>
                                      <m:t>𝑎</m:t>
                                    </m:r>
                                    <m:rad>
                                      <m:radPr>
                                        <m:degHide m:val="on"/>
                                        <m:ctrlPr>
                                          <a:rPr lang="en-US" sz="2700" i="1">
                                            <a:effectLst/>
                                            <a:latin typeface="Cambria Math" panose="02040503050406030204" pitchFamily="18" charset="0"/>
                                            <a:ea typeface="Times New Roman" panose="02020603050405020304" pitchFamily="18" charset="0"/>
                                          </a:rPr>
                                        </m:ctrlPr>
                                      </m:radPr>
                                      <m:deg/>
                                      <m:e>
                                        <m:r>
                                          <a:rPr lang="en-US" sz="2700" i="1">
                                            <a:effectLst/>
                                            <a:latin typeface="Cambria Math" panose="02040503050406030204" pitchFamily="18" charset="0"/>
                                            <a:ea typeface="Times New Roman" panose="02020603050405020304" pitchFamily="18" charset="0"/>
                                          </a:rPr>
                                          <m:t>17</m:t>
                                        </m:r>
                                      </m:e>
                                    </m:rad>
                                  </m:num>
                                  <m:den>
                                    <m:r>
                                      <a:rPr lang="en-US" sz="2700" i="1">
                                        <a:effectLst/>
                                        <a:latin typeface="Cambria Math" panose="02040503050406030204" pitchFamily="18" charset="0"/>
                                        <a:ea typeface="Times New Roman" panose="02020603050405020304" pitchFamily="18" charset="0"/>
                                      </a:rPr>
                                      <m:t>2</m:t>
                                    </m:r>
                                  </m:den>
                                </m:f>
                              </m:e>
                            </m:d>
                          </m:e>
                          <m:sup>
                            <m:r>
                              <a:rPr lang="en-US" sz="2700" i="1">
                                <a:effectLst/>
                                <a:latin typeface="Cambria Math" panose="02040503050406030204" pitchFamily="18" charset="0"/>
                                <a:ea typeface="Times New Roman" panose="02020603050405020304" pitchFamily="18" charset="0"/>
                              </a:rPr>
                              <m:t>2</m:t>
                            </m:r>
                          </m:sup>
                        </m:sSup>
                        <m:r>
                          <a:rPr lang="en-US" sz="2700" i="1">
                            <a:effectLst/>
                            <a:latin typeface="Cambria Math" panose="02040503050406030204" pitchFamily="18" charset="0"/>
                            <a:ea typeface="Times New Roman" panose="02020603050405020304" pitchFamily="18" charset="0"/>
                          </a:rPr>
                          <m:t>−</m:t>
                        </m:r>
                        <m:d>
                          <m:dPr>
                            <m:ctrlPr>
                              <a:rPr lang="en-US" sz="2700" i="1">
                                <a:effectLst/>
                                <a:latin typeface="Cambria Math" panose="02040503050406030204" pitchFamily="18" charset="0"/>
                                <a:ea typeface="Times New Roman" panose="02020603050405020304" pitchFamily="18" charset="0"/>
                              </a:rPr>
                            </m:ctrlPr>
                          </m:dPr>
                          <m:e>
                            <m:sSup>
                              <m:sSupPr>
                                <m:ctrlPr>
                                  <a:rPr lang="en-US" sz="2700" i="1">
                                    <a:effectLst/>
                                    <a:latin typeface="Cambria Math" panose="02040503050406030204" pitchFamily="18" charset="0"/>
                                    <a:ea typeface="Times New Roman" panose="02020603050405020304" pitchFamily="18" charset="0"/>
                                  </a:rPr>
                                </m:ctrlPr>
                              </m:sSupPr>
                              <m:e>
                                <m:r>
                                  <a:rPr lang="en-US" sz="2700" i="1">
                                    <a:effectLst/>
                                    <a:latin typeface="Cambria Math" panose="02040503050406030204" pitchFamily="18" charset="0"/>
                                    <a:ea typeface="Times New Roman" panose="02020603050405020304" pitchFamily="18" charset="0"/>
                                  </a:rPr>
                                  <m:t>𝑎</m:t>
                                </m:r>
                              </m:e>
                              <m:sup>
                                <m:r>
                                  <a:rPr lang="en-US" sz="2700" i="1">
                                    <a:effectLst/>
                                    <a:latin typeface="Cambria Math" panose="02040503050406030204" pitchFamily="18" charset="0"/>
                                    <a:ea typeface="Times New Roman" panose="02020603050405020304" pitchFamily="18" charset="0"/>
                                  </a:rPr>
                                  <m:t>2</m:t>
                                </m:r>
                              </m:sup>
                            </m:sSup>
                            <m:r>
                              <a:rPr lang="en-US" sz="2700" i="1">
                                <a:effectLst/>
                                <a:latin typeface="Cambria Math" panose="02040503050406030204" pitchFamily="18" charset="0"/>
                                <a:ea typeface="Times New Roman" panose="02020603050405020304" pitchFamily="18" charset="0"/>
                              </a:rPr>
                              <m:t>+</m:t>
                            </m:r>
                            <m:sSup>
                              <m:sSupPr>
                                <m:ctrlPr>
                                  <a:rPr lang="en-US" sz="2700" i="1">
                                    <a:effectLst/>
                                    <a:latin typeface="Cambria Math" panose="02040503050406030204" pitchFamily="18" charset="0"/>
                                    <a:ea typeface="Times New Roman" panose="02020603050405020304" pitchFamily="18" charset="0"/>
                                  </a:rPr>
                                </m:ctrlPr>
                              </m:sSupPr>
                              <m:e>
                                <m:d>
                                  <m:dPr>
                                    <m:ctrlPr>
                                      <a:rPr lang="en-US" sz="2700" i="1">
                                        <a:effectLst/>
                                        <a:latin typeface="Cambria Math" panose="02040503050406030204" pitchFamily="18" charset="0"/>
                                        <a:ea typeface="Times New Roman" panose="02020603050405020304" pitchFamily="18" charset="0"/>
                                      </a:rPr>
                                    </m:ctrlPr>
                                  </m:dPr>
                                  <m:e>
                                    <m:f>
                                      <m:fPr>
                                        <m:ctrlPr>
                                          <a:rPr lang="en-US" sz="2700" i="1">
                                            <a:effectLst/>
                                            <a:latin typeface="Cambria Math" panose="02040503050406030204" pitchFamily="18" charset="0"/>
                                            <a:ea typeface="Times New Roman" panose="02020603050405020304" pitchFamily="18" charset="0"/>
                                          </a:rPr>
                                        </m:ctrlPr>
                                      </m:fPr>
                                      <m:num>
                                        <m:r>
                                          <a:rPr lang="en-US" sz="2700" i="1">
                                            <a:effectLst/>
                                            <a:latin typeface="Cambria Math" panose="02040503050406030204" pitchFamily="18" charset="0"/>
                                            <a:ea typeface="Times New Roman" panose="02020603050405020304" pitchFamily="18" charset="0"/>
                                          </a:rPr>
                                          <m:t>𝑎</m:t>
                                        </m:r>
                                      </m:num>
                                      <m:den>
                                        <m:r>
                                          <a:rPr lang="en-US" sz="2700" i="1">
                                            <a:effectLst/>
                                            <a:latin typeface="Cambria Math" panose="02040503050406030204" pitchFamily="18" charset="0"/>
                                            <a:ea typeface="Times New Roman" panose="02020603050405020304" pitchFamily="18" charset="0"/>
                                          </a:rPr>
                                          <m:t>2</m:t>
                                        </m:r>
                                      </m:den>
                                    </m:f>
                                  </m:e>
                                </m:d>
                              </m:e>
                              <m:sup>
                                <m:r>
                                  <a:rPr lang="en-US" sz="2700" i="1">
                                    <a:effectLst/>
                                    <a:latin typeface="Cambria Math" panose="02040503050406030204" pitchFamily="18" charset="0"/>
                                    <a:ea typeface="Times New Roman" panose="02020603050405020304" pitchFamily="18" charset="0"/>
                                  </a:rPr>
                                  <m:t>2</m:t>
                                </m:r>
                              </m:sup>
                            </m:sSup>
                          </m:e>
                        </m:d>
                      </m:e>
                    </m:rad>
                    <m:r>
                      <a:rPr lang="en-US" sz="2700" i="1">
                        <a:effectLst/>
                        <a:latin typeface="Cambria Math" panose="02040503050406030204" pitchFamily="18" charset="0"/>
                        <a:ea typeface="Times New Roman" panose="02020603050405020304" pitchFamily="18" charset="0"/>
                      </a:rPr>
                      <m:t>=</m:t>
                    </m:r>
                    <m:r>
                      <a:rPr lang="en-US" sz="2700" i="1">
                        <a:effectLst/>
                        <a:latin typeface="Cambria Math" panose="02040503050406030204" pitchFamily="18" charset="0"/>
                        <a:ea typeface="Times New Roman" panose="02020603050405020304" pitchFamily="18" charset="0"/>
                      </a:rPr>
                      <m:t>𝑎</m:t>
                    </m:r>
                    <m:rad>
                      <m:radPr>
                        <m:degHide m:val="on"/>
                        <m:ctrlPr>
                          <a:rPr lang="en-US" sz="2700" i="1">
                            <a:effectLst/>
                            <a:latin typeface="Cambria Math" panose="02040503050406030204" pitchFamily="18" charset="0"/>
                            <a:ea typeface="Times New Roman" panose="02020603050405020304" pitchFamily="18" charset="0"/>
                          </a:rPr>
                        </m:ctrlPr>
                      </m:radPr>
                      <m:deg/>
                      <m:e>
                        <m:r>
                          <a:rPr lang="en-US" sz="2700" i="1">
                            <a:effectLst/>
                            <a:latin typeface="Cambria Math" panose="02040503050406030204" pitchFamily="18" charset="0"/>
                            <a:ea typeface="Times New Roman" panose="02020603050405020304" pitchFamily="18" charset="0"/>
                          </a:rPr>
                          <m:t>3</m:t>
                        </m:r>
                      </m:e>
                    </m:rad>
                  </m:oMath>
                </a14:m>
                <a:r>
                  <a:rPr lang="fr-FR" sz="2700" dirty="0">
                    <a:effectLst/>
                    <a:latin typeface="Times New Roman" panose="02020603050405020304" pitchFamily="18" charset="0"/>
                    <a:ea typeface="Times New Roman" panose="02020603050405020304" pitchFamily="18" charset="0"/>
                  </a:rPr>
                  <a:t>.</a:t>
                </a:r>
                <a:endParaRPr lang="en-US" sz="2700" dirty="0">
                  <a:effectLst/>
                  <a:latin typeface="Times New Roman" panose="02020603050405020304" pitchFamily="18" charset="0"/>
                  <a:ea typeface="Times New Roman" panose="02020603050405020304" pitchFamily="18" charset="0"/>
                </a:endParaRPr>
              </a:p>
              <a:p>
                <a:pPr>
                  <a:lnSpc>
                    <a:spcPct val="107000"/>
                  </a:lnSpc>
                  <a:spcAft>
                    <a:spcPts val="800"/>
                  </a:spcAft>
                  <a:tabLst>
                    <a:tab pos="630555" algn="l"/>
                  </a:tabLst>
                </a:pPr>
                <a:endParaRPr lang="en-US" sz="3200" dirty="0">
                  <a:effectLst/>
                  <a:latin typeface="Times New Roman" panose="02020603050405020304" pitchFamily="18" charset="0"/>
                  <a:ea typeface="Times New Roman" panose="020206030504050203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73573" y="5305790"/>
                <a:ext cx="12301205" cy="1999906"/>
              </a:xfrm>
              <a:prstGeom prst="rect">
                <a:avLst/>
              </a:prstGeom>
              <a:blipFill>
                <a:blip r:embed="rId3"/>
                <a:stretch>
                  <a:fillRect l="-942"/>
                </a:stretch>
              </a:blipFill>
            </p:spPr>
            <p:txBody>
              <a:bodyPr/>
              <a:lstStyle/>
              <a:p>
                <a:r>
                  <a:rPr lang="en-US">
                    <a:noFill/>
                  </a:rPr>
                  <a:t> </a:t>
                </a:r>
              </a:p>
            </p:txBody>
          </p:sp>
        </mc:Fallback>
      </mc:AlternateContent>
      <p:sp>
        <p:nvSpPr>
          <p:cNvPr id="7" name="Oval 53"/>
          <p:cNvSpPr>
            <a:spLocks noChangeArrowheads="1"/>
          </p:cNvSpPr>
          <p:nvPr/>
        </p:nvSpPr>
        <p:spPr bwMode="auto">
          <a:xfrm>
            <a:off x="364657" y="1964364"/>
            <a:ext cx="572310" cy="477107"/>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a:p>
        </p:txBody>
      </p:sp>
      <p:grpSp>
        <p:nvGrpSpPr>
          <p:cNvPr id="23" name="Group 10"/>
          <p:cNvGrpSpPr>
            <a:grpSpLocks/>
          </p:cNvGrpSpPr>
          <p:nvPr/>
        </p:nvGrpSpPr>
        <p:grpSpPr bwMode="auto">
          <a:xfrm>
            <a:off x="7933386" y="2738363"/>
            <a:ext cx="3245679" cy="2465494"/>
            <a:chOff x="6628" y="480"/>
            <a:chExt cx="3901" cy="2649"/>
          </a:xfrm>
        </p:grpSpPr>
        <p:pic>
          <p:nvPicPr>
            <p:cNvPr id="24"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2" y="684"/>
              <a:ext cx="3460" cy="243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4" y="480"/>
              <a:ext cx="224" cy="28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9" y="1941"/>
              <a:ext cx="244" cy="26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85" y="1995"/>
              <a:ext cx="244" cy="28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54" y="2867"/>
              <a:ext cx="265" cy="26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66" y="2397"/>
              <a:ext cx="284" cy="26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28" y="2867"/>
              <a:ext cx="244" cy="262"/>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ectangle 26"/>
          <p:cNvSpPr>
            <a:spLocks noChangeArrowheads="1"/>
          </p:cNvSpPr>
          <p:nvPr/>
        </p:nvSpPr>
        <p:spPr bwMode="auto">
          <a:xfrm>
            <a:off x="-73573" y="-19804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0" name="Group 18"/>
          <p:cNvGrpSpPr>
            <a:grpSpLocks/>
          </p:cNvGrpSpPr>
          <p:nvPr/>
        </p:nvGrpSpPr>
        <p:grpSpPr bwMode="auto">
          <a:xfrm>
            <a:off x="4918841" y="2984938"/>
            <a:ext cx="2164889" cy="2073363"/>
            <a:chOff x="8543" y="703"/>
            <a:chExt cx="2125" cy="1785"/>
          </a:xfrm>
        </p:grpSpPr>
        <p:pic>
          <p:nvPicPr>
            <p:cNvPr id="6169" name="Picture 2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786" y="793"/>
              <a:ext cx="1678" cy="1572"/>
            </a:xfrm>
            <a:prstGeom prst="rect">
              <a:avLst/>
            </a:prstGeom>
            <a:noFill/>
            <a:extLst>
              <a:ext uri="{909E8E84-426E-40DD-AFC4-6F175D3DCCD1}">
                <a14:hiddenFill xmlns:a14="http://schemas.microsoft.com/office/drawing/2010/main">
                  <a:solidFill>
                    <a:srgbClr val="FFFFFF"/>
                  </a:solidFill>
                </a14:hiddenFill>
              </a:ext>
            </a:extLst>
          </p:spPr>
        </p:pic>
        <p:pic>
          <p:nvPicPr>
            <p:cNvPr id="6168" name="Picture 2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607" y="2226"/>
              <a:ext cx="243" cy="262"/>
            </a:xfrm>
            <a:prstGeom prst="rect">
              <a:avLst/>
            </a:prstGeom>
            <a:noFill/>
            <a:extLst>
              <a:ext uri="{909E8E84-426E-40DD-AFC4-6F175D3DCCD1}">
                <a14:hiddenFill xmlns:a14="http://schemas.microsoft.com/office/drawing/2010/main">
                  <a:solidFill>
                    <a:srgbClr val="FFFFFF"/>
                  </a:solidFill>
                </a14:hiddenFill>
              </a:ext>
            </a:extLst>
          </p:spPr>
        </p:pic>
        <p:pic>
          <p:nvPicPr>
            <p:cNvPr id="6167" name="Picture 2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606" y="703"/>
              <a:ext cx="243" cy="262"/>
            </a:xfrm>
            <a:prstGeom prst="rect">
              <a:avLst/>
            </a:prstGeom>
            <a:noFill/>
            <a:extLst>
              <a:ext uri="{909E8E84-426E-40DD-AFC4-6F175D3DCCD1}">
                <a14:hiddenFill xmlns:a14="http://schemas.microsoft.com/office/drawing/2010/main">
                  <a:solidFill>
                    <a:srgbClr val="FFFFFF"/>
                  </a:solidFill>
                </a14:hiddenFill>
              </a:ext>
            </a:extLst>
          </p:spPr>
        </p:pic>
        <p:pic>
          <p:nvPicPr>
            <p:cNvPr id="6166" name="Picture 2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425" y="712"/>
              <a:ext cx="243" cy="281"/>
            </a:xfrm>
            <a:prstGeom prst="rect">
              <a:avLst/>
            </a:prstGeom>
            <a:noFill/>
            <a:extLst>
              <a:ext uri="{909E8E84-426E-40DD-AFC4-6F175D3DCCD1}">
                <a14:hiddenFill xmlns:a14="http://schemas.microsoft.com/office/drawing/2010/main">
                  <a:solidFill>
                    <a:srgbClr val="FFFFFF"/>
                  </a:solidFill>
                </a14:hiddenFill>
              </a:ext>
            </a:extLst>
          </p:spPr>
        </p:pic>
        <p:pic>
          <p:nvPicPr>
            <p:cNvPr id="6165" name="Picture 2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390" y="2181"/>
              <a:ext cx="263" cy="262"/>
            </a:xfrm>
            <a:prstGeom prst="rect">
              <a:avLst/>
            </a:prstGeom>
            <a:noFill/>
            <a:extLst>
              <a:ext uri="{909E8E84-426E-40DD-AFC4-6F175D3DCCD1}">
                <a14:hiddenFill xmlns:a14="http://schemas.microsoft.com/office/drawing/2010/main">
                  <a:solidFill>
                    <a:srgbClr val="FFFFFF"/>
                  </a:solidFill>
                </a14:hiddenFill>
              </a:ext>
            </a:extLst>
          </p:spPr>
        </p:pic>
        <p:pic>
          <p:nvPicPr>
            <p:cNvPr id="6164" name="Picture 20"/>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543" y="1458"/>
              <a:ext cx="283" cy="262"/>
            </a:xfrm>
            <a:prstGeom prst="rect">
              <a:avLst/>
            </a:prstGeom>
            <a:noFill/>
            <a:extLst>
              <a:ext uri="{909E8E84-426E-40DD-AFC4-6F175D3DCCD1}">
                <a14:hiddenFill xmlns:a14="http://schemas.microsoft.com/office/drawing/2010/main">
                  <a:solidFill>
                    <a:srgbClr val="FFFFFF"/>
                  </a:solidFill>
                </a14:hiddenFill>
              </a:ext>
            </a:extLst>
          </p:spPr>
        </p:pic>
        <p:pic>
          <p:nvPicPr>
            <p:cNvPr id="6163" name="Picture 19"/>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723" y="1436"/>
              <a:ext cx="203" cy="262"/>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Isosceles Triangle 21">
            <a:hlinkClick r:id="rId18" action="ppaction://hlinksldjump"/>
            <a:extLst>
              <a:ext uri="{FF2B5EF4-FFF2-40B4-BE49-F238E27FC236}">
                <a16:creationId xmlns:a16="http://schemas.microsoft.com/office/drawing/2014/main" id="{49FEEE84-392A-4D57-9BAC-14200BBBC931}"/>
              </a:ext>
            </a:extLst>
          </p:cNvPr>
          <p:cNvSpPr/>
          <p:nvPr/>
        </p:nvSpPr>
        <p:spPr>
          <a:xfrm rot="5400000">
            <a:off x="11532432" y="6263543"/>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hlinkClick r:id="rId19" action="ppaction://hlinksldjump"/>
            <a:extLst>
              <a:ext uri="{FF2B5EF4-FFF2-40B4-BE49-F238E27FC236}">
                <a16:creationId xmlns:a16="http://schemas.microsoft.com/office/drawing/2014/main" id="{B1EBA9A0-C783-46F9-866A-8CE484E3CDFD}"/>
              </a:ext>
            </a:extLst>
          </p:cNvPr>
          <p:cNvSpPr/>
          <p:nvPr/>
        </p:nvSpPr>
        <p:spPr>
          <a:xfrm rot="16200000">
            <a:off x="11024656" y="6263543"/>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358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2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5200"/>
                            </p:stCondLst>
                            <p:childTnLst>
                              <p:par>
                                <p:cTn id="9" presetID="10" presetClass="entr" presetSubtype="0" fill="hold" nodeType="afterEffect">
                                  <p:stCondLst>
                                    <p:cond delay="0"/>
                                  </p:stCondLst>
                                  <p:iterate type="lt">
                                    <p:tmPct val="20000"/>
                                  </p:iterate>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20200"/>
                            </p:stCondLst>
                            <p:childTnLst>
                              <p:par>
                                <p:cTn id="13" presetID="10" presetClass="entr" presetSubtype="0" fill="hold" nodeType="afterEffect">
                                  <p:stCondLst>
                                    <p:cond delay="0"/>
                                  </p:stCondLst>
                                  <p:iterate type="lt">
                                    <p:tmPct val="2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iterate type="lt">
                                    <p:tmPct val="10000"/>
                                  </p:iterate>
                                  <p:childTnLst>
                                    <p:set>
                                      <p:cBhvr>
                                        <p:cTn id="39" dur="1" fill="hold">
                                          <p:stCondLst>
                                            <p:cond delay="0"/>
                                          </p:stCondLst>
                                        </p:cTn>
                                        <p:tgtEl>
                                          <p:spTgt spid="2">
                                            <p:txEl>
                                              <p:pRg st="0" end="0"/>
                                            </p:txEl>
                                          </p:spTgt>
                                        </p:tgtEl>
                                        <p:attrNameLst>
                                          <p:attrName>style.visibility</p:attrName>
                                        </p:attrNameLst>
                                      </p:cBhvr>
                                      <p:to>
                                        <p:strVal val="visible"/>
                                      </p:to>
                                    </p:set>
                                    <p:animEffect transition="in" filter="fade">
                                      <p:cBhvr>
                                        <p:cTn id="4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9"/>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7" name="TextBox 6"/>
              <p:cNvSpPr txBox="1"/>
              <p:nvPr/>
            </p:nvSpPr>
            <p:spPr>
              <a:xfrm>
                <a:off x="158500" y="3956611"/>
                <a:ext cx="11874999" cy="2748125"/>
              </a:xfrm>
              <a:prstGeom prst="rect">
                <a:avLst/>
              </a:prstGeom>
              <a:noFill/>
            </p:spPr>
            <p:txBody>
              <a:bodyPr wrap="square" rtlCol="0">
                <a:spAutoFit/>
              </a:bodyPr>
              <a:lstStyle/>
              <a:p>
                <a:r>
                  <a:rPr lang="fr-FR" sz="3200" b="1" dirty="0">
                    <a:latin typeface="Times New Roman" panose="02020603050405020304" pitchFamily="18" charset="0"/>
                    <a:ea typeface="Times New Roman" panose="02020603050405020304" pitchFamily="18" charset="0"/>
                    <a:cs typeface="Times New Roman" panose="02020603050405020304" pitchFamily="18" charset="0"/>
                  </a:rPr>
                  <a:t>Cách 1. </a:t>
                </a:r>
                <a:r>
                  <a:rPr lang="fr-FR" sz="3200" dirty="0">
                    <a:latin typeface="Times New Roman" panose="02020603050405020304" pitchFamily="18" charset="0"/>
                    <a:ea typeface="Times New Roman" panose="02020603050405020304" pitchFamily="18" charset="0"/>
                    <a:cs typeface="Times New Roman" panose="02020603050405020304" pitchFamily="18" charset="0"/>
                  </a:rPr>
                  <a:t>Ta </a:t>
                </a:r>
                <a:r>
                  <a:rPr lang="fr-FR" sz="32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fr-FR" sz="32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rPr>
                      <m:t>𝑑</m:t>
                    </m:r>
                    <m:d>
                      <m:dPr>
                        <m:ctrlPr>
                          <a:rPr lang="en-US" sz="3200" i="1">
                            <a:latin typeface="Cambria Math" panose="02040503050406030204" pitchFamily="18" charset="0"/>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𝐻</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𝐵𝐷</m:t>
                        </m:r>
                      </m:e>
                    </m:d>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1</m:t>
                        </m:r>
                      </m:num>
                      <m:den>
                        <m:r>
                          <a:rPr lang="en-US" sz="3200" i="1">
                            <a:latin typeface="Cambria Math" panose="02040503050406030204" pitchFamily="18" charset="0"/>
                            <a:ea typeface="Times New Roman" panose="02020603050405020304" pitchFamily="18" charset="0"/>
                          </a:rPr>
                          <m:t>2</m:t>
                        </m:r>
                      </m:den>
                    </m:f>
                    <m:r>
                      <a:rPr lang="en-US" sz="3200" i="1">
                        <a:latin typeface="Cambria Math" panose="02040503050406030204" pitchFamily="18" charset="0"/>
                        <a:ea typeface="Times New Roman" panose="02020603050405020304" pitchFamily="18" charset="0"/>
                      </a:rPr>
                      <m:t>𝑑</m:t>
                    </m:r>
                    <m:d>
                      <m:dPr>
                        <m:ctrlPr>
                          <a:rPr lang="en-US" sz="3200" i="1">
                            <a:latin typeface="Cambria Math" panose="02040503050406030204" pitchFamily="18" charset="0"/>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𝐴</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𝐵𝐷</m:t>
                        </m:r>
                      </m:e>
                    </m:d>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𝑎</m:t>
                        </m:r>
                        <m:rad>
                          <m:radPr>
                            <m:degHide m:val="on"/>
                            <m:ctrlPr>
                              <a:rPr lang="en-US" sz="3200" i="1">
                                <a:latin typeface="Cambria Math" panose="02040503050406030204" pitchFamily="18" charset="0"/>
                                <a:ea typeface="Times New Roman" panose="02020603050405020304" pitchFamily="18" charset="0"/>
                              </a:rPr>
                            </m:ctrlPr>
                          </m:radPr>
                          <m:deg/>
                          <m:e>
                            <m:r>
                              <a:rPr lang="en-US" sz="3200" i="1">
                                <a:latin typeface="Cambria Math" panose="02040503050406030204" pitchFamily="18" charset="0"/>
                                <a:ea typeface="Times New Roman" panose="02020603050405020304" pitchFamily="18" charset="0"/>
                              </a:rPr>
                              <m:t>2</m:t>
                            </m:r>
                          </m:e>
                        </m:rad>
                      </m:num>
                      <m:den>
                        <m:r>
                          <a:rPr lang="en-US" sz="3200" i="1">
                            <a:latin typeface="Cambria Math" panose="02040503050406030204" pitchFamily="18" charset="0"/>
                            <a:ea typeface="Times New Roman" panose="02020603050405020304" pitchFamily="18" charset="0"/>
                          </a:rPr>
                          <m:t>4</m:t>
                        </m:r>
                      </m:den>
                    </m:f>
                  </m:oMath>
                </a14:m>
                <a:r>
                  <a:rPr lang="fr-FR"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r>
                  <a:rPr lang="fr-FR" sz="3200" dirty="0" err="1">
                    <a:latin typeface="Times New Roman" panose="02020603050405020304" pitchFamily="18" charset="0"/>
                    <a:ea typeface="Times New Roman" panose="02020603050405020304" pitchFamily="18" charset="0"/>
                    <a:cs typeface="Times New Roman" panose="02020603050405020304" pitchFamily="18" charset="0"/>
                  </a:rPr>
                  <a:t>Chiều</a:t>
                </a:r>
                <a:r>
                  <a:rPr lang="fr-FR" sz="32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cs typeface="Times New Roman" panose="02020603050405020304" pitchFamily="18" charset="0"/>
                  </a:rPr>
                  <a:t>cao</a:t>
                </a:r>
                <a:r>
                  <a:rPr lang="fr-FR" sz="32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fr-FR" sz="32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cs typeface="Times New Roman" panose="02020603050405020304" pitchFamily="18" charset="0"/>
                  </a:rPr>
                  <a:t>chóp</a:t>
                </a:r>
                <a:r>
                  <a:rPr lang="fr-FR" sz="32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rPr>
                      <m:t>𝐻</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𝑆𝐵𝐷</m:t>
                    </m:r>
                  </m:oMath>
                </a14:m>
                <a:r>
                  <a:rPr lang="nl-NL" sz="3200" spc="-30" dirty="0">
                    <a:latin typeface="Times New Roman" panose="02020603050405020304" pitchFamily="18" charset="0"/>
                    <a:ea typeface="Times New Roman" panose="02020603050405020304" pitchFamily="18" charset="0"/>
                    <a:cs typeface="Times New Roman" panose="02020603050405020304" pitchFamily="18" charset="0"/>
                  </a:rPr>
                  <a:t> là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p>
              <a:p>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rPr>
                      <m:t>𝑑</m:t>
                    </m:r>
                    <m:d>
                      <m:dPr>
                        <m:ctrlPr>
                          <a:rPr lang="en-US" sz="3200" i="1">
                            <a:latin typeface="Cambria Math" panose="02040503050406030204" pitchFamily="18" charset="0"/>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𝐻</m:t>
                        </m:r>
                        <m:r>
                          <a:rPr lang="en-US" sz="3200" i="1">
                            <a:latin typeface="Cambria Math" panose="02040503050406030204" pitchFamily="18" charset="0"/>
                            <a:ea typeface="Times New Roman" panose="02020603050405020304" pitchFamily="18" charset="0"/>
                          </a:rPr>
                          <m:t>,</m:t>
                        </m:r>
                        <m:d>
                          <m:dPr>
                            <m:ctrlPr>
                              <a:rPr lang="en-US" sz="3200" i="1">
                                <a:latin typeface="Cambria Math" panose="02040503050406030204" pitchFamily="18" charset="0"/>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𝑆𝐵𝐷</m:t>
                            </m:r>
                          </m:e>
                        </m:d>
                      </m:e>
                    </m:d>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𝑆𝐻</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𝑑</m:t>
                        </m:r>
                        <m:d>
                          <m:dPr>
                            <m:ctrlPr>
                              <a:rPr lang="en-US" sz="3200" i="1">
                                <a:latin typeface="Cambria Math" panose="02040503050406030204" pitchFamily="18" charset="0"/>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𝐻</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𝐵𝐷</m:t>
                            </m:r>
                          </m:e>
                        </m:d>
                      </m:num>
                      <m:den>
                        <m:rad>
                          <m:radPr>
                            <m:degHide m:val="on"/>
                            <m:ctrlPr>
                              <a:rPr lang="en-US" sz="3200" i="1">
                                <a:latin typeface="Cambria Math" panose="02040503050406030204" pitchFamily="18" charset="0"/>
                                <a:ea typeface="Times New Roman" panose="02020603050405020304" pitchFamily="18" charset="0"/>
                              </a:rPr>
                            </m:ctrlPr>
                          </m:radPr>
                          <m:deg/>
                          <m:e>
                            <m:r>
                              <a:rPr lang="en-US" sz="3200" i="1">
                                <a:latin typeface="Cambria Math" panose="02040503050406030204" pitchFamily="18" charset="0"/>
                                <a:ea typeface="Times New Roman" panose="02020603050405020304" pitchFamily="18" charset="0"/>
                              </a:rPr>
                              <m:t>𝑆</m:t>
                            </m:r>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𝐻</m:t>
                                </m:r>
                              </m:e>
                              <m:sup>
                                <m:r>
                                  <a:rPr lang="en-US" sz="3200" i="1">
                                    <a:latin typeface="Cambria Math" panose="02040503050406030204" pitchFamily="18" charset="0"/>
                                    <a:ea typeface="Times New Roman" panose="02020603050405020304" pitchFamily="18" charset="0"/>
                                  </a:rPr>
                                  <m:t>2</m:t>
                                </m:r>
                              </m:sup>
                            </m:sSup>
                            <m:r>
                              <a:rPr lang="en-US" sz="3200" i="1">
                                <a:latin typeface="Cambria Math" panose="02040503050406030204" pitchFamily="18" charset="0"/>
                                <a:ea typeface="Times New Roman" panose="02020603050405020304" pitchFamily="18" charset="0"/>
                              </a:rPr>
                              <m:t>+</m:t>
                            </m:r>
                            <m:sSup>
                              <m:sSupPr>
                                <m:ctrlPr>
                                  <a:rPr lang="en-US" sz="3200" i="1">
                                    <a:latin typeface="Cambria Math" panose="02040503050406030204" pitchFamily="18" charset="0"/>
                                    <a:ea typeface="Times New Roman" panose="02020603050405020304" pitchFamily="18" charset="0"/>
                                  </a:rPr>
                                </m:ctrlPr>
                              </m:sSupPr>
                              <m:e>
                                <m:d>
                                  <m:dPr>
                                    <m:begChr m:val="["/>
                                    <m:endChr m:val="]"/>
                                    <m:ctrlPr>
                                      <a:rPr lang="en-US" sz="3200" i="1">
                                        <a:latin typeface="Cambria Math" panose="02040503050406030204" pitchFamily="18" charset="0"/>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𝑑</m:t>
                                    </m:r>
                                    <m:d>
                                      <m:dPr>
                                        <m:ctrlPr>
                                          <a:rPr lang="en-US" sz="3200" i="1">
                                            <a:latin typeface="Cambria Math" panose="02040503050406030204" pitchFamily="18" charset="0"/>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𝐻</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𝐵𝐷</m:t>
                                        </m:r>
                                      </m:e>
                                    </m:d>
                                  </m:e>
                                </m:d>
                              </m:e>
                              <m:sup>
                                <m:r>
                                  <a:rPr lang="en-US" sz="3200" i="1">
                                    <a:latin typeface="Cambria Math" panose="02040503050406030204" pitchFamily="18" charset="0"/>
                                    <a:ea typeface="Times New Roman" panose="02020603050405020304" pitchFamily="18" charset="0"/>
                                  </a:rPr>
                                  <m:t>2</m:t>
                                </m:r>
                              </m:sup>
                            </m:sSup>
                          </m:e>
                        </m:rad>
                      </m:den>
                    </m:f>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𝑎</m:t>
                        </m:r>
                        <m:rad>
                          <m:radPr>
                            <m:degHide m:val="on"/>
                            <m:ctrlPr>
                              <a:rPr lang="en-US" sz="3200" i="1">
                                <a:latin typeface="Cambria Math" panose="02040503050406030204" pitchFamily="18" charset="0"/>
                                <a:ea typeface="Times New Roman" panose="02020603050405020304" pitchFamily="18" charset="0"/>
                              </a:rPr>
                            </m:ctrlPr>
                          </m:radPr>
                          <m:deg/>
                          <m:e>
                            <m:r>
                              <a:rPr lang="en-US" sz="3200" i="1">
                                <a:latin typeface="Cambria Math" panose="02040503050406030204" pitchFamily="18" charset="0"/>
                                <a:ea typeface="Times New Roman" panose="02020603050405020304" pitchFamily="18" charset="0"/>
                              </a:rPr>
                              <m:t>3</m:t>
                            </m:r>
                          </m:e>
                        </m:rad>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𝑎</m:t>
                            </m:r>
                            <m:rad>
                              <m:radPr>
                                <m:degHide m:val="on"/>
                                <m:ctrlPr>
                                  <a:rPr lang="en-US" sz="3200" i="1">
                                    <a:latin typeface="Cambria Math" panose="02040503050406030204" pitchFamily="18" charset="0"/>
                                    <a:ea typeface="Times New Roman" panose="02020603050405020304" pitchFamily="18" charset="0"/>
                                  </a:rPr>
                                </m:ctrlPr>
                              </m:radPr>
                              <m:deg/>
                              <m:e>
                                <m:r>
                                  <a:rPr lang="en-US" sz="3200" i="1">
                                    <a:latin typeface="Cambria Math" panose="02040503050406030204" pitchFamily="18" charset="0"/>
                                    <a:ea typeface="Times New Roman" panose="02020603050405020304" pitchFamily="18" charset="0"/>
                                  </a:rPr>
                                  <m:t>2</m:t>
                                </m:r>
                              </m:e>
                            </m:rad>
                          </m:num>
                          <m:den>
                            <m:r>
                              <a:rPr lang="en-US" sz="3200" i="1">
                                <a:latin typeface="Cambria Math" panose="02040503050406030204" pitchFamily="18" charset="0"/>
                                <a:ea typeface="Times New Roman" panose="02020603050405020304" pitchFamily="18" charset="0"/>
                              </a:rPr>
                              <m:t>4</m:t>
                            </m:r>
                          </m:den>
                        </m:f>
                      </m:num>
                      <m:den>
                        <m:rad>
                          <m:radPr>
                            <m:degHide m:val="on"/>
                            <m:ctrlPr>
                              <a:rPr lang="en-US" sz="3200" i="1">
                                <a:latin typeface="Cambria Math" panose="02040503050406030204" pitchFamily="18" charset="0"/>
                                <a:ea typeface="Times New Roman" panose="02020603050405020304" pitchFamily="18" charset="0"/>
                              </a:rPr>
                            </m:ctrlPr>
                          </m:radPr>
                          <m:deg/>
                          <m:e>
                            <m:r>
                              <a:rPr lang="en-US" sz="3200" i="1">
                                <a:latin typeface="Cambria Math" panose="02040503050406030204" pitchFamily="18" charset="0"/>
                                <a:ea typeface="Times New Roman" panose="02020603050405020304" pitchFamily="18" charset="0"/>
                              </a:rPr>
                              <m:t>3</m:t>
                            </m:r>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𝑎</m:t>
                                </m:r>
                              </m:e>
                              <m:sup>
                                <m:r>
                                  <a:rPr lang="en-US" sz="3200" i="1">
                                    <a:latin typeface="Cambria Math" panose="02040503050406030204" pitchFamily="18" charset="0"/>
                                    <a:ea typeface="Times New Roman" panose="02020603050405020304" pitchFamily="18" charset="0"/>
                                  </a:rPr>
                                  <m:t>2</m:t>
                                </m:r>
                              </m:sup>
                            </m:sSup>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𝑎</m:t>
                                    </m:r>
                                  </m:e>
                                  <m:sup>
                                    <m:r>
                                      <a:rPr lang="en-US" sz="3200" i="1">
                                        <a:latin typeface="Cambria Math" panose="02040503050406030204" pitchFamily="18" charset="0"/>
                                        <a:ea typeface="Times New Roman" panose="02020603050405020304" pitchFamily="18" charset="0"/>
                                      </a:rPr>
                                      <m:t>2</m:t>
                                    </m:r>
                                  </m:sup>
                                </m:sSup>
                              </m:num>
                              <m:den>
                                <m:r>
                                  <a:rPr lang="en-US" sz="3200" i="1">
                                    <a:latin typeface="Cambria Math" panose="02040503050406030204" pitchFamily="18" charset="0"/>
                                    <a:ea typeface="Times New Roman" panose="02020603050405020304" pitchFamily="18" charset="0"/>
                                  </a:rPr>
                                  <m:t>8</m:t>
                                </m:r>
                              </m:den>
                            </m:f>
                          </m:e>
                        </m:rad>
                      </m:den>
                    </m:f>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𝑎</m:t>
                            </m:r>
                          </m:e>
                          <m:sup>
                            <m:r>
                              <a:rPr lang="en-US" sz="3200" i="1">
                                <a:latin typeface="Cambria Math" panose="02040503050406030204" pitchFamily="18" charset="0"/>
                                <a:ea typeface="Times New Roman" panose="02020603050405020304" pitchFamily="18" charset="0"/>
                              </a:rPr>
                              <m:t>2</m:t>
                            </m:r>
                          </m:sup>
                        </m:sSup>
                        <m:rad>
                          <m:radPr>
                            <m:degHide m:val="on"/>
                            <m:ctrlPr>
                              <a:rPr lang="en-US" sz="3200" i="1">
                                <a:latin typeface="Cambria Math" panose="02040503050406030204" pitchFamily="18" charset="0"/>
                                <a:ea typeface="Times New Roman" panose="02020603050405020304" pitchFamily="18" charset="0"/>
                              </a:rPr>
                            </m:ctrlPr>
                          </m:radPr>
                          <m:deg/>
                          <m:e>
                            <m:r>
                              <a:rPr lang="en-US" sz="3200" i="1">
                                <a:latin typeface="Cambria Math" panose="02040503050406030204" pitchFamily="18" charset="0"/>
                                <a:ea typeface="Times New Roman" panose="02020603050405020304" pitchFamily="18" charset="0"/>
                              </a:rPr>
                              <m:t>6</m:t>
                            </m:r>
                          </m:e>
                        </m:rad>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2</m:t>
                        </m:r>
                        <m:rad>
                          <m:radPr>
                            <m:degHide m:val="on"/>
                            <m:ctrlPr>
                              <a:rPr lang="en-US" sz="3200" i="1">
                                <a:latin typeface="Cambria Math" panose="02040503050406030204" pitchFamily="18" charset="0"/>
                                <a:ea typeface="Times New Roman" panose="02020603050405020304" pitchFamily="18" charset="0"/>
                              </a:rPr>
                            </m:ctrlPr>
                          </m:radPr>
                          <m:deg/>
                          <m:e>
                            <m:r>
                              <a:rPr lang="en-US" sz="3200" i="1">
                                <a:latin typeface="Cambria Math" panose="02040503050406030204" pitchFamily="18" charset="0"/>
                                <a:ea typeface="Times New Roman" panose="02020603050405020304" pitchFamily="18" charset="0"/>
                              </a:rPr>
                              <m:t>2</m:t>
                            </m:r>
                          </m:e>
                        </m:rad>
                      </m:num>
                      <m:den>
                        <m:r>
                          <a:rPr lang="en-US" sz="3200" i="1">
                            <a:latin typeface="Cambria Math" panose="02040503050406030204" pitchFamily="18" charset="0"/>
                            <a:ea typeface="Times New Roman" panose="02020603050405020304" pitchFamily="18" charset="0"/>
                          </a:rPr>
                          <m:t>4</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5</m:t>
                        </m:r>
                        <m:r>
                          <a:rPr lang="en-US" sz="3200" i="1">
                            <a:latin typeface="Cambria Math" panose="02040503050406030204" pitchFamily="18" charset="0"/>
                            <a:ea typeface="Times New Roman" panose="02020603050405020304" pitchFamily="18" charset="0"/>
                          </a:rPr>
                          <m:t>𝑎</m:t>
                        </m:r>
                      </m:den>
                    </m:f>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𝑎</m:t>
                        </m:r>
                        <m:rad>
                          <m:radPr>
                            <m:degHide m:val="on"/>
                            <m:ctrlPr>
                              <a:rPr lang="en-US" sz="3200" i="1">
                                <a:latin typeface="Cambria Math" panose="02040503050406030204" pitchFamily="18" charset="0"/>
                                <a:ea typeface="Times New Roman" panose="02020603050405020304" pitchFamily="18" charset="0"/>
                              </a:rPr>
                            </m:ctrlPr>
                          </m:radPr>
                          <m:deg/>
                          <m:e>
                            <m:r>
                              <a:rPr lang="en-US" sz="3200" i="1">
                                <a:latin typeface="Cambria Math" panose="02040503050406030204" pitchFamily="18" charset="0"/>
                                <a:ea typeface="Times New Roman" panose="02020603050405020304" pitchFamily="18" charset="0"/>
                              </a:rPr>
                              <m:t>3</m:t>
                            </m:r>
                          </m:e>
                        </m:rad>
                      </m:num>
                      <m:den>
                        <m:r>
                          <a:rPr lang="en-US" sz="3200" i="1">
                            <a:latin typeface="Cambria Math" panose="02040503050406030204" pitchFamily="18" charset="0"/>
                            <a:ea typeface="Times New Roman" panose="02020603050405020304" pitchFamily="18" charset="0"/>
                          </a:rPr>
                          <m:t>5</m:t>
                        </m:r>
                      </m:den>
                    </m:f>
                    <m:r>
                      <a:rPr lang="en-US" sz="3200" i="1">
                        <a:latin typeface="Cambria Math" panose="02040503050406030204" pitchFamily="18" charset="0"/>
                        <a:ea typeface="Times New Roman" panose="02020603050405020304" pitchFamily="18" charset="0"/>
                      </a:rPr>
                      <m:t>.</m:t>
                    </m:r>
                  </m:oMath>
                </a14:m>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58500" y="3956611"/>
                <a:ext cx="11874999" cy="2748125"/>
              </a:xfrm>
              <a:prstGeom prst="rect">
                <a:avLst/>
              </a:prstGeom>
              <a:blipFill rotWithShape="0">
                <a:blip r:embed="rId3"/>
                <a:stretch>
                  <a:fillRect l="-12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 Placeholder 2">
                <a:extLst>
                  <a:ext uri="{FF2B5EF4-FFF2-40B4-BE49-F238E27FC236}">
                    <a16:creationId xmlns:a16="http://schemas.microsoft.com/office/drawing/2014/main" id="{0AEB5589-BCD2-4F0E-A74F-0ACF51F85001}"/>
                  </a:ext>
                </a:extLst>
              </p:cNvPr>
              <p:cNvSpPr>
                <a:spLocks noGrp="1"/>
              </p:cNvSpPr>
              <p:nvPr>
                <p:ph type="body" idx="1"/>
              </p:nvPr>
            </p:nvSpPr>
            <p:spPr>
              <a:xfrm>
                <a:off x="211138" y="50800"/>
                <a:ext cx="11980862" cy="6807200"/>
              </a:xfrm>
            </p:spPr>
            <p:txBody>
              <a:bodyPr>
                <a:noAutofit/>
              </a:bodyPr>
              <a:lstStyle/>
              <a:p>
                <a:pPr marL="0" indent="0" algn="just">
                  <a:lnSpc>
                    <a:spcPct val="100000"/>
                  </a:lnSpc>
                  <a:spcBef>
                    <a:spcPts val="0"/>
                  </a:spcBef>
                  <a:spcAft>
                    <a:spcPts val="0"/>
                  </a:spcAft>
                  <a:buNone/>
                  <a:tabLst>
                    <a:tab pos="629920" algn="l"/>
                  </a:tabLst>
                </a:pPr>
                <a:r>
                  <a:rPr lang="nl-NL" sz="3200" b="1" spc="-30" dirty="0">
                    <a:solidFill>
                      <a:srgbClr val="0000FF"/>
                    </a:solidFill>
                    <a:latin typeface="Times New Roman" panose="02020603050405020304" pitchFamily="18" charset="0"/>
                    <a:ea typeface="Times New Roman" panose="02020603050405020304" pitchFamily="18" charset="0"/>
                  </a:rPr>
                  <a:t>Câu 14:	</a:t>
                </a:r>
                <a:r>
                  <a:rPr lang="nl-NL" sz="3200" spc="-30" dirty="0">
                    <a:effectLst/>
                    <a:latin typeface="Times New Roman" panose="02020603050405020304" pitchFamily="18" charset="0"/>
                    <a:ea typeface="Times New Roman" panose="02020603050405020304" pitchFamily="18" charset="0"/>
                  </a:rPr>
                  <a:t>Cho hình chóp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𝐴𝐵𝐶𝐷</m:t>
                    </m:r>
                  </m:oMath>
                </a14:m>
                <a:r>
                  <a:rPr lang="nl-NL" sz="3200" spc="-30" dirty="0">
                    <a:effectLst/>
                    <a:latin typeface="Times New Roman" panose="02020603050405020304" pitchFamily="18" charset="0"/>
                    <a:ea typeface="Times New Roman" panose="02020603050405020304" pitchFamily="18" charset="0"/>
                  </a:rPr>
                  <a:t> có đáy là hình vuông cạnh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𝑎</m:t>
                    </m:r>
                  </m:oMath>
                </a14:m>
                <a:r>
                  <a:rPr lang="nl-NL" sz="3200" spc="-3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𝑆𝐷</m:t>
                    </m:r>
                    <m:r>
                      <a:rPr lang="en-US" sz="3200" i="1">
                        <a:effectLst/>
                        <a:latin typeface="Cambria Math" panose="02040503050406030204" pitchFamily="18" charset="0"/>
                        <a:ea typeface="Times New Roman" panose="02020603050405020304" pitchFamily="18" charset="0"/>
                      </a:rPr>
                      <m:t>=</m:t>
                    </m:r>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𝑎</m:t>
                        </m:r>
                        <m:rad>
                          <m:radPr>
                            <m:degHide m:val="on"/>
                            <m:ctrlPr>
                              <a:rPr lang="en-US" sz="3200" i="1">
                                <a:effectLst/>
                                <a:latin typeface="Cambria Math" panose="02040503050406030204" pitchFamily="18" charset="0"/>
                                <a:ea typeface="Times New Roman" panose="02020603050405020304" pitchFamily="18" charset="0"/>
                              </a:rPr>
                            </m:ctrlPr>
                          </m:radPr>
                          <m:deg/>
                          <m:e>
                            <m:r>
                              <a:rPr lang="en-US" sz="3200" i="1">
                                <a:effectLst/>
                                <a:latin typeface="Cambria Math" panose="02040503050406030204" pitchFamily="18" charset="0"/>
                                <a:ea typeface="Times New Roman" panose="02020603050405020304" pitchFamily="18" charset="0"/>
                              </a:rPr>
                              <m:t>17</m:t>
                            </m:r>
                          </m:e>
                        </m:rad>
                      </m:num>
                      <m:den>
                        <m:r>
                          <a:rPr lang="en-US" sz="3200" i="1">
                            <a:effectLst/>
                            <a:latin typeface="Cambria Math" panose="02040503050406030204" pitchFamily="18" charset="0"/>
                            <a:ea typeface="Times New Roman" panose="02020603050405020304" pitchFamily="18" charset="0"/>
                          </a:rPr>
                          <m:t>2</m:t>
                        </m:r>
                      </m:den>
                    </m:f>
                  </m:oMath>
                </a14:m>
                <a:r>
                  <a:rPr lang="nl-NL" sz="3200" spc="-30" dirty="0">
                    <a:effectLst/>
                    <a:latin typeface="Times New Roman" panose="02020603050405020304" pitchFamily="18" charset="0"/>
                    <a:ea typeface="Times New Roman" panose="02020603050405020304" pitchFamily="18" charset="0"/>
                  </a:rPr>
                  <a:t>, hình chiếu vuông góc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𝐻</m:t>
                    </m:r>
                  </m:oMath>
                </a14:m>
                <a:r>
                  <a:rPr lang="nl-NL" sz="3200" spc="-30" dirty="0">
                    <a:effectLst/>
                    <a:latin typeface="Times New Roman" panose="02020603050405020304" pitchFamily="18" charset="0"/>
                    <a:ea typeface="Times New Roman" panose="02020603050405020304" pitchFamily="18" charset="0"/>
                  </a:rPr>
                  <a:t> của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m:t>
                    </m:r>
                  </m:oMath>
                </a14:m>
                <a:r>
                  <a:rPr lang="nl-NL" sz="3200" spc="-30" dirty="0">
                    <a:effectLst/>
                    <a:latin typeface="Times New Roman" panose="02020603050405020304" pitchFamily="18" charset="0"/>
                    <a:ea typeface="Times New Roman" panose="02020603050405020304" pitchFamily="18" charset="0"/>
                  </a:rPr>
                  <a:t> lên mặt </a:t>
                </a:r>
                <a14:m>
                  <m:oMath xmlns:m="http://schemas.openxmlformats.org/officeDocument/2006/math">
                    <m:d>
                      <m:dPr>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𝐴𝐵𝐶𝐷</m:t>
                        </m:r>
                      </m:e>
                    </m:d>
                  </m:oMath>
                </a14:m>
                <a:r>
                  <a:rPr lang="nl-NL" sz="3200" spc="-30" dirty="0">
                    <a:effectLst/>
                    <a:latin typeface="Times New Roman" panose="02020603050405020304" pitchFamily="18" charset="0"/>
                    <a:ea typeface="Times New Roman" panose="02020603050405020304" pitchFamily="18" charset="0"/>
                  </a:rPr>
                  <a:t> là trung điểm của đoạn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𝐴𝐵</m:t>
                    </m:r>
                  </m:oMath>
                </a14:m>
                <a:r>
                  <a:rPr lang="nl-NL" sz="3200" spc="-30" dirty="0">
                    <a:effectLst/>
                    <a:latin typeface="Times New Roman" panose="02020603050405020304" pitchFamily="18" charset="0"/>
                    <a:ea typeface="Times New Roman" panose="02020603050405020304" pitchFamily="18" charset="0"/>
                  </a:rPr>
                  <a:t>. Tính chiều cao của khối chóp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𝐻</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𝑆𝐵𝐷</m:t>
                    </m:r>
                  </m:oMath>
                </a14:m>
                <a:r>
                  <a:rPr lang="nl-NL" sz="3200" spc="-30" dirty="0">
                    <a:effectLst/>
                    <a:latin typeface="Times New Roman" panose="02020603050405020304" pitchFamily="18" charset="0"/>
                    <a:ea typeface="Times New Roman" panose="02020603050405020304" pitchFamily="18" charset="0"/>
                  </a:rPr>
                  <a:t> theo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𝑎</m:t>
                    </m:r>
                  </m:oMath>
                </a14:m>
                <a:r>
                  <a:rPr lang="nl-NL" sz="3200" spc="-30" dirty="0">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a:p>
                <a:pPr marL="401320" indent="0">
                  <a:lnSpc>
                    <a:spcPct val="100000"/>
                  </a:lnSpc>
                  <a:spcBef>
                    <a:spcPts val="0"/>
                  </a:spcBef>
                  <a:spcAft>
                    <a:spcPts val="800"/>
                  </a:spcAft>
                  <a:buNone/>
                  <a:tabLst>
                    <a:tab pos="3599815" algn="l"/>
                    <a:tab pos="5039995" algn="l"/>
                  </a:tabLst>
                </a:pPr>
                <a:r>
                  <a:rPr lang="en-US" sz="3200" b="1" dirty="0">
                    <a:solidFill>
                      <a:srgbClr val="0000FF"/>
                    </a:solidFill>
                    <a:effectLst/>
                    <a:latin typeface="Times New Roman" panose="02020603050405020304" pitchFamily="18" charset="0"/>
                    <a:ea typeface="Times New Roman" panose="02020603050405020304" pitchFamily="18" charset="0"/>
                  </a:rPr>
                  <a:t>A.</a:t>
                </a:r>
                <a:r>
                  <a:rPr lang="en-US" sz="3200" b="1" dirty="0">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rPr>
                        </m:ctrlPr>
                      </m:fPr>
                      <m:num>
                        <m:rad>
                          <m:radPr>
                            <m:degHide m:val="on"/>
                            <m:ctrlPr>
                              <a:rPr lang="en-US" sz="3200" i="1">
                                <a:effectLst/>
                                <a:latin typeface="Cambria Math" panose="02040503050406030204" pitchFamily="18" charset="0"/>
                                <a:ea typeface="Times New Roman" panose="02020603050405020304" pitchFamily="18" charset="0"/>
                              </a:rPr>
                            </m:ctrlPr>
                          </m:radPr>
                          <m:deg/>
                          <m:e>
                            <m:r>
                              <a:rPr lang="en-US" sz="3200" i="1">
                                <a:effectLst/>
                                <a:latin typeface="Cambria Math" panose="02040503050406030204" pitchFamily="18" charset="0"/>
                                <a:ea typeface="Times New Roman" panose="02020603050405020304" pitchFamily="18" charset="0"/>
                              </a:rPr>
                              <m:t>3</m:t>
                            </m:r>
                          </m:e>
                        </m:rad>
                        <m:r>
                          <a:rPr lang="en-US" sz="3200" i="1">
                            <a:effectLst/>
                            <a:latin typeface="Cambria Math" panose="02040503050406030204" pitchFamily="18" charset="0"/>
                            <a:ea typeface="Times New Roman" panose="02020603050405020304" pitchFamily="18" charset="0"/>
                          </a:rPr>
                          <m:t>𝑎</m:t>
                        </m:r>
                      </m:num>
                      <m:den>
                        <m:r>
                          <a:rPr lang="en-US" sz="3200" i="1">
                            <a:effectLst/>
                            <a:latin typeface="Cambria Math" panose="02040503050406030204" pitchFamily="18" charset="0"/>
                            <a:ea typeface="Times New Roman" panose="02020603050405020304" pitchFamily="18" charset="0"/>
                          </a:rPr>
                          <m:t>5</m:t>
                        </m:r>
                      </m:den>
                    </m:f>
                  </m:oMath>
                </a14:m>
                <a:r>
                  <a:rPr lang="nl-NL" sz="3200" dirty="0">
                    <a:effectLst/>
                    <a:latin typeface="Times New Roman" panose="02020603050405020304" pitchFamily="18" charset="0"/>
                    <a:ea typeface="Times New Roman" panose="02020603050405020304" pitchFamily="18" charset="0"/>
                  </a:rPr>
                  <a:t>.	</a:t>
                </a:r>
                <a:r>
                  <a:rPr lang="nl-NL" sz="3200" b="1" dirty="0">
                    <a:solidFill>
                      <a:srgbClr val="0000FF"/>
                    </a:solidFill>
                    <a:effectLst/>
                    <a:latin typeface="Times New Roman" panose="02020603050405020304" pitchFamily="18" charset="0"/>
                    <a:ea typeface="Times New Roman" panose="02020603050405020304" pitchFamily="18" charset="0"/>
                  </a:rPr>
                  <a:t>B.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𝑎</m:t>
                        </m:r>
                        <m:rad>
                          <m:radPr>
                            <m:degHide m:val="on"/>
                            <m:ctrlPr>
                              <a:rPr lang="en-US" sz="3200" i="1">
                                <a:effectLst/>
                                <a:latin typeface="Cambria Math" panose="02040503050406030204" pitchFamily="18" charset="0"/>
                                <a:ea typeface="Times New Roman" panose="02020603050405020304" pitchFamily="18" charset="0"/>
                              </a:rPr>
                            </m:ctrlPr>
                          </m:radPr>
                          <m:deg/>
                          <m:e>
                            <m:r>
                              <a:rPr lang="en-US" sz="3200" i="1">
                                <a:effectLst/>
                                <a:latin typeface="Cambria Math" panose="02040503050406030204" pitchFamily="18" charset="0"/>
                                <a:ea typeface="Times New Roman" panose="02020603050405020304" pitchFamily="18" charset="0"/>
                              </a:rPr>
                              <m:t>3</m:t>
                            </m:r>
                          </m:e>
                        </m:rad>
                      </m:num>
                      <m:den>
                        <m:r>
                          <a:rPr lang="en-US" sz="3200" i="1">
                            <a:effectLst/>
                            <a:latin typeface="Cambria Math" panose="02040503050406030204" pitchFamily="18" charset="0"/>
                            <a:ea typeface="Times New Roman" panose="02020603050405020304" pitchFamily="18" charset="0"/>
                          </a:rPr>
                          <m:t>7</m:t>
                        </m:r>
                      </m:den>
                    </m:f>
                  </m:oMath>
                </a14:m>
                <a:r>
                  <a:rPr lang="nl-NL" sz="3200" dirty="0">
                    <a:effectLst/>
                    <a:latin typeface="Times New Roman" panose="02020603050405020304" pitchFamily="18" charset="0"/>
                    <a:ea typeface="Times New Roman" panose="02020603050405020304" pitchFamily="18" charset="0"/>
                  </a:rPr>
                  <a:t>.				</a:t>
                </a:r>
                <a:r>
                  <a:rPr lang="nl-NL" sz="3200" b="1" dirty="0">
                    <a:solidFill>
                      <a:srgbClr val="0000FF"/>
                    </a:solidFill>
                    <a:effectLst/>
                    <a:latin typeface="Times New Roman" panose="02020603050405020304" pitchFamily="18" charset="0"/>
                    <a:ea typeface="Times New Roman" panose="02020603050405020304" pitchFamily="18" charset="0"/>
                  </a:rPr>
                  <a:t>C.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𝑎</m:t>
                        </m:r>
                        <m:rad>
                          <m:radPr>
                            <m:degHide m:val="on"/>
                            <m:ctrlPr>
                              <a:rPr lang="en-US" sz="3200" i="1">
                                <a:effectLst/>
                                <a:latin typeface="Cambria Math" panose="02040503050406030204" pitchFamily="18" charset="0"/>
                                <a:ea typeface="Times New Roman" panose="02020603050405020304" pitchFamily="18" charset="0"/>
                              </a:rPr>
                            </m:ctrlPr>
                          </m:radPr>
                          <m:deg/>
                          <m:e>
                            <m:r>
                              <a:rPr lang="en-US" sz="3200" i="1">
                                <a:effectLst/>
                                <a:latin typeface="Cambria Math" panose="02040503050406030204" pitchFamily="18" charset="0"/>
                                <a:ea typeface="Times New Roman" panose="02020603050405020304" pitchFamily="18" charset="0"/>
                              </a:rPr>
                              <m:t>21</m:t>
                            </m:r>
                          </m:e>
                        </m:rad>
                      </m:num>
                      <m:den>
                        <m:r>
                          <a:rPr lang="en-US" sz="3200" i="1">
                            <a:effectLst/>
                            <a:latin typeface="Cambria Math" panose="02040503050406030204" pitchFamily="18" charset="0"/>
                            <a:ea typeface="Times New Roman" panose="02020603050405020304" pitchFamily="18" charset="0"/>
                          </a:rPr>
                          <m:t>5</m:t>
                        </m:r>
                      </m:den>
                    </m:f>
                  </m:oMath>
                </a14:m>
                <a:r>
                  <a:rPr lang="en-US" sz="3200" dirty="0">
                    <a:effectLst/>
                    <a:latin typeface="Times New Roman" panose="02020603050405020304" pitchFamily="18" charset="0"/>
                    <a:ea typeface="Times New Roman" panose="02020603050405020304" pitchFamily="18" charset="0"/>
                  </a:rPr>
                  <a:t>.		</a:t>
                </a:r>
                <a:r>
                  <a:rPr lang="nl-NL" sz="3200" b="1" dirty="0">
                    <a:solidFill>
                      <a:srgbClr val="0000FF"/>
                    </a:solidFill>
                    <a:effectLst/>
                    <a:latin typeface="Times New Roman" panose="02020603050405020304" pitchFamily="18" charset="0"/>
                    <a:ea typeface="Times New Roman" panose="02020603050405020304" pitchFamily="18" charset="0"/>
                  </a:rPr>
                  <a:t>D.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3</m:t>
                        </m:r>
                        <m:r>
                          <a:rPr lang="en-US" sz="3200" i="1">
                            <a:effectLst/>
                            <a:latin typeface="Cambria Math" panose="02040503050406030204" pitchFamily="18" charset="0"/>
                            <a:ea typeface="Times New Roman" panose="02020603050405020304" pitchFamily="18" charset="0"/>
                          </a:rPr>
                          <m:t>𝑎</m:t>
                        </m:r>
                      </m:num>
                      <m:den>
                        <m:r>
                          <a:rPr lang="en-US" sz="3200" i="1">
                            <a:effectLst/>
                            <a:latin typeface="Cambria Math" panose="02040503050406030204" pitchFamily="18" charset="0"/>
                            <a:ea typeface="Times New Roman" panose="02020603050405020304" pitchFamily="18" charset="0"/>
                          </a:rPr>
                          <m:t>5</m:t>
                        </m:r>
                      </m:den>
                    </m:f>
                  </m:oMath>
                </a14:m>
                <a:r>
                  <a:rPr lang="en-US" sz="3200" dirty="0">
                    <a:effectLst/>
                    <a:latin typeface="Times New Roman" panose="02020603050405020304" pitchFamily="18" charset="0"/>
                    <a:ea typeface="Times New Roman" panose="02020603050405020304" pitchFamily="18" charset="0"/>
                  </a:rPr>
                  <a:t>.</a:t>
                </a:r>
              </a:p>
              <a:p>
                <a:pPr marL="0" marR="0" lvl="0" indent="0" rtl="0">
                  <a:buNone/>
                </a:pPr>
                <a:r>
                  <a:rPr lang="en-US" sz="3200" b="1" u="sng" dirty="0" err="1">
                    <a:solidFill>
                      <a:srgbClr val="0000FF"/>
                    </a:solidFill>
                    <a:latin typeface="Calibri" panose="020F0502020204030204" pitchFamily="34" charset="0"/>
                  </a:rPr>
                  <a:t>Lời</a:t>
                </a:r>
                <a:r>
                  <a:rPr lang="en-US" sz="3200" b="1" u="sng" dirty="0">
                    <a:solidFill>
                      <a:srgbClr val="0000FF"/>
                    </a:solidFill>
                    <a:latin typeface="Calibri" panose="020F0502020204030204" pitchFamily="34" charset="0"/>
                  </a:rPr>
                  <a:t> </a:t>
                </a:r>
                <a:r>
                  <a:rPr lang="en-US" sz="3200" b="1" u="sng" dirty="0" err="1">
                    <a:solidFill>
                      <a:srgbClr val="0000FF"/>
                    </a:solidFill>
                    <a:latin typeface="Calibri" panose="020F0502020204030204" pitchFamily="34" charset="0"/>
                  </a:rPr>
                  <a:t>giải</a:t>
                </a:r>
                <a:r>
                  <a:rPr lang="en-US" sz="3200" b="1" u="sng" dirty="0">
                    <a:solidFill>
                      <a:srgbClr val="0000FF"/>
                    </a:solidFill>
                    <a:latin typeface="Calibri" panose="020F0502020204030204" pitchFamily="34" charset="0"/>
                  </a:rPr>
                  <a:t>  </a:t>
                </a:r>
                <a:endParaRPr lang="en-US" sz="3200" b="1" dirty="0">
                  <a:solidFill>
                    <a:srgbClr val="002060"/>
                  </a:solidFill>
                  <a:latin typeface="Calibri" panose="020F0502020204030204" pitchFamily="34" charset="0"/>
                  <a:sym typeface="Symbol"/>
                </a:endParaRPr>
              </a:p>
              <a:p>
                <a:pPr marL="0" marR="0" lvl="0" indent="0" rtl="0">
                  <a:buNone/>
                </a:pPr>
                <a:endParaRPr lang="en-US" sz="3200" b="1" dirty="0">
                  <a:solidFill>
                    <a:srgbClr val="002060"/>
                  </a:solidFill>
                  <a:latin typeface="Calibri" panose="020F0502020204030204" pitchFamily="34" charset="0"/>
                  <a:sym typeface="Symbol"/>
                </a:endParaRPr>
              </a:p>
            </p:txBody>
          </p:sp>
        </mc:Choice>
        <mc:Fallback xmlns="">
          <p:sp>
            <p:nvSpPr>
              <p:cNvPr id="22" name="Text Placeholder 2">
                <a:extLst>
                  <a:ext uri="{FF2B5EF4-FFF2-40B4-BE49-F238E27FC236}">
                    <a16:creationId xmlns:a16="http://schemas.microsoft.com/office/drawing/2014/main" xmlns:a14="http://schemas.microsoft.com/office/drawing/2010/main" xmlns="" id="{0AEB5589-BCD2-4F0E-A74F-0ACF51F85001}"/>
                  </a:ext>
                </a:extLst>
              </p:cNvPr>
              <p:cNvSpPr>
                <a:spLocks noGrp="1" noRot="1" noChangeAspect="1" noMove="1" noResize="1" noEditPoints="1" noAdjustHandles="1" noChangeArrowheads="1" noChangeShapeType="1" noTextEdit="1"/>
              </p:cNvSpPr>
              <p:nvPr>
                <p:ph type="body" idx="1"/>
              </p:nvPr>
            </p:nvSpPr>
            <p:spPr>
              <a:xfrm>
                <a:off x="211138" y="50800"/>
                <a:ext cx="11980862" cy="6807200"/>
              </a:xfrm>
              <a:blipFill rotWithShape="0">
                <a:blip r:embed="rId4"/>
                <a:stretch>
                  <a:fillRect l="-1323" t="-1253" r="-1272"/>
                </a:stretch>
              </a:blipFill>
            </p:spPr>
            <p:txBody>
              <a:bodyPr/>
              <a:lstStyle/>
              <a:p>
                <a:r>
                  <a:rPr lang="en-US">
                    <a:noFill/>
                  </a:rPr>
                  <a:t> </a:t>
                </a:r>
              </a:p>
            </p:txBody>
          </p:sp>
        </mc:Fallback>
      </mc:AlternateContent>
      <p:grpSp>
        <p:nvGrpSpPr>
          <p:cNvPr id="6" name="Group 1">
            <a:extLst>
              <a:ext uri="{FF2B5EF4-FFF2-40B4-BE49-F238E27FC236}">
                <a16:creationId xmlns:a16="http://schemas.microsoft.com/office/drawing/2014/main" id="{A18BE935-F4D4-4BEC-BE4E-4BE6662E59B3}"/>
              </a:ext>
            </a:extLst>
          </p:cNvPr>
          <p:cNvGrpSpPr>
            <a:grpSpLocks/>
          </p:cNvGrpSpPr>
          <p:nvPr/>
        </p:nvGrpSpPr>
        <p:grpSpPr bwMode="auto">
          <a:xfrm>
            <a:off x="5494829" y="2443956"/>
            <a:ext cx="1875177" cy="1607920"/>
            <a:chOff x="8543" y="703"/>
            <a:chExt cx="2125" cy="1785"/>
          </a:xfrm>
        </p:grpSpPr>
        <p:pic>
          <p:nvPicPr>
            <p:cNvPr id="8" name="Picture 8">
              <a:extLst>
                <a:ext uri="{FF2B5EF4-FFF2-40B4-BE49-F238E27FC236}">
                  <a16:creationId xmlns:a16="http://schemas.microsoft.com/office/drawing/2014/main" id="{DF0064C7-5796-41DC-9835-DD874F915D4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86" y="793"/>
              <a:ext cx="1678" cy="15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a:extLst>
                <a:ext uri="{FF2B5EF4-FFF2-40B4-BE49-F238E27FC236}">
                  <a16:creationId xmlns:a16="http://schemas.microsoft.com/office/drawing/2014/main" id="{45C34D5A-FDAE-4DDA-9123-A988B4A9007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07" y="2226"/>
              <a:ext cx="243" cy="2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165F5105-B6B8-4B96-90B0-76344A43AE0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06" y="703"/>
              <a:ext cx="243" cy="2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a:extLst>
                <a:ext uri="{FF2B5EF4-FFF2-40B4-BE49-F238E27FC236}">
                  <a16:creationId xmlns:a16="http://schemas.microsoft.com/office/drawing/2014/main" id="{F3CF1064-9442-4710-904A-8F8928D7735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25" y="712"/>
              <a:ext cx="243" cy="28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5DDDC14A-D40A-4F57-9923-8D381A315DA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390" y="2181"/>
              <a:ext cx="263" cy="2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a:extLst>
                <a:ext uri="{FF2B5EF4-FFF2-40B4-BE49-F238E27FC236}">
                  <a16:creationId xmlns:a16="http://schemas.microsoft.com/office/drawing/2014/main" id="{E5B54A14-37B5-4F88-A316-1E52A9C4198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43" y="1458"/>
              <a:ext cx="283" cy="26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1FD02989-DD33-47F5-8649-7106B5C18D9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723" y="1436"/>
              <a:ext cx="203" cy="2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0">
            <a:extLst>
              <a:ext uri="{FF2B5EF4-FFF2-40B4-BE49-F238E27FC236}">
                <a16:creationId xmlns:a16="http://schemas.microsoft.com/office/drawing/2014/main" id="{87F114B5-D989-4A9E-9BDA-3EFEB4AB7161}"/>
              </a:ext>
            </a:extLst>
          </p:cNvPr>
          <p:cNvGrpSpPr>
            <a:grpSpLocks/>
          </p:cNvGrpSpPr>
          <p:nvPr/>
        </p:nvGrpSpPr>
        <p:grpSpPr bwMode="auto">
          <a:xfrm>
            <a:off x="8636302" y="2432313"/>
            <a:ext cx="3245679" cy="2465494"/>
            <a:chOff x="6628" y="480"/>
            <a:chExt cx="3901" cy="2649"/>
          </a:xfrm>
        </p:grpSpPr>
        <p:pic>
          <p:nvPicPr>
            <p:cNvPr id="16" name="Picture 11">
              <a:extLst>
                <a:ext uri="{FF2B5EF4-FFF2-40B4-BE49-F238E27FC236}">
                  <a16:creationId xmlns:a16="http://schemas.microsoft.com/office/drawing/2014/main" id="{CAF9E414-29B7-44B4-906D-611F0CFD4FD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52" y="684"/>
              <a:ext cx="3460" cy="243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a:extLst>
                <a:ext uri="{FF2B5EF4-FFF2-40B4-BE49-F238E27FC236}">
                  <a16:creationId xmlns:a16="http://schemas.microsoft.com/office/drawing/2014/main" id="{2692390B-13F4-4D48-94D7-79EFBF5E6ADE}"/>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14" y="480"/>
              <a:ext cx="224" cy="28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3">
              <a:extLst>
                <a:ext uri="{FF2B5EF4-FFF2-40B4-BE49-F238E27FC236}">
                  <a16:creationId xmlns:a16="http://schemas.microsoft.com/office/drawing/2014/main" id="{E3AF98D6-ADB2-4F11-A5F0-58339EF93859}"/>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929" y="1941"/>
              <a:ext cx="244" cy="26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
              <a:extLst>
                <a:ext uri="{FF2B5EF4-FFF2-40B4-BE49-F238E27FC236}">
                  <a16:creationId xmlns:a16="http://schemas.microsoft.com/office/drawing/2014/main" id="{2C34AD17-5303-470B-A78B-C36918E2717C}"/>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285" y="1995"/>
              <a:ext cx="244" cy="28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5">
              <a:extLst>
                <a:ext uri="{FF2B5EF4-FFF2-40B4-BE49-F238E27FC236}">
                  <a16:creationId xmlns:a16="http://schemas.microsoft.com/office/drawing/2014/main" id="{F5CF0822-B64E-4819-B483-03954E8224D2}"/>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354" y="2867"/>
              <a:ext cx="265" cy="26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6">
              <a:extLst>
                <a:ext uri="{FF2B5EF4-FFF2-40B4-BE49-F238E27FC236}">
                  <a16:creationId xmlns:a16="http://schemas.microsoft.com/office/drawing/2014/main" id="{6290B312-177C-4168-9263-FBAAC20604A5}"/>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166" y="2397"/>
              <a:ext cx="284" cy="26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7">
              <a:extLst>
                <a:ext uri="{FF2B5EF4-FFF2-40B4-BE49-F238E27FC236}">
                  <a16:creationId xmlns:a16="http://schemas.microsoft.com/office/drawing/2014/main" id="{4F32E096-9DC3-43D5-AF32-3C1B931B7995}"/>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628" y="2867"/>
              <a:ext cx="244" cy="262"/>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Isosceles Triangle 23">
            <a:hlinkClick r:id="rId19" action="ppaction://hlinksldjump"/>
            <a:extLst>
              <a:ext uri="{FF2B5EF4-FFF2-40B4-BE49-F238E27FC236}">
                <a16:creationId xmlns:a16="http://schemas.microsoft.com/office/drawing/2014/main" id="{63D1A583-BD8B-4237-9C78-CB4B28259385}"/>
              </a:ext>
            </a:extLst>
          </p:cNvPr>
          <p:cNvSpPr/>
          <p:nvPr/>
        </p:nvSpPr>
        <p:spPr>
          <a:xfrm rot="5400000">
            <a:off x="11532432" y="6263543"/>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hlinkClick r:id="rId20" action="ppaction://hlinksldjump"/>
            <a:extLst>
              <a:ext uri="{FF2B5EF4-FFF2-40B4-BE49-F238E27FC236}">
                <a16:creationId xmlns:a16="http://schemas.microsoft.com/office/drawing/2014/main" id="{C2C2AA0A-E306-40F0-98C9-DB215673F59A}"/>
              </a:ext>
            </a:extLst>
          </p:cNvPr>
          <p:cNvSpPr/>
          <p:nvPr/>
        </p:nvSpPr>
        <p:spPr>
          <a:xfrm rot="16200000">
            <a:off x="11024656" y="6263543"/>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53"/>
          <p:cNvSpPr>
            <a:spLocks noChangeArrowheads="1"/>
          </p:cNvSpPr>
          <p:nvPr/>
        </p:nvSpPr>
        <p:spPr bwMode="auto">
          <a:xfrm>
            <a:off x="553193" y="2047921"/>
            <a:ext cx="572310" cy="477107"/>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342273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25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par>
                          <p:cTn id="12" fill="hold">
                            <p:stCondLst>
                              <p:cond delay="4050"/>
                            </p:stCondLst>
                            <p:childTnLst>
                              <p:par>
                                <p:cTn id="13" presetID="10" presetClass="entr" presetSubtype="0" fill="hold" nodeType="afterEffect">
                                  <p:stCondLst>
                                    <p:cond delay="0"/>
                                  </p:stCondLst>
                                  <p:iterate type="lt">
                                    <p:tmPct val="10000"/>
                                  </p:iterate>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ppt_x</p:attrName>
                                        </p:attrNameLst>
                                      </p:cBhvr>
                                      <p:tavLst>
                                        <p:tav tm="0">
                                          <p:val>
                                            <p:strVal val="#ppt_x"/>
                                          </p:val>
                                        </p:tav>
                                        <p:tav tm="100000">
                                          <p:val>
                                            <p:strVal val="#ppt_x"/>
                                          </p:val>
                                        </p:tav>
                                      </p:tavLst>
                                    </p:anim>
                                    <p:anim calcmode="lin" valueType="num">
                                      <p:cBhvr>
                                        <p:cTn id="2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3E7128-81FF-4191-A928-655237246425}"/>
              </a:ext>
            </a:extLst>
          </p:cNvPr>
          <p:cNvSpPr>
            <a:spLocks noGrp="1"/>
          </p:cNvSpPr>
          <p:nvPr>
            <p:ph type="body" idx="1"/>
          </p:nvPr>
        </p:nvSpPr>
        <p:spPr>
          <a:xfrm>
            <a:off x="211898" y="50104"/>
            <a:ext cx="11980102" cy="6807896"/>
          </a:xfrm>
        </p:spPr>
        <p:txBody>
          <a:bodyPr>
            <a:noAutofit/>
          </a:bodyPr>
          <a:lstStyle/>
          <a:p>
            <a:pPr marL="0" lvl="0" indent="0">
              <a:buNone/>
            </a:pPr>
            <a:endParaRPr lang="vi-VN" sz="3200" i="0" u="none" strike="noStrike" baseline="0" dirty="0">
              <a:solidFill>
                <a:srgbClr val="800000"/>
              </a:solidFill>
              <a:latin typeface="Times New Roman" panose="02020603050405020304" pitchFamily="18" charset="0"/>
            </a:endParaRPr>
          </a:p>
        </p:txBody>
      </p:sp>
      <p:grpSp>
        <p:nvGrpSpPr>
          <p:cNvPr id="6" name="Group 1"/>
          <p:cNvGrpSpPr>
            <a:grpSpLocks/>
          </p:cNvGrpSpPr>
          <p:nvPr/>
        </p:nvGrpSpPr>
        <p:grpSpPr bwMode="auto">
          <a:xfrm>
            <a:off x="4613281" y="327918"/>
            <a:ext cx="2396359" cy="1944917"/>
            <a:chOff x="8543" y="703"/>
            <a:chExt cx="2125" cy="1785"/>
          </a:xfrm>
        </p:grpSpPr>
        <p:pic>
          <p:nvPicPr>
            <p:cNvPr id="717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86" y="793"/>
              <a:ext cx="1678" cy="1572"/>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07" y="2226"/>
              <a:ext cx="243" cy="26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06" y="703"/>
              <a:ext cx="243" cy="262"/>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25" y="712"/>
              <a:ext cx="243" cy="28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90" y="2181"/>
              <a:ext cx="263" cy="262"/>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43" y="1458"/>
              <a:ext cx="283" cy="262"/>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23" y="1436"/>
              <a:ext cx="203" cy="2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0"/>
          <p:cNvGrpSpPr>
            <a:grpSpLocks/>
          </p:cNvGrpSpPr>
          <p:nvPr/>
        </p:nvGrpSpPr>
        <p:grpSpPr bwMode="auto">
          <a:xfrm>
            <a:off x="7848883" y="77640"/>
            <a:ext cx="3245679" cy="2465494"/>
            <a:chOff x="6628" y="480"/>
            <a:chExt cx="3901" cy="2649"/>
          </a:xfrm>
        </p:grpSpPr>
        <p:pic>
          <p:nvPicPr>
            <p:cNvPr id="15"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52" y="684"/>
              <a:ext cx="3460" cy="243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14" y="480"/>
              <a:ext cx="224" cy="28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929" y="1941"/>
              <a:ext cx="244" cy="26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285" y="1995"/>
              <a:ext cx="244" cy="2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354" y="2867"/>
              <a:ext cx="265" cy="26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66" y="2397"/>
              <a:ext cx="284" cy="26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7"/>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628" y="2867"/>
              <a:ext cx="244" cy="262"/>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sp>
            <p:nvSpPr>
              <p:cNvPr id="7" name="TextBox 6"/>
              <p:cNvSpPr txBox="1"/>
              <p:nvPr/>
            </p:nvSpPr>
            <p:spPr>
              <a:xfrm>
                <a:off x="211898" y="2397445"/>
                <a:ext cx="11874999" cy="4477764"/>
              </a:xfrm>
              <a:prstGeom prst="rect">
                <a:avLst/>
              </a:prstGeom>
              <a:noFill/>
            </p:spPr>
            <p:txBody>
              <a:bodyPr wrap="square" rtlCol="0">
                <a:spAutoFit/>
              </a:bodyPr>
              <a:lstStyle/>
              <a:p>
                <a:pPr>
                  <a:spcAft>
                    <a:spcPts val="600"/>
                  </a:spcAft>
                </a:pPr>
                <a:r>
                  <a:rPr lang="en-US" sz="3200" b="1" dirty="0" err="1">
                    <a:latin typeface="Times New Roman" panose="02020603050405020304" pitchFamily="18" charset="0"/>
                    <a:ea typeface="Times New Roman" panose="02020603050405020304" pitchFamily="18" charset="0"/>
                  </a:rPr>
                  <a:t>Cách</a:t>
                </a:r>
                <a:r>
                  <a:rPr lang="en-US" sz="3200" b="1" dirty="0">
                    <a:latin typeface="Times New Roman" panose="02020603050405020304" pitchFamily="18" charset="0"/>
                    <a:ea typeface="Times New Roman" panose="02020603050405020304" pitchFamily="18" charset="0"/>
                  </a:rPr>
                  <a:t> 2.</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𝐴𝐵𝐶𝐷</m:t>
                    </m:r>
                    <m:r>
                      <a:rPr lang="en-US" sz="3200" i="1">
                        <a:effectLst/>
                        <a:latin typeface="Cambria Math" panose="02040503050406030204" pitchFamily="18" charset="0"/>
                        <a:ea typeface="Times New Roman" panose="02020603050405020304" pitchFamily="18" charset="0"/>
                      </a:rPr>
                      <m:t>=</m:t>
                    </m:r>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1</m:t>
                        </m:r>
                      </m:num>
                      <m:den>
                        <m:r>
                          <a:rPr lang="en-US" sz="3200" i="1">
                            <a:effectLst/>
                            <a:latin typeface="Cambria Math" panose="02040503050406030204" pitchFamily="18" charset="0"/>
                            <a:ea typeface="Times New Roman" panose="02020603050405020304" pitchFamily="18" charset="0"/>
                          </a:rPr>
                          <m:t>3</m:t>
                        </m:r>
                      </m:den>
                    </m:f>
                    <m:r>
                      <a:rPr lang="en-US" sz="3200" i="1">
                        <a:effectLst/>
                        <a:latin typeface="Cambria Math" panose="02040503050406030204" pitchFamily="18" charset="0"/>
                        <a:ea typeface="Times New Roman" panose="02020603050405020304" pitchFamily="18" charset="0"/>
                      </a:rPr>
                      <m:t>𝑆𝐻</m:t>
                    </m:r>
                    <m:r>
                      <a:rPr lang="en-US" sz="3200" i="1">
                        <a:effectLst/>
                        <a:latin typeface="Cambria Math" panose="02040503050406030204" pitchFamily="18" charset="0"/>
                        <a:ea typeface="Times New Roman" panose="02020603050405020304" pitchFamily="18" charset="0"/>
                      </a:rPr>
                      <m:t>.</m:t>
                    </m:r>
                    <m:sSub>
                      <m:sSubPr>
                        <m:ctrlPr>
                          <a:rPr lang="en-US" sz="3200" i="1">
                            <a:effectLst/>
                            <a:latin typeface="Cambria Math" panose="02040503050406030204" pitchFamily="18" charset="0"/>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𝑆</m:t>
                        </m:r>
                      </m:e>
                      <m:sub>
                        <m:r>
                          <a:rPr lang="en-US" sz="3200" i="1">
                            <a:effectLst/>
                            <a:latin typeface="Cambria Math" panose="02040503050406030204" pitchFamily="18" charset="0"/>
                            <a:ea typeface="Times New Roman" panose="02020603050405020304" pitchFamily="18" charset="0"/>
                          </a:rPr>
                          <m:t>𝐴𝐵𝐶𝐷</m:t>
                        </m:r>
                      </m:sub>
                    </m:sSub>
                    <m:r>
                      <a:rPr lang="en-US" sz="3200" i="1">
                        <a:effectLst/>
                        <a:latin typeface="Cambria Math" panose="02040503050406030204" pitchFamily="18" charset="0"/>
                        <a:ea typeface="Times New Roman" panose="02020603050405020304" pitchFamily="18" charset="0"/>
                      </a:rPr>
                      <m:t>=</m:t>
                    </m:r>
                    <m:f>
                      <m:fPr>
                        <m:ctrlPr>
                          <a:rPr lang="en-US" sz="3200" i="1">
                            <a:effectLst/>
                            <a:latin typeface="Cambria Math" panose="02040503050406030204" pitchFamily="18" charset="0"/>
                            <a:ea typeface="Times New Roman" panose="02020603050405020304" pitchFamily="18" charset="0"/>
                          </a:rPr>
                        </m:ctrlPr>
                      </m:fPr>
                      <m:num>
                        <m:rad>
                          <m:radPr>
                            <m:degHide m:val="on"/>
                            <m:ctrlPr>
                              <a:rPr lang="en-US" sz="3200" i="1">
                                <a:effectLst/>
                                <a:latin typeface="Cambria Math" panose="02040503050406030204" pitchFamily="18" charset="0"/>
                                <a:ea typeface="Times New Roman" panose="02020603050405020304" pitchFamily="18" charset="0"/>
                              </a:rPr>
                            </m:ctrlPr>
                          </m:radPr>
                          <m:deg/>
                          <m:e>
                            <m:r>
                              <a:rPr lang="en-US" sz="3200" i="1">
                                <a:effectLst/>
                                <a:latin typeface="Cambria Math" panose="02040503050406030204" pitchFamily="18" charset="0"/>
                                <a:ea typeface="Times New Roman" panose="02020603050405020304" pitchFamily="18" charset="0"/>
                              </a:rPr>
                              <m:t>3</m:t>
                            </m:r>
                          </m:e>
                        </m:rad>
                      </m:num>
                      <m:den>
                        <m:r>
                          <a:rPr lang="en-US" sz="3200" i="1">
                            <a:effectLst/>
                            <a:latin typeface="Cambria Math" panose="02040503050406030204" pitchFamily="18" charset="0"/>
                            <a:ea typeface="Times New Roman" panose="02020603050405020304" pitchFamily="18" charset="0"/>
                          </a:rPr>
                          <m:t>3</m:t>
                        </m:r>
                      </m:den>
                    </m:f>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𝑎</m:t>
                        </m:r>
                      </m:e>
                      <m:sup>
                        <m:r>
                          <a:rPr lang="en-US" sz="3200" i="1">
                            <a:effectLst/>
                            <a:latin typeface="Cambria Math" panose="02040503050406030204" pitchFamily="18" charset="0"/>
                            <a:ea typeface="Times New Roman" panose="02020603050405020304" pitchFamily="18" charset="0"/>
                          </a:rPr>
                          <m:t>3</m:t>
                        </m:r>
                      </m:sup>
                    </m:sSup>
                  </m:oMath>
                </a14:m>
                <a:r>
                  <a:rPr lang="en-US" sz="3200" dirty="0">
                    <a:effectLst/>
                    <a:latin typeface="Times New Roman" panose="02020603050405020304" pitchFamily="18" charset="0"/>
                    <a:ea typeface="Times New Roman" panose="02020603050405020304" pitchFamily="18" charset="0"/>
                  </a:rPr>
                  <a:t> </a:t>
                </a:r>
                <a:endParaRPr lang="en-US" sz="3200" i="1" dirty="0">
                  <a:effectLst/>
                  <a:latin typeface="Cambria Math" panose="02040503050406030204" pitchFamily="18" charset="0"/>
                  <a:ea typeface="Times New Roman" panose="02020603050405020304" pitchFamily="18" charset="0"/>
                </a:endParaRPr>
              </a:p>
              <a:p>
                <a:pPr>
                  <a:spcAft>
                    <a:spcPts val="600"/>
                  </a:spcAft>
                </a:pPr>
                <a14:m>
                  <m:oMath xmlns:m="http://schemas.openxmlformats.org/officeDocument/2006/math">
                    <m:r>
                      <a:rPr lang="en-US" sz="3200" i="1">
                        <a:effectLst/>
                        <a:latin typeface="Cambria Math" panose="02040503050406030204" pitchFamily="18" charset="0"/>
                        <a:ea typeface="Times New Roman" panose="02020603050405020304" pitchFamily="18" charset="0"/>
                      </a:rPr>
                      <m:t>⇒</m:t>
                    </m:r>
                  </m:oMath>
                </a14:m>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3200" i="1">
                            <a:effectLst/>
                            <a:latin typeface="Cambria Math" panose="02040503050406030204" pitchFamily="18" charset="0"/>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𝑉</m:t>
                        </m:r>
                      </m:e>
                      <m:sub>
                        <m:r>
                          <a:rPr lang="en-US" sz="3200" i="1">
                            <a:effectLst/>
                            <a:latin typeface="Cambria Math" panose="02040503050406030204" pitchFamily="18" charset="0"/>
                            <a:ea typeface="Times New Roman" panose="02020603050405020304" pitchFamily="18" charset="0"/>
                          </a:rPr>
                          <m:t>𝐻</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𝑆𝐵𝐷</m:t>
                        </m:r>
                      </m:sub>
                    </m:sSub>
                    <m:r>
                      <a:rPr lang="en-US" sz="3200" i="1">
                        <a:effectLst/>
                        <a:latin typeface="Cambria Math" panose="02040503050406030204" pitchFamily="18" charset="0"/>
                        <a:ea typeface="Times New Roman" panose="02020603050405020304" pitchFamily="18" charset="0"/>
                      </a:rPr>
                      <m:t>=</m:t>
                    </m:r>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1</m:t>
                        </m:r>
                      </m:num>
                      <m:den>
                        <m:r>
                          <a:rPr lang="en-US" sz="3200" i="1">
                            <a:effectLst/>
                            <a:latin typeface="Cambria Math" panose="02040503050406030204" pitchFamily="18" charset="0"/>
                            <a:ea typeface="Times New Roman" panose="02020603050405020304" pitchFamily="18" charset="0"/>
                          </a:rPr>
                          <m:t>2</m:t>
                        </m:r>
                      </m:den>
                    </m:f>
                    <m:sSub>
                      <m:sSubPr>
                        <m:ctrlPr>
                          <a:rPr lang="en-US" sz="3200" i="1">
                            <a:effectLst/>
                            <a:latin typeface="Cambria Math" panose="02040503050406030204" pitchFamily="18" charset="0"/>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𝑉</m:t>
                        </m:r>
                      </m:e>
                      <m:sub>
                        <m:r>
                          <a:rPr lang="en-US" sz="3200" i="1">
                            <a:effectLst/>
                            <a:latin typeface="Cambria Math" panose="02040503050406030204" pitchFamily="18" charset="0"/>
                            <a:ea typeface="Times New Roman" panose="02020603050405020304" pitchFamily="18" charset="0"/>
                          </a:rPr>
                          <m:t>𝐴</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𝑆𝐵𝐷</m:t>
                        </m:r>
                      </m:sub>
                    </m:sSub>
                    <m:r>
                      <a:rPr lang="en-US" sz="3200" i="1">
                        <a:effectLst/>
                        <a:latin typeface="Cambria Math" panose="02040503050406030204" pitchFamily="18" charset="0"/>
                        <a:ea typeface="Times New Roman" panose="02020603050405020304" pitchFamily="18" charset="0"/>
                      </a:rPr>
                      <m:t>=</m:t>
                    </m:r>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1</m:t>
                        </m:r>
                      </m:num>
                      <m:den>
                        <m:r>
                          <a:rPr lang="en-US" sz="3200" i="1">
                            <a:effectLst/>
                            <a:latin typeface="Cambria Math" panose="02040503050406030204" pitchFamily="18" charset="0"/>
                            <a:ea typeface="Times New Roman" panose="02020603050405020304" pitchFamily="18" charset="0"/>
                          </a:rPr>
                          <m:t>2</m:t>
                        </m:r>
                      </m:den>
                    </m:f>
                    <m:sSub>
                      <m:sSubPr>
                        <m:ctrlPr>
                          <a:rPr lang="en-US" sz="3200" i="1">
                            <a:effectLst/>
                            <a:latin typeface="Cambria Math" panose="02040503050406030204" pitchFamily="18" charset="0"/>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𝑉</m:t>
                        </m:r>
                      </m:e>
                      <m:sub>
                        <m:r>
                          <a:rPr lang="en-US" sz="3200" i="1">
                            <a:effectLst/>
                            <a:latin typeface="Cambria Math" panose="02040503050406030204" pitchFamily="18" charset="0"/>
                            <a:ea typeface="Times New Roman" panose="02020603050405020304" pitchFamily="18" charset="0"/>
                          </a:rPr>
                          <m:t>𝑆</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𝐴𝐵𝐶</m:t>
                        </m:r>
                      </m:sub>
                    </m:sSub>
                    <m:r>
                      <a:rPr lang="en-US" sz="3200" i="1">
                        <a:effectLst/>
                        <a:latin typeface="Cambria Math" panose="02040503050406030204" pitchFamily="18" charset="0"/>
                        <a:ea typeface="Times New Roman" panose="02020603050405020304" pitchFamily="18" charset="0"/>
                      </a:rPr>
                      <m:t>=</m:t>
                    </m:r>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1</m:t>
                        </m:r>
                      </m:num>
                      <m:den>
                        <m:r>
                          <a:rPr lang="en-US" sz="3200" i="1">
                            <a:effectLst/>
                            <a:latin typeface="Cambria Math" panose="02040503050406030204" pitchFamily="18" charset="0"/>
                            <a:ea typeface="Times New Roman" panose="02020603050405020304" pitchFamily="18" charset="0"/>
                          </a:rPr>
                          <m:t>4</m:t>
                        </m:r>
                      </m:den>
                    </m:f>
                    <m:sSub>
                      <m:sSubPr>
                        <m:ctrlPr>
                          <a:rPr lang="en-US" sz="3200" i="1">
                            <a:effectLst/>
                            <a:latin typeface="Cambria Math" panose="02040503050406030204" pitchFamily="18" charset="0"/>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𝑉</m:t>
                        </m:r>
                      </m:e>
                      <m:sub>
                        <m:r>
                          <a:rPr lang="en-US" sz="3200" i="1">
                            <a:effectLst/>
                            <a:latin typeface="Cambria Math" panose="02040503050406030204" pitchFamily="18" charset="0"/>
                            <a:ea typeface="Times New Roman" panose="02020603050405020304" pitchFamily="18" charset="0"/>
                          </a:rPr>
                          <m:t>𝑆</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𝐴𝐵𝐶𝐷</m:t>
                        </m:r>
                      </m:sub>
                    </m:sSub>
                    <m:r>
                      <a:rPr lang="en-US" sz="3200" i="1">
                        <a:effectLst/>
                        <a:latin typeface="Cambria Math" panose="02040503050406030204" pitchFamily="18" charset="0"/>
                        <a:ea typeface="Times New Roman" panose="02020603050405020304" pitchFamily="18" charset="0"/>
                      </a:rPr>
                      <m:t>=</m:t>
                    </m:r>
                    <m:f>
                      <m:fPr>
                        <m:ctrlPr>
                          <a:rPr lang="en-US" sz="3200" i="1">
                            <a:effectLst/>
                            <a:latin typeface="Cambria Math" panose="02040503050406030204" pitchFamily="18" charset="0"/>
                            <a:ea typeface="Times New Roman" panose="02020603050405020304" pitchFamily="18" charset="0"/>
                          </a:rPr>
                        </m:ctrlPr>
                      </m:fPr>
                      <m:num>
                        <m:rad>
                          <m:radPr>
                            <m:degHide m:val="on"/>
                            <m:ctrlPr>
                              <a:rPr lang="en-US" sz="3200" i="1">
                                <a:effectLst/>
                                <a:latin typeface="Cambria Math" panose="02040503050406030204" pitchFamily="18" charset="0"/>
                                <a:ea typeface="Times New Roman" panose="02020603050405020304" pitchFamily="18" charset="0"/>
                              </a:rPr>
                            </m:ctrlPr>
                          </m:radPr>
                          <m:deg/>
                          <m:e>
                            <m:r>
                              <a:rPr lang="en-US" sz="3200" i="1">
                                <a:effectLst/>
                                <a:latin typeface="Cambria Math" panose="02040503050406030204" pitchFamily="18" charset="0"/>
                                <a:ea typeface="Times New Roman" panose="02020603050405020304" pitchFamily="18" charset="0"/>
                              </a:rPr>
                              <m:t>3</m:t>
                            </m:r>
                          </m:e>
                        </m:rad>
                      </m:num>
                      <m:den>
                        <m:r>
                          <a:rPr lang="en-US" sz="3200" i="1">
                            <a:effectLst/>
                            <a:latin typeface="Cambria Math" panose="02040503050406030204" pitchFamily="18" charset="0"/>
                            <a:ea typeface="Times New Roman" panose="02020603050405020304" pitchFamily="18" charset="0"/>
                          </a:rPr>
                          <m:t>12</m:t>
                        </m:r>
                      </m:den>
                    </m:f>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𝑎</m:t>
                        </m:r>
                      </m:e>
                      <m:sup>
                        <m:r>
                          <a:rPr lang="en-US" sz="3200" i="1">
                            <a:effectLst/>
                            <a:latin typeface="Cambria Math" panose="02040503050406030204" pitchFamily="18" charset="0"/>
                            <a:ea typeface="Times New Roman" panose="02020603050405020304" pitchFamily="18" charset="0"/>
                          </a:rPr>
                          <m:t>3</m:t>
                        </m:r>
                      </m:sup>
                    </m:sSup>
                  </m:oMath>
                </a14:m>
                <a:r>
                  <a:rPr lang="nl-NL" sz="3200" spc="-30" dirty="0">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a:spcAft>
                    <a:spcPts val="600"/>
                  </a:spcAft>
                </a:pPr>
                <a:r>
                  <a:rPr lang="en-US" sz="2800" dirty="0">
                    <a:effectLst/>
                    <a:latin typeface="Times New Roman" panose="02020603050405020304" pitchFamily="18" charset="0"/>
                    <a:ea typeface="Times New Roman" panose="02020603050405020304" pitchFamily="18" charset="0"/>
                  </a:rPr>
                  <a:t>Tam </a:t>
                </a:r>
                <a:r>
                  <a:rPr lang="en-US" sz="2800" dirty="0" err="1">
                    <a:effectLst/>
                    <a:latin typeface="Times New Roman" panose="02020603050405020304" pitchFamily="18" charset="0"/>
                    <a:ea typeface="Times New Roman" panose="02020603050405020304" pitchFamily="18" charset="0"/>
                  </a:rPr>
                  <a:t>giác</a:t>
                </a:r>
                <a:r>
                  <a:rPr lang="en-US" sz="28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2800" i="1">
                        <a:effectLst/>
                        <a:latin typeface="Cambria Math" panose="02040503050406030204" pitchFamily="18" charset="0"/>
                        <a:ea typeface="Times New Roman" panose="02020603050405020304" pitchFamily="18" charset="0"/>
                      </a:rPr>
                      <m:t>𝛥</m:t>
                    </m:r>
                    <m:r>
                      <a:rPr lang="en-US" sz="2800" i="1">
                        <a:effectLst/>
                        <a:latin typeface="Cambria Math" panose="02040503050406030204" pitchFamily="18" charset="0"/>
                        <a:ea typeface="Times New Roman" panose="02020603050405020304" pitchFamily="18" charset="0"/>
                      </a:rPr>
                      <m:t>𝑆𝐻𝐵</m:t>
                    </m:r>
                  </m:oMath>
                </a14:m>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vuông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tại</a:t>
                </a:r>
                <a:r>
                  <a:rPr lang="en-US" sz="28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2800" i="1">
                        <a:effectLst/>
                        <a:latin typeface="Cambria Math" panose="02040503050406030204" pitchFamily="18" charset="0"/>
                        <a:ea typeface="Times New Roman" panose="02020603050405020304" pitchFamily="18" charset="0"/>
                      </a:rPr>
                      <m:t>𝐻</m:t>
                    </m:r>
                    <m:r>
                      <a:rPr lang="en-US" sz="2800" i="1">
                        <a:effectLst/>
                        <a:latin typeface="Cambria Math" panose="02040503050406030204" pitchFamily="18" charset="0"/>
                        <a:ea typeface="Times New Roman" panose="02020603050405020304" pitchFamily="18" charset="0"/>
                      </a:rPr>
                      <m:t>⇒</m:t>
                    </m:r>
                    <m:r>
                      <a:rPr lang="en-US" sz="2800" i="1">
                        <a:effectLst/>
                        <a:latin typeface="Cambria Math" panose="02040503050406030204" pitchFamily="18" charset="0"/>
                        <a:ea typeface="Times New Roman" panose="02020603050405020304" pitchFamily="18" charset="0"/>
                      </a:rPr>
                      <m:t>𝑆𝐵</m:t>
                    </m:r>
                    <m:r>
                      <a:rPr lang="en-US" sz="2800" i="1">
                        <a:effectLst/>
                        <a:latin typeface="Cambria Math" panose="02040503050406030204" pitchFamily="18" charset="0"/>
                        <a:ea typeface="Times New Roman" panose="02020603050405020304" pitchFamily="18" charset="0"/>
                      </a:rPr>
                      <m:t>=</m:t>
                    </m:r>
                    <m:rad>
                      <m:radPr>
                        <m:degHide m:val="on"/>
                        <m:ctrlPr>
                          <a:rPr lang="en-US" sz="2800" i="1">
                            <a:effectLst/>
                            <a:latin typeface="Cambria Math" panose="02040503050406030204" pitchFamily="18" charset="0"/>
                            <a:ea typeface="Times New Roman" panose="02020603050405020304" pitchFamily="18" charset="0"/>
                          </a:rPr>
                        </m:ctrlPr>
                      </m:radPr>
                      <m:deg/>
                      <m:e>
                        <m:r>
                          <a:rPr lang="en-US" sz="2800" i="1">
                            <a:effectLst/>
                            <a:latin typeface="Cambria Math" panose="02040503050406030204" pitchFamily="18" charset="0"/>
                            <a:ea typeface="Times New Roman" panose="02020603050405020304" pitchFamily="18" charset="0"/>
                          </a:rPr>
                          <m:t>𝑆</m:t>
                        </m:r>
                        <m:sSup>
                          <m:sSupPr>
                            <m:ctrlPr>
                              <a:rPr lang="en-US" sz="2800" i="1">
                                <a:effectLst/>
                                <a:latin typeface="Cambria Math" panose="02040503050406030204" pitchFamily="18" charset="0"/>
                                <a:ea typeface="Times New Roman" panose="02020603050405020304" pitchFamily="18" charset="0"/>
                              </a:rPr>
                            </m:ctrlPr>
                          </m:sSupPr>
                          <m:e>
                            <m:r>
                              <a:rPr lang="en-US" sz="2800" i="1">
                                <a:effectLst/>
                                <a:latin typeface="Cambria Math" panose="02040503050406030204" pitchFamily="18" charset="0"/>
                                <a:ea typeface="Times New Roman" panose="02020603050405020304" pitchFamily="18" charset="0"/>
                              </a:rPr>
                              <m:t>𝐻</m:t>
                            </m:r>
                          </m:e>
                          <m:sup>
                            <m:r>
                              <a:rPr lang="en-US" sz="2800" i="1">
                                <a:effectLst/>
                                <a:latin typeface="Cambria Math" panose="02040503050406030204" pitchFamily="18" charset="0"/>
                                <a:ea typeface="Times New Roman" panose="02020603050405020304" pitchFamily="18" charset="0"/>
                              </a:rPr>
                              <m:t>2</m:t>
                            </m:r>
                          </m:sup>
                        </m:sSup>
                        <m:r>
                          <a:rPr lang="en-US" sz="2800" i="1">
                            <a:effectLst/>
                            <a:latin typeface="Cambria Math" panose="02040503050406030204" pitchFamily="18" charset="0"/>
                            <a:ea typeface="Times New Roman" panose="02020603050405020304" pitchFamily="18" charset="0"/>
                          </a:rPr>
                          <m:t>+</m:t>
                        </m:r>
                        <m:r>
                          <a:rPr lang="en-US" sz="2800" i="1">
                            <a:effectLst/>
                            <a:latin typeface="Cambria Math" panose="02040503050406030204" pitchFamily="18" charset="0"/>
                            <a:ea typeface="Times New Roman" panose="02020603050405020304" pitchFamily="18" charset="0"/>
                          </a:rPr>
                          <m:t>𝐻</m:t>
                        </m:r>
                        <m:sSup>
                          <m:sSupPr>
                            <m:ctrlPr>
                              <a:rPr lang="en-US" sz="2800" i="1">
                                <a:effectLst/>
                                <a:latin typeface="Cambria Math" panose="02040503050406030204" pitchFamily="18" charset="0"/>
                                <a:ea typeface="Times New Roman" panose="02020603050405020304" pitchFamily="18" charset="0"/>
                              </a:rPr>
                            </m:ctrlPr>
                          </m:sSupPr>
                          <m:e>
                            <m:r>
                              <a:rPr lang="en-US" sz="2800" i="1">
                                <a:effectLst/>
                                <a:latin typeface="Cambria Math" panose="02040503050406030204" pitchFamily="18" charset="0"/>
                                <a:ea typeface="Times New Roman" panose="02020603050405020304" pitchFamily="18" charset="0"/>
                              </a:rPr>
                              <m:t>𝐵</m:t>
                            </m:r>
                          </m:e>
                          <m:sup>
                            <m:r>
                              <a:rPr lang="en-US" sz="2800" i="1">
                                <a:effectLst/>
                                <a:latin typeface="Cambria Math" panose="02040503050406030204" pitchFamily="18" charset="0"/>
                                <a:ea typeface="Times New Roman" panose="02020603050405020304" pitchFamily="18" charset="0"/>
                              </a:rPr>
                              <m:t>2</m:t>
                            </m:r>
                          </m:sup>
                        </m:sSup>
                      </m:e>
                    </m:rad>
                    <m:r>
                      <a:rPr lang="en-US" sz="2800" i="1">
                        <a:effectLst/>
                        <a:latin typeface="Cambria Math" panose="02040503050406030204" pitchFamily="18" charset="0"/>
                        <a:ea typeface="Times New Roman" panose="02020603050405020304" pitchFamily="18" charset="0"/>
                      </a:rPr>
                      <m:t>=</m:t>
                    </m:r>
                    <m:rad>
                      <m:radPr>
                        <m:degHide m:val="on"/>
                        <m:ctrlPr>
                          <a:rPr lang="en-US" sz="2800" i="1">
                            <a:effectLst/>
                            <a:latin typeface="Cambria Math" panose="02040503050406030204" pitchFamily="18" charset="0"/>
                            <a:ea typeface="Times New Roman" panose="02020603050405020304" pitchFamily="18" charset="0"/>
                          </a:rPr>
                        </m:ctrlPr>
                      </m:radPr>
                      <m:deg/>
                      <m:e>
                        <m:r>
                          <a:rPr lang="en-US" sz="2800" i="1">
                            <a:effectLst/>
                            <a:latin typeface="Cambria Math" panose="02040503050406030204" pitchFamily="18" charset="0"/>
                            <a:ea typeface="Times New Roman" panose="02020603050405020304" pitchFamily="18" charset="0"/>
                          </a:rPr>
                          <m:t>3</m:t>
                        </m:r>
                        <m:sSup>
                          <m:sSupPr>
                            <m:ctrlPr>
                              <a:rPr lang="en-US" sz="2800" i="1">
                                <a:effectLst/>
                                <a:latin typeface="Cambria Math" panose="02040503050406030204" pitchFamily="18" charset="0"/>
                                <a:ea typeface="Times New Roman" panose="02020603050405020304" pitchFamily="18" charset="0"/>
                              </a:rPr>
                            </m:ctrlPr>
                          </m:sSupPr>
                          <m:e>
                            <m:r>
                              <a:rPr lang="en-US" sz="2800" i="1">
                                <a:effectLst/>
                                <a:latin typeface="Cambria Math" panose="02040503050406030204" pitchFamily="18" charset="0"/>
                                <a:ea typeface="Times New Roman" panose="02020603050405020304" pitchFamily="18" charset="0"/>
                              </a:rPr>
                              <m:t>𝑎</m:t>
                            </m:r>
                          </m:e>
                          <m:sup>
                            <m:r>
                              <a:rPr lang="en-US" sz="2800" i="1">
                                <a:effectLst/>
                                <a:latin typeface="Cambria Math" panose="02040503050406030204" pitchFamily="18" charset="0"/>
                                <a:ea typeface="Times New Roman" panose="02020603050405020304" pitchFamily="18" charset="0"/>
                              </a:rPr>
                              <m:t>2</m:t>
                            </m:r>
                          </m:sup>
                        </m:sSup>
                        <m:r>
                          <a:rPr lang="en-US" sz="2800" i="1">
                            <a:effectLst/>
                            <a:latin typeface="Cambria Math" panose="02040503050406030204" pitchFamily="18" charset="0"/>
                            <a:ea typeface="Times New Roman" panose="02020603050405020304" pitchFamily="18" charset="0"/>
                          </a:rPr>
                          <m:t>+</m:t>
                        </m:r>
                        <m:f>
                          <m:fPr>
                            <m:ctrlPr>
                              <a:rPr lang="en-US" sz="2800" i="1">
                                <a:effectLst/>
                                <a:latin typeface="Cambria Math" panose="02040503050406030204" pitchFamily="18" charset="0"/>
                                <a:ea typeface="Times New Roman" panose="02020603050405020304" pitchFamily="18" charset="0"/>
                              </a:rPr>
                            </m:ctrlPr>
                          </m:fPr>
                          <m:num>
                            <m:sSup>
                              <m:sSupPr>
                                <m:ctrlPr>
                                  <a:rPr lang="en-US" sz="2800" i="1">
                                    <a:effectLst/>
                                    <a:latin typeface="Cambria Math" panose="02040503050406030204" pitchFamily="18" charset="0"/>
                                    <a:ea typeface="Times New Roman" panose="02020603050405020304" pitchFamily="18" charset="0"/>
                                  </a:rPr>
                                </m:ctrlPr>
                              </m:sSupPr>
                              <m:e>
                                <m:r>
                                  <a:rPr lang="en-US" sz="2800" i="1">
                                    <a:effectLst/>
                                    <a:latin typeface="Cambria Math" panose="02040503050406030204" pitchFamily="18" charset="0"/>
                                    <a:ea typeface="Times New Roman" panose="02020603050405020304" pitchFamily="18" charset="0"/>
                                  </a:rPr>
                                  <m:t>𝑎</m:t>
                                </m:r>
                              </m:e>
                              <m:sup>
                                <m:r>
                                  <a:rPr lang="en-US" sz="2800" i="1">
                                    <a:effectLst/>
                                    <a:latin typeface="Cambria Math" panose="02040503050406030204" pitchFamily="18" charset="0"/>
                                    <a:ea typeface="Times New Roman" panose="02020603050405020304" pitchFamily="18" charset="0"/>
                                  </a:rPr>
                                  <m:t>2</m:t>
                                </m:r>
                              </m:sup>
                            </m:sSup>
                          </m:num>
                          <m:den>
                            <m:r>
                              <a:rPr lang="en-US" sz="2800" i="1">
                                <a:effectLst/>
                                <a:latin typeface="Cambria Math" panose="02040503050406030204" pitchFamily="18" charset="0"/>
                                <a:ea typeface="Times New Roman" panose="02020603050405020304" pitchFamily="18" charset="0"/>
                              </a:rPr>
                              <m:t>4</m:t>
                            </m:r>
                          </m:den>
                        </m:f>
                      </m:e>
                    </m:rad>
                    <m:r>
                      <a:rPr lang="en-US" sz="2800" i="1">
                        <a:effectLst/>
                        <a:latin typeface="Cambria Math" panose="02040503050406030204" pitchFamily="18" charset="0"/>
                        <a:ea typeface="Times New Roman" panose="02020603050405020304" pitchFamily="18" charset="0"/>
                      </a:rPr>
                      <m:t>=</m:t>
                    </m:r>
                    <m:f>
                      <m:fPr>
                        <m:ctrlPr>
                          <a:rPr lang="en-US" sz="2800" i="1">
                            <a:effectLst/>
                            <a:latin typeface="Cambria Math" panose="02040503050406030204" pitchFamily="18" charset="0"/>
                            <a:ea typeface="Times New Roman" panose="02020603050405020304" pitchFamily="18" charset="0"/>
                          </a:rPr>
                        </m:ctrlPr>
                      </m:fPr>
                      <m:num>
                        <m:r>
                          <a:rPr lang="en-US" sz="2800" i="1">
                            <a:effectLst/>
                            <a:latin typeface="Cambria Math" panose="02040503050406030204" pitchFamily="18" charset="0"/>
                            <a:ea typeface="Times New Roman" panose="02020603050405020304" pitchFamily="18" charset="0"/>
                          </a:rPr>
                          <m:t>𝑎</m:t>
                        </m:r>
                        <m:rad>
                          <m:radPr>
                            <m:degHide m:val="on"/>
                            <m:ctrlPr>
                              <a:rPr lang="en-US" sz="2800" i="1">
                                <a:effectLst/>
                                <a:latin typeface="Cambria Math" panose="02040503050406030204" pitchFamily="18" charset="0"/>
                                <a:ea typeface="Times New Roman" panose="02020603050405020304" pitchFamily="18" charset="0"/>
                              </a:rPr>
                            </m:ctrlPr>
                          </m:radPr>
                          <m:deg/>
                          <m:e>
                            <m:r>
                              <a:rPr lang="en-US" sz="2800" i="1">
                                <a:effectLst/>
                                <a:latin typeface="Cambria Math" panose="02040503050406030204" pitchFamily="18" charset="0"/>
                                <a:ea typeface="Times New Roman" panose="02020603050405020304" pitchFamily="18" charset="0"/>
                              </a:rPr>
                              <m:t>13</m:t>
                            </m:r>
                          </m:e>
                        </m:rad>
                      </m:num>
                      <m:den>
                        <m:r>
                          <a:rPr lang="en-US" sz="2800" i="1">
                            <a:effectLst/>
                            <a:latin typeface="Cambria Math" panose="02040503050406030204" pitchFamily="18" charset="0"/>
                            <a:ea typeface="Times New Roman" panose="02020603050405020304" pitchFamily="18" charset="0"/>
                          </a:rPr>
                          <m:t>2</m:t>
                        </m:r>
                      </m:den>
                    </m:f>
                  </m:oMath>
                </a14:m>
                <a:r>
                  <a:rPr lang="en-US" sz="2800" dirty="0">
                    <a:effectLst/>
                    <a:latin typeface="Times New Roman" panose="02020603050405020304" pitchFamily="18" charset="0"/>
                    <a:ea typeface="Times New Roman" panose="02020603050405020304" pitchFamily="18" charset="0"/>
                  </a:rPr>
                  <a:t>.</a:t>
                </a:r>
              </a:p>
              <a:p>
                <a:pPr>
                  <a:spcAft>
                    <a:spcPts val="600"/>
                  </a:spcAft>
                </a:pPr>
                <a:r>
                  <a:rPr lang="en-US" sz="3200" dirty="0">
                    <a:effectLst/>
                    <a:latin typeface="Times New Roman" panose="02020603050405020304" pitchFamily="18" charset="0"/>
                    <a:ea typeface="Times New Roman" panose="02020603050405020304" pitchFamily="18" charset="0"/>
                  </a:rPr>
                  <a:t>Tam </a:t>
                </a:r>
                <a:r>
                  <a:rPr lang="en-US" sz="3200" dirty="0" err="1">
                    <a:effectLst/>
                    <a:latin typeface="Times New Roman" panose="02020603050405020304" pitchFamily="18" charset="0"/>
                    <a:ea typeface="Times New Roman" panose="02020603050405020304" pitchFamily="18" charset="0"/>
                  </a:rPr>
                  <a:t>giác</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𝛥</m:t>
                    </m:r>
                    <m:r>
                      <a:rPr lang="en-US" sz="3200" i="1">
                        <a:effectLst/>
                        <a:latin typeface="Cambria Math" panose="02040503050406030204" pitchFamily="18" charset="0"/>
                        <a:ea typeface="Times New Roman" panose="02020603050405020304" pitchFamily="18" charset="0"/>
                      </a:rPr>
                      <m:t>𝑆𝐵𝐷</m:t>
                    </m:r>
                  </m:oMath>
                </a14:m>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có</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𝑆𝐵</m:t>
                    </m:r>
                    <m:r>
                      <a:rPr lang="en-US" sz="3200" i="1">
                        <a:effectLst/>
                        <a:latin typeface="Cambria Math" panose="02040503050406030204" pitchFamily="18" charset="0"/>
                        <a:ea typeface="Times New Roman" panose="02020603050405020304" pitchFamily="18" charset="0"/>
                      </a:rPr>
                      <m:t>=</m:t>
                    </m:r>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𝑎</m:t>
                        </m:r>
                        <m:rad>
                          <m:radPr>
                            <m:degHide m:val="on"/>
                            <m:ctrlPr>
                              <a:rPr lang="en-US" sz="3200" i="1">
                                <a:effectLst/>
                                <a:latin typeface="Cambria Math" panose="02040503050406030204" pitchFamily="18" charset="0"/>
                                <a:ea typeface="Times New Roman" panose="02020603050405020304" pitchFamily="18" charset="0"/>
                              </a:rPr>
                            </m:ctrlPr>
                          </m:radPr>
                          <m:deg/>
                          <m:e>
                            <m:r>
                              <a:rPr lang="en-US" sz="3200" i="1">
                                <a:effectLst/>
                                <a:latin typeface="Cambria Math" panose="02040503050406030204" pitchFamily="18" charset="0"/>
                                <a:ea typeface="Times New Roman" panose="02020603050405020304" pitchFamily="18" charset="0"/>
                              </a:rPr>
                              <m:t>13</m:t>
                            </m:r>
                          </m:e>
                        </m:rad>
                      </m:num>
                      <m:den>
                        <m:r>
                          <a:rPr lang="en-US" sz="3200" i="1">
                            <a:effectLst/>
                            <a:latin typeface="Cambria Math" panose="02040503050406030204" pitchFamily="18" charset="0"/>
                            <a:ea typeface="Times New Roman" panose="02020603050405020304" pitchFamily="18" charset="0"/>
                          </a:rPr>
                          <m:t>2</m:t>
                        </m:r>
                      </m:den>
                    </m:f>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𝐵𝐷</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𝑎</m:t>
                    </m:r>
                    <m:rad>
                      <m:radPr>
                        <m:degHide m:val="on"/>
                        <m:ctrlPr>
                          <a:rPr lang="en-US" sz="3200" i="1">
                            <a:effectLst/>
                            <a:latin typeface="Cambria Math" panose="02040503050406030204" pitchFamily="18" charset="0"/>
                            <a:ea typeface="Times New Roman" panose="02020603050405020304" pitchFamily="18" charset="0"/>
                          </a:rPr>
                        </m:ctrlPr>
                      </m:radPr>
                      <m:deg/>
                      <m:e>
                        <m:r>
                          <a:rPr lang="en-US" sz="3200" i="1">
                            <a:effectLst/>
                            <a:latin typeface="Cambria Math" panose="02040503050406030204" pitchFamily="18" charset="0"/>
                            <a:ea typeface="Times New Roman" panose="02020603050405020304" pitchFamily="18" charset="0"/>
                          </a:rPr>
                          <m:t>2</m:t>
                        </m:r>
                      </m:e>
                    </m:rad>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𝑆𝐷</m:t>
                    </m:r>
                    <m:r>
                      <a:rPr lang="en-US" sz="3200" i="1">
                        <a:effectLst/>
                        <a:latin typeface="Cambria Math" panose="02040503050406030204" pitchFamily="18" charset="0"/>
                        <a:ea typeface="Times New Roman" panose="02020603050405020304" pitchFamily="18" charset="0"/>
                      </a:rPr>
                      <m:t>=</m:t>
                    </m:r>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𝑎</m:t>
                        </m:r>
                        <m:rad>
                          <m:radPr>
                            <m:degHide m:val="on"/>
                            <m:ctrlPr>
                              <a:rPr lang="en-US" sz="3200" i="1">
                                <a:effectLst/>
                                <a:latin typeface="Cambria Math" panose="02040503050406030204" pitchFamily="18" charset="0"/>
                                <a:ea typeface="Times New Roman" panose="02020603050405020304" pitchFamily="18" charset="0"/>
                              </a:rPr>
                            </m:ctrlPr>
                          </m:radPr>
                          <m:deg/>
                          <m:e>
                            <m:r>
                              <a:rPr lang="en-US" sz="3200" i="1">
                                <a:effectLst/>
                                <a:latin typeface="Cambria Math" panose="02040503050406030204" pitchFamily="18" charset="0"/>
                                <a:ea typeface="Times New Roman" panose="02020603050405020304" pitchFamily="18" charset="0"/>
                              </a:rPr>
                              <m:t>17</m:t>
                            </m:r>
                          </m:e>
                        </m:rad>
                      </m:num>
                      <m:den>
                        <m:r>
                          <a:rPr lang="en-US" sz="3200" i="1">
                            <a:effectLst/>
                            <a:latin typeface="Cambria Math" panose="02040503050406030204" pitchFamily="18" charset="0"/>
                            <a:ea typeface="Times New Roman" panose="02020603050405020304" pitchFamily="18" charset="0"/>
                          </a:rPr>
                          <m:t>2</m:t>
                        </m:r>
                      </m:den>
                    </m:f>
                    <m:r>
                      <a:rPr lang="en-US" sz="3200" i="1">
                        <a:effectLst/>
                        <a:latin typeface="Cambria Math" panose="02040503050406030204" pitchFamily="18" charset="0"/>
                        <a:ea typeface="Times New Roman" panose="02020603050405020304" pitchFamily="18" charset="0"/>
                      </a:rPr>
                      <m:t>⇒</m:t>
                    </m:r>
                  </m:oMath>
                </a14:m>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3200" i="1">
                            <a:effectLst/>
                            <a:latin typeface="Cambria Math" panose="02040503050406030204" pitchFamily="18" charset="0"/>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𝑆</m:t>
                        </m:r>
                      </m:e>
                      <m:sub>
                        <m:r>
                          <a:rPr lang="en-US" sz="3200" i="1">
                            <a:effectLst/>
                            <a:latin typeface="Cambria Math" panose="02040503050406030204" pitchFamily="18" charset="0"/>
                            <a:ea typeface="Times New Roman" panose="02020603050405020304" pitchFamily="18" charset="0"/>
                          </a:rPr>
                          <m:t>𝛥</m:t>
                        </m:r>
                        <m:r>
                          <a:rPr lang="en-US" sz="3200" i="1">
                            <a:effectLst/>
                            <a:latin typeface="Cambria Math" panose="02040503050406030204" pitchFamily="18" charset="0"/>
                            <a:ea typeface="Times New Roman" panose="02020603050405020304" pitchFamily="18" charset="0"/>
                          </a:rPr>
                          <m:t>𝑆𝐵𝐷</m:t>
                        </m:r>
                      </m:sub>
                    </m:sSub>
                    <m:r>
                      <a:rPr lang="en-US" sz="3200" i="1">
                        <a:effectLst/>
                        <a:latin typeface="Cambria Math" panose="02040503050406030204" pitchFamily="18" charset="0"/>
                        <a:ea typeface="Times New Roman" panose="02020603050405020304" pitchFamily="18" charset="0"/>
                      </a:rPr>
                      <m:t>=</m:t>
                    </m:r>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5</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𝑎</m:t>
                            </m:r>
                          </m:e>
                          <m:sup>
                            <m:r>
                              <a:rPr lang="en-US" sz="3200" i="1">
                                <a:effectLst/>
                                <a:latin typeface="Cambria Math" panose="02040503050406030204" pitchFamily="18" charset="0"/>
                                <a:ea typeface="Times New Roman" panose="02020603050405020304" pitchFamily="18" charset="0"/>
                              </a:rPr>
                              <m:t>2</m:t>
                            </m:r>
                          </m:sup>
                        </m:sSup>
                      </m:num>
                      <m:den>
                        <m:r>
                          <a:rPr lang="en-US" sz="3200" i="1">
                            <a:effectLst/>
                            <a:latin typeface="Cambria Math" panose="02040503050406030204" pitchFamily="18" charset="0"/>
                            <a:ea typeface="Times New Roman" panose="02020603050405020304" pitchFamily="18" charset="0"/>
                          </a:rPr>
                          <m:t>4</m:t>
                        </m:r>
                      </m:den>
                    </m:f>
                  </m:oMath>
                </a14:m>
                <a:r>
                  <a:rPr lang="en-US" sz="3200" dirty="0">
                    <a:effectLst/>
                    <a:latin typeface="Times New Roman" panose="02020603050405020304" pitchFamily="18" charset="0"/>
                    <a:ea typeface="Times New Roman" panose="02020603050405020304" pitchFamily="18" charset="0"/>
                  </a:rPr>
                  <a:t>.</a:t>
                </a:r>
              </a:p>
              <a:p>
                <a:pPr>
                  <a:spcAft>
                    <a:spcPts val="600"/>
                  </a:spcAft>
                </a:pPr>
                <a14:m>
                  <m:oMath xmlns:m="http://schemas.openxmlformats.org/officeDocument/2006/math">
                    <m:r>
                      <a:rPr lang="en-US" sz="3200" i="1">
                        <a:effectLst/>
                        <a:latin typeface="Cambria Math" panose="02040503050406030204" pitchFamily="18" charset="0"/>
                        <a:ea typeface="Times New Roman" panose="02020603050405020304" pitchFamily="18" charset="0"/>
                      </a:rPr>
                      <m:t>⇒</m:t>
                    </m:r>
                  </m:oMath>
                </a14:m>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𝑑</m:t>
                    </m:r>
                    <m:d>
                      <m:dPr>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𝐻</m:t>
                        </m:r>
                        <m:r>
                          <a:rPr lang="en-US" sz="3200" i="1">
                            <a:effectLst/>
                            <a:latin typeface="Cambria Math" panose="02040503050406030204" pitchFamily="18" charset="0"/>
                            <a:ea typeface="Times New Roman" panose="02020603050405020304" pitchFamily="18" charset="0"/>
                          </a:rPr>
                          <m:t>,</m:t>
                        </m:r>
                        <m:d>
                          <m:dPr>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𝑆𝐵𝐷</m:t>
                            </m:r>
                          </m:e>
                        </m:d>
                      </m:e>
                    </m:d>
                    <m:r>
                      <a:rPr lang="en-US" sz="3200" i="1">
                        <a:effectLst/>
                        <a:latin typeface="Cambria Math" panose="02040503050406030204" pitchFamily="18" charset="0"/>
                        <a:ea typeface="Times New Roman" panose="02020603050405020304" pitchFamily="18" charset="0"/>
                      </a:rPr>
                      <m:t>=</m:t>
                    </m:r>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3</m:t>
                        </m:r>
                        <m:sSub>
                          <m:sSubPr>
                            <m:ctrlPr>
                              <a:rPr lang="en-US" sz="3200" i="1">
                                <a:effectLst/>
                                <a:latin typeface="Cambria Math" panose="02040503050406030204" pitchFamily="18" charset="0"/>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𝑉</m:t>
                            </m:r>
                          </m:e>
                          <m:sub>
                            <m:r>
                              <a:rPr lang="en-US" sz="3200" i="1">
                                <a:effectLst/>
                                <a:latin typeface="Cambria Math" panose="02040503050406030204" pitchFamily="18" charset="0"/>
                                <a:ea typeface="Times New Roman" panose="02020603050405020304" pitchFamily="18" charset="0"/>
                              </a:rPr>
                              <m:t>𝑆</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𝐻𝐵𝐷</m:t>
                            </m:r>
                          </m:sub>
                        </m:sSub>
                      </m:num>
                      <m:den>
                        <m:sSub>
                          <m:sSubPr>
                            <m:ctrlPr>
                              <a:rPr lang="en-US" sz="3200" i="1">
                                <a:effectLst/>
                                <a:latin typeface="Cambria Math" panose="02040503050406030204" pitchFamily="18" charset="0"/>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𝑆</m:t>
                            </m:r>
                          </m:e>
                          <m:sub>
                            <m:r>
                              <a:rPr lang="en-US" sz="3200" i="1">
                                <a:effectLst/>
                                <a:latin typeface="Cambria Math" panose="02040503050406030204" pitchFamily="18" charset="0"/>
                                <a:ea typeface="Times New Roman" panose="02020603050405020304" pitchFamily="18" charset="0"/>
                              </a:rPr>
                              <m:t>𝛥</m:t>
                            </m:r>
                            <m:r>
                              <a:rPr lang="en-US" sz="3200" i="1">
                                <a:effectLst/>
                                <a:latin typeface="Cambria Math" panose="02040503050406030204" pitchFamily="18" charset="0"/>
                                <a:ea typeface="Times New Roman" panose="02020603050405020304" pitchFamily="18" charset="0"/>
                              </a:rPr>
                              <m:t>𝑆𝐵𝐷</m:t>
                            </m:r>
                          </m:sub>
                        </m:sSub>
                      </m:den>
                    </m:f>
                    <m:r>
                      <a:rPr lang="en-US" sz="3200" i="1">
                        <a:effectLst/>
                        <a:latin typeface="Cambria Math" panose="02040503050406030204" pitchFamily="18" charset="0"/>
                        <a:ea typeface="Times New Roman" panose="02020603050405020304" pitchFamily="18" charset="0"/>
                      </a:rPr>
                      <m:t>=</m:t>
                    </m:r>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𝑎</m:t>
                        </m:r>
                        <m:rad>
                          <m:radPr>
                            <m:degHide m:val="on"/>
                            <m:ctrlPr>
                              <a:rPr lang="en-US" sz="3200" i="1">
                                <a:effectLst/>
                                <a:latin typeface="Cambria Math" panose="02040503050406030204" pitchFamily="18" charset="0"/>
                                <a:ea typeface="Times New Roman" panose="02020603050405020304" pitchFamily="18" charset="0"/>
                              </a:rPr>
                            </m:ctrlPr>
                          </m:radPr>
                          <m:deg/>
                          <m:e>
                            <m:r>
                              <a:rPr lang="en-US" sz="3200" i="1">
                                <a:effectLst/>
                                <a:latin typeface="Cambria Math" panose="02040503050406030204" pitchFamily="18" charset="0"/>
                                <a:ea typeface="Times New Roman" panose="02020603050405020304" pitchFamily="18" charset="0"/>
                              </a:rPr>
                              <m:t>3</m:t>
                            </m:r>
                          </m:e>
                        </m:rad>
                      </m:num>
                      <m:den>
                        <m:r>
                          <a:rPr lang="en-US" sz="3200" i="1">
                            <a:effectLst/>
                            <a:latin typeface="Cambria Math" panose="02040503050406030204" pitchFamily="18" charset="0"/>
                            <a:ea typeface="Times New Roman" panose="02020603050405020304" pitchFamily="18" charset="0"/>
                          </a:rPr>
                          <m:t>5</m:t>
                        </m:r>
                      </m:den>
                    </m:f>
                    <m:r>
                      <a:rPr lang="en-US" sz="3200" i="1">
                        <a:effectLst/>
                        <a:latin typeface="Cambria Math" panose="02040503050406030204" pitchFamily="18" charset="0"/>
                        <a:ea typeface="Times New Roman" panose="02020603050405020304" pitchFamily="18" charset="0"/>
                      </a:rPr>
                      <m:t>.</m:t>
                    </m:r>
                  </m:oMath>
                </a14:m>
                <a:endParaRPr lang="en-US" sz="3200" dirty="0">
                  <a:effectLst/>
                  <a:latin typeface="Times New Roman" panose="02020603050405020304" pitchFamily="18" charset="0"/>
                  <a:ea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11898" y="2397445"/>
                <a:ext cx="11874999" cy="4477764"/>
              </a:xfrm>
              <a:prstGeom prst="rect">
                <a:avLst/>
              </a:prstGeom>
              <a:blipFill>
                <a:blip r:embed="rId17"/>
                <a:stretch>
                  <a:fillRect l="-1335" r="-975"/>
                </a:stretch>
              </a:blipFill>
            </p:spPr>
            <p:txBody>
              <a:bodyPr/>
              <a:lstStyle/>
              <a:p>
                <a:r>
                  <a:rPr lang="en-US">
                    <a:noFill/>
                  </a:rPr>
                  <a:t> </a:t>
                </a:r>
              </a:p>
            </p:txBody>
          </p:sp>
        </mc:Fallback>
      </mc:AlternateContent>
      <p:sp>
        <p:nvSpPr>
          <p:cNvPr id="22" name="Isosceles Triangle 21">
            <a:hlinkClick r:id="rId18" action="ppaction://hlinksldjump"/>
            <a:extLst>
              <a:ext uri="{FF2B5EF4-FFF2-40B4-BE49-F238E27FC236}">
                <a16:creationId xmlns:a16="http://schemas.microsoft.com/office/drawing/2014/main" id="{220EC9E2-491A-49CB-8F33-AA14088AC902}"/>
              </a:ext>
            </a:extLst>
          </p:cNvPr>
          <p:cNvSpPr/>
          <p:nvPr/>
        </p:nvSpPr>
        <p:spPr>
          <a:xfrm rot="5400000">
            <a:off x="11532432" y="6263543"/>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hlinkClick r:id="rId19" action="ppaction://hlinksldjump"/>
            <a:extLst>
              <a:ext uri="{FF2B5EF4-FFF2-40B4-BE49-F238E27FC236}">
                <a16:creationId xmlns:a16="http://schemas.microsoft.com/office/drawing/2014/main" id="{A26F5C01-1E47-4093-8043-60890F8DBBCF}"/>
              </a:ext>
            </a:extLst>
          </p:cNvPr>
          <p:cNvSpPr/>
          <p:nvPr/>
        </p:nvSpPr>
        <p:spPr>
          <a:xfrm rot="16200000">
            <a:off x="11024656" y="6263543"/>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224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10000"/>
                                  </p:iterate>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10000"/>
                                  </p:iterate>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iterate type="lt">
                                    <p:tmPct val="10000"/>
                                  </p:iterate>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iterate type="lt">
                                    <p:tmPct val="10000"/>
                                  </p:iterate>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9"/>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5"/>
          <p:cNvSpPr>
            <a:spLocks noChangeArrowheads="1"/>
          </p:cNvSpPr>
          <p:nvPr/>
        </p:nvSpPr>
        <p:spPr bwMode="auto">
          <a:xfrm>
            <a:off x="3367720" y="1696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4" name="Group 1"/>
          <p:cNvGrpSpPr>
            <a:grpSpLocks/>
          </p:cNvGrpSpPr>
          <p:nvPr/>
        </p:nvGrpSpPr>
        <p:grpSpPr bwMode="auto">
          <a:xfrm>
            <a:off x="9372427" y="3032104"/>
            <a:ext cx="2570241" cy="3293616"/>
            <a:chOff x="5853" y="6587"/>
            <a:chExt cx="3705" cy="2812"/>
          </a:xfrm>
        </p:grpSpPr>
        <p:pic>
          <p:nvPicPr>
            <p:cNvPr id="8206"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4" y="8808"/>
              <a:ext cx="203" cy="222"/>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2"/>
            <p:cNvGrpSpPr>
              <a:grpSpLocks/>
            </p:cNvGrpSpPr>
            <p:nvPr/>
          </p:nvGrpSpPr>
          <p:grpSpPr bwMode="auto">
            <a:xfrm>
              <a:off x="5853" y="6587"/>
              <a:ext cx="3705" cy="2812"/>
              <a:chOff x="7370" y="5284"/>
              <a:chExt cx="3705" cy="2812"/>
            </a:xfrm>
          </p:grpSpPr>
          <p:pic>
            <p:nvPicPr>
              <p:cNvPr id="8205"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78" y="5284"/>
                <a:ext cx="3319" cy="2656"/>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8" y="5483"/>
                <a:ext cx="224" cy="281"/>
              </a:xfrm>
              <a:prstGeom prst="rect">
                <a:avLst/>
              </a:prstGeom>
              <a:noFill/>
              <a:extLst>
                <a:ext uri="{909E8E84-426E-40DD-AFC4-6F175D3DCCD1}">
                  <a14:hiddenFill xmlns:a14="http://schemas.microsoft.com/office/drawing/2010/main">
                    <a:solidFill>
                      <a:srgbClr val="FFFFFF"/>
                    </a:solidFill>
                  </a14:hiddenFill>
                </a:ext>
              </a:extLst>
            </p:spPr>
          </p:pic>
          <p:pic>
            <p:nvPicPr>
              <p:cNvPr id="8203"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40" y="6832"/>
                <a:ext cx="244" cy="262"/>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31" y="6814"/>
                <a:ext cx="244" cy="281"/>
              </a:xfrm>
              <a:prstGeom prst="rect">
                <a:avLst/>
              </a:prstGeom>
              <a:noFill/>
              <a:extLst>
                <a:ext uri="{909E8E84-426E-40DD-AFC4-6F175D3DCCD1}">
                  <a14:hiddenFill xmlns:a14="http://schemas.microsoft.com/office/drawing/2010/main">
                    <a:solidFill>
                      <a:srgbClr val="FFFFFF"/>
                    </a:solidFill>
                  </a14:hiddenFill>
                </a:ext>
              </a:extLst>
            </p:spPr>
          </p:pic>
          <p:pic>
            <p:nvPicPr>
              <p:cNvPr id="8201"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95" y="7834"/>
                <a:ext cx="265" cy="262"/>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39" y="7243"/>
                <a:ext cx="284" cy="262"/>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70" y="7732"/>
                <a:ext cx="244" cy="262"/>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161" y="7178"/>
                <a:ext cx="203" cy="262"/>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944" y="6427"/>
                <a:ext cx="224" cy="26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206" y="5284"/>
                <a:ext cx="203" cy="202"/>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477" y="7252"/>
                <a:ext cx="447" cy="281"/>
              </a:xfrm>
              <a:prstGeom prst="rect">
                <a:avLst/>
              </a:prstGeom>
              <a:noFill/>
              <a:extLst>
                <a:ext uri="{909E8E84-426E-40DD-AFC4-6F175D3DCCD1}">
                  <a14:hiddenFill xmlns:a14="http://schemas.microsoft.com/office/drawing/2010/main">
                    <a:solidFill>
                      <a:srgbClr val="FFFFFF"/>
                    </a:solidFill>
                  </a14:hiddenFill>
                </a:ext>
              </a:extLst>
            </p:spPr>
          </p:pic>
        </p:grpSp>
      </p:grpSp>
      <mc:AlternateContent xmlns:mc="http://schemas.openxmlformats.org/markup-compatibility/2006" xmlns:a14="http://schemas.microsoft.com/office/drawing/2010/main">
        <mc:Choice Requires="a14">
          <p:sp>
            <p:nvSpPr>
              <p:cNvPr id="6" name="Rectangle 5"/>
              <p:cNvSpPr/>
              <p:nvPr/>
            </p:nvSpPr>
            <p:spPr>
              <a:xfrm>
                <a:off x="0" y="-149882"/>
                <a:ext cx="11506221" cy="2328971"/>
              </a:xfrm>
              <a:prstGeom prst="rect">
                <a:avLst/>
              </a:prstGeom>
            </p:spPr>
            <p:txBody>
              <a:bodyPr wrap="square">
                <a:spAutoFit/>
              </a:bodyPr>
              <a:lstStyle/>
              <a:p>
                <a:pPr algn="just"/>
                <a:r>
                  <a:rPr lang="nl-NL" sz="2800" b="1" spc="-30" dirty="0">
                    <a:solidFill>
                      <a:srgbClr val="0000FF"/>
                    </a:solidFill>
                    <a:latin typeface="Times New Roman" panose="02020603050405020304" pitchFamily="18" charset="0"/>
                    <a:ea typeface="Times New Roman" panose="02020603050405020304" pitchFamily="18" charset="0"/>
                  </a:rPr>
                  <a:t>Câu 14:</a:t>
                </a:r>
                <a:r>
                  <a:rPr lang="nl-NL" sz="2800" spc="-30" dirty="0">
                    <a:latin typeface="Times New Roman" panose="02020603050405020304" pitchFamily="18" charset="0"/>
                    <a:ea typeface="Times New Roman" panose="02020603050405020304" pitchFamily="18" charset="0"/>
                  </a:rPr>
                  <a:t>Cho hình chóp </a:t>
                </a:r>
                <a14:m>
                  <m:oMath xmlns:m="http://schemas.openxmlformats.org/officeDocument/2006/math">
                    <m:r>
                      <a:rPr lang="en-US" sz="2800" i="1">
                        <a:latin typeface="Cambria Math" panose="02040503050406030204" pitchFamily="18" charset="0"/>
                        <a:ea typeface="Times New Roman" panose="02020603050405020304" pitchFamily="18" charset="0"/>
                      </a:rPr>
                      <m:t>𝑆</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𝐴𝐵𝐶𝐷</m:t>
                    </m:r>
                  </m:oMath>
                </a14:m>
                <a:r>
                  <a:rPr lang="nl-NL" sz="2800" spc="-30" dirty="0">
                    <a:latin typeface="Times New Roman" panose="02020603050405020304" pitchFamily="18" charset="0"/>
                    <a:ea typeface="Times New Roman" panose="02020603050405020304" pitchFamily="18" charset="0"/>
                  </a:rPr>
                  <a:t> có đáy là hình vuông cạnh </a:t>
                </a:r>
                <a14:m>
                  <m:oMath xmlns:m="http://schemas.openxmlformats.org/officeDocument/2006/math">
                    <m:r>
                      <a:rPr lang="en-US" sz="2800" i="1">
                        <a:latin typeface="Cambria Math" panose="02040503050406030204" pitchFamily="18" charset="0"/>
                        <a:ea typeface="Times New Roman" panose="02020603050405020304" pitchFamily="18" charset="0"/>
                      </a:rPr>
                      <m:t>𝑎</m:t>
                    </m:r>
                  </m:oMath>
                </a14:m>
                <a:r>
                  <a:rPr lang="nl-NL" sz="2800" spc="-30" dirty="0">
                    <a:latin typeface="Times New Roman" panose="02020603050405020304" pitchFamily="18" charset="0"/>
                    <a:ea typeface="Times New Roman" panose="02020603050405020304" pitchFamily="18" charset="0"/>
                  </a:rPr>
                  <a:t>, </a:t>
                </a:r>
                <a14:m>
                  <m:oMath xmlns:m="http://schemas.openxmlformats.org/officeDocument/2006/math">
                    <m:r>
                      <a:rPr lang="en-US" sz="2800" i="1">
                        <a:latin typeface="Cambria Math" panose="02040503050406030204" pitchFamily="18" charset="0"/>
                        <a:ea typeface="Times New Roman" panose="02020603050405020304" pitchFamily="18" charset="0"/>
                      </a:rPr>
                      <m:t>𝑆𝐷</m:t>
                    </m:r>
                    <m:r>
                      <a:rPr lang="en-US" sz="2800" i="1">
                        <a:latin typeface="Cambria Math" panose="02040503050406030204" pitchFamily="18" charset="0"/>
                        <a:ea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𝑎</m:t>
                        </m:r>
                        <m:rad>
                          <m:radPr>
                            <m:degHide m:val="on"/>
                            <m:ctrlPr>
                              <a:rPr lang="en-US" sz="2800" i="1">
                                <a:latin typeface="Cambria Math" panose="02040503050406030204" pitchFamily="18" charset="0"/>
                                <a:ea typeface="Times New Roman" panose="02020603050405020304" pitchFamily="18" charset="0"/>
                              </a:rPr>
                            </m:ctrlPr>
                          </m:radPr>
                          <m:deg/>
                          <m:e>
                            <m:r>
                              <a:rPr lang="en-US" sz="2800" i="1">
                                <a:latin typeface="Cambria Math" panose="02040503050406030204" pitchFamily="18" charset="0"/>
                                <a:ea typeface="Times New Roman" panose="02020603050405020304" pitchFamily="18" charset="0"/>
                              </a:rPr>
                              <m:t>17</m:t>
                            </m:r>
                          </m:e>
                        </m:rad>
                      </m:num>
                      <m:den>
                        <m:r>
                          <a:rPr lang="en-US" sz="2800" i="1">
                            <a:latin typeface="Cambria Math" panose="02040503050406030204" pitchFamily="18" charset="0"/>
                            <a:ea typeface="Times New Roman" panose="02020603050405020304" pitchFamily="18" charset="0"/>
                          </a:rPr>
                          <m:t>2</m:t>
                        </m:r>
                      </m:den>
                    </m:f>
                  </m:oMath>
                </a14:m>
                <a:r>
                  <a:rPr lang="nl-NL" sz="2800" spc="-30" dirty="0">
                    <a:latin typeface="Times New Roman" panose="02020603050405020304" pitchFamily="18" charset="0"/>
                    <a:ea typeface="Times New Roman" panose="02020603050405020304" pitchFamily="18" charset="0"/>
                  </a:rPr>
                  <a:t>, hình chiếu vuông góc </a:t>
                </a:r>
                <a14:m>
                  <m:oMath xmlns:m="http://schemas.openxmlformats.org/officeDocument/2006/math">
                    <m:r>
                      <a:rPr lang="en-US" sz="2800" i="1">
                        <a:latin typeface="Cambria Math" panose="02040503050406030204" pitchFamily="18" charset="0"/>
                        <a:ea typeface="Times New Roman" panose="02020603050405020304" pitchFamily="18" charset="0"/>
                      </a:rPr>
                      <m:t>𝐻</m:t>
                    </m:r>
                  </m:oMath>
                </a14:m>
                <a:r>
                  <a:rPr lang="nl-NL" sz="2800" spc="-30" dirty="0">
                    <a:latin typeface="Times New Roman" panose="02020603050405020304" pitchFamily="18" charset="0"/>
                    <a:ea typeface="Times New Roman" panose="02020603050405020304" pitchFamily="18" charset="0"/>
                  </a:rPr>
                  <a:t> của </a:t>
                </a:r>
                <a14:m>
                  <m:oMath xmlns:m="http://schemas.openxmlformats.org/officeDocument/2006/math">
                    <m:r>
                      <a:rPr lang="en-US" sz="2800" i="1">
                        <a:latin typeface="Cambria Math" panose="02040503050406030204" pitchFamily="18" charset="0"/>
                        <a:ea typeface="Times New Roman" panose="02020603050405020304" pitchFamily="18" charset="0"/>
                      </a:rPr>
                      <m:t>𝑆</m:t>
                    </m:r>
                  </m:oMath>
                </a14:m>
                <a:r>
                  <a:rPr lang="nl-NL" sz="2800" spc="-30" dirty="0">
                    <a:latin typeface="Times New Roman" panose="02020603050405020304" pitchFamily="18" charset="0"/>
                    <a:ea typeface="Times New Roman" panose="02020603050405020304" pitchFamily="18" charset="0"/>
                  </a:rPr>
                  <a:t> lên mặt </a:t>
                </a:r>
                <a14:m>
                  <m:oMath xmlns:m="http://schemas.openxmlformats.org/officeDocument/2006/math">
                    <m:d>
                      <m:dPr>
                        <m:ctrlPr>
                          <a:rPr lang="en-US" sz="2800" i="1">
                            <a:latin typeface="Cambria Math" panose="02040503050406030204" pitchFamily="18" charset="0"/>
                            <a:ea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rPr>
                          <m:t>𝐴𝐵𝐶𝐷</m:t>
                        </m:r>
                      </m:e>
                    </m:d>
                  </m:oMath>
                </a14:m>
                <a:r>
                  <a:rPr lang="nl-NL" sz="2800" spc="-30" dirty="0">
                    <a:latin typeface="Times New Roman" panose="02020603050405020304" pitchFamily="18" charset="0"/>
                    <a:ea typeface="Times New Roman" panose="02020603050405020304" pitchFamily="18" charset="0"/>
                  </a:rPr>
                  <a:t> là trung điểm của đoạn </a:t>
                </a:r>
                <a14:m>
                  <m:oMath xmlns:m="http://schemas.openxmlformats.org/officeDocument/2006/math">
                    <m:r>
                      <a:rPr lang="en-US" sz="2800" i="1">
                        <a:latin typeface="Cambria Math" panose="02040503050406030204" pitchFamily="18" charset="0"/>
                        <a:ea typeface="Times New Roman" panose="02020603050405020304" pitchFamily="18" charset="0"/>
                      </a:rPr>
                      <m:t>𝐴𝐵</m:t>
                    </m:r>
                  </m:oMath>
                </a14:m>
                <a:r>
                  <a:rPr lang="nl-NL" sz="2800" spc="-30" dirty="0">
                    <a:latin typeface="Times New Roman" panose="02020603050405020304" pitchFamily="18" charset="0"/>
                    <a:ea typeface="Times New Roman" panose="02020603050405020304" pitchFamily="18" charset="0"/>
                  </a:rPr>
                  <a:t>. Tính chiều cao của khối chóp </a:t>
                </a:r>
                <a14:m>
                  <m:oMath xmlns:m="http://schemas.openxmlformats.org/officeDocument/2006/math">
                    <m:r>
                      <a:rPr lang="en-US" sz="2800" i="1">
                        <a:latin typeface="Cambria Math" panose="02040503050406030204" pitchFamily="18" charset="0"/>
                        <a:ea typeface="Times New Roman" panose="02020603050405020304" pitchFamily="18" charset="0"/>
                      </a:rPr>
                      <m:t>𝐻</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𝑆𝐵𝐷</m:t>
                    </m:r>
                  </m:oMath>
                </a14:m>
                <a:r>
                  <a:rPr lang="nl-NL" sz="2800" spc="-30" dirty="0">
                    <a:latin typeface="Times New Roman" panose="02020603050405020304" pitchFamily="18" charset="0"/>
                    <a:ea typeface="Times New Roman" panose="02020603050405020304" pitchFamily="18" charset="0"/>
                  </a:rPr>
                  <a:t> theo </a:t>
                </a:r>
                <a14:m>
                  <m:oMath xmlns:m="http://schemas.openxmlformats.org/officeDocument/2006/math">
                    <m:r>
                      <a:rPr lang="en-US" sz="2800" i="1">
                        <a:latin typeface="Cambria Math" panose="02040503050406030204" pitchFamily="18" charset="0"/>
                        <a:ea typeface="Times New Roman" panose="02020603050405020304" pitchFamily="18" charset="0"/>
                      </a:rPr>
                      <m:t>𝑎</m:t>
                    </m:r>
                  </m:oMath>
                </a14:m>
                <a:r>
                  <a:rPr lang="nl-NL" sz="2800" spc="-30" dirty="0">
                    <a:latin typeface="Times New Roman" panose="02020603050405020304" pitchFamily="18"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pPr marL="401320" indent="0">
                  <a:lnSpc>
                    <a:spcPct val="100000"/>
                  </a:lnSpc>
                  <a:spcBef>
                    <a:spcPts val="0"/>
                  </a:spcBef>
                  <a:spcAft>
                    <a:spcPts val="800"/>
                  </a:spcAft>
                  <a:buNone/>
                  <a:tabLst>
                    <a:tab pos="3599815" algn="l"/>
                    <a:tab pos="5039995" algn="l"/>
                  </a:tabLst>
                </a:pPr>
                <a:r>
                  <a:rPr lang="en-US" sz="2800" b="1" dirty="0">
                    <a:solidFill>
                      <a:srgbClr val="0000FF"/>
                    </a:solidFill>
                    <a:latin typeface="Times New Roman" panose="02020603050405020304" pitchFamily="18" charset="0"/>
                    <a:ea typeface="Times New Roman" panose="02020603050405020304" pitchFamily="18" charset="0"/>
                  </a:rPr>
                  <a:t>A.</a:t>
                </a:r>
                <a:r>
                  <a:rPr lang="en-US" sz="2800" b="1" dirty="0">
                    <a:latin typeface="Times New Roman" panose="02020603050405020304" pitchFamily="18" charset="0"/>
                    <a:ea typeface="Times New Roman" panose="02020603050405020304" pitchFamily="18" charset="0"/>
                  </a:rPr>
                  <a:t> </a:t>
                </a:r>
                <a14:m>
                  <m:oMath xmlns:m="http://schemas.openxmlformats.org/officeDocument/2006/math">
                    <m:f>
                      <m:fPr>
                        <m:ctrlPr>
                          <a:rPr lang="en-US" sz="2800" i="1">
                            <a:latin typeface="Cambria Math" panose="02040503050406030204" pitchFamily="18" charset="0"/>
                            <a:ea typeface="Times New Roman" panose="02020603050405020304" pitchFamily="18" charset="0"/>
                          </a:rPr>
                        </m:ctrlPr>
                      </m:fPr>
                      <m:num>
                        <m:rad>
                          <m:radPr>
                            <m:degHide m:val="on"/>
                            <m:ctrlPr>
                              <a:rPr lang="en-US" sz="2800" i="1">
                                <a:latin typeface="Cambria Math" panose="02040503050406030204" pitchFamily="18" charset="0"/>
                                <a:ea typeface="Times New Roman" panose="02020603050405020304" pitchFamily="18" charset="0"/>
                              </a:rPr>
                            </m:ctrlPr>
                          </m:radPr>
                          <m:deg/>
                          <m:e>
                            <m:r>
                              <a:rPr lang="en-US" sz="2800" i="1">
                                <a:latin typeface="Cambria Math" panose="02040503050406030204" pitchFamily="18" charset="0"/>
                                <a:ea typeface="Times New Roman" panose="02020603050405020304" pitchFamily="18" charset="0"/>
                              </a:rPr>
                              <m:t>3</m:t>
                            </m:r>
                          </m:e>
                        </m:rad>
                        <m:r>
                          <a:rPr lang="en-US" sz="2800" i="1">
                            <a:latin typeface="Cambria Math" panose="02040503050406030204" pitchFamily="18" charset="0"/>
                            <a:ea typeface="Times New Roman" panose="02020603050405020304" pitchFamily="18" charset="0"/>
                          </a:rPr>
                          <m:t>𝑎</m:t>
                        </m:r>
                      </m:num>
                      <m:den>
                        <m:r>
                          <a:rPr lang="en-US" sz="2800" i="1">
                            <a:latin typeface="Cambria Math" panose="02040503050406030204" pitchFamily="18" charset="0"/>
                            <a:ea typeface="Times New Roman" panose="02020603050405020304" pitchFamily="18" charset="0"/>
                          </a:rPr>
                          <m:t>5</m:t>
                        </m:r>
                      </m:den>
                    </m:f>
                  </m:oMath>
                </a14:m>
                <a:r>
                  <a:rPr lang="nl-NL" sz="2800" dirty="0">
                    <a:latin typeface="Times New Roman" panose="02020603050405020304" pitchFamily="18" charset="0"/>
                    <a:ea typeface="Times New Roman" panose="02020603050405020304" pitchFamily="18" charset="0"/>
                  </a:rPr>
                  <a:t>.	</a:t>
                </a:r>
                <a:r>
                  <a:rPr lang="nl-NL" sz="2800" b="1" dirty="0">
                    <a:solidFill>
                      <a:srgbClr val="0000FF"/>
                    </a:solidFill>
                    <a:latin typeface="Times New Roman" panose="02020603050405020304" pitchFamily="18" charset="0"/>
                    <a:ea typeface="Times New Roman" panose="02020603050405020304" pitchFamily="18" charset="0"/>
                  </a:rPr>
                  <a:t>B. </a:t>
                </a:r>
                <a14:m>
                  <m:oMath xmlns:m="http://schemas.openxmlformats.org/officeDocument/2006/math">
                    <m:f>
                      <m:fPr>
                        <m:ctrlPr>
                          <a:rPr lang="en-US" sz="2800" i="1">
                            <a:latin typeface="Cambria Math" panose="02040503050406030204" pitchFamily="18" charset="0"/>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𝑎</m:t>
                        </m:r>
                        <m:rad>
                          <m:radPr>
                            <m:degHide m:val="on"/>
                            <m:ctrlPr>
                              <a:rPr lang="en-US" sz="2800" i="1">
                                <a:latin typeface="Cambria Math" panose="02040503050406030204" pitchFamily="18" charset="0"/>
                                <a:ea typeface="Times New Roman" panose="02020603050405020304" pitchFamily="18" charset="0"/>
                              </a:rPr>
                            </m:ctrlPr>
                          </m:radPr>
                          <m:deg/>
                          <m:e>
                            <m:r>
                              <a:rPr lang="en-US" sz="2800" i="1">
                                <a:latin typeface="Cambria Math" panose="02040503050406030204" pitchFamily="18" charset="0"/>
                                <a:ea typeface="Times New Roman" panose="02020603050405020304" pitchFamily="18" charset="0"/>
                              </a:rPr>
                              <m:t>3</m:t>
                            </m:r>
                          </m:e>
                        </m:rad>
                      </m:num>
                      <m:den>
                        <m:r>
                          <a:rPr lang="en-US" sz="2800" i="1">
                            <a:latin typeface="Cambria Math" panose="02040503050406030204" pitchFamily="18" charset="0"/>
                            <a:ea typeface="Times New Roman" panose="02020603050405020304" pitchFamily="18" charset="0"/>
                          </a:rPr>
                          <m:t>7</m:t>
                        </m:r>
                      </m:den>
                    </m:f>
                  </m:oMath>
                </a14:m>
                <a:r>
                  <a:rPr lang="nl-NL" sz="2800" dirty="0">
                    <a:latin typeface="Times New Roman" panose="02020603050405020304" pitchFamily="18" charset="0"/>
                    <a:ea typeface="Times New Roman" panose="02020603050405020304" pitchFamily="18" charset="0"/>
                  </a:rPr>
                  <a:t>.				</a:t>
                </a:r>
                <a:r>
                  <a:rPr lang="nl-NL" sz="2800" b="1" dirty="0">
                    <a:solidFill>
                      <a:srgbClr val="0000FF"/>
                    </a:solidFill>
                    <a:latin typeface="Times New Roman" panose="02020603050405020304" pitchFamily="18" charset="0"/>
                    <a:ea typeface="Times New Roman" panose="02020603050405020304" pitchFamily="18" charset="0"/>
                  </a:rPr>
                  <a:t>C. </a:t>
                </a:r>
                <a14:m>
                  <m:oMath xmlns:m="http://schemas.openxmlformats.org/officeDocument/2006/math">
                    <m:f>
                      <m:fPr>
                        <m:ctrlPr>
                          <a:rPr lang="en-US" sz="2800" i="1">
                            <a:latin typeface="Cambria Math" panose="02040503050406030204" pitchFamily="18" charset="0"/>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𝑎</m:t>
                        </m:r>
                        <m:rad>
                          <m:radPr>
                            <m:degHide m:val="on"/>
                            <m:ctrlPr>
                              <a:rPr lang="en-US" sz="2800" i="1">
                                <a:latin typeface="Cambria Math" panose="02040503050406030204" pitchFamily="18" charset="0"/>
                                <a:ea typeface="Times New Roman" panose="02020603050405020304" pitchFamily="18" charset="0"/>
                              </a:rPr>
                            </m:ctrlPr>
                          </m:radPr>
                          <m:deg/>
                          <m:e>
                            <m:r>
                              <a:rPr lang="en-US" sz="2800" i="1">
                                <a:latin typeface="Cambria Math" panose="02040503050406030204" pitchFamily="18" charset="0"/>
                                <a:ea typeface="Times New Roman" panose="02020603050405020304" pitchFamily="18" charset="0"/>
                              </a:rPr>
                              <m:t>21</m:t>
                            </m:r>
                          </m:e>
                        </m:rad>
                      </m:num>
                      <m:den>
                        <m:r>
                          <a:rPr lang="en-US" sz="2800" i="1">
                            <a:latin typeface="Cambria Math" panose="02040503050406030204" pitchFamily="18" charset="0"/>
                            <a:ea typeface="Times New Roman" panose="02020603050405020304" pitchFamily="18" charset="0"/>
                          </a:rPr>
                          <m:t>5</m:t>
                        </m:r>
                      </m:den>
                    </m:f>
                  </m:oMath>
                </a14:m>
                <a:r>
                  <a:rPr lang="en-US" sz="2800" dirty="0">
                    <a:latin typeface="Times New Roman" panose="02020603050405020304" pitchFamily="18" charset="0"/>
                    <a:ea typeface="Times New Roman" panose="02020603050405020304" pitchFamily="18" charset="0"/>
                  </a:rPr>
                  <a:t>.		</a:t>
                </a:r>
                <a:r>
                  <a:rPr lang="nl-NL" sz="2800" b="1" dirty="0">
                    <a:solidFill>
                      <a:srgbClr val="0000FF"/>
                    </a:solidFill>
                    <a:latin typeface="Times New Roman" panose="02020603050405020304" pitchFamily="18" charset="0"/>
                    <a:ea typeface="Times New Roman" panose="02020603050405020304" pitchFamily="18" charset="0"/>
                  </a:rPr>
                  <a:t>D. </a:t>
                </a:r>
                <a14:m>
                  <m:oMath xmlns:m="http://schemas.openxmlformats.org/officeDocument/2006/math">
                    <m:f>
                      <m:fPr>
                        <m:ctrlPr>
                          <a:rPr lang="en-US" sz="2800" i="1">
                            <a:latin typeface="Cambria Math" panose="02040503050406030204" pitchFamily="18" charset="0"/>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3</m:t>
                        </m:r>
                        <m:r>
                          <a:rPr lang="en-US" sz="2800" i="1">
                            <a:latin typeface="Cambria Math" panose="02040503050406030204" pitchFamily="18" charset="0"/>
                            <a:ea typeface="Times New Roman" panose="02020603050405020304" pitchFamily="18" charset="0"/>
                          </a:rPr>
                          <m:t>𝑎</m:t>
                        </m:r>
                      </m:num>
                      <m:den>
                        <m:r>
                          <a:rPr lang="en-US" sz="2800" i="1">
                            <a:latin typeface="Cambria Math" panose="02040503050406030204" pitchFamily="18" charset="0"/>
                            <a:ea typeface="Times New Roman" panose="02020603050405020304" pitchFamily="18" charset="0"/>
                          </a:rPr>
                          <m:t>5</m:t>
                        </m:r>
                      </m:den>
                    </m:f>
                  </m:oMath>
                </a14:m>
                <a:r>
                  <a:rPr lang="en-US" sz="2800" dirty="0">
                    <a:latin typeface="Times New Roman" panose="02020603050405020304" pitchFamily="18" charset="0"/>
                    <a:ea typeface="Times New Roman" panose="02020603050405020304" pitchFamily="18" charset="0"/>
                  </a:rPr>
                  <a:t>.</a:t>
                </a:r>
              </a:p>
            </p:txBody>
          </p:sp>
        </mc:Choice>
        <mc:Fallback xmlns="">
          <p:sp>
            <p:nvSpPr>
              <p:cNvPr id="6" name="Rectangle 5"/>
              <p:cNvSpPr>
                <a:spLocks noRot="1" noChangeAspect="1" noMove="1" noResize="1" noEditPoints="1" noAdjustHandles="1" noChangeArrowheads="1" noChangeShapeType="1" noTextEdit="1"/>
              </p:cNvSpPr>
              <p:nvPr/>
            </p:nvSpPr>
            <p:spPr>
              <a:xfrm>
                <a:off x="0" y="-149882"/>
                <a:ext cx="11506221" cy="2328971"/>
              </a:xfrm>
              <a:prstGeom prst="rect">
                <a:avLst/>
              </a:prstGeom>
              <a:blipFill rotWithShape="0">
                <a:blip r:embed="rId16"/>
                <a:stretch>
                  <a:fillRect l="-1059" r="-1006" b="-23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6801506-92C8-4CAA-8A7A-7E8408EFC951}"/>
                  </a:ext>
                </a:extLst>
              </p:cNvPr>
              <p:cNvSpPr/>
              <p:nvPr/>
            </p:nvSpPr>
            <p:spPr>
              <a:xfrm>
                <a:off x="-35033" y="2010181"/>
                <a:ext cx="10692581" cy="4913012"/>
              </a:xfrm>
              <a:prstGeom prst="rect">
                <a:avLst/>
              </a:prstGeom>
            </p:spPr>
            <p:txBody>
              <a:bodyPr wrap="square">
                <a:spAutoFit/>
              </a:bodyPr>
              <a:lstStyle/>
              <a:p>
                <a:pPr lvl="0"/>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Cách 3.</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Gọi</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𝐼</m:t>
                    </m:r>
                  </m:oMath>
                </a14:m>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trung</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𝐵𝐷</m:t>
                    </m:r>
                  </m:oMath>
                </a14:m>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lvl="0"/>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Chọn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hệ</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trục</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𝑂𝑥𝑦𝑧</m:t>
                    </m:r>
                  </m:oMath>
                </a14:m>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𝑂</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𝐻</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𝑂𝑥</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𝐻𝐼</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𝑂𝑦</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𝐻𝐵</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𝑂𝑧</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𝐻𝑆</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Ta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𝐻</m:t>
                    </m:r>
                    <m:d>
                      <m:d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0</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0</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0</m:t>
                        </m:r>
                      </m:e>
                    </m:d>
                  </m:oMath>
                </a14:m>
                <a:r>
                  <a:rPr lang="fr-FR"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fr-FR"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d>
                      <m:d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0</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num>
                          <m:den>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0</m:t>
                        </m:r>
                      </m:e>
                    </m:d>
                  </m:oMath>
                </a14:m>
                <a:r>
                  <a:rPr lang="fr-FR"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fr-FR"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𝑆</m:t>
                    </m:r>
                    <m:d>
                      <m:d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0</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0</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rad>
                          <m:radPr>
                            <m:degHide m:val="on"/>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rad>
                      </m:e>
                    </m:d>
                  </m:oMath>
                </a14:m>
                <a:r>
                  <a:rPr lang="fr-FR"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fr-FR"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𝐼</m:t>
                    </m:r>
                    <m:d>
                      <m:d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num>
                          <m:den>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0</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0</m:t>
                        </m:r>
                      </m:e>
                    </m:d>
                  </m:oMath>
                </a14:m>
                <a:r>
                  <a:rPr lang="fr-FR"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a:p>
                <a:pPr lvl="0"/>
                <a14:m>
                  <m:oMathPara xmlns:m="http://schemas.openxmlformats.org/officeDocument/2006/math">
                    <m:oMathParaPr>
                      <m:jc m:val="left"/>
                    </m:oMathParaPr>
                    <m:oMath xmlns:m="http://schemas.openxmlformats.org/officeDocument/2006/math">
                      <m:d>
                        <m:d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𝑆𝐵𝐷</m:t>
                          </m:r>
                        </m:e>
                      </m:d>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num>
                        <m:den>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den>
                      </m:f>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num>
                        <m:den>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den>
                      </m:f>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𝑧</m:t>
                          </m:r>
                        </m:num>
                        <m:den>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rad>
                            <m:radPr>
                              <m:degHide m:val="on"/>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rad>
                        </m:den>
                      </m:f>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ad>
                            <m:radPr>
                              <m:degHide m:val="on"/>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rad>
                        </m:num>
                        <m:den>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𝑧</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lvl="0"/>
                <a14:m>
                  <m:oMathPara xmlns:m="http://schemas.openxmlformats.org/officeDocument/2006/math">
                    <m:oMathParaPr>
                      <m:jc m:val="left"/>
                    </m:oMathParaPr>
                    <m:oMath xmlns:m="http://schemas.openxmlformats.org/officeDocument/2006/math">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𝑑</m:t>
                      </m:r>
                      <m:d>
                        <m:d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𝐻</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𝑆𝐵𝐷</m:t>
                              </m:r>
                            </m:e>
                          </m:d>
                        </m:e>
                      </m:d>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d>
                            <m:dPr>
                              <m:begChr m:val="|"/>
                              <m:endChr m:val="|"/>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0</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0</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ad>
                                    <m:radPr>
                                      <m:degHide m:val="on"/>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rad>
                                </m:num>
                                <m:den>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0</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e>
                          </m:d>
                        </m:num>
                        <m:den>
                          <m:rad>
                            <m:radPr>
                              <m:degHide m:val="on"/>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e>
                          </m:rad>
                        </m:den>
                      </m:f>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rad>
                            <m:radPr>
                              <m:degHide m:val="on"/>
                              <m:ctrlP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rad>
                        </m:num>
                        <m:den>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den>
                      </m:f>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7" name="Rectangle 6">
                <a:extLst>
                  <a:ext uri="{FF2B5EF4-FFF2-40B4-BE49-F238E27FC236}">
                    <a16:creationId xmlns:a16="http://schemas.microsoft.com/office/drawing/2014/main" id="{16801506-92C8-4CAA-8A7A-7E8408EFC951}"/>
                  </a:ext>
                </a:extLst>
              </p:cNvPr>
              <p:cNvSpPr>
                <a:spLocks noRot="1" noChangeAspect="1" noMove="1" noResize="1" noEditPoints="1" noAdjustHandles="1" noChangeArrowheads="1" noChangeShapeType="1" noTextEdit="1"/>
              </p:cNvSpPr>
              <p:nvPr/>
            </p:nvSpPr>
            <p:spPr>
              <a:xfrm>
                <a:off x="-35033" y="2010181"/>
                <a:ext cx="10692581" cy="4913012"/>
              </a:xfrm>
              <a:prstGeom prst="rect">
                <a:avLst/>
              </a:prstGeom>
              <a:blipFill>
                <a:blip r:embed="rId17"/>
                <a:stretch>
                  <a:fillRect l="-1425" t="-1737"/>
                </a:stretch>
              </a:blipFill>
            </p:spPr>
            <p:txBody>
              <a:bodyPr/>
              <a:lstStyle/>
              <a:p>
                <a:r>
                  <a:rPr lang="en-US">
                    <a:noFill/>
                  </a:rPr>
                  <a:t> </a:t>
                </a:r>
              </a:p>
            </p:txBody>
          </p:sp>
        </mc:Fallback>
      </mc:AlternateContent>
      <p:sp>
        <p:nvSpPr>
          <p:cNvPr id="20" name="Isosceles Triangle 19">
            <a:hlinkClick r:id="rId18" action="ppaction://hlinksldjump"/>
            <a:extLst>
              <a:ext uri="{FF2B5EF4-FFF2-40B4-BE49-F238E27FC236}">
                <a16:creationId xmlns:a16="http://schemas.microsoft.com/office/drawing/2014/main" id="{8FE9B19D-4119-49BA-95E2-9E6FA7D5486C}"/>
              </a:ext>
            </a:extLst>
          </p:cNvPr>
          <p:cNvSpPr/>
          <p:nvPr/>
        </p:nvSpPr>
        <p:spPr>
          <a:xfrm rot="5400000">
            <a:off x="11532432" y="6263543"/>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hlinkClick r:id="rId19" action="ppaction://hlinksldjump"/>
            <a:extLst>
              <a:ext uri="{FF2B5EF4-FFF2-40B4-BE49-F238E27FC236}">
                <a16:creationId xmlns:a16="http://schemas.microsoft.com/office/drawing/2014/main" id="{915AED0D-F22C-4371-9A2B-79BD8E56C2C5}"/>
              </a:ext>
            </a:extLst>
          </p:cNvPr>
          <p:cNvSpPr/>
          <p:nvPr/>
        </p:nvSpPr>
        <p:spPr>
          <a:xfrm rot="16200000">
            <a:off x="11024656" y="6263543"/>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53"/>
          <p:cNvSpPr>
            <a:spLocks noChangeArrowheads="1"/>
          </p:cNvSpPr>
          <p:nvPr/>
        </p:nvSpPr>
        <p:spPr bwMode="auto">
          <a:xfrm>
            <a:off x="308096" y="1559131"/>
            <a:ext cx="572310" cy="477107"/>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27703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10000"/>
                                  </p:iterate>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par>
                          <p:cTn id="13" fill="hold">
                            <p:stCondLst>
                              <p:cond delay="2400"/>
                            </p:stCondLst>
                            <p:childTnLst>
                              <p:par>
                                <p:cTn id="14" presetID="10" presetClass="entr" presetSubtype="0" fill="hold" nodeType="afterEffect">
                                  <p:stCondLst>
                                    <p:cond delay="0"/>
                                  </p:stCondLst>
                                  <p:iterate type="lt">
                                    <p:tmPct val="10000"/>
                                  </p:iterate>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500"/>
                                        <p:tgtEl>
                                          <p:spTgt spid="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10000"/>
                                  </p:iterate>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500"/>
                                        <p:tgtEl>
                                          <p:spTgt spid="7">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iterate type="lt">
                                    <p:tmPct val="10000"/>
                                  </p:iterate>
                                  <p:childTnLst>
                                    <p:set>
                                      <p:cBhvr>
                                        <p:cTn id="25" dur="1" fill="hold">
                                          <p:stCondLst>
                                            <p:cond delay="0"/>
                                          </p:stCondLst>
                                        </p:cTn>
                                        <p:tgtEl>
                                          <p:spTgt spid="7">
                                            <p:txEl>
                                              <p:pRg st="4" end="4"/>
                                            </p:txEl>
                                          </p:spTgt>
                                        </p:tgtEl>
                                        <p:attrNameLst>
                                          <p:attrName>style.visibility</p:attrName>
                                        </p:attrNameLst>
                                      </p:cBhvr>
                                      <p:to>
                                        <p:strVal val="visible"/>
                                      </p:to>
                                    </p:set>
                                    <p:animEffect transition="in" filter="fade">
                                      <p:cBhvr>
                                        <p:cTn id="26" dur="500"/>
                                        <p:tgtEl>
                                          <p:spTgt spid="7">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0AEB5589-BCD2-4F0E-A74F-0ACF51F85001}"/>
                  </a:ext>
                </a:extLst>
              </p:cNvPr>
              <p:cNvSpPr>
                <a:spLocks noGrp="1"/>
              </p:cNvSpPr>
              <p:nvPr>
                <p:ph type="body" idx="1"/>
              </p:nvPr>
            </p:nvSpPr>
            <p:spPr>
              <a:xfrm>
                <a:off x="88797" y="297392"/>
                <a:ext cx="11929997" cy="2711669"/>
              </a:xfrm>
            </p:spPr>
            <p:txBody>
              <a:bodyPr>
                <a:noAutofit/>
              </a:bodyPr>
              <a:lstStyle/>
              <a:p>
                <a:pPr marL="0" lvl="0" indent="0" algn="just">
                  <a:spcBef>
                    <a:spcPts val="600"/>
                  </a:spcBef>
                  <a:buNone/>
                  <a:tabLst>
                    <a:tab pos="629920" algn="l"/>
                  </a:tabLst>
                </a:pPr>
                <a:r>
                  <a:rPr lang="en-US" sz="3200" b="1" dirty="0" err="1">
                    <a:solidFill>
                      <a:srgbClr val="0000FF"/>
                    </a:solidFill>
                    <a:latin typeface="Times New Roman" panose="02020603050405020304" pitchFamily="18" charset="0"/>
                    <a:ea typeface="Times New Roman" panose="02020603050405020304" pitchFamily="18" charset="0"/>
                  </a:rPr>
                  <a:t>Câu</a:t>
                </a:r>
                <a:r>
                  <a:rPr lang="en-US" sz="3200" b="1" dirty="0">
                    <a:solidFill>
                      <a:srgbClr val="0000FF"/>
                    </a:solidFill>
                    <a:latin typeface="Times New Roman" panose="02020603050405020304" pitchFamily="18" charset="0"/>
                    <a:ea typeface="Times New Roman" panose="02020603050405020304" pitchFamily="18" charset="0"/>
                  </a:rPr>
                  <a:t> 15:</a:t>
                </a:r>
                <a:r>
                  <a:rPr lang="x-none" sz="3200" b="1" dirty="0">
                    <a:solidFill>
                      <a:srgbClr val="0000FF"/>
                    </a:solidFill>
                    <a:latin typeface="Euclid" panose="02020503060505020303" pitchFamily="18" charset="0"/>
                    <a:ea typeface="Times New Roman" panose="02020603050405020304" pitchFamily="18" charset="0"/>
                  </a:rPr>
                  <a:t> </a:t>
                </a:r>
                <a:r>
                  <a:rPr lang="vi-VN" sz="3200" b="1" dirty="0">
                    <a:solidFill>
                      <a:srgbClr val="00B050"/>
                    </a:solidFill>
                    <a:latin typeface="Euclid" panose="02020503060505020303" pitchFamily="18" charset="0"/>
                    <a:ea typeface="Times New Roman" panose="02020603050405020304" pitchFamily="18" charset="0"/>
                  </a:rPr>
                  <a:t>(THPT QG 2019 Mã </a:t>
                </a:r>
                <a:r>
                  <a:rPr lang="vi-VN" sz="3200" b="1" dirty="0">
                    <a:solidFill>
                      <a:srgbClr val="00B050"/>
                    </a:solidFill>
                    <a:latin typeface="Cambria" panose="02040503050406030204" pitchFamily="18" charset="0"/>
                    <a:ea typeface="Times New Roman" panose="02020603050405020304" pitchFamily="18" charset="0"/>
                    <a:cs typeface="Cambria" panose="02040503050406030204" pitchFamily="18" charset="0"/>
                  </a:rPr>
                  <a:t>đề</a:t>
                </a:r>
                <a:r>
                  <a:rPr lang="vi-VN" sz="3200" b="1" dirty="0">
                    <a:solidFill>
                      <a:srgbClr val="00B050"/>
                    </a:solidFill>
                    <a:latin typeface="Euclid" panose="02020503060505020303" pitchFamily="18" charset="0"/>
                    <a:ea typeface="Times New Roman" panose="02020603050405020304" pitchFamily="18" charset="0"/>
                  </a:rPr>
                  <a:t> 104)</a:t>
                </a:r>
                <a:r>
                  <a:rPr lang="vi-VN" sz="3200" b="1" dirty="0">
                    <a:solidFill>
                      <a:srgbClr val="0000FF"/>
                    </a:solidFill>
                    <a:latin typeface="Euclid" panose="02020503060505020303" pitchFamily="18" charset="0"/>
                    <a:ea typeface="Times New Roman" panose="02020603050405020304" pitchFamily="18" charset="0"/>
                  </a:rPr>
                  <a:t> </a:t>
                </a:r>
                <a:r>
                  <a:rPr lang="vi-VN" sz="3200" dirty="0">
                    <a:solidFill>
                      <a:prstClr val="black"/>
                    </a:solidFill>
                    <a:latin typeface="Euclid" panose="02020503060505020303" pitchFamily="18" charset="0"/>
                    <a:ea typeface="Times New Roman" panose="02020603050405020304" pitchFamily="18" charset="0"/>
                  </a:rPr>
                  <a:t>Cho hình chóp </a:t>
                </a:r>
                <a14:m>
                  <m:oMath xmlns:m="http://schemas.openxmlformats.org/officeDocument/2006/math">
                    <m:r>
                      <a:rPr lang="vi-VN" sz="3200" i="1">
                        <a:solidFill>
                          <a:prstClr val="black"/>
                        </a:solidFill>
                        <a:latin typeface="Cambria Math" panose="02040503050406030204" pitchFamily="18" charset="0"/>
                        <a:ea typeface="Times New Roman" panose="02020603050405020304" pitchFamily="18" charset="0"/>
                      </a:rPr>
                      <m:t>𝑆</m:t>
                    </m:r>
                    <m:r>
                      <a:rPr lang="vi-VN" sz="3200" i="1">
                        <a:solidFill>
                          <a:prstClr val="black"/>
                        </a:solidFill>
                        <a:latin typeface="Cambria Math" panose="02040503050406030204" pitchFamily="18" charset="0"/>
                        <a:ea typeface="Times New Roman" panose="02020603050405020304" pitchFamily="18" charset="0"/>
                      </a:rPr>
                      <m:t>.</m:t>
                    </m:r>
                    <m:r>
                      <a:rPr lang="vi-VN" sz="3200" i="1">
                        <a:solidFill>
                          <a:prstClr val="black"/>
                        </a:solidFill>
                        <a:latin typeface="Cambria Math" panose="02040503050406030204" pitchFamily="18" charset="0"/>
                        <a:ea typeface="Times New Roman" panose="02020603050405020304" pitchFamily="18" charset="0"/>
                      </a:rPr>
                      <m:t>𝐴𝐵𝐶𝐷</m:t>
                    </m:r>
                  </m:oMath>
                </a14:m>
                <a:r>
                  <a:rPr lang="vi-VN" sz="3200" dirty="0">
                    <a:solidFill>
                      <a:prstClr val="black"/>
                    </a:solidFill>
                    <a:latin typeface="Euclid" panose="02020503060505020303" pitchFamily="18" charset="0"/>
                    <a:ea typeface="Times New Roman" panose="02020603050405020304" pitchFamily="18" charset="0"/>
                  </a:rPr>
                  <a:t> có </a:t>
                </a:r>
                <a:r>
                  <a:rPr lang="vi-VN" sz="3200" dirty="0">
                    <a:solidFill>
                      <a:prstClr val="black"/>
                    </a:solidFill>
                    <a:latin typeface="Cambria" panose="02040503050406030204" pitchFamily="18" charset="0"/>
                    <a:ea typeface="Times New Roman" panose="02020603050405020304" pitchFamily="18" charset="0"/>
                    <a:cs typeface="Cambria" panose="02040503050406030204" pitchFamily="18" charset="0"/>
                  </a:rPr>
                  <a:t>đ</a:t>
                </a:r>
                <a:r>
                  <a:rPr lang="vi-VN" sz="3200" dirty="0">
                    <a:solidFill>
                      <a:prstClr val="black"/>
                    </a:solidFill>
                    <a:latin typeface="Euclid" panose="02020503060505020303" pitchFamily="18" charset="0"/>
                    <a:ea typeface="Times New Roman" panose="02020603050405020304" pitchFamily="18" charset="0"/>
                    <a:cs typeface="Euclid" panose="02020503060505020303" pitchFamily="18" charset="0"/>
                  </a:rPr>
                  <a:t>á</a:t>
                </a:r>
                <a:r>
                  <a:rPr lang="vi-VN" sz="3200" dirty="0">
                    <a:solidFill>
                      <a:prstClr val="black"/>
                    </a:solidFill>
                    <a:latin typeface="Euclid" panose="02020503060505020303" pitchFamily="18" charset="0"/>
                    <a:ea typeface="Times New Roman" panose="02020603050405020304" pitchFamily="18" charset="0"/>
                  </a:rPr>
                  <a:t>y l</a:t>
                </a:r>
                <a:r>
                  <a:rPr lang="vi-VN" sz="3200" dirty="0">
                    <a:solidFill>
                      <a:prstClr val="black"/>
                    </a:solidFill>
                    <a:latin typeface="Euclid" panose="02020503060505020303" pitchFamily="18" charset="0"/>
                    <a:ea typeface="Times New Roman" panose="02020603050405020304" pitchFamily="18" charset="0"/>
                    <a:cs typeface="Euclid" panose="02020503060505020303" pitchFamily="18" charset="0"/>
                  </a:rPr>
                  <a:t>à</a:t>
                </a:r>
                <a:r>
                  <a:rPr lang="vi-VN" sz="3200" dirty="0">
                    <a:solidFill>
                      <a:prstClr val="black"/>
                    </a:solidFill>
                    <a:latin typeface="Euclid" panose="02020503060505020303" pitchFamily="18" charset="0"/>
                    <a:ea typeface="Times New Roman" panose="02020603050405020304" pitchFamily="18" charset="0"/>
                  </a:rPr>
                  <a:t> h</a:t>
                </a:r>
                <a:r>
                  <a:rPr lang="vi-VN" sz="3200" dirty="0">
                    <a:solidFill>
                      <a:prstClr val="black"/>
                    </a:solidFill>
                    <a:latin typeface="Euclid" panose="02020503060505020303" pitchFamily="18" charset="0"/>
                    <a:ea typeface="Times New Roman" panose="02020603050405020304" pitchFamily="18" charset="0"/>
                    <a:cs typeface="Euclid" panose="02020503060505020303" pitchFamily="18" charset="0"/>
                  </a:rPr>
                  <a:t>ì</a:t>
                </a:r>
                <a:r>
                  <a:rPr lang="vi-VN" sz="3200" dirty="0">
                    <a:solidFill>
                      <a:prstClr val="black"/>
                    </a:solidFill>
                    <a:latin typeface="Euclid" panose="02020503060505020303" pitchFamily="18" charset="0"/>
                    <a:ea typeface="Times New Roman" panose="02020603050405020304" pitchFamily="18" charset="0"/>
                  </a:rPr>
                  <a:t>nh vu</a:t>
                </a:r>
                <a:r>
                  <a:rPr lang="vi-VN" sz="3200" dirty="0">
                    <a:solidFill>
                      <a:prstClr val="black"/>
                    </a:solidFill>
                    <a:latin typeface="Euclid" panose="02020503060505020303" pitchFamily="18" charset="0"/>
                    <a:ea typeface="Times New Roman" panose="02020603050405020304" pitchFamily="18" charset="0"/>
                    <a:cs typeface="Euclid" panose="02020503060505020303" pitchFamily="18" charset="0"/>
                  </a:rPr>
                  <a:t>ô</a:t>
                </a:r>
                <a:r>
                  <a:rPr lang="vi-VN" sz="3200" dirty="0">
                    <a:solidFill>
                      <a:prstClr val="black"/>
                    </a:solidFill>
                    <a:latin typeface="Euclid" panose="02020503060505020303" pitchFamily="18" charset="0"/>
                    <a:ea typeface="Times New Roman" panose="02020603050405020304" pitchFamily="18" charset="0"/>
                  </a:rPr>
                  <a:t>ng c</a:t>
                </a:r>
                <a:r>
                  <a:rPr lang="vi-VN" sz="3200" dirty="0">
                    <a:solidFill>
                      <a:prstClr val="black"/>
                    </a:solidFill>
                    <a:latin typeface="Cambria" panose="02040503050406030204" pitchFamily="18" charset="0"/>
                    <a:ea typeface="Times New Roman" panose="02020603050405020304" pitchFamily="18" charset="0"/>
                    <a:cs typeface="Cambria" panose="02040503050406030204" pitchFamily="18" charset="0"/>
                  </a:rPr>
                  <a:t>ạ</a:t>
                </a:r>
                <a:r>
                  <a:rPr lang="vi-VN" sz="3200" dirty="0">
                    <a:solidFill>
                      <a:prstClr val="black"/>
                    </a:solidFill>
                    <a:latin typeface="Euclid" panose="02020503060505020303" pitchFamily="18" charset="0"/>
                    <a:ea typeface="Times New Roman" panose="02020603050405020304" pitchFamily="18" charset="0"/>
                  </a:rPr>
                  <a:t>nh </a:t>
                </a:r>
                <a14:m>
                  <m:oMath xmlns:m="http://schemas.openxmlformats.org/officeDocument/2006/math">
                    <m:r>
                      <a:rPr lang="vi-VN" sz="3200" i="1">
                        <a:solidFill>
                          <a:prstClr val="black"/>
                        </a:solidFill>
                        <a:latin typeface="Cambria Math" panose="02040503050406030204" pitchFamily="18" charset="0"/>
                        <a:ea typeface="Times New Roman" panose="02020603050405020304" pitchFamily="18" charset="0"/>
                      </a:rPr>
                      <m:t>𝑎</m:t>
                    </m:r>
                  </m:oMath>
                </a14:m>
                <a:r>
                  <a:rPr lang="vi-VN" sz="3200" dirty="0">
                    <a:solidFill>
                      <a:prstClr val="black"/>
                    </a:solidFill>
                    <a:latin typeface="Euclid" panose="02020503060505020303" pitchFamily="18" charset="0"/>
                    <a:ea typeface="Times New Roman" panose="02020603050405020304" pitchFamily="18" charset="0"/>
                  </a:rPr>
                  <a:t>, m</a:t>
                </a:r>
                <a:r>
                  <a:rPr lang="vi-VN" sz="3200" dirty="0">
                    <a:solidFill>
                      <a:prstClr val="black"/>
                    </a:solidFill>
                    <a:latin typeface="Cambria" panose="02040503050406030204" pitchFamily="18" charset="0"/>
                    <a:ea typeface="Times New Roman" panose="02020603050405020304" pitchFamily="18" charset="0"/>
                    <a:cs typeface="Cambria" panose="02040503050406030204" pitchFamily="18" charset="0"/>
                  </a:rPr>
                  <a:t>ặ</a:t>
                </a:r>
                <a:r>
                  <a:rPr lang="vi-VN" sz="3200" dirty="0">
                    <a:solidFill>
                      <a:prstClr val="black"/>
                    </a:solidFill>
                    <a:latin typeface="Euclid" panose="02020503060505020303" pitchFamily="18" charset="0"/>
                    <a:ea typeface="Times New Roman" panose="02020603050405020304" pitchFamily="18" charset="0"/>
                  </a:rPr>
                  <a:t>t b</a:t>
                </a:r>
                <a:r>
                  <a:rPr lang="vi-VN" sz="3200" dirty="0">
                    <a:solidFill>
                      <a:prstClr val="black"/>
                    </a:solidFill>
                    <a:latin typeface="Euclid" panose="02020503060505020303" pitchFamily="18" charset="0"/>
                    <a:ea typeface="Times New Roman" panose="02020603050405020304" pitchFamily="18" charset="0"/>
                    <a:cs typeface="Euclid" panose="02020503060505020303" pitchFamily="18" charset="0"/>
                  </a:rPr>
                  <a:t>ê</a:t>
                </a:r>
                <a:r>
                  <a:rPr lang="vi-VN" sz="3200" dirty="0">
                    <a:solidFill>
                      <a:prstClr val="black"/>
                    </a:solidFill>
                    <a:latin typeface="Euclid" panose="02020503060505020303" pitchFamily="18" charset="0"/>
                    <a:ea typeface="Times New Roman" panose="02020603050405020304" pitchFamily="18" charset="0"/>
                  </a:rPr>
                  <a:t>n </a:t>
                </a:r>
                <a14:m>
                  <m:oMath xmlns:m="http://schemas.openxmlformats.org/officeDocument/2006/math">
                    <m:r>
                      <a:rPr lang="vi-VN" sz="3200" i="1">
                        <a:solidFill>
                          <a:prstClr val="black"/>
                        </a:solidFill>
                        <a:latin typeface="Cambria Math" panose="02040503050406030204" pitchFamily="18" charset="0"/>
                        <a:ea typeface="Times New Roman" panose="02020603050405020304" pitchFamily="18" charset="0"/>
                      </a:rPr>
                      <m:t>𝑆𝐴𝐵</m:t>
                    </m:r>
                  </m:oMath>
                </a14:m>
                <a:r>
                  <a:rPr lang="vi-VN" sz="3200" dirty="0">
                    <a:solidFill>
                      <a:prstClr val="black"/>
                    </a:solidFill>
                    <a:latin typeface="Euclid" panose="02020503060505020303" pitchFamily="18" charset="0"/>
                    <a:ea typeface="Times New Roman" panose="02020603050405020304" pitchFamily="18" charset="0"/>
                  </a:rPr>
                  <a:t> là tam giác </a:t>
                </a:r>
                <a:r>
                  <a:rPr lang="vi-VN" sz="3200" dirty="0">
                    <a:solidFill>
                      <a:prstClr val="black"/>
                    </a:solidFill>
                    <a:latin typeface="Cambria" panose="02040503050406030204" pitchFamily="18" charset="0"/>
                    <a:ea typeface="Times New Roman" panose="02020603050405020304" pitchFamily="18" charset="0"/>
                    <a:cs typeface="Cambria" panose="02040503050406030204" pitchFamily="18" charset="0"/>
                  </a:rPr>
                  <a:t>đề</a:t>
                </a:r>
                <a:r>
                  <a:rPr lang="vi-VN" sz="3200" dirty="0">
                    <a:solidFill>
                      <a:prstClr val="black"/>
                    </a:solidFill>
                    <a:latin typeface="Euclid" panose="02020503060505020303" pitchFamily="18" charset="0"/>
                    <a:ea typeface="Times New Roman" panose="02020603050405020304" pitchFamily="18" charset="0"/>
                  </a:rPr>
                  <a:t>u v</a:t>
                </a:r>
                <a:r>
                  <a:rPr lang="vi-VN" sz="3200" dirty="0">
                    <a:solidFill>
                      <a:prstClr val="black"/>
                    </a:solidFill>
                    <a:latin typeface="Euclid" panose="02020503060505020303" pitchFamily="18" charset="0"/>
                    <a:ea typeface="Times New Roman" panose="02020603050405020304" pitchFamily="18" charset="0"/>
                    <a:cs typeface="Euclid" panose="02020503060505020303" pitchFamily="18" charset="0"/>
                  </a:rPr>
                  <a:t>à</a:t>
                </a:r>
                <a:r>
                  <a:rPr lang="vi-VN" sz="3200" dirty="0">
                    <a:solidFill>
                      <a:prstClr val="black"/>
                    </a:solidFill>
                    <a:latin typeface="Euclid" panose="02020503060505020303" pitchFamily="18" charset="0"/>
                    <a:ea typeface="Times New Roman" panose="02020603050405020304" pitchFamily="18" charset="0"/>
                  </a:rPr>
                  <a:t> n</a:t>
                </a:r>
                <a:r>
                  <a:rPr lang="vi-VN" sz="3200" dirty="0">
                    <a:solidFill>
                      <a:prstClr val="black"/>
                    </a:solidFill>
                    <a:latin typeface="Cambria" panose="02040503050406030204" pitchFamily="18" charset="0"/>
                    <a:ea typeface="Times New Roman" panose="02020603050405020304" pitchFamily="18" charset="0"/>
                    <a:cs typeface="Cambria" panose="02040503050406030204" pitchFamily="18" charset="0"/>
                  </a:rPr>
                  <a:t>ằ</a:t>
                </a:r>
                <a:r>
                  <a:rPr lang="vi-VN" sz="3200" dirty="0">
                    <a:solidFill>
                      <a:prstClr val="black"/>
                    </a:solidFill>
                    <a:latin typeface="Euclid" panose="02020503060505020303" pitchFamily="18" charset="0"/>
                    <a:ea typeface="Times New Roman" panose="02020603050405020304" pitchFamily="18" charset="0"/>
                  </a:rPr>
                  <a:t>m trong m</a:t>
                </a:r>
                <a:r>
                  <a:rPr lang="vi-VN" sz="3200" dirty="0">
                    <a:solidFill>
                      <a:prstClr val="black"/>
                    </a:solidFill>
                    <a:latin typeface="Cambria" panose="02040503050406030204" pitchFamily="18" charset="0"/>
                    <a:ea typeface="Times New Roman" panose="02020603050405020304" pitchFamily="18" charset="0"/>
                    <a:cs typeface="Cambria" panose="02040503050406030204" pitchFamily="18" charset="0"/>
                  </a:rPr>
                  <a:t>ặ</a:t>
                </a:r>
                <a:r>
                  <a:rPr lang="vi-VN" sz="3200" dirty="0">
                    <a:solidFill>
                      <a:prstClr val="black"/>
                    </a:solidFill>
                    <a:latin typeface="Euclid" panose="02020503060505020303" pitchFamily="18" charset="0"/>
                    <a:ea typeface="Times New Roman" panose="02020603050405020304" pitchFamily="18" charset="0"/>
                  </a:rPr>
                  <a:t>t ph</a:t>
                </a:r>
                <a:r>
                  <a:rPr lang="vi-VN" sz="3200" dirty="0">
                    <a:solidFill>
                      <a:prstClr val="black"/>
                    </a:solidFill>
                    <a:latin typeface="Cambria" panose="02040503050406030204" pitchFamily="18" charset="0"/>
                    <a:ea typeface="Times New Roman" panose="02020603050405020304" pitchFamily="18" charset="0"/>
                    <a:cs typeface="Cambria" panose="02040503050406030204" pitchFamily="18" charset="0"/>
                  </a:rPr>
                  <a:t>ẳ</a:t>
                </a:r>
                <a:r>
                  <a:rPr lang="vi-VN" sz="3200" dirty="0">
                    <a:solidFill>
                      <a:prstClr val="black"/>
                    </a:solidFill>
                    <a:latin typeface="Euclid" panose="02020503060505020303" pitchFamily="18" charset="0"/>
                    <a:ea typeface="Times New Roman" panose="02020603050405020304" pitchFamily="18" charset="0"/>
                  </a:rPr>
                  <a:t>ng vu</a:t>
                </a:r>
                <a:r>
                  <a:rPr lang="vi-VN" sz="3200" dirty="0">
                    <a:solidFill>
                      <a:prstClr val="black"/>
                    </a:solidFill>
                    <a:latin typeface="Euclid" panose="02020503060505020303" pitchFamily="18" charset="0"/>
                    <a:ea typeface="Times New Roman" panose="02020603050405020304" pitchFamily="18" charset="0"/>
                    <a:cs typeface="Euclid" panose="02020503060505020303" pitchFamily="18" charset="0"/>
                  </a:rPr>
                  <a:t>ô</a:t>
                </a:r>
                <a:r>
                  <a:rPr lang="vi-VN" sz="3200" dirty="0">
                    <a:solidFill>
                      <a:prstClr val="black"/>
                    </a:solidFill>
                    <a:latin typeface="Euclid" panose="02020503060505020303" pitchFamily="18" charset="0"/>
                    <a:ea typeface="Times New Roman" panose="02020603050405020304" pitchFamily="18" charset="0"/>
                  </a:rPr>
                  <a:t>ng g</a:t>
                </a:r>
                <a:r>
                  <a:rPr lang="vi-VN" sz="3200" dirty="0">
                    <a:solidFill>
                      <a:prstClr val="black"/>
                    </a:solidFill>
                    <a:latin typeface="Euclid" panose="02020503060505020303" pitchFamily="18" charset="0"/>
                    <a:ea typeface="Times New Roman" panose="02020603050405020304" pitchFamily="18" charset="0"/>
                    <a:cs typeface="Euclid" panose="02020503060505020303" pitchFamily="18" charset="0"/>
                  </a:rPr>
                  <a:t>ó</a:t>
                </a:r>
                <a:r>
                  <a:rPr lang="vi-VN" sz="3200" dirty="0">
                    <a:solidFill>
                      <a:prstClr val="black"/>
                    </a:solidFill>
                    <a:latin typeface="Euclid" panose="02020503060505020303" pitchFamily="18" charset="0"/>
                    <a:ea typeface="Times New Roman" panose="02020603050405020304" pitchFamily="18" charset="0"/>
                  </a:rPr>
                  <a:t>c v</a:t>
                </a:r>
                <a:r>
                  <a:rPr lang="vi-VN" sz="3200" dirty="0">
                    <a:solidFill>
                      <a:prstClr val="black"/>
                    </a:solidFill>
                    <a:latin typeface="Cambria" panose="02040503050406030204" pitchFamily="18" charset="0"/>
                    <a:ea typeface="Times New Roman" panose="02020603050405020304" pitchFamily="18" charset="0"/>
                    <a:cs typeface="Cambria" panose="02040503050406030204" pitchFamily="18" charset="0"/>
                  </a:rPr>
                  <a:t>ớ</a:t>
                </a:r>
                <a:r>
                  <a:rPr lang="vi-VN" sz="3200" dirty="0">
                    <a:solidFill>
                      <a:prstClr val="black"/>
                    </a:solidFill>
                    <a:latin typeface="Euclid" panose="02020503060505020303" pitchFamily="18" charset="0"/>
                    <a:ea typeface="Times New Roman" panose="02020603050405020304" pitchFamily="18" charset="0"/>
                  </a:rPr>
                  <a:t>i m</a:t>
                </a:r>
                <a:r>
                  <a:rPr lang="vi-VN" sz="3200" dirty="0">
                    <a:solidFill>
                      <a:prstClr val="black"/>
                    </a:solidFill>
                    <a:latin typeface="Cambria" panose="02040503050406030204" pitchFamily="18" charset="0"/>
                    <a:ea typeface="Times New Roman" panose="02020603050405020304" pitchFamily="18" charset="0"/>
                    <a:cs typeface="Cambria" panose="02040503050406030204" pitchFamily="18" charset="0"/>
                  </a:rPr>
                  <a:t>ặ</a:t>
                </a:r>
                <a:r>
                  <a:rPr lang="vi-VN" sz="3200" dirty="0">
                    <a:solidFill>
                      <a:prstClr val="black"/>
                    </a:solidFill>
                    <a:latin typeface="Euclid" panose="02020503060505020303" pitchFamily="18" charset="0"/>
                    <a:ea typeface="Times New Roman" panose="02020603050405020304" pitchFamily="18" charset="0"/>
                  </a:rPr>
                  <a:t>t ph</a:t>
                </a:r>
                <a:r>
                  <a:rPr lang="vi-VN" sz="3200" dirty="0">
                    <a:solidFill>
                      <a:prstClr val="black"/>
                    </a:solidFill>
                    <a:latin typeface="Cambria" panose="02040503050406030204" pitchFamily="18" charset="0"/>
                    <a:ea typeface="Times New Roman" panose="02020603050405020304" pitchFamily="18" charset="0"/>
                    <a:cs typeface="Cambria" panose="02040503050406030204" pitchFamily="18" charset="0"/>
                  </a:rPr>
                  <a:t>ẳ</a:t>
                </a:r>
                <a:r>
                  <a:rPr lang="vi-VN" sz="3200" dirty="0">
                    <a:solidFill>
                      <a:prstClr val="black"/>
                    </a:solidFill>
                    <a:latin typeface="Euclid" panose="02020503060505020303" pitchFamily="18" charset="0"/>
                    <a:ea typeface="Times New Roman" panose="02020603050405020304" pitchFamily="18" charset="0"/>
                  </a:rPr>
                  <a:t>ng </a:t>
                </a:r>
                <a:r>
                  <a:rPr lang="vi-VN" sz="3200" dirty="0">
                    <a:solidFill>
                      <a:prstClr val="black"/>
                    </a:solidFill>
                    <a:latin typeface="Cambria" panose="02040503050406030204" pitchFamily="18" charset="0"/>
                    <a:ea typeface="Times New Roman" panose="02020603050405020304" pitchFamily="18" charset="0"/>
                    <a:cs typeface="Cambria" panose="02040503050406030204" pitchFamily="18" charset="0"/>
                  </a:rPr>
                  <a:t>đ</a:t>
                </a:r>
                <a:r>
                  <a:rPr lang="vi-VN" sz="3200" dirty="0">
                    <a:solidFill>
                      <a:prstClr val="black"/>
                    </a:solidFill>
                    <a:latin typeface="Euclid" panose="02020503060505020303" pitchFamily="18" charset="0"/>
                    <a:ea typeface="Times New Roman" panose="02020603050405020304" pitchFamily="18" charset="0"/>
                    <a:cs typeface="Euclid" panose="02020503060505020303" pitchFamily="18" charset="0"/>
                  </a:rPr>
                  <a:t>á</a:t>
                </a:r>
                <a:r>
                  <a:rPr lang="vi-VN" sz="3200" dirty="0">
                    <a:solidFill>
                      <a:prstClr val="black"/>
                    </a:solidFill>
                    <a:latin typeface="Euclid" panose="02020503060505020303" pitchFamily="18" charset="0"/>
                    <a:ea typeface="Times New Roman" panose="02020603050405020304" pitchFamily="18" charset="0"/>
                  </a:rPr>
                  <a:t>y. Kho</a:t>
                </a:r>
                <a:r>
                  <a:rPr lang="vi-VN" sz="3200" dirty="0">
                    <a:solidFill>
                      <a:prstClr val="black"/>
                    </a:solidFill>
                    <a:latin typeface="Cambria" panose="02040503050406030204" pitchFamily="18" charset="0"/>
                    <a:ea typeface="Times New Roman" panose="02020603050405020304" pitchFamily="18" charset="0"/>
                    <a:cs typeface="Cambria" panose="02040503050406030204" pitchFamily="18" charset="0"/>
                  </a:rPr>
                  <a:t>ả</a:t>
                </a:r>
                <a:r>
                  <a:rPr lang="vi-VN" sz="3200" dirty="0">
                    <a:solidFill>
                      <a:prstClr val="black"/>
                    </a:solidFill>
                    <a:latin typeface="Euclid" panose="02020503060505020303" pitchFamily="18" charset="0"/>
                    <a:ea typeface="Times New Roman" panose="02020603050405020304" pitchFamily="18" charset="0"/>
                  </a:rPr>
                  <a:t>ng c</a:t>
                </a:r>
                <a:r>
                  <a:rPr lang="vi-VN" sz="3200" dirty="0">
                    <a:solidFill>
                      <a:prstClr val="black"/>
                    </a:solidFill>
                    <a:latin typeface="Euclid" panose="02020503060505020303" pitchFamily="18" charset="0"/>
                    <a:ea typeface="Times New Roman" panose="02020603050405020304" pitchFamily="18" charset="0"/>
                    <a:cs typeface="Euclid" panose="02020503060505020303" pitchFamily="18" charset="0"/>
                  </a:rPr>
                  <a:t>á</a:t>
                </a:r>
                <a:r>
                  <a:rPr lang="vi-VN" sz="3200" dirty="0">
                    <a:solidFill>
                      <a:prstClr val="black"/>
                    </a:solidFill>
                    <a:latin typeface="Euclid" panose="02020503060505020303" pitchFamily="18" charset="0"/>
                    <a:ea typeface="Times New Roman" panose="02020603050405020304" pitchFamily="18" charset="0"/>
                  </a:rPr>
                  <a:t>ch t</a:t>
                </a:r>
                <a:r>
                  <a:rPr lang="vi-VN" sz="3200" dirty="0">
                    <a:solidFill>
                      <a:prstClr val="black"/>
                    </a:solidFill>
                    <a:latin typeface="Cambria" panose="02040503050406030204" pitchFamily="18" charset="0"/>
                    <a:ea typeface="Times New Roman" panose="02020603050405020304" pitchFamily="18" charset="0"/>
                    <a:cs typeface="Cambria" panose="02040503050406030204" pitchFamily="18" charset="0"/>
                  </a:rPr>
                  <a:t>ừ</a:t>
                </a:r>
                <a:r>
                  <a:rPr lang="vi-VN" sz="3200" dirty="0">
                    <a:solidFill>
                      <a:prstClr val="black"/>
                    </a:solidFill>
                    <a:latin typeface="Euclid" panose="02020503060505020303" pitchFamily="18" charset="0"/>
                    <a:ea typeface="Times New Roman" panose="02020603050405020304" pitchFamily="18" charset="0"/>
                  </a:rPr>
                  <a:t> </a:t>
                </a:r>
                <a14:m>
                  <m:oMath xmlns:m="http://schemas.openxmlformats.org/officeDocument/2006/math">
                    <m:r>
                      <a:rPr lang="vi-VN" sz="3200" i="1">
                        <a:solidFill>
                          <a:prstClr val="black"/>
                        </a:solidFill>
                        <a:latin typeface="Cambria Math" panose="02040503050406030204" pitchFamily="18" charset="0"/>
                        <a:ea typeface="Times New Roman" panose="02020603050405020304" pitchFamily="18" charset="0"/>
                      </a:rPr>
                      <m:t>𝐵</m:t>
                    </m:r>
                  </m:oMath>
                </a14:m>
                <a:r>
                  <a:rPr lang="vi-VN" sz="3200" dirty="0">
                    <a:solidFill>
                      <a:prstClr val="black"/>
                    </a:solidFill>
                    <a:latin typeface="Euclid" panose="02020503060505020303" pitchFamily="18" charset="0"/>
                    <a:ea typeface="Times New Roman" panose="02020603050405020304" pitchFamily="18" charset="0"/>
                  </a:rPr>
                  <a:t> </a:t>
                </a:r>
                <a:r>
                  <a:rPr lang="vi-VN" sz="3200" dirty="0">
                    <a:solidFill>
                      <a:prstClr val="black"/>
                    </a:solidFill>
                    <a:latin typeface="Cambria" panose="02040503050406030204" pitchFamily="18" charset="0"/>
                    <a:ea typeface="Times New Roman" panose="02020603050405020304" pitchFamily="18" charset="0"/>
                    <a:cs typeface="Cambria" panose="02040503050406030204" pitchFamily="18" charset="0"/>
                  </a:rPr>
                  <a:t>đế</a:t>
                </a:r>
                <a:r>
                  <a:rPr lang="vi-VN" sz="3200" dirty="0">
                    <a:solidFill>
                      <a:prstClr val="black"/>
                    </a:solidFill>
                    <a:latin typeface="Euclid" panose="02020503060505020303" pitchFamily="18" charset="0"/>
                    <a:ea typeface="Times New Roman" panose="02020603050405020304" pitchFamily="18" charset="0"/>
                  </a:rPr>
                  <a:t>n m</a:t>
                </a:r>
                <a:r>
                  <a:rPr lang="vi-VN" sz="3200" dirty="0">
                    <a:solidFill>
                      <a:prstClr val="black"/>
                    </a:solidFill>
                    <a:latin typeface="Cambria" panose="02040503050406030204" pitchFamily="18" charset="0"/>
                    <a:ea typeface="Times New Roman" panose="02020603050405020304" pitchFamily="18" charset="0"/>
                    <a:cs typeface="Cambria" panose="02040503050406030204" pitchFamily="18" charset="0"/>
                  </a:rPr>
                  <a:t>ặ</a:t>
                </a:r>
                <a:r>
                  <a:rPr lang="vi-VN" sz="3200" dirty="0">
                    <a:solidFill>
                      <a:prstClr val="black"/>
                    </a:solidFill>
                    <a:latin typeface="Euclid" panose="02020503060505020303" pitchFamily="18" charset="0"/>
                    <a:ea typeface="Times New Roman" panose="02020603050405020304" pitchFamily="18" charset="0"/>
                  </a:rPr>
                  <a:t>t ph</a:t>
                </a:r>
                <a:r>
                  <a:rPr lang="vi-VN" sz="3200" dirty="0">
                    <a:solidFill>
                      <a:prstClr val="black"/>
                    </a:solidFill>
                    <a:latin typeface="Cambria" panose="02040503050406030204" pitchFamily="18" charset="0"/>
                    <a:ea typeface="Times New Roman" panose="02020603050405020304" pitchFamily="18" charset="0"/>
                    <a:cs typeface="Cambria" panose="02040503050406030204" pitchFamily="18" charset="0"/>
                  </a:rPr>
                  <a:t>ẳ</a:t>
                </a:r>
                <a:r>
                  <a:rPr lang="vi-VN" sz="3200" dirty="0">
                    <a:solidFill>
                      <a:prstClr val="black"/>
                    </a:solidFill>
                    <a:latin typeface="Euclid" panose="02020503060505020303" pitchFamily="18" charset="0"/>
                    <a:ea typeface="Times New Roman" panose="02020603050405020304" pitchFamily="18" charset="0"/>
                  </a:rPr>
                  <a:t>ng </a:t>
                </a:r>
                <a14:m>
                  <m:oMath xmlns:m="http://schemas.openxmlformats.org/officeDocument/2006/math">
                    <m:d>
                      <m:dPr>
                        <m:ctrlPr>
                          <a:rPr lang="en-US" sz="3200" i="1">
                            <a:solidFill>
                              <a:prstClr val="black"/>
                            </a:solidFill>
                            <a:latin typeface="Cambria Math" panose="02040503050406030204" pitchFamily="18" charset="0"/>
                            <a:ea typeface="Times New Roman" panose="02020603050405020304" pitchFamily="18" charset="0"/>
                          </a:rPr>
                        </m:ctrlPr>
                      </m:dPr>
                      <m:e>
                        <m:r>
                          <a:rPr lang="vi-VN" sz="3200" i="1">
                            <a:solidFill>
                              <a:prstClr val="black"/>
                            </a:solidFill>
                            <a:latin typeface="Cambria Math" panose="02040503050406030204" pitchFamily="18" charset="0"/>
                            <a:ea typeface="Times New Roman" panose="02020603050405020304" pitchFamily="18" charset="0"/>
                          </a:rPr>
                          <m:t>𝑆𝐴𝐶</m:t>
                        </m:r>
                      </m:e>
                    </m:d>
                  </m:oMath>
                </a14:m>
                <a:r>
                  <a:rPr lang="vi-VN" sz="3200" dirty="0">
                    <a:solidFill>
                      <a:prstClr val="black"/>
                    </a:solidFill>
                    <a:latin typeface="Euclid" panose="02020503060505020303" pitchFamily="18" charset="0"/>
                    <a:ea typeface="Times New Roman" panose="02020603050405020304" pitchFamily="18" charset="0"/>
                  </a:rPr>
                  <a:t> b</a:t>
                </a:r>
                <a:r>
                  <a:rPr lang="vi-VN" sz="3200" dirty="0">
                    <a:solidFill>
                      <a:prstClr val="black"/>
                    </a:solidFill>
                    <a:latin typeface="Cambria" panose="02040503050406030204" pitchFamily="18" charset="0"/>
                    <a:ea typeface="Times New Roman" panose="02020603050405020304" pitchFamily="18" charset="0"/>
                    <a:cs typeface="Cambria" panose="02040503050406030204" pitchFamily="18" charset="0"/>
                  </a:rPr>
                  <a:t>ằ</a:t>
                </a:r>
                <a:r>
                  <a:rPr lang="vi-VN" sz="3200" dirty="0">
                    <a:solidFill>
                      <a:prstClr val="black"/>
                    </a:solidFill>
                    <a:latin typeface="Euclid" panose="02020503060505020303" pitchFamily="18" charset="0"/>
                    <a:ea typeface="Times New Roman" panose="02020603050405020304" pitchFamily="18" charset="0"/>
                  </a:rPr>
                  <a:t>ng</a:t>
                </a:r>
                <a:endParaRPr lang="en-US" sz="3200" dirty="0">
                  <a:solidFill>
                    <a:prstClr val="black"/>
                  </a:solidFill>
                  <a:latin typeface="Euclid" panose="02020503060505020303" pitchFamily="18" charset="0"/>
                  <a:ea typeface="Times New Roman" panose="02020603050405020304" pitchFamily="18" charset="0"/>
                </a:endParaRPr>
              </a:p>
              <a:p>
                <a:pPr marL="401320" lvl="0" indent="0" algn="just">
                  <a:buNone/>
                  <a:tabLst>
                    <a:tab pos="3599815" algn="l"/>
                    <a:tab pos="5039995" algn="l"/>
                  </a:tabLst>
                </a:pPr>
                <a:r>
                  <a:rPr lang="en-US" sz="3200" b="1" dirty="0">
                    <a:solidFill>
                      <a:srgbClr val="0000FF"/>
                    </a:solidFill>
                    <a:latin typeface="Euclid" panose="02020503060505020303" pitchFamily="18" charset="0"/>
                    <a:ea typeface="Times New Roman" panose="02020603050405020304" pitchFamily="18" charset="0"/>
                  </a:rPr>
                  <a:t>A. </a:t>
                </a:r>
                <a14:m>
                  <m:oMath xmlns:m="http://schemas.openxmlformats.org/officeDocument/2006/math">
                    <m:f>
                      <m:fPr>
                        <m:ctrlPr>
                          <a:rPr lang="en-US" sz="3200" i="1">
                            <a:solidFill>
                              <a:prstClr val="black"/>
                            </a:solidFill>
                            <a:latin typeface="Cambria Math" panose="02040503050406030204" pitchFamily="18" charset="0"/>
                            <a:ea typeface="Times New Roman" panose="02020603050405020304" pitchFamily="18" charset="0"/>
                          </a:rPr>
                        </m:ctrlPr>
                      </m:fPr>
                      <m:num>
                        <m:rad>
                          <m:radPr>
                            <m:degHide m:val="on"/>
                            <m:ctrlPr>
                              <a:rPr lang="en-US" sz="3200" i="1">
                                <a:solidFill>
                                  <a:prstClr val="black"/>
                                </a:solidFill>
                                <a:latin typeface="Cambria Math" panose="02040503050406030204" pitchFamily="18" charset="0"/>
                                <a:ea typeface="Times New Roman" panose="02020603050405020304" pitchFamily="18" charset="0"/>
                              </a:rPr>
                            </m:ctrlPr>
                          </m:radPr>
                          <m:deg/>
                          <m:e>
                            <m:r>
                              <a:rPr lang="en-US" sz="3200" i="1">
                                <a:solidFill>
                                  <a:prstClr val="black"/>
                                </a:solidFill>
                                <a:latin typeface="Cambria Math" panose="02040503050406030204" pitchFamily="18" charset="0"/>
                                <a:ea typeface="Times New Roman" panose="02020603050405020304" pitchFamily="18" charset="0"/>
                              </a:rPr>
                              <m:t>2</m:t>
                            </m:r>
                          </m:e>
                        </m:rad>
                        <m:r>
                          <a:rPr lang="en-US" sz="3200" i="1">
                            <a:solidFill>
                              <a:prstClr val="black"/>
                            </a:solidFill>
                            <a:latin typeface="Cambria Math" panose="02040503050406030204" pitchFamily="18" charset="0"/>
                            <a:ea typeface="Times New Roman" panose="02020603050405020304" pitchFamily="18" charset="0"/>
                          </a:rPr>
                          <m:t>𝑎</m:t>
                        </m:r>
                      </m:num>
                      <m:den>
                        <m:r>
                          <a:rPr lang="en-US" sz="3200" i="1">
                            <a:solidFill>
                              <a:prstClr val="black"/>
                            </a:solidFill>
                            <a:latin typeface="Cambria Math" panose="02040503050406030204" pitchFamily="18" charset="0"/>
                            <a:ea typeface="Times New Roman" panose="02020603050405020304" pitchFamily="18" charset="0"/>
                          </a:rPr>
                          <m:t>2</m:t>
                        </m:r>
                      </m:den>
                    </m:f>
                  </m:oMath>
                </a14:m>
                <a:r>
                  <a:rPr lang="en-US" sz="3200" dirty="0">
                    <a:solidFill>
                      <a:prstClr val="black"/>
                    </a:solidFill>
                    <a:latin typeface="Euclid" panose="02020503060505020303" pitchFamily="18" charset="0"/>
                    <a:ea typeface="Times New Roman" panose="02020603050405020304" pitchFamily="18" charset="0"/>
                  </a:rPr>
                  <a:t>.	</a:t>
                </a:r>
                <a:r>
                  <a:rPr lang="en-US" sz="3200" b="1" dirty="0">
                    <a:solidFill>
                      <a:srgbClr val="0000FF"/>
                    </a:solidFill>
                    <a:latin typeface="Euclid" panose="02020503060505020303" pitchFamily="18" charset="0"/>
                    <a:ea typeface="Times New Roman" panose="02020603050405020304" pitchFamily="18" charset="0"/>
                  </a:rPr>
                  <a:t>B. </a:t>
                </a:r>
                <a14:m>
                  <m:oMath xmlns:m="http://schemas.openxmlformats.org/officeDocument/2006/math">
                    <m:f>
                      <m:fPr>
                        <m:ctrlPr>
                          <a:rPr lang="en-US" sz="3200" i="1">
                            <a:solidFill>
                              <a:prstClr val="black"/>
                            </a:solidFill>
                            <a:latin typeface="Cambria Math" panose="02040503050406030204" pitchFamily="18" charset="0"/>
                            <a:ea typeface="Times New Roman" panose="02020603050405020304" pitchFamily="18" charset="0"/>
                          </a:rPr>
                        </m:ctrlPr>
                      </m:fPr>
                      <m:num>
                        <m:rad>
                          <m:radPr>
                            <m:degHide m:val="on"/>
                            <m:ctrlPr>
                              <a:rPr lang="en-US" sz="3200" i="1">
                                <a:solidFill>
                                  <a:prstClr val="black"/>
                                </a:solidFill>
                                <a:latin typeface="Cambria Math" panose="02040503050406030204" pitchFamily="18" charset="0"/>
                                <a:ea typeface="Times New Roman" panose="02020603050405020304" pitchFamily="18" charset="0"/>
                              </a:rPr>
                            </m:ctrlPr>
                          </m:radPr>
                          <m:deg/>
                          <m:e>
                            <m:r>
                              <a:rPr lang="en-US" sz="3200" i="1">
                                <a:solidFill>
                                  <a:prstClr val="black"/>
                                </a:solidFill>
                                <a:latin typeface="Cambria Math" panose="02040503050406030204" pitchFamily="18" charset="0"/>
                                <a:ea typeface="Times New Roman" panose="02020603050405020304" pitchFamily="18" charset="0"/>
                              </a:rPr>
                              <m:t>21</m:t>
                            </m:r>
                          </m:e>
                        </m:rad>
                        <m:r>
                          <a:rPr lang="en-US" sz="3200" i="1">
                            <a:solidFill>
                              <a:prstClr val="black"/>
                            </a:solidFill>
                            <a:latin typeface="Cambria Math" panose="02040503050406030204" pitchFamily="18" charset="0"/>
                            <a:ea typeface="Times New Roman" panose="02020603050405020304" pitchFamily="18" charset="0"/>
                          </a:rPr>
                          <m:t>𝑎</m:t>
                        </m:r>
                      </m:num>
                      <m:den>
                        <m:r>
                          <a:rPr lang="en-US" sz="3200" i="1">
                            <a:solidFill>
                              <a:prstClr val="black"/>
                            </a:solidFill>
                            <a:latin typeface="Cambria Math" panose="02040503050406030204" pitchFamily="18" charset="0"/>
                            <a:ea typeface="Times New Roman" panose="02020603050405020304" pitchFamily="18" charset="0"/>
                          </a:rPr>
                          <m:t>28</m:t>
                        </m:r>
                      </m:den>
                    </m:f>
                  </m:oMath>
                </a14:m>
                <a:r>
                  <a:rPr lang="en-US" sz="3200" dirty="0">
                    <a:solidFill>
                      <a:prstClr val="black"/>
                    </a:solidFill>
                    <a:latin typeface="Euclid" panose="02020503060505020303" pitchFamily="18" charset="0"/>
                    <a:ea typeface="Times New Roman" panose="02020603050405020304" pitchFamily="18" charset="0"/>
                  </a:rPr>
                  <a:t>.				</a:t>
                </a:r>
                <a:r>
                  <a:rPr lang="en-US" sz="3200" b="1" dirty="0">
                    <a:solidFill>
                      <a:srgbClr val="0000FF"/>
                    </a:solidFill>
                    <a:latin typeface="Euclid" panose="02020503060505020303" pitchFamily="18" charset="0"/>
                    <a:ea typeface="Times New Roman" panose="02020603050405020304" pitchFamily="18" charset="0"/>
                  </a:rPr>
                  <a:t>C. </a:t>
                </a:r>
                <a14:m>
                  <m:oMath xmlns:m="http://schemas.openxmlformats.org/officeDocument/2006/math">
                    <m:f>
                      <m:fPr>
                        <m:ctrlPr>
                          <a:rPr lang="en-US" sz="3200" i="1">
                            <a:solidFill>
                              <a:prstClr val="black"/>
                            </a:solidFill>
                            <a:latin typeface="Cambria Math" panose="02040503050406030204" pitchFamily="18" charset="0"/>
                            <a:ea typeface="Times New Roman" panose="02020603050405020304" pitchFamily="18" charset="0"/>
                          </a:rPr>
                        </m:ctrlPr>
                      </m:fPr>
                      <m:num>
                        <m:rad>
                          <m:radPr>
                            <m:degHide m:val="on"/>
                            <m:ctrlPr>
                              <a:rPr lang="en-US" sz="3200" i="1">
                                <a:solidFill>
                                  <a:prstClr val="black"/>
                                </a:solidFill>
                                <a:latin typeface="Cambria Math" panose="02040503050406030204" pitchFamily="18" charset="0"/>
                                <a:ea typeface="Times New Roman" panose="02020603050405020304" pitchFamily="18" charset="0"/>
                              </a:rPr>
                            </m:ctrlPr>
                          </m:radPr>
                          <m:deg/>
                          <m:e>
                            <m:r>
                              <a:rPr lang="en-US" sz="3200" i="1">
                                <a:solidFill>
                                  <a:prstClr val="black"/>
                                </a:solidFill>
                                <a:latin typeface="Cambria Math" panose="02040503050406030204" pitchFamily="18" charset="0"/>
                                <a:ea typeface="Times New Roman" panose="02020603050405020304" pitchFamily="18" charset="0"/>
                              </a:rPr>
                              <m:t>21</m:t>
                            </m:r>
                          </m:e>
                        </m:rad>
                        <m:r>
                          <a:rPr lang="en-US" sz="3200" i="1">
                            <a:solidFill>
                              <a:prstClr val="black"/>
                            </a:solidFill>
                            <a:latin typeface="Cambria Math" panose="02040503050406030204" pitchFamily="18" charset="0"/>
                            <a:ea typeface="Times New Roman" panose="02020603050405020304" pitchFamily="18" charset="0"/>
                          </a:rPr>
                          <m:t>𝑎</m:t>
                        </m:r>
                      </m:num>
                      <m:den>
                        <m:r>
                          <a:rPr lang="en-US" sz="3200" i="1">
                            <a:solidFill>
                              <a:prstClr val="black"/>
                            </a:solidFill>
                            <a:latin typeface="Cambria Math" panose="02040503050406030204" pitchFamily="18" charset="0"/>
                            <a:ea typeface="Times New Roman" panose="02020603050405020304" pitchFamily="18" charset="0"/>
                          </a:rPr>
                          <m:t>7</m:t>
                        </m:r>
                      </m:den>
                    </m:f>
                  </m:oMath>
                </a14:m>
                <a:r>
                  <a:rPr lang="en-US" sz="3200" dirty="0">
                    <a:solidFill>
                      <a:prstClr val="black"/>
                    </a:solidFill>
                    <a:latin typeface="Euclid" panose="02020503060505020303" pitchFamily="18" charset="0"/>
                    <a:ea typeface="Times New Roman" panose="02020603050405020304" pitchFamily="18" charset="0"/>
                  </a:rPr>
                  <a:t>.		</a:t>
                </a:r>
                <a:r>
                  <a:rPr lang="en-US" sz="3200" b="1" dirty="0">
                    <a:solidFill>
                      <a:srgbClr val="0000FF"/>
                    </a:solidFill>
                    <a:latin typeface="Euclid" panose="02020503060505020303" pitchFamily="18" charset="0"/>
                    <a:ea typeface="Times New Roman" panose="02020603050405020304" pitchFamily="18" charset="0"/>
                  </a:rPr>
                  <a:t>D. </a:t>
                </a:r>
                <a14:m>
                  <m:oMath xmlns:m="http://schemas.openxmlformats.org/officeDocument/2006/math">
                    <m:f>
                      <m:fPr>
                        <m:ctrlPr>
                          <a:rPr lang="en-US" sz="3200" i="1">
                            <a:solidFill>
                              <a:prstClr val="black"/>
                            </a:solidFill>
                            <a:latin typeface="Cambria Math" panose="02040503050406030204" pitchFamily="18" charset="0"/>
                            <a:ea typeface="Times New Roman" panose="02020603050405020304" pitchFamily="18" charset="0"/>
                          </a:rPr>
                        </m:ctrlPr>
                      </m:fPr>
                      <m:num>
                        <m:rad>
                          <m:radPr>
                            <m:degHide m:val="on"/>
                            <m:ctrlPr>
                              <a:rPr lang="en-US" sz="3200" i="1">
                                <a:solidFill>
                                  <a:prstClr val="black"/>
                                </a:solidFill>
                                <a:latin typeface="Cambria Math" panose="02040503050406030204" pitchFamily="18" charset="0"/>
                                <a:ea typeface="Times New Roman" panose="02020603050405020304" pitchFamily="18" charset="0"/>
                              </a:rPr>
                            </m:ctrlPr>
                          </m:radPr>
                          <m:deg/>
                          <m:e>
                            <m:r>
                              <a:rPr lang="en-US" sz="3200" i="1">
                                <a:solidFill>
                                  <a:prstClr val="black"/>
                                </a:solidFill>
                                <a:latin typeface="Cambria Math" panose="02040503050406030204" pitchFamily="18" charset="0"/>
                                <a:ea typeface="Times New Roman" panose="02020603050405020304" pitchFamily="18" charset="0"/>
                              </a:rPr>
                              <m:t>21</m:t>
                            </m:r>
                          </m:e>
                        </m:rad>
                        <m:r>
                          <a:rPr lang="en-US" sz="3200" i="1">
                            <a:solidFill>
                              <a:prstClr val="black"/>
                            </a:solidFill>
                            <a:latin typeface="Cambria Math" panose="02040503050406030204" pitchFamily="18" charset="0"/>
                            <a:ea typeface="Times New Roman" panose="02020603050405020304" pitchFamily="18" charset="0"/>
                          </a:rPr>
                          <m:t>𝑎</m:t>
                        </m:r>
                      </m:num>
                      <m:den>
                        <m:r>
                          <a:rPr lang="en-US" sz="3200" i="1">
                            <a:solidFill>
                              <a:prstClr val="black"/>
                            </a:solidFill>
                            <a:latin typeface="Cambria Math" panose="02040503050406030204" pitchFamily="18" charset="0"/>
                            <a:ea typeface="Times New Roman" panose="02020603050405020304" pitchFamily="18" charset="0"/>
                          </a:rPr>
                          <m:t>14</m:t>
                        </m:r>
                      </m:den>
                    </m:f>
                  </m:oMath>
                </a14:m>
                <a:r>
                  <a:rPr lang="en-US" sz="3200" dirty="0">
                    <a:solidFill>
                      <a:prstClr val="black"/>
                    </a:solidFill>
                    <a:latin typeface="Euclid" panose="02020503060505020303" pitchFamily="18" charset="0"/>
                    <a:ea typeface="Times New Roman" panose="02020603050405020304" pitchFamily="18" charset="0"/>
                  </a:rPr>
                  <a:t>.</a:t>
                </a:r>
                <a:endParaRPr lang="en-US" sz="3200" dirty="0">
                  <a:solidFill>
                    <a:prstClr val="black"/>
                  </a:solidFill>
                  <a:latin typeface="Times New Roman" panose="02020603050405020304" pitchFamily="18" charset="0"/>
                  <a:ea typeface="Times New Roman" panose="02020603050405020304" pitchFamily="18" charset="0"/>
                </a:endParaRPr>
              </a:p>
              <a:p>
                <a:pPr marL="0" lvl="0" indent="0">
                  <a:buNone/>
                </a:pPr>
                <a:r>
                  <a:rPr lang="en-US" sz="3200" b="1" u="sng" dirty="0" err="1">
                    <a:solidFill>
                      <a:srgbClr val="0000FF"/>
                    </a:solidFill>
                    <a:latin typeface="Calibri" panose="020F0502020204030204" pitchFamily="34" charset="0"/>
                  </a:rPr>
                  <a:t>Lời</a:t>
                </a:r>
                <a:r>
                  <a:rPr lang="en-US" sz="3200" b="1" u="sng" dirty="0">
                    <a:solidFill>
                      <a:srgbClr val="0000FF"/>
                    </a:solidFill>
                    <a:latin typeface="Calibri" panose="020F0502020204030204" pitchFamily="34" charset="0"/>
                  </a:rPr>
                  <a:t> </a:t>
                </a:r>
                <a:r>
                  <a:rPr lang="en-US" sz="3200" b="1" u="sng" dirty="0" err="1">
                    <a:solidFill>
                      <a:srgbClr val="0000FF"/>
                    </a:solidFill>
                    <a:latin typeface="Calibri" panose="020F0502020204030204" pitchFamily="34" charset="0"/>
                  </a:rPr>
                  <a:t>giải</a:t>
                </a:r>
                <a:r>
                  <a:rPr lang="en-US" sz="3200" b="1" u="sng" dirty="0">
                    <a:solidFill>
                      <a:srgbClr val="0000FF"/>
                    </a:solidFill>
                    <a:latin typeface="Calibri" panose="020F0502020204030204" pitchFamily="34" charset="0"/>
                  </a:rPr>
                  <a:t>  </a:t>
                </a:r>
                <a:endParaRPr lang="en-US" sz="3200" b="1" dirty="0">
                  <a:solidFill>
                    <a:srgbClr val="002060"/>
                  </a:solidFill>
                  <a:latin typeface="Calibri" panose="020F0502020204030204" pitchFamily="34" charset="0"/>
                  <a:sym typeface="Symbol"/>
                </a:endParaRPr>
              </a:p>
              <a:p>
                <a:pPr marL="0" marR="0" lvl="0" indent="0" rtl="0">
                  <a:buNone/>
                </a:pPr>
                <a:endParaRPr lang="en-US" sz="3200" b="1" dirty="0">
                  <a:solidFill>
                    <a:srgbClr val="002060"/>
                  </a:solidFill>
                  <a:latin typeface="Calibri" panose="020F0502020204030204" pitchFamily="34" charset="0"/>
                  <a:sym typeface="Symbol"/>
                </a:endParaRPr>
              </a:p>
            </p:txBody>
          </p:sp>
        </mc:Choice>
        <mc:Fallback xmlns="">
          <p:sp>
            <p:nvSpPr>
              <p:cNvPr id="3" name="Text Placeholder 2">
                <a:extLst>
                  <a:ext uri="{FF2B5EF4-FFF2-40B4-BE49-F238E27FC236}">
                    <a16:creationId xmlns:a16="http://schemas.microsoft.com/office/drawing/2014/main" id="{0AEB5589-BCD2-4F0E-A74F-0ACF51F85001}"/>
                  </a:ext>
                </a:extLst>
              </p:cNvPr>
              <p:cNvSpPr>
                <a:spLocks noGrp="1" noRot="1" noChangeAspect="1" noMove="1" noResize="1" noEditPoints="1" noAdjustHandles="1" noChangeArrowheads="1" noChangeShapeType="1" noTextEdit="1"/>
              </p:cNvSpPr>
              <p:nvPr>
                <p:ph type="body" idx="1"/>
              </p:nvPr>
            </p:nvSpPr>
            <p:spPr>
              <a:xfrm>
                <a:off x="88797" y="297392"/>
                <a:ext cx="11929997" cy="2711669"/>
              </a:xfrm>
              <a:blipFill>
                <a:blip r:embed="rId2"/>
                <a:stretch>
                  <a:fillRect l="-1329" t="-6067" r="-2351" b="-26966"/>
                </a:stretch>
              </a:blipFill>
            </p:spPr>
            <p:txBody>
              <a:bodyPr/>
              <a:lstStyle/>
              <a:p>
                <a:r>
                  <a:rPr lang="en-US">
                    <a:noFill/>
                  </a:rPr>
                  <a:t> </a:t>
                </a:r>
              </a:p>
            </p:txBody>
          </p:sp>
        </mc:Fallback>
      </mc:AlternateContent>
      <p:sp>
        <p:nvSpPr>
          <p:cNvPr id="7" name="Oval 53"/>
          <p:cNvSpPr>
            <a:spLocks noChangeArrowheads="1"/>
          </p:cNvSpPr>
          <p:nvPr/>
        </p:nvSpPr>
        <p:spPr bwMode="auto">
          <a:xfrm>
            <a:off x="7430856" y="2386969"/>
            <a:ext cx="469559" cy="417177"/>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a:p>
        </p:txBody>
      </p:sp>
      <mc:AlternateContent xmlns:mc="http://schemas.openxmlformats.org/markup-compatibility/2006" xmlns:a14="http://schemas.microsoft.com/office/drawing/2010/main">
        <mc:Choice Requires="a14">
          <p:sp>
            <p:nvSpPr>
              <p:cNvPr id="8" name="TextBox 7"/>
              <p:cNvSpPr txBox="1"/>
              <p:nvPr/>
            </p:nvSpPr>
            <p:spPr>
              <a:xfrm>
                <a:off x="173504" y="4106801"/>
                <a:ext cx="8791310" cy="2344488"/>
              </a:xfrm>
              <a:prstGeom prst="rect">
                <a:avLst/>
              </a:prstGeom>
              <a:noFill/>
            </p:spPr>
            <p:txBody>
              <a:bodyPr wrap="square" rtlCol="0">
                <a:spAutoFit/>
              </a:bodyPr>
              <a:lstStyle/>
              <a:p>
                <a:pPr>
                  <a:lnSpc>
                    <a:spcPct val="115000"/>
                  </a:lnSpc>
                  <a:spcAft>
                    <a:spcPts val="0"/>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G</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ọi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vi-VN" sz="3200" i="1">
                        <a:latin typeface="Cambria Math" panose="02040503050406030204" pitchFamily="18" charset="0"/>
                        <a:ea typeface="Times New Roman" panose="02020603050405020304" pitchFamily="18" charset="0"/>
                        <a:cs typeface="Times New Roman" panose="02020603050405020304" pitchFamily="18" charset="0"/>
                      </a:rPr>
                      <m:t>𝐻</m:t>
                    </m:r>
                  </m:oMath>
                </a14:m>
                <a:r>
                  <a:rPr lang="vi-VN" sz="3200" dirty="0">
                    <a:latin typeface="Times New Roman" panose="02020603050405020304" pitchFamily="18" charset="0"/>
                    <a:ea typeface="Times New Roman" panose="02020603050405020304" pitchFamily="18" charset="0"/>
                    <a:cs typeface="Times New Roman" panose="02020603050405020304" pitchFamily="18" charset="0"/>
                  </a:rPr>
                  <a:t> là trung điểm của </a:t>
                </a:r>
                <a14:m>
                  <m:oMath xmlns:m="http://schemas.openxmlformats.org/officeDocument/2006/math">
                    <m:r>
                      <a:rPr lang="vi-VN" sz="3200" i="1">
                        <a:latin typeface="Cambria Math" panose="02040503050406030204" pitchFamily="18" charset="0"/>
                        <a:ea typeface="Times New Roman" panose="02020603050405020304" pitchFamily="18" charset="0"/>
                        <a:cs typeface="Times New Roman" panose="02020603050405020304" pitchFamily="18" charset="0"/>
                      </a:rPr>
                      <m:t>𝐴𝐵</m:t>
                    </m:r>
                  </m:oMath>
                </a14:m>
                <a:r>
                  <a:rPr lang="vi-VN" sz="3200" dirty="0">
                    <a:latin typeface="Times New Roman" panose="02020603050405020304" pitchFamily="18" charset="0"/>
                    <a:ea typeface="Times New Roman" panose="02020603050405020304" pitchFamily="18" charset="0"/>
                    <a:cs typeface="Times New Roman" panose="02020603050405020304" pitchFamily="18" charset="0"/>
                  </a:rPr>
                  <a:t>. Ta có: </a:t>
                </a:r>
                <a14:m>
                  <m:oMath xmlns:m="http://schemas.openxmlformats.org/officeDocument/2006/math">
                    <m:r>
                      <a:rPr lang="vi-VN" sz="3200" i="1">
                        <a:latin typeface="Cambria Math" panose="02040503050406030204" pitchFamily="18" charset="0"/>
                        <a:ea typeface="Times New Roman" panose="02020603050405020304" pitchFamily="18" charset="0"/>
                        <a:cs typeface="Times New Roman" panose="02020603050405020304" pitchFamily="18" charset="0"/>
                      </a:rPr>
                      <m:t>𝑆𝐻</m:t>
                    </m:r>
                    <m:r>
                      <a:rPr lang="vi-VN" sz="3200" i="1">
                        <a:latin typeface="Cambria Math" panose="02040503050406030204" pitchFamily="18" charset="0"/>
                        <a:ea typeface="Times New Roman" panose="02020603050405020304" pitchFamily="18" charset="0"/>
                        <a:cs typeface="Cambria Math" panose="02040503050406030204" pitchFamily="18" charset="0"/>
                      </a:rPr>
                      <m:t>⊥</m:t>
                    </m:r>
                    <m:d>
                      <m:d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dPr>
                      <m:e>
                        <m:r>
                          <a:rPr lang="vi-VN" sz="3200" i="1">
                            <a:latin typeface="Cambria Math" panose="02040503050406030204" pitchFamily="18" charset="0"/>
                            <a:ea typeface="Times New Roman" panose="02020603050405020304" pitchFamily="18" charset="0"/>
                            <a:cs typeface="Times New Roman" panose="02020603050405020304" pitchFamily="18" charset="0"/>
                          </a:rPr>
                          <m:t>𝐴𝐵𝐶𝐷</m:t>
                        </m:r>
                      </m:e>
                    </m:d>
                  </m:oMath>
                </a14:m>
                <a:r>
                  <a:rPr lang="vi-VN"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Trong </a:t>
                </a:r>
                <a14:m>
                  <m:oMath xmlns:m="http://schemas.openxmlformats.org/officeDocument/2006/math">
                    <m:d>
                      <m:d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dPr>
                      <m:e>
                        <m:r>
                          <a:rPr lang="vi-VN" sz="3200" i="1">
                            <a:latin typeface="Cambria Math" panose="02040503050406030204" pitchFamily="18" charset="0"/>
                            <a:ea typeface="Times New Roman" panose="02020603050405020304" pitchFamily="18" charset="0"/>
                            <a:cs typeface="Times New Roman" panose="02020603050405020304" pitchFamily="18" charset="0"/>
                          </a:rPr>
                          <m:t>𝐴𝐵𝐶𝐷</m:t>
                        </m:r>
                      </m:e>
                    </m:d>
                  </m:oMath>
                </a14:m>
                <a:r>
                  <a:rPr lang="vi-VN" sz="3200" dirty="0">
                    <a:latin typeface="Times New Roman" panose="02020603050405020304" pitchFamily="18" charset="0"/>
                    <a:ea typeface="Times New Roman" panose="02020603050405020304" pitchFamily="18" charset="0"/>
                    <a:cs typeface="Times New Roman" panose="02020603050405020304" pitchFamily="18" charset="0"/>
                  </a:rPr>
                  <a:t>, kẻ </a:t>
                </a:r>
                <a14:m>
                  <m:oMath xmlns:m="http://schemas.openxmlformats.org/officeDocument/2006/math">
                    <m:r>
                      <a:rPr lang="vi-VN" sz="3200" i="1">
                        <a:latin typeface="Cambria Math" panose="02040503050406030204" pitchFamily="18" charset="0"/>
                        <a:ea typeface="Times New Roman" panose="02020603050405020304" pitchFamily="18" charset="0"/>
                        <a:cs typeface="Times New Roman" panose="02020603050405020304" pitchFamily="18" charset="0"/>
                      </a:rPr>
                      <m:t>𝐻𝐸</m:t>
                    </m:r>
                    <m:r>
                      <a:rPr lang="vi-VN" sz="3200" i="1">
                        <a:latin typeface="Cambria Math" panose="02040503050406030204" pitchFamily="18" charset="0"/>
                        <a:ea typeface="Times New Roman" panose="02020603050405020304" pitchFamily="18" charset="0"/>
                        <a:cs typeface="Cambria Math" panose="02040503050406030204" pitchFamily="18" charset="0"/>
                      </a:rPr>
                      <m:t>⊥</m:t>
                    </m:r>
                    <m:r>
                      <a:rPr lang="vi-VN" sz="3200" i="1">
                        <a:latin typeface="Cambria Math" panose="02040503050406030204" pitchFamily="18" charset="0"/>
                        <a:ea typeface="Times New Roman" panose="02020603050405020304" pitchFamily="18" charset="0"/>
                        <a:cs typeface="Times New Roman" panose="02020603050405020304" pitchFamily="18" charset="0"/>
                      </a:rPr>
                      <m:t>𝐴𝐶</m:t>
                    </m:r>
                  </m:oMath>
                </a14:m>
                <a:r>
                  <a:rPr lang="vi-VN" sz="3200" dirty="0">
                    <a:latin typeface="Times New Roman" panose="02020603050405020304" pitchFamily="18" charset="0"/>
                    <a:ea typeface="Times New Roman" panose="02020603050405020304" pitchFamily="18" charset="0"/>
                    <a:cs typeface="Times New Roman" panose="02020603050405020304" pitchFamily="18" charset="0"/>
                  </a:rPr>
                  <a:t> tại </a:t>
                </a:r>
                <a14:m>
                  <m:oMath xmlns:m="http://schemas.openxmlformats.org/officeDocument/2006/math">
                    <m:r>
                      <a:rPr lang="vi-VN" sz="3200" i="1">
                        <a:latin typeface="Cambria Math" panose="02040503050406030204" pitchFamily="18" charset="0"/>
                        <a:ea typeface="Times New Roman" panose="02020603050405020304" pitchFamily="18" charset="0"/>
                        <a:cs typeface="Times New Roman" panose="02020603050405020304" pitchFamily="18" charset="0"/>
                      </a:rPr>
                      <m:t>𝐸</m:t>
                    </m:r>
                  </m:oMath>
                </a14:m>
                <a:r>
                  <a:rPr lang="vi-VN"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Mà </a:t>
                </a:r>
                <a14:m>
                  <m:oMath xmlns:m="http://schemas.openxmlformats.org/officeDocument/2006/math">
                    <m:r>
                      <a:rPr lang="vi-VN" sz="3200" i="1">
                        <a:latin typeface="Cambria Math" panose="02040503050406030204" pitchFamily="18" charset="0"/>
                        <a:ea typeface="Times New Roman" panose="02020603050405020304" pitchFamily="18" charset="0"/>
                        <a:cs typeface="Times New Roman" panose="02020603050405020304" pitchFamily="18" charset="0"/>
                      </a:rPr>
                      <m:t>𝑆𝐻</m:t>
                    </m:r>
                    <m:r>
                      <a:rPr lang="vi-VN" sz="3200" i="1">
                        <a:latin typeface="Cambria Math" panose="02040503050406030204" pitchFamily="18" charset="0"/>
                        <a:ea typeface="Times New Roman" panose="02020603050405020304" pitchFamily="18" charset="0"/>
                        <a:cs typeface="Cambria Math" panose="02040503050406030204" pitchFamily="18" charset="0"/>
                      </a:rPr>
                      <m:t>⊥</m:t>
                    </m:r>
                    <m:r>
                      <a:rPr lang="vi-VN" sz="3200" i="1">
                        <a:latin typeface="Cambria Math" panose="02040503050406030204" pitchFamily="18" charset="0"/>
                        <a:ea typeface="Times New Roman" panose="02020603050405020304" pitchFamily="18" charset="0"/>
                        <a:cs typeface="Times New Roman" panose="02020603050405020304" pitchFamily="18" charset="0"/>
                      </a:rPr>
                      <m:t>𝐴𝐶</m:t>
                    </m:r>
                  </m:oMath>
                </a14:m>
                <a:r>
                  <a:rPr lang="vi-VN" sz="3200" dirty="0">
                    <a:latin typeface="Times New Roman" panose="02020603050405020304" pitchFamily="18" charset="0"/>
                    <a:ea typeface="Times New Roman" panose="02020603050405020304" pitchFamily="18" charset="0"/>
                    <a:cs typeface="Times New Roman" panose="02020603050405020304" pitchFamily="18" charset="0"/>
                  </a:rPr>
                  <a:t> nên </a:t>
                </a:r>
                <a14:m>
                  <m:oMath xmlns:m="http://schemas.openxmlformats.org/officeDocument/2006/math">
                    <m:r>
                      <a:rPr lang="vi-VN" sz="3200" i="1">
                        <a:latin typeface="Cambria Math" panose="02040503050406030204" pitchFamily="18" charset="0"/>
                        <a:ea typeface="Times New Roman" panose="02020603050405020304" pitchFamily="18" charset="0"/>
                        <a:cs typeface="Times New Roman" panose="02020603050405020304" pitchFamily="18" charset="0"/>
                      </a:rPr>
                      <m:t>𝐴𝐶</m:t>
                    </m:r>
                    <m:r>
                      <a:rPr lang="vi-VN" sz="3200" i="1">
                        <a:latin typeface="Cambria Math" panose="02040503050406030204" pitchFamily="18" charset="0"/>
                        <a:ea typeface="Times New Roman" panose="02020603050405020304" pitchFamily="18" charset="0"/>
                        <a:cs typeface="Cambria Math" panose="02040503050406030204" pitchFamily="18" charset="0"/>
                      </a:rPr>
                      <m:t>⊥</m:t>
                    </m:r>
                    <m:d>
                      <m:d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dPr>
                      <m:e>
                        <m:r>
                          <a:rPr lang="vi-VN" sz="3200" i="1">
                            <a:latin typeface="Cambria Math" panose="02040503050406030204" pitchFamily="18" charset="0"/>
                            <a:ea typeface="Times New Roman" panose="02020603050405020304" pitchFamily="18" charset="0"/>
                            <a:cs typeface="Times New Roman" panose="02020603050405020304" pitchFamily="18" charset="0"/>
                          </a:rPr>
                          <m:t>𝑆𝐻𝐸</m:t>
                        </m:r>
                      </m:e>
                    </m:d>
                  </m:oMath>
                </a14:m>
                <a:endParaRPr lang="en-US" sz="3200" i="1" dirty="0">
                  <a:latin typeface="Times New Roman" panose="02020603050405020304" pitchFamily="18" charset="0"/>
                  <a:ea typeface="Times New Roman" panose="02020603050405020304" pitchFamily="18" charset="0"/>
                  <a:cs typeface="Times New Roman" panose="02020603050405020304" pitchFamily="18" charset="0"/>
                </a:endParaRPr>
              </a:p>
              <a:p>
                <a:pPr marL="629920">
                  <a:lnSpc>
                    <a:spcPct val="115000"/>
                  </a:lnSpc>
                </a:pPr>
                <a14:m>
                  <m:oMath xmlns:m="http://schemas.openxmlformats.org/officeDocument/2006/math">
                    <m:r>
                      <a:rPr lang="vi-VN" sz="3200" i="1">
                        <a:latin typeface="Cambria Math" panose="02040503050406030204" pitchFamily="18" charset="0"/>
                        <a:ea typeface="Times New Roman" panose="02020603050405020304" pitchFamily="18" charset="0"/>
                        <a:cs typeface="Cambria Math" panose="02040503050406030204" pitchFamily="18" charset="0"/>
                      </a:rPr>
                      <m:t>⇒</m:t>
                    </m:r>
                    <m:d>
                      <m:d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dPr>
                      <m:e>
                        <m:r>
                          <a:rPr lang="vi-VN" sz="3200" i="1">
                            <a:latin typeface="Cambria Math" panose="02040503050406030204" pitchFamily="18" charset="0"/>
                            <a:ea typeface="Times New Roman" panose="02020603050405020304" pitchFamily="18" charset="0"/>
                            <a:cs typeface="Times New Roman" panose="02020603050405020304" pitchFamily="18" charset="0"/>
                          </a:rPr>
                          <m:t>𝑆𝐴𝐶</m:t>
                        </m:r>
                      </m:e>
                    </m:d>
                    <m:r>
                      <a:rPr lang="vi-VN" sz="3200" i="1">
                        <a:latin typeface="Cambria Math" panose="02040503050406030204" pitchFamily="18" charset="0"/>
                        <a:ea typeface="Times New Roman" panose="02020603050405020304" pitchFamily="18" charset="0"/>
                        <a:cs typeface="Cambria Math" panose="02040503050406030204" pitchFamily="18" charset="0"/>
                      </a:rPr>
                      <m:t>⊥</m:t>
                    </m:r>
                    <m:d>
                      <m:d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dPr>
                      <m:e>
                        <m:r>
                          <a:rPr lang="vi-VN" sz="3200" i="1">
                            <a:latin typeface="Cambria Math" panose="02040503050406030204" pitchFamily="18" charset="0"/>
                            <a:ea typeface="Times New Roman" panose="02020603050405020304" pitchFamily="18" charset="0"/>
                            <a:cs typeface="Times New Roman" panose="02020603050405020304" pitchFamily="18" charset="0"/>
                          </a:rPr>
                          <m:t>𝑆𝐻𝐸</m:t>
                        </m:r>
                      </m:e>
                    </m:d>
                  </m:oMath>
                </a14:m>
                <a:r>
                  <a:rPr lang="vi-VN" sz="3200" dirty="0">
                    <a:latin typeface="Times New Roman" panose="02020603050405020304" pitchFamily="18" charset="0"/>
                    <a:ea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73504" y="4106801"/>
                <a:ext cx="8791310" cy="2344488"/>
              </a:xfrm>
              <a:prstGeom prst="rect">
                <a:avLst/>
              </a:prstGeom>
              <a:blipFill rotWithShape="0">
                <a:blip r:embed="rId3"/>
                <a:stretch>
                  <a:fillRect l="-1733" t="-2344" b="-6250"/>
                </a:stretch>
              </a:blipFill>
            </p:spPr>
            <p:txBody>
              <a:bodyPr/>
              <a:lstStyle/>
              <a:p>
                <a:r>
                  <a:rPr lang="en-US">
                    <a:noFill/>
                  </a:rPr>
                  <a:t> </a:t>
                </a:r>
              </a:p>
            </p:txBody>
          </p:sp>
        </mc:Fallback>
      </mc:AlternateContent>
      <p:pic>
        <p:nvPicPr>
          <p:cNvPr id="9" name="Picture 8" descr="Description: C:\Users\Vinh1389\Desktop\2.png"/>
          <p:cNvPicPr/>
          <p:nvPr/>
        </p:nvPicPr>
        <p:blipFill>
          <a:blip r:embed="rId4">
            <a:extLst>
              <a:ext uri="{28A0092B-C50C-407E-A947-70E740481C1C}">
                <a14:useLocalDpi xmlns:a14="http://schemas.microsoft.com/office/drawing/2010/main" val="0"/>
              </a:ext>
            </a:extLst>
          </a:blip>
          <a:srcRect/>
          <a:stretch>
            <a:fillRect/>
          </a:stretch>
        </p:blipFill>
        <p:spPr bwMode="auto">
          <a:xfrm>
            <a:off x="8849710" y="3412489"/>
            <a:ext cx="3016469" cy="2830655"/>
          </a:xfrm>
          <a:prstGeom prst="rect">
            <a:avLst/>
          </a:prstGeom>
          <a:noFill/>
          <a:ln>
            <a:noFill/>
          </a:ln>
        </p:spPr>
      </p:pic>
      <p:sp>
        <p:nvSpPr>
          <p:cNvPr id="6" name="Isosceles Triangle 5">
            <a:hlinkClick r:id="rId5" action="ppaction://hlinksldjump"/>
            <a:extLst>
              <a:ext uri="{FF2B5EF4-FFF2-40B4-BE49-F238E27FC236}">
                <a16:creationId xmlns:a16="http://schemas.microsoft.com/office/drawing/2014/main" id="{DD9C6CEC-15C2-4722-9874-E20C1A26054F}"/>
              </a:ext>
            </a:extLst>
          </p:cNvPr>
          <p:cNvSpPr/>
          <p:nvPr/>
        </p:nvSpPr>
        <p:spPr>
          <a:xfrm rot="5400000">
            <a:off x="11532432" y="6263543"/>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hlinkClick r:id="rId6" action="ppaction://hlinksldjump"/>
            <a:extLst>
              <a:ext uri="{FF2B5EF4-FFF2-40B4-BE49-F238E27FC236}">
                <a16:creationId xmlns:a16="http://schemas.microsoft.com/office/drawing/2014/main" id="{BBB2AE87-FA6D-43AE-AF07-7A1B18418B2C}"/>
              </a:ext>
            </a:extLst>
          </p:cNvPr>
          <p:cNvSpPr/>
          <p:nvPr/>
        </p:nvSpPr>
        <p:spPr>
          <a:xfrm rot="16200000">
            <a:off x="11024656" y="6263543"/>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491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lt">
                                    <p:tmPct val="2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6300"/>
                            </p:stCondLst>
                            <p:childTnLst>
                              <p:par>
                                <p:cTn id="9" presetID="10" presetClass="entr" presetSubtype="0" fill="hold" nodeType="afterEffect">
                                  <p:stCondLst>
                                    <p:cond delay="0"/>
                                  </p:stCondLst>
                                  <p:iterate type="lt">
                                    <p:tmPct val="20000"/>
                                  </p:iterate>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22000"/>
                            </p:stCondLst>
                            <p:childTnLst>
                              <p:par>
                                <p:cTn id="13" presetID="10" presetClass="entr" presetSubtype="0" fill="hold" nodeType="afterEffect">
                                  <p:stCondLst>
                                    <p:cond delay="0"/>
                                  </p:stCondLst>
                                  <p:iterate type="lt">
                                    <p:tmPct val="2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iterate type="lt">
                                    <p:tmPct val="10000"/>
                                  </p:iterate>
                                  <p:childTnLst>
                                    <p:set>
                                      <p:cBhvr>
                                        <p:cTn id="33" dur="1" fill="hold">
                                          <p:stCondLst>
                                            <p:cond delay="0"/>
                                          </p:stCondLst>
                                        </p:cTn>
                                        <p:tgtEl>
                                          <p:spTgt spid="8">
                                            <p:txEl>
                                              <p:pRg st="0" end="0"/>
                                            </p:txEl>
                                          </p:spTgt>
                                        </p:tgtEl>
                                        <p:attrNameLst>
                                          <p:attrName>style.visibility</p:attrName>
                                        </p:attrNameLst>
                                      </p:cBhvr>
                                      <p:to>
                                        <p:strVal val="visible"/>
                                      </p:to>
                                    </p:set>
                                    <p:animEffect transition="in" filter="fade">
                                      <p:cBhvr>
                                        <p:cTn id="34" dur="500"/>
                                        <p:tgtEl>
                                          <p:spTgt spid="8">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iterate type="lt">
                                    <p:tmPct val="10000"/>
                                  </p:iterate>
                                  <p:childTnLst>
                                    <p:set>
                                      <p:cBhvr>
                                        <p:cTn id="38" dur="1" fill="hold">
                                          <p:stCondLst>
                                            <p:cond delay="0"/>
                                          </p:stCondLst>
                                        </p:cTn>
                                        <p:tgtEl>
                                          <p:spTgt spid="8">
                                            <p:txEl>
                                              <p:pRg st="1" end="1"/>
                                            </p:txEl>
                                          </p:spTgt>
                                        </p:tgtEl>
                                        <p:attrNameLst>
                                          <p:attrName>style.visibility</p:attrName>
                                        </p:attrNameLst>
                                      </p:cBhvr>
                                      <p:to>
                                        <p:strVal val="visible"/>
                                      </p:to>
                                    </p:set>
                                    <p:animEffect transition="in" filter="fade">
                                      <p:cBhvr>
                                        <p:cTn id="39" dur="500"/>
                                        <p:tgtEl>
                                          <p:spTgt spid="8">
                                            <p:txEl>
                                              <p:pRg st="1" end="1"/>
                                            </p:txEl>
                                          </p:spTgt>
                                        </p:tgtEl>
                                      </p:cBhvr>
                                    </p:animEffect>
                                  </p:childTnLst>
                                </p:cTn>
                              </p:par>
                            </p:childTnLst>
                          </p:cTn>
                        </p:par>
                        <p:par>
                          <p:cTn id="40" fill="hold">
                            <p:stCondLst>
                              <p:cond delay="1650"/>
                            </p:stCondLst>
                            <p:childTnLst>
                              <p:par>
                                <p:cTn id="41" presetID="10" presetClass="entr" presetSubtype="0" fill="hold" nodeType="afterEffect">
                                  <p:stCondLst>
                                    <p:cond delay="0"/>
                                  </p:stCondLst>
                                  <p:iterate type="lt">
                                    <p:tmPct val="10000"/>
                                  </p:iterate>
                                  <p:childTnLst>
                                    <p:set>
                                      <p:cBhvr>
                                        <p:cTn id="42" dur="1" fill="hold">
                                          <p:stCondLst>
                                            <p:cond delay="0"/>
                                          </p:stCondLst>
                                        </p:cTn>
                                        <p:tgtEl>
                                          <p:spTgt spid="8">
                                            <p:txEl>
                                              <p:pRg st="2" end="2"/>
                                            </p:txEl>
                                          </p:spTgt>
                                        </p:tgtEl>
                                        <p:attrNameLst>
                                          <p:attrName>style.visibility</p:attrName>
                                        </p:attrNameLst>
                                      </p:cBhvr>
                                      <p:to>
                                        <p:strVal val="visible"/>
                                      </p:to>
                                    </p:set>
                                    <p:animEffect transition="in" filter="fade">
                                      <p:cBhvr>
                                        <p:cTn id="43" dur="500"/>
                                        <p:tgtEl>
                                          <p:spTgt spid="8">
                                            <p:txEl>
                                              <p:pRg st="2" end="2"/>
                                            </p:txEl>
                                          </p:spTgt>
                                        </p:tgtEl>
                                      </p:cBhvr>
                                    </p:animEffect>
                                  </p:childTnLst>
                                </p:cTn>
                              </p:par>
                            </p:childTnLst>
                          </p:cTn>
                        </p:par>
                        <p:par>
                          <p:cTn id="44" fill="hold">
                            <p:stCondLst>
                              <p:cond delay="3000"/>
                            </p:stCondLst>
                            <p:childTnLst>
                              <p:par>
                                <p:cTn id="45" presetID="10" presetClass="entr" presetSubtype="0" fill="hold" nodeType="afterEffect">
                                  <p:stCondLst>
                                    <p:cond delay="0"/>
                                  </p:stCondLst>
                                  <p:iterate type="lt">
                                    <p:tmPct val="10000"/>
                                  </p:iterate>
                                  <p:childTnLst>
                                    <p:set>
                                      <p:cBhvr>
                                        <p:cTn id="46" dur="1" fill="hold">
                                          <p:stCondLst>
                                            <p:cond delay="0"/>
                                          </p:stCondLst>
                                        </p:cTn>
                                        <p:tgtEl>
                                          <p:spTgt spid="8">
                                            <p:txEl>
                                              <p:pRg st="3" end="3"/>
                                            </p:txEl>
                                          </p:spTgt>
                                        </p:tgtEl>
                                        <p:attrNameLst>
                                          <p:attrName>style.visibility</p:attrName>
                                        </p:attrNameLst>
                                      </p:cBhvr>
                                      <p:to>
                                        <p:strVal val="visible"/>
                                      </p:to>
                                    </p:set>
                                    <p:animEffect transition="in" filter="fade">
                                      <p:cBhvr>
                                        <p:cTn id="4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AEB5589-BCD2-4F0E-A74F-0ACF51F85001}"/>
              </a:ext>
            </a:extLst>
          </p:cNvPr>
          <p:cNvSpPr>
            <a:spLocks noGrp="1"/>
          </p:cNvSpPr>
          <p:nvPr>
            <p:ph type="body" idx="1"/>
          </p:nvPr>
        </p:nvSpPr>
        <p:spPr>
          <a:xfrm>
            <a:off x="0" y="0"/>
            <a:ext cx="11998712" cy="2676292"/>
          </a:xfrm>
        </p:spPr>
        <p:txBody>
          <a:bodyPr>
            <a:noAutofit/>
          </a:bodyPr>
          <a:lstStyle/>
          <a:p>
            <a:pPr marL="0" indent="0" algn="just">
              <a:spcBef>
                <a:spcPts val="600"/>
              </a:spcBef>
              <a:spcAft>
                <a:spcPts val="0"/>
              </a:spcAft>
              <a:buNone/>
              <a:tabLst>
                <a:tab pos="629920" algn="l"/>
              </a:tabLst>
            </a:pPr>
            <a:endParaRPr lang="en-US" sz="3200" u="sng" dirty="0">
              <a:solidFill>
                <a:srgbClr val="002060"/>
              </a:solidFill>
              <a:latin typeface="Calibri" panose="020F0502020204030204" pitchFamily="34" charset="0"/>
            </a:endParaRPr>
          </a:p>
          <a:p>
            <a:pPr marL="0" marR="0" lvl="0" indent="0" rtl="0">
              <a:buNone/>
            </a:pPr>
            <a:endParaRPr lang="en-US" sz="3200" b="1" i="0" u="none" strike="noStrike" baseline="0" dirty="0">
              <a:solidFill>
                <a:srgbClr val="002060"/>
              </a:solidFill>
              <a:latin typeface="Calibri" panose="020F0502020204030204" pitchFamily="34" charset="0"/>
              <a:sym typeface="Symbol"/>
            </a:endParaRPr>
          </a:p>
          <a:p>
            <a:pPr marL="0" marR="0" lvl="0" indent="0" rtl="0">
              <a:buNone/>
            </a:pPr>
            <a:endParaRPr lang="en-US" sz="3200" b="1" dirty="0">
              <a:solidFill>
                <a:srgbClr val="002060"/>
              </a:solidFill>
              <a:latin typeface="Calibri" panose="020F0502020204030204" pitchFamily="34" charset="0"/>
              <a:sym typeface="Symbol"/>
            </a:endParaRPr>
          </a:p>
          <a:p>
            <a:pPr marL="0" marR="0" lvl="0" indent="0" rtl="0">
              <a:buNone/>
            </a:pPr>
            <a:endParaRPr lang="en-US" sz="3200" b="1" i="0" u="none" strike="noStrike" baseline="0" dirty="0">
              <a:solidFill>
                <a:srgbClr val="002060"/>
              </a:solidFill>
              <a:latin typeface="Calibri" panose="020F0502020204030204" pitchFamily="34" charset="0"/>
              <a:sym typeface="Symbol"/>
            </a:endParaRPr>
          </a:p>
          <a:p>
            <a:pPr marL="0" marR="0" lvl="0" indent="0" rtl="0">
              <a:buNone/>
            </a:pPr>
            <a:endParaRPr lang="en-US" sz="3200" b="1" dirty="0">
              <a:solidFill>
                <a:srgbClr val="002060"/>
              </a:solidFill>
              <a:latin typeface="Calibri" panose="020F0502020204030204" pitchFamily="34" charset="0"/>
              <a:sym typeface="Symbol"/>
            </a:endParaRPr>
          </a:p>
        </p:txBody>
      </p:sp>
      <p:pic>
        <p:nvPicPr>
          <p:cNvPr id="9" name="Picture 8" descr="Description: C:\Users\Vinh1389\Desktop\2.png"/>
          <p:cNvPicPr/>
          <p:nvPr/>
        </p:nvPicPr>
        <p:blipFill>
          <a:blip r:embed="rId2">
            <a:extLst>
              <a:ext uri="{28A0092B-C50C-407E-A947-70E740481C1C}">
                <a14:useLocalDpi xmlns:a14="http://schemas.microsoft.com/office/drawing/2010/main" val="0"/>
              </a:ext>
            </a:extLst>
          </a:blip>
          <a:srcRect/>
          <a:stretch>
            <a:fillRect/>
          </a:stretch>
        </p:blipFill>
        <p:spPr bwMode="auto">
          <a:xfrm>
            <a:off x="9282528" y="2404195"/>
            <a:ext cx="2909472" cy="3061883"/>
          </a:xfrm>
          <a:prstGeom prst="rect">
            <a:avLst/>
          </a:prstGeom>
          <a:noFill/>
          <a:ln>
            <a:noFill/>
          </a:ln>
        </p:spPr>
      </p:pic>
      <mc:AlternateContent xmlns:mc="http://schemas.openxmlformats.org/markup-compatibility/2006" xmlns:a14="http://schemas.microsoft.com/office/drawing/2010/main">
        <mc:Choice Requires="a14">
          <p:sp>
            <p:nvSpPr>
              <p:cNvPr id="8" name="TextBox 7"/>
              <p:cNvSpPr txBox="1"/>
              <p:nvPr/>
            </p:nvSpPr>
            <p:spPr>
              <a:xfrm>
                <a:off x="104656" y="2813536"/>
                <a:ext cx="11276107" cy="4884029"/>
              </a:xfrm>
              <a:prstGeom prst="rect">
                <a:avLst/>
              </a:prstGeom>
              <a:noFill/>
            </p:spPr>
            <p:txBody>
              <a:bodyPr wrap="square" rtlCol="0">
                <a:spAutoFit/>
              </a:bodyPr>
              <a:lstStyle/>
              <a:p>
                <a:pPr>
                  <a:lnSpc>
                    <a:spcPct val="115000"/>
                  </a:lnSpc>
                  <a:spcAft>
                    <a:spcPts val="0"/>
                  </a:spcAft>
                </a:pPr>
                <a:r>
                  <a:rPr lang="vi-VN" sz="3200" dirty="0">
                    <a:latin typeface="+mj-lt"/>
                    <a:ea typeface="Times New Roman" panose="02020603050405020304" pitchFamily="18" charset="0"/>
                    <a:cs typeface="Times New Roman" panose="02020603050405020304" pitchFamily="18" charset="0"/>
                  </a:rPr>
                  <a:t>Trong </a:t>
                </a:r>
                <a14:m>
                  <m:oMath xmlns:m="http://schemas.openxmlformats.org/officeDocument/2006/math">
                    <m:d>
                      <m:d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dPr>
                      <m:e>
                        <m:r>
                          <a:rPr lang="vi-VN" sz="3200" i="1">
                            <a:latin typeface="Cambria Math" panose="02040503050406030204" pitchFamily="18" charset="0"/>
                            <a:ea typeface="Times New Roman" panose="02020603050405020304" pitchFamily="18" charset="0"/>
                            <a:cs typeface="Times New Roman" panose="02020603050405020304" pitchFamily="18" charset="0"/>
                          </a:rPr>
                          <m:t>𝑆𝐻𝐸</m:t>
                        </m:r>
                      </m:e>
                    </m:d>
                  </m:oMath>
                </a14:m>
                <a:r>
                  <a:rPr lang="vi-VN" sz="3200" dirty="0">
                    <a:latin typeface="+mj-lt"/>
                    <a:ea typeface="Times New Roman" panose="02020603050405020304" pitchFamily="18" charset="0"/>
                    <a:cs typeface="Times New Roman" panose="02020603050405020304" pitchFamily="18" charset="0"/>
                  </a:rPr>
                  <a:t>, k</a:t>
                </a:r>
                <a:r>
                  <a:rPr lang="vi-VN" sz="3200" dirty="0">
                    <a:latin typeface="+mj-lt"/>
                    <a:ea typeface="Times New Roman" panose="02020603050405020304" pitchFamily="18" charset="0"/>
                    <a:cs typeface="Cambria" panose="02040503050406030204" pitchFamily="18" charset="0"/>
                  </a:rPr>
                  <a:t>ẻ</a:t>
                </a:r>
                <a:r>
                  <a:rPr lang="vi-VN" sz="32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vi-VN" sz="3200" i="1">
                        <a:latin typeface="Cambria Math" panose="02040503050406030204" pitchFamily="18" charset="0"/>
                        <a:ea typeface="Times New Roman" panose="02020603050405020304" pitchFamily="18" charset="0"/>
                        <a:cs typeface="Times New Roman" panose="02020603050405020304" pitchFamily="18" charset="0"/>
                      </a:rPr>
                      <m:t>𝐻𝐹</m:t>
                    </m:r>
                    <m:r>
                      <a:rPr lang="vi-VN" sz="3200" i="1">
                        <a:latin typeface="Cambria Math" panose="02040503050406030204" pitchFamily="18" charset="0"/>
                        <a:ea typeface="Times New Roman" panose="02020603050405020304" pitchFamily="18" charset="0"/>
                        <a:cs typeface="Cambria Math" panose="02040503050406030204" pitchFamily="18" charset="0"/>
                      </a:rPr>
                      <m:t>⊥</m:t>
                    </m:r>
                    <m:r>
                      <a:rPr lang="vi-VN" sz="3200" i="1">
                        <a:latin typeface="Cambria Math" panose="02040503050406030204" pitchFamily="18" charset="0"/>
                        <a:ea typeface="Times New Roman" panose="02020603050405020304" pitchFamily="18" charset="0"/>
                        <a:cs typeface="Times New Roman" panose="02020603050405020304" pitchFamily="18" charset="0"/>
                      </a:rPr>
                      <m:t>𝑆𝐸</m:t>
                    </m:r>
                  </m:oMath>
                </a14:m>
                <a:r>
                  <a:rPr lang="vi-VN" sz="3200" dirty="0">
                    <a:latin typeface="+mj-lt"/>
                    <a:ea typeface="Times New Roman" panose="02020603050405020304" pitchFamily="18" charset="0"/>
                    <a:cs typeface="Times New Roman" panose="02020603050405020304" pitchFamily="18" charset="0"/>
                  </a:rPr>
                  <a:t> t</a:t>
                </a:r>
                <a:r>
                  <a:rPr lang="vi-VN" sz="3200" dirty="0">
                    <a:latin typeface="+mj-lt"/>
                    <a:ea typeface="Times New Roman" panose="02020603050405020304" pitchFamily="18" charset="0"/>
                    <a:cs typeface="Cambria" panose="02040503050406030204" pitchFamily="18" charset="0"/>
                  </a:rPr>
                  <a:t>ạ</a:t>
                </a:r>
                <a:r>
                  <a:rPr lang="vi-VN" sz="3200" dirty="0">
                    <a:latin typeface="+mj-lt"/>
                    <a:ea typeface="Times New Roman" panose="02020603050405020304" pitchFamily="18" charset="0"/>
                    <a:cs typeface="Times New Roman" panose="02020603050405020304" pitchFamily="18" charset="0"/>
                  </a:rPr>
                  <a:t>i </a:t>
                </a:r>
                <a14:m>
                  <m:oMath xmlns:m="http://schemas.openxmlformats.org/officeDocument/2006/math">
                    <m:r>
                      <a:rPr lang="vi-VN" sz="3200" i="1">
                        <a:latin typeface="Cambria Math" panose="02040503050406030204" pitchFamily="18" charset="0"/>
                        <a:ea typeface="Times New Roman" panose="02020603050405020304" pitchFamily="18" charset="0"/>
                        <a:cs typeface="Times New Roman" panose="02020603050405020304" pitchFamily="18" charset="0"/>
                      </a:rPr>
                      <m:t>𝐹</m:t>
                    </m:r>
                  </m:oMath>
                </a14:m>
                <a:r>
                  <a:rPr lang="vi-VN" sz="32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vi-VN" sz="3200" i="1">
                        <a:latin typeface="Cambria Math" panose="02040503050406030204" pitchFamily="18" charset="0"/>
                        <a:ea typeface="Times New Roman" panose="02020603050405020304" pitchFamily="18" charset="0"/>
                        <a:cs typeface="Cambria Math" panose="02040503050406030204" pitchFamily="18" charset="0"/>
                      </a:rPr>
                      <m:t>⇒</m:t>
                    </m:r>
                    <m:r>
                      <a:rPr lang="vi-VN" sz="3200" i="1">
                        <a:latin typeface="Cambria Math" panose="02040503050406030204" pitchFamily="18" charset="0"/>
                        <a:ea typeface="Times New Roman" panose="02020603050405020304" pitchFamily="18" charset="0"/>
                        <a:cs typeface="Times New Roman" panose="02020603050405020304" pitchFamily="18" charset="0"/>
                      </a:rPr>
                      <m:t>𝐻𝐹</m:t>
                    </m:r>
                    <m:r>
                      <a:rPr lang="vi-VN" sz="3200" i="1">
                        <a:latin typeface="Cambria Math" panose="02040503050406030204" pitchFamily="18" charset="0"/>
                        <a:ea typeface="Times New Roman" panose="02020603050405020304" pitchFamily="18" charset="0"/>
                        <a:cs typeface="Cambria Math" panose="02040503050406030204" pitchFamily="18" charset="0"/>
                      </a:rPr>
                      <m:t>⊥</m:t>
                    </m:r>
                    <m:d>
                      <m:d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dPr>
                      <m:e>
                        <m:r>
                          <a:rPr lang="vi-VN" sz="3200" i="1">
                            <a:latin typeface="Cambria Math" panose="02040503050406030204" pitchFamily="18" charset="0"/>
                            <a:ea typeface="Times New Roman" panose="02020603050405020304" pitchFamily="18" charset="0"/>
                            <a:cs typeface="Times New Roman" panose="02020603050405020304" pitchFamily="18" charset="0"/>
                          </a:rPr>
                          <m:t>𝑆𝐴𝐶</m:t>
                        </m:r>
                      </m:e>
                    </m:d>
                  </m:oMath>
                </a14:m>
                <a:r>
                  <a:rPr lang="vi-VN" sz="3200" dirty="0">
                    <a:latin typeface="+mj-lt"/>
                    <a:ea typeface="Times New Roman" panose="02020603050405020304" pitchFamily="18" charset="0"/>
                    <a:cs typeface="Times New Roman" panose="02020603050405020304" pitchFamily="18" charset="0"/>
                  </a:rPr>
                  <a:t> t</a:t>
                </a:r>
                <a:r>
                  <a:rPr lang="vi-VN" sz="3200" dirty="0">
                    <a:latin typeface="+mj-lt"/>
                    <a:ea typeface="Times New Roman" panose="02020603050405020304" pitchFamily="18" charset="0"/>
                    <a:cs typeface="Cambria" panose="02040503050406030204" pitchFamily="18" charset="0"/>
                  </a:rPr>
                  <a:t>ạ</a:t>
                </a:r>
                <a:r>
                  <a:rPr lang="vi-VN" sz="3200" dirty="0">
                    <a:latin typeface="+mj-lt"/>
                    <a:ea typeface="Times New Roman" panose="02020603050405020304" pitchFamily="18" charset="0"/>
                    <a:cs typeface="Times New Roman" panose="02020603050405020304" pitchFamily="18" charset="0"/>
                  </a:rPr>
                  <a:t>i </a:t>
                </a:r>
                <a14:m>
                  <m:oMath xmlns:m="http://schemas.openxmlformats.org/officeDocument/2006/math">
                    <m:r>
                      <a:rPr lang="vi-VN" sz="3200" i="1">
                        <a:latin typeface="Cambria Math" panose="02040503050406030204" pitchFamily="18" charset="0"/>
                        <a:ea typeface="Times New Roman" panose="02020603050405020304" pitchFamily="18" charset="0"/>
                        <a:cs typeface="Times New Roman" panose="02020603050405020304" pitchFamily="18" charset="0"/>
                      </a:rPr>
                      <m:t>𝐹</m:t>
                    </m:r>
                  </m:oMath>
                </a14:m>
                <a:r>
                  <a:rPr lang="vi-VN" sz="3200" dirty="0">
                    <a:latin typeface="+mj-lt"/>
                    <a:ea typeface="Times New Roman" panose="02020603050405020304" pitchFamily="18" charset="0"/>
                    <a:cs typeface="Times New Roman" panose="02020603050405020304" pitchFamily="18" charset="0"/>
                  </a:rPr>
                  <a:t>.</a:t>
                </a:r>
                <a:endParaRPr lang="en-US" sz="3200" dirty="0">
                  <a:effectLst/>
                  <a:latin typeface="+mj-lt"/>
                </a:endParaRPr>
              </a:p>
              <a:p>
                <a:pPr>
                  <a:lnSpc>
                    <a:spcPct val="115000"/>
                  </a:lnSpc>
                  <a:spcAft>
                    <a:spcPts val="0"/>
                  </a:spcAft>
                </a:pPr>
                <a14:m>
                  <m:oMath xmlns:m="http://schemas.openxmlformats.org/officeDocument/2006/math">
                    <m:r>
                      <a:rPr lang="vi-VN" sz="3200" i="1" smtClean="0">
                        <a:solidFill>
                          <a:schemeClr val="tx1"/>
                        </a:solidFill>
                        <a:latin typeface="Cambria Math" panose="02040503050406030204" pitchFamily="18" charset="0"/>
                        <a:ea typeface="Times New Roman" panose="02020603050405020304" pitchFamily="18" charset="0"/>
                        <a:cs typeface="Cambria Math" panose="02040503050406030204" pitchFamily="18" charset="0"/>
                      </a:rPr>
                      <m:t>⇒</m:t>
                    </m:r>
                    <m:r>
                      <a:rPr lang="vi-VN" sz="32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𝑑</m:t>
                    </m:r>
                    <m:d>
                      <m:dPr>
                        <m:ctrlPr>
                          <a:rPr lang="en-US" sz="32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vi-VN" sz="32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𝐻</m:t>
                        </m:r>
                        <m:r>
                          <a:rPr lang="vi-VN" sz="32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d>
                          <m:dPr>
                            <m:ctrlPr>
                              <a:rPr lang="en-US" sz="32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vi-VN" sz="32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𝑆𝐴𝐶</m:t>
                            </m:r>
                          </m:e>
                        </m:d>
                      </m:e>
                    </m:d>
                    <m:r>
                      <a:rPr lang="vi-VN" sz="32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vi-VN" sz="32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𝐻𝐹</m:t>
                    </m:r>
                  </m:oMath>
                </a14:m>
                <a:r>
                  <a:rPr lang="vi-VN" sz="3200" dirty="0">
                    <a:solidFill>
                      <a:schemeClr val="tx1"/>
                    </a:solidFill>
                    <a:latin typeface="+mj-lt"/>
                    <a:ea typeface="Times New Roman" panose="02020603050405020304" pitchFamily="18" charset="0"/>
                    <a:cs typeface="Times New Roman" panose="02020603050405020304" pitchFamily="18" charset="0"/>
                  </a:rPr>
                  <a:t>.</a:t>
                </a:r>
                <a:endParaRPr lang="en-US" sz="3200" dirty="0">
                  <a:solidFill>
                    <a:schemeClr val="tx1"/>
                  </a:solidFill>
                  <a:effectLst/>
                  <a:latin typeface="+mj-lt"/>
                </a:endParaRPr>
              </a:p>
              <a:p>
                <a:pPr>
                  <a:lnSpc>
                    <a:spcPct val="115000"/>
                  </a:lnSpc>
                  <a:spcAft>
                    <a:spcPts val="0"/>
                  </a:spcAft>
                </a:pPr>
                <a:r>
                  <a:rPr lang="vi-VN" sz="3200" dirty="0">
                    <a:latin typeface="+mj-lt"/>
                    <a:ea typeface="Times New Roman" panose="02020603050405020304" pitchFamily="18" charset="0"/>
                    <a:cs typeface="Times New Roman" panose="02020603050405020304" pitchFamily="18" charset="0"/>
                  </a:rPr>
                  <a:t>Ta có: </a:t>
                </a:r>
                <a14:m>
                  <m:oMath xmlns:m="http://schemas.openxmlformats.org/officeDocument/2006/math">
                    <m:r>
                      <a:rPr lang="vi-VN" sz="3200" i="1">
                        <a:latin typeface="Cambria Math" panose="02040503050406030204" pitchFamily="18" charset="0"/>
                        <a:ea typeface="Times New Roman" panose="02020603050405020304" pitchFamily="18" charset="0"/>
                        <a:cs typeface="Times New Roman" panose="02020603050405020304" pitchFamily="18" charset="0"/>
                      </a:rPr>
                      <m:t>𝐻𝐸</m:t>
                    </m:r>
                    <m:r>
                      <a:rPr lang="vi-VN" sz="32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fPr>
                      <m:num>
                        <m:r>
                          <a:rPr lang="vi-VN" sz="3200" i="1">
                            <a:latin typeface="Cambria Math" panose="02040503050406030204" pitchFamily="18" charset="0"/>
                            <a:ea typeface="Times New Roman" panose="02020603050405020304" pitchFamily="18" charset="0"/>
                            <a:cs typeface="Times New Roman" panose="02020603050405020304" pitchFamily="18" charset="0"/>
                          </a:rPr>
                          <m:t>𝐵𝐷</m:t>
                        </m:r>
                      </m:num>
                      <m:den>
                        <m:r>
                          <a:rPr lang="vi-VN" sz="3200" i="1">
                            <a:latin typeface="Cambria Math" panose="02040503050406030204" pitchFamily="18" charset="0"/>
                            <a:ea typeface="Times New Roman" panose="02020603050405020304" pitchFamily="18" charset="0"/>
                            <a:cs typeface="Times New Roman" panose="02020603050405020304" pitchFamily="18" charset="0"/>
                          </a:rPr>
                          <m:t>4</m:t>
                        </m:r>
                      </m:den>
                    </m:f>
                    <m:r>
                      <a:rPr lang="vi-VN" sz="32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fPr>
                      <m:num>
                        <m:r>
                          <a:rPr lang="vi-VN" sz="3200" i="1">
                            <a:latin typeface="Cambria Math" panose="02040503050406030204" pitchFamily="18" charset="0"/>
                            <a:ea typeface="Times New Roman" panose="02020603050405020304" pitchFamily="18" charset="0"/>
                            <a:cs typeface="Times New Roman" panose="02020603050405020304" pitchFamily="18" charset="0"/>
                          </a:rPr>
                          <m:t>𝑎</m:t>
                        </m:r>
                        <m:rad>
                          <m:radPr>
                            <m:degHide m:val="on"/>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200" i="1">
                                <a:latin typeface="Cambria Math" panose="02040503050406030204" pitchFamily="18" charset="0"/>
                                <a:ea typeface="Times New Roman" panose="02020603050405020304" pitchFamily="18" charset="0"/>
                                <a:cs typeface="Times New Roman" panose="02020603050405020304" pitchFamily="18" charset="0"/>
                              </a:rPr>
                              <m:t>2</m:t>
                            </m:r>
                          </m:e>
                        </m:rad>
                      </m:num>
                      <m:den>
                        <m:r>
                          <a:rPr lang="vi-VN" sz="3200" i="1">
                            <a:latin typeface="Cambria Math" panose="02040503050406030204" pitchFamily="18" charset="0"/>
                            <a:ea typeface="Times New Roman" panose="02020603050405020304" pitchFamily="18" charset="0"/>
                            <a:cs typeface="Times New Roman" panose="02020603050405020304" pitchFamily="18" charset="0"/>
                          </a:rPr>
                          <m:t>4</m:t>
                        </m:r>
                      </m:den>
                    </m:f>
                  </m:oMath>
                </a14:m>
                <a:r>
                  <a:rPr lang="vi-VN" sz="32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vi-VN" sz="3200" i="1">
                        <a:latin typeface="Cambria Math" panose="02040503050406030204" pitchFamily="18" charset="0"/>
                        <a:ea typeface="Times New Roman" panose="02020603050405020304" pitchFamily="18" charset="0"/>
                        <a:cs typeface="Times New Roman" panose="02020603050405020304" pitchFamily="18" charset="0"/>
                      </a:rPr>
                      <m:t>𝑆𝐻</m:t>
                    </m:r>
                    <m:r>
                      <a:rPr lang="vi-VN" sz="32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fPr>
                      <m:num>
                        <m:r>
                          <a:rPr lang="vi-VN" sz="3200" i="1">
                            <a:latin typeface="Cambria Math" panose="02040503050406030204" pitchFamily="18" charset="0"/>
                            <a:ea typeface="Times New Roman" panose="02020603050405020304" pitchFamily="18" charset="0"/>
                            <a:cs typeface="Times New Roman" panose="02020603050405020304" pitchFamily="18" charset="0"/>
                          </a:rPr>
                          <m:t>𝑎</m:t>
                        </m:r>
                        <m:r>
                          <a:rPr lang="vi-VN" sz="3200" i="1">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200" i="1">
                                <a:latin typeface="Cambria Math" panose="02040503050406030204" pitchFamily="18" charset="0"/>
                                <a:ea typeface="Times New Roman" panose="02020603050405020304" pitchFamily="18" charset="0"/>
                                <a:cs typeface="Times New Roman" panose="02020603050405020304" pitchFamily="18" charset="0"/>
                              </a:rPr>
                              <m:t>3</m:t>
                            </m:r>
                          </m:e>
                        </m:rad>
                      </m:num>
                      <m:den>
                        <m:r>
                          <a:rPr lang="vi-VN" sz="3200" i="1">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vi-VN" sz="3200" dirty="0">
                    <a:latin typeface="+mj-lt"/>
                    <a:ea typeface="Times New Roman" panose="02020603050405020304" pitchFamily="18" charset="0"/>
                    <a:cs typeface="Times New Roman" panose="02020603050405020304" pitchFamily="18" charset="0"/>
                  </a:rPr>
                  <a:t>.</a:t>
                </a:r>
                <a:endParaRPr lang="en-US" sz="3200" dirty="0">
                  <a:effectLst/>
                  <a:latin typeface="+mj-lt"/>
                </a:endParaRPr>
              </a:p>
              <a:p>
                <a:pPr>
                  <a:lnSpc>
                    <a:spcPct val="115000"/>
                  </a:lnSpc>
                  <a:spcAft>
                    <a:spcPts val="0"/>
                  </a:spcAft>
                </a:pPr>
                <a14:m>
                  <m:oMath xmlns:m="http://schemas.openxmlformats.org/officeDocument/2006/math">
                    <m:f>
                      <m:f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fPr>
                      <m:num>
                        <m:r>
                          <a:rPr lang="vi-VN" sz="3200" i="1">
                            <a:latin typeface="Cambria Math" panose="02040503050406030204" pitchFamily="18" charset="0"/>
                            <a:ea typeface="Times New Roman" panose="02020603050405020304" pitchFamily="18" charset="0"/>
                            <a:cs typeface="Times New Roman" panose="02020603050405020304" pitchFamily="18" charset="0"/>
                          </a:rPr>
                          <m:t>1</m:t>
                        </m:r>
                      </m:num>
                      <m:den>
                        <m:sSup>
                          <m:sSup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sSupPr>
                          <m:e>
                            <m:r>
                              <a:rPr lang="vi-VN" sz="3200" i="1">
                                <a:latin typeface="Cambria Math" panose="02040503050406030204" pitchFamily="18" charset="0"/>
                                <a:ea typeface="Times New Roman" panose="02020603050405020304" pitchFamily="18" charset="0"/>
                                <a:cs typeface="Times New Roman" panose="02020603050405020304" pitchFamily="18" charset="0"/>
                              </a:rPr>
                              <m:t>𝐻𝐹</m:t>
                            </m:r>
                          </m:e>
                          <m:sup>
                            <m:r>
                              <a:rPr lang="vi-VN" sz="3200" i="1">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vi-VN" sz="32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fPr>
                      <m:num>
                        <m:r>
                          <a:rPr lang="vi-VN" sz="3200" i="1">
                            <a:latin typeface="Cambria Math" panose="02040503050406030204" pitchFamily="18" charset="0"/>
                            <a:ea typeface="Times New Roman" panose="02020603050405020304" pitchFamily="18" charset="0"/>
                            <a:cs typeface="Times New Roman" panose="02020603050405020304" pitchFamily="18" charset="0"/>
                          </a:rPr>
                          <m:t>1</m:t>
                        </m:r>
                      </m:num>
                      <m:den>
                        <m:sSup>
                          <m:sSup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sSupPr>
                          <m:e>
                            <m:r>
                              <a:rPr lang="vi-VN" sz="3200" i="1">
                                <a:latin typeface="Cambria Math" panose="02040503050406030204" pitchFamily="18" charset="0"/>
                                <a:ea typeface="Times New Roman" panose="02020603050405020304" pitchFamily="18" charset="0"/>
                                <a:cs typeface="Times New Roman" panose="02020603050405020304" pitchFamily="18" charset="0"/>
                              </a:rPr>
                              <m:t>𝑆𝐻</m:t>
                            </m:r>
                          </m:e>
                          <m:sup>
                            <m:r>
                              <a:rPr lang="vi-VN" sz="3200" i="1">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vi-VN" sz="32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fPr>
                      <m:num>
                        <m:r>
                          <a:rPr lang="vi-VN" sz="3200" i="1">
                            <a:latin typeface="Cambria Math" panose="02040503050406030204" pitchFamily="18" charset="0"/>
                            <a:ea typeface="Times New Roman" panose="02020603050405020304" pitchFamily="18" charset="0"/>
                            <a:cs typeface="Times New Roman" panose="02020603050405020304" pitchFamily="18" charset="0"/>
                          </a:rPr>
                          <m:t>1</m:t>
                        </m:r>
                      </m:num>
                      <m:den>
                        <m:sSup>
                          <m:sSup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sSupPr>
                          <m:e>
                            <m:r>
                              <a:rPr lang="vi-VN" sz="3200" i="1">
                                <a:latin typeface="Cambria Math" panose="02040503050406030204" pitchFamily="18" charset="0"/>
                                <a:ea typeface="Times New Roman" panose="02020603050405020304" pitchFamily="18" charset="0"/>
                                <a:cs typeface="Times New Roman" panose="02020603050405020304" pitchFamily="18" charset="0"/>
                              </a:rPr>
                              <m:t>𝐻𝐸</m:t>
                            </m:r>
                          </m:e>
                          <m:sup>
                            <m:r>
                              <a:rPr lang="vi-VN" sz="3200" i="1">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vi-VN" sz="3200" i="1">
                        <a:latin typeface="Cambria Math" panose="02040503050406030204" pitchFamily="18" charset="0"/>
                        <a:ea typeface="Times New Roman" panose="02020603050405020304" pitchFamily="18" charset="0"/>
                        <a:cs typeface="Cambria Math" panose="02040503050406030204" pitchFamily="18" charset="0"/>
                      </a:rPr>
                      <m:t>⇒</m:t>
                    </m:r>
                    <m:r>
                      <a:rPr lang="vi-VN" sz="3200" i="1">
                        <a:latin typeface="Cambria Math" panose="02040503050406030204" pitchFamily="18" charset="0"/>
                        <a:ea typeface="Times New Roman" panose="02020603050405020304" pitchFamily="18" charset="0"/>
                        <a:cs typeface="Times New Roman" panose="02020603050405020304" pitchFamily="18" charset="0"/>
                      </a:rPr>
                      <m:t>𝐻𝐹</m:t>
                    </m:r>
                    <m:r>
                      <a:rPr lang="vi-VN" sz="32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fPr>
                      <m:num>
                        <m:r>
                          <a:rPr lang="vi-VN" sz="3200" i="1">
                            <a:latin typeface="Cambria Math" panose="02040503050406030204" pitchFamily="18" charset="0"/>
                            <a:ea typeface="Times New Roman" panose="02020603050405020304" pitchFamily="18" charset="0"/>
                            <a:cs typeface="Times New Roman" panose="02020603050405020304" pitchFamily="18" charset="0"/>
                          </a:rPr>
                          <m:t>𝑎</m:t>
                        </m:r>
                        <m:r>
                          <a:rPr lang="vi-VN" sz="3200" i="1">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200" i="1">
                                <a:latin typeface="Cambria Math" panose="02040503050406030204" pitchFamily="18" charset="0"/>
                                <a:ea typeface="Times New Roman" panose="02020603050405020304" pitchFamily="18" charset="0"/>
                                <a:cs typeface="Times New Roman" panose="02020603050405020304" pitchFamily="18" charset="0"/>
                              </a:rPr>
                              <m:t>21</m:t>
                            </m:r>
                          </m:e>
                        </m:rad>
                      </m:num>
                      <m:den>
                        <m:r>
                          <a:rPr lang="vi-VN" sz="3200" i="1">
                            <a:latin typeface="Cambria Math" panose="02040503050406030204" pitchFamily="18" charset="0"/>
                            <a:ea typeface="Times New Roman" panose="02020603050405020304" pitchFamily="18" charset="0"/>
                            <a:cs typeface="Times New Roman" panose="02020603050405020304" pitchFamily="18" charset="0"/>
                          </a:rPr>
                          <m:t>14</m:t>
                        </m:r>
                      </m:den>
                    </m:f>
                    <m:r>
                      <a:rPr lang="vi-VN" sz="3200" i="1">
                        <a:latin typeface="Cambria Math" panose="02040503050406030204" pitchFamily="18" charset="0"/>
                        <a:ea typeface="Times New Roman" panose="02020603050405020304" pitchFamily="18" charset="0"/>
                        <a:cs typeface="Times New Roman" panose="02020603050405020304" pitchFamily="18" charset="0"/>
                      </a:rPr>
                      <m:t>=</m:t>
                    </m:r>
                    <m:r>
                      <a:rPr lang="vi-VN" sz="3200" i="1">
                        <a:latin typeface="Cambria Math" panose="02040503050406030204" pitchFamily="18" charset="0"/>
                        <a:ea typeface="Times New Roman" panose="02020603050405020304" pitchFamily="18" charset="0"/>
                        <a:cs typeface="Times New Roman" panose="02020603050405020304" pitchFamily="18" charset="0"/>
                      </a:rPr>
                      <m:t>𝑑</m:t>
                    </m:r>
                    <m:d>
                      <m:d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dPr>
                      <m:e>
                        <m:r>
                          <a:rPr lang="vi-VN" sz="3200" i="1">
                            <a:latin typeface="Cambria Math" panose="02040503050406030204" pitchFamily="18" charset="0"/>
                            <a:ea typeface="Times New Roman" panose="02020603050405020304" pitchFamily="18" charset="0"/>
                            <a:cs typeface="Times New Roman" panose="02020603050405020304" pitchFamily="18" charset="0"/>
                          </a:rPr>
                          <m:t>𝐻</m:t>
                        </m:r>
                        <m:r>
                          <a:rPr lang="vi-VN" sz="3200" i="1">
                            <a:latin typeface="Cambria Math" panose="02040503050406030204" pitchFamily="18" charset="0"/>
                            <a:ea typeface="Times New Roman" panose="02020603050405020304" pitchFamily="18" charset="0"/>
                            <a:cs typeface="Times New Roman" panose="02020603050405020304" pitchFamily="18" charset="0"/>
                          </a:rPr>
                          <m:t>, </m:t>
                        </m:r>
                        <m:d>
                          <m:d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dPr>
                          <m:e>
                            <m:r>
                              <a:rPr lang="vi-VN" sz="3200" i="1">
                                <a:latin typeface="Cambria Math" panose="02040503050406030204" pitchFamily="18" charset="0"/>
                                <a:ea typeface="Times New Roman" panose="02020603050405020304" pitchFamily="18" charset="0"/>
                                <a:cs typeface="Times New Roman" panose="02020603050405020304" pitchFamily="18" charset="0"/>
                              </a:rPr>
                              <m:t>𝑆𝐴𝐶</m:t>
                            </m:r>
                          </m:e>
                        </m:d>
                      </m:e>
                    </m:d>
                  </m:oMath>
                </a14:m>
                <a:r>
                  <a:rPr lang="vi-VN" sz="3200" dirty="0">
                    <a:latin typeface="+mj-lt"/>
                    <a:ea typeface="Times New Roman" panose="02020603050405020304" pitchFamily="18" charset="0"/>
                    <a:cs typeface="Times New Roman" panose="02020603050405020304" pitchFamily="18" charset="0"/>
                  </a:rPr>
                  <a:t>.</a:t>
                </a:r>
                <a:endParaRPr lang="en-US" sz="3200" dirty="0">
                  <a:effectLst/>
                  <a:latin typeface="+mj-lt"/>
                </a:endParaRPr>
              </a:p>
              <a:p>
                <a:pPr>
                  <a:lnSpc>
                    <a:spcPct val="115000"/>
                  </a:lnSpc>
                  <a:spcAft>
                    <a:spcPts val="0"/>
                  </a:spcAft>
                </a:pPr>
                <a:r>
                  <a:rPr lang="vi-VN" sz="3200" dirty="0">
                    <a:latin typeface="+mj-lt"/>
                    <a:ea typeface="Times New Roman" panose="02020603050405020304" pitchFamily="18" charset="0"/>
                    <a:cs typeface="Times New Roman" panose="02020603050405020304" pitchFamily="18" charset="0"/>
                  </a:rPr>
                  <a:t>Do </a:t>
                </a:r>
                <a14:m>
                  <m:oMath xmlns:m="http://schemas.openxmlformats.org/officeDocument/2006/math">
                    <m:r>
                      <a:rPr lang="vi-VN" sz="3200" i="1">
                        <a:latin typeface="Cambria Math" panose="02040503050406030204" pitchFamily="18" charset="0"/>
                        <a:ea typeface="Times New Roman" panose="02020603050405020304" pitchFamily="18" charset="0"/>
                        <a:cs typeface="Times New Roman" panose="02020603050405020304" pitchFamily="18" charset="0"/>
                      </a:rPr>
                      <m:t>𝐻</m:t>
                    </m:r>
                  </m:oMath>
                </a14:m>
                <a:r>
                  <a:rPr lang="vi-VN" sz="3200" dirty="0">
                    <a:latin typeface="+mj-lt"/>
                    <a:ea typeface="Times New Roman" panose="02020603050405020304" pitchFamily="18" charset="0"/>
                    <a:cs typeface="Times New Roman" panose="02020603050405020304" pitchFamily="18" charset="0"/>
                  </a:rPr>
                  <a:t> là trung </a:t>
                </a:r>
                <a:r>
                  <a:rPr lang="vi-VN" sz="3200" dirty="0">
                    <a:latin typeface="+mj-lt"/>
                    <a:ea typeface="Times New Roman" panose="02020603050405020304" pitchFamily="18" charset="0"/>
                    <a:cs typeface="Cambria" panose="02040503050406030204" pitchFamily="18" charset="0"/>
                  </a:rPr>
                  <a:t>đ</a:t>
                </a:r>
                <a:r>
                  <a:rPr lang="vi-VN" sz="3200" dirty="0">
                    <a:latin typeface="+mj-lt"/>
                    <a:ea typeface="Times New Roman" panose="02020603050405020304" pitchFamily="18" charset="0"/>
                    <a:cs typeface="Times New Roman" panose="02020603050405020304" pitchFamily="18" charset="0"/>
                  </a:rPr>
                  <a:t>i</a:t>
                </a:r>
                <a:r>
                  <a:rPr lang="vi-VN" sz="3200" dirty="0">
                    <a:latin typeface="+mj-lt"/>
                    <a:ea typeface="Times New Roman" panose="02020603050405020304" pitchFamily="18" charset="0"/>
                    <a:cs typeface="Cambria" panose="02040503050406030204" pitchFamily="18" charset="0"/>
                  </a:rPr>
                  <a:t>ể</a:t>
                </a:r>
                <a:r>
                  <a:rPr lang="vi-VN" sz="3200" dirty="0">
                    <a:latin typeface="+mj-lt"/>
                    <a:ea typeface="Times New Roman" panose="02020603050405020304" pitchFamily="18" charset="0"/>
                    <a:cs typeface="Times New Roman" panose="02020603050405020304" pitchFamily="18" charset="0"/>
                  </a:rPr>
                  <a:t>m </a:t>
                </a:r>
                <a14:m>
                  <m:oMath xmlns:m="http://schemas.openxmlformats.org/officeDocument/2006/math">
                    <m:r>
                      <a:rPr lang="vi-VN" sz="3200" i="1">
                        <a:latin typeface="Cambria Math" panose="02040503050406030204" pitchFamily="18" charset="0"/>
                        <a:ea typeface="Times New Roman" panose="02020603050405020304" pitchFamily="18" charset="0"/>
                        <a:cs typeface="Times New Roman" panose="02020603050405020304" pitchFamily="18" charset="0"/>
                      </a:rPr>
                      <m:t>𝐴𝐵</m:t>
                    </m:r>
                    <m:r>
                      <a:rPr lang="vi-VN" sz="3200" i="1" smtClean="0">
                        <a:solidFill>
                          <a:schemeClr val="tx1"/>
                        </a:solidFill>
                        <a:latin typeface="Cambria Math" panose="02040503050406030204" pitchFamily="18" charset="0"/>
                        <a:ea typeface="Times New Roman" panose="02020603050405020304" pitchFamily="18" charset="0"/>
                        <a:cs typeface="Cambria Math" panose="02040503050406030204" pitchFamily="18" charset="0"/>
                      </a:rPr>
                      <m:t>⇒</m:t>
                    </m:r>
                    <m:r>
                      <a:rPr lang="vi-VN" sz="32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𝑑</m:t>
                    </m:r>
                    <m:d>
                      <m:dPr>
                        <m:ctrlPr>
                          <a:rPr lang="en-US" sz="32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vi-VN" sz="32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𝐵</m:t>
                        </m:r>
                        <m:r>
                          <a:rPr lang="vi-VN" sz="32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d>
                          <m:dPr>
                            <m:ctrlPr>
                              <a:rPr lang="en-US" sz="32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vi-VN" sz="32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𝑆𝐴𝐶</m:t>
                            </m:r>
                          </m:e>
                        </m:d>
                      </m:e>
                    </m:d>
                    <m:r>
                      <a:rPr lang="vi-VN" sz="32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=2</m:t>
                    </m:r>
                    <m:r>
                      <a:rPr lang="vi-VN" sz="32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𝑑</m:t>
                    </m:r>
                    <m:d>
                      <m:dPr>
                        <m:ctrlPr>
                          <a:rPr lang="en-US" sz="32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vi-VN" sz="32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𝐻</m:t>
                        </m:r>
                        <m:r>
                          <a:rPr lang="vi-VN" sz="32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d>
                          <m:dPr>
                            <m:ctrlPr>
                              <a:rPr lang="en-US" sz="32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vi-VN" sz="32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𝑆𝐴𝐶</m:t>
                            </m:r>
                          </m:e>
                        </m:d>
                      </m:e>
                    </m:d>
                    <m:r>
                      <a:rPr lang="vi-VN" sz="32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rad>
                          <m:radPr>
                            <m:degHide m:val="on"/>
                            <m:ctrlPr>
                              <a:rPr lang="en-US" sz="32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2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21</m:t>
                            </m:r>
                          </m:e>
                        </m:rad>
                        <m:r>
                          <a:rPr lang="vi-VN" sz="32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𝑎</m:t>
                        </m:r>
                      </m:num>
                      <m:den>
                        <m:r>
                          <a:rPr lang="vi-VN" sz="32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7</m:t>
                        </m:r>
                      </m:den>
                    </m:f>
                  </m:oMath>
                </a14:m>
                <a:r>
                  <a:rPr lang="vi-VN" sz="3200" dirty="0">
                    <a:solidFill>
                      <a:schemeClr val="tx1"/>
                    </a:solidFill>
                    <a:latin typeface="+mj-lt"/>
                    <a:ea typeface="Times New Roman" panose="02020603050405020304" pitchFamily="18" charset="0"/>
                    <a:cs typeface="Times New Roman" panose="02020603050405020304" pitchFamily="18" charset="0"/>
                  </a:rPr>
                  <a:t>.</a:t>
                </a:r>
                <a:endParaRPr lang="en-US" sz="3200" dirty="0">
                  <a:solidFill>
                    <a:schemeClr val="tx1"/>
                  </a:solidFill>
                  <a:effectLst/>
                  <a:latin typeface="+mj-lt"/>
                </a:endParaRPr>
              </a:p>
              <a:p>
                <a:pPr>
                  <a:lnSpc>
                    <a:spcPct val="115000"/>
                  </a:lnSpc>
                </a:pPr>
                <a:r>
                  <a:rPr lang="vi-VN" sz="3200" dirty="0">
                    <a:solidFill>
                      <a:srgbClr val="0000FF"/>
                    </a:solidFill>
                    <a:latin typeface="+mj-lt"/>
                  </a:rPr>
                  <a:t> </a:t>
                </a:r>
                <a:endParaRPr lang="en-US" sz="3200" dirty="0">
                  <a:solidFill>
                    <a:srgbClr val="0000FF"/>
                  </a:solidFill>
                  <a:latin typeface="+mj-lt"/>
                </a:endParaRPr>
              </a:p>
              <a:p>
                <a:pPr marL="629920">
                  <a:lnSpc>
                    <a:spcPct val="115000"/>
                  </a:lnSpc>
                </a:pPr>
                <a:r>
                  <a:rPr lang="vi-VN" dirty="0">
                    <a:effectLst/>
                    <a:latin typeface="Euclid" panose="02020503060505020303" pitchFamily="18" charset="0"/>
                  </a:rPr>
                  <a:t> </a:t>
                </a:r>
                <a:endParaRPr lang="en-US" dirty="0">
                  <a:effectLst/>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04656" y="2813536"/>
                <a:ext cx="11276107" cy="4884029"/>
              </a:xfrm>
              <a:prstGeom prst="rect">
                <a:avLst/>
              </a:prstGeom>
              <a:blipFill>
                <a:blip r:embed="rId3"/>
                <a:stretch>
                  <a:fillRect l="-1351" t="-1124" r="-8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 Placeholder 2">
                <a:extLst>
                  <a:ext uri="{FF2B5EF4-FFF2-40B4-BE49-F238E27FC236}">
                    <a16:creationId xmlns:a16="http://schemas.microsoft.com/office/drawing/2014/main" id="{0AEB5589-BCD2-4F0E-A74F-0ACF51F85001}"/>
                  </a:ext>
                </a:extLst>
              </p:cNvPr>
              <p:cNvSpPr txBox="1">
                <a:spLocks/>
              </p:cNvSpPr>
              <p:nvPr/>
            </p:nvSpPr>
            <p:spPr>
              <a:xfrm>
                <a:off x="104656" y="-35209"/>
                <a:ext cx="11929997" cy="27116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600"/>
                  </a:spcBef>
                  <a:buFont typeface="Arial" panose="020B0604020202020204" pitchFamily="34" charset="0"/>
                  <a:buNone/>
                  <a:tabLst>
                    <a:tab pos="629920" algn="l"/>
                  </a:tabLst>
                </a:pPr>
                <a:r>
                  <a:rPr lang="en-US" sz="3200" b="1" dirty="0">
                    <a:solidFill>
                      <a:srgbClr val="0000FF"/>
                    </a:solidFill>
                    <a:latin typeface="Times New Roman" panose="02020603050405020304" pitchFamily="18" charset="0"/>
                    <a:ea typeface="Times New Roman" panose="02020603050405020304" pitchFamily="18" charset="0"/>
                  </a:rPr>
                  <a:t>Câu 15:</a:t>
                </a:r>
                <a:r>
                  <a:rPr lang="x-none" sz="3200" b="1" dirty="0">
                    <a:solidFill>
                      <a:srgbClr val="0000FF"/>
                    </a:solidFill>
                    <a:latin typeface="Euclid" panose="02020503060505020303" pitchFamily="18" charset="0"/>
                    <a:ea typeface="Times New Roman" panose="02020603050405020304" pitchFamily="18" charset="0"/>
                  </a:rPr>
                  <a:t> </a:t>
                </a:r>
                <a:r>
                  <a:rPr lang="vi-VN" sz="3200" b="1" dirty="0">
                    <a:solidFill>
                      <a:srgbClr val="00B050"/>
                    </a:solidFill>
                    <a:latin typeface="Euclid" panose="02020503060505020303" pitchFamily="18" charset="0"/>
                    <a:ea typeface="Times New Roman" panose="02020603050405020304" pitchFamily="18" charset="0"/>
                  </a:rPr>
                  <a:t>(THPT QG 2019 Mã </a:t>
                </a:r>
                <a:r>
                  <a:rPr lang="vi-VN" sz="3200" b="1" dirty="0">
                    <a:solidFill>
                      <a:srgbClr val="00B050"/>
                    </a:solidFill>
                    <a:latin typeface="Cambria" panose="02040503050406030204" pitchFamily="18" charset="0"/>
                    <a:ea typeface="Times New Roman" panose="02020603050405020304" pitchFamily="18" charset="0"/>
                    <a:cs typeface="Cambria" panose="02040503050406030204" pitchFamily="18" charset="0"/>
                  </a:rPr>
                  <a:t>đề</a:t>
                </a:r>
                <a:r>
                  <a:rPr lang="vi-VN" sz="3200" b="1" dirty="0">
                    <a:solidFill>
                      <a:srgbClr val="00B050"/>
                    </a:solidFill>
                    <a:latin typeface="Euclid" panose="02020503060505020303" pitchFamily="18" charset="0"/>
                    <a:ea typeface="Times New Roman" panose="02020603050405020304" pitchFamily="18" charset="0"/>
                  </a:rPr>
                  <a:t> 104)</a:t>
                </a:r>
                <a:r>
                  <a:rPr lang="vi-VN" sz="3200" b="1" dirty="0">
                    <a:solidFill>
                      <a:srgbClr val="0000FF"/>
                    </a:solidFill>
                    <a:latin typeface="Euclid" panose="02020503060505020303" pitchFamily="18" charset="0"/>
                    <a:ea typeface="Times New Roman" panose="02020603050405020304" pitchFamily="18" charset="0"/>
                  </a:rPr>
                  <a:t> </a:t>
                </a:r>
                <a:r>
                  <a:rPr lang="vi-VN" sz="3200" dirty="0">
                    <a:solidFill>
                      <a:prstClr val="black"/>
                    </a:solidFill>
                    <a:latin typeface="Euclid" panose="02020503060505020303" pitchFamily="18" charset="0"/>
                    <a:ea typeface="Times New Roman" panose="02020603050405020304" pitchFamily="18" charset="0"/>
                  </a:rPr>
                  <a:t>Cho hình chóp </a:t>
                </a:r>
                <a14:m>
                  <m:oMath xmlns:m="http://schemas.openxmlformats.org/officeDocument/2006/math">
                    <m:r>
                      <a:rPr lang="vi-VN" sz="3200" i="1">
                        <a:solidFill>
                          <a:prstClr val="black"/>
                        </a:solidFill>
                        <a:latin typeface="Cambria Math" panose="02040503050406030204" pitchFamily="18" charset="0"/>
                        <a:ea typeface="Times New Roman" panose="02020603050405020304" pitchFamily="18" charset="0"/>
                      </a:rPr>
                      <m:t>𝑆</m:t>
                    </m:r>
                    <m:r>
                      <a:rPr lang="vi-VN" sz="3200" i="1">
                        <a:solidFill>
                          <a:prstClr val="black"/>
                        </a:solidFill>
                        <a:latin typeface="Cambria Math" panose="02040503050406030204" pitchFamily="18" charset="0"/>
                        <a:ea typeface="Times New Roman" panose="02020603050405020304" pitchFamily="18" charset="0"/>
                      </a:rPr>
                      <m:t>.</m:t>
                    </m:r>
                    <m:r>
                      <a:rPr lang="vi-VN" sz="3200" i="1">
                        <a:solidFill>
                          <a:prstClr val="black"/>
                        </a:solidFill>
                        <a:latin typeface="Cambria Math" panose="02040503050406030204" pitchFamily="18" charset="0"/>
                        <a:ea typeface="Times New Roman" panose="02020603050405020304" pitchFamily="18" charset="0"/>
                      </a:rPr>
                      <m:t>𝐴𝐵𝐶𝐷</m:t>
                    </m:r>
                  </m:oMath>
                </a14:m>
                <a:r>
                  <a:rPr lang="vi-VN" sz="3200" dirty="0">
                    <a:solidFill>
                      <a:prstClr val="black"/>
                    </a:solidFill>
                    <a:latin typeface="Euclid" panose="02020503060505020303" pitchFamily="18" charset="0"/>
                    <a:ea typeface="Times New Roman" panose="02020603050405020304" pitchFamily="18" charset="0"/>
                  </a:rPr>
                  <a:t> có </a:t>
                </a:r>
                <a:r>
                  <a:rPr lang="vi-VN" sz="3200" dirty="0">
                    <a:solidFill>
                      <a:prstClr val="black"/>
                    </a:solidFill>
                    <a:latin typeface="Cambria" panose="02040503050406030204" pitchFamily="18" charset="0"/>
                    <a:ea typeface="Times New Roman" panose="02020603050405020304" pitchFamily="18" charset="0"/>
                    <a:cs typeface="Cambria" panose="02040503050406030204" pitchFamily="18" charset="0"/>
                  </a:rPr>
                  <a:t>đ</a:t>
                </a:r>
                <a:r>
                  <a:rPr lang="vi-VN" sz="3200" dirty="0">
                    <a:solidFill>
                      <a:prstClr val="black"/>
                    </a:solidFill>
                    <a:latin typeface="Euclid" panose="02020503060505020303" pitchFamily="18" charset="0"/>
                    <a:ea typeface="Times New Roman" panose="02020603050405020304" pitchFamily="18" charset="0"/>
                    <a:cs typeface="Euclid" panose="02020503060505020303" pitchFamily="18" charset="0"/>
                  </a:rPr>
                  <a:t>á</a:t>
                </a:r>
                <a:r>
                  <a:rPr lang="vi-VN" sz="3200" dirty="0">
                    <a:solidFill>
                      <a:prstClr val="black"/>
                    </a:solidFill>
                    <a:latin typeface="Euclid" panose="02020503060505020303" pitchFamily="18" charset="0"/>
                    <a:ea typeface="Times New Roman" panose="02020603050405020304" pitchFamily="18" charset="0"/>
                  </a:rPr>
                  <a:t>y l</a:t>
                </a:r>
                <a:r>
                  <a:rPr lang="vi-VN" sz="3200" dirty="0">
                    <a:solidFill>
                      <a:prstClr val="black"/>
                    </a:solidFill>
                    <a:latin typeface="Euclid" panose="02020503060505020303" pitchFamily="18" charset="0"/>
                    <a:ea typeface="Times New Roman" panose="02020603050405020304" pitchFamily="18" charset="0"/>
                    <a:cs typeface="Euclid" panose="02020503060505020303" pitchFamily="18" charset="0"/>
                  </a:rPr>
                  <a:t>à</a:t>
                </a:r>
                <a:r>
                  <a:rPr lang="vi-VN" sz="3200" dirty="0">
                    <a:solidFill>
                      <a:prstClr val="black"/>
                    </a:solidFill>
                    <a:latin typeface="Euclid" panose="02020503060505020303" pitchFamily="18" charset="0"/>
                    <a:ea typeface="Times New Roman" panose="02020603050405020304" pitchFamily="18" charset="0"/>
                  </a:rPr>
                  <a:t> h</a:t>
                </a:r>
                <a:r>
                  <a:rPr lang="vi-VN" sz="3200" dirty="0">
                    <a:solidFill>
                      <a:prstClr val="black"/>
                    </a:solidFill>
                    <a:latin typeface="Euclid" panose="02020503060505020303" pitchFamily="18" charset="0"/>
                    <a:ea typeface="Times New Roman" panose="02020603050405020304" pitchFamily="18" charset="0"/>
                    <a:cs typeface="Euclid" panose="02020503060505020303" pitchFamily="18" charset="0"/>
                  </a:rPr>
                  <a:t>ì</a:t>
                </a:r>
                <a:r>
                  <a:rPr lang="vi-VN" sz="3200" dirty="0">
                    <a:solidFill>
                      <a:prstClr val="black"/>
                    </a:solidFill>
                    <a:latin typeface="Euclid" panose="02020503060505020303" pitchFamily="18" charset="0"/>
                    <a:ea typeface="Times New Roman" panose="02020603050405020304" pitchFamily="18" charset="0"/>
                  </a:rPr>
                  <a:t>nh vu</a:t>
                </a:r>
                <a:r>
                  <a:rPr lang="vi-VN" sz="3200" dirty="0">
                    <a:solidFill>
                      <a:prstClr val="black"/>
                    </a:solidFill>
                    <a:latin typeface="Euclid" panose="02020503060505020303" pitchFamily="18" charset="0"/>
                    <a:ea typeface="Times New Roman" panose="02020603050405020304" pitchFamily="18" charset="0"/>
                    <a:cs typeface="Euclid" panose="02020503060505020303" pitchFamily="18" charset="0"/>
                  </a:rPr>
                  <a:t>ô</a:t>
                </a:r>
                <a:r>
                  <a:rPr lang="vi-VN" sz="3200" dirty="0">
                    <a:solidFill>
                      <a:prstClr val="black"/>
                    </a:solidFill>
                    <a:latin typeface="Euclid" panose="02020503060505020303" pitchFamily="18" charset="0"/>
                    <a:ea typeface="Times New Roman" panose="02020603050405020304" pitchFamily="18" charset="0"/>
                  </a:rPr>
                  <a:t>ng c</a:t>
                </a:r>
                <a:r>
                  <a:rPr lang="vi-VN" sz="3200" dirty="0">
                    <a:solidFill>
                      <a:prstClr val="black"/>
                    </a:solidFill>
                    <a:latin typeface="Cambria" panose="02040503050406030204" pitchFamily="18" charset="0"/>
                    <a:ea typeface="Times New Roman" panose="02020603050405020304" pitchFamily="18" charset="0"/>
                    <a:cs typeface="Cambria" panose="02040503050406030204" pitchFamily="18" charset="0"/>
                  </a:rPr>
                  <a:t>ạ</a:t>
                </a:r>
                <a:r>
                  <a:rPr lang="vi-VN" sz="3200" dirty="0">
                    <a:solidFill>
                      <a:prstClr val="black"/>
                    </a:solidFill>
                    <a:latin typeface="Euclid" panose="02020503060505020303" pitchFamily="18" charset="0"/>
                    <a:ea typeface="Times New Roman" panose="02020603050405020304" pitchFamily="18" charset="0"/>
                  </a:rPr>
                  <a:t>nh </a:t>
                </a:r>
                <a14:m>
                  <m:oMath xmlns:m="http://schemas.openxmlformats.org/officeDocument/2006/math">
                    <m:r>
                      <a:rPr lang="vi-VN" sz="3200" i="1">
                        <a:solidFill>
                          <a:prstClr val="black"/>
                        </a:solidFill>
                        <a:latin typeface="Cambria Math" panose="02040503050406030204" pitchFamily="18" charset="0"/>
                        <a:ea typeface="Times New Roman" panose="02020603050405020304" pitchFamily="18" charset="0"/>
                      </a:rPr>
                      <m:t>𝑎</m:t>
                    </m:r>
                  </m:oMath>
                </a14:m>
                <a:r>
                  <a:rPr lang="vi-VN" sz="3200" dirty="0">
                    <a:solidFill>
                      <a:prstClr val="black"/>
                    </a:solidFill>
                    <a:latin typeface="Euclid" panose="02020503060505020303" pitchFamily="18" charset="0"/>
                    <a:ea typeface="Times New Roman" panose="02020603050405020304" pitchFamily="18" charset="0"/>
                  </a:rPr>
                  <a:t>, m</a:t>
                </a:r>
                <a:r>
                  <a:rPr lang="vi-VN" sz="3200" dirty="0">
                    <a:solidFill>
                      <a:prstClr val="black"/>
                    </a:solidFill>
                    <a:latin typeface="Cambria" panose="02040503050406030204" pitchFamily="18" charset="0"/>
                    <a:ea typeface="Times New Roman" panose="02020603050405020304" pitchFamily="18" charset="0"/>
                    <a:cs typeface="Cambria" panose="02040503050406030204" pitchFamily="18" charset="0"/>
                  </a:rPr>
                  <a:t>ặ</a:t>
                </a:r>
                <a:r>
                  <a:rPr lang="vi-VN" sz="3200" dirty="0">
                    <a:solidFill>
                      <a:prstClr val="black"/>
                    </a:solidFill>
                    <a:latin typeface="Euclid" panose="02020503060505020303" pitchFamily="18" charset="0"/>
                    <a:ea typeface="Times New Roman" panose="02020603050405020304" pitchFamily="18" charset="0"/>
                  </a:rPr>
                  <a:t>t b</a:t>
                </a:r>
                <a:r>
                  <a:rPr lang="vi-VN" sz="3200" dirty="0">
                    <a:solidFill>
                      <a:prstClr val="black"/>
                    </a:solidFill>
                    <a:latin typeface="Euclid" panose="02020503060505020303" pitchFamily="18" charset="0"/>
                    <a:ea typeface="Times New Roman" panose="02020603050405020304" pitchFamily="18" charset="0"/>
                    <a:cs typeface="Euclid" panose="02020503060505020303" pitchFamily="18" charset="0"/>
                  </a:rPr>
                  <a:t>ê</a:t>
                </a:r>
                <a:r>
                  <a:rPr lang="vi-VN" sz="3200" dirty="0">
                    <a:solidFill>
                      <a:prstClr val="black"/>
                    </a:solidFill>
                    <a:latin typeface="Euclid" panose="02020503060505020303" pitchFamily="18" charset="0"/>
                    <a:ea typeface="Times New Roman" panose="02020603050405020304" pitchFamily="18" charset="0"/>
                  </a:rPr>
                  <a:t>n </a:t>
                </a:r>
                <a14:m>
                  <m:oMath xmlns:m="http://schemas.openxmlformats.org/officeDocument/2006/math">
                    <m:r>
                      <a:rPr lang="vi-VN" sz="3200" i="1">
                        <a:solidFill>
                          <a:prstClr val="black"/>
                        </a:solidFill>
                        <a:latin typeface="Cambria Math" panose="02040503050406030204" pitchFamily="18" charset="0"/>
                        <a:ea typeface="Times New Roman" panose="02020603050405020304" pitchFamily="18" charset="0"/>
                      </a:rPr>
                      <m:t>𝑆𝐴𝐵</m:t>
                    </m:r>
                  </m:oMath>
                </a14:m>
                <a:r>
                  <a:rPr lang="vi-VN" sz="3200" dirty="0">
                    <a:solidFill>
                      <a:prstClr val="black"/>
                    </a:solidFill>
                    <a:latin typeface="Euclid" panose="02020503060505020303" pitchFamily="18" charset="0"/>
                    <a:ea typeface="Times New Roman" panose="02020603050405020304" pitchFamily="18" charset="0"/>
                  </a:rPr>
                  <a:t> là tam giác </a:t>
                </a:r>
                <a:r>
                  <a:rPr lang="vi-VN" sz="3200" dirty="0">
                    <a:solidFill>
                      <a:prstClr val="black"/>
                    </a:solidFill>
                    <a:latin typeface="Cambria" panose="02040503050406030204" pitchFamily="18" charset="0"/>
                    <a:ea typeface="Times New Roman" panose="02020603050405020304" pitchFamily="18" charset="0"/>
                    <a:cs typeface="Cambria" panose="02040503050406030204" pitchFamily="18" charset="0"/>
                  </a:rPr>
                  <a:t>đề</a:t>
                </a:r>
                <a:r>
                  <a:rPr lang="vi-VN" sz="3200" dirty="0">
                    <a:solidFill>
                      <a:prstClr val="black"/>
                    </a:solidFill>
                    <a:latin typeface="Euclid" panose="02020503060505020303" pitchFamily="18" charset="0"/>
                    <a:ea typeface="Times New Roman" panose="02020603050405020304" pitchFamily="18" charset="0"/>
                  </a:rPr>
                  <a:t>u v</a:t>
                </a:r>
                <a:r>
                  <a:rPr lang="vi-VN" sz="3200" dirty="0">
                    <a:solidFill>
                      <a:prstClr val="black"/>
                    </a:solidFill>
                    <a:latin typeface="Euclid" panose="02020503060505020303" pitchFamily="18" charset="0"/>
                    <a:ea typeface="Times New Roman" panose="02020603050405020304" pitchFamily="18" charset="0"/>
                    <a:cs typeface="Euclid" panose="02020503060505020303" pitchFamily="18" charset="0"/>
                  </a:rPr>
                  <a:t>à</a:t>
                </a:r>
                <a:r>
                  <a:rPr lang="vi-VN" sz="3200" dirty="0">
                    <a:solidFill>
                      <a:prstClr val="black"/>
                    </a:solidFill>
                    <a:latin typeface="Euclid" panose="02020503060505020303" pitchFamily="18" charset="0"/>
                    <a:ea typeface="Times New Roman" panose="02020603050405020304" pitchFamily="18" charset="0"/>
                  </a:rPr>
                  <a:t> n</a:t>
                </a:r>
                <a:r>
                  <a:rPr lang="vi-VN" sz="3200" dirty="0">
                    <a:solidFill>
                      <a:prstClr val="black"/>
                    </a:solidFill>
                    <a:latin typeface="Cambria" panose="02040503050406030204" pitchFamily="18" charset="0"/>
                    <a:ea typeface="Times New Roman" panose="02020603050405020304" pitchFamily="18" charset="0"/>
                    <a:cs typeface="Cambria" panose="02040503050406030204" pitchFamily="18" charset="0"/>
                  </a:rPr>
                  <a:t>ằ</a:t>
                </a:r>
                <a:r>
                  <a:rPr lang="vi-VN" sz="3200" dirty="0">
                    <a:solidFill>
                      <a:prstClr val="black"/>
                    </a:solidFill>
                    <a:latin typeface="Euclid" panose="02020503060505020303" pitchFamily="18" charset="0"/>
                    <a:ea typeface="Times New Roman" panose="02020603050405020304" pitchFamily="18" charset="0"/>
                  </a:rPr>
                  <a:t>m trong m</a:t>
                </a:r>
                <a:r>
                  <a:rPr lang="vi-VN" sz="3200" dirty="0">
                    <a:solidFill>
                      <a:prstClr val="black"/>
                    </a:solidFill>
                    <a:latin typeface="Cambria" panose="02040503050406030204" pitchFamily="18" charset="0"/>
                    <a:ea typeface="Times New Roman" panose="02020603050405020304" pitchFamily="18" charset="0"/>
                    <a:cs typeface="Cambria" panose="02040503050406030204" pitchFamily="18" charset="0"/>
                  </a:rPr>
                  <a:t>ặ</a:t>
                </a:r>
                <a:r>
                  <a:rPr lang="vi-VN" sz="3200" dirty="0">
                    <a:solidFill>
                      <a:prstClr val="black"/>
                    </a:solidFill>
                    <a:latin typeface="Euclid" panose="02020503060505020303" pitchFamily="18" charset="0"/>
                    <a:ea typeface="Times New Roman" panose="02020603050405020304" pitchFamily="18" charset="0"/>
                  </a:rPr>
                  <a:t>t ph</a:t>
                </a:r>
                <a:r>
                  <a:rPr lang="vi-VN" sz="3200" dirty="0">
                    <a:solidFill>
                      <a:prstClr val="black"/>
                    </a:solidFill>
                    <a:latin typeface="Cambria" panose="02040503050406030204" pitchFamily="18" charset="0"/>
                    <a:ea typeface="Times New Roman" panose="02020603050405020304" pitchFamily="18" charset="0"/>
                    <a:cs typeface="Cambria" panose="02040503050406030204" pitchFamily="18" charset="0"/>
                  </a:rPr>
                  <a:t>ẳ</a:t>
                </a:r>
                <a:r>
                  <a:rPr lang="vi-VN" sz="3200" dirty="0">
                    <a:solidFill>
                      <a:prstClr val="black"/>
                    </a:solidFill>
                    <a:latin typeface="Euclid" panose="02020503060505020303" pitchFamily="18" charset="0"/>
                    <a:ea typeface="Times New Roman" panose="02020603050405020304" pitchFamily="18" charset="0"/>
                  </a:rPr>
                  <a:t>ng vu</a:t>
                </a:r>
                <a:r>
                  <a:rPr lang="vi-VN" sz="3200" dirty="0">
                    <a:solidFill>
                      <a:prstClr val="black"/>
                    </a:solidFill>
                    <a:latin typeface="Euclid" panose="02020503060505020303" pitchFamily="18" charset="0"/>
                    <a:ea typeface="Times New Roman" panose="02020603050405020304" pitchFamily="18" charset="0"/>
                    <a:cs typeface="Euclid" panose="02020503060505020303" pitchFamily="18" charset="0"/>
                  </a:rPr>
                  <a:t>ô</a:t>
                </a:r>
                <a:r>
                  <a:rPr lang="vi-VN" sz="3200" dirty="0">
                    <a:solidFill>
                      <a:prstClr val="black"/>
                    </a:solidFill>
                    <a:latin typeface="Euclid" panose="02020503060505020303" pitchFamily="18" charset="0"/>
                    <a:ea typeface="Times New Roman" panose="02020603050405020304" pitchFamily="18" charset="0"/>
                  </a:rPr>
                  <a:t>ng g</a:t>
                </a:r>
                <a:r>
                  <a:rPr lang="vi-VN" sz="3200" dirty="0">
                    <a:solidFill>
                      <a:prstClr val="black"/>
                    </a:solidFill>
                    <a:latin typeface="Euclid" panose="02020503060505020303" pitchFamily="18" charset="0"/>
                    <a:ea typeface="Times New Roman" panose="02020603050405020304" pitchFamily="18" charset="0"/>
                    <a:cs typeface="Euclid" panose="02020503060505020303" pitchFamily="18" charset="0"/>
                  </a:rPr>
                  <a:t>ó</a:t>
                </a:r>
                <a:r>
                  <a:rPr lang="vi-VN" sz="3200" dirty="0">
                    <a:solidFill>
                      <a:prstClr val="black"/>
                    </a:solidFill>
                    <a:latin typeface="Euclid" panose="02020503060505020303" pitchFamily="18" charset="0"/>
                    <a:ea typeface="Times New Roman" panose="02020603050405020304" pitchFamily="18" charset="0"/>
                  </a:rPr>
                  <a:t>c v</a:t>
                </a:r>
                <a:r>
                  <a:rPr lang="vi-VN" sz="3200" dirty="0">
                    <a:solidFill>
                      <a:prstClr val="black"/>
                    </a:solidFill>
                    <a:latin typeface="Cambria" panose="02040503050406030204" pitchFamily="18" charset="0"/>
                    <a:ea typeface="Times New Roman" panose="02020603050405020304" pitchFamily="18" charset="0"/>
                    <a:cs typeface="Cambria" panose="02040503050406030204" pitchFamily="18" charset="0"/>
                  </a:rPr>
                  <a:t>ớ</a:t>
                </a:r>
                <a:r>
                  <a:rPr lang="vi-VN" sz="3200" dirty="0">
                    <a:solidFill>
                      <a:prstClr val="black"/>
                    </a:solidFill>
                    <a:latin typeface="Euclid" panose="02020503060505020303" pitchFamily="18" charset="0"/>
                    <a:ea typeface="Times New Roman" panose="02020603050405020304" pitchFamily="18" charset="0"/>
                  </a:rPr>
                  <a:t>i m</a:t>
                </a:r>
                <a:r>
                  <a:rPr lang="vi-VN" sz="3200" dirty="0">
                    <a:solidFill>
                      <a:prstClr val="black"/>
                    </a:solidFill>
                    <a:latin typeface="Cambria" panose="02040503050406030204" pitchFamily="18" charset="0"/>
                    <a:ea typeface="Times New Roman" panose="02020603050405020304" pitchFamily="18" charset="0"/>
                    <a:cs typeface="Cambria" panose="02040503050406030204" pitchFamily="18" charset="0"/>
                  </a:rPr>
                  <a:t>ặ</a:t>
                </a:r>
                <a:r>
                  <a:rPr lang="vi-VN" sz="3200" dirty="0">
                    <a:solidFill>
                      <a:prstClr val="black"/>
                    </a:solidFill>
                    <a:latin typeface="Euclid" panose="02020503060505020303" pitchFamily="18" charset="0"/>
                    <a:ea typeface="Times New Roman" panose="02020603050405020304" pitchFamily="18" charset="0"/>
                  </a:rPr>
                  <a:t>t ph</a:t>
                </a:r>
                <a:r>
                  <a:rPr lang="vi-VN" sz="3200" dirty="0">
                    <a:solidFill>
                      <a:prstClr val="black"/>
                    </a:solidFill>
                    <a:latin typeface="Cambria" panose="02040503050406030204" pitchFamily="18" charset="0"/>
                    <a:ea typeface="Times New Roman" panose="02020603050405020304" pitchFamily="18" charset="0"/>
                    <a:cs typeface="Cambria" panose="02040503050406030204" pitchFamily="18" charset="0"/>
                  </a:rPr>
                  <a:t>ẳ</a:t>
                </a:r>
                <a:r>
                  <a:rPr lang="vi-VN" sz="3200" dirty="0">
                    <a:solidFill>
                      <a:prstClr val="black"/>
                    </a:solidFill>
                    <a:latin typeface="Euclid" panose="02020503060505020303" pitchFamily="18" charset="0"/>
                    <a:ea typeface="Times New Roman" panose="02020603050405020304" pitchFamily="18" charset="0"/>
                  </a:rPr>
                  <a:t>ng </a:t>
                </a:r>
                <a:r>
                  <a:rPr lang="vi-VN" sz="3200" dirty="0">
                    <a:solidFill>
                      <a:prstClr val="black"/>
                    </a:solidFill>
                    <a:latin typeface="Cambria" panose="02040503050406030204" pitchFamily="18" charset="0"/>
                    <a:ea typeface="Times New Roman" panose="02020603050405020304" pitchFamily="18" charset="0"/>
                    <a:cs typeface="Cambria" panose="02040503050406030204" pitchFamily="18" charset="0"/>
                  </a:rPr>
                  <a:t>đ</a:t>
                </a:r>
                <a:r>
                  <a:rPr lang="vi-VN" sz="3200" dirty="0">
                    <a:solidFill>
                      <a:prstClr val="black"/>
                    </a:solidFill>
                    <a:latin typeface="Euclid" panose="02020503060505020303" pitchFamily="18" charset="0"/>
                    <a:ea typeface="Times New Roman" panose="02020603050405020304" pitchFamily="18" charset="0"/>
                    <a:cs typeface="Euclid" panose="02020503060505020303" pitchFamily="18" charset="0"/>
                  </a:rPr>
                  <a:t>á</a:t>
                </a:r>
                <a:r>
                  <a:rPr lang="vi-VN" sz="3200" dirty="0">
                    <a:solidFill>
                      <a:prstClr val="black"/>
                    </a:solidFill>
                    <a:latin typeface="Euclid" panose="02020503060505020303" pitchFamily="18" charset="0"/>
                    <a:ea typeface="Times New Roman" panose="02020603050405020304" pitchFamily="18" charset="0"/>
                  </a:rPr>
                  <a:t>y. Kho</a:t>
                </a:r>
                <a:r>
                  <a:rPr lang="vi-VN" sz="3200" dirty="0">
                    <a:solidFill>
                      <a:prstClr val="black"/>
                    </a:solidFill>
                    <a:latin typeface="Cambria" panose="02040503050406030204" pitchFamily="18" charset="0"/>
                    <a:ea typeface="Times New Roman" panose="02020603050405020304" pitchFamily="18" charset="0"/>
                    <a:cs typeface="Cambria" panose="02040503050406030204" pitchFamily="18" charset="0"/>
                  </a:rPr>
                  <a:t>ả</a:t>
                </a:r>
                <a:r>
                  <a:rPr lang="vi-VN" sz="3200" dirty="0">
                    <a:solidFill>
                      <a:prstClr val="black"/>
                    </a:solidFill>
                    <a:latin typeface="Euclid" panose="02020503060505020303" pitchFamily="18" charset="0"/>
                    <a:ea typeface="Times New Roman" panose="02020603050405020304" pitchFamily="18" charset="0"/>
                  </a:rPr>
                  <a:t>ng c</a:t>
                </a:r>
                <a:r>
                  <a:rPr lang="vi-VN" sz="3200" dirty="0">
                    <a:solidFill>
                      <a:prstClr val="black"/>
                    </a:solidFill>
                    <a:latin typeface="Euclid" panose="02020503060505020303" pitchFamily="18" charset="0"/>
                    <a:ea typeface="Times New Roman" panose="02020603050405020304" pitchFamily="18" charset="0"/>
                    <a:cs typeface="Euclid" panose="02020503060505020303" pitchFamily="18" charset="0"/>
                  </a:rPr>
                  <a:t>á</a:t>
                </a:r>
                <a:r>
                  <a:rPr lang="vi-VN" sz="3200" dirty="0">
                    <a:solidFill>
                      <a:prstClr val="black"/>
                    </a:solidFill>
                    <a:latin typeface="Euclid" panose="02020503060505020303" pitchFamily="18" charset="0"/>
                    <a:ea typeface="Times New Roman" panose="02020603050405020304" pitchFamily="18" charset="0"/>
                  </a:rPr>
                  <a:t>ch t</a:t>
                </a:r>
                <a:r>
                  <a:rPr lang="vi-VN" sz="3200" dirty="0">
                    <a:solidFill>
                      <a:prstClr val="black"/>
                    </a:solidFill>
                    <a:latin typeface="Cambria" panose="02040503050406030204" pitchFamily="18" charset="0"/>
                    <a:ea typeface="Times New Roman" panose="02020603050405020304" pitchFamily="18" charset="0"/>
                    <a:cs typeface="Cambria" panose="02040503050406030204" pitchFamily="18" charset="0"/>
                  </a:rPr>
                  <a:t>ừ</a:t>
                </a:r>
                <a:r>
                  <a:rPr lang="vi-VN" sz="3200" dirty="0">
                    <a:solidFill>
                      <a:prstClr val="black"/>
                    </a:solidFill>
                    <a:latin typeface="Euclid" panose="02020503060505020303" pitchFamily="18" charset="0"/>
                    <a:ea typeface="Times New Roman" panose="02020603050405020304" pitchFamily="18" charset="0"/>
                  </a:rPr>
                  <a:t> </a:t>
                </a:r>
                <a14:m>
                  <m:oMath xmlns:m="http://schemas.openxmlformats.org/officeDocument/2006/math">
                    <m:r>
                      <a:rPr lang="vi-VN" sz="3200" i="1">
                        <a:solidFill>
                          <a:prstClr val="black"/>
                        </a:solidFill>
                        <a:latin typeface="Cambria Math" panose="02040503050406030204" pitchFamily="18" charset="0"/>
                        <a:ea typeface="Times New Roman" panose="02020603050405020304" pitchFamily="18" charset="0"/>
                      </a:rPr>
                      <m:t>𝐵</m:t>
                    </m:r>
                  </m:oMath>
                </a14:m>
                <a:r>
                  <a:rPr lang="vi-VN" sz="3200" dirty="0">
                    <a:solidFill>
                      <a:prstClr val="black"/>
                    </a:solidFill>
                    <a:latin typeface="Euclid" panose="02020503060505020303" pitchFamily="18" charset="0"/>
                    <a:ea typeface="Times New Roman" panose="02020603050405020304" pitchFamily="18" charset="0"/>
                  </a:rPr>
                  <a:t> </a:t>
                </a:r>
                <a:r>
                  <a:rPr lang="vi-VN" sz="3200" dirty="0">
                    <a:solidFill>
                      <a:prstClr val="black"/>
                    </a:solidFill>
                    <a:latin typeface="Cambria" panose="02040503050406030204" pitchFamily="18" charset="0"/>
                    <a:ea typeface="Times New Roman" panose="02020603050405020304" pitchFamily="18" charset="0"/>
                    <a:cs typeface="Cambria" panose="02040503050406030204" pitchFamily="18" charset="0"/>
                  </a:rPr>
                  <a:t>đế</a:t>
                </a:r>
                <a:r>
                  <a:rPr lang="vi-VN" sz="3200" dirty="0">
                    <a:solidFill>
                      <a:prstClr val="black"/>
                    </a:solidFill>
                    <a:latin typeface="Euclid" panose="02020503060505020303" pitchFamily="18" charset="0"/>
                    <a:ea typeface="Times New Roman" panose="02020603050405020304" pitchFamily="18" charset="0"/>
                  </a:rPr>
                  <a:t>n m</a:t>
                </a:r>
                <a:r>
                  <a:rPr lang="vi-VN" sz="3200" dirty="0">
                    <a:solidFill>
                      <a:prstClr val="black"/>
                    </a:solidFill>
                    <a:latin typeface="Cambria" panose="02040503050406030204" pitchFamily="18" charset="0"/>
                    <a:ea typeface="Times New Roman" panose="02020603050405020304" pitchFamily="18" charset="0"/>
                    <a:cs typeface="Cambria" panose="02040503050406030204" pitchFamily="18" charset="0"/>
                  </a:rPr>
                  <a:t>ặ</a:t>
                </a:r>
                <a:r>
                  <a:rPr lang="vi-VN" sz="3200" dirty="0">
                    <a:solidFill>
                      <a:prstClr val="black"/>
                    </a:solidFill>
                    <a:latin typeface="Euclid" panose="02020503060505020303" pitchFamily="18" charset="0"/>
                    <a:ea typeface="Times New Roman" panose="02020603050405020304" pitchFamily="18" charset="0"/>
                  </a:rPr>
                  <a:t>t ph</a:t>
                </a:r>
                <a:r>
                  <a:rPr lang="vi-VN" sz="3200" dirty="0">
                    <a:solidFill>
                      <a:prstClr val="black"/>
                    </a:solidFill>
                    <a:latin typeface="Cambria" panose="02040503050406030204" pitchFamily="18" charset="0"/>
                    <a:ea typeface="Times New Roman" panose="02020603050405020304" pitchFamily="18" charset="0"/>
                    <a:cs typeface="Cambria" panose="02040503050406030204" pitchFamily="18" charset="0"/>
                  </a:rPr>
                  <a:t>ẳ</a:t>
                </a:r>
                <a:r>
                  <a:rPr lang="vi-VN" sz="3200" dirty="0">
                    <a:solidFill>
                      <a:prstClr val="black"/>
                    </a:solidFill>
                    <a:latin typeface="Euclid" panose="02020503060505020303" pitchFamily="18" charset="0"/>
                    <a:ea typeface="Times New Roman" panose="02020603050405020304" pitchFamily="18" charset="0"/>
                  </a:rPr>
                  <a:t>ng </a:t>
                </a:r>
                <a14:m>
                  <m:oMath xmlns:m="http://schemas.openxmlformats.org/officeDocument/2006/math">
                    <m:d>
                      <m:dPr>
                        <m:ctrlPr>
                          <a:rPr lang="en-US" sz="3200" i="1">
                            <a:solidFill>
                              <a:prstClr val="black"/>
                            </a:solidFill>
                            <a:latin typeface="Cambria Math" panose="02040503050406030204" pitchFamily="18" charset="0"/>
                            <a:ea typeface="Times New Roman" panose="02020603050405020304" pitchFamily="18" charset="0"/>
                          </a:rPr>
                        </m:ctrlPr>
                      </m:dPr>
                      <m:e>
                        <m:r>
                          <a:rPr lang="vi-VN" sz="3200" i="1">
                            <a:solidFill>
                              <a:prstClr val="black"/>
                            </a:solidFill>
                            <a:latin typeface="Cambria Math" panose="02040503050406030204" pitchFamily="18" charset="0"/>
                            <a:ea typeface="Times New Roman" panose="02020603050405020304" pitchFamily="18" charset="0"/>
                          </a:rPr>
                          <m:t>𝑆𝐴𝐶</m:t>
                        </m:r>
                      </m:e>
                    </m:d>
                  </m:oMath>
                </a14:m>
                <a:r>
                  <a:rPr lang="vi-VN" sz="3200" dirty="0">
                    <a:solidFill>
                      <a:prstClr val="black"/>
                    </a:solidFill>
                    <a:latin typeface="Euclid" panose="02020503060505020303" pitchFamily="18" charset="0"/>
                    <a:ea typeface="Times New Roman" panose="02020603050405020304" pitchFamily="18" charset="0"/>
                  </a:rPr>
                  <a:t> b</a:t>
                </a:r>
                <a:r>
                  <a:rPr lang="vi-VN" sz="3200" dirty="0">
                    <a:solidFill>
                      <a:prstClr val="black"/>
                    </a:solidFill>
                    <a:latin typeface="Cambria" panose="02040503050406030204" pitchFamily="18" charset="0"/>
                    <a:ea typeface="Times New Roman" panose="02020603050405020304" pitchFamily="18" charset="0"/>
                    <a:cs typeface="Cambria" panose="02040503050406030204" pitchFamily="18" charset="0"/>
                  </a:rPr>
                  <a:t>ằ</a:t>
                </a:r>
                <a:r>
                  <a:rPr lang="vi-VN" sz="3200" dirty="0">
                    <a:solidFill>
                      <a:prstClr val="black"/>
                    </a:solidFill>
                    <a:latin typeface="Euclid" panose="02020503060505020303" pitchFamily="18" charset="0"/>
                    <a:ea typeface="Times New Roman" panose="02020603050405020304" pitchFamily="18" charset="0"/>
                  </a:rPr>
                  <a:t>ng</a:t>
                </a:r>
                <a:endParaRPr lang="en-US" sz="3200" dirty="0">
                  <a:solidFill>
                    <a:prstClr val="black"/>
                  </a:solidFill>
                  <a:latin typeface="Euclid" panose="02020503060505020303" pitchFamily="18" charset="0"/>
                  <a:ea typeface="Times New Roman" panose="02020603050405020304" pitchFamily="18" charset="0"/>
                </a:endParaRPr>
              </a:p>
              <a:p>
                <a:pPr marL="401320" indent="0" algn="just">
                  <a:buNone/>
                  <a:tabLst>
                    <a:tab pos="3599815" algn="l"/>
                    <a:tab pos="5039995" algn="l"/>
                  </a:tabLst>
                </a:pPr>
                <a:r>
                  <a:rPr lang="en-US" sz="3200" b="1" dirty="0">
                    <a:solidFill>
                      <a:srgbClr val="0000FF"/>
                    </a:solidFill>
                    <a:latin typeface="Euclid" panose="02020503060505020303" pitchFamily="18" charset="0"/>
                    <a:ea typeface="Times New Roman" panose="02020603050405020304" pitchFamily="18" charset="0"/>
                  </a:rPr>
                  <a:t>A. </a:t>
                </a:r>
                <a14:m>
                  <m:oMath xmlns:m="http://schemas.openxmlformats.org/officeDocument/2006/math">
                    <m:f>
                      <m:fPr>
                        <m:ctrlPr>
                          <a:rPr lang="en-US" sz="3200" i="1">
                            <a:solidFill>
                              <a:prstClr val="black"/>
                            </a:solidFill>
                            <a:latin typeface="Cambria Math" panose="02040503050406030204" pitchFamily="18" charset="0"/>
                            <a:ea typeface="Times New Roman" panose="02020603050405020304" pitchFamily="18" charset="0"/>
                          </a:rPr>
                        </m:ctrlPr>
                      </m:fPr>
                      <m:num>
                        <m:rad>
                          <m:radPr>
                            <m:degHide m:val="on"/>
                            <m:ctrlPr>
                              <a:rPr lang="en-US" sz="3200" i="1">
                                <a:solidFill>
                                  <a:prstClr val="black"/>
                                </a:solidFill>
                                <a:latin typeface="Cambria Math" panose="02040503050406030204" pitchFamily="18" charset="0"/>
                                <a:ea typeface="Times New Roman" panose="02020603050405020304" pitchFamily="18" charset="0"/>
                              </a:rPr>
                            </m:ctrlPr>
                          </m:radPr>
                          <m:deg/>
                          <m:e>
                            <m:r>
                              <a:rPr lang="en-US" sz="3200" i="1">
                                <a:solidFill>
                                  <a:prstClr val="black"/>
                                </a:solidFill>
                                <a:latin typeface="Cambria Math" panose="02040503050406030204" pitchFamily="18" charset="0"/>
                                <a:ea typeface="Times New Roman" panose="02020603050405020304" pitchFamily="18" charset="0"/>
                              </a:rPr>
                              <m:t>2</m:t>
                            </m:r>
                          </m:e>
                        </m:rad>
                        <m:r>
                          <a:rPr lang="en-US" sz="3200" i="1">
                            <a:solidFill>
                              <a:prstClr val="black"/>
                            </a:solidFill>
                            <a:latin typeface="Cambria Math" panose="02040503050406030204" pitchFamily="18" charset="0"/>
                            <a:ea typeface="Times New Roman" panose="02020603050405020304" pitchFamily="18" charset="0"/>
                          </a:rPr>
                          <m:t>𝑎</m:t>
                        </m:r>
                      </m:num>
                      <m:den>
                        <m:r>
                          <a:rPr lang="en-US" sz="3200" i="1">
                            <a:solidFill>
                              <a:prstClr val="black"/>
                            </a:solidFill>
                            <a:latin typeface="Cambria Math" panose="02040503050406030204" pitchFamily="18" charset="0"/>
                            <a:ea typeface="Times New Roman" panose="02020603050405020304" pitchFamily="18" charset="0"/>
                          </a:rPr>
                          <m:t>2</m:t>
                        </m:r>
                      </m:den>
                    </m:f>
                  </m:oMath>
                </a14:m>
                <a:r>
                  <a:rPr lang="en-US" sz="3200" dirty="0">
                    <a:solidFill>
                      <a:prstClr val="black"/>
                    </a:solidFill>
                    <a:latin typeface="Euclid" panose="02020503060505020303" pitchFamily="18" charset="0"/>
                    <a:ea typeface="Times New Roman" panose="02020603050405020304" pitchFamily="18" charset="0"/>
                  </a:rPr>
                  <a:t>.	</a:t>
                </a:r>
                <a:r>
                  <a:rPr lang="en-US" sz="3200" b="1" dirty="0">
                    <a:solidFill>
                      <a:srgbClr val="0000FF"/>
                    </a:solidFill>
                    <a:latin typeface="Euclid" panose="02020503060505020303" pitchFamily="18" charset="0"/>
                    <a:ea typeface="Times New Roman" panose="02020603050405020304" pitchFamily="18" charset="0"/>
                  </a:rPr>
                  <a:t>B. </a:t>
                </a:r>
                <a14:m>
                  <m:oMath xmlns:m="http://schemas.openxmlformats.org/officeDocument/2006/math">
                    <m:f>
                      <m:fPr>
                        <m:ctrlPr>
                          <a:rPr lang="en-US" sz="3200" i="1">
                            <a:solidFill>
                              <a:prstClr val="black"/>
                            </a:solidFill>
                            <a:latin typeface="Cambria Math" panose="02040503050406030204" pitchFamily="18" charset="0"/>
                            <a:ea typeface="Times New Roman" panose="02020603050405020304" pitchFamily="18" charset="0"/>
                          </a:rPr>
                        </m:ctrlPr>
                      </m:fPr>
                      <m:num>
                        <m:rad>
                          <m:radPr>
                            <m:degHide m:val="on"/>
                            <m:ctrlPr>
                              <a:rPr lang="en-US" sz="3200" i="1">
                                <a:solidFill>
                                  <a:prstClr val="black"/>
                                </a:solidFill>
                                <a:latin typeface="Cambria Math" panose="02040503050406030204" pitchFamily="18" charset="0"/>
                                <a:ea typeface="Times New Roman" panose="02020603050405020304" pitchFamily="18" charset="0"/>
                              </a:rPr>
                            </m:ctrlPr>
                          </m:radPr>
                          <m:deg/>
                          <m:e>
                            <m:r>
                              <a:rPr lang="en-US" sz="3200" i="1">
                                <a:solidFill>
                                  <a:prstClr val="black"/>
                                </a:solidFill>
                                <a:latin typeface="Cambria Math" panose="02040503050406030204" pitchFamily="18" charset="0"/>
                                <a:ea typeface="Times New Roman" panose="02020603050405020304" pitchFamily="18" charset="0"/>
                              </a:rPr>
                              <m:t>21</m:t>
                            </m:r>
                          </m:e>
                        </m:rad>
                        <m:r>
                          <a:rPr lang="en-US" sz="3200" i="1">
                            <a:solidFill>
                              <a:prstClr val="black"/>
                            </a:solidFill>
                            <a:latin typeface="Cambria Math" panose="02040503050406030204" pitchFamily="18" charset="0"/>
                            <a:ea typeface="Times New Roman" panose="02020603050405020304" pitchFamily="18" charset="0"/>
                          </a:rPr>
                          <m:t>𝑎</m:t>
                        </m:r>
                      </m:num>
                      <m:den>
                        <m:r>
                          <a:rPr lang="en-US" sz="3200" i="1">
                            <a:solidFill>
                              <a:prstClr val="black"/>
                            </a:solidFill>
                            <a:latin typeface="Cambria Math" panose="02040503050406030204" pitchFamily="18" charset="0"/>
                            <a:ea typeface="Times New Roman" panose="02020603050405020304" pitchFamily="18" charset="0"/>
                          </a:rPr>
                          <m:t>28</m:t>
                        </m:r>
                      </m:den>
                    </m:f>
                  </m:oMath>
                </a14:m>
                <a:r>
                  <a:rPr lang="en-US" sz="3200" dirty="0">
                    <a:solidFill>
                      <a:prstClr val="black"/>
                    </a:solidFill>
                    <a:latin typeface="Euclid" panose="02020503060505020303" pitchFamily="18" charset="0"/>
                    <a:ea typeface="Times New Roman" panose="02020603050405020304" pitchFamily="18" charset="0"/>
                  </a:rPr>
                  <a:t>.				</a:t>
                </a:r>
                <a:r>
                  <a:rPr lang="en-US" sz="3200" b="1" dirty="0">
                    <a:solidFill>
                      <a:srgbClr val="0000FF"/>
                    </a:solidFill>
                    <a:latin typeface="Euclid" panose="02020503060505020303" pitchFamily="18" charset="0"/>
                    <a:ea typeface="Times New Roman" panose="02020603050405020304" pitchFamily="18" charset="0"/>
                  </a:rPr>
                  <a:t>C. </a:t>
                </a:r>
                <a14:m>
                  <m:oMath xmlns:m="http://schemas.openxmlformats.org/officeDocument/2006/math">
                    <m:f>
                      <m:fPr>
                        <m:ctrlPr>
                          <a:rPr lang="en-US" sz="3200" i="1">
                            <a:solidFill>
                              <a:prstClr val="black"/>
                            </a:solidFill>
                            <a:latin typeface="Cambria Math" panose="02040503050406030204" pitchFamily="18" charset="0"/>
                            <a:ea typeface="Times New Roman" panose="02020603050405020304" pitchFamily="18" charset="0"/>
                          </a:rPr>
                        </m:ctrlPr>
                      </m:fPr>
                      <m:num>
                        <m:rad>
                          <m:radPr>
                            <m:degHide m:val="on"/>
                            <m:ctrlPr>
                              <a:rPr lang="en-US" sz="3200" i="1">
                                <a:solidFill>
                                  <a:prstClr val="black"/>
                                </a:solidFill>
                                <a:latin typeface="Cambria Math" panose="02040503050406030204" pitchFamily="18" charset="0"/>
                                <a:ea typeface="Times New Roman" panose="02020603050405020304" pitchFamily="18" charset="0"/>
                              </a:rPr>
                            </m:ctrlPr>
                          </m:radPr>
                          <m:deg/>
                          <m:e>
                            <m:r>
                              <a:rPr lang="en-US" sz="3200" i="1">
                                <a:solidFill>
                                  <a:prstClr val="black"/>
                                </a:solidFill>
                                <a:latin typeface="Cambria Math" panose="02040503050406030204" pitchFamily="18" charset="0"/>
                                <a:ea typeface="Times New Roman" panose="02020603050405020304" pitchFamily="18" charset="0"/>
                              </a:rPr>
                              <m:t>21</m:t>
                            </m:r>
                          </m:e>
                        </m:rad>
                        <m:r>
                          <a:rPr lang="en-US" sz="3200" i="1">
                            <a:solidFill>
                              <a:prstClr val="black"/>
                            </a:solidFill>
                            <a:latin typeface="Cambria Math" panose="02040503050406030204" pitchFamily="18" charset="0"/>
                            <a:ea typeface="Times New Roman" panose="02020603050405020304" pitchFamily="18" charset="0"/>
                          </a:rPr>
                          <m:t>𝑎</m:t>
                        </m:r>
                      </m:num>
                      <m:den>
                        <m:r>
                          <a:rPr lang="en-US" sz="3200" i="1">
                            <a:solidFill>
                              <a:prstClr val="black"/>
                            </a:solidFill>
                            <a:latin typeface="Cambria Math" panose="02040503050406030204" pitchFamily="18" charset="0"/>
                            <a:ea typeface="Times New Roman" panose="02020603050405020304" pitchFamily="18" charset="0"/>
                          </a:rPr>
                          <m:t>7</m:t>
                        </m:r>
                      </m:den>
                    </m:f>
                  </m:oMath>
                </a14:m>
                <a:r>
                  <a:rPr lang="en-US" sz="3200" dirty="0">
                    <a:solidFill>
                      <a:prstClr val="black"/>
                    </a:solidFill>
                    <a:latin typeface="Euclid" panose="02020503060505020303" pitchFamily="18" charset="0"/>
                    <a:ea typeface="Times New Roman" panose="02020603050405020304" pitchFamily="18" charset="0"/>
                  </a:rPr>
                  <a:t>.		</a:t>
                </a:r>
                <a:r>
                  <a:rPr lang="en-US" sz="3200" b="1" dirty="0">
                    <a:solidFill>
                      <a:srgbClr val="0000FF"/>
                    </a:solidFill>
                    <a:latin typeface="Euclid" panose="02020503060505020303" pitchFamily="18" charset="0"/>
                    <a:ea typeface="Times New Roman" panose="02020603050405020304" pitchFamily="18" charset="0"/>
                  </a:rPr>
                  <a:t>D. </a:t>
                </a:r>
                <a14:m>
                  <m:oMath xmlns:m="http://schemas.openxmlformats.org/officeDocument/2006/math">
                    <m:f>
                      <m:fPr>
                        <m:ctrlPr>
                          <a:rPr lang="en-US" sz="3200" i="1">
                            <a:solidFill>
                              <a:prstClr val="black"/>
                            </a:solidFill>
                            <a:latin typeface="Cambria Math" panose="02040503050406030204" pitchFamily="18" charset="0"/>
                            <a:ea typeface="Times New Roman" panose="02020603050405020304" pitchFamily="18" charset="0"/>
                          </a:rPr>
                        </m:ctrlPr>
                      </m:fPr>
                      <m:num>
                        <m:rad>
                          <m:radPr>
                            <m:degHide m:val="on"/>
                            <m:ctrlPr>
                              <a:rPr lang="en-US" sz="3200" i="1">
                                <a:solidFill>
                                  <a:prstClr val="black"/>
                                </a:solidFill>
                                <a:latin typeface="Cambria Math" panose="02040503050406030204" pitchFamily="18" charset="0"/>
                                <a:ea typeface="Times New Roman" panose="02020603050405020304" pitchFamily="18" charset="0"/>
                              </a:rPr>
                            </m:ctrlPr>
                          </m:radPr>
                          <m:deg/>
                          <m:e>
                            <m:r>
                              <a:rPr lang="en-US" sz="3200" i="1">
                                <a:solidFill>
                                  <a:prstClr val="black"/>
                                </a:solidFill>
                                <a:latin typeface="Cambria Math" panose="02040503050406030204" pitchFamily="18" charset="0"/>
                                <a:ea typeface="Times New Roman" panose="02020603050405020304" pitchFamily="18" charset="0"/>
                              </a:rPr>
                              <m:t>21</m:t>
                            </m:r>
                          </m:e>
                        </m:rad>
                        <m:r>
                          <a:rPr lang="en-US" sz="3200" i="1">
                            <a:solidFill>
                              <a:prstClr val="black"/>
                            </a:solidFill>
                            <a:latin typeface="Cambria Math" panose="02040503050406030204" pitchFamily="18" charset="0"/>
                            <a:ea typeface="Times New Roman" panose="02020603050405020304" pitchFamily="18" charset="0"/>
                          </a:rPr>
                          <m:t>𝑎</m:t>
                        </m:r>
                      </m:num>
                      <m:den>
                        <m:r>
                          <a:rPr lang="en-US" sz="3200" i="1">
                            <a:solidFill>
                              <a:prstClr val="black"/>
                            </a:solidFill>
                            <a:latin typeface="Cambria Math" panose="02040503050406030204" pitchFamily="18" charset="0"/>
                            <a:ea typeface="Times New Roman" panose="02020603050405020304" pitchFamily="18" charset="0"/>
                          </a:rPr>
                          <m:t>14</m:t>
                        </m:r>
                      </m:den>
                    </m:f>
                  </m:oMath>
                </a14:m>
                <a:r>
                  <a:rPr lang="en-US" sz="3200" b="1" u="sng" dirty="0">
                    <a:solidFill>
                      <a:srgbClr val="0000FF"/>
                    </a:solidFill>
                    <a:latin typeface="Calibri" panose="020F0502020204030204" pitchFamily="34" charset="0"/>
                  </a:rPr>
                  <a:t> </a:t>
                </a:r>
                <a:endParaRPr lang="en-US" sz="3200" b="1" dirty="0">
                  <a:solidFill>
                    <a:srgbClr val="002060"/>
                  </a:solidFill>
                  <a:latin typeface="Calibri" panose="020F0502020204030204" pitchFamily="34" charset="0"/>
                  <a:sym typeface="Symbol"/>
                </a:endParaRPr>
              </a:p>
              <a:p>
                <a:pPr marL="0" indent="0">
                  <a:buFont typeface="Arial" panose="020B0604020202020204" pitchFamily="34" charset="0"/>
                  <a:buNone/>
                </a:pPr>
                <a:endParaRPr lang="en-US" sz="3200" b="1" dirty="0">
                  <a:solidFill>
                    <a:srgbClr val="002060"/>
                  </a:solidFill>
                  <a:latin typeface="Calibri" panose="020F0502020204030204" pitchFamily="34" charset="0"/>
                  <a:sym typeface="Symbol"/>
                </a:endParaRPr>
              </a:p>
            </p:txBody>
          </p:sp>
        </mc:Choice>
        <mc:Fallback xmlns="">
          <p:sp>
            <p:nvSpPr>
              <p:cNvPr id="5" name="Text Placeholder 2">
                <a:extLst>
                  <a:ext uri="{FF2B5EF4-FFF2-40B4-BE49-F238E27FC236}">
                    <a16:creationId xmlns:a16="http://schemas.microsoft.com/office/drawing/2014/main" id="{0AEB5589-BCD2-4F0E-A74F-0ACF51F85001}"/>
                  </a:ext>
                </a:extLst>
              </p:cNvPr>
              <p:cNvSpPr txBox="1">
                <a:spLocks noRot="1" noChangeAspect="1" noMove="1" noResize="1" noEditPoints="1" noAdjustHandles="1" noChangeArrowheads="1" noChangeShapeType="1" noTextEdit="1"/>
              </p:cNvSpPr>
              <p:nvPr/>
            </p:nvSpPr>
            <p:spPr>
              <a:xfrm>
                <a:off x="104656" y="-35209"/>
                <a:ext cx="11929997" cy="2711669"/>
              </a:xfrm>
              <a:prstGeom prst="rect">
                <a:avLst/>
              </a:prstGeom>
              <a:blipFill>
                <a:blip r:embed="rId4"/>
                <a:stretch>
                  <a:fillRect l="-1277" t="-6067" r="-1329" b="-4944"/>
                </a:stretch>
              </a:blipFill>
            </p:spPr>
            <p:txBody>
              <a:bodyPr/>
              <a:lstStyle/>
              <a:p>
                <a:r>
                  <a:rPr lang="en-US">
                    <a:noFill/>
                  </a:rPr>
                  <a:t> </a:t>
                </a:r>
              </a:p>
            </p:txBody>
          </p:sp>
        </mc:Fallback>
      </mc:AlternateContent>
      <p:sp>
        <p:nvSpPr>
          <p:cNvPr id="6" name="Isosceles Triangle 5">
            <a:extLst>
              <a:ext uri="{FF2B5EF4-FFF2-40B4-BE49-F238E27FC236}">
                <a16:creationId xmlns:a16="http://schemas.microsoft.com/office/drawing/2014/main" id="{506AA09D-0E9B-4F56-AEEC-888D809C9EF8}"/>
              </a:ext>
            </a:extLst>
          </p:cNvPr>
          <p:cNvSpPr/>
          <p:nvPr/>
        </p:nvSpPr>
        <p:spPr>
          <a:xfrm rot="5400000">
            <a:off x="11532432" y="6263543"/>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5" action="ppaction://hlinksldjump"/>
            <a:extLst>
              <a:ext uri="{FF2B5EF4-FFF2-40B4-BE49-F238E27FC236}">
                <a16:creationId xmlns:a16="http://schemas.microsoft.com/office/drawing/2014/main" id="{1E70B54B-6EA1-4780-B793-4BFE2A896D24}"/>
              </a:ext>
            </a:extLst>
          </p:cNvPr>
          <p:cNvSpPr/>
          <p:nvPr/>
        </p:nvSpPr>
        <p:spPr>
          <a:xfrm rot="16200000">
            <a:off x="11024656" y="6263543"/>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428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225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500"/>
                                        <p:tgtEl>
                                          <p:spTgt spid="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10000"/>
                                  </p:iterate>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10000"/>
                                  </p:iterate>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500"/>
                                        <p:tgtEl>
                                          <p:spTgt spid="8">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iterate type="lt">
                                    <p:tmPct val="10000"/>
                                  </p:iterate>
                                  <p:childTnLst>
                                    <p:set>
                                      <p:cBhvr>
                                        <p:cTn id="25" dur="1" fill="hold">
                                          <p:stCondLst>
                                            <p:cond delay="0"/>
                                          </p:stCondLst>
                                        </p:cTn>
                                        <p:tgtEl>
                                          <p:spTgt spid="8">
                                            <p:txEl>
                                              <p:pRg st="4" end="4"/>
                                            </p:txEl>
                                          </p:spTgt>
                                        </p:tgtEl>
                                        <p:attrNameLst>
                                          <p:attrName>style.visibility</p:attrName>
                                        </p:attrNameLst>
                                      </p:cBhvr>
                                      <p:to>
                                        <p:strVal val="visible"/>
                                      </p:to>
                                    </p:set>
                                    <p:animEffect transition="in" filter="fade">
                                      <p:cBhvr>
                                        <p:cTn id="26"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938" y="72352"/>
            <a:ext cx="7407797" cy="585160"/>
          </a:xfrm>
          <a:prstGeom prst="rect">
            <a:avLst/>
          </a:prstGeom>
        </p:spPr>
        <p:txBody>
          <a:bodyPr wrap="none">
            <a:spAutoFit/>
          </a:bodyPr>
          <a:lstStyle/>
          <a:p>
            <a:pPr>
              <a:lnSpc>
                <a:spcPct val="107000"/>
              </a:lnSpc>
              <a:spcAft>
                <a:spcPts val="800"/>
              </a:spcAft>
              <a:tabLst>
                <a:tab pos="1828800" algn="l"/>
                <a:tab pos="3657600" algn="l"/>
                <a:tab pos="5200650" algn="l"/>
              </a:tabLst>
            </a:pPr>
            <a:r>
              <a:rPr lang="en-US" sz="3200" b="1" dirty="0">
                <a:solidFill>
                  <a:srgbClr val="0000CC"/>
                </a:solidFill>
                <a:latin typeface="Times New Roman"/>
                <a:ea typeface="Times New Roman"/>
                <a:sym typeface="Wingdings"/>
              </a:rPr>
              <a:t></a:t>
            </a:r>
            <a:r>
              <a:rPr lang="en-US" sz="3200" b="1" u="sng" dirty="0" err="1">
                <a:solidFill>
                  <a:srgbClr val="0000CC"/>
                </a:solidFill>
                <a:latin typeface="Times New Roman"/>
                <a:ea typeface="Times New Roman"/>
              </a:rPr>
              <a:t>Dạng</a:t>
            </a:r>
            <a:r>
              <a:rPr lang="en-US" sz="3200" b="1" u="sng" dirty="0">
                <a:solidFill>
                  <a:srgbClr val="0000CC"/>
                </a:solidFill>
                <a:latin typeface="Times New Roman"/>
                <a:ea typeface="Times New Roman"/>
              </a:rPr>
              <a:t> </a:t>
            </a:r>
            <a:r>
              <a:rPr lang="en-US" sz="3200" u="sng" dirty="0">
                <a:solidFill>
                  <a:srgbClr val="C00000"/>
                </a:solidFill>
                <a:latin typeface="Times New Roman"/>
                <a:ea typeface="Times New Roman"/>
                <a:sym typeface="Wingdings 2"/>
              </a:rPr>
              <a:t></a:t>
            </a:r>
            <a:r>
              <a:rPr lang="en-US" sz="3200" b="1" dirty="0">
                <a:solidFill>
                  <a:srgbClr val="0000CC"/>
                </a:solidFill>
                <a:latin typeface="Times New Roman"/>
                <a:ea typeface="Times New Roman"/>
              </a:rPr>
              <a:t>: </a:t>
            </a:r>
            <a:r>
              <a:rPr lang="en-US" sz="3200" b="1" dirty="0" err="1">
                <a:solidFill>
                  <a:srgbClr val="C00000"/>
                </a:solidFill>
                <a:latin typeface="Times New Roman"/>
                <a:ea typeface="Times New Roman"/>
              </a:rPr>
              <a:t>Biết</a:t>
            </a:r>
            <a:r>
              <a:rPr lang="en-US" sz="3200" b="1" dirty="0">
                <a:solidFill>
                  <a:srgbClr val="C00000"/>
                </a:solidFill>
                <a:latin typeface="Times New Roman"/>
                <a:ea typeface="Times New Roman"/>
              </a:rPr>
              <a:t> </a:t>
            </a:r>
            <a:r>
              <a:rPr lang="en-US" sz="3200" b="1" dirty="0" err="1">
                <a:solidFill>
                  <a:srgbClr val="C00000"/>
                </a:solidFill>
                <a:latin typeface="Times New Roman"/>
                <a:ea typeface="Times New Roman"/>
              </a:rPr>
              <a:t>góc</a:t>
            </a:r>
            <a:r>
              <a:rPr lang="en-US" sz="3200" b="1" dirty="0">
                <a:solidFill>
                  <a:srgbClr val="C00000"/>
                </a:solidFill>
                <a:latin typeface="Times New Roman"/>
                <a:ea typeface="Times New Roman"/>
              </a:rPr>
              <a:t> </a:t>
            </a:r>
            <a:r>
              <a:rPr lang="en-US" sz="3200" b="1" dirty="0" err="1">
                <a:solidFill>
                  <a:srgbClr val="C00000"/>
                </a:solidFill>
                <a:latin typeface="Times New Roman"/>
                <a:ea typeface="Times New Roman"/>
              </a:rPr>
              <a:t>giữa</a:t>
            </a:r>
            <a:r>
              <a:rPr lang="en-US" sz="3200" b="1" dirty="0">
                <a:solidFill>
                  <a:srgbClr val="C00000"/>
                </a:solidFill>
                <a:latin typeface="Times New Roman"/>
                <a:ea typeface="Times New Roman"/>
              </a:rPr>
              <a:t> </a:t>
            </a:r>
            <a:r>
              <a:rPr lang="en-US" sz="3200" b="1" dirty="0" err="1">
                <a:solidFill>
                  <a:srgbClr val="C00000"/>
                </a:solidFill>
                <a:latin typeface="Times New Roman"/>
                <a:ea typeface="Times New Roman"/>
              </a:rPr>
              <a:t>cạnh</a:t>
            </a:r>
            <a:r>
              <a:rPr lang="en-US" sz="3200" b="1" dirty="0">
                <a:solidFill>
                  <a:srgbClr val="C00000"/>
                </a:solidFill>
                <a:latin typeface="Times New Roman"/>
                <a:ea typeface="Times New Roman"/>
              </a:rPr>
              <a:t> </a:t>
            </a:r>
            <a:r>
              <a:rPr lang="en-US" sz="3200" b="1" dirty="0" err="1">
                <a:solidFill>
                  <a:srgbClr val="C00000"/>
                </a:solidFill>
                <a:latin typeface="Times New Roman"/>
                <a:ea typeface="Times New Roman"/>
              </a:rPr>
              <a:t>bên</a:t>
            </a:r>
            <a:r>
              <a:rPr lang="en-US" sz="3200" b="1" dirty="0">
                <a:solidFill>
                  <a:srgbClr val="C00000"/>
                </a:solidFill>
                <a:latin typeface="Times New Roman"/>
                <a:ea typeface="Times New Roman"/>
              </a:rPr>
              <a:t> </a:t>
            </a:r>
            <a:r>
              <a:rPr lang="en-US" sz="3200" b="1" dirty="0" err="1">
                <a:solidFill>
                  <a:srgbClr val="C00000"/>
                </a:solidFill>
                <a:latin typeface="Times New Roman"/>
                <a:ea typeface="Times New Roman"/>
              </a:rPr>
              <a:t>và</a:t>
            </a:r>
            <a:r>
              <a:rPr lang="en-US" sz="3200" b="1" dirty="0">
                <a:solidFill>
                  <a:srgbClr val="C00000"/>
                </a:solidFill>
                <a:latin typeface="Times New Roman"/>
                <a:ea typeface="Times New Roman"/>
              </a:rPr>
              <a:t> </a:t>
            </a:r>
            <a:r>
              <a:rPr lang="en-US" sz="3200" b="1" dirty="0" err="1">
                <a:solidFill>
                  <a:srgbClr val="C00000"/>
                </a:solidFill>
                <a:latin typeface="Times New Roman"/>
                <a:ea typeface="Times New Roman"/>
              </a:rPr>
              <a:t>đáy</a:t>
            </a:r>
            <a:endParaRPr lang="en-GB" sz="3200" dirty="0">
              <a:effectLst/>
              <a:latin typeface="Times New Roman"/>
              <a:ea typeface="Times New Roman"/>
            </a:endParaRPr>
          </a:p>
        </p:txBody>
      </p:sp>
      <p:pic>
        <p:nvPicPr>
          <p:cNvPr id="512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072" y="3848100"/>
            <a:ext cx="4548778" cy="27241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 Box 18"/>
              <p:cNvSpPr txBox="1"/>
              <p:nvPr/>
            </p:nvSpPr>
            <p:spPr>
              <a:xfrm>
                <a:off x="5932488" y="10528300"/>
                <a:ext cx="3859212" cy="99695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200" i="1">
                    <a:effectLst/>
                    <a:latin typeface="Verdana"/>
                    <a:ea typeface="Times New Roman"/>
                  </a:rPr>
                  <a:t>Giả sử đề bài cho biết góc giữa </a:t>
                </a:r>
                <a14:m>
                  <m:oMath xmlns:m="http://schemas.openxmlformats.org/officeDocument/2006/math">
                    <m:r>
                      <a:rPr lang="en-US" sz="1200" i="1">
                        <a:effectLst/>
                        <a:latin typeface="Cambria Math"/>
                        <a:ea typeface="Times New Roman"/>
                      </a:rPr>
                      <m:t>𝑆𝐶</m:t>
                    </m:r>
                  </m:oMath>
                </a14:m>
                <a:r>
                  <a:rPr lang="en-US" sz="1200" i="1">
                    <a:effectLst/>
                    <a:latin typeface="Verdana"/>
                    <a:ea typeface="Times New Roman"/>
                  </a:rPr>
                  <a:t> và </a:t>
                </a:r>
                <a14:m>
                  <m:oMath xmlns:m="http://schemas.openxmlformats.org/officeDocument/2006/math">
                    <m:d>
                      <m:dPr>
                        <m:ctrlPr>
                          <a:rPr lang="en-GB" sz="1200" i="1">
                            <a:effectLst/>
                            <a:latin typeface="Cambria Math" panose="02040503050406030204" pitchFamily="18" charset="0"/>
                            <a:ea typeface="Times New Roman"/>
                          </a:rPr>
                        </m:ctrlPr>
                      </m:dPr>
                      <m:e>
                        <m:r>
                          <a:rPr lang="en-US" sz="1200" i="1">
                            <a:effectLst/>
                            <a:latin typeface="Cambria Math"/>
                            <a:ea typeface="Times New Roman"/>
                          </a:rPr>
                          <m:t>𝐴𝐵𝐶</m:t>
                        </m:r>
                      </m:e>
                    </m:d>
                  </m:oMath>
                </a14:m>
                <a:r>
                  <a:rPr lang="en-US" sz="1200" i="1">
                    <a:effectLst/>
                    <a:latin typeface="Verdana"/>
                    <a:ea typeface="Times New Roman"/>
                  </a:rPr>
                  <a:t> bằng </a:t>
                </a:r>
                <a14:m>
                  <m:oMath xmlns:m="http://schemas.openxmlformats.org/officeDocument/2006/math">
                    <m:r>
                      <a:rPr lang="en-US" sz="1200" i="1">
                        <a:effectLst/>
                        <a:latin typeface="Cambria Math"/>
                        <a:ea typeface="Times New Roman"/>
                      </a:rPr>
                      <m:t>𝛼</m:t>
                    </m:r>
                  </m:oMath>
                </a14:m>
                <a:r>
                  <a:rPr lang="en-US" sz="1200" i="1">
                    <a:effectLst/>
                    <a:latin typeface="Verdana"/>
                    <a:ea typeface="Times New Roman"/>
                  </a:rPr>
                  <a:t>, khi đó: </a:t>
                </a:r>
                <a:endParaRPr lang="en-GB" sz="1200">
                  <a:effectLst/>
                  <a:latin typeface="Times New Roman"/>
                  <a:ea typeface="Times New Roman"/>
                </a:endParaRPr>
              </a:p>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n-US" sz="1200" i="1">
                          <a:effectLst/>
                          <a:latin typeface="Cambria Math"/>
                          <a:ea typeface="Times New Roman"/>
                        </a:rPr>
                        <m:t>𝑆𝐻</m:t>
                      </m:r>
                      <m:r>
                        <a:rPr lang="en-US" sz="1200" i="1">
                          <a:effectLst/>
                          <a:latin typeface="Cambria Math"/>
                          <a:ea typeface="Times New Roman"/>
                        </a:rPr>
                        <m:t>=</m:t>
                      </m:r>
                      <m:r>
                        <a:rPr lang="en-US" sz="1200" i="1">
                          <a:effectLst/>
                          <a:latin typeface="Cambria Math"/>
                          <a:ea typeface="Times New Roman"/>
                        </a:rPr>
                        <m:t>𝑆𝐶</m:t>
                      </m:r>
                      <m:r>
                        <a:rPr lang="en-US" sz="1200" i="1">
                          <a:effectLst/>
                          <a:latin typeface="Cambria Math"/>
                          <a:ea typeface="Times New Roman"/>
                        </a:rPr>
                        <m:t>.</m:t>
                      </m:r>
                      <m:func>
                        <m:funcPr>
                          <m:ctrlPr>
                            <a:rPr lang="en-GB" sz="1200" i="1">
                              <a:effectLst/>
                              <a:latin typeface="Cambria Math" panose="02040503050406030204" pitchFamily="18" charset="0"/>
                              <a:ea typeface="Times New Roman"/>
                            </a:rPr>
                          </m:ctrlPr>
                        </m:funcPr>
                        <m:fName>
                          <m:r>
                            <a:rPr lang="en-US" sz="1200" i="1">
                              <a:effectLst/>
                              <a:latin typeface="Cambria Math"/>
                              <a:ea typeface="Times New Roman"/>
                            </a:rPr>
                            <m:t>𝑠𝑖𝑛</m:t>
                          </m:r>
                        </m:fName>
                        <m:e>
                          <m:r>
                            <a:rPr lang="en-US" sz="1200" i="1">
                              <a:effectLst/>
                              <a:latin typeface="Cambria Math"/>
                              <a:ea typeface="Times New Roman"/>
                            </a:rPr>
                            <m:t>𝛼</m:t>
                          </m:r>
                        </m:e>
                      </m:func>
                      <m:r>
                        <a:rPr lang="en-US" sz="1200" i="1">
                          <a:effectLst/>
                          <a:latin typeface="Cambria Math"/>
                          <a:ea typeface="Times New Roman"/>
                        </a:rPr>
                        <m:t>=</m:t>
                      </m:r>
                      <m:r>
                        <a:rPr lang="en-US" sz="1200" i="1">
                          <a:effectLst/>
                          <a:latin typeface="Cambria Math"/>
                          <a:ea typeface="Times New Roman"/>
                        </a:rPr>
                        <m:t>𝐻𝐶</m:t>
                      </m:r>
                      <m:r>
                        <a:rPr lang="en-US" sz="1200" i="1">
                          <a:effectLst/>
                          <a:latin typeface="Cambria Math"/>
                          <a:ea typeface="Times New Roman"/>
                        </a:rPr>
                        <m:t>.</m:t>
                      </m:r>
                      <m:func>
                        <m:funcPr>
                          <m:ctrlPr>
                            <a:rPr lang="en-GB" sz="1200" i="1">
                              <a:effectLst/>
                              <a:latin typeface="Cambria Math" panose="02040503050406030204" pitchFamily="18" charset="0"/>
                              <a:ea typeface="Times New Roman"/>
                            </a:rPr>
                          </m:ctrlPr>
                        </m:funcPr>
                        <m:fName>
                          <m:r>
                            <a:rPr lang="en-US" sz="1200" i="1">
                              <a:effectLst/>
                              <a:latin typeface="Cambria Math"/>
                              <a:ea typeface="Times New Roman"/>
                            </a:rPr>
                            <m:t>𝑡𝑎𝑛</m:t>
                          </m:r>
                        </m:fName>
                        <m:e>
                          <m:r>
                            <a:rPr lang="en-US" sz="1200" i="1">
                              <a:effectLst/>
                              <a:latin typeface="Cambria Math"/>
                              <a:ea typeface="Times New Roman"/>
                            </a:rPr>
                            <m:t>𝛼</m:t>
                          </m:r>
                        </m:e>
                      </m:func>
                    </m:oMath>
                  </m:oMathPara>
                </a14:m>
                <a:endParaRPr lang="en-GB" sz="1200">
                  <a:effectLst/>
                  <a:latin typeface="Times New Roman"/>
                  <a:ea typeface="Times New Roman"/>
                </a:endParaRPr>
              </a:p>
              <a:p>
                <a:pPr>
                  <a:lnSpc>
                    <a:spcPct val="107000"/>
                  </a:lnSpc>
                  <a:spcAft>
                    <a:spcPts val="800"/>
                  </a:spcAft>
                </a:pPr>
                <a:r>
                  <a:rPr lang="en-US" sz="1200">
                    <a:effectLst/>
                    <a:latin typeface="Times New Roman"/>
                    <a:ea typeface="Times New Roman"/>
                  </a:rPr>
                  <a:t> </a:t>
                </a:r>
                <a:endParaRPr lang="en-GB" sz="1200">
                  <a:effectLst/>
                  <a:latin typeface="Times New Roman"/>
                  <a:ea typeface="Times New Roman"/>
                </a:endParaRPr>
              </a:p>
            </p:txBody>
          </p:sp>
        </mc:Choice>
        <mc:Fallback xmlns="">
          <p:sp>
            <p:nvSpPr>
              <p:cNvPr id="7" name="Text Box 18"/>
              <p:cNvSpPr txBox="1">
                <a:spLocks noRot="1" noChangeAspect="1" noMove="1" noResize="1" noEditPoints="1" noAdjustHandles="1" noChangeArrowheads="1" noChangeShapeType="1" noTextEdit="1"/>
              </p:cNvSpPr>
              <p:nvPr/>
            </p:nvSpPr>
            <p:spPr>
              <a:xfrm>
                <a:off x="5932488" y="10528300"/>
                <a:ext cx="3859212" cy="996950"/>
              </a:xfrm>
              <a:prstGeom prst="rect">
                <a:avLst/>
              </a:prstGeom>
              <a:blipFill rotWithShape="1">
                <a:blip r:embed="rId4"/>
                <a:stretch>
                  <a:fillRect t="-606"/>
                </a:stretch>
              </a:blipFill>
              <a:ln w="6350">
                <a:solidFill>
                  <a:prstClr val="black"/>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6251E6CD-D050-4026-8648-24599F4F8D68}"/>
                  </a:ext>
                </a:extLst>
              </p:cNvPr>
              <p:cNvSpPr/>
              <p:nvPr/>
            </p:nvSpPr>
            <p:spPr>
              <a:xfrm>
                <a:off x="318867" y="813295"/>
                <a:ext cx="11230707" cy="2507866"/>
              </a:xfrm>
              <a:prstGeom prst="rect">
                <a:avLst/>
              </a:prstGeom>
            </p:spPr>
            <p:txBody>
              <a:bodyPr wrap="square">
                <a:spAutoFit/>
              </a:bodyPr>
              <a:lstStyle/>
              <a:p>
                <a:pPr lvl="0">
                  <a:lnSpc>
                    <a:spcPct val="107000"/>
                  </a:lnSpc>
                  <a:spcAft>
                    <a:spcPts val="800"/>
                  </a:spcAft>
                  <a:tabLst>
                    <a:tab pos="1828800" algn="l"/>
                    <a:tab pos="3657600" algn="l"/>
                    <a:tab pos="5200650" algn="l"/>
                  </a:tabLst>
                </a:pPr>
                <a:r>
                  <a:rPr lang="nl-NL" sz="3200" b="1" dirty="0">
                    <a:solidFill>
                      <a:srgbClr val="0000CC"/>
                    </a:solidFill>
                    <a:latin typeface="Times New Roman"/>
                    <a:ea typeface="Arial"/>
                    <a:cs typeface="Times New Roman"/>
                  </a:rPr>
                  <a:t> </a:t>
                </a:r>
                <a:r>
                  <a:rPr lang="nl-NL" sz="3200" b="1" dirty="0">
                    <a:solidFill>
                      <a:srgbClr val="0000CC"/>
                    </a:solidFill>
                    <a:latin typeface="Times New Roman"/>
                    <a:ea typeface="Arial"/>
                    <a:cs typeface="Times New Roman"/>
                    <a:sym typeface="Wingdings 2"/>
                  </a:rPr>
                  <a:t></a:t>
                </a:r>
                <a:r>
                  <a:rPr lang="nl-NL" sz="3200" b="1" dirty="0">
                    <a:solidFill>
                      <a:srgbClr val="0000CC"/>
                    </a:solidFill>
                    <a:latin typeface="Times New Roman"/>
                    <a:ea typeface="Arial"/>
                    <a:cs typeface="Times New Roman"/>
                  </a:rPr>
                  <a:t>. </a:t>
                </a:r>
                <a:r>
                  <a:rPr lang="vi-VN" sz="3200" b="1" dirty="0">
                    <a:solidFill>
                      <a:srgbClr val="0000CC"/>
                    </a:solidFill>
                    <a:latin typeface="Times New Roman"/>
                    <a:ea typeface="Calibri"/>
                    <a:cs typeface="Times New Roman"/>
                  </a:rPr>
                  <a:t>Phương pháp giải: </a:t>
                </a:r>
                <a:endParaRPr lang="en-GB" sz="3200" dirty="0">
                  <a:solidFill>
                    <a:prstClr val="black"/>
                  </a:solidFill>
                  <a:latin typeface="Times New Roman"/>
                  <a:ea typeface="Times New Roman"/>
                  <a:cs typeface="Times New Roman"/>
                </a:endParaRPr>
              </a:p>
              <a:p>
                <a:pPr lvl="0">
                  <a:lnSpc>
                    <a:spcPct val="107000"/>
                  </a:lnSpc>
                  <a:spcAft>
                    <a:spcPts val="800"/>
                  </a:spcAft>
                </a:pPr>
                <a:r>
                  <a:rPr lang="en-US" sz="3200" i="1" dirty="0" err="1">
                    <a:solidFill>
                      <a:prstClr val="black"/>
                    </a:solidFill>
                    <a:latin typeface="Verdana"/>
                    <a:ea typeface="Times New Roman"/>
                    <a:cs typeface="Times New Roman"/>
                  </a:rPr>
                  <a:t>Giả</a:t>
                </a:r>
                <a:r>
                  <a:rPr lang="en-US" sz="3200" i="1" dirty="0">
                    <a:solidFill>
                      <a:prstClr val="black"/>
                    </a:solidFill>
                    <a:latin typeface="Verdana"/>
                    <a:ea typeface="Times New Roman"/>
                    <a:cs typeface="Times New Roman"/>
                  </a:rPr>
                  <a:t> </a:t>
                </a:r>
                <a:r>
                  <a:rPr lang="en-US" sz="3200" i="1" dirty="0" err="1">
                    <a:solidFill>
                      <a:prstClr val="black"/>
                    </a:solidFill>
                    <a:latin typeface="Verdana"/>
                    <a:ea typeface="Times New Roman"/>
                    <a:cs typeface="Times New Roman"/>
                  </a:rPr>
                  <a:t>sử</a:t>
                </a:r>
                <a:r>
                  <a:rPr lang="en-US" sz="3200" i="1" dirty="0">
                    <a:solidFill>
                      <a:prstClr val="black"/>
                    </a:solidFill>
                    <a:latin typeface="Verdana"/>
                    <a:ea typeface="Times New Roman"/>
                    <a:cs typeface="Times New Roman"/>
                  </a:rPr>
                  <a:t> </a:t>
                </a:r>
                <a:r>
                  <a:rPr lang="en-US" sz="3200" i="1" dirty="0" err="1">
                    <a:solidFill>
                      <a:prstClr val="black"/>
                    </a:solidFill>
                    <a:latin typeface="Verdana"/>
                    <a:ea typeface="Times New Roman"/>
                    <a:cs typeface="Times New Roman"/>
                  </a:rPr>
                  <a:t>đề</a:t>
                </a:r>
                <a:r>
                  <a:rPr lang="en-US" sz="3200" i="1" dirty="0">
                    <a:solidFill>
                      <a:prstClr val="black"/>
                    </a:solidFill>
                    <a:latin typeface="Verdana"/>
                    <a:ea typeface="Times New Roman"/>
                    <a:cs typeface="Times New Roman"/>
                  </a:rPr>
                  <a:t> </a:t>
                </a:r>
                <a:r>
                  <a:rPr lang="en-US" sz="3200" i="1" dirty="0" err="1">
                    <a:solidFill>
                      <a:prstClr val="black"/>
                    </a:solidFill>
                    <a:latin typeface="Verdana"/>
                    <a:ea typeface="Times New Roman"/>
                    <a:cs typeface="Times New Roman"/>
                  </a:rPr>
                  <a:t>bài</a:t>
                </a:r>
                <a:r>
                  <a:rPr lang="en-US" sz="3200" i="1" dirty="0">
                    <a:solidFill>
                      <a:prstClr val="black"/>
                    </a:solidFill>
                    <a:latin typeface="Verdana"/>
                    <a:ea typeface="Times New Roman"/>
                    <a:cs typeface="Times New Roman"/>
                  </a:rPr>
                  <a:t> </a:t>
                </a:r>
                <a:r>
                  <a:rPr lang="en-US" sz="3200" i="1" dirty="0" err="1">
                    <a:solidFill>
                      <a:prstClr val="black"/>
                    </a:solidFill>
                    <a:latin typeface="Verdana"/>
                    <a:ea typeface="Times New Roman"/>
                    <a:cs typeface="Times New Roman"/>
                  </a:rPr>
                  <a:t>cho</a:t>
                </a:r>
                <a:r>
                  <a:rPr lang="en-US" sz="3200" i="1" dirty="0">
                    <a:solidFill>
                      <a:prstClr val="black"/>
                    </a:solidFill>
                    <a:latin typeface="Verdana"/>
                    <a:ea typeface="Times New Roman"/>
                    <a:cs typeface="Times New Roman"/>
                  </a:rPr>
                  <a:t> </a:t>
                </a:r>
                <a:r>
                  <a:rPr lang="en-US" sz="3200" i="1" dirty="0" err="1">
                    <a:solidFill>
                      <a:prstClr val="black"/>
                    </a:solidFill>
                    <a:latin typeface="Verdana"/>
                    <a:ea typeface="Times New Roman"/>
                    <a:cs typeface="Times New Roman"/>
                  </a:rPr>
                  <a:t>biết</a:t>
                </a:r>
                <a:r>
                  <a:rPr lang="en-US" sz="3200" i="1" dirty="0">
                    <a:solidFill>
                      <a:prstClr val="black"/>
                    </a:solidFill>
                    <a:latin typeface="Verdana"/>
                    <a:ea typeface="Times New Roman"/>
                    <a:cs typeface="Times New Roman"/>
                  </a:rPr>
                  <a:t> </a:t>
                </a:r>
                <a:r>
                  <a:rPr lang="en-US" sz="3200" i="1" dirty="0" err="1">
                    <a:solidFill>
                      <a:prstClr val="black"/>
                    </a:solidFill>
                    <a:latin typeface="Verdana"/>
                    <a:ea typeface="Times New Roman"/>
                    <a:cs typeface="Times New Roman"/>
                  </a:rPr>
                  <a:t>góc</a:t>
                </a:r>
                <a:r>
                  <a:rPr lang="en-US" sz="3200" i="1" dirty="0">
                    <a:solidFill>
                      <a:prstClr val="black"/>
                    </a:solidFill>
                    <a:latin typeface="Verdana"/>
                    <a:ea typeface="Times New Roman"/>
                    <a:cs typeface="Times New Roman"/>
                  </a:rPr>
                  <a:t> </a:t>
                </a:r>
                <a:r>
                  <a:rPr lang="en-US" sz="3200" i="1" dirty="0" err="1">
                    <a:solidFill>
                      <a:prstClr val="black"/>
                    </a:solidFill>
                    <a:latin typeface="Verdana"/>
                    <a:ea typeface="Times New Roman"/>
                    <a:cs typeface="Times New Roman"/>
                  </a:rPr>
                  <a:t>giữa</a:t>
                </a:r>
                <a:r>
                  <a:rPr lang="en-US" sz="3200" i="1" dirty="0">
                    <a:solidFill>
                      <a:prstClr val="black"/>
                    </a:solidFill>
                    <a:latin typeface="Verdana"/>
                    <a:ea typeface="Times New Roman"/>
                    <a:cs typeface="Times New Roman"/>
                  </a:rPr>
                  <a:t> </a:t>
                </a:r>
                <a14:m>
                  <m:oMath xmlns:m="http://schemas.openxmlformats.org/officeDocument/2006/math">
                    <m:r>
                      <a:rPr lang="en-US" sz="3200" i="1">
                        <a:solidFill>
                          <a:prstClr val="black"/>
                        </a:solidFill>
                        <a:latin typeface="Cambria Math"/>
                        <a:ea typeface="Times New Roman"/>
                        <a:cs typeface="Times New Roman"/>
                      </a:rPr>
                      <m:t>𝑆𝐶</m:t>
                    </m:r>
                  </m:oMath>
                </a14:m>
                <a:r>
                  <a:rPr lang="en-US" sz="3200" i="1" dirty="0">
                    <a:solidFill>
                      <a:prstClr val="black"/>
                    </a:solidFill>
                    <a:latin typeface="Verdana"/>
                    <a:ea typeface="Times New Roman"/>
                    <a:cs typeface="Times New Roman"/>
                  </a:rPr>
                  <a:t> </a:t>
                </a:r>
                <a:r>
                  <a:rPr lang="en-US" sz="3200" i="1" dirty="0" err="1">
                    <a:solidFill>
                      <a:prstClr val="black"/>
                    </a:solidFill>
                    <a:latin typeface="Verdana"/>
                    <a:ea typeface="Times New Roman"/>
                    <a:cs typeface="Times New Roman"/>
                  </a:rPr>
                  <a:t>và</a:t>
                </a:r>
                <a:r>
                  <a:rPr lang="en-US" sz="3200" i="1" dirty="0">
                    <a:solidFill>
                      <a:prstClr val="black"/>
                    </a:solidFill>
                    <a:latin typeface="Verdana"/>
                    <a:ea typeface="Times New Roman"/>
                    <a:cs typeface="Times New Roman"/>
                  </a:rPr>
                  <a:t> </a:t>
                </a:r>
                <a14:m>
                  <m:oMath xmlns:m="http://schemas.openxmlformats.org/officeDocument/2006/math">
                    <m:d>
                      <m:dPr>
                        <m:ctrlPr>
                          <a:rPr lang="en-GB" sz="3200" i="1">
                            <a:solidFill>
                              <a:prstClr val="black"/>
                            </a:solidFill>
                            <a:latin typeface="Cambria Math" panose="02040503050406030204" pitchFamily="18" charset="0"/>
                            <a:ea typeface="Times New Roman"/>
                            <a:cs typeface="Times New Roman"/>
                          </a:rPr>
                        </m:ctrlPr>
                      </m:dPr>
                      <m:e>
                        <m:r>
                          <a:rPr lang="en-US" sz="3200" i="1">
                            <a:solidFill>
                              <a:prstClr val="black"/>
                            </a:solidFill>
                            <a:latin typeface="Cambria Math"/>
                            <a:ea typeface="Times New Roman"/>
                            <a:cs typeface="Times New Roman"/>
                          </a:rPr>
                          <m:t>𝐴𝐵𝐶</m:t>
                        </m:r>
                      </m:e>
                    </m:d>
                  </m:oMath>
                </a14:m>
                <a:r>
                  <a:rPr lang="en-US" sz="3200" i="1" dirty="0">
                    <a:solidFill>
                      <a:prstClr val="black"/>
                    </a:solidFill>
                    <a:latin typeface="Verdana"/>
                    <a:ea typeface="Times New Roman"/>
                    <a:cs typeface="Times New Roman"/>
                  </a:rPr>
                  <a:t> </a:t>
                </a:r>
                <a:r>
                  <a:rPr lang="en-US" sz="3200" i="1" dirty="0" err="1">
                    <a:solidFill>
                      <a:prstClr val="black"/>
                    </a:solidFill>
                    <a:latin typeface="Verdana"/>
                    <a:ea typeface="Times New Roman"/>
                    <a:cs typeface="Times New Roman"/>
                  </a:rPr>
                  <a:t>bằng</a:t>
                </a:r>
                <a:r>
                  <a:rPr lang="en-US" sz="3200" i="1" dirty="0">
                    <a:solidFill>
                      <a:prstClr val="black"/>
                    </a:solidFill>
                    <a:latin typeface="Verdana"/>
                    <a:ea typeface="Times New Roman"/>
                    <a:cs typeface="Times New Roman"/>
                  </a:rPr>
                  <a:t> </a:t>
                </a:r>
                <a14:m>
                  <m:oMath xmlns:m="http://schemas.openxmlformats.org/officeDocument/2006/math">
                    <m:r>
                      <a:rPr lang="en-US" sz="3200" i="1">
                        <a:solidFill>
                          <a:prstClr val="black"/>
                        </a:solidFill>
                        <a:latin typeface="Cambria Math"/>
                        <a:ea typeface="Times New Roman"/>
                        <a:cs typeface="Times New Roman"/>
                      </a:rPr>
                      <m:t>𝛼</m:t>
                    </m:r>
                  </m:oMath>
                </a14:m>
                <a:r>
                  <a:rPr lang="en-US" sz="3200" i="1" dirty="0">
                    <a:solidFill>
                      <a:prstClr val="black"/>
                    </a:solidFill>
                    <a:latin typeface="Verdana"/>
                    <a:ea typeface="Times New Roman"/>
                    <a:cs typeface="Times New Roman"/>
                  </a:rPr>
                  <a:t>, </a:t>
                </a:r>
                <a:r>
                  <a:rPr lang="en-US" sz="3200" i="1" dirty="0" err="1">
                    <a:solidFill>
                      <a:prstClr val="black"/>
                    </a:solidFill>
                    <a:latin typeface="Verdana"/>
                    <a:ea typeface="Times New Roman"/>
                    <a:cs typeface="Times New Roman"/>
                  </a:rPr>
                  <a:t>khi</a:t>
                </a:r>
                <a:r>
                  <a:rPr lang="en-US" sz="3200" i="1" dirty="0">
                    <a:solidFill>
                      <a:prstClr val="black"/>
                    </a:solidFill>
                    <a:latin typeface="Verdana"/>
                    <a:ea typeface="Times New Roman"/>
                    <a:cs typeface="Times New Roman"/>
                  </a:rPr>
                  <a:t> </a:t>
                </a:r>
                <a:r>
                  <a:rPr lang="en-US" sz="3200" i="1" dirty="0" err="1">
                    <a:solidFill>
                      <a:prstClr val="black"/>
                    </a:solidFill>
                    <a:latin typeface="Verdana"/>
                    <a:ea typeface="Times New Roman"/>
                    <a:cs typeface="Times New Roman"/>
                  </a:rPr>
                  <a:t>đó</a:t>
                </a:r>
                <a:r>
                  <a:rPr lang="en-US" sz="3200" i="1" dirty="0">
                    <a:solidFill>
                      <a:prstClr val="black"/>
                    </a:solidFill>
                    <a:latin typeface="Verdana"/>
                    <a:ea typeface="Times New Roman"/>
                    <a:cs typeface="Times New Roman"/>
                  </a:rPr>
                  <a:t>: </a:t>
                </a:r>
                <a:endParaRPr lang="en-GB" sz="3200" dirty="0">
                  <a:solidFill>
                    <a:prstClr val="black"/>
                  </a:solidFill>
                  <a:latin typeface="Times New Roman"/>
                  <a:ea typeface="Times New Roman"/>
                  <a:cs typeface="Times New Roman"/>
                </a:endParaRPr>
              </a:p>
              <a:p>
                <a:pPr lvl="0" algn="ctr">
                  <a:lnSpc>
                    <a:spcPct val="107000"/>
                  </a:lnSpc>
                  <a:spcAft>
                    <a:spcPts val="800"/>
                  </a:spcAft>
                </a:pPr>
                <a14:m>
                  <m:oMathPara xmlns:m="http://schemas.openxmlformats.org/officeDocument/2006/math">
                    <m:oMathParaPr>
                      <m:jc m:val="centerGroup"/>
                    </m:oMathParaPr>
                    <m:oMath xmlns:m="http://schemas.openxmlformats.org/officeDocument/2006/math">
                      <m:r>
                        <a:rPr lang="en-US" sz="3200" i="1">
                          <a:solidFill>
                            <a:prstClr val="black"/>
                          </a:solidFill>
                          <a:latin typeface="Cambria Math"/>
                          <a:ea typeface="Times New Roman"/>
                          <a:cs typeface="Times New Roman"/>
                        </a:rPr>
                        <m:t>𝑆𝐻</m:t>
                      </m:r>
                      <m:r>
                        <a:rPr lang="en-US" sz="3200" i="1">
                          <a:solidFill>
                            <a:prstClr val="black"/>
                          </a:solidFill>
                          <a:latin typeface="Cambria Math"/>
                          <a:ea typeface="Times New Roman"/>
                          <a:cs typeface="Times New Roman"/>
                        </a:rPr>
                        <m:t>=</m:t>
                      </m:r>
                      <m:r>
                        <a:rPr lang="en-US" sz="3200" i="1">
                          <a:solidFill>
                            <a:prstClr val="black"/>
                          </a:solidFill>
                          <a:latin typeface="Cambria Math"/>
                          <a:ea typeface="Times New Roman"/>
                          <a:cs typeface="Times New Roman"/>
                        </a:rPr>
                        <m:t>𝑆𝐶</m:t>
                      </m:r>
                      <m:r>
                        <a:rPr lang="en-US" sz="3200" i="1">
                          <a:solidFill>
                            <a:prstClr val="black"/>
                          </a:solidFill>
                          <a:latin typeface="Cambria Math"/>
                          <a:ea typeface="Times New Roman"/>
                          <a:cs typeface="Times New Roman"/>
                        </a:rPr>
                        <m:t>.</m:t>
                      </m:r>
                      <m:func>
                        <m:funcPr>
                          <m:ctrlPr>
                            <a:rPr lang="en-GB" sz="3200" i="1">
                              <a:solidFill>
                                <a:prstClr val="black"/>
                              </a:solidFill>
                              <a:latin typeface="Cambria Math" panose="02040503050406030204" pitchFamily="18" charset="0"/>
                              <a:ea typeface="Times New Roman"/>
                              <a:cs typeface="Times New Roman"/>
                            </a:rPr>
                          </m:ctrlPr>
                        </m:funcPr>
                        <m:fName>
                          <m:r>
                            <a:rPr lang="en-US" sz="3200" i="1">
                              <a:solidFill>
                                <a:prstClr val="black"/>
                              </a:solidFill>
                              <a:latin typeface="Cambria Math"/>
                              <a:ea typeface="Times New Roman"/>
                              <a:cs typeface="Times New Roman"/>
                            </a:rPr>
                            <m:t>𝑠𝑖𝑛</m:t>
                          </m:r>
                        </m:fName>
                        <m:e>
                          <m:r>
                            <a:rPr lang="en-US" sz="3200" i="1">
                              <a:solidFill>
                                <a:prstClr val="black"/>
                              </a:solidFill>
                              <a:latin typeface="Cambria Math"/>
                              <a:ea typeface="Times New Roman"/>
                              <a:cs typeface="Times New Roman"/>
                            </a:rPr>
                            <m:t>𝛼</m:t>
                          </m:r>
                        </m:e>
                      </m:func>
                      <m:r>
                        <a:rPr lang="en-US" sz="3200" i="1">
                          <a:solidFill>
                            <a:prstClr val="black"/>
                          </a:solidFill>
                          <a:latin typeface="Cambria Math"/>
                          <a:ea typeface="Times New Roman"/>
                          <a:cs typeface="Times New Roman"/>
                        </a:rPr>
                        <m:t>=</m:t>
                      </m:r>
                      <m:r>
                        <a:rPr lang="en-US" sz="3200" i="1">
                          <a:solidFill>
                            <a:prstClr val="black"/>
                          </a:solidFill>
                          <a:latin typeface="Cambria Math"/>
                          <a:ea typeface="Times New Roman"/>
                          <a:cs typeface="Times New Roman"/>
                        </a:rPr>
                        <m:t>𝐻𝐶</m:t>
                      </m:r>
                      <m:r>
                        <a:rPr lang="en-US" sz="3200" i="1">
                          <a:solidFill>
                            <a:prstClr val="black"/>
                          </a:solidFill>
                          <a:latin typeface="Cambria Math"/>
                          <a:ea typeface="Times New Roman"/>
                          <a:cs typeface="Times New Roman"/>
                        </a:rPr>
                        <m:t>.</m:t>
                      </m:r>
                      <m:func>
                        <m:funcPr>
                          <m:ctrlPr>
                            <a:rPr lang="en-GB" sz="3200" i="1">
                              <a:solidFill>
                                <a:prstClr val="black"/>
                              </a:solidFill>
                              <a:latin typeface="Cambria Math" panose="02040503050406030204" pitchFamily="18" charset="0"/>
                              <a:ea typeface="Times New Roman"/>
                              <a:cs typeface="Times New Roman"/>
                            </a:rPr>
                          </m:ctrlPr>
                        </m:funcPr>
                        <m:fName>
                          <m:r>
                            <a:rPr lang="en-US" sz="3200" i="1">
                              <a:solidFill>
                                <a:prstClr val="black"/>
                              </a:solidFill>
                              <a:latin typeface="Cambria Math"/>
                              <a:ea typeface="Times New Roman"/>
                              <a:cs typeface="Times New Roman"/>
                            </a:rPr>
                            <m:t>𝑡𝑎𝑛</m:t>
                          </m:r>
                        </m:fName>
                        <m:e>
                          <m:r>
                            <a:rPr lang="en-US" sz="3200" i="1">
                              <a:solidFill>
                                <a:prstClr val="black"/>
                              </a:solidFill>
                              <a:latin typeface="Cambria Math"/>
                              <a:ea typeface="Times New Roman"/>
                              <a:cs typeface="Times New Roman"/>
                            </a:rPr>
                            <m:t>𝛼</m:t>
                          </m:r>
                        </m:e>
                      </m:func>
                    </m:oMath>
                  </m:oMathPara>
                </a14:m>
                <a:endParaRPr lang="en-US" dirty="0"/>
              </a:p>
            </p:txBody>
          </p:sp>
        </mc:Choice>
        <mc:Fallback xmlns="">
          <p:sp>
            <p:nvSpPr>
              <p:cNvPr id="6" name="Rectangle 5">
                <a:extLst>
                  <a:ext uri="{FF2B5EF4-FFF2-40B4-BE49-F238E27FC236}">
                    <a16:creationId xmlns:a16="http://schemas.microsoft.com/office/drawing/2014/main" id="{6251E6CD-D050-4026-8648-24599F4F8D68}"/>
                  </a:ext>
                </a:extLst>
              </p:cNvPr>
              <p:cNvSpPr>
                <a:spLocks noRot="1" noChangeAspect="1" noMove="1" noResize="1" noEditPoints="1" noAdjustHandles="1" noChangeArrowheads="1" noChangeShapeType="1" noTextEdit="1"/>
              </p:cNvSpPr>
              <p:nvPr/>
            </p:nvSpPr>
            <p:spPr>
              <a:xfrm>
                <a:off x="318867" y="813295"/>
                <a:ext cx="11230707" cy="2507866"/>
              </a:xfrm>
              <a:prstGeom prst="rect">
                <a:avLst/>
              </a:prstGeom>
              <a:blipFill>
                <a:blip r:embed="rId5"/>
                <a:stretch>
                  <a:fillRect l="-1356" t="-3398"/>
                </a:stretch>
              </a:blipFill>
            </p:spPr>
            <p:txBody>
              <a:bodyPr/>
              <a:lstStyle/>
              <a:p>
                <a:r>
                  <a:rPr lang="en-US">
                    <a:noFill/>
                  </a:rPr>
                  <a:t> </a:t>
                </a:r>
              </a:p>
            </p:txBody>
          </p:sp>
        </mc:Fallback>
      </mc:AlternateContent>
      <p:sp>
        <p:nvSpPr>
          <p:cNvPr id="8" name="Isosceles Triangle 7">
            <a:hlinkClick r:id="rId6" action="ppaction://hlinksldjump"/>
            <a:extLst>
              <a:ext uri="{FF2B5EF4-FFF2-40B4-BE49-F238E27FC236}">
                <a16:creationId xmlns:a16="http://schemas.microsoft.com/office/drawing/2014/main" id="{8C35B001-8E2D-44BA-BD80-D7E2F4072B49}"/>
              </a:ext>
            </a:extLst>
          </p:cNvPr>
          <p:cNvSpPr/>
          <p:nvPr/>
        </p:nvSpPr>
        <p:spPr>
          <a:xfrm rot="5400000">
            <a:off x="11532432"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hlinkClick r:id="rId7" action="ppaction://hlinksldjump"/>
            <a:extLst>
              <a:ext uri="{FF2B5EF4-FFF2-40B4-BE49-F238E27FC236}">
                <a16:creationId xmlns:a16="http://schemas.microsoft.com/office/drawing/2014/main" id="{BD82790C-572E-48BD-8CE7-A08896F14A70}"/>
              </a:ext>
            </a:extLst>
          </p:cNvPr>
          <p:cNvSpPr/>
          <p:nvPr/>
        </p:nvSpPr>
        <p:spPr>
          <a:xfrm rot="16200000">
            <a:off x="11024656"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591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1"/>
                                        </p:tgtEl>
                                        <p:attrNameLst>
                                          <p:attrName>style.visibility</p:attrName>
                                        </p:attrNameLst>
                                      </p:cBhvr>
                                      <p:to>
                                        <p:strVal val="visible"/>
                                      </p:to>
                                    </p:set>
                                    <p:animEffect transition="in" filter="barn(inVertical)">
                                      <p:cBhvr>
                                        <p:cTn id="12" dur="500"/>
                                        <p:tgtEl>
                                          <p:spTgt spid="51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10000"/>
                                  </p:iterate>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par>
                          <p:cTn id="18" fill="hold">
                            <p:stCondLst>
                              <p:cond delay="1300"/>
                            </p:stCondLst>
                            <p:childTnLst>
                              <p:par>
                                <p:cTn id="19" presetID="10" presetClass="entr" presetSubtype="0" fill="hold" nodeType="afterEffect">
                                  <p:stCondLst>
                                    <p:cond delay="0"/>
                                  </p:stCondLst>
                                  <p:iterate type="lt">
                                    <p:tmPct val="10000"/>
                                  </p:iterate>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500"/>
                                        <p:tgtEl>
                                          <p:spTgt spid="6">
                                            <p:txEl>
                                              <p:pRg st="1" end="1"/>
                                            </p:txEl>
                                          </p:spTgt>
                                        </p:tgtEl>
                                      </p:cBhvr>
                                    </p:animEffect>
                                  </p:childTnLst>
                                </p:cTn>
                              </p:par>
                            </p:childTnLst>
                          </p:cTn>
                        </p:par>
                        <p:par>
                          <p:cTn id="22" fill="hold">
                            <p:stCondLst>
                              <p:cond delay="4000"/>
                            </p:stCondLst>
                            <p:childTnLst>
                              <p:par>
                                <p:cTn id="23" presetID="10" presetClass="entr" presetSubtype="0" fill="hold" nodeType="afterEffect">
                                  <p:stCondLst>
                                    <p:cond delay="0"/>
                                  </p:stCondLst>
                                  <p:iterate type="lt">
                                    <p:tmPct val="6000"/>
                                  </p:iterate>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0" y="1419908"/>
                <a:ext cx="12192000" cy="2570384"/>
              </a:xfrm>
              <a:prstGeom prst="rect">
                <a:avLst/>
              </a:prstGeom>
            </p:spPr>
            <p:txBody>
              <a:bodyPr wrap="square">
                <a:spAutoFit/>
              </a:bodyPr>
              <a:lstStyle/>
              <a:p>
                <a:pPr lvl="0" algn="just">
                  <a:lnSpc>
                    <a:spcPct val="107000"/>
                  </a:lnSpc>
                  <a:spcAft>
                    <a:spcPts val="0"/>
                  </a:spcAft>
                  <a:buClr>
                    <a:srgbClr val="0000FF"/>
                  </a:buClr>
                  <a:tabLst>
                    <a:tab pos="629920" algn="l"/>
                  </a:tabLst>
                </a:pPr>
                <a:r>
                  <a:rPr lang="en-GB" sz="3200" b="1" dirty="0" err="1">
                    <a:solidFill>
                      <a:srgbClr val="FF0000"/>
                    </a:solidFill>
                    <a:latin typeface="Times New Roman"/>
                    <a:ea typeface="Times New Roman"/>
                  </a:rPr>
                  <a:t>Câu</a:t>
                </a:r>
                <a:r>
                  <a:rPr lang="en-GB" sz="3200" b="1" dirty="0">
                    <a:solidFill>
                      <a:srgbClr val="FF0000"/>
                    </a:solidFill>
                    <a:latin typeface="Times New Roman"/>
                    <a:ea typeface="Times New Roman"/>
                  </a:rPr>
                  <a:t> 1. </a:t>
                </a:r>
                <a:r>
                  <a:rPr lang="vi-VN" sz="3200" dirty="0">
                    <a:latin typeface="Times New Roman"/>
                    <a:ea typeface="Times New Roman"/>
                  </a:rPr>
                  <a:t>Hình chóp </a:t>
                </a:r>
                <a14:m>
                  <m:oMath xmlns:m="http://schemas.openxmlformats.org/officeDocument/2006/math">
                    <m:r>
                      <a:rPr lang="vi-VN" sz="3200" i="1">
                        <a:effectLst/>
                        <a:latin typeface="Cambria Math"/>
                        <a:ea typeface="Times New Roman"/>
                      </a:rPr>
                      <m:t>𝑆</m:t>
                    </m:r>
                    <m:r>
                      <a:rPr lang="vi-VN" sz="3200" i="1">
                        <a:effectLst/>
                        <a:latin typeface="Cambria Math"/>
                        <a:ea typeface="Times New Roman"/>
                      </a:rPr>
                      <m:t>.</m:t>
                    </m:r>
                    <m:r>
                      <a:rPr lang="vi-VN" sz="3200" i="1">
                        <a:effectLst/>
                        <a:latin typeface="Cambria Math"/>
                        <a:ea typeface="Times New Roman"/>
                      </a:rPr>
                      <m:t>𝐴𝐵𝐶𝐷</m:t>
                    </m:r>
                  </m:oMath>
                </a14:m>
                <a:r>
                  <a:rPr lang="vi-VN" sz="3200" dirty="0">
                    <a:effectLst/>
                    <a:latin typeface="Times New Roman"/>
                    <a:ea typeface="Times New Roman"/>
                  </a:rPr>
                  <a:t> đáy là hình chữ nhật có </a:t>
                </a:r>
                <a14:m>
                  <m:oMath xmlns:m="http://schemas.openxmlformats.org/officeDocument/2006/math">
                    <m:r>
                      <a:rPr lang="vi-VN" sz="3200" i="1">
                        <a:effectLst/>
                        <a:latin typeface="Cambria Math"/>
                        <a:ea typeface="Times New Roman"/>
                      </a:rPr>
                      <m:t>𝐴𝐵</m:t>
                    </m:r>
                    <m:r>
                      <a:rPr lang="vi-VN" sz="3200" i="1">
                        <a:effectLst/>
                        <a:latin typeface="Cambria Math"/>
                        <a:ea typeface="Times New Roman"/>
                      </a:rPr>
                      <m:t>=2</m:t>
                    </m:r>
                    <m:r>
                      <a:rPr lang="vi-VN" sz="3200" i="1">
                        <a:effectLst/>
                        <a:latin typeface="Cambria Math"/>
                        <a:ea typeface="Times New Roman"/>
                      </a:rPr>
                      <m:t>𝑎</m:t>
                    </m:r>
                    <m:rad>
                      <m:radPr>
                        <m:degHide m:val="on"/>
                        <m:ctrlPr>
                          <a:rPr lang="en-GB" sz="3200" i="1">
                            <a:effectLst/>
                            <a:latin typeface="Cambria Math" panose="02040503050406030204" pitchFamily="18" charset="0"/>
                            <a:ea typeface="Times New Roman"/>
                          </a:rPr>
                        </m:ctrlPr>
                      </m:radPr>
                      <m:deg/>
                      <m:e>
                        <m:r>
                          <a:rPr lang="vi-VN" sz="3200" i="1">
                            <a:effectLst/>
                            <a:latin typeface="Cambria Math"/>
                            <a:ea typeface="Times New Roman"/>
                          </a:rPr>
                          <m:t>3</m:t>
                        </m:r>
                      </m:e>
                    </m:rad>
                    <m:r>
                      <a:rPr lang="vi-VN" sz="3200" i="1">
                        <a:effectLst/>
                        <a:latin typeface="Cambria Math"/>
                        <a:ea typeface="Times New Roman"/>
                      </a:rPr>
                      <m:t>; </m:t>
                    </m:r>
                    <m:r>
                      <a:rPr lang="vi-VN" sz="3200" i="1">
                        <a:effectLst/>
                        <a:latin typeface="Cambria Math"/>
                        <a:ea typeface="Times New Roman"/>
                      </a:rPr>
                      <m:t>𝐴𝐷</m:t>
                    </m:r>
                    <m:r>
                      <a:rPr lang="vi-VN" sz="3200" i="1">
                        <a:effectLst/>
                        <a:latin typeface="Cambria Math"/>
                        <a:ea typeface="Times New Roman"/>
                      </a:rPr>
                      <m:t>=2</m:t>
                    </m:r>
                    <m:r>
                      <a:rPr lang="vi-VN" sz="3200" i="1">
                        <a:effectLst/>
                        <a:latin typeface="Cambria Math"/>
                        <a:ea typeface="Times New Roman"/>
                      </a:rPr>
                      <m:t>𝑎</m:t>
                    </m:r>
                  </m:oMath>
                </a14:m>
                <a:r>
                  <a:rPr lang="vi-VN" sz="3200" dirty="0">
                    <a:effectLst/>
                    <a:latin typeface="Times New Roman"/>
                    <a:ea typeface="Times New Roman"/>
                  </a:rPr>
                  <a:t>. Mặt bên </a:t>
                </a:r>
                <a14:m>
                  <m:oMath xmlns:m="http://schemas.openxmlformats.org/officeDocument/2006/math">
                    <m:d>
                      <m:dPr>
                        <m:ctrlPr>
                          <a:rPr lang="en-GB" sz="3200" i="1">
                            <a:effectLst/>
                            <a:latin typeface="Cambria Math" panose="02040503050406030204" pitchFamily="18" charset="0"/>
                            <a:ea typeface="Times New Roman"/>
                          </a:rPr>
                        </m:ctrlPr>
                      </m:dPr>
                      <m:e>
                        <m:r>
                          <a:rPr lang="vi-VN" sz="3200" i="1">
                            <a:effectLst/>
                            <a:latin typeface="Cambria Math"/>
                            <a:ea typeface="Times New Roman"/>
                          </a:rPr>
                          <m:t>𝑆𝐴𝐵</m:t>
                        </m:r>
                      </m:e>
                    </m:d>
                  </m:oMath>
                </a14:m>
                <a:r>
                  <a:rPr lang="vi-VN" sz="3200" dirty="0">
                    <a:effectLst/>
                    <a:latin typeface="Times New Roman"/>
                    <a:ea typeface="Times New Roman"/>
                  </a:rPr>
                  <a:t> là tam giác đều và nằm trong mặt phẳng vuông góc với đáy. Thể tích khối chóp </a:t>
                </a:r>
                <a14:m>
                  <m:oMath xmlns:m="http://schemas.openxmlformats.org/officeDocument/2006/math">
                    <m:r>
                      <a:rPr lang="vi-VN" sz="3200" i="1">
                        <a:effectLst/>
                        <a:latin typeface="Cambria Math"/>
                        <a:ea typeface="Times New Roman"/>
                      </a:rPr>
                      <m:t>𝑆</m:t>
                    </m:r>
                    <m:r>
                      <a:rPr lang="vi-VN" sz="3200" i="1">
                        <a:effectLst/>
                        <a:latin typeface="Cambria Math"/>
                        <a:ea typeface="Times New Roman"/>
                      </a:rPr>
                      <m:t>.</m:t>
                    </m:r>
                    <m:r>
                      <a:rPr lang="vi-VN" sz="3200" i="1">
                        <a:effectLst/>
                        <a:latin typeface="Cambria Math"/>
                        <a:ea typeface="Times New Roman"/>
                      </a:rPr>
                      <m:t>𝐴𝐵𝐷</m:t>
                    </m:r>
                  </m:oMath>
                </a14:m>
                <a:r>
                  <a:rPr lang="vi-VN" sz="3200" dirty="0">
                    <a:effectLst/>
                    <a:latin typeface="Times New Roman"/>
                    <a:ea typeface="Times New Roman"/>
                  </a:rPr>
                  <a:t> là.</a:t>
                </a:r>
                <a:endParaRPr lang="en-GB" sz="3200" dirty="0">
                  <a:effectLst/>
                  <a:latin typeface="Times New Roman"/>
                  <a:ea typeface="Times New Roman"/>
                </a:endParaRPr>
              </a:p>
              <a:p>
                <a:pPr algn="just">
                  <a:lnSpc>
                    <a:spcPct val="107000"/>
                  </a:lnSpc>
                  <a:spcAft>
                    <a:spcPts val="800"/>
                  </a:spcAft>
                  <a:tabLst>
                    <a:tab pos="635000" algn="l"/>
                    <a:tab pos="2222500" algn="l"/>
                    <a:tab pos="3810000" algn="l"/>
                    <a:tab pos="5397500" algn="l"/>
                  </a:tabLst>
                </a:pPr>
                <a:r>
                  <a:rPr lang="vi-VN" sz="3200" b="1" dirty="0">
                    <a:effectLst/>
                    <a:latin typeface="Times New Roman"/>
                    <a:ea typeface="Times New Roman"/>
                  </a:rPr>
                  <a:t>	A. </a:t>
                </a:r>
                <a14:m>
                  <m:oMath xmlns:m="http://schemas.openxmlformats.org/officeDocument/2006/math">
                    <m:f>
                      <m:fPr>
                        <m:ctrlPr>
                          <a:rPr lang="en-GB" sz="3200" b="1" i="1">
                            <a:effectLst/>
                            <a:latin typeface="Cambria Math" panose="02040503050406030204" pitchFamily="18" charset="0"/>
                            <a:ea typeface="Times New Roman"/>
                          </a:rPr>
                        </m:ctrlPr>
                      </m:fPr>
                      <m:num>
                        <m:r>
                          <a:rPr lang="en-US" sz="3200" b="1" i="1">
                            <a:effectLst/>
                            <a:latin typeface="Cambria Math"/>
                            <a:ea typeface="Times New Roman"/>
                          </a:rPr>
                          <m:t>𝟐</m:t>
                        </m:r>
                        <m:rad>
                          <m:radPr>
                            <m:degHide m:val="on"/>
                            <m:ctrlPr>
                              <a:rPr lang="en-GB" sz="3200" b="1" i="1">
                                <a:effectLst/>
                                <a:latin typeface="Cambria Math" panose="02040503050406030204" pitchFamily="18" charset="0"/>
                                <a:ea typeface="Times New Roman"/>
                              </a:rPr>
                            </m:ctrlPr>
                          </m:radPr>
                          <m:deg/>
                          <m:e>
                            <m:r>
                              <a:rPr lang="en-US" sz="3200" b="1" i="1">
                                <a:effectLst/>
                                <a:latin typeface="Cambria Math"/>
                                <a:ea typeface="Times New Roman"/>
                              </a:rPr>
                              <m:t>𝟑</m:t>
                            </m:r>
                          </m:e>
                        </m:rad>
                      </m:num>
                      <m:den>
                        <m:r>
                          <a:rPr lang="en-US" sz="3200" b="1" i="1">
                            <a:effectLst/>
                            <a:latin typeface="Cambria Math"/>
                            <a:ea typeface="Times New Roman"/>
                          </a:rPr>
                          <m:t>𝟑</m:t>
                        </m:r>
                      </m:den>
                    </m:f>
                    <m:sSup>
                      <m:sSupPr>
                        <m:ctrlPr>
                          <a:rPr lang="en-GB" sz="3200" b="1" i="1">
                            <a:effectLst/>
                            <a:latin typeface="Cambria Math" panose="02040503050406030204" pitchFamily="18" charset="0"/>
                            <a:ea typeface="Times New Roman"/>
                          </a:rPr>
                        </m:ctrlPr>
                      </m:sSupPr>
                      <m:e>
                        <m:r>
                          <a:rPr lang="en-US" sz="3200" b="1" i="1">
                            <a:effectLst/>
                            <a:latin typeface="Cambria Math"/>
                            <a:ea typeface="Times New Roman"/>
                          </a:rPr>
                          <m:t>𝒂</m:t>
                        </m:r>
                      </m:e>
                      <m:sup>
                        <m:r>
                          <a:rPr lang="en-US" sz="3200" b="1" i="1">
                            <a:effectLst/>
                            <a:latin typeface="Cambria Math"/>
                            <a:ea typeface="Times New Roman"/>
                          </a:rPr>
                          <m:t>𝟑</m:t>
                        </m:r>
                      </m:sup>
                    </m:sSup>
                  </m:oMath>
                </a14:m>
                <a:r>
                  <a:rPr lang="vi-VN" sz="3200" dirty="0">
                    <a:effectLst/>
                    <a:latin typeface="Times New Roman"/>
                    <a:ea typeface="Times New Roman"/>
                  </a:rPr>
                  <a:t>.</a:t>
                </a:r>
                <a:r>
                  <a:rPr lang="vi-VN" sz="3200" b="1" dirty="0">
                    <a:effectLst/>
                    <a:latin typeface="Times New Roman"/>
                    <a:ea typeface="Times New Roman"/>
                  </a:rPr>
                  <a:t>	B. </a:t>
                </a:r>
                <a14:m>
                  <m:oMath xmlns:m="http://schemas.openxmlformats.org/officeDocument/2006/math">
                    <m:r>
                      <a:rPr lang="en-US" sz="3200" b="1" i="1">
                        <a:effectLst/>
                        <a:latin typeface="Cambria Math"/>
                        <a:ea typeface="Times New Roman"/>
                      </a:rPr>
                      <m:t>𝟒</m:t>
                    </m:r>
                    <m:rad>
                      <m:radPr>
                        <m:degHide m:val="on"/>
                        <m:ctrlPr>
                          <a:rPr lang="en-GB" sz="3200" b="1" i="1">
                            <a:effectLst/>
                            <a:latin typeface="Cambria Math" panose="02040503050406030204" pitchFamily="18" charset="0"/>
                            <a:ea typeface="Times New Roman"/>
                          </a:rPr>
                        </m:ctrlPr>
                      </m:radPr>
                      <m:deg/>
                      <m:e>
                        <m:r>
                          <a:rPr lang="en-US" sz="3200" b="1" i="1">
                            <a:effectLst/>
                            <a:latin typeface="Cambria Math"/>
                            <a:ea typeface="Times New Roman"/>
                          </a:rPr>
                          <m:t>𝟑</m:t>
                        </m:r>
                      </m:e>
                    </m:rad>
                    <m:sSup>
                      <m:sSupPr>
                        <m:ctrlPr>
                          <a:rPr lang="en-GB" sz="3200" b="1" i="1">
                            <a:effectLst/>
                            <a:latin typeface="Cambria Math" panose="02040503050406030204" pitchFamily="18" charset="0"/>
                            <a:ea typeface="Times New Roman"/>
                          </a:rPr>
                        </m:ctrlPr>
                      </m:sSupPr>
                      <m:e>
                        <m:r>
                          <a:rPr lang="en-US" sz="3200" b="1" i="1">
                            <a:effectLst/>
                            <a:latin typeface="Cambria Math"/>
                            <a:ea typeface="Times New Roman"/>
                          </a:rPr>
                          <m:t>𝒂</m:t>
                        </m:r>
                      </m:e>
                      <m:sup>
                        <m:r>
                          <a:rPr lang="en-US" sz="3200" b="1" i="1">
                            <a:effectLst/>
                            <a:latin typeface="Cambria Math"/>
                            <a:ea typeface="Times New Roman"/>
                          </a:rPr>
                          <m:t>𝟑</m:t>
                        </m:r>
                      </m:sup>
                    </m:sSup>
                  </m:oMath>
                </a14:m>
                <a:r>
                  <a:rPr lang="vi-VN" sz="3200" dirty="0">
                    <a:effectLst/>
                    <a:latin typeface="Times New Roman"/>
                    <a:ea typeface="Times New Roman"/>
                  </a:rPr>
                  <a:t>.</a:t>
                </a:r>
                <a:r>
                  <a:rPr lang="vi-VN" sz="3200" b="1" dirty="0">
                    <a:effectLst/>
                    <a:latin typeface="Times New Roman"/>
                    <a:ea typeface="Times New Roman"/>
                  </a:rPr>
                  <a:t>	C. </a:t>
                </a:r>
                <a14:m>
                  <m:oMath xmlns:m="http://schemas.openxmlformats.org/officeDocument/2006/math">
                    <m:r>
                      <a:rPr lang="en-US" sz="3200" b="1" i="1">
                        <a:effectLst/>
                        <a:latin typeface="Cambria Math"/>
                        <a:ea typeface="Times New Roman"/>
                      </a:rPr>
                      <m:t>𝟒</m:t>
                    </m:r>
                    <m:sSup>
                      <m:sSupPr>
                        <m:ctrlPr>
                          <a:rPr lang="en-GB" sz="3200" b="1" i="1">
                            <a:effectLst/>
                            <a:latin typeface="Cambria Math" panose="02040503050406030204" pitchFamily="18" charset="0"/>
                            <a:ea typeface="Times New Roman"/>
                          </a:rPr>
                        </m:ctrlPr>
                      </m:sSupPr>
                      <m:e>
                        <m:r>
                          <a:rPr lang="en-US" sz="3200" b="1" i="1">
                            <a:effectLst/>
                            <a:latin typeface="Cambria Math"/>
                            <a:ea typeface="Times New Roman"/>
                          </a:rPr>
                          <m:t>𝒂</m:t>
                        </m:r>
                      </m:e>
                      <m:sup>
                        <m:r>
                          <a:rPr lang="en-US" sz="3200" b="1" i="1">
                            <a:effectLst/>
                            <a:latin typeface="Cambria Math"/>
                            <a:ea typeface="Times New Roman"/>
                          </a:rPr>
                          <m:t>𝟑</m:t>
                        </m:r>
                      </m:sup>
                    </m:sSup>
                  </m:oMath>
                </a14:m>
                <a:r>
                  <a:rPr lang="vi-VN" sz="3200" b="1" dirty="0">
                    <a:effectLst/>
                    <a:latin typeface="Times New Roman"/>
                    <a:ea typeface="Times New Roman"/>
                  </a:rPr>
                  <a:t>.	</a:t>
                </a:r>
                <a:r>
                  <a:rPr lang="vi-VN" sz="3200" b="1" dirty="0">
                    <a:solidFill>
                      <a:srgbClr val="000000"/>
                    </a:solidFill>
                    <a:effectLst/>
                    <a:latin typeface="Times New Roman"/>
                    <a:ea typeface="Times New Roman"/>
                  </a:rPr>
                  <a:t>D.</a:t>
                </a:r>
                <a:r>
                  <a:rPr lang="vi-VN" sz="3200" b="1" dirty="0">
                    <a:solidFill>
                      <a:srgbClr val="002060"/>
                    </a:solidFill>
                    <a:effectLst/>
                    <a:latin typeface="Times New Roman"/>
                    <a:ea typeface="Times New Roman"/>
                  </a:rPr>
                  <a:t> </a:t>
                </a:r>
                <a14:m>
                  <m:oMath xmlns:m="http://schemas.openxmlformats.org/officeDocument/2006/math">
                    <m:r>
                      <a:rPr lang="en-US" sz="3200" b="1" i="1">
                        <a:effectLst/>
                        <a:latin typeface="Cambria Math"/>
                        <a:ea typeface="Times New Roman"/>
                      </a:rPr>
                      <m:t>𝟐</m:t>
                    </m:r>
                    <m:rad>
                      <m:radPr>
                        <m:degHide m:val="on"/>
                        <m:ctrlPr>
                          <a:rPr lang="en-GB" sz="3200" b="1" i="1">
                            <a:effectLst/>
                            <a:latin typeface="Cambria Math" panose="02040503050406030204" pitchFamily="18" charset="0"/>
                            <a:ea typeface="Times New Roman"/>
                          </a:rPr>
                        </m:ctrlPr>
                      </m:radPr>
                      <m:deg/>
                      <m:e>
                        <m:r>
                          <a:rPr lang="en-US" sz="3200" b="1" i="1">
                            <a:effectLst/>
                            <a:latin typeface="Cambria Math"/>
                            <a:ea typeface="Times New Roman"/>
                          </a:rPr>
                          <m:t>𝟑</m:t>
                        </m:r>
                      </m:e>
                    </m:rad>
                    <m:sSup>
                      <m:sSupPr>
                        <m:ctrlPr>
                          <a:rPr lang="en-GB" sz="3200" b="1" i="1">
                            <a:effectLst/>
                            <a:latin typeface="Cambria Math" panose="02040503050406030204" pitchFamily="18" charset="0"/>
                            <a:ea typeface="Times New Roman"/>
                          </a:rPr>
                        </m:ctrlPr>
                      </m:sSupPr>
                      <m:e>
                        <m:r>
                          <a:rPr lang="en-US" sz="3200" b="1" i="1">
                            <a:effectLst/>
                            <a:latin typeface="Cambria Math"/>
                            <a:ea typeface="Times New Roman"/>
                          </a:rPr>
                          <m:t>𝒂</m:t>
                        </m:r>
                      </m:e>
                      <m:sup>
                        <m:r>
                          <a:rPr lang="en-US" sz="3200" b="1" i="1">
                            <a:effectLst/>
                            <a:latin typeface="Cambria Math"/>
                            <a:ea typeface="Times New Roman"/>
                          </a:rPr>
                          <m:t>𝟑</m:t>
                        </m:r>
                      </m:sup>
                    </m:sSup>
                  </m:oMath>
                </a14:m>
                <a:r>
                  <a:rPr lang="vi-VN" sz="3200" dirty="0">
                    <a:effectLst/>
                    <a:latin typeface="Times New Roman"/>
                    <a:ea typeface="Times New Roman"/>
                  </a:rPr>
                  <a:t>.</a:t>
                </a:r>
                <a:endParaRPr lang="en-GB" sz="3200" dirty="0">
                  <a:effectLst/>
                  <a:latin typeface="Times New Roman"/>
                  <a:ea typeface="Times New Roman"/>
                </a:endParaRPr>
              </a:p>
            </p:txBody>
          </p:sp>
        </mc:Choice>
        <mc:Fallback xmlns="">
          <p:sp>
            <p:nvSpPr>
              <p:cNvPr id="4" name="Rectangle 3"/>
              <p:cNvSpPr>
                <a:spLocks noRot="1" noChangeAspect="1" noMove="1" noResize="1" noEditPoints="1" noAdjustHandles="1" noChangeArrowheads="1" noChangeShapeType="1" noTextEdit="1"/>
              </p:cNvSpPr>
              <p:nvPr/>
            </p:nvSpPr>
            <p:spPr>
              <a:xfrm>
                <a:off x="0" y="1419908"/>
                <a:ext cx="12192000" cy="2570384"/>
              </a:xfrm>
              <a:prstGeom prst="rect">
                <a:avLst/>
              </a:prstGeom>
              <a:blipFill>
                <a:blip r:embed="rId2"/>
                <a:stretch>
                  <a:fillRect l="-1250" t="-1896" r="-1250" b="-1659"/>
                </a:stretch>
              </a:blipFill>
            </p:spPr>
            <p:txBody>
              <a:bodyPr/>
              <a:lstStyle/>
              <a:p>
                <a:r>
                  <a:rPr lang="en-US">
                    <a:noFill/>
                  </a:rPr>
                  <a:t> </a:t>
                </a:r>
              </a:p>
            </p:txBody>
          </p:sp>
        </mc:Fallback>
      </mc:AlternateContent>
      <p:sp>
        <p:nvSpPr>
          <p:cNvPr id="5" name="Oval 4"/>
          <p:cNvSpPr/>
          <p:nvPr/>
        </p:nvSpPr>
        <p:spPr>
          <a:xfrm>
            <a:off x="8191500" y="3257550"/>
            <a:ext cx="609600" cy="609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247650" y="101474"/>
            <a:ext cx="11734800" cy="1248803"/>
          </a:xfrm>
          <a:prstGeom prst="rect">
            <a:avLst/>
          </a:prstGeom>
        </p:spPr>
        <p:txBody>
          <a:bodyPr wrap="square">
            <a:spAutoFit/>
          </a:bodyPr>
          <a:lstStyle/>
          <a:p>
            <a:pPr indent="90170">
              <a:lnSpc>
                <a:spcPct val="107000"/>
              </a:lnSpc>
              <a:spcAft>
                <a:spcPts val="800"/>
              </a:spcAft>
            </a:pPr>
            <a:r>
              <a:rPr lang="en-US" sz="3200" b="1" dirty="0">
                <a:solidFill>
                  <a:srgbClr val="C00000"/>
                </a:solidFill>
                <a:latin typeface="Times New Roman"/>
                <a:ea typeface="Times New Roman"/>
                <a:sym typeface="Wingdings 2"/>
              </a:rPr>
              <a:t></a:t>
            </a:r>
            <a:r>
              <a:rPr lang="vi-VN" sz="3200" b="1" dirty="0">
                <a:solidFill>
                  <a:srgbClr val="C00000"/>
                </a:solidFill>
                <a:latin typeface="Times New Roman"/>
                <a:ea typeface="Times New Roman"/>
              </a:rPr>
              <a:t>C. BÀI TẬP RÈN LUYỆN PHÂN CHIA MỨC ĐỘ.</a:t>
            </a:r>
            <a:endParaRPr lang="en-GB" sz="3200" dirty="0">
              <a:latin typeface="Times New Roman"/>
              <a:ea typeface="Times New Roman"/>
            </a:endParaRPr>
          </a:p>
          <a:p>
            <a:pPr indent="270510">
              <a:lnSpc>
                <a:spcPct val="107000"/>
              </a:lnSpc>
              <a:spcAft>
                <a:spcPts val="800"/>
              </a:spcAft>
            </a:pPr>
            <a:r>
              <a:rPr lang="en-US" sz="3200" b="1" dirty="0">
                <a:solidFill>
                  <a:srgbClr val="C00000"/>
                </a:solidFill>
                <a:latin typeface="Times New Roman"/>
                <a:ea typeface="Times New Roman"/>
                <a:sym typeface="Wingdings 2"/>
              </a:rPr>
              <a:t></a:t>
            </a:r>
            <a:r>
              <a:rPr lang="vi-VN" sz="3200" b="1" dirty="0">
                <a:solidFill>
                  <a:srgbClr val="C00000"/>
                </a:solidFill>
                <a:latin typeface="Times New Roman"/>
                <a:ea typeface="Times New Roman"/>
              </a:rPr>
              <a:t>1. </a:t>
            </a:r>
            <a:r>
              <a:rPr lang="en-US" sz="3200" b="1" dirty="0" err="1">
                <a:solidFill>
                  <a:srgbClr val="C00000"/>
                </a:solidFill>
                <a:latin typeface="Times New Roman"/>
                <a:ea typeface="Times New Roman"/>
              </a:rPr>
              <a:t>Nhận</a:t>
            </a:r>
            <a:r>
              <a:rPr lang="en-US" sz="3200" b="1" dirty="0">
                <a:solidFill>
                  <a:srgbClr val="C00000"/>
                </a:solidFill>
                <a:latin typeface="Times New Roman"/>
                <a:ea typeface="Times New Roman"/>
              </a:rPr>
              <a:t> </a:t>
            </a:r>
            <a:r>
              <a:rPr lang="en-US" sz="3200" b="1" dirty="0" err="1">
                <a:solidFill>
                  <a:srgbClr val="C00000"/>
                </a:solidFill>
                <a:latin typeface="Times New Roman"/>
                <a:ea typeface="Times New Roman"/>
              </a:rPr>
              <a:t>biết</a:t>
            </a:r>
            <a:r>
              <a:rPr lang="vi-VN" sz="3200" b="1" dirty="0">
                <a:solidFill>
                  <a:srgbClr val="C00000"/>
                </a:solidFill>
                <a:latin typeface="Times New Roman"/>
                <a:ea typeface="Times New Roman"/>
              </a:rPr>
              <a:t>:   </a:t>
            </a:r>
            <a:r>
              <a:rPr lang="vi-VN" sz="3200" b="1" dirty="0">
                <a:solidFill>
                  <a:srgbClr val="0000CC"/>
                </a:solidFill>
                <a:latin typeface="Times New Roman"/>
                <a:ea typeface="Times New Roman"/>
              </a:rPr>
              <a:t>(15 câu)</a:t>
            </a:r>
            <a:endParaRPr lang="en-GB" sz="3200" dirty="0">
              <a:effectLst/>
              <a:latin typeface="Times New Roman"/>
              <a:ea typeface="Times New Roman"/>
            </a:endParaRPr>
          </a:p>
        </p:txBody>
      </p:sp>
      <p:sp>
        <p:nvSpPr>
          <p:cNvPr id="13" name="Isosceles Triangle 12">
            <a:hlinkClick r:id="rId3" action="ppaction://hlinksldjump"/>
            <a:extLst>
              <a:ext uri="{FF2B5EF4-FFF2-40B4-BE49-F238E27FC236}">
                <a16:creationId xmlns:a16="http://schemas.microsoft.com/office/drawing/2014/main" id="{9EC5F49E-9B46-4B07-865E-025596D472FB}"/>
              </a:ext>
            </a:extLst>
          </p:cNvPr>
          <p:cNvSpPr/>
          <p:nvPr/>
        </p:nvSpPr>
        <p:spPr>
          <a:xfrm rot="5400000">
            <a:off x="11532432"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hlinkClick r:id="rId4" action="ppaction://hlinksldjump"/>
            <a:extLst>
              <a:ext uri="{FF2B5EF4-FFF2-40B4-BE49-F238E27FC236}">
                <a16:creationId xmlns:a16="http://schemas.microsoft.com/office/drawing/2014/main" id="{896D79E5-E807-4940-BA6F-1290C303F9CA}"/>
              </a:ext>
            </a:extLst>
          </p:cNvPr>
          <p:cNvSpPr/>
          <p:nvPr/>
        </p:nvSpPr>
        <p:spPr>
          <a:xfrm rot="16200000">
            <a:off x="11024656" y="6165067"/>
            <a:ext cx="527546" cy="464234"/>
          </a:xfrm>
          <a:prstGeom prst="triangl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062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500"/>
                            </p:stCondLst>
                            <p:childTnLst>
                              <p:par>
                                <p:cTn id="14" presetID="10" presetClass="entr" presetSubtype="0" fill="hold" nodeType="afterEffect">
                                  <p:stCondLst>
                                    <p:cond delay="0"/>
                                  </p:stCondLst>
                                  <p:iterate type="lt">
                                    <p:tmPct val="15000"/>
                                  </p:iterate>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500"/>
                                        <p:tgtEl>
                                          <p:spTgt spid="4">
                                            <p:txEl>
                                              <p:pRg st="0" end="0"/>
                                            </p:txEl>
                                          </p:spTgt>
                                        </p:tgtEl>
                                      </p:cBhvr>
                                    </p:animEffect>
                                  </p:childTnLst>
                                </p:cTn>
                              </p:par>
                            </p:childTnLst>
                          </p:cTn>
                        </p:par>
                        <p:par>
                          <p:cTn id="17" fill="hold">
                            <p:stCondLst>
                              <p:cond delay="10825"/>
                            </p:stCondLst>
                            <p:childTnLst>
                              <p:par>
                                <p:cTn id="18" presetID="10" presetClass="entr" presetSubtype="0" fill="hold" nodeType="afterEffect">
                                  <p:stCondLst>
                                    <p:cond delay="0"/>
                                  </p:stCondLst>
                                  <p:iterate type="lt">
                                    <p:tmPct val="15000"/>
                                  </p:iterate>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0.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00.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2.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20.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40.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80.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Template>
  <TotalTime>757</TotalTime>
  <Words>2748</Words>
  <PresentationFormat>Widescreen</PresentationFormat>
  <Paragraphs>418</Paragraphs>
  <Slides>77</Slides>
  <Notes>5</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77</vt:i4>
      </vt:variant>
    </vt:vector>
  </HeadingPairs>
  <TitlesOfParts>
    <vt:vector size="93" baseType="lpstr">
      <vt:lpstr>Malgun Gothic</vt:lpstr>
      <vt:lpstr>游ゴシック</vt:lpstr>
      <vt:lpstr>Arial</vt:lpstr>
      <vt:lpstr>Calibri</vt:lpstr>
      <vt:lpstr>Calibri Light</vt:lpstr>
      <vt:lpstr>Cambria</vt:lpstr>
      <vt:lpstr>Cambria Math</vt:lpstr>
      <vt:lpstr>Euclid</vt:lpstr>
      <vt:lpstr>Symbol</vt:lpstr>
      <vt:lpstr>Tahoma</vt:lpstr>
      <vt:lpstr>Times New Roman</vt:lpstr>
      <vt:lpstr>Vani</vt:lpstr>
      <vt:lpstr>Verdana</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1. Cho hình chóp S.ABCD có đáy là hình vuông cạnh a; hình chiếu của S trên (ABCD) trùng với trung điểm của cạnh AB; cạnh bên SD=3a/2. Thể tích của khối chóp S.ABCD tính theo a bằng   A. (a^3 √5)/3. B. (a^3 √3)/3. C. (a^3 √7)/3. D. a^3/3.</vt:lpstr>
      <vt:lpstr>Câu 2. Cho tứ diện ABCD có ABC là tam giác vuông cân tại C và nằm trong mặt phẳng vuông góc với mặt phẳng (ABD), tam giác ABD là tam giác đều và có cạnh bằng 2a. Tính thể tích của khối tứ diện ABCD.   A. a^3 √2. B. (a^3 √3)/3. C. a^3 √3. D. (a^3 √3)/9.</vt:lpstr>
      <vt:lpstr>Câu 3. Cho hình chóp S.AB​C có đáy ABC là tam giác vuông cân tại B, có BC=a. Mặt phẳng (SAC) vuông góc với mặt đáy, các mặt bên còn lại đều tạo với mặt đáy một góc 45°. Tính thể tích khối chóp S.AB​C.   A. a^3/12. B. a^3/4. C. (a^3 √3)/6. D. (a^3 √3)/4.</vt:lpstr>
      <vt:lpstr>Câu 4. Cho hình chóp S.ABC có tam giác SAB đều cạnh a, tam giác ABC cân tại C. Hình chiếu của S trên mặt phẳng (ABC) là trung điểm của cạnh AB. Đường thẳng SC tạo với mặt đáy một góc 30°.  Thể tích của khối chóp S.ABC bằng   A. √3/4 a^3. B. (3√3)/4 a^3. C. √3/8 a^3. D. √3/2 a^3.</vt:lpstr>
      <vt:lpstr>Câu 5. Cho tứ diện ABCD có ABC là tam giác vuông cân tại C và nằm trong mặt phẳng vuông góc với mặt phẳng (ABD), tam giác ABD là tam giác đều và có cạnh bằng 2a. Tính thể tích của khối tứ diện ABCD.   A. a^3 √2. B. (a^3 √3)/3. C. a^3 √3. D. (a^3 √3)/9.</vt:lpstr>
      <vt:lpstr>Câu 6. Cho hình chóp S.ABCD có đáy là hình chữ nhật với  AB=2a , AD=a. Tam giác SAB là tam giác cân tại S và nằm trong mặt phẳng vuông góc với mặt đáy. Góc giữa mặt phẳng (SBC) và (ABCD) bằng〖 45〗^0. Khi đó thể tích khối chóp S.ABCD là:    A. 〖1/3 a〗^3. B. 2a^3. C. 〖2/3 a〗^3. D. √3/3 a^3.</vt:lpstr>
      <vt:lpstr>Câu 7. Cho hình chóp S.ABC có đáy là tam giác vuông tại A;AB=a;AC=2a. Đỉnh S cách đều A,B,C; mặt bên (SAB) hợp với mặt đáy một góc 〖60〗^0. Tính thể tích khối chóp S.ABC.   A. √3 a^3. B. (a^3 √3)/3. C. a^3. D. a^3/3.</vt:lpstr>
      <vt:lpstr>Câu 8. Cho hình chóp S.ABC có SA=a, tam giác ABC đều, tam giác SAB vuông cân tại S và nằm trong mặt phẳng vuông góc với mặt phẳng đáy. Thể tích khối chóp S.ABC bằng?   A. (√6 a^3)/12. B. (√6 a^3)/4. C. (√6 a^3)/8. D. (√6 a^3)/24.</vt:lpstr>
      <vt:lpstr>Câu 9. Cho hình chóp S.ABCD có đáy ABCD là hình chữ nhật, biết AB=a; AD=a√3. Hình chiếu của S lên mặt phẳng đáy là trung điểm H của cạnh AB; góc tạo bởi SD và mặt phẳng đáy là 〖60〗^0. Thể tích của khối chóp là   A. (3a^3 √13)/2. B. (a^3 √13)/4. C. (a^3 √13)/2. D. (3a^3 √13)/4.</vt:lpstr>
      <vt:lpstr>Câu 10. Cho hình chóp S.ABCD có đáy ABCD là hình bình hành và AB=2AC=2a, BC=a√3. Tam giác SAD vuông cân tại S, hai mặt phẳng (SAD) và (ABCD) vuông góc nhau. Tính tỉ số V/a^3  biết V là thể tích khối chóp S.ABCD.   A. √3/2. B. 2. C. 1/2. D. 1/4.</vt:lpstr>
      <vt:lpstr>Câu 11. Cho hình chóp S.ABC có đáy ABC là tam giác vuông cân tại A, BC=2a. Mặt bên SBC là tam giác vuông cân tại S và nằm trong mặt phẳng vuông góc với đáy. Tính thể tích khối chóp S.ABC.    A. 〖2a〗^3/3. B. (a^3 √2)/3. C. a^3/3.  D. a^3.</vt:lpstr>
      <vt:lpstr>Câu 12. Cho hình chóp S.ABC có SA=SB=SC=3, AC=2; ABC là tam giác vuông cân tại B. Tính thể tích V của khối chóp S.ABC.    A. (2√7)/3. B. (2√2)/3. C. 2√7.  D. 2√2.</vt:lpstr>
      <vt:lpstr>Câu 13. Cho hình chóp S.ABC có ABC là tam giác đều cạnh a. Hình chiếu vuông góc của S trên (ABC) là điểm H thuộc cạnh AB sao cho HA=2HB. Góc giữa đường thẳng SC và mặt phẳng (ABC) bằng 60^o. Thể tích khối chóp S.ABC bằng.   A.√7/12 a^3. B. √7/8 a^3. C. √7/16 a^3. D. √7/4 a^3. </vt:lpstr>
      <vt:lpstr>Câu 14. Cho hình chóp S.ABCD có đáy ABCD là hình chữ nhật, mặt bên SAD là tam giác đều cạnh 2a và nằm trong mặt phẳng vuông góc với mặt phẳng đáy. Tính thể tích khối chóp S.ABCD biết rằng mặt phẳng (SBC) tạo với mặt phẳng đáy một góc 30°.   A.(2√3 a^3)/3. B. (4√3 a^3)/3. C. (√3 a^3)/2. D. 2√3 a^3. </vt:lpstr>
      <vt:lpstr>Câu 15. Cho khối chóp S.ABC có đáy ABC là tam giác đều cạnh a, mặt bên SAB là tam giác cân tại S và nằm trong mặt phẳng vuông góc với đáy. Biết rằng góc giữa (SBC) và (ABC) bằng 60°. Tính theo a thể tích của khối chóp S.ABC.   A. (a^3 √3)/8. B. (3a^3 √3)/16. C. (a^3 √3)/4.  D.(a^3 √3)/16. </vt:lpstr>
      <vt:lpstr>CÂU 16. Cho hình chóp S.ABCD có đáy ABCD là hình vuông cạnh bằng 2a, cạnh SB vuông góc với đáy và mặt phẳng(SAD) tạo với đáy một góc 60^∘. Tính thể tích V của khối chóp S.ABCD.   A. (3a^3 √3)/8. B. (4a^3 √3)/3. C. (8a^3 √3)/3. D.(3a^3 √3)/4.</vt:lpstr>
      <vt:lpstr>CÂU 17. Cho hình chóp S.ABC có AB=3a, AC=4a,  BC=5a, SA=SB=SC=6a.  Tính thể tích khối chóp S.ABC.     A. a^3 √119. B. (a^3 √119)/3. C. (4a^3 √119)/3. D.〖4a〗^3 √119.</vt:lpstr>
      <vt:lpstr>CÂU 18. Cho hình chóp tam giác S.ABC có  (ASB) ̂=(CSB) ̂=60°, (CSA) ̂=90°, SA=a,  SB=SC=2a. Tính thể tích khối chóp S.ABC.   A. (2a^3 √2)/3. B. (a^3 √2)/3. C. (a^3 √6)/3. D.(2a^3 √6)/3.</vt:lpstr>
      <vt:lpstr>CÂU 19. Cho hình chóp S.ABCD có đáy là hình vuông cạnh a, SA vuông góc với mặt đáy, SD tạo với mặt phẳng (SAB) một góc 30°. Tính thể tích V của khối chóp.   A. (a^3 √6)/3. B.(a^3 √3)/3. C.(a^3 √6)/18.  D.a^3 √3.</vt:lpstr>
      <vt:lpstr>CÂU 20. Cho hình chóp S.ABCD có đáy ABCD là hình vuông cạnh a, SD=3a/2, hình chiếu vuông góc của S trên mặt phẳng (ABCD) là trung điểm của cạnh AB. Tính theo a thể tích khối chóp S.ABCD.   A. (3a^3 √3)/8. B. (4a^3 √3)/3. C. (8a^3 √3)/3. D.(3a^3 √3)/4.</vt:lpstr>
      <vt:lpstr>PowerPoint Presentation</vt:lpstr>
      <vt:lpstr>Câu 1: Cho hình chóp S.ABCD với đáy ABCD là hình thang vuông tại A và D, đáy nhỏ của hình thang là CD, cạnh bên SC=a√15. Tam giác SAD là tam giác đều cạnh 2a và nằm trong mặt phẳng vuông góc với đáy hình chóp. Gọi H là trung điểm cạnh AD, khoảng cách từ B tới mặt phẳng (SHC) bằng 2√6 a. Tính thể tích V của khối chóp S.ABCD? A. V=24√6 a^3.   B. V=8√6 a^3.   C. V=12√6 a^3. D. V=4√6 a^3.</vt:lpstr>
      <vt:lpstr>Câu 1: Cho hình chóp S.ABCD với đáy ABCD là hình thang vuông tại A và D, đáy nhỏ của hình thang là CD, cạnh bên SC=a√15. Tam giác SAD là tam giác đều cạnh 2a và nằm trong mặt phẳng vuông góc với đáy hình chóp. Gọi H là trung điểm cạnh AD, khoảng cách từ B tới mặt phẳng (SHC) bằng 2√6 a. Tính thể tích V của khối chóp S.ABCD? A. V=24√6 a^3.   B. V=8√6 a^3.   C. V=12√6 a^3. D. V=4√6 a^3.</vt:lpstr>
      <vt:lpstr>Câu 1: Cho hình chóp S.ABCD với đáy ABCD là hình thang vuông tại A và D, đáy nhỏ của hình thang là CD, cạnh bên SC=a√15. Tam giác SAD là tam giác đều cạnh 2a và nằm trong mặt phẳng vuông góc với đáy hình chóp. Gọi H là trung điểm cạnh AD, khoảng cách từ B tới mặt phẳng (SHC) bằng 2√6 a. Tính thể tích V của khối chóp S.ABCD? A. V=24√6 a^3.   B. V=8√6 a^3.   C. V=12√6 a^3.   D. V=4√6 a^3.</vt:lpstr>
      <vt:lpstr>Câu 2: Cho hình chóp tứ giác S.ABCD có đáy là hình vuông cạnh √2 a. Tam giác SAD cân tại S và mặt bên (SAD) vuông góc với mặt phẳng đáy. Biết thể tích khối chóp S.ABCD bằng 4/3 a^3. Tính khoảng cách h từ B đến mặt phẳng (SCD). A. h=2/3 a.  B. h=3/4 a.    C. h=8/3 a.   D. h=4/3 a.</vt:lpstr>
      <vt:lpstr>PowerPoint Presentation</vt:lpstr>
      <vt:lpstr>PowerPoint Presentation</vt:lpstr>
      <vt:lpstr>PowerPoint Presentation</vt:lpstr>
      <vt:lpstr>PowerPoint Presentation</vt:lpstr>
      <vt:lpstr>PowerPoint Presentation</vt:lpstr>
      <vt:lpstr>PowerPoint Presentation</vt:lpstr>
      <vt:lpstr>Câu 5: Cho hình chóp S.ABCD có đáy ABCD là hình chữ nhật,  AB=a, AD=a√3, tam giác SAB cân tại S và nằm trong mặt phẳng vuông góc với đáy, khoảng cách giữa AB và SC bằng 3a/2. Tính thể tích V của khối chóp S.ABCD. A. V=(2a^3 √3)/3.       B. V=2a^3 √3. C. V=a^3 √3. D. V=3a^3 √3.</vt:lpstr>
      <vt:lpstr>PowerPoint Presentation</vt:lpstr>
      <vt:lpstr>PowerPoint Presentation</vt:lpstr>
      <vt:lpstr>PowerPoint Presentation</vt:lpstr>
      <vt:lpstr>PowerPoint Presentation</vt:lpstr>
      <vt:lpstr>PowerPoint Presentation</vt:lpstr>
      <vt:lpstr>Câu 8: Cho hình chóp S.ABCD có đáy ABCD là hình vuông cạnh 2a. Tam giác SAB vuông tại S và nằm trong mặt phẳng vuông góc với đáy. Gọi φ là góc tạo bởi đường thẳng SD và mặt phẳng (SBC), với φ&lt;45°. Tìm giá trị lớn nhất của thể tích khối chóp S.ABCD.  A. (2a^3)/3   B. 4a^3  C. (8a^3)/3  D. (4a^3)/3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2019-10-01T03:04:33Z</dcterms:created>
  <dcterms:modified xsi:type="dcterms:W3CDTF">2020-02-19T16:37:41Z</dcterms:modified>
</cp:coreProperties>
</file>