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60" r:id="rId6"/>
    <p:sldId id="290" r:id="rId7"/>
    <p:sldId id="291" r:id="rId8"/>
    <p:sldId id="292" r:id="rId9"/>
    <p:sldId id="294" r:id="rId10"/>
    <p:sldId id="293" r:id="rId11"/>
    <p:sldId id="295" r:id="rId12"/>
    <p:sldId id="296" r:id="rId13"/>
    <p:sldId id="261" r:id="rId14"/>
    <p:sldId id="262" r:id="rId15"/>
    <p:sldId id="297" r:id="rId16"/>
    <p:sldId id="298" r:id="rId17"/>
    <p:sldId id="299" r:id="rId18"/>
    <p:sldId id="300" r:id="rId19"/>
    <p:sldId id="301" r:id="rId20"/>
    <p:sldId id="302" r:id="rId21"/>
    <p:sldId id="303" r:id="rId22"/>
    <p:sldId id="304" r:id="rId23"/>
    <p:sldId id="305" r:id="rId24"/>
    <p:sldId id="306" r:id="rId25"/>
    <p:sldId id="307" r:id="rId26"/>
    <p:sldId id="308" r:id="rId27"/>
    <p:sldId id="309" r:id="rId28"/>
    <p:sldId id="310" r:id="rId29"/>
    <p:sldId id="311" r:id="rId30"/>
    <p:sldId id="267" r:id="rId31"/>
    <p:sldId id="263" r:id="rId32"/>
    <p:sldId id="313" r:id="rId33"/>
    <p:sldId id="314" r:id="rId34"/>
    <p:sldId id="264" r:id="rId35"/>
    <p:sldId id="266" r:id="rId36"/>
    <p:sldId id="289" r:id="rId37"/>
    <p:sldId id="265" r:id="rId38"/>
    <p:sldId id="268" r:id="rId39"/>
  </p:sldIdLst>
  <p:sldSz cx="12192000" cy="6858000"/>
  <p:notesSz cx="6858000" cy="9144000"/>
  <p:embeddedFontLst>
    <p:embeddedFont>
      <p:font typeface="Calibri" panose="020F0502020204030204" pitchFamily="34" charset="0"/>
      <p:regular r:id="rId40"/>
      <p:bold r:id="rId41"/>
      <p:italic r:id="rId42"/>
      <p:boldItalic r:id="rId43"/>
    </p:embeddedFont>
    <p:embeddedFont>
      <p:font typeface="Calibri Light" panose="020F0302020204030204" pitchFamily="34" charset="0"/>
      <p:regular r:id="rId44"/>
      <p:italic r:id="rId45"/>
    </p:embeddedFont>
    <p:embeddedFont>
      <p:font typeface="UTM Avo" panose="02040603050506020204" pitchFamily="18" charset="0"/>
      <p:regular r:id="rId46"/>
      <p:bold r:id="rId47"/>
      <p:italic r:id="rId48"/>
      <p:boldItalic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9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34" autoAdjust="0"/>
    <p:restoredTop sz="94660"/>
  </p:normalViewPr>
  <p:slideViewPr>
    <p:cSldViewPr snapToGrid="0">
      <p:cViewPr varScale="1">
        <p:scale>
          <a:sx n="110" d="100"/>
          <a:sy n="110" d="100"/>
        </p:scale>
        <p:origin x="56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4949BE-1264-40E4-BDA5-77919F8C2881}" type="datetimeFigureOut">
              <a:rPr lang="en-US" smtClean="0"/>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763695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4093633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669212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05919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4949BE-1264-40E4-BDA5-77919F8C2881}" type="datetimeFigureOut">
              <a:rPr lang="en-US" smtClean="0"/>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276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949BE-1264-40E4-BDA5-77919F8C2881}" type="datetimeFigureOut">
              <a:rPr lang="en-US" smtClean="0"/>
              <a:t>12/14/2023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643745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949BE-1264-40E4-BDA5-77919F8C2881}" type="datetimeFigureOut">
              <a:rPr lang="en-US" smtClean="0"/>
              <a:t>12/14/2023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179777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949BE-1264-40E4-BDA5-77919F8C2881}" type="datetimeFigureOut">
              <a:rPr lang="en-US" smtClean="0"/>
              <a:t>12/14/2023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026553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949BE-1264-40E4-BDA5-77919F8C2881}" type="datetimeFigureOut">
              <a:rPr lang="en-US" smtClean="0"/>
              <a:t>12/14/2023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569394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12/14/2023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927506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12/14/2023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823468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949BE-1264-40E4-BDA5-77919F8C2881}" type="datetimeFigureOut">
              <a:rPr lang="en-US" smtClean="0"/>
              <a:t>12/14/2023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76ABB-7A76-4521-92C4-E4A5C9A8EA59}" type="slidenum">
              <a:rPr lang="en-US" smtClean="0"/>
              <a:t>‹#›</a:t>
            </a:fld>
            <a:endParaRPr lang="en-US"/>
          </a:p>
        </p:txBody>
      </p:sp>
    </p:spTree>
    <p:extLst>
      <p:ext uri="{BB962C8B-B14F-4D97-AF65-F5344CB8AC3E}">
        <p14:creationId xmlns:p14="http://schemas.microsoft.com/office/powerpoint/2010/main" val="1321066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40.png"/><Relationship Id="rId7" Type="http://schemas.openxmlformats.org/officeDocument/2006/relationships/image" Target="../media/image34.sv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42.png"/><Relationship Id="rId4" Type="http://schemas.openxmlformats.org/officeDocument/2006/relationships/image" Target="../media/image41.svg"/><Relationship Id="rId9" Type="http://schemas.openxmlformats.org/officeDocument/2006/relationships/image" Target="../media/image36.svg"/></Relationships>
</file>

<file path=ppt/slides/_rels/slide12.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3.png"/><Relationship Id="rId7" Type="http://schemas.openxmlformats.org/officeDocument/2006/relationships/image" Target="../media/image43.png"/><Relationship Id="rId12" Type="http://schemas.openxmlformats.org/officeDocument/2006/relationships/image" Target="../media/image48.sv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7.png"/><Relationship Id="rId5" Type="http://schemas.openxmlformats.org/officeDocument/2006/relationships/image" Target="../media/image35.png"/><Relationship Id="rId10" Type="http://schemas.openxmlformats.org/officeDocument/2006/relationships/image" Target="../media/image46.svg"/><Relationship Id="rId4" Type="http://schemas.openxmlformats.org/officeDocument/2006/relationships/image" Target="../media/image34.svg"/><Relationship Id="rId9"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hyperlink" Target="https://hoc10.vn/doc-sach/dao-duc-4/1/392/37/" TargetMode="External"/><Relationship Id="rId2" Type="http://schemas.openxmlformats.org/officeDocument/2006/relationships/image" Target="../media/image49.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jpg"/><Relationship Id="rId1" Type="http://schemas.openxmlformats.org/officeDocument/2006/relationships/slideLayout" Target="../slideLayouts/slideLayout7.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0.jpg"/><Relationship Id="rId1" Type="http://schemas.openxmlformats.org/officeDocument/2006/relationships/slideLayout" Target="../slideLayouts/slideLayout7.xml"/><Relationship Id="rId6" Type="http://schemas.openxmlformats.org/officeDocument/2006/relationships/image" Target="../media/image59.svg"/><Relationship Id="rId5" Type="http://schemas.openxmlformats.org/officeDocument/2006/relationships/image" Target="../media/image58.png"/><Relationship Id="rId10" Type="http://schemas.openxmlformats.org/officeDocument/2006/relationships/image" Target="../media/image61.png"/><Relationship Id="rId4" Type="http://schemas.openxmlformats.org/officeDocument/2006/relationships/image" Target="../media/image57.svg"/><Relationship Id="rId9" Type="http://schemas.openxmlformats.org/officeDocument/2006/relationships/image" Target="../media/image13.svg"/></Relationships>
</file>

<file path=ppt/slides/_rels/slide1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8.png"/><Relationship Id="rId7" Type="http://schemas.openxmlformats.org/officeDocument/2006/relationships/image" Target="../media/image13.svg"/><Relationship Id="rId2" Type="http://schemas.openxmlformats.org/officeDocument/2006/relationships/image" Target="../media/image50.jp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60.png"/><Relationship Id="rId10" Type="http://schemas.openxmlformats.org/officeDocument/2006/relationships/image" Target="../media/image57.svg"/><Relationship Id="rId4" Type="http://schemas.openxmlformats.org/officeDocument/2006/relationships/image" Target="../media/image59.svg"/><Relationship Id="rId9" Type="http://schemas.openxmlformats.org/officeDocument/2006/relationships/image" Target="../media/image56.png"/></Relationships>
</file>

<file path=ppt/slides/_rels/slide17.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27.png"/><Relationship Id="rId7" Type="http://schemas.openxmlformats.org/officeDocument/2006/relationships/image" Target="../media/image64.png"/><Relationship Id="rId2" Type="http://schemas.openxmlformats.org/officeDocument/2006/relationships/image" Target="../media/image50.jpg"/><Relationship Id="rId1" Type="http://schemas.openxmlformats.org/officeDocument/2006/relationships/slideLayout" Target="../slideLayouts/slideLayout7.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28.sv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0.jpg"/><Relationship Id="rId1" Type="http://schemas.openxmlformats.org/officeDocument/2006/relationships/slideLayout" Target="../slideLayouts/slideLayout7.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26.sv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0.jpg"/><Relationship Id="rId1" Type="http://schemas.openxmlformats.org/officeDocument/2006/relationships/slideLayout" Target="../slideLayouts/slideLayout7.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26.svg"/></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dao-duc-4/1/392/35/" TargetMode="External"/><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68.png"/><Relationship Id="rId7" Type="http://schemas.openxmlformats.org/officeDocument/2006/relationships/image" Target="../media/image34.svg"/><Relationship Id="rId2" Type="http://schemas.openxmlformats.org/officeDocument/2006/relationships/image" Target="../media/image50.jp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70.png"/><Relationship Id="rId4" Type="http://schemas.openxmlformats.org/officeDocument/2006/relationships/image" Target="../media/image69.svg"/><Relationship Id="rId9" Type="http://schemas.openxmlformats.org/officeDocument/2006/relationships/image" Target="../media/image36.svg"/></Relationships>
</file>

<file path=ppt/slides/_rels/slide21.xml.rels><?xml version="1.0" encoding="UTF-8" standalone="yes"?>
<Relationships xmlns="http://schemas.openxmlformats.org/package/2006/relationships"><Relationship Id="rId8" Type="http://schemas.openxmlformats.org/officeDocument/2006/relationships/image" Target="../media/image72.jpg"/><Relationship Id="rId3" Type="http://schemas.openxmlformats.org/officeDocument/2006/relationships/image" Target="../media/image33.png"/><Relationship Id="rId7" Type="http://schemas.openxmlformats.org/officeDocument/2006/relationships/image" Target="../media/image71.jpeg"/><Relationship Id="rId2" Type="http://schemas.openxmlformats.org/officeDocument/2006/relationships/image" Target="../media/image50.jpg"/><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s/_rels/slide22.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33.png"/><Relationship Id="rId7" Type="http://schemas.openxmlformats.org/officeDocument/2006/relationships/image" Target="../media/image73.jpeg"/><Relationship Id="rId2" Type="http://schemas.openxmlformats.org/officeDocument/2006/relationships/image" Target="../media/image50.jpg"/><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s/_rels/slide2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50.jpg"/><Relationship Id="rId1" Type="http://schemas.openxmlformats.org/officeDocument/2006/relationships/slideLayout" Target="../slideLayouts/slideLayout7.xml"/><Relationship Id="rId4" Type="http://schemas.openxmlformats.org/officeDocument/2006/relationships/image" Target="../media/image76.svg"/></Relationships>
</file>

<file path=ppt/slides/_rels/slide2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50.jpg"/><Relationship Id="rId1" Type="http://schemas.openxmlformats.org/officeDocument/2006/relationships/slideLayout" Target="../slideLayouts/slideLayout7.xml"/><Relationship Id="rId4" Type="http://schemas.openxmlformats.org/officeDocument/2006/relationships/image" Target="../media/image76.svg"/></Relationships>
</file>

<file path=ppt/slides/_rels/slide2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50.jp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2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50.jp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50.jp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50.jp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80.png"/><Relationship Id="rId2" Type="http://schemas.openxmlformats.org/officeDocument/2006/relationships/image" Target="../media/image50.jpg"/><Relationship Id="rId1" Type="http://schemas.openxmlformats.org/officeDocument/2006/relationships/slideLayout" Target="../slideLayouts/slideLayout7.xml"/><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26.sv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hyperlink" Target="https://hoc10.vn/doc-sach/dao-duc-4/1/392/38/" TargetMode="External"/><Relationship Id="rId2" Type="http://schemas.openxmlformats.org/officeDocument/2006/relationships/image" Target="../media/image81.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sv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89.jpeg"/><Relationship Id="rId2" Type="http://schemas.openxmlformats.org/officeDocument/2006/relationships/image" Target="../media/image82.jp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jpeg"/><Relationship Id="rId4" Type="http://schemas.openxmlformats.org/officeDocument/2006/relationships/image" Target="../media/image26.svg"/></Relationships>
</file>

<file path=ppt/slides/_rels/slide3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2.jpg"/><Relationship Id="rId1" Type="http://schemas.openxmlformats.org/officeDocument/2006/relationships/slideLayout" Target="../slideLayouts/slideLayout7.xml"/><Relationship Id="rId4" Type="http://schemas.openxmlformats.org/officeDocument/2006/relationships/image" Target="../media/image91.svg"/></Relationships>
</file>

<file path=ppt/slides/_rels/slide34.xml.rels><?xml version="1.0" encoding="UTF-8" standalone="yes"?>
<Relationships xmlns="http://schemas.openxmlformats.org/package/2006/relationships"><Relationship Id="rId3" Type="http://schemas.openxmlformats.org/officeDocument/2006/relationships/hyperlink" Target="https://hoc10.vn/doc-sach/dao-duc-4/1/392/34/" TargetMode="External"/><Relationship Id="rId2" Type="http://schemas.openxmlformats.org/officeDocument/2006/relationships/image" Target="../media/image92.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28.svg"/><Relationship Id="rId2" Type="http://schemas.openxmlformats.org/officeDocument/2006/relationships/image" Target="../media/image95.jp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98.png"/><Relationship Id="rId4" Type="http://schemas.openxmlformats.org/officeDocument/2006/relationships/image" Target="../media/image97.svg"/></Relationships>
</file>

<file path=ppt/slides/_rels/slide37.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s://www.facebook.com/hoc10fb/" TargetMode="External"/><Relationship Id="rId2" Type="http://schemas.openxmlformats.org/officeDocument/2006/relationships/image" Target="../media/image95.jpg"/><Relationship Id="rId1" Type="http://schemas.openxmlformats.org/officeDocument/2006/relationships/slideLayout" Target="../slideLayouts/slideLayout1.xml"/><Relationship Id="rId6" Type="http://schemas.openxmlformats.org/officeDocument/2006/relationships/image" Target="../media/image101.png"/><Relationship Id="rId5" Type="http://schemas.microsoft.com/office/2007/relationships/hdphoto" Target="../media/hdphoto2.wdp"/><Relationship Id="rId4" Type="http://schemas.openxmlformats.org/officeDocument/2006/relationships/image" Target="../media/image100.png"/></Relationships>
</file>

<file path=ppt/slides/_rels/slide4.xml.rels><?xml version="1.0" encoding="UTF-8" standalone="yes"?>
<Relationships xmlns="http://schemas.openxmlformats.org/package/2006/relationships"><Relationship Id="rId3" Type="http://schemas.openxmlformats.org/officeDocument/2006/relationships/hyperlink" Target="https://hoc10.vn/doc-sach/dao-duc-4/1/392/36/" TargetMode="External"/><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sv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sv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13.svg"/><Relationship Id="rId5" Type="http://schemas.openxmlformats.org/officeDocument/2006/relationships/image" Target="../media/image22.svg"/><Relationship Id="rId10" Type="http://schemas.openxmlformats.org/officeDocument/2006/relationships/image" Target="../media/image12.png"/><Relationship Id="rId4" Type="http://schemas.openxmlformats.org/officeDocument/2006/relationships/image" Target="../media/image21.png"/><Relationship Id="rId9" Type="http://schemas.openxmlformats.org/officeDocument/2006/relationships/image" Target="../media/image26.sv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0BF71-C818-DA93-8E5F-91FDEB749ED7}"/>
              </a:ext>
            </a:extLst>
          </p:cNvPr>
          <p:cNvSpPr txBox="1">
            <a:spLocks/>
          </p:cNvSpPr>
          <p:nvPr/>
        </p:nvSpPr>
        <p:spPr>
          <a:xfrm>
            <a:off x="9063429" y="214969"/>
            <a:ext cx="2782110" cy="7168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r" defTabSz="914400" rtl="0" eaLnBrk="1" fontAlgn="auto" latinLnBrk="0" hangingPunct="1">
              <a:lnSpc>
                <a:spcPct val="120000"/>
              </a:lnSpc>
              <a:spcBef>
                <a:spcPct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j-ea"/>
                <a:cs typeface="+mj-cs"/>
              </a:rPr>
              <a:t>Đạo</a:t>
            </a:r>
            <a:r>
              <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j-ea"/>
                <a:cs typeface="+mj-cs"/>
              </a:rPr>
              <a:t> </a:t>
            </a:r>
            <a:r>
              <a:rPr kumimoji="0" lang="en-US"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j-ea"/>
                <a:cs typeface="+mj-cs"/>
              </a:rPr>
              <a:t>đức</a:t>
            </a:r>
            <a:r>
              <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j-ea"/>
                <a:cs typeface="+mj-cs"/>
              </a:rPr>
              <a:t> 4</a:t>
            </a:r>
          </a:p>
        </p:txBody>
      </p:sp>
      <p:sp>
        <p:nvSpPr>
          <p:cNvPr id="3" name="Title 1">
            <a:extLst>
              <a:ext uri="{FF2B5EF4-FFF2-40B4-BE49-F238E27FC236}">
                <a16:creationId xmlns:a16="http://schemas.microsoft.com/office/drawing/2014/main" id="{9FD9FAD4-0C91-825E-DFD5-FB7757348CC7}"/>
              </a:ext>
            </a:extLst>
          </p:cNvPr>
          <p:cNvSpPr txBox="1">
            <a:spLocks/>
          </p:cNvSpPr>
          <p:nvPr/>
        </p:nvSpPr>
        <p:spPr>
          <a:xfrm>
            <a:off x="827614" y="3609712"/>
            <a:ext cx="10536772" cy="188365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vi-VN" b="1" i="0" u="none" strike="noStrike" kern="1200" cap="none" spc="0" normalizeH="0" baseline="0" noProof="0" dirty="0">
                <a:ln>
                  <a:noFill/>
                </a:ln>
                <a:solidFill>
                  <a:srgbClr val="FF0000"/>
                </a:solidFill>
                <a:effectLst/>
                <a:uLnTx/>
                <a:uFillTx/>
                <a:latin typeface="UTM Avo" panose="02040603050506020204" pitchFamily="18" charset="0"/>
                <a:ea typeface="+mj-ea"/>
                <a:cs typeface="+mj-cs"/>
              </a:rPr>
              <a:t>Bài </a:t>
            </a:r>
            <a:r>
              <a:rPr kumimoji="0" lang="en-US" b="1" i="0" u="none" strike="noStrike" kern="1200" cap="none" spc="0" normalizeH="0" baseline="0" noProof="0" dirty="0">
                <a:ln>
                  <a:noFill/>
                </a:ln>
                <a:solidFill>
                  <a:srgbClr val="FF0000"/>
                </a:solidFill>
                <a:effectLst/>
                <a:uLnTx/>
                <a:uFillTx/>
                <a:latin typeface="UTM Avo" panose="02040603050506020204" pitchFamily="18" charset="0"/>
                <a:ea typeface="+mj-ea"/>
                <a:cs typeface="+mj-cs"/>
              </a:rPr>
              <a:t>7:</a:t>
            </a:r>
            <a:r>
              <a:rPr kumimoji="0" lang="vi-VN" b="1" i="0" u="none" strike="noStrike" kern="1200" cap="none" spc="0" normalizeH="0" baseline="0" noProof="0" dirty="0">
                <a:ln>
                  <a:noFill/>
                </a:ln>
                <a:solidFill>
                  <a:srgbClr val="FF0000"/>
                </a:solidFill>
                <a:effectLst/>
                <a:uLnTx/>
                <a:uFillTx/>
                <a:latin typeface="UTM Avo" panose="02040603050506020204" pitchFamily="18" charset="0"/>
                <a:ea typeface="+mj-ea"/>
                <a:cs typeface="+mj-cs"/>
              </a:rPr>
              <a:t> Em </a:t>
            </a:r>
            <a:r>
              <a:rPr kumimoji="0" lang="en-US" b="1" i="0" u="none" strike="noStrike" kern="1200" cap="none" spc="0" normalizeH="0" baseline="0" noProof="0" dirty="0" err="1">
                <a:ln>
                  <a:noFill/>
                </a:ln>
                <a:solidFill>
                  <a:srgbClr val="FF0000"/>
                </a:solidFill>
                <a:effectLst/>
                <a:uLnTx/>
                <a:uFillTx/>
                <a:latin typeface="UTM Avo" panose="02040603050506020204" pitchFamily="18" charset="0"/>
                <a:ea typeface="+mj-ea"/>
                <a:cs typeface="+mj-cs"/>
              </a:rPr>
              <a:t>tôn</a:t>
            </a:r>
            <a:r>
              <a:rPr kumimoji="0" lang="en-US" b="1" i="0" u="none" strike="noStrike" kern="1200" cap="none" spc="0" normalizeH="0" baseline="0" noProof="0" dirty="0">
                <a:ln>
                  <a:noFill/>
                </a:ln>
                <a:solidFill>
                  <a:srgbClr val="FF0000"/>
                </a:solidFill>
                <a:effectLst/>
                <a:uLnTx/>
                <a:uFillTx/>
                <a:latin typeface="UTM Avo" panose="02040603050506020204" pitchFamily="18" charset="0"/>
                <a:ea typeface="+mj-ea"/>
                <a:cs typeface="+mj-cs"/>
              </a:rPr>
              <a:t> </a:t>
            </a:r>
            <a:r>
              <a:rPr kumimoji="0" lang="en-US" b="1" i="0" u="none" strike="noStrike" kern="1200" cap="none" spc="0" normalizeH="0" baseline="0" noProof="0" dirty="0" err="1">
                <a:ln>
                  <a:noFill/>
                </a:ln>
                <a:solidFill>
                  <a:srgbClr val="FF0000"/>
                </a:solidFill>
                <a:effectLst/>
                <a:uLnTx/>
                <a:uFillTx/>
                <a:latin typeface="UTM Avo" panose="02040603050506020204" pitchFamily="18" charset="0"/>
                <a:ea typeface="+mj-ea"/>
                <a:cs typeface="+mj-cs"/>
              </a:rPr>
              <a:t>trọng</a:t>
            </a:r>
            <a:r>
              <a:rPr kumimoji="0" lang="en-US" b="1" i="0" u="none" strike="noStrike" kern="1200" cap="none" spc="0" normalizeH="0" baseline="0" noProof="0" dirty="0">
                <a:ln>
                  <a:noFill/>
                </a:ln>
                <a:solidFill>
                  <a:srgbClr val="FF0000"/>
                </a:solidFill>
                <a:effectLst/>
                <a:uLnTx/>
                <a:uFillTx/>
                <a:latin typeface="UTM Avo" panose="02040603050506020204" pitchFamily="18" charset="0"/>
                <a:ea typeface="+mj-ea"/>
                <a:cs typeface="+mj-cs"/>
              </a:rPr>
              <a:t> </a:t>
            </a:r>
            <a:r>
              <a:rPr kumimoji="0" lang="en-US" b="1" i="0" u="none" strike="noStrike" kern="1200" cap="none" spc="0" normalizeH="0" baseline="0" noProof="0" dirty="0" err="1">
                <a:ln>
                  <a:noFill/>
                </a:ln>
                <a:solidFill>
                  <a:srgbClr val="FF0000"/>
                </a:solidFill>
                <a:effectLst/>
                <a:uLnTx/>
                <a:uFillTx/>
                <a:latin typeface="UTM Avo" panose="02040603050506020204" pitchFamily="18" charset="0"/>
                <a:ea typeface="+mj-ea"/>
                <a:cs typeface="+mj-cs"/>
              </a:rPr>
              <a:t>tài</a:t>
            </a:r>
            <a:r>
              <a:rPr kumimoji="0" lang="en-US" b="1" i="0" u="none" strike="noStrike" kern="1200" cap="none" spc="0" normalizeH="0" baseline="0" noProof="0" dirty="0">
                <a:ln>
                  <a:noFill/>
                </a:ln>
                <a:solidFill>
                  <a:srgbClr val="FF0000"/>
                </a:solidFill>
                <a:effectLst/>
                <a:uLnTx/>
                <a:uFillTx/>
                <a:latin typeface="UTM Avo" panose="02040603050506020204" pitchFamily="18" charset="0"/>
                <a:ea typeface="+mj-ea"/>
                <a:cs typeface="+mj-cs"/>
              </a:rPr>
              <a:t> </a:t>
            </a:r>
            <a:r>
              <a:rPr kumimoji="0" lang="en-US" b="1" i="0" u="none" strike="noStrike" kern="1200" cap="none" spc="0" normalizeH="0" baseline="0" noProof="0" dirty="0" err="1">
                <a:ln>
                  <a:noFill/>
                </a:ln>
                <a:solidFill>
                  <a:srgbClr val="FF0000"/>
                </a:solidFill>
                <a:effectLst/>
                <a:uLnTx/>
                <a:uFillTx/>
                <a:latin typeface="UTM Avo" panose="02040603050506020204" pitchFamily="18" charset="0"/>
                <a:ea typeface="+mj-ea"/>
                <a:cs typeface="+mj-cs"/>
              </a:rPr>
              <a:t>sản</a:t>
            </a:r>
            <a:r>
              <a:rPr kumimoji="0" lang="en-US" b="1" i="0" u="none" strike="noStrike" kern="1200" cap="none" spc="0" normalizeH="0" baseline="0" noProof="0" dirty="0">
                <a:ln>
                  <a:noFill/>
                </a:ln>
                <a:solidFill>
                  <a:srgbClr val="FF0000"/>
                </a:solidFill>
                <a:effectLst/>
                <a:uLnTx/>
                <a:uFillTx/>
                <a:latin typeface="UTM Avo" panose="02040603050506020204" pitchFamily="18" charset="0"/>
                <a:ea typeface="+mj-ea"/>
                <a:cs typeface="+mj-cs"/>
              </a:rPr>
              <a:t> </a:t>
            </a:r>
            <a:r>
              <a:rPr kumimoji="0" lang="en-US" b="1" i="0" u="none" strike="noStrike" kern="1200" cap="none" spc="0" normalizeH="0" baseline="0" noProof="0" dirty="0" err="1">
                <a:ln>
                  <a:noFill/>
                </a:ln>
                <a:solidFill>
                  <a:srgbClr val="FF0000"/>
                </a:solidFill>
                <a:effectLst/>
                <a:uLnTx/>
                <a:uFillTx/>
                <a:latin typeface="UTM Avo" panose="02040603050506020204" pitchFamily="18" charset="0"/>
                <a:ea typeface="+mj-ea"/>
                <a:cs typeface="+mj-cs"/>
              </a:rPr>
              <a:t>của</a:t>
            </a:r>
            <a:r>
              <a:rPr kumimoji="0" lang="en-US" b="1" i="0" u="none" strike="noStrike" kern="1200" cap="none" spc="0" normalizeH="0" baseline="0" noProof="0" dirty="0">
                <a:ln>
                  <a:noFill/>
                </a:ln>
                <a:solidFill>
                  <a:srgbClr val="FF0000"/>
                </a:solidFill>
                <a:effectLst/>
                <a:uLnTx/>
                <a:uFillTx/>
                <a:latin typeface="UTM Avo" panose="02040603050506020204" pitchFamily="18" charset="0"/>
                <a:ea typeface="+mj-ea"/>
                <a:cs typeface="+mj-cs"/>
              </a:rPr>
              <a:t> </a:t>
            </a:r>
            <a:r>
              <a:rPr kumimoji="0" lang="en-US" b="1" i="0" u="none" strike="noStrike" kern="1200" cap="none" spc="0" normalizeH="0" baseline="0" noProof="0" dirty="0" err="1">
                <a:ln>
                  <a:noFill/>
                </a:ln>
                <a:solidFill>
                  <a:srgbClr val="FF0000"/>
                </a:solidFill>
                <a:effectLst/>
                <a:uLnTx/>
                <a:uFillTx/>
                <a:latin typeface="UTM Avo" panose="02040603050506020204" pitchFamily="18" charset="0"/>
                <a:ea typeface="+mj-ea"/>
                <a:cs typeface="+mj-cs"/>
              </a:rPr>
              <a:t>người</a:t>
            </a:r>
            <a:r>
              <a:rPr kumimoji="0" lang="en-US" b="1" i="0" u="none" strike="noStrike" kern="1200" cap="none" spc="0" normalizeH="0" baseline="0" noProof="0" dirty="0">
                <a:ln>
                  <a:noFill/>
                </a:ln>
                <a:solidFill>
                  <a:srgbClr val="FF0000"/>
                </a:solidFill>
                <a:effectLst/>
                <a:uLnTx/>
                <a:uFillTx/>
                <a:latin typeface="UTM Avo" panose="02040603050506020204" pitchFamily="18" charset="0"/>
                <a:ea typeface="+mj-ea"/>
                <a:cs typeface="+mj-cs"/>
              </a:rPr>
              <a:t> </a:t>
            </a:r>
            <a:r>
              <a:rPr kumimoji="0" lang="en-US" b="1" i="0" u="none" strike="noStrike" kern="1200" cap="none" spc="0" normalizeH="0" baseline="0" noProof="0" dirty="0" err="1">
                <a:ln>
                  <a:noFill/>
                </a:ln>
                <a:solidFill>
                  <a:srgbClr val="FF0000"/>
                </a:solidFill>
                <a:effectLst/>
                <a:uLnTx/>
                <a:uFillTx/>
                <a:latin typeface="UTM Avo" panose="02040603050506020204" pitchFamily="18" charset="0"/>
                <a:ea typeface="+mj-ea"/>
                <a:cs typeface="+mj-cs"/>
              </a:rPr>
              <a:t>khác</a:t>
            </a:r>
            <a:endParaRPr kumimoji="0" lang="en-US" b="1" i="0" u="none" strike="noStrike" kern="1200" cap="none" spc="0" normalizeH="0" baseline="0" noProof="0" dirty="0">
              <a:ln>
                <a:noFill/>
              </a:ln>
              <a:solidFill>
                <a:srgbClr val="FF0000"/>
              </a:solidFill>
              <a:effectLst/>
              <a:uLnTx/>
              <a:uFillTx/>
              <a:latin typeface="UTM Avo" panose="02040603050506020204" pitchFamily="18" charset="0"/>
              <a:ea typeface="+mj-ea"/>
              <a:cs typeface="+mj-cs"/>
            </a:endParaRPr>
          </a:p>
        </p:txBody>
      </p:sp>
      <p:sp>
        <p:nvSpPr>
          <p:cNvPr id="7" name="TextBox 6">
            <a:extLst>
              <a:ext uri="{FF2B5EF4-FFF2-40B4-BE49-F238E27FC236}">
                <a16:creationId xmlns:a16="http://schemas.microsoft.com/office/drawing/2014/main" id="{CFF71E08-95C6-F95E-AE87-B0CBEE32D2F8}"/>
              </a:ext>
            </a:extLst>
          </p:cNvPr>
          <p:cNvSpPr txBox="1"/>
          <p:nvPr/>
        </p:nvSpPr>
        <p:spPr>
          <a:xfrm>
            <a:off x="1553233" y="1855386"/>
            <a:ext cx="9167009" cy="1754326"/>
          </a:xfrm>
          <a:prstGeom prst="rect">
            <a:avLst/>
          </a:prstGeom>
          <a:noFill/>
        </p:spPr>
        <p:txBody>
          <a:bodyPr wrap="square">
            <a:spAutoFit/>
          </a:bodyPr>
          <a:lstStyle/>
          <a:p>
            <a:pPr marL="0" marR="0" lvl="0" indent="0" algn="ctr" defTabSz="914400" rtl="0" eaLnBrk="1" fontAlgn="auto" latinLnBrk="0" hangingPunct="1">
              <a:spcBef>
                <a:spcPct val="0"/>
              </a:spcBef>
              <a:spcAft>
                <a:spcPts val="0"/>
              </a:spcAft>
              <a:buClrTx/>
              <a:buSzTx/>
              <a:buFontTx/>
              <a:buNone/>
              <a:tabLst/>
              <a:defRPr/>
            </a:pPr>
            <a:r>
              <a:rPr kumimoji="0" lang="vi-VN"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rPr>
              <a:t>Chủ đ</a:t>
            </a:r>
            <a:r>
              <a:rPr kumimoji="0" lang="en-US"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rPr>
              <a:t>ề: Tôn </a:t>
            </a:r>
            <a:r>
              <a:rPr kumimoji="0" lang="en-US" sz="5400" b="1" i="0" u="none" strike="noStrike" kern="1200" cap="none" spc="0" normalizeH="0" baseline="0" noProof="0" dirty="0" err="1">
                <a:ln>
                  <a:noFill/>
                </a:ln>
                <a:solidFill>
                  <a:srgbClr val="002060"/>
                </a:solidFill>
                <a:effectLst/>
                <a:uLnTx/>
                <a:uFillTx/>
                <a:latin typeface="UTM Avo" panose="02040603050506020204" pitchFamily="18" charset="0"/>
                <a:ea typeface="+mj-ea"/>
                <a:cs typeface="+mj-cs"/>
              </a:rPr>
              <a:t>trọng</a:t>
            </a:r>
            <a:r>
              <a:rPr kumimoji="0" lang="en-US"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rPr>
              <a:t> </a:t>
            </a:r>
            <a:r>
              <a:rPr kumimoji="0" lang="en-US" sz="5400" b="1" i="0" u="none" strike="noStrike" kern="1200" cap="none" spc="0" normalizeH="0" baseline="0" noProof="0" dirty="0" err="1">
                <a:ln>
                  <a:noFill/>
                </a:ln>
                <a:solidFill>
                  <a:srgbClr val="002060"/>
                </a:solidFill>
                <a:effectLst/>
                <a:uLnTx/>
                <a:uFillTx/>
                <a:latin typeface="UTM Avo" panose="02040603050506020204" pitchFamily="18" charset="0"/>
                <a:ea typeface="+mj-ea"/>
                <a:cs typeface="+mj-cs"/>
              </a:rPr>
              <a:t>tài</a:t>
            </a:r>
            <a:r>
              <a:rPr kumimoji="0" lang="en-US"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rPr>
              <a:t> </a:t>
            </a:r>
            <a:r>
              <a:rPr kumimoji="0" lang="en-US" sz="5400" b="1" i="0" u="none" strike="noStrike" kern="1200" cap="none" spc="0" normalizeH="0" baseline="0" noProof="0" dirty="0" err="1">
                <a:ln>
                  <a:noFill/>
                </a:ln>
                <a:solidFill>
                  <a:srgbClr val="002060"/>
                </a:solidFill>
                <a:effectLst/>
                <a:uLnTx/>
                <a:uFillTx/>
                <a:latin typeface="UTM Avo" panose="02040603050506020204" pitchFamily="18" charset="0"/>
                <a:ea typeface="+mj-ea"/>
                <a:cs typeface="+mj-cs"/>
              </a:rPr>
              <a:t>sản</a:t>
            </a:r>
            <a:r>
              <a:rPr kumimoji="0" lang="en-US"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rPr>
              <a:t> </a:t>
            </a:r>
            <a:r>
              <a:rPr kumimoji="0" lang="en-US" sz="5400" b="1" i="0" u="none" strike="noStrike" kern="1200" cap="none" spc="0" normalizeH="0" baseline="0" noProof="0" dirty="0" err="1">
                <a:ln>
                  <a:noFill/>
                </a:ln>
                <a:solidFill>
                  <a:srgbClr val="002060"/>
                </a:solidFill>
                <a:effectLst/>
                <a:uLnTx/>
                <a:uFillTx/>
                <a:latin typeface="UTM Avo" panose="02040603050506020204" pitchFamily="18" charset="0"/>
                <a:ea typeface="+mj-ea"/>
                <a:cs typeface="+mj-cs"/>
              </a:rPr>
              <a:t>của</a:t>
            </a:r>
            <a:r>
              <a:rPr kumimoji="0" lang="en-US"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rPr>
              <a:t> </a:t>
            </a:r>
            <a:r>
              <a:rPr kumimoji="0" lang="en-US" sz="5400" b="1" i="0" u="none" strike="noStrike" kern="1200" cap="none" spc="0" normalizeH="0" baseline="0" noProof="0" dirty="0" err="1">
                <a:ln>
                  <a:noFill/>
                </a:ln>
                <a:solidFill>
                  <a:srgbClr val="002060"/>
                </a:solidFill>
                <a:effectLst/>
                <a:uLnTx/>
                <a:uFillTx/>
                <a:latin typeface="UTM Avo" panose="02040603050506020204" pitchFamily="18" charset="0"/>
                <a:ea typeface="+mj-ea"/>
                <a:cs typeface="+mj-cs"/>
              </a:rPr>
              <a:t>người</a:t>
            </a:r>
            <a:r>
              <a:rPr kumimoji="0" lang="en-US"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rPr>
              <a:t> </a:t>
            </a:r>
            <a:r>
              <a:rPr kumimoji="0" lang="en-US" sz="5400" b="1" i="0" u="none" strike="noStrike" kern="1200" cap="none" spc="0" normalizeH="0" baseline="0" noProof="0" dirty="0" err="1">
                <a:ln>
                  <a:noFill/>
                </a:ln>
                <a:solidFill>
                  <a:srgbClr val="002060"/>
                </a:solidFill>
                <a:effectLst/>
                <a:uLnTx/>
                <a:uFillTx/>
                <a:latin typeface="UTM Avo" panose="02040603050506020204" pitchFamily="18" charset="0"/>
                <a:ea typeface="+mj-ea"/>
                <a:cs typeface="+mj-cs"/>
              </a:rPr>
              <a:t>khác</a:t>
            </a:r>
            <a:endParaRPr kumimoji="0" lang="en-US"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endParaRPr>
          </a:p>
        </p:txBody>
      </p:sp>
    </p:spTree>
    <p:extLst>
      <p:ext uri="{BB962C8B-B14F-4D97-AF65-F5344CB8AC3E}">
        <p14:creationId xmlns:p14="http://schemas.microsoft.com/office/powerpoint/2010/main" val="3438162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3" name="Freeform 11">
            <a:extLst>
              <a:ext uri="{FF2B5EF4-FFF2-40B4-BE49-F238E27FC236}">
                <a16:creationId xmlns:a16="http://schemas.microsoft.com/office/drawing/2014/main" id="{C170067D-B6D4-D96C-B4E3-5CE52C9C859A}"/>
              </a:ext>
            </a:extLst>
          </p:cNvPr>
          <p:cNvSpPr/>
          <p:nvPr/>
        </p:nvSpPr>
        <p:spPr>
          <a:xfrm rot="-7694192">
            <a:off x="11583376" y="1674231"/>
            <a:ext cx="479713" cy="364582"/>
          </a:xfrm>
          <a:custGeom>
            <a:avLst/>
            <a:gdLst/>
            <a:ahLst/>
            <a:cxnLst/>
            <a:rect l="l" t="t" r="r" b="b"/>
            <a:pathLst>
              <a:path w="719569" h="546873">
                <a:moveTo>
                  <a:pt x="0" y="0"/>
                </a:moveTo>
                <a:lnTo>
                  <a:pt x="719569" y="0"/>
                </a:lnTo>
                <a:lnTo>
                  <a:pt x="719569" y="546873"/>
                </a:lnTo>
                <a:lnTo>
                  <a:pt x="0" y="5468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2800">
              <a:solidFill>
                <a:prstClr val="black"/>
              </a:solidFill>
              <a:latin typeface="UTM Avo" panose="02040603050506020204" pitchFamily="18"/>
              <a:cs typeface="Arial" panose="020B0604020202020204" pitchFamily="34" charset="0"/>
            </a:endParaRPr>
          </a:p>
        </p:txBody>
      </p:sp>
      <p:sp>
        <p:nvSpPr>
          <p:cNvPr id="44" name="AutoShape 24">
            <a:extLst>
              <a:ext uri="{FF2B5EF4-FFF2-40B4-BE49-F238E27FC236}">
                <a16:creationId xmlns:a16="http://schemas.microsoft.com/office/drawing/2014/main" id="{0F222B7C-9C67-2246-1C83-2ABD6F69CF25}"/>
              </a:ext>
            </a:extLst>
          </p:cNvPr>
          <p:cNvSpPr/>
          <p:nvPr/>
        </p:nvSpPr>
        <p:spPr>
          <a:xfrm>
            <a:off x="-1320800" y="1689899"/>
            <a:ext cx="14833600" cy="707839"/>
          </a:xfrm>
          <a:prstGeom prst="rect">
            <a:avLst/>
          </a:prstGeom>
          <a:solidFill>
            <a:srgbClr val="F79646">
              <a:lumMod val="20000"/>
              <a:lumOff val="80000"/>
            </a:srgbClr>
          </a:solid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endParaRPr>
          </a:p>
        </p:txBody>
      </p:sp>
      <p:sp>
        <p:nvSpPr>
          <p:cNvPr id="45" name="TextBox 44">
            <a:extLst>
              <a:ext uri="{FF2B5EF4-FFF2-40B4-BE49-F238E27FC236}">
                <a16:creationId xmlns:a16="http://schemas.microsoft.com/office/drawing/2014/main" id="{68AF94CD-DB36-1548-7125-22E3986D0437}"/>
              </a:ext>
            </a:extLst>
          </p:cNvPr>
          <p:cNvSpPr txBox="1"/>
          <p:nvPr/>
        </p:nvSpPr>
        <p:spPr>
          <a:xfrm>
            <a:off x="2203543" y="1769541"/>
            <a:ext cx="7784913" cy="523220"/>
          </a:xfrm>
          <a:prstGeom prst="rect">
            <a:avLst/>
          </a:prstGeom>
          <a:noFill/>
        </p:spPr>
        <p:txBody>
          <a:bodyPr wrap="square">
            <a:spAutoFit/>
          </a:bodyPr>
          <a:lstStyle/>
          <a:p>
            <a:pPr algn="ctr" defTabSz="609630">
              <a:spcAft>
                <a:spcPts val="667"/>
              </a:spcAft>
            </a:pPr>
            <a:r>
              <a:rPr lang="en-US" sz="2800" b="1" dirty="0">
                <a:solidFill>
                  <a:srgbClr val="C00000"/>
                </a:solidFill>
                <a:latin typeface="UTM Avo" panose="02040603050506020204" pitchFamily="18"/>
                <a:ea typeface="Calibri" panose="020F0502020204030204" pitchFamily="34" charset="0"/>
                <a:cs typeface="Arial" panose="020B0604020202020204" pitchFamily="34" charset="0"/>
              </a:rPr>
              <a:t>GỢI </a:t>
            </a:r>
            <a:r>
              <a:rPr lang="en-US" sz="2800" b="1" dirty="0" err="1">
                <a:solidFill>
                  <a:srgbClr val="C00000"/>
                </a:solidFill>
                <a:latin typeface="UTM Avo" panose="02040603050506020204" pitchFamily="18"/>
                <a:ea typeface="Calibri" panose="020F0502020204030204" pitchFamily="34" charset="0"/>
                <a:cs typeface="Arial" panose="020B0604020202020204" pitchFamily="34" charset="0"/>
              </a:rPr>
              <a:t>Ý</a:t>
            </a:r>
            <a:r>
              <a:rPr lang="en-US" sz="2800" b="1" dirty="0">
                <a:solidFill>
                  <a:srgbClr val="C00000"/>
                </a:solidFill>
                <a:latin typeface="UTM Avo" panose="02040603050506020204" pitchFamily="18"/>
                <a:ea typeface="Calibri" panose="020F0502020204030204" pitchFamily="34" charset="0"/>
                <a:cs typeface="Arial" panose="020B0604020202020204" pitchFamily="34" charset="0"/>
              </a:rPr>
              <a:t> CÂU TRẢ LỜI</a:t>
            </a:r>
            <a:endParaRPr lang="en-US" sz="2800" dirty="0">
              <a:solidFill>
                <a:srgbClr val="C00000"/>
              </a:solidFill>
              <a:latin typeface="UTM Avo" panose="02040603050506020204" pitchFamily="18"/>
              <a:ea typeface="Calibri" panose="020F0502020204030204" pitchFamily="34" charset="0"/>
              <a:cs typeface="Arial" panose="020B0604020202020204" pitchFamily="34" charset="0"/>
            </a:endParaRPr>
          </a:p>
        </p:txBody>
      </p:sp>
      <p:grpSp>
        <p:nvGrpSpPr>
          <p:cNvPr id="49" name="Group 48">
            <a:extLst>
              <a:ext uri="{FF2B5EF4-FFF2-40B4-BE49-F238E27FC236}">
                <a16:creationId xmlns:a16="http://schemas.microsoft.com/office/drawing/2014/main" id="{80EAA70D-B361-CC24-84FF-3400BCAFBE18}"/>
              </a:ext>
            </a:extLst>
          </p:cNvPr>
          <p:cNvGrpSpPr/>
          <p:nvPr/>
        </p:nvGrpSpPr>
        <p:grpSpPr>
          <a:xfrm rot="9038794">
            <a:off x="2263654" y="1516063"/>
            <a:ext cx="1443084" cy="1055510"/>
            <a:chOff x="15794001" y="8493661"/>
            <a:chExt cx="2246574" cy="1599902"/>
          </a:xfrm>
        </p:grpSpPr>
        <p:sp>
          <p:nvSpPr>
            <p:cNvPr id="50" name="Freeform 9">
              <a:extLst>
                <a:ext uri="{FF2B5EF4-FFF2-40B4-BE49-F238E27FC236}">
                  <a16:creationId xmlns:a16="http://schemas.microsoft.com/office/drawing/2014/main" id="{31A0C1B4-EF52-E437-3FB6-0402C784EFE4}"/>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2800">
                <a:solidFill>
                  <a:prstClr val="black"/>
                </a:solidFill>
                <a:latin typeface="UTM Avo" panose="02040603050506020204" pitchFamily="18"/>
                <a:cs typeface="Arial" panose="020B0604020202020204" pitchFamily="34" charset="0"/>
              </a:endParaRPr>
            </a:p>
          </p:txBody>
        </p:sp>
        <p:sp>
          <p:nvSpPr>
            <p:cNvPr id="51" name="Freeform 11">
              <a:extLst>
                <a:ext uri="{FF2B5EF4-FFF2-40B4-BE49-F238E27FC236}">
                  <a16:creationId xmlns:a16="http://schemas.microsoft.com/office/drawing/2014/main" id="{89C46E37-EECE-F934-F157-4F8299C6BCF0}"/>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2800">
                <a:solidFill>
                  <a:prstClr val="black"/>
                </a:solidFill>
                <a:latin typeface="UTM Avo" panose="02040603050506020204" pitchFamily="18"/>
                <a:cs typeface="Arial" panose="020B0604020202020204" pitchFamily="34" charset="0"/>
              </a:endParaRPr>
            </a:p>
          </p:txBody>
        </p:sp>
      </p:grpSp>
      <p:sp>
        <p:nvSpPr>
          <p:cNvPr id="52" name="Rectangle 51">
            <a:extLst>
              <a:ext uri="{FF2B5EF4-FFF2-40B4-BE49-F238E27FC236}">
                <a16:creationId xmlns:a16="http://schemas.microsoft.com/office/drawing/2014/main" id="{74D69B0A-7408-F57B-4A7F-4E41615A4593}"/>
              </a:ext>
            </a:extLst>
          </p:cNvPr>
          <p:cNvSpPr/>
          <p:nvPr/>
        </p:nvSpPr>
        <p:spPr>
          <a:xfrm>
            <a:off x="2917762" y="2663934"/>
            <a:ext cx="6197600" cy="1211484"/>
          </a:xfrm>
          <a:prstGeom prst="rect">
            <a:avLst/>
          </a:prstGeom>
          <a:solidFill>
            <a:srgbClr val="EBF6F9"/>
          </a:solidFill>
          <a:ln w="25400" cap="flat" cmpd="sng" algn="ctr">
            <a:solidFill>
              <a:srgbClr val="4BACC6">
                <a:lumMod val="50000"/>
              </a:srgbClr>
            </a:solidFill>
            <a:prstDash val="solid"/>
          </a:ln>
          <a:effectLst/>
        </p:spPr>
        <p:txBody>
          <a:bodyPr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rPr>
              <a:t>Câu a: </a:t>
            </a:r>
            <a:r>
              <a:rPr kumimoji="0" lang="vi-VN" sz="2400" b="1"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rPr>
              <a:t>Nam được thầy hiệu trưởng tuyên dương trước toàn trường vì</a:t>
            </a:r>
            <a:r>
              <a:rPr kumimoji="0" lang="en-US" sz="2400" b="1"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rPr>
              <a:t>:</a:t>
            </a:r>
            <a:r>
              <a:rPr kumimoji="0" lang="vi-VN" sz="2400" b="1"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rPr>
              <a:t> </a:t>
            </a:r>
            <a:endParaRPr kumimoji="0" lang="pt-BR" sz="2400" b="1" i="1"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endParaRPr>
          </a:p>
        </p:txBody>
      </p:sp>
      <p:sp>
        <p:nvSpPr>
          <p:cNvPr id="53" name="Rectangle 52">
            <a:extLst>
              <a:ext uri="{FF2B5EF4-FFF2-40B4-BE49-F238E27FC236}">
                <a16:creationId xmlns:a16="http://schemas.microsoft.com/office/drawing/2014/main" id="{1BF537B7-A46F-3717-A0CD-A26F3CD30D62}"/>
              </a:ext>
            </a:extLst>
          </p:cNvPr>
          <p:cNvSpPr/>
          <p:nvPr/>
        </p:nvSpPr>
        <p:spPr>
          <a:xfrm>
            <a:off x="267245" y="4630824"/>
            <a:ext cx="3966822" cy="1989260"/>
          </a:xfrm>
          <a:prstGeom prst="rect">
            <a:avLst/>
          </a:prstGeom>
          <a:solidFill>
            <a:sysClr val="window" lastClr="FFFFFF"/>
          </a:solidFill>
          <a:ln w="25400" cap="flat" cmpd="sng" algn="ctr">
            <a:solidFill>
              <a:srgbClr val="C0504D">
                <a:lumMod val="50000"/>
              </a:srgbClr>
            </a:solidFill>
            <a:prstDash val="solid"/>
          </a:ln>
          <a:effectLst/>
        </p:spPr>
        <p:txBody>
          <a:bodyPr rtlCol="0" anchor="ctr"/>
          <a:lstStyle/>
          <a:p>
            <a:pPr marL="0" marR="0" lvl="0" indent="0" algn="just" defTabSz="609630" eaLnBrk="1" fontAlgn="auto" latinLnBrk="0" hangingPunct="1">
              <a:lnSpc>
                <a:spcPct val="150000"/>
              </a:lnSpc>
              <a:spcBef>
                <a:spcPts val="0"/>
              </a:spcBef>
              <a:spcAft>
                <a:spcPts val="0"/>
              </a:spcAft>
              <a:buClrTx/>
              <a:buSzTx/>
              <a:buFontTx/>
              <a:buNone/>
              <a:tabLst/>
              <a:defRPr/>
            </a:pPr>
            <a:r>
              <a:rPr kumimoji="0" lang="vi-VN" sz="20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Nam đã ý thức, biết mang đồ vật mình nhặt được đến trụ sở công an nhờ trả lại cho người bị mất</a:t>
            </a:r>
            <a:r>
              <a:rPr kumimoji="0" lang="en-US" sz="20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a:t>
            </a:r>
            <a:endParaRPr kumimoji="0" lang="vi-VN" sz="20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endParaRPr>
          </a:p>
        </p:txBody>
      </p:sp>
      <p:grpSp>
        <p:nvGrpSpPr>
          <p:cNvPr id="54" name="Group 53">
            <a:extLst>
              <a:ext uri="{FF2B5EF4-FFF2-40B4-BE49-F238E27FC236}">
                <a16:creationId xmlns:a16="http://schemas.microsoft.com/office/drawing/2014/main" id="{D5553A72-58C7-70E3-3E01-FDBF616D22BE}"/>
              </a:ext>
            </a:extLst>
          </p:cNvPr>
          <p:cNvGrpSpPr/>
          <p:nvPr/>
        </p:nvGrpSpPr>
        <p:grpSpPr>
          <a:xfrm>
            <a:off x="1864901" y="3337854"/>
            <a:ext cx="1060581" cy="1252104"/>
            <a:chOff x="6498137" y="3625822"/>
            <a:chExt cx="558104" cy="973671"/>
          </a:xfrm>
        </p:grpSpPr>
        <p:cxnSp>
          <p:nvCxnSpPr>
            <p:cNvPr id="55" name="Straight Connector 54">
              <a:extLst>
                <a:ext uri="{FF2B5EF4-FFF2-40B4-BE49-F238E27FC236}">
                  <a16:creationId xmlns:a16="http://schemas.microsoft.com/office/drawing/2014/main" id="{83B9C18F-3399-DCBC-604A-193B76A2EE96}"/>
                </a:ext>
              </a:extLst>
            </p:cNvPr>
            <p:cNvCxnSpPr>
              <a:cxnSpLocks/>
            </p:cNvCxnSpPr>
            <p:nvPr/>
          </p:nvCxnSpPr>
          <p:spPr>
            <a:xfrm flipH="1">
              <a:off x="6498137" y="3625823"/>
              <a:ext cx="558104" cy="0"/>
            </a:xfrm>
            <a:prstGeom prst="line">
              <a:avLst/>
            </a:prstGeom>
            <a:noFill/>
            <a:ln w="28575" cap="flat" cmpd="sng" algn="ctr">
              <a:solidFill>
                <a:srgbClr val="C0504D">
                  <a:lumMod val="50000"/>
                </a:srgbClr>
              </a:solidFill>
              <a:prstDash val="solid"/>
            </a:ln>
            <a:effectLst/>
          </p:spPr>
        </p:cxnSp>
        <p:cxnSp>
          <p:nvCxnSpPr>
            <p:cNvPr id="56" name="Straight Connector 55">
              <a:extLst>
                <a:ext uri="{FF2B5EF4-FFF2-40B4-BE49-F238E27FC236}">
                  <a16:creationId xmlns:a16="http://schemas.microsoft.com/office/drawing/2014/main" id="{6D65BC6B-B72D-74DE-D7A7-6CE0022C292D}"/>
                </a:ext>
              </a:extLst>
            </p:cNvPr>
            <p:cNvCxnSpPr>
              <a:cxnSpLocks/>
            </p:cNvCxnSpPr>
            <p:nvPr/>
          </p:nvCxnSpPr>
          <p:spPr>
            <a:xfrm>
              <a:off x="6498137" y="3625822"/>
              <a:ext cx="0" cy="973671"/>
            </a:xfrm>
            <a:prstGeom prst="line">
              <a:avLst/>
            </a:prstGeom>
            <a:noFill/>
            <a:ln w="28575" cap="flat" cmpd="sng" algn="ctr">
              <a:solidFill>
                <a:srgbClr val="C0504D">
                  <a:lumMod val="50000"/>
                </a:srgbClr>
              </a:solidFill>
              <a:prstDash val="solid"/>
              <a:tailEnd type="diamond" w="lg" len="lg"/>
            </a:ln>
            <a:effectLst/>
          </p:spPr>
        </p:cxnSp>
      </p:grpSp>
      <p:sp>
        <p:nvSpPr>
          <p:cNvPr id="57" name="Rectangle 56">
            <a:extLst>
              <a:ext uri="{FF2B5EF4-FFF2-40B4-BE49-F238E27FC236}">
                <a16:creationId xmlns:a16="http://schemas.microsoft.com/office/drawing/2014/main" id="{6869A493-72B7-C114-C14F-E5F7B85DD543}"/>
              </a:ext>
            </a:extLst>
          </p:cNvPr>
          <p:cNvSpPr/>
          <p:nvPr/>
        </p:nvSpPr>
        <p:spPr>
          <a:xfrm>
            <a:off x="8035794" y="4630824"/>
            <a:ext cx="3888961" cy="1989260"/>
          </a:xfrm>
          <a:prstGeom prst="rect">
            <a:avLst/>
          </a:prstGeom>
          <a:solidFill>
            <a:sysClr val="window" lastClr="FFFFFF"/>
          </a:solidFill>
          <a:ln w="25400" cap="flat" cmpd="sng" algn="ctr">
            <a:solidFill>
              <a:srgbClr val="C0504D">
                <a:lumMod val="50000"/>
              </a:srgbClr>
            </a:solidFill>
            <a:prstDash val="solid"/>
          </a:ln>
          <a:effectLst/>
        </p:spPr>
        <p:txBody>
          <a:bodyPr rtlCol="0" anchor="ctr"/>
          <a:lstStyle/>
          <a:p>
            <a:pPr marL="0" marR="0" lvl="0" indent="0" algn="just" defTabSz="60963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Nam </a:t>
            </a:r>
            <a:r>
              <a:rPr kumimoji="0" lang="en-US" sz="20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cũng</a:t>
            </a:r>
            <a:r>
              <a:rPr kumimoji="0" lang="en-US" sz="20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vi-VN" sz="20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đã từ chối nhận quà khi chủ nhân của món đồ muốn cảm ơn.</a:t>
            </a:r>
          </a:p>
        </p:txBody>
      </p:sp>
      <p:grpSp>
        <p:nvGrpSpPr>
          <p:cNvPr id="58" name="Group 57">
            <a:extLst>
              <a:ext uri="{FF2B5EF4-FFF2-40B4-BE49-F238E27FC236}">
                <a16:creationId xmlns:a16="http://schemas.microsoft.com/office/drawing/2014/main" id="{E135ECEC-2A4E-3477-0D13-D2B242849B0C}"/>
              </a:ext>
            </a:extLst>
          </p:cNvPr>
          <p:cNvGrpSpPr/>
          <p:nvPr/>
        </p:nvGrpSpPr>
        <p:grpSpPr>
          <a:xfrm>
            <a:off x="9135085" y="3378720"/>
            <a:ext cx="969628" cy="1252104"/>
            <a:chOff x="11242221" y="3096183"/>
            <a:chExt cx="660429" cy="969317"/>
          </a:xfrm>
        </p:grpSpPr>
        <p:cxnSp>
          <p:nvCxnSpPr>
            <p:cNvPr id="59" name="Straight Connector 58">
              <a:extLst>
                <a:ext uri="{FF2B5EF4-FFF2-40B4-BE49-F238E27FC236}">
                  <a16:creationId xmlns:a16="http://schemas.microsoft.com/office/drawing/2014/main" id="{58D591ED-827B-4EAE-A088-1AF1622DD550}"/>
                </a:ext>
              </a:extLst>
            </p:cNvPr>
            <p:cNvCxnSpPr>
              <a:cxnSpLocks/>
            </p:cNvCxnSpPr>
            <p:nvPr/>
          </p:nvCxnSpPr>
          <p:spPr>
            <a:xfrm>
              <a:off x="11242221" y="3096183"/>
              <a:ext cx="660429" cy="0"/>
            </a:xfrm>
            <a:prstGeom prst="line">
              <a:avLst/>
            </a:prstGeom>
            <a:noFill/>
            <a:ln w="28575" cap="flat" cmpd="sng" algn="ctr">
              <a:solidFill>
                <a:srgbClr val="C0504D">
                  <a:lumMod val="50000"/>
                </a:srgbClr>
              </a:solidFill>
              <a:prstDash val="solid"/>
            </a:ln>
            <a:effectLst/>
          </p:spPr>
        </p:cxnSp>
        <p:cxnSp>
          <p:nvCxnSpPr>
            <p:cNvPr id="60" name="Straight Connector 59">
              <a:extLst>
                <a:ext uri="{FF2B5EF4-FFF2-40B4-BE49-F238E27FC236}">
                  <a16:creationId xmlns:a16="http://schemas.microsoft.com/office/drawing/2014/main" id="{525F9C5E-3F5E-9308-82FE-0E7ABA412FBE}"/>
                </a:ext>
              </a:extLst>
            </p:cNvPr>
            <p:cNvCxnSpPr>
              <a:cxnSpLocks/>
            </p:cNvCxnSpPr>
            <p:nvPr/>
          </p:nvCxnSpPr>
          <p:spPr>
            <a:xfrm>
              <a:off x="11902650" y="3096183"/>
              <a:ext cx="0" cy="969317"/>
            </a:xfrm>
            <a:prstGeom prst="line">
              <a:avLst/>
            </a:prstGeom>
            <a:noFill/>
            <a:ln w="28575" cap="flat" cmpd="sng" algn="ctr">
              <a:solidFill>
                <a:srgbClr val="C0504D">
                  <a:lumMod val="50000"/>
                </a:srgbClr>
              </a:solidFill>
              <a:prstDash val="solid"/>
              <a:tailEnd type="diamond" w="lg" len="lg"/>
            </a:ln>
            <a:effectLst/>
          </p:spPr>
        </p:cxnSp>
      </p:grpSp>
      <p:sp>
        <p:nvSpPr>
          <p:cNvPr id="61" name="Freeform 7">
            <a:extLst>
              <a:ext uri="{FF2B5EF4-FFF2-40B4-BE49-F238E27FC236}">
                <a16:creationId xmlns:a16="http://schemas.microsoft.com/office/drawing/2014/main" id="{41F1BDCD-29F2-8FB0-2C0E-5339313FEFA1}"/>
              </a:ext>
            </a:extLst>
          </p:cNvPr>
          <p:cNvSpPr/>
          <p:nvPr/>
        </p:nvSpPr>
        <p:spPr>
          <a:xfrm>
            <a:off x="11149941" y="6991363"/>
            <a:ext cx="905208" cy="536591"/>
          </a:xfrm>
          <a:custGeom>
            <a:avLst/>
            <a:gdLst/>
            <a:ahLst/>
            <a:cxnLst/>
            <a:rect l="l" t="t" r="r" b="b"/>
            <a:pathLst>
              <a:path w="1690414" h="1293935">
                <a:moveTo>
                  <a:pt x="0" y="0"/>
                </a:moveTo>
                <a:lnTo>
                  <a:pt x="1690414" y="0"/>
                </a:lnTo>
                <a:lnTo>
                  <a:pt x="1690414" y="1293935"/>
                </a:lnTo>
                <a:lnTo>
                  <a:pt x="0" y="129393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800">
              <a:solidFill>
                <a:prstClr val="black"/>
              </a:solidFill>
              <a:latin typeface="UTM Avo" panose="02040603050506020204" pitchFamily="18"/>
              <a:cs typeface="Arial" panose="020B0604020202020204" pitchFamily="34" charset="0"/>
            </a:endParaRPr>
          </a:p>
        </p:txBody>
      </p:sp>
      <p:pic>
        <p:nvPicPr>
          <p:cNvPr id="62" name="Picture 61" descr="A cartoon of a child with his arms out&#10;&#10;Description automatically generated">
            <a:extLst>
              <a:ext uri="{FF2B5EF4-FFF2-40B4-BE49-F238E27FC236}">
                <a16:creationId xmlns:a16="http://schemas.microsoft.com/office/drawing/2014/main" id="{BC8137C0-998B-9C92-4CA1-3B4656421573}"/>
              </a:ext>
            </a:extLst>
          </p:cNvPr>
          <p:cNvPicPr>
            <a:picLocks noChangeAspect="1"/>
          </p:cNvPicPr>
          <p:nvPr/>
        </p:nvPicPr>
        <p:blipFill rotWithShape="1">
          <a:blip r:embed="rId11">
            <a:extLst>
              <a:ext uri="{28A0092B-C50C-407E-A947-70E740481C1C}">
                <a14:useLocalDpi xmlns:a14="http://schemas.microsoft.com/office/drawing/2010/main" val="0"/>
              </a:ext>
            </a:extLst>
          </a:blip>
          <a:srcRect l="11600" r="11600" b="4947"/>
          <a:stretch/>
        </p:blipFill>
        <p:spPr>
          <a:xfrm>
            <a:off x="5057054" y="4286260"/>
            <a:ext cx="2077892" cy="2571740"/>
          </a:xfrm>
          <a:prstGeom prst="rect">
            <a:avLst/>
          </a:prstGeom>
        </p:spPr>
      </p:pic>
      <p:grpSp>
        <p:nvGrpSpPr>
          <p:cNvPr id="66" name="Group 65">
            <a:extLst>
              <a:ext uri="{FF2B5EF4-FFF2-40B4-BE49-F238E27FC236}">
                <a16:creationId xmlns:a16="http://schemas.microsoft.com/office/drawing/2014/main" id="{BDF121DA-9D83-900E-C40A-E265423EBD11}"/>
              </a:ext>
            </a:extLst>
          </p:cNvPr>
          <p:cNvGrpSpPr/>
          <p:nvPr/>
        </p:nvGrpSpPr>
        <p:grpSpPr>
          <a:xfrm rot="12526417" flipH="1">
            <a:off x="8197073" y="1477870"/>
            <a:ext cx="1502483" cy="1055510"/>
            <a:chOff x="15794001" y="8493661"/>
            <a:chExt cx="2246574" cy="1599902"/>
          </a:xfrm>
        </p:grpSpPr>
        <p:sp>
          <p:nvSpPr>
            <p:cNvPr id="67" name="Freeform 9">
              <a:extLst>
                <a:ext uri="{FF2B5EF4-FFF2-40B4-BE49-F238E27FC236}">
                  <a16:creationId xmlns:a16="http://schemas.microsoft.com/office/drawing/2014/main" id="{AF48E8DC-67F1-593D-EA30-847BA4767466}"/>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2800">
                <a:solidFill>
                  <a:prstClr val="black"/>
                </a:solidFill>
                <a:latin typeface="UTM Avo" panose="02040603050506020204" pitchFamily="18"/>
                <a:cs typeface="Arial" panose="020B0604020202020204" pitchFamily="34" charset="0"/>
              </a:endParaRPr>
            </a:p>
          </p:txBody>
        </p:sp>
        <p:sp>
          <p:nvSpPr>
            <p:cNvPr id="68" name="Freeform 11">
              <a:extLst>
                <a:ext uri="{FF2B5EF4-FFF2-40B4-BE49-F238E27FC236}">
                  <a16:creationId xmlns:a16="http://schemas.microsoft.com/office/drawing/2014/main" id="{9F8D524A-8136-FFDE-BA64-82E80EFEAE56}"/>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2800">
                <a:solidFill>
                  <a:prstClr val="black"/>
                </a:solidFill>
                <a:latin typeface="UTM Avo" panose="02040603050506020204" pitchFamily="18"/>
                <a:cs typeface="Arial" panose="020B0604020202020204" pitchFamily="34" charset="0"/>
              </a:endParaRPr>
            </a:p>
          </p:txBody>
        </p:sp>
      </p:grpSp>
    </p:spTree>
    <p:extLst>
      <p:ext uri="{BB962C8B-B14F-4D97-AF65-F5344CB8AC3E}">
        <p14:creationId xmlns:p14="http://schemas.microsoft.com/office/powerpoint/2010/main" val="700368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randombar(horizontal)">
                                      <p:cBhvr>
                                        <p:cTn id="12" dur="500"/>
                                        <p:tgtEl>
                                          <p:spTgt spid="52"/>
                                        </p:tgtEl>
                                      </p:cBhvr>
                                    </p:animEffect>
                                  </p:childTnLst>
                                </p:cTn>
                              </p:par>
                              <p:par>
                                <p:cTn id="13" presetID="14" presetClass="entr" presetSubtype="10" fill="hold" nodeType="withEffect">
                                  <p:stCondLst>
                                    <p:cond delay="0"/>
                                  </p:stCondLst>
                                  <p:childTnLst>
                                    <p:set>
                                      <p:cBhvr>
                                        <p:cTn id="14" dur="1" fill="hold">
                                          <p:stCondLst>
                                            <p:cond delay="0"/>
                                          </p:stCondLst>
                                        </p:cTn>
                                        <p:tgtEl>
                                          <p:spTgt spid="62"/>
                                        </p:tgtEl>
                                        <p:attrNameLst>
                                          <p:attrName>style.visibility</p:attrName>
                                        </p:attrNameLst>
                                      </p:cBhvr>
                                      <p:to>
                                        <p:strVal val="visible"/>
                                      </p:to>
                                    </p:set>
                                    <p:animEffect transition="in" filter="randombar(horizontal)">
                                      <p:cBhvr>
                                        <p:cTn id="15" dur="500"/>
                                        <p:tgtEl>
                                          <p:spTgt spid="6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wipe(right)">
                                      <p:cBhvr>
                                        <p:cTn id="20" dur="500"/>
                                        <p:tgtEl>
                                          <p:spTgt spid="54"/>
                                        </p:tgtEl>
                                      </p:cBhvr>
                                    </p:animEffect>
                                  </p:childTnLst>
                                </p:cTn>
                              </p:par>
                            </p:childTnLst>
                          </p:cTn>
                        </p:par>
                        <p:par>
                          <p:cTn id="21" fill="hold">
                            <p:stCondLst>
                              <p:cond delay="500"/>
                            </p:stCondLst>
                            <p:childTnLst>
                              <p:par>
                                <p:cTn id="22" presetID="2" presetClass="entr" presetSubtype="8" fill="hold" grpId="0" nodeType="afterEffect">
                                  <p:stCondLst>
                                    <p:cond delay="0"/>
                                  </p:stCondLst>
                                  <p:childTnLst>
                                    <p:set>
                                      <p:cBhvr>
                                        <p:cTn id="23" dur="1" fill="hold">
                                          <p:stCondLst>
                                            <p:cond delay="0"/>
                                          </p:stCondLst>
                                        </p:cTn>
                                        <p:tgtEl>
                                          <p:spTgt spid="53"/>
                                        </p:tgtEl>
                                        <p:attrNameLst>
                                          <p:attrName>style.visibility</p:attrName>
                                        </p:attrNameLst>
                                      </p:cBhvr>
                                      <p:to>
                                        <p:strVal val="visible"/>
                                      </p:to>
                                    </p:set>
                                    <p:anim calcmode="lin" valueType="num">
                                      <p:cBhvr additive="base">
                                        <p:cTn id="24" dur="500" fill="hold"/>
                                        <p:tgtEl>
                                          <p:spTgt spid="53"/>
                                        </p:tgtEl>
                                        <p:attrNameLst>
                                          <p:attrName>ppt_x</p:attrName>
                                        </p:attrNameLst>
                                      </p:cBhvr>
                                      <p:tavLst>
                                        <p:tav tm="0">
                                          <p:val>
                                            <p:strVal val="0-#ppt_w/2"/>
                                          </p:val>
                                        </p:tav>
                                        <p:tav tm="100000">
                                          <p:val>
                                            <p:strVal val="#ppt_x"/>
                                          </p:val>
                                        </p:tav>
                                      </p:tavLst>
                                    </p:anim>
                                    <p:anim calcmode="lin" valueType="num">
                                      <p:cBhvr additive="base">
                                        <p:cTn id="25" dur="500" fill="hold"/>
                                        <p:tgtEl>
                                          <p:spTgt spid="53"/>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58"/>
                                        </p:tgtEl>
                                        <p:attrNameLst>
                                          <p:attrName>style.visibility</p:attrName>
                                        </p:attrNameLst>
                                      </p:cBhvr>
                                      <p:to>
                                        <p:strVal val="visible"/>
                                      </p:to>
                                    </p:set>
                                    <p:animEffect transition="in" filter="wipe(left)">
                                      <p:cBhvr>
                                        <p:cTn id="30" dur="500"/>
                                        <p:tgtEl>
                                          <p:spTgt spid="58"/>
                                        </p:tgtEl>
                                      </p:cBhvr>
                                    </p:animEffect>
                                  </p:childTnLst>
                                </p:cTn>
                              </p:par>
                            </p:childTnLst>
                          </p:cTn>
                        </p:par>
                        <p:par>
                          <p:cTn id="31" fill="hold">
                            <p:stCondLst>
                              <p:cond delay="500"/>
                            </p:stCondLst>
                            <p:childTnLst>
                              <p:par>
                                <p:cTn id="32" presetID="2" presetClass="entr" presetSubtype="2" fill="hold" grpId="0" nodeType="afterEffect">
                                  <p:stCondLst>
                                    <p:cond delay="0"/>
                                  </p:stCondLst>
                                  <p:childTnLst>
                                    <p:set>
                                      <p:cBhvr>
                                        <p:cTn id="33" dur="1" fill="hold">
                                          <p:stCondLst>
                                            <p:cond delay="0"/>
                                          </p:stCondLst>
                                        </p:cTn>
                                        <p:tgtEl>
                                          <p:spTgt spid="57"/>
                                        </p:tgtEl>
                                        <p:attrNameLst>
                                          <p:attrName>style.visibility</p:attrName>
                                        </p:attrNameLst>
                                      </p:cBhvr>
                                      <p:to>
                                        <p:strVal val="visible"/>
                                      </p:to>
                                    </p:set>
                                    <p:anim calcmode="lin" valueType="num">
                                      <p:cBhvr additive="base">
                                        <p:cTn id="34" dur="500" fill="hold"/>
                                        <p:tgtEl>
                                          <p:spTgt spid="57"/>
                                        </p:tgtEl>
                                        <p:attrNameLst>
                                          <p:attrName>ppt_x</p:attrName>
                                        </p:attrNameLst>
                                      </p:cBhvr>
                                      <p:tavLst>
                                        <p:tav tm="0">
                                          <p:val>
                                            <p:strVal val="1+#ppt_w/2"/>
                                          </p:val>
                                        </p:tav>
                                        <p:tav tm="100000">
                                          <p:val>
                                            <p:strVal val="#ppt_x"/>
                                          </p:val>
                                        </p:tav>
                                      </p:tavLst>
                                    </p:anim>
                                    <p:anim calcmode="lin" valueType="num">
                                      <p:cBhvr additive="base">
                                        <p:cTn id="35" dur="500" fill="hold"/>
                                        <p:tgtEl>
                                          <p:spTgt spid="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52" grpId="0" animBg="1"/>
      <p:bldP spid="53" grpId="0" animBg="1"/>
      <p:bldP spid="5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F40350E7-3062-D0E7-2275-DF18FDE1447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26406"/>
          <a:stretch>
            <a:fillRect/>
          </a:stretch>
        </p:blipFill>
        <p:spPr>
          <a:xfrm>
            <a:off x="2787805" y="1689898"/>
            <a:ext cx="6373748" cy="4583887"/>
          </a:xfrm>
          <a:prstGeom prst="rect">
            <a:avLst/>
          </a:prstGeom>
        </p:spPr>
      </p:pic>
      <p:sp>
        <p:nvSpPr>
          <p:cNvPr id="4" name="TextBox 3">
            <a:extLst>
              <a:ext uri="{FF2B5EF4-FFF2-40B4-BE49-F238E27FC236}">
                <a16:creationId xmlns:a16="http://schemas.microsoft.com/office/drawing/2014/main" id="{15FD8313-1D5B-D0C3-4229-663E02F97B03}"/>
              </a:ext>
            </a:extLst>
          </p:cNvPr>
          <p:cNvSpPr txBox="1"/>
          <p:nvPr/>
        </p:nvSpPr>
        <p:spPr>
          <a:xfrm>
            <a:off x="3118084" y="3871055"/>
            <a:ext cx="5617700" cy="2229841"/>
          </a:xfrm>
          <a:prstGeom prst="rect">
            <a:avLst/>
          </a:prstGeom>
          <a:noFill/>
        </p:spPr>
        <p:txBody>
          <a:bodyPr wrap="square">
            <a:spAutoFit/>
          </a:bodyPr>
          <a:lstStyle/>
          <a:p>
            <a:pPr algn="ctr">
              <a:lnSpc>
                <a:spcPct val="150000"/>
              </a:lnSpc>
            </a:pPr>
            <a:r>
              <a:rPr lang="en-US" sz="2400" b="1" dirty="0" err="1">
                <a:latin typeface="UTM Avo" panose="02040603050506020204" pitchFamily="18"/>
                <a:ea typeface="Calibri" panose="020F0502020204030204" pitchFamily="34" charset="0"/>
                <a:cs typeface="Arial" panose="020B0604020202020204" pitchFamily="34" charset="0"/>
              </a:rPr>
              <a:t>Câu</a:t>
            </a:r>
            <a:r>
              <a:rPr lang="en-US" sz="2400" b="1" dirty="0">
                <a:latin typeface="UTM Avo" panose="02040603050506020204" pitchFamily="18"/>
                <a:ea typeface="Calibri" panose="020F0502020204030204" pitchFamily="34" charset="0"/>
                <a:cs typeface="Arial" panose="020B0604020202020204" pitchFamily="34" charset="0"/>
              </a:rPr>
              <a:t> b: </a:t>
            </a:r>
          </a:p>
          <a:p>
            <a:pPr algn="just">
              <a:lnSpc>
                <a:spcPct val="150000"/>
              </a:lnSpc>
            </a:pPr>
            <a:r>
              <a:rPr lang="en-US" sz="2400" dirty="0">
                <a:latin typeface="UTM Avo" panose="02040603050506020204" pitchFamily="18"/>
                <a:ea typeface="Calibri" panose="020F0502020204030204" pitchFamily="34" charset="0"/>
                <a:cs typeface="Arial" panose="020B0604020202020204" pitchFamily="34" charset="0"/>
              </a:rPr>
              <a:t>V</a:t>
            </a:r>
            <a:r>
              <a:rPr lang="vi-VN" sz="2400" dirty="0">
                <a:latin typeface="UTM Avo" panose="02040603050506020204" pitchFamily="18"/>
                <a:ea typeface="Calibri" panose="020F0502020204030204" pitchFamily="34" charset="0"/>
                <a:cs typeface="Arial" panose="020B0604020202020204" pitchFamily="34" charset="0"/>
              </a:rPr>
              <a:t>iệc làm của Nam</a:t>
            </a:r>
            <a:r>
              <a:rPr lang="en-US" sz="2400" dirty="0">
                <a:latin typeface="UTM Avo" panose="02040603050506020204" pitchFamily="18"/>
                <a:ea typeface="Calibri" panose="020F0502020204030204" pitchFamily="34" charset="0"/>
                <a:cs typeface="Arial" panose="020B0604020202020204" pitchFamily="34" charset="0"/>
              </a:rPr>
              <a:t> </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t</a:t>
            </a: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hể hiện Nam là người biết tôn trọng tài sản của người khác.</a:t>
            </a:r>
            <a:endParaRPr lang="en-US" sz="2400" dirty="0">
              <a:latin typeface="UTM Avo" panose="02040603050506020204" pitchFamily="18"/>
              <a:cs typeface="Arial" panose="020B0604020202020204" pitchFamily="34" charset="0"/>
            </a:endParaRPr>
          </a:p>
        </p:txBody>
      </p:sp>
      <p:pic>
        <p:nvPicPr>
          <p:cNvPr id="5" name="Picture 4" descr="A group of kids sitting around a table&#10;&#10;Description automatically generated with low confidence">
            <a:extLst>
              <a:ext uri="{FF2B5EF4-FFF2-40B4-BE49-F238E27FC236}">
                <a16:creationId xmlns:a16="http://schemas.microsoft.com/office/drawing/2014/main" id="{9CD06507-995A-D844-2278-AF7771BB8F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222136"/>
            <a:ext cx="3118084" cy="1635864"/>
          </a:xfrm>
          <a:prstGeom prst="rect">
            <a:avLst/>
          </a:prstGeom>
        </p:spPr>
      </p:pic>
      <p:sp>
        <p:nvSpPr>
          <p:cNvPr id="11" name="AutoShape 24">
            <a:extLst>
              <a:ext uri="{FF2B5EF4-FFF2-40B4-BE49-F238E27FC236}">
                <a16:creationId xmlns:a16="http://schemas.microsoft.com/office/drawing/2014/main" id="{38F47311-B6F1-53E2-9992-2F17BB68E3BF}"/>
              </a:ext>
            </a:extLst>
          </p:cNvPr>
          <p:cNvSpPr/>
          <p:nvPr/>
        </p:nvSpPr>
        <p:spPr>
          <a:xfrm>
            <a:off x="-1320800" y="1689899"/>
            <a:ext cx="14833600" cy="707839"/>
          </a:xfrm>
          <a:prstGeom prst="rect">
            <a:avLst/>
          </a:prstGeom>
          <a:solidFill>
            <a:srgbClr val="F79646">
              <a:lumMod val="20000"/>
              <a:lumOff val="80000"/>
            </a:srgbClr>
          </a:solid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endParaRPr>
          </a:p>
        </p:txBody>
      </p:sp>
      <p:sp>
        <p:nvSpPr>
          <p:cNvPr id="12" name="TextBox 11">
            <a:extLst>
              <a:ext uri="{FF2B5EF4-FFF2-40B4-BE49-F238E27FC236}">
                <a16:creationId xmlns:a16="http://schemas.microsoft.com/office/drawing/2014/main" id="{16ADB6D2-6E49-3254-5CFC-E6E441095EAB}"/>
              </a:ext>
            </a:extLst>
          </p:cNvPr>
          <p:cNvSpPr txBox="1"/>
          <p:nvPr/>
        </p:nvSpPr>
        <p:spPr>
          <a:xfrm>
            <a:off x="2203543" y="1769541"/>
            <a:ext cx="7784913" cy="523220"/>
          </a:xfrm>
          <a:prstGeom prst="rect">
            <a:avLst/>
          </a:prstGeom>
          <a:noFill/>
        </p:spPr>
        <p:txBody>
          <a:bodyPr wrap="square">
            <a:spAutoFit/>
          </a:bodyPr>
          <a:lstStyle/>
          <a:p>
            <a:pPr algn="ctr" defTabSz="609630">
              <a:spcAft>
                <a:spcPts val="667"/>
              </a:spcAft>
            </a:pPr>
            <a:r>
              <a:rPr lang="en-US" sz="2800" b="1" dirty="0">
                <a:solidFill>
                  <a:srgbClr val="C00000"/>
                </a:solidFill>
                <a:latin typeface="UTM Avo" panose="02040603050506020204" pitchFamily="18"/>
                <a:ea typeface="Calibri" panose="020F0502020204030204" pitchFamily="34" charset="0"/>
                <a:cs typeface="Arial" panose="020B0604020202020204" pitchFamily="34" charset="0"/>
              </a:rPr>
              <a:t>GỢI </a:t>
            </a:r>
            <a:r>
              <a:rPr lang="en-US" sz="2800" b="1" dirty="0" err="1">
                <a:solidFill>
                  <a:srgbClr val="C00000"/>
                </a:solidFill>
                <a:latin typeface="UTM Avo" panose="02040603050506020204" pitchFamily="18"/>
                <a:ea typeface="Calibri" panose="020F0502020204030204" pitchFamily="34" charset="0"/>
                <a:cs typeface="Arial" panose="020B0604020202020204" pitchFamily="34" charset="0"/>
              </a:rPr>
              <a:t>Ý</a:t>
            </a:r>
            <a:r>
              <a:rPr lang="en-US" sz="2800" b="1" dirty="0">
                <a:solidFill>
                  <a:srgbClr val="C00000"/>
                </a:solidFill>
                <a:latin typeface="UTM Avo" panose="02040603050506020204" pitchFamily="18"/>
                <a:ea typeface="Calibri" panose="020F0502020204030204" pitchFamily="34" charset="0"/>
                <a:cs typeface="Arial" panose="020B0604020202020204" pitchFamily="34" charset="0"/>
              </a:rPr>
              <a:t> CÂU TRẢ LỜI</a:t>
            </a:r>
            <a:endParaRPr lang="en-US" sz="2800" dirty="0">
              <a:solidFill>
                <a:srgbClr val="C00000"/>
              </a:solidFill>
              <a:latin typeface="UTM Avo" panose="02040603050506020204" pitchFamily="18"/>
              <a:ea typeface="Calibri" panose="020F050202020403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2C7CD435-251F-0012-07D4-3C2D3D84A6AF}"/>
              </a:ext>
            </a:extLst>
          </p:cNvPr>
          <p:cNvGrpSpPr/>
          <p:nvPr/>
        </p:nvGrpSpPr>
        <p:grpSpPr>
          <a:xfrm rot="9038794">
            <a:off x="2263654" y="1516063"/>
            <a:ext cx="1443084" cy="1055510"/>
            <a:chOff x="15794001" y="8493661"/>
            <a:chExt cx="2246574" cy="1599902"/>
          </a:xfrm>
        </p:grpSpPr>
        <p:sp>
          <p:nvSpPr>
            <p:cNvPr id="14" name="Freeform 9">
              <a:extLst>
                <a:ext uri="{FF2B5EF4-FFF2-40B4-BE49-F238E27FC236}">
                  <a16:creationId xmlns:a16="http://schemas.microsoft.com/office/drawing/2014/main" id="{EF7EC3C8-1B1A-D695-95AB-23493096CD36}"/>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2800">
                <a:solidFill>
                  <a:prstClr val="black"/>
                </a:solidFill>
                <a:latin typeface="UTM Avo" panose="02040603050506020204" pitchFamily="18"/>
                <a:cs typeface="Arial" panose="020B0604020202020204" pitchFamily="34" charset="0"/>
              </a:endParaRPr>
            </a:p>
          </p:txBody>
        </p:sp>
        <p:sp>
          <p:nvSpPr>
            <p:cNvPr id="15" name="Freeform 11">
              <a:extLst>
                <a:ext uri="{FF2B5EF4-FFF2-40B4-BE49-F238E27FC236}">
                  <a16:creationId xmlns:a16="http://schemas.microsoft.com/office/drawing/2014/main" id="{457E2A8A-8BA9-C707-F0DF-673AE20D11BC}"/>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2800">
                <a:solidFill>
                  <a:prstClr val="black"/>
                </a:solidFill>
                <a:latin typeface="UTM Avo" panose="02040603050506020204" pitchFamily="18"/>
                <a:cs typeface="Arial" panose="020B0604020202020204" pitchFamily="34" charset="0"/>
              </a:endParaRPr>
            </a:p>
          </p:txBody>
        </p:sp>
      </p:grpSp>
      <p:grpSp>
        <p:nvGrpSpPr>
          <p:cNvPr id="19" name="Group 18">
            <a:extLst>
              <a:ext uri="{FF2B5EF4-FFF2-40B4-BE49-F238E27FC236}">
                <a16:creationId xmlns:a16="http://schemas.microsoft.com/office/drawing/2014/main" id="{52AE36FD-48E7-6622-A001-2A149F36419F}"/>
              </a:ext>
            </a:extLst>
          </p:cNvPr>
          <p:cNvGrpSpPr/>
          <p:nvPr/>
        </p:nvGrpSpPr>
        <p:grpSpPr>
          <a:xfrm rot="12526417" flipH="1">
            <a:off x="8197073" y="1477870"/>
            <a:ext cx="1502483" cy="1055510"/>
            <a:chOff x="15794001" y="8493661"/>
            <a:chExt cx="2246574" cy="1599902"/>
          </a:xfrm>
        </p:grpSpPr>
        <p:sp>
          <p:nvSpPr>
            <p:cNvPr id="20" name="Freeform 9">
              <a:extLst>
                <a:ext uri="{FF2B5EF4-FFF2-40B4-BE49-F238E27FC236}">
                  <a16:creationId xmlns:a16="http://schemas.microsoft.com/office/drawing/2014/main" id="{82B44278-B17B-93F1-02D3-0F480B53A2F3}"/>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2800">
                <a:solidFill>
                  <a:prstClr val="black"/>
                </a:solidFill>
                <a:latin typeface="UTM Avo" panose="02040603050506020204" pitchFamily="18"/>
                <a:cs typeface="Arial" panose="020B0604020202020204" pitchFamily="34" charset="0"/>
              </a:endParaRPr>
            </a:p>
          </p:txBody>
        </p:sp>
        <p:sp>
          <p:nvSpPr>
            <p:cNvPr id="21" name="Freeform 11">
              <a:extLst>
                <a:ext uri="{FF2B5EF4-FFF2-40B4-BE49-F238E27FC236}">
                  <a16:creationId xmlns:a16="http://schemas.microsoft.com/office/drawing/2014/main" id="{7CE166A5-1A88-52D1-A231-DD6042D7E0EE}"/>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2800">
                <a:solidFill>
                  <a:prstClr val="black"/>
                </a:solidFill>
                <a:latin typeface="UTM Avo" panose="02040603050506020204" pitchFamily="18"/>
                <a:cs typeface="Arial" panose="020B0604020202020204" pitchFamily="34" charset="0"/>
              </a:endParaRPr>
            </a:p>
          </p:txBody>
        </p:sp>
      </p:grpSp>
    </p:spTree>
    <p:extLst>
      <p:ext uri="{BB962C8B-B14F-4D97-AF65-F5344CB8AC3E}">
        <p14:creationId xmlns:p14="http://schemas.microsoft.com/office/powerpoint/2010/main" val="308234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AutoShape 24">
            <a:extLst>
              <a:ext uri="{FF2B5EF4-FFF2-40B4-BE49-F238E27FC236}">
                <a16:creationId xmlns:a16="http://schemas.microsoft.com/office/drawing/2014/main" id="{38F47311-B6F1-53E2-9992-2F17BB68E3BF}"/>
              </a:ext>
            </a:extLst>
          </p:cNvPr>
          <p:cNvSpPr/>
          <p:nvPr/>
        </p:nvSpPr>
        <p:spPr>
          <a:xfrm>
            <a:off x="-1320800" y="1689899"/>
            <a:ext cx="14833600" cy="707839"/>
          </a:xfrm>
          <a:prstGeom prst="rect">
            <a:avLst/>
          </a:prstGeom>
          <a:solidFill>
            <a:srgbClr val="F79646">
              <a:lumMod val="20000"/>
              <a:lumOff val="80000"/>
            </a:srgbClr>
          </a:solid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endParaRPr>
          </a:p>
        </p:txBody>
      </p:sp>
      <p:sp>
        <p:nvSpPr>
          <p:cNvPr id="12" name="TextBox 11">
            <a:extLst>
              <a:ext uri="{FF2B5EF4-FFF2-40B4-BE49-F238E27FC236}">
                <a16:creationId xmlns:a16="http://schemas.microsoft.com/office/drawing/2014/main" id="{16ADB6D2-6E49-3254-5CFC-E6E441095EAB}"/>
              </a:ext>
            </a:extLst>
          </p:cNvPr>
          <p:cNvSpPr txBox="1"/>
          <p:nvPr/>
        </p:nvSpPr>
        <p:spPr>
          <a:xfrm>
            <a:off x="2203543" y="1769541"/>
            <a:ext cx="7784913" cy="523220"/>
          </a:xfrm>
          <a:prstGeom prst="rect">
            <a:avLst/>
          </a:prstGeom>
          <a:noFill/>
        </p:spPr>
        <p:txBody>
          <a:bodyPr wrap="square">
            <a:spAutoFit/>
          </a:bodyPr>
          <a:lstStyle/>
          <a:p>
            <a:pPr algn="ctr" defTabSz="609630">
              <a:spcAft>
                <a:spcPts val="667"/>
              </a:spcAft>
            </a:pPr>
            <a:r>
              <a:rPr lang="en-US" sz="2800" b="1" dirty="0">
                <a:solidFill>
                  <a:srgbClr val="C00000"/>
                </a:solidFill>
                <a:latin typeface="UTM Avo" panose="02040603050506020204" pitchFamily="18"/>
                <a:ea typeface="Calibri" panose="020F0502020204030204" pitchFamily="34" charset="0"/>
                <a:cs typeface="Arial" panose="020B0604020202020204" pitchFamily="34" charset="0"/>
              </a:rPr>
              <a:t>GỢI </a:t>
            </a:r>
            <a:r>
              <a:rPr lang="en-US" sz="2800" b="1" dirty="0" err="1">
                <a:solidFill>
                  <a:srgbClr val="C00000"/>
                </a:solidFill>
                <a:latin typeface="UTM Avo" panose="02040603050506020204" pitchFamily="18"/>
                <a:ea typeface="Calibri" panose="020F0502020204030204" pitchFamily="34" charset="0"/>
                <a:cs typeface="Arial" panose="020B0604020202020204" pitchFamily="34" charset="0"/>
              </a:rPr>
              <a:t>Ý</a:t>
            </a:r>
            <a:r>
              <a:rPr lang="en-US" sz="2800" b="1" dirty="0">
                <a:solidFill>
                  <a:srgbClr val="C00000"/>
                </a:solidFill>
                <a:latin typeface="UTM Avo" panose="02040603050506020204" pitchFamily="18"/>
                <a:ea typeface="Calibri" panose="020F0502020204030204" pitchFamily="34" charset="0"/>
                <a:cs typeface="Arial" panose="020B0604020202020204" pitchFamily="34" charset="0"/>
              </a:rPr>
              <a:t> CÂU TRẢ LỜI</a:t>
            </a:r>
            <a:endParaRPr lang="en-US" sz="2800" dirty="0">
              <a:solidFill>
                <a:srgbClr val="C00000"/>
              </a:solidFill>
              <a:latin typeface="UTM Avo" panose="02040603050506020204" pitchFamily="18"/>
              <a:ea typeface="Calibri" panose="020F050202020403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2C7CD435-251F-0012-07D4-3C2D3D84A6AF}"/>
              </a:ext>
            </a:extLst>
          </p:cNvPr>
          <p:cNvGrpSpPr/>
          <p:nvPr/>
        </p:nvGrpSpPr>
        <p:grpSpPr>
          <a:xfrm rot="9038794">
            <a:off x="2263654" y="1516063"/>
            <a:ext cx="1443084" cy="1055510"/>
            <a:chOff x="15794001" y="8493661"/>
            <a:chExt cx="2246574" cy="1599902"/>
          </a:xfrm>
        </p:grpSpPr>
        <p:sp>
          <p:nvSpPr>
            <p:cNvPr id="14" name="Freeform 9">
              <a:extLst>
                <a:ext uri="{FF2B5EF4-FFF2-40B4-BE49-F238E27FC236}">
                  <a16:creationId xmlns:a16="http://schemas.microsoft.com/office/drawing/2014/main" id="{EF7EC3C8-1B1A-D695-95AB-23493096CD36}"/>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2800">
                <a:solidFill>
                  <a:prstClr val="black"/>
                </a:solidFill>
                <a:latin typeface="UTM Avo" panose="02040603050506020204" pitchFamily="18"/>
                <a:cs typeface="Arial" panose="020B0604020202020204" pitchFamily="34" charset="0"/>
              </a:endParaRPr>
            </a:p>
          </p:txBody>
        </p:sp>
        <p:sp>
          <p:nvSpPr>
            <p:cNvPr id="15" name="Freeform 11">
              <a:extLst>
                <a:ext uri="{FF2B5EF4-FFF2-40B4-BE49-F238E27FC236}">
                  <a16:creationId xmlns:a16="http://schemas.microsoft.com/office/drawing/2014/main" id="{457E2A8A-8BA9-C707-F0DF-673AE20D11BC}"/>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2800">
                <a:solidFill>
                  <a:prstClr val="black"/>
                </a:solidFill>
                <a:latin typeface="UTM Avo" panose="02040603050506020204" pitchFamily="18"/>
                <a:cs typeface="Arial" panose="020B0604020202020204" pitchFamily="34" charset="0"/>
              </a:endParaRPr>
            </a:p>
          </p:txBody>
        </p:sp>
      </p:grpSp>
      <p:grpSp>
        <p:nvGrpSpPr>
          <p:cNvPr id="16" name="Group 15">
            <a:extLst>
              <a:ext uri="{FF2B5EF4-FFF2-40B4-BE49-F238E27FC236}">
                <a16:creationId xmlns:a16="http://schemas.microsoft.com/office/drawing/2014/main" id="{72EBD56F-0420-3F95-25C2-56BE27CEBD2F}"/>
              </a:ext>
            </a:extLst>
          </p:cNvPr>
          <p:cNvGrpSpPr/>
          <p:nvPr/>
        </p:nvGrpSpPr>
        <p:grpSpPr>
          <a:xfrm rot="12526417" flipH="1">
            <a:off x="8197073" y="1477870"/>
            <a:ext cx="1502483" cy="1055510"/>
            <a:chOff x="15794001" y="8493661"/>
            <a:chExt cx="2246574" cy="1599902"/>
          </a:xfrm>
        </p:grpSpPr>
        <p:sp>
          <p:nvSpPr>
            <p:cNvPr id="17" name="Freeform 9">
              <a:extLst>
                <a:ext uri="{FF2B5EF4-FFF2-40B4-BE49-F238E27FC236}">
                  <a16:creationId xmlns:a16="http://schemas.microsoft.com/office/drawing/2014/main" id="{132F4E4A-51A6-595B-E586-01297815BD90}"/>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2800">
                <a:solidFill>
                  <a:prstClr val="black"/>
                </a:solidFill>
                <a:latin typeface="UTM Avo" panose="02040603050506020204" pitchFamily="18"/>
                <a:cs typeface="Arial" panose="020B0604020202020204" pitchFamily="34" charset="0"/>
              </a:endParaRPr>
            </a:p>
          </p:txBody>
        </p:sp>
        <p:sp>
          <p:nvSpPr>
            <p:cNvPr id="18" name="Freeform 11">
              <a:extLst>
                <a:ext uri="{FF2B5EF4-FFF2-40B4-BE49-F238E27FC236}">
                  <a16:creationId xmlns:a16="http://schemas.microsoft.com/office/drawing/2014/main" id="{8126982E-AC62-9771-3F45-0A386F26E04D}"/>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2800">
                <a:solidFill>
                  <a:prstClr val="black"/>
                </a:solidFill>
                <a:latin typeface="UTM Avo" panose="02040603050506020204" pitchFamily="18"/>
                <a:cs typeface="Arial" panose="020B0604020202020204" pitchFamily="34" charset="0"/>
              </a:endParaRPr>
            </a:p>
          </p:txBody>
        </p:sp>
      </p:grpSp>
      <p:sp>
        <p:nvSpPr>
          <p:cNvPr id="6" name="Freeform 17">
            <a:extLst>
              <a:ext uri="{FF2B5EF4-FFF2-40B4-BE49-F238E27FC236}">
                <a16:creationId xmlns:a16="http://schemas.microsoft.com/office/drawing/2014/main" id="{06B06B3F-8D36-A2A6-98EA-4157B41AE096}"/>
              </a:ext>
            </a:extLst>
          </p:cNvPr>
          <p:cNvSpPr/>
          <p:nvPr/>
        </p:nvSpPr>
        <p:spPr>
          <a:xfrm rot="-1790328">
            <a:off x="78104" y="7206464"/>
            <a:ext cx="418487" cy="425449"/>
          </a:xfrm>
          <a:custGeom>
            <a:avLst/>
            <a:gdLst/>
            <a:ahLst/>
            <a:cxnLst/>
            <a:rect l="l" t="t" r="r" b="b"/>
            <a:pathLst>
              <a:path w="627730" h="638173">
                <a:moveTo>
                  <a:pt x="0" y="0"/>
                </a:moveTo>
                <a:lnTo>
                  <a:pt x="627731" y="0"/>
                </a:lnTo>
                <a:lnTo>
                  <a:pt x="627731" y="638173"/>
                </a:lnTo>
                <a:lnTo>
                  <a:pt x="0" y="6381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2400">
              <a:latin typeface="UTM Avo" panose="02040603050506020204" pitchFamily="18"/>
              <a:cs typeface="Arial" panose="020B0604020202020204" pitchFamily="34" charset="0"/>
            </a:endParaRPr>
          </a:p>
        </p:txBody>
      </p:sp>
      <p:sp>
        <p:nvSpPr>
          <p:cNvPr id="7" name="Rounded Rectangle 19">
            <a:extLst>
              <a:ext uri="{FF2B5EF4-FFF2-40B4-BE49-F238E27FC236}">
                <a16:creationId xmlns:a16="http://schemas.microsoft.com/office/drawing/2014/main" id="{32118334-4C13-2DC6-F4FA-F89B7A6F45D0}"/>
              </a:ext>
            </a:extLst>
          </p:cNvPr>
          <p:cNvSpPr/>
          <p:nvPr/>
        </p:nvSpPr>
        <p:spPr>
          <a:xfrm>
            <a:off x="5828994" y="4091024"/>
            <a:ext cx="5762912" cy="707839"/>
          </a:xfrm>
          <a:prstGeom prst="roundRect">
            <a:avLst/>
          </a:prstGeom>
          <a:solidFill>
            <a:schemeClr val="bg1"/>
          </a:solidFill>
          <a:ln w="57150">
            <a:solidFill>
              <a:schemeClr val="accent2">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vi-VN" sz="2200">
                <a:latin typeface="UTM Avo" panose="02040603050506020204" pitchFamily="18"/>
                <a:cs typeface="Arial" panose="020B0604020202020204" pitchFamily="34" charset="0"/>
              </a:rPr>
              <a:t>Rèn luyện được tính trung thực</a:t>
            </a:r>
            <a:endParaRPr lang="en-US" sz="2200" dirty="0">
              <a:solidFill>
                <a:schemeClr val="tx1"/>
              </a:solidFill>
              <a:latin typeface="UTM Avo" panose="02040603050506020204" pitchFamily="18"/>
              <a:cs typeface="Arial" panose="020B0604020202020204" pitchFamily="34" charset="0"/>
            </a:endParaRPr>
          </a:p>
        </p:txBody>
      </p:sp>
      <p:sp>
        <p:nvSpPr>
          <p:cNvPr id="8" name="Rounded Rectangle 23">
            <a:extLst>
              <a:ext uri="{FF2B5EF4-FFF2-40B4-BE49-F238E27FC236}">
                <a16:creationId xmlns:a16="http://schemas.microsoft.com/office/drawing/2014/main" id="{DFAB3DB0-BE2F-5551-9131-A0C4BCDFF484}"/>
              </a:ext>
            </a:extLst>
          </p:cNvPr>
          <p:cNvSpPr/>
          <p:nvPr/>
        </p:nvSpPr>
        <p:spPr>
          <a:xfrm>
            <a:off x="5807632" y="5108211"/>
            <a:ext cx="5774497" cy="1297186"/>
          </a:xfrm>
          <a:prstGeom prst="roundRect">
            <a:avLst/>
          </a:prstGeom>
          <a:solidFill>
            <a:schemeClr val="bg1"/>
          </a:solidFill>
          <a:ln w="57150">
            <a:solidFill>
              <a:schemeClr val="accent2">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2200">
                <a:latin typeface="UTM Avo" panose="02040603050506020204" pitchFamily="18"/>
                <a:cs typeface="Arial" panose="020B0604020202020204" pitchFamily="34" charset="0"/>
              </a:rPr>
              <a:t>Đem lại niềm vui cho người xung quanh và cho chính bản thân mình.</a:t>
            </a:r>
            <a:endParaRPr lang="en-US" sz="2200" dirty="0">
              <a:solidFill>
                <a:schemeClr val="tx1"/>
              </a:solidFill>
              <a:latin typeface="UTM Avo" panose="02040603050506020204" pitchFamily="18"/>
              <a:cs typeface="Arial" panose="020B0604020202020204" pitchFamily="34" charset="0"/>
            </a:endParaRPr>
          </a:p>
        </p:txBody>
      </p:sp>
      <p:sp>
        <p:nvSpPr>
          <p:cNvPr id="9" name="Rounded Rectangle 19">
            <a:extLst>
              <a:ext uri="{FF2B5EF4-FFF2-40B4-BE49-F238E27FC236}">
                <a16:creationId xmlns:a16="http://schemas.microsoft.com/office/drawing/2014/main" id="{CAB1845E-D0FD-C4FB-2DEB-F720C8CEF333}"/>
              </a:ext>
            </a:extLst>
          </p:cNvPr>
          <p:cNvSpPr/>
          <p:nvPr/>
        </p:nvSpPr>
        <p:spPr>
          <a:xfrm>
            <a:off x="5785885" y="3073837"/>
            <a:ext cx="5806021" cy="707839"/>
          </a:xfrm>
          <a:prstGeom prst="roundRect">
            <a:avLst/>
          </a:prstGeom>
          <a:solidFill>
            <a:schemeClr val="bg1"/>
          </a:solidFill>
          <a:ln w="57150">
            <a:solidFill>
              <a:schemeClr val="accent2">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vi-VN" sz="2200">
                <a:latin typeface="UTM Avo" panose="02040603050506020204" pitchFamily="18"/>
                <a:cs typeface="Arial" panose="020B0604020202020204" pitchFamily="34" charset="0"/>
              </a:rPr>
              <a:t>Đó là tài sản riêng của mỗi người</a:t>
            </a:r>
            <a:endParaRPr lang="en-US" sz="2200" dirty="0">
              <a:solidFill>
                <a:schemeClr val="tx1"/>
              </a:solidFill>
              <a:latin typeface="UTM Avo" panose="02040603050506020204" pitchFamily="18"/>
              <a:cs typeface="Arial" panose="020B0604020202020204" pitchFamily="34" charset="0"/>
            </a:endParaRPr>
          </a:p>
        </p:txBody>
      </p:sp>
      <p:grpSp>
        <p:nvGrpSpPr>
          <p:cNvPr id="10" name="Group 9">
            <a:extLst>
              <a:ext uri="{FF2B5EF4-FFF2-40B4-BE49-F238E27FC236}">
                <a16:creationId xmlns:a16="http://schemas.microsoft.com/office/drawing/2014/main" id="{8EF1FF4A-10BE-DB69-F45A-A7DDD7039FA3}"/>
              </a:ext>
            </a:extLst>
          </p:cNvPr>
          <p:cNvGrpSpPr/>
          <p:nvPr/>
        </p:nvGrpSpPr>
        <p:grpSpPr>
          <a:xfrm rot="16200000">
            <a:off x="5126293" y="3771211"/>
            <a:ext cx="922811" cy="439861"/>
            <a:chOff x="6498137" y="3625821"/>
            <a:chExt cx="319049" cy="973672"/>
          </a:xfrm>
        </p:grpSpPr>
        <p:cxnSp>
          <p:nvCxnSpPr>
            <p:cNvPr id="19" name="Straight Connector 18">
              <a:extLst>
                <a:ext uri="{FF2B5EF4-FFF2-40B4-BE49-F238E27FC236}">
                  <a16:creationId xmlns:a16="http://schemas.microsoft.com/office/drawing/2014/main" id="{57FEA487-BE0B-B838-0D85-EA3B353AE83A}"/>
                </a:ext>
              </a:extLst>
            </p:cNvPr>
            <p:cNvCxnSpPr>
              <a:cxnSpLocks/>
            </p:cNvCxnSpPr>
            <p:nvPr/>
          </p:nvCxnSpPr>
          <p:spPr>
            <a:xfrm rot="5400000" flipH="1">
              <a:off x="6657658" y="3466301"/>
              <a:ext cx="7" cy="31904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17057D-0EC9-BF98-2A9B-58431030E534}"/>
                </a:ext>
              </a:extLst>
            </p:cNvPr>
            <p:cNvCxnSpPr>
              <a:cxnSpLocks/>
            </p:cNvCxnSpPr>
            <p:nvPr/>
          </p:nvCxnSpPr>
          <p:spPr>
            <a:xfrm>
              <a:off x="6498137" y="3625822"/>
              <a:ext cx="0" cy="973671"/>
            </a:xfrm>
            <a:prstGeom prst="line">
              <a:avLst/>
            </a:prstGeom>
            <a:ln w="28575">
              <a:solidFill>
                <a:srgbClr val="C00000"/>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6D72ED44-64E8-E745-A016-E810A507EE59}"/>
              </a:ext>
            </a:extLst>
          </p:cNvPr>
          <p:cNvGrpSpPr/>
          <p:nvPr/>
        </p:nvGrpSpPr>
        <p:grpSpPr>
          <a:xfrm rot="16200000" flipH="1">
            <a:off x="4474168" y="4423339"/>
            <a:ext cx="2227066" cy="439861"/>
            <a:chOff x="6498137" y="3625822"/>
            <a:chExt cx="381699" cy="973671"/>
          </a:xfrm>
        </p:grpSpPr>
        <p:cxnSp>
          <p:nvCxnSpPr>
            <p:cNvPr id="22" name="Straight Connector 21">
              <a:extLst>
                <a:ext uri="{FF2B5EF4-FFF2-40B4-BE49-F238E27FC236}">
                  <a16:creationId xmlns:a16="http://schemas.microsoft.com/office/drawing/2014/main" id="{1660B5C9-1969-CFA6-3B27-3742FC12660B}"/>
                </a:ext>
              </a:extLst>
            </p:cNvPr>
            <p:cNvCxnSpPr>
              <a:cxnSpLocks/>
            </p:cNvCxnSpPr>
            <p:nvPr/>
          </p:nvCxnSpPr>
          <p:spPr>
            <a:xfrm rot="16200000" flipV="1">
              <a:off x="6677165" y="3446796"/>
              <a:ext cx="23643" cy="38169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8C0EB41-670A-53E1-FA5D-D37CC3757A20}"/>
                </a:ext>
              </a:extLst>
            </p:cNvPr>
            <p:cNvCxnSpPr>
              <a:cxnSpLocks/>
            </p:cNvCxnSpPr>
            <p:nvPr/>
          </p:nvCxnSpPr>
          <p:spPr>
            <a:xfrm>
              <a:off x="6498137" y="3625822"/>
              <a:ext cx="0" cy="973671"/>
            </a:xfrm>
            <a:prstGeom prst="line">
              <a:avLst/>
            </a:prstGeom>
            <a:ln w="28575">
              <a:solidFill>
                <a:srgbClr val="C00000"/>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90130AD2-4481-8949-38FC-F005D9E7A709}"/>
              </a:ext>
            </a:extLst>
          </p:cNvPr>
          <p:cNvGrpSpPr/>
          <p:nvPr/>
        </p:nvGrpSpPr>
        <p:grpSpPr>
          <a:xfrm rot="16200000">
            <a:off x="4652432" y="4601606"/>
            <a:ext cx="1870534" cy="439862"/>
            <a:chOff x="6498137" y="3625822"/>
            <a:chExt cx="558104" cy="973671"/>
          </a:xfrm>
        </p:grpSpPr>
        <p:cxnSp>
          <p:nvCxnSpPr>
            <p:cNvPr id="25" name="Straight Connector 24">
              <a:extLst>
                <a:ext uri="{FF2B5EF4-FFF2-40B4-BE49-F238E27FC236}">
                  <a16:creationId xmlns:a16="http://schemas.microsoft.com/office/drawing/2014/main" id="{68B52CEE-2A10-D06A-8C6F-3D8D0E8FD523}"/>
                </a:ext>
              </a:extLst>
            </p:cNvPr>
            <p:cNvCxnSpPr>
              <a:cxnSpLocks/>
            </p:cNvCxnSpPr>
            <p:nvPr/>
          </p:nvCxnSpPr>
          <p:spPr>
            <a:xfrm flipH="1">
              <a:off x="6498137" y="3625823"/>
              <a:ext cx="55810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02FB209-12E3-C613-05E7-450075793782}"/>
                </a:ext>
              </a:extLst>
            </p:cNvPr>
            <p:cNvCxnSpPr>
              <a:cxnSpLocks/>
            </p:cNvCxnSpPr>
            <p:nvPr/>
          </p:nvCxnSpPr>
          <p:spPr>
            <a:xfrm>
              <a:off x="6498137" y="3625822"/>
              <a:ext cx="0" cy="973671"/>
            </a:xfrm>
            <a:prstGeom prst="line">
              <a:avLst/>
            </a:prstGeom>
            <a:ln w="28575">
              <a:solidFill>
                <a:srgbClr val="C00000"/>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52EE81D5-CDE1-2B9B-D224-AAB761D72A37}"/>
              </a:ext>
            </a:extLst>
          </p:cNvPr>
          <p:cNvGrpSpPr/>
          <p:nvPr/>
        </p:nvGrpSpPr>
        <p:grpSpPr>
          <a:xfrm>
            <a:off x="574695" y="2694453"/>
            <a:ext cx="4186852" cy="2383631"/>
            <a:chOff x="-1215693" y="2151777"/>
            <a:chExt cx="6280278" cy="3575447"/>
          </a:xfrm>
        </p:grpSpPr>
        <p:sp>
          <p:nvSpPr>
            <p:cNvPr id="28" name="Line Callout 1 (Border and Accent Bar) 3">
              <a:extLst>
                <a:ext uri="{FF2B5EF4-FFF2-40B4-BE49-F238E27FC236}">
                  <a16:creationId xmlns:a16="http://schemas.microsoft.com/office/drawing/2014/main" id="{39E1F1F8-7C70-8AA6-4297-B44927A15847}"/>
                </a:ext>
              </a:extLst>
            </p:cNvPr>
            <p:cNvSpPr/>
            <p:nvPr/>
          </p:nvSpPr>
          <p:spPr>
            <a:xfrm>
              <a:off x="-1215693" y="2765670"/>
              <a:ext cx="6280278" cy="2961554"/>
            </a:xfrm>
            <a:prstGeom prst="roundRect">
              <a:avLst/>
            </a:prstGeom>
            <a:solidFill>
              <a:srgbClr val="FFF7DD"/>
            </a:solidFill>
            <a:ln>
              <a:solidFill>
                <a:schemeClr val="accent6">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dirty="0" err="1">
                  <a:solidFill>
                    <a:schemeClr val="tx1"/>
                  </a:solidFill>
                  <a:latin typeface="UTM Avo" panose="02040603050506020204" pitchFamily="18"/>
                  <a:cs typeface="Arial" panose="020B0604020202020204" pitchFamily="34" charset="0"/>
                </a:rPr>
                <a:t>Câu</a:t>
              </a:r>
              <a:r>
                <a:rPr lang="en-US" sz="2400" b="1" dirty="0">
                  <a:solidFill>
                    <a:schemeClr val="tx1"/>
                  </a:solidFill>
                  <a:latin typeface="UTM Avo" panose="02040603050506020204" pitchFamily="18"/>
                  <a:cs typeface="Arial" panose="020B0604020202020204" pitchFamily="34" charset="0"/>
                </a:rPr>
                <a:t> c: </a:t>
              </a:r>
              <a:r>
                <a:rPr lang="vi-VN" sz="2400" dirty="0">
                  <a:solidFill>
                    <a:schemeClr val="tx1"/>
                  </a:solidFill>
                  <a:latin typeface="UTM Avo" panose="02040603050506020204" pitchFamily="18"/>
                  <a:cs typeface="Arial" panose="020B0604020202020204" pitchFamily="34" charset="0"/>
                </a:rPr>
                <a:t>Cần phải tôn trọng tài sản của người khác vì</a:t>
              </a:r>
              <a:r>
                <a:rPr lang="en-US" sz="2400" dirty="0">
                  <a:solidFill>
                    <a:schemeClr val="tx1"/>
                  </a:solidFill>
                  <a:latin typeface="UTM Avo" panose="02040603050506020204" pitchFamily="18"/>
                  <a:cs typeface="Arial" panose="020B0604020202020204" pitchFamily="34" charset="0"/>
                </a:rPr>
                <a:t>:</a:t>
              </a:r>
            </a:p>
          </p:txBody>
        </p:sp>
        <p:pic>
          <p:nvPicPr>
            <p:cNvPr id="29" name="Picture 2">
              <a:extLst>
                <a:ext uri="{FF2B5EF4-FFF2-40B4-BE49-F238E27FC236}">
                  <a16:creationId xmlns:a16="http://schemas.microsoft.com/office/drawing/2014/main" id="{D71E5EE7-434D-7260-B9DA-3D9FA2335AB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48153" y="2151777"/>
              <a:ext cx="752586" cy="773686"/>
            </a:xfrm>
            <a:prstGeom prst="rect">
              <a:avLst/>
            </a:prstGeom>
          </p:spPr>
        </p:pic>
      </p:grpSp>
      <p:pic>
        <p:nvPicPr>
          <p:cNvPr id="30" name="Picture 10">
            <a:extLst>
              <a:ext uri="{FF2B5EF4-FFF2-40B4-BE49-F238E27FC236}">
                <a16:creationId xmlns:a16="http://schemas.microsoft.com/office/drawing/2014/main" id="{77F8137B-7025-8105-D0A5-02848A7DF3C6}"/>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625498" y="5188835"/>
            <a:ext cx="1634320" cy="1671939"/>
          </a:xfrm>
          <a:prstGeom prst="rect">
            <a:avLst/>
          </a:prstGeom>
        </p:spPr>
      </p:pic>
    </p:spTree>
    <p:extLst>
      <p:ext uri="{BB962C8B-B14F-4D97-AF65-F5344CB8AC3E}">
        <p14:creationId xmlns:p14="http://schemas.microsoft.com/office/powerpoint/2010/main" val="392091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par>
                                <p:cTn id="11" presetID="10"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left)">
                                      <p:cBhvr>
                                        <p:cTn id="18" dur="500"/>
                                        <p:tgtEl>
                                          <p:spTgt spid="21"/>
                                        </p:tgtEl>
                                      </p:cBhvr>
                                    </p:animEffect>
                                  </p:childTnLst>
                                </p:cTn>
                              </p:par>
                            </p:childTnLst>
                          </p:cTn>
                        </p:par>
                        <p:par>
                          <p:cTn id="19" fill="hold">
                            <p:stCondLst>
                              <p:cond delay="500"/>
                            </p:stCondLst>
                            <p:childTnLst>
                              <p:par>
                                <p:cTn id="20" presetID="22" presetClass="entr" presetSubtype="2"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righ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par>
                          <p:cTn id="28" fill="hold">
                            <p:stCondLst>
                              <p:cond delay="500"/>
                            </p:stCondLst>
                            <p:childTnLst>
                              <p:par>
                                <p:cTn id="29" presetID="22" presetClass="entr" presetSubtype="2"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right)">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left)">
                                      <p:cBhvr>
                                        <p:cTn id="36" dur="500"/>
                                        <p:tgtEl>
                                          <p:spTgt spid="24"/>
                                        </p:tgtEl>
                                      </p:cBhvr>
                                    </p:animEffect>
                                  </p:childTnLst>
                                </p:cTn>
                              </p:par>
                            </p:childTnLst>
                          </p:cTn>
                        </p:par>
                        <p:par>
                          <p:cTn id="37" fill="hold">
                            <p:stCondLst>
                              <p:cond delay="500"/>
                            </p:stCondLst>
                            <p:childTnLst>
                              <p:par>
                                <p:cTn id="38" presetID="22" presetClass="entr" presetSubtype="2" fill="hold" grpId="0"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right)">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8DFA4869-156F-E417-E545-93540D93F891}"/>
              </a:ext>
            </a:extLst>
          </p:cNvPr>
          <p:cNvPicPr>
            <a:picLocks noChangeAspect="1"/>
          </p:cNvPicPr>
          <p:nvPr/>
        </p:nvPicPr>
        <p:blipFill>
          <a:blip r:embed="rId4"/>
          <a:stretch>
            <a:fillRect/>
          </a:stretch>
        </p:blipFill>
        <p:spPr>
          <a:xfrm>
            <a:off x="4790832" y="3429000"/>
            <a:ext cx="2610336" cy="1444169"/>
          </a:xfrm>
          <a:prstGeom prst="rect">
            <a:avLst/>
          </a:prstGeom>
        </p:spPr>
      </p:pic>
    </p:spTree>
    <p:extLst>
      <p:ext uri="{BB962C8B-B14F-4D97-AF65-F5344CB8AC3E}">
        <p14:creationId xmlns:p14="http://schemas.microsoft.com/office/powerpoint/2010/main" val="26025116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3DCF81B2-81ED-DE16-5402-BA97FCE648BC}"/>
              </a:ext>
            </a:extLst>
          </p:cNvPr>
          <p:cNvSpPr txBox="1"/>
          <p:nvPr/>
        </p:nvSpPr>
        <p:spPr>
          <a:xfrm>
            <a:off x="931718" y="1443716"/>
            <a:ext cx="10328564" cy="461665"/>
          </a:xfrm>
          <a:prstGeom prst="rect">
            <a:avLst/>
          </a:prstGeom>
          <a:noFill/>
        </p:spPr>
        <p:txBody>
          <a:bodyPr wrap="square">
            <a:spAutoFit/>
          </a:bodyPr>
          <a:lstStyle/>
          <a:p>
            <a:pPr algn="ctr" defTabSz="609630">
              <a:spcAft>
                <a:spcPts val="667"/>
              </a:spcAft>
            </a:pPr>
            <a:r>
              <a:rPr lang="vi-VN" sz="2400" b="1" dirty="0">
                <a:latin typeface="UTM Avo" panose="02040603050506020204" pitchFamily="18"/>
                <a:ea typeface="Calibri" panose="020F0502020204030204" pitchFamily="34" charset="0"/>
                <a:cs typeface="Arial" panose="020B0604020202020204" pitchFamily="34" charset="0"/>
              </a:rPr>
              <a:t>Hoạt động 1: Bày tỏ ý kiến</a:t>
            </a:r>
            <a:endParaRPr lang="en-US" sz="2400" dirty="0">
              <a:latin typeface="UTM Avo" panose="02040603050506020204" pitchFamily="18"/>
              <a:ea typeface="Calibri" panose="020F0502020204030204" pitchFamily="34" charset="0"/>
              <a:cs typeface="Arial" panose="020B0604020202020204" pitchFamily="34" charset="0"/>
            </a:endParaRPr>
          </a:p>
        </p:txBody>
      </p:sp>
      <p:sp>
        <p:nvSpPr>
          <p:cNvPr id="18" name="Freeform 4">
            <a:extLst>
              <a:ext uri="{FF2B5EF4-FFF2-40B4-BE49-F238E27FC236}">
                <a16:creationId xmlns:a16="http://schemas.microsoft.com/office/drawing/2014/main" id="{32E93D3D-6634-F509-AB2B-2802F5A92881}"/>
              </a:ext>
            </a:extLst>
          </p:cNvPr>
          <p:cNvSpPr/>
          <p:nvPr/>
        </p:nvSpPr>
        <p:spPr>
          <a:xfrm>
            <a:off x="987952" y="2559847"/>
            <a:ext cx="6876097" cy="4130886"/>
          </a:xfrm>
          <a:custGeom>
            <a:avLst/>
            <a:gdLst/>
            <a:ahLst/>
            <a:cxnLst/>
            <a:rect l="l" t="t" r="r" b="b"/>
            <a:pathLst>
              <a:path w="2729626" h="2002089">
                <a:moveTo>
                  <a:pt x="38097" y="0"/>
                </a:moveTo>
                <a:lnTo>
                  <a:pt x="2691530" y="0"/>
                </a:lnTo>
                <a:cubicBezTo>
                  <a:pt x="2712570" y="0"/>
                  <a:pt x="2729626" y="17057"/>
                  <a:pt x="2729626" y="38097"/>
                </a:cubicBezTo>
                <a:lnTo>
                  <a:pt x="2729626" y="1963992"/>
                </a:lnTo>
                <a:cubicBezTo>
                  <a:pt x="2729626" y="1985032"/>
                  <a:pt x="2712570" y="2002089"/>
                  <a:pt x="2691530" y="2002089"/>
                </a:cubicBezTo>
                <a:lnTo>
                  <a:pt x="38097" y="2002089"/>
                </a:lnTo>
                <a:cubicBezTo>
                  <a:pt x="17057" y="2002089"/>
                  <a:pt x="0" y="1985032"/>
                  <a:pt x="0" y="1963992"/>
                </a:cubicBezTo>
                <a:lnTo>
                  <a:pt x="0" y="38097"/>
                </a:lnTo>
                <a:cubicBezTo>
                  <a:pt x="0" y="17057"/>
                  <a:pt x="17057" y="0"/>
                  <a:pt x="38097" y="0"/>
                </a:cubicBezTo>
                <a:close/>
              </a:path>
            </a:pathLst>
          </a:custGeom>
          <a:solidFill>
            <a:srgbClr val="4BACC6">
              <a:lumMod val="20000"/>
              <a:lumOff val="80000"/>
            </a:srgbClr>
          </a:solid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effectLst/>
              <a:uLnTx/>
              <a:uFillTx/>
              <a:latin typeface="UTM Avo" panose="02040603050506020204" pitchFamily="18"/>
              <a:cs typeface="Arial" panose="020B0604020202020204" pitchFamily="34" charset="0"/>
            </a:endParaRPr>
          </a:p>
        </p:txBody>
      </p:sp>
      <p:sp>
        <p:nvSpPr>
          <p:cNvPr id="19" name="TextBox 18">
            <a:extLst>
              <a:ext uri="{FF2B5EF4-FFF2-40B4-BE49-F238E27FC236}">
                <a16:creationId xmlns:a16="http://schemas.microsoft.com/office/drawing/2014/main" id="{DCF593B1-F331-F161-8848-AC2D21A81B4A}"/>
              </a:ext>
            </a:extLst>
          </p:cNvPr>
          <p:cNvSpPr txBox="1"/>
          <p:nvPr/>
        </p:nvSpPr>
        <p:spPr>
          <a:xfrm>
            <a:off x="1692365" y="3143514"/>
            <a:ext cx="5312680" cy="2783839"/>
          </a:xfrm>
          <a:prstGeom prst="rect">
            <a:avLst/>
          </a:prstGeom>
          <a:noFill/>
        </p:spPr>
        <p:txBody>
          <a:bodyPr wrap="square">
            <a:spAutoFit/>
          </a:bodyPr>
          <a:lstStyle/>
          <a:p>
            <a:pPr algn="just" defTabSz="609630">
              <a:lnSpc>
                <a:spcPct val="150000"/>
              </a:lnSpc>
            </a:pPr>
            <a:r>
              <a:rPr lang="vi-VN" sz="2400" b="1" dirty="0">
                <a:latin typeface="UTM Avo" panose="02040603050506020204" pitchFamily="18"/>
                <a:ea typeface="Calibri" panose="020F0502020204030204" pitchFamily="34" charset="0"/>
                <a:cs typeface="Arial" panose="020B0604020202020204" pitchFamily="34" charset="0"/>
              </a:rPr>
              <a:t>Làm việc theo nhóm (4 HS</a:t>
            </a:r>
            <a:r>
              <a:rPr lang="en-US" sz="2400" b="1" dirty="0">
                <a:latin typeface="UTM Avo" panose="02040603050506020204" pitchFamily="18"/>
                <a:ea typeface="Calibri" panose="020F0502020204030204" pitchFamily="34" charset="0"/>
                <a:cs typeface="Arial" panose="020B0604020202020204" pitchFamily="34" charset="0"/>
              </a:rPr>
              <a:t>)</a:t>
            </a:r>
            <a:r>
              <a:rPr lang="vi-VN" sz="2400" b="1" dirty="0">
                <a:latin typeface="UTM Avo" panose="02040603050506020204" pitchFamily="18"/>
                <a:ea typeface="Calibri" panose="020F0502020204030204" pitchFamily="34" charset="0"/>
                <a:cs typeface="Arial" panose="020B0604020202020204" pitchFamily="34" charset="0"/>
              </a:rPr>
              <a:t>: </a:t>
            </a:r>
            <a:r>
              <a:rPr lang="vi-VN" sz="2400" dirty="0">
                <a:latin typeface="UTM Avo" panose="02040603050506020204" pitchFamily="18"/>
                <a:ea typeface="Calibri" panose="020F0502020204030204" pitchFamily="34" charset="0"/>
                <a:cs typeface="Arial" panose="020B0604020202020204" pitchFamily="34" charset="0"/>
              </a:rPr>
              <a:t>Các nhóm đọc</a:t>
            </a:r>
            <a:r>
              <a:rPr lang="en-US" sz="2400" dirty="0">
                <a:latin typeface="UTM Avo" panose="02040603050506020204" pitchFamily="18"/>
                <a:ea typeface="Calibri" panose="020F0502020204030204" pitchFamily="34" charset="0"/>
                <a:cs typeface="Arial" panose="020B0604020202020204" pitchFamily="34" charset="0"/>
              </a:rPr>
              <a:t> </a:t>
            </a:r>
            <a:r>
              <a:rPr lang="en-US" sz="2400" dirty="0" err="1">
                <a:latin typeface="UTM Avo" panose="02040603050506020204" pitchFamily="18"/>
                <a:ea typeface="Calibri" panose="020F0502020204030204" pitchFamily="34" charset="0"/>
                <a:cs typeface="Arial" panose="020B0604020202020204" pitchFamily="34" charset="0"/>
              </a:rPr>
              <a:t>các</a:t>
            </a:r>
            <a:r>
              <a:rPr lang="en-US" sz="2400" dirty="0">
                <a:latin typeface="UTM Avo" panose="02040603050506020204" pitchFamily="18"/>
                <a:ea typeface="Calibri" panose="020F0502020204030204" pitchFamily="34" charset="0"/>
                <a:cs typeface="Arial" panose="020B0604020202020204" pitchFamily="34" charset="0"/>
              </a:rPr>
              <a:t> </a:t>
            </a:r>
            <a:r>
              <a:rPr lang="en-US" sz="2400" dirty="0" err="1">
                <a:latin typeface="UTM Avo" panose="02040603050506020204" pitchFamily="18"/>
                <a:ea typeface="Calibri" panose="020F0502020204030204" pitchFamily="34" charset="0"/>
                <a:cs typeface="Arial" panose="020B0604020202020204" pitchFamily="34" charset="0"/>
              </a:rPr>
              <a:t>ý</a:t>
            </a:r>
            <a:r>
              <a:rPr lang="en-US" sz="2400" dirty="0">
                <a:latin typeface="UTM Avo" panose="02040603050506020204" pitchFamily="18"/>
                <a:ea typeface="Calibri" panose="020F0502020204030204" pitchFamily="34" charset="0"/>
                <a:cs typeface="Arial" panose="020B0604020202020204" pitchFamily="34" charset="0"/>
              </a:rPr>
              <a:t> </a:t>
            </a:r>
            <a:r>
              <a:rPr lang="en-US" sz="2400" dirty="0" err="1">
                <a:latin typeface="UTM Avo" panose="02040603050506020204" pitchFamily="18"/>
                <a:ea typeface="Calibri" panose="020F0502020204030204" pitchFamily="34" charset="0"/>
                <a:cs typeface="Arial" panose="020B0604020202020204" pitchFamily="34" charset="0"/>
              </a:rPr>
              <a:t>kiến</a:t>
            </a:r>
            <a:r>
              <a:rPr lang="en-US" sz="2400" dirty="0">
                <a:latin typeface="UTM Avo" panose="02040603050506020204" pitchFamily="18"/>
                <a:ea typeface="Calibri" panose="020F0502020204030204" pitchFamily="34" charset="0"/>
                <a:cs typeface="Arial" panose="020B0604020202020204" pitchFamily="34" charset="0"/>
              </a:rPr>
              <a:t> </a:t>
            </a:r>
            <a:r>
              <a:rPr lang="en-US" sz="2400" i="1" dirty="0">
                <a:latin typeface="UTM Avo" panose="02040603050506020204" pitchFamily="18"/>
                <a:ea typeface="Calibri" panose="020F0502020204030204" pitchFamily="34" charset="0"/>
                <a:cs typeface="Arial" panose="020B0604020202020204" pitchFamily="34" charset="0"/>
              </a:rPr>
              <a:t>(SHS – tr.37)</a:t>
            </a:r>
            <a:r>
              <a:rPr lang="vi-VN" sz="2400" i="1" dirty="0">
                <a:latin typeface="UTM Avo" panose="02040603050506020204" pitchFamily="18"/>
                <a:ea typeface="Calibri" panose="020F0502020204030204" pitchFamily="34" charset="0"/>
                <a:cs typeface="Arial" panose="020B0604020202020204" pitchFamily="34" charset="0"/>
              </a:rPr>
              <a:t> </a:t>
            </a:r>
            <a:r>
              <a:rPr lang="vi-VN" sz="2400" dirty="0">
                <a:latin typeface="UTM Avo" panose="02040603050506020204" pitchFamily="18"/>
                <a:ea typeface="Calibri" panose="020F0502020204030204" pitchFamily="34" charset="0"/>
                <a:cs typeface="Arial" panose="020B0604020202020204" pitchFamily="34" charset="0"/>
              </a:rPr>
              <a:t>và trả lời câu hỏi: </a:t>
            </a:r>
            <a:r>
              <a:rPr lang="vi-VN" sz="2400" i="1" dirty="0">
                <a:latin typeface="UTM Avo" panose="02040603050506020204" pitchFamily="18"/>
                <a:ea typeface="Calibri" panose="020F0502020204030204" pitchFamily="34" charset="0"/>
                <a:cs typeface="Arial" panose="020B0604020202020204" pitchFamily="34" charset="0"/>
              </a:rPr>
              <a:t>Em đồng tình hay không đồng tình với những ý kiến nào dưới đây? Vì sao?</a:t>
            </a:r>
          </a:p>
        </p:txBody>
      </p:sp>
      <p:pic>
        <p:nvPicPr>
          <p:cNvPr id="20" name="Picture 12">
            <a:extLst>
              <a:ext uri="{FF2B5EF4-FFF2-40B4-BE49-F238E27FC236}">
                <a16:creationId xmlns:a16="http://schemas.microsoft.com/office/drawing/2014/main" id="{713131DB-EB5D-0374-F43C-51E37D04A17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60621" y="2374789"/>
            <a:ext cx="830223" cy="1537450"/>
          </a:xfrm>
          <a:prstGeom prst="rect">
            <a:avLst/>
          </a:prstGeom>
        </p:spPr>
      </p:pic>
      <p:grpSp>
        <p:nvGrpSpPr>
          <p:cNvPr id="21" name="Group 20">
            <a:extLst>
              <a:ext uri="{FF2B5EF4-FFF2-40B4-BE49-F238E27FC236}">
                <a16:creationId xmlns:a16="http://schemas.microsoft.com/office/drawing/2014/main" id="{4306838D-0F19-C750-7081-E145326CACB2}"/>
              </a:ext>
            </a:extLst>
          </p:cNvPr>
          <p:cNvGrpSpPr/>
          <p:nvPr/>
        </p:nvGrpSpPr>
        <p:grpSpPr>
          <a:xfrm>
            <a:off x="8165570" y="2250059"/>
            <a:ext cx="3768783" cy="3490027"/>
            <a:chOff x="11075782" y="3259671"/>
            <a:chExt cx="6467176" cy="5988836"/>
          </a:xfrm>
        </p:grpSpPr>
        <p:sp>
          <p:nvSpPr>
            <p:cNvPr id="22" name="Oval 21">
              <a:extLst>
                <a:ext uri="{FF2B5EF4-FFF2-40B4-BE49-F238E27FC236}">
                  <a16:creationId xmlns:a16="http://schemas.microsoft.com/office/drawing/2014/main" id="{DAB86D22-280D-339A-6EB0-1EB86DB3986B}"/>
                </a:ext>
              </a:extLst>
            </p:cNvPr>
            <p:cNvSpPr/>
            <p:nvPr/>
          </p:nvSpPr>
          <p:spPr>
            <a:xfrm>
              <a:off x="11075782" y="3259671"/>
              <a:ext cx="6467176" cy="5988836"/>
            </a:xfrm>
            <a:prstGeom prst="ellipse">
              <a:avLst/>
            </a:prstGeom>
            <a:solidFill>
              <a:sysClr val="window" lastClr="FFFFFF"/>
            </a:solidFill>
            <a:ln w="25400" cap="flat" cmpd="sng" algn="ctr">
              <a:solidFill>
                <a:srgbClr val="1F497D">
                  <a:lumMod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effectLst/>
                <a:uLnTx/>
                <a:uFillTx/>
                <a:latin typeface="UTM Avo" panose="02040603050506020204" pitchFamily="18"/>
                <a:cs typeface="Arial" panose="020B0604020202020204" pitchFamily="34" charset="0"/>
              </a:endParaRPr>
            </a:p>
          </p:txBody>
        </p:sp>
        <p:sp>
          <p:nvSpPr>
            <p:cNvPr id="23" name="TextBox 22">
              <a:extLst>
                <a:ext uri="{FF2B5EF4-FFF2-40B4-BE49-F238E27FC236}">
                  <a16:creationId xmlns:a16="http://schemas.microsoft.com/office/drawing/2014/main" id="{4BAA0C29-40AC-60A2-A047-D284F7801B67}"/>
                </a:ext>
              </a:extLst>
            </p:cNvPr>
            <p:cNvSpPr txBox="1"/>
            <p:nvPr/>
          </p:nvSpPr>
          <p:spPr>
            <a:xfrm>
              <a:off x="11261369" y="5038403"/>
              <a:ext cx="6096000" cy="2529021"/>
            </a:xfrm>
            <a:prstGeom prst="rect">
              <a:avLst/>
            </a:prstGeom>
            <a:noFill/>
          </p:spPr>
          <p:txBody>
            <a:bodyPr wrap="square" rtlCol="0">
              <a:spAutoFit/>
            </a:bodyP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en-US" sz="3200" b="1" i="0" u="none" strike="noStrike" kern="0" cap="none" spc="0" normalizeH="0" baseline="0" noProof="0" dirty="0">
                  <a:ln>
                    <a:noFill/>
                  </a:ln>
                  <a:effectLst/>
                  <a:uLnTx/>
                  <a:uFillTx/>
                  <a:latin typeface="UTM Avo" panose="02040603050506020204" pitchFamily="18"/>
                  <a:cs typeface="Arial" panose="020B0604020202020204" pitchFamily="34" charset="0"/>
                </a:rPr>
                <a:t>HOẠT ĐỘNG THEO NHÓM</a:t>
              </a:r>
            </a:p>
          </p:txBody>
        </p:sp>
        <p:pic>
          <p:nvPicPr>
            <p:cNvPr id="24" name="Picture 11">
              <a:extLst>
                <a:ext uri="{FF2B5EF4-FFF2-40B4-BE49-F238E27FC236}">
                  <a16:creationId xmlns:a16="http://schemas.microsoft.com/office/drawing/2014/main" id="{7F777BEC-CFD9-BD0E-ECFA-F22101D891F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055021" y="3352310"/>
              <a:ext cx="4508695" cy="1073889"/>
            </a:xfrm>
            <a:prstGeom prst="rect">
              <a:avLst/>
            </a:prstGeom>
          </p:spPr>
        </p:pic>
      </p:grpSp>
      <p:pic>
        <p:nvPicPr>
          <p:cNvPr id="25" name="Picture 24" descr="A group of people using laptops&#10;&#10;Description automatically generated with medium confidence">
            <a:extLst>
              <a:ext uri="{FF2B5EF4-FFF2-40B4-BE49-F238E27FC236}">
                <a16:creationId xmlns:a16="http://schemas.microsoft.com/office/drawing/2014/main" id="{9F7BB9A3-B1A8-E5C4-D7C1-186C89E3336C}"/>
              </a:ext>
            </a:extLst>
          </p:cNvPr>
          <p:cNvPicPr>
            <a:picLocks noChangeAspect="1"/>
          </p:cNvPicPr>
          <p:nvPr/>
        </p:nvPicPr>
        <p:blipFill rotWithShape="1">
          <a:blip r:embed="rId7">
            <a:extLst>
              <a:ext uri="{28A0092B-C50C-407E-A947-70E740481C1C}">
                <a14:useLocalDpi xmlns:a14="http://schemas.microsoft.com/office/drawing/2010/main" val="0"/>
              </a:ext>
            </a:extLst>
          </a:blip>
          <a:srcRect l="6321" t="13238" r="6782" b="21992"/>
          <a:stretch/>
        </p:blipFill>
        <p:spPr>
          <a:xfrm>
            <a:off x="8736227" y="4730349"/>
            <a:ext cx="2929219" cy="2183322"/>
          </a:xfrm>
          <a:prstGeom prst="rect">
            <a:avLst/>
          </a:prstGeom>
        </p:spPr>
      </p:pic>
    </p:spTree>
    <p:extLst>
      <p:ext uri="{BB962C8B-B14F-4D97-AF65-F5344CB8AC3E}">
        <p14:creationId xmlns:p14="http://schemas.microsoft.com/office/powerpoint/2010/main" val="77106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randombar(horizontal)">
                                      <p:cBhvr>
                                        <p:cTn id="16" dur="500"/>
                                        <p:tgtEl>
                                          <p:spTgt spid="18"/>
                                        </p:tgtEl>
                                      </p:cBhvr>
                                    </p:animEffect>
                                  </p:childTnLst>
                                </p:cTn>
                              </p:par>
                              <p:par>
                                <p:cTn id="17" presetID="10"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outVertical)">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CE61E2-E9AA-C1CE-0CBF-749459E0454F}"/>
              </a:ext>
            </a:extLst>
          </p:cNvPr>
          <p:cNvSpPr txBox="1"/>
          <p:nvPr/>
        </p:nvSpPr>
        <p:spPr>
          <a:xfrm>
            <a:off x="671286" y="1994413"/>
            <a:ext cx="2057400" cy="2153840"/>
          </a:xfrm>
          <a:prstGeom prst="rect">
            <a:avLst/>
          </a:prstGeom>
        </p:spPr>
        <p:txBody>
          <a:bodyPr lIns="33867" tIns="33867" rIns="33867" bIns="33867" rtlCol="0" anchor="ctr"/>
          <a:lstStyle/>
          <a:p>
            <a:pPr algn="ctr">
              <a:lnSpc>
                <a:spcPts val="1773"/>
              </a:lnSpc>
              <a:spcBef>
                <a:spcPct val="0"/>
              </a:spcBef>
              <a:defRPr/>
            </a:pPr>
            <a:endParaRPr>
              <a:latin typeface="UTM Avo" panose="02040603050506020204" pitchFamily="18"/>
              <a:cs typeface="Arial" panose="020B0604020202020204" pitchFamily="34" charset="0"/>
            </a:endParaRPr>
          </a:p>
        </p:txBody>
      </p:sp>
      <p:sp>
        <p:nvSpPr>
          <p:cNvPr id="3" name="TextBox 2">
            <a:extLst>
              <a:ext uri="{FF2B5EF4-FFF2-40B4-BE49-F238E27FC236}">
                <a16:creationId xmlns:a16="http://schemas.microsoft.com/office/drawing/2014/main" id="{D650FBD7-30CC-08E2-70EC-AE15D067CC8D}"/>
              </a:ext>
            </a:extLst>
          </p:cNvPr>
          <p:cNvSpPr txBox="1"/>
          <p:nvPr/>
        </p:nvSpPr>
        <p:spPr>
          <a:xfrm>
            <a:off x="671286" y="1994413"/>
            <a:ext cx="2057400" cy="2153840"/>
          </a:xfrm>
          <a:prstGeom prst="rect">
            <a:avLst/>
          </a:prstGeom>
        </p:spPr>
        <p:txBody>
          <a:bodyPr lIns="33867" tIns="33867" rIns="33867" bIns="33867" rtlCol="0" anchor="ctr"/>
          <a:lstStyle/>
          <a:p>
            <a:pPr algn="ctr">
              <a:lnSpc>
                <a:spcPts val="1773"/>
              </a:lnSpc>
              <a:spcBef>
                <a:spcPct val="0"/>
              </a:spcBef>
            </a:pPr>
            <a:endParaRPr sz="800">
              <a:latin typeface="UTM Avo" panose="02040603050506020204" pitchFamily="18"/>
              <a:cs typeface="Arial" panose="020B0604020202020204" pitchFamily="34" charset="0"/>
            </a:endParaRPr>
          </a:p>
        </p:txBody>
      </p:sp>
      <p:grpSp>
        <p:nvGrpSpPr>
          <p:cNvPr id="4" name="Group 3">
            <a:extLst>
              <a:ext uri="{FF2B5EF4-FFF2-40B4-BE49-F238E27FC236}">
                <a16:creationId xmlns:a16="http://schemas.microsoft.com/office/drawing/2014/main" id="{4BB7B761-E7D2-9570-9736-D7CAC27BD0FD}"/>
              </a:ext>
            </a:extLst>
          </p:cNvPr>
          <p:cNvGrpSpPr/>
          <p:nvPr/>
        </p:nvGrpSpPr>
        <p:grpSpPr>
          <a:xfrm>
            <a:off x="4179749" y="1411876"/>
            <a:ext cx="7705317" cy="5369717"/>
            <a:chOff x="0" y="-47625"/>
            <a:chExt cx="2644875" cy="2117164"/>
          </a:xfrm>
        </p:grpSpPr>
        <p:sp>
          <p:nvSpPr>
            <p:cNvPr id="5" name="Freeform 4">
              <a:extLst>
                <a:ext uri="{FF2B5EF4-FFF2-40B4-BE49-F238E27FC236}">
                  <a16:creationId xmlns:a16="http://schemas.microsoft.com/office/drawing/2014/main" id="{7BFC6C7C-E21A-E98F-712A-85FF8A2F883B}"/>
                </a:ext>
              </a:extLst>
            </p:cNvPr>
            <p:cNvSpPr/>
            <p:nvPr/>
          </p:nvSpPr>
          <p:spPr>
            <a:xfrm>
              <a:off x="0" y="72792"/>
              <a:ext cx="2644875" cy="1996747"/>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chemeClr val="accent5">
                <a:lumMod val="20000"/>
                <a:lumOff val="80000"/>
              </a:schemeClr>
            </a:solidFill>
          </p:spPr>
          <p:txBody>
            <a:bodyPr/>
            <a:lstStyle/>
            <a:p>
              <a:endParaRPr lang="en-US" sz="800">
                <a:latin typeface="UTM Avo" panose="02040603050506020204" pitchFamily="18"/>
                <a:cs typeface="Arial" panose="020B0604020202020204" pitchFamily="34" charset="0"/>
              </a:endParaRPr>
            </a:p>
          </p:txBody>
        </p:sp>
        <p:sp>
          <p:nvSpPr>
            <p:cNvPr id="6" name="TextBox 5">
              <a:extLst>
                <a:ext uri="{FF2B5EF4-FFF2-40B4-BE49-F238E27FC236}">
                  <a16:creationId xmlns:a16="http://schemas.microsoft.com/office/drawing/2014/main" id="{0DD8F34E-8F2A-D659-F105-F9B0985795FE}"/>
                </a:ext>
              </a:extLst>
            </p:cNvPr>
            <p:cNvSpPr txBox="1"/>
            <p:nvPr/>
          </p:nvSpPr>
          <p:spPr>
            <a:xfrm>
              <a:off x="0" y="-47625"/>
              <a:ext cx="812800" cy="860425"/>
            </a:xfrm>
            <a:prstGeom prst="rect">
              <a:avLst/>
            </a:prstGeom>
          </p:spPr>
          <p:txBody>
            <a:bodyPr lIns="33867" tIns="33867" rIns="33867" bIns="33867" rtlCol="0" anchor="ctr"/>
            <a:lstStyle/>
            <a:p>
              <a:pPr algn="ctr">
                <a:lnSpc>
                  <a:spcPts val="1773"/>
                </a:lnSpc>
              </a:pPr>
              <a:endParaRPr sz="800">
                <a:latin typeface="UTM Avo" panose="02040603050506020204" pitchFamily="18"/>
                <a:cs typeface="Arial" panose="020B0604020202020204" pitchFamily="34" charset="0"/>
              </a:endParaRPr>
            </a:p>
          </p:txBody>
        </p:sp>
      </p:grpSp>
      <p:sp>
        <p:nvSpPr>
          <p:cNvPr id="7" name="TextBox 6">
            <a:extLst>
              <a:ext uri="{FF2B5EF4-FFF2-40B4-BE49-F238E27FC236}">
                <a16:creationId xmlns:a16="http://schemas.microsoft.com/office/drawing/2014/main" id="{CF97030C-EDC8-3D13-751A-04EDFF896E77}"/>
              </a:ext>
            </a:extLst>
          </p:cNvPr>
          <p:cNvSpPr txBox="1"/>
          <p:nvPr/>
        </p:nvSpPr>
        <p:spPr>
          <a:xfrm>
            <a:off x="5406087" y="3491073"/>
            <a:ext cx="6131634" cy="1029513"/>
          </a:xfrm>
          <a:prstGeom prst="rect">
            <a:avLst/>
          </a:prstGeom>
        </p:spPr>
        <p:txBody>
          <a:bodyPr wrap="square" lIns="0" tIns="0" rIns="0" bIns="0" rtlCol="0" anchor="t">
            <a:spAutoFit/>
          </a:bodyPr>
          <a:lstStyle/>
          <a:p>
            <a:pPr algn="just">
              <a:lnSpc>
                <a:spcPct val="150000"/>
              </a:lnSpc>
            </a:pPr>
            <a:r>
              <a:rPr lang="vi-VN" sz="2400" dirty="0">
                <a:latin typeface="UTM Avo" panose="02040603050506020204" pitchFamily="18"/>
                <a:cs typeface="Arial" panose="020B0604020202020204" pitchFamily="34" charset="0"/>
              </a:rPr>
              <a:t>b. Đã là bạn bè thân thiết thì có thể đọc thư của nhau mà không cần xin phép.</a:t>
            </a:r>
            <a:endParaRPr lang="en-US" sz="2400" dirty="0">
              <a:latin typeface="UTM Avo" panose="02040603050506020204" pitchFamily="18"/>
              <a:cs typeface="Arial" panose="020B0604020202020204" pitchFamily="34" charset="0"/>
            </a:endParaRPr>
          </a:p>
        </p:txBody>
      </p:sp>
      <p:pic>
        <p:nvPicPr>
          <p:cNvPr id="8" name="Picture 12">
            <a:extLst>
              <a:ext uri="{FF2B5EF4-FFF2-40B4-BE49-F238E27FC236}">
                <a16:creationId xmlns:a16="http://schemas.microsoft.com/office/drawing/2014/main" id="{AE69ED81-B32F-AEE3-BB4E-A8307DC1BAF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492345" y="2205620"/>
            <a:ext cx="808211" cy="699470"/>
          </a:xfrm>
          <a:prstGeom prst="rect">
            <a:avLst/>
          </a:prstGeom>
        </p:spPr>
      </p:pic>
      <p:pic>
        <p:nvPicPr>
          <p:cNvPr id="9" name="Picture 13">
            <a:extLst>
              <a:ext uri="{FF2B5EF4-FFF2-40B4-BE49-F238E27FC236}">
                <a16:creationId xmlns:a16="http://schemas.microsoft.com/office/drawing/2014/main" id="{B3D2E2FF-D3B8-246A-1CD0-4BD60634E65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503231" y="3691026"/>
            <a:ext cx="808211" cy="699470"/>
          </a:xfrm>
          <a:prstGeom prst="rect">
            <a:avLst/>
          </a:prstGeom>
        </p:spPr>
      </p:pic>
      <p:pic>
        <p:nvPicPr>
          <p:cNvPr id="10" name="Picture 14">
            <a:extLst>
              <a:ext uri="{FF2B5EF4-FFF2-40B4-BE49-F238E27FC236}">
                <a16:creationId xmlns:a16="http://schemas.microsoft.com/office/drawing/2014/main" id="{D0B3AC62-570A-EBA7-9CE4-53E3723D4B8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492345" y="5379907"/>
            <a:ext cx="808211" cy="699470"/>
          </a:xfrm>
          <a:prstGeom prst="rect">
            <a:avLst/>
          </a:prstGeom>
        </p:spPr>
      </p:pic>
      <p:sp>
        <p:nvSpPr>
          <p:cNvPr id="11" name="TextBox 9">
            <a:extLst>
              <a:ext uri="{FF2B5EF4-FFF2-40B4-BE49-F238E27FC236}">
                <a16:creationId xmlns:a16="http://schemas.microsoft.com/office/drawing/2014/main" id="{25737E85-FA9D-8641-E125-12CE2B84C2AF}"/>
              </a:ext>
            </a:extLst>
          </p:cNvPr>
          <p:cNvSpPr txBox="1"/>
          <p:nvPr/>
        </p:nvSpPr>
        <p:spPr>
          <a:xfrm>
            <a:off x="5428781" y="1994413"/>
            <a:ext cx="6102606" cy="1029513"/>
          </a:xfrm>
          <a:prstGeom prst="rect">
            <a:avLst/>
          </a:prstGeom>
        </p:spPr>
        <p:txBody>
          <a:bodyPr wrap="square" lIns="0" tIns="0" rIns="0" bIns="0" rtlCol="0" anchor="t">
            <a:spAutoFit/>
          </a:bodyPr>
          <a:lstStyle/>
          <a:p>
            <a:pPr algn="just">
              <a:lnSpc>
                <a:spcPct val="150000"/>
              </a:lnSpc>
            </a:pPr>
            <a:r>
              <a:rPr lang="vi-VN" sz="2400" dirty="0">
                <a:latin typeface="UTM Avo" panose="02040603050506020204" pitchFamily="18"/>
                <a:cs typeface="Arial" panose="020B0604020202020204" pitchFamily="34" charset="0"/>
              </a:rPr>
              <a:t>a. “Nhặt được của rơi, trả người đánh mất” là tôn trọng tài sản của người khác.</a:t>
            </a:r>
            <a:endParaRPr lang="en-US" sz="2400" dirty="0">
              <a:latin typeface="UTM Avo" panose="02040603050506020204" pitchFamily="18"/>
              <a:cs typeface="Arial" panose="020B0604020202020204" pitchFamily="34" charset="0"/>
            </a:endParaRPr>
          </a:p>
        </p:txBody>
      </p:sp>
      <p:sp>
        <p:nvSpPr>
          <p:cNvPr id="12" name="TextBox 9">
            <a:extLst>
              <a:ext uri="{FF2B5EF4-FFF2-40B4-BE49-F238E27FC236}">
                <a16:creationId xmlns:a16="http://schemas.microsoft.com/office/drawing/2014/main" id="{1B465B2F-FDB9-ACB9-E33C-41C80BFD14D6}"/>
              </a:ext>
            </a:extLst>
          </p:cNvPr>
          <p:cNvSpPr txBox="1"/>
          <p:nvPr/>
        </p:nvSpPr>
        <p:spPr>
          <a:xfrm>
            <a:off x="5438697" y="4928643"/>
            <a:ext cx="6131634" cy="1593513"/>
          </a:xfrm>
          <a:prstGeom prst="rect">
            <a:avLst/>
          </a:prstGeom>
        </p:spPr>
        <p:txBody>
          <a:bodyPr wrap="square" lIns="0" tIns="0" rIns="0" bIns="0" rtlCol="0" anchor="t">
            <a:spAutoFit/>
          </a:bodyPr>
          <a:lstStyle/>
          <a:p>
            <a:pPr algn="just">
              <a:lnSpc>
                <a:spcPct val="150000"/>
              </a:lnSpc>
            </a:pPr>
            <a:r>
              <a:rPr lang="vi-VN" sz="2400" dirty="0">
                <a:latin typeface="UTM Avo" panose="02040603050506020204" pitchFamily="18"/>
                <a:cs typeface="Arial" panose="020B0604020202020204" pitchFamily="34" charset="0"/>
              </a:rPr>
              <a:t>c. Giúp bảo quản đồ dùng, vật dụng của nhau cũng là thể hiện tôn trọng tài sản người khác.</a:t>
            </a:r>
            <a:endParaRPr lang="en-US" sz="2400" b="1" i="1" dirty="0">
              <a:latin typeface="UTM Avo" panose="02040603050506020204" pitchFamily="18"/>
              <a:cs typeface="Arial" panose="020B0604020202020204" pitchFamily="34" charset="0"/>
            </a:endParaRPr>
          </a:p>
        </p:txBody>
      </p:sp>
      <p:grpSp>
        <p:nvGrpSpPr>
          <p:cNvPr id="13" name="Group 3">
            <a:extLst>
              <a:ext uri="{FF2B5EF4-FFF2-40B4-BE49-F238E27FC236}">
                <a16:creationId xmlns:a16="http://schemas.microsoft.com/office/drawing/2014/main" id="{D2233004-50FA-40B6-F3B1-922EA5B2B18F}"/>
              </a:ext>
            </a:extLst>
          </p:cNvPr>
          <p:cNvGrpSpPr/>
          <p:nvPr/>
        </p:nvGrpSpPr>
        <p:grpSpPr>
          <a:xfrm>
            <a:off x="754299" y="2094244"/>
            <a:ext cx="2886349" cy="4537002"/>
            <a:chOff x="0" y="-81312"/>
            <a:chExt cx="1406906" cy="2117020"/>
          </a:xfrm>
        </p:grpSpPr>
        <p:sp>
          <p:nvSpPr>
            <p:cNvPr id="14" name="Freeform 4">
              <a:extLst>
                <a:ext uri="{FF2B5EF4-FFF2-40B4-BE49-F238E27FC236}">
                  <a16:creationId xmlns:a16="http://schemas.microsoft.com/office/drawing/2014/main" id="{D5EBC0C5-9BA9-58F2-63A4-774327E10B93}"/>
                </a:ext>
              </a:extLst>
            </p:cNvPr>
            <p:cNvSpPr/>
            <p:nvPr/>
          </p:nvSpPr>
          <p:spPr>
            <a:xfrm>
              <a:off x="0" y="-81312"/>
              <a:ext cx="1406906" cy="2117020"/>
            </a:xfrm>
            <a:custGeom>
              <a:avLst/>
              <a:gdLst/>
              <a:ahLst/>
              <a:cxnLst/>
              <a:rect l="l" t="t" r="r" b="b"/>
              <a:pathLst>
                <a:path w="1406906" h="2065462">
                  <a:moveTo>
                    <a:pt x="73914" y="0"/>
                  </a:moveTo>
                  <a:lnTo>
                    <a:pt x="1332991" y="0"/>
                  </a:lnTo>
                  <a:cubicBezTo>
                    <a:pt x="1373813" y="0"/>
                    <a:pt x="1406906" y="33092"/>
                    <a:pt x="1406906" y="73914"/>
                  </a:cubicBezTo>
                  <a:lnTo>
                    <a:pt x="1406906" y="1991548"/>
                  </a:lnTo>
                  <a:cubicBezTo>
                    <a:pt x="1406906" y="2011151"/>
                    <a:pt x="1399118" y="2029951"/>
                    <a:pt x="1385257" y="2043813"/>
                  </a:cubicBezTo>
                  <a:cubicBezTo>
                    <a:pt x="1371395" y="2057675"/>
                    <a:pt x="1352595" y="2065462"/>
                    <a:pt x="1332991" y="2065462"/>
                  </a:cubicBezTo>
                  <a:lnTo>
                    <a:pt x="73914" y="2065462"/>
                  </a:lnTo>
                  <a:cubicBezTo>
                    <a:pt x="54311" y="2065462"/>
                    <a:pt x="35511" y="2057675"/>
                    <a:pt x="21649" y="2043813"/>
                  </a:cubicBezTo>
                  <a:cubicBezTo>
                    <a:pt x="7787" y="2029951"/>
                    <a:pt x="0" y="2011151"/>
                    <a:pt x="0" y="1991548"/>
                  </a:cubicBezTo>
                  <a:lnTo>
                    <a:pt x="0" y="73914"/>
                  </a:lnTo>
                  <a:cubicBezTo>
                    <a:pt x="0" y="54311"/>
                    <a:pt x="7787" y="35511"/>
                    <a:pt x="21649" y="21649"/>
                  </a:cubicBezTo>
                  <a:cubicBezTo>
                    <a:pt x="35511" y="7787"/>
                    <a:pt x="54311" y="0"/>
                    <a:pt x="73914" y="0"/>
                  </a:cubicBezTo>
                  <a:close/>
                </a:path>
              </a:pathLst>
            </a:custGeom>
            <a:solidFill>
              <a:srgbClr val="FFA771"/>
            </a:solidFill>
          </p:spPr>
          <p:txBody>
            <a:bodyPr/>
            <a:lstStyle/>
            <a:p>
              <a:endParaRPr lang="en-US" sz="800">
                <a:latin typeface="UTM Avo" panose="02040603050506020204" pitchFamily="18"/>
                <a:cs typeface="Arial" panose="020B0604020202020204" pitchFamily="34" charset="0"/>
              </a:endParaRPr>
            </a:p>
          </p:txBody>
        </p:sp>
        <p:sp>
          <p:nvSpPr>
            <p:cNvPr id="15" name="TextBox 5">
              <a:extLst>
                <a:ext uri="{FF2B5EF4-FFF2-40B4-BE49-F238E27FC236}">
                  <a16:creationId xmlns:a16="http://schemas.microsoft.com/office/drawing/2014/main" id="{A589BC41-FCB9-E38E-4569-435F9AB48CB8}"/>
                </a:ext>
              </a:extLst>
            </p:cNvPr>
            <p:cNvSpPr txBox="1"/>
            <p:nvPr/>
          </p:nvSpPr>
          <p:spPr>
            <a:xfrm>
              <a:off x="0" y="-47625"/>
              <a:ext cx="812800" cy="860425"/>
            </a:xfrm>
            <a:prstGeom prst="rect">
              <a:avLst/>
            </a:prstGeom>
          </p:spPr>
          <p:txBody>
            <a:bodyPr lIns="33867" tIns="33867" rIns="33867" bIns="33867" rtlCol="0" anchor="ctr"/>
            <a:lstStyle/>
            <a:p>
              <a:pPr algn="ctr">
                <a:lnSpc>
                  <a:spcPts val="1773"/>
                </a:lnSpc>
              </a:pPr>
              <a:endParaRPr sz="800">
                <a:latin typeface="UTM Avo" panose="02040603050506020204" pitchFamily="18"/>
                <a:cs typeface="Arial" panose="020B0604020202020204" pitchFamily="34" charset="0"/>
              </a:endParaRPr>
            </a:p>
          </p:txBody>
        </p:sp>
      </p:grpSp>
      <p:grpSp>
        <p:nvGrpSpPr>
          <p:cNvPr id="16" name="Group 94">
            <a:extLst>
              <a:ext uri="{FF2B5EF4-FFF2-40B4-BE49-F238E27FC236}">
                <a16:creationId xmlns:a16="http://schemas.microsoft.com/office/drawing/2014/main" id="{9DF2D3DA-C14C-2807-337B-4C8C52CDD73D}"/>
              </a:ext>
            </a:extLst>
          </p:cNvPr>
          <p:cNvGrpSpPr/>
          <p:nvPr/>
        </p:nvGrpSpPr>
        <p:grpSpPr>
          <a:xfrm>
            <a:off x="941695" y="2611337"/>
            <a:ext cx="2588891" cy="2303416"/>
            <a:chOff x="0" y="0"/>
            <a:chExt cx="812800" cy="812800"/>
          </a:xfrm>
        </p:grpSpPr>
        <p:sp>
          <p:nvSpPr>
            <p:cNvPr id="26" name="Freeform 95">
              <a:extLst>
                <a:ext uri="{FF2B5EF4-FFF2-40B4-BE49-F238E27FC236}">
                  <a16:creationId xmlns:a16="http://schemas.microsoft.com/office/drawing/2014/main" id="{05FEDF3F-4103-8FDC-8FCD-EBCABC94DC69}"/>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5D9"/>
            </a:solidFill>
          </p:spPr>
          <p:txBody>
            <a:bodyPr/>
            <a:lstStyle/>
            <a:p>
              <a:endParaRPr lang="en-US" sz="800">
                <a:latin typeface="UTM Avo" panose="02040603050506020204" pitchFamily="18"/>
                <a:cs typeface="Arial" panose="020B0604020202020204" pitchFamily="34" charset="0"/>
              </a:endParaRPr>
            </a:p>
          </p:txBody>
        </p:sp>
        <p:sp>
          <p:nvSpPr>
            <p:cNvPr id="27" name="TextBox 96">
              <a:extLst>
                <a:ext uri="{FF2B5EF4-FFF2-40B4-BE49-F238E27FC236}">
                  <a16:creationId xmlns:a16="http://schemas.microsoft.com/office/drawing/2014/main" id="{6A46CFDA-2963-BA9D-6FF0-23588291AFC2}"/>
                </a:ext>
              </a:extLst>
            </p:cNvPr>
            <p:cNvSpPr txBox="1"/>
            <p:nvPr/>
          </p:nvSpPr>
          <p:spPr>
            <a:xfrm>
              <a:off x="76200" y="28575"/>
              <a:ext cx="660400" cy="708025"/>
            </a:xfrm>
            <a:prstGeom prst="rect">
              <a:avLst/>
            </a:prstGeom>
          </p:spPr>
          <p:txBody>
            <a:bodyPr lIns="33867" tIns="33867" rIns="33867" bIns="33867" rtlCol="0" anchor="ctr"/>
            <a:lstStyle/>
            <a:p>
              <a:pPr algn="ctr">
                <a:lnSpc>
                  <a:spcPts val="1773"/>
                </a:lnSpc>
              </a:pPr>
              <a:endParaRPr sz="800">
                <a:latin typeface="UTM Avo" panose="02040603050506020204" pitchFamily="18"/>
                <a:cs typeface="Arial" panose="020B0604020202020204" pitchFamily="34" charset="0"/>
              </a:endParaRPr>
            </a:p>
          </p:txBody>
        </p:sp>
      </p:grpSp>
      <p:sp>
        <p:nvSpPr>
          <p:cNvPr id="28" name="TextBox 27">
            <a:extLst>
              <a:ext uri="{FF2B5EF4-FFF2-40B4-BE49-F238E27FC236}">
                <a16:creationId xmlns:a16="http://schemas.microsoft.com/office/drawing/2014/main" id="{29C81900-3966-661E-527F-9A7FC27E0C90}"/>
              </a:ext>
            </a:extLst>
          </p:cNvPr>
          <p:cNvSpPr txBox="1"/>
          <p:nvPr/>
        </p:nvSpPr>
        <p:spPr>
          <a:xfrm>
            <a:off x="1091875" y="2994758"/>
            <a:ext cx="2211472" cy="1536574"/>
          </a:xfrm>
          <a:prstGeom prst="rect">
            <a:avLst/>
          </a:prstGeom>
          <a:noFill/>
        </p:spPr>
        <p:txBody>
          <a:bodyPr wrap="square" rtlCol="0">
            <a:spAutoFit/>
          </a:bodyPr>
          <a:lstStyle/>
          <a:p>
            <a:pPr algn="ctr">
              <a:lnSpc>
                <a:spcPct val="150000"/>
              </a:lnSpc>
            </a:pPr>
            <a:r>
              <a:rPr lang="en-US" sz="3334" b="1" dirty="0" err="1">
                <a:latin typeface="UTM Avo" panose="02040603050506020204" pitchFamily="18"/>
                <a:ea typeface="Calibri" panose="020F0502020204030204" pitchFamily="34" charset="0"/>
                <a:cs typeface="Arial" panose="020B0604020202020204" pitchFamily="34" charset="0"/>
              </a:rPr>
              <a:t>Ý</a:t>
            </a:r>
            <a:r>
              <a:rPr lang="en-US" sz="3334" b="1" dirty="0">
                <a:latin typeface="UTM Avo" panose="02040603050506020204" pitchFamily="18"/>
                <a:ea typeface="Calibri" panose="020F0502020204030204" pitchFamily="34" charset="0"/>
                <a:cs typeface="Arial" panose="020B0604020202020204" pitchFamily="34" charset="0"/>
              </a:rPr>
              <a:t> KIẾN ĐƯA RA</a:t>
            </a:r>
          </a:p>
        </p:txBody>
      </p:sp>
      <p:pic>
        <p:nvPicPr>
          <p:cNvPr id="29" name="Picture 97">
            <a:extLst>
              <a:ext uri="{FF2B5EF4-FFF2-40B4-BE49-F238E27FC236}">
                <a16:creationId xmlns:a16="http://schemas.microsoft.com/office/drawing/2014/main" id="{BA2E9213-D0B5-BEEB-8004-7CDA230DD72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700000">
            <a:off x="1745623" y="2377645"/>
            <a:ext cx="1511395" cy="390215"/>
          </a:xfrm>
          <a:prstGeom prst="rect">
            <a:avLst/>
          </a:prstGeom>
        </p:spPr>
      </p:pic>
      <p:pic>
        <p:nvPicPr>
          <p:cNvPr id="30" name="Picture 29" descr="Icon&#10;&#10;Description automatically generated">
            <a:extLst>
              <a:ext uri="{FF2B5EF4-FFF2-40B4-BE49-F238E27FC236}">
                <a16:creationId xmlns:a16="http://schemas.microsoft.com/office/drawing/2014/main" id="{A19415A7-C589-176D-7B33-0DA141CE6D1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6016" y="1532666"/>
            <a:ext cx="1301305" cy="1301305"/>
          </a:xfrm>
          <a:prstGeom prst="rect">
            <a:avLst/>
          </a:prstGeom>
        </p:spPr>
      </p:pic>
      <p:sp>
        <p:nvSpPr>
          <p:cNvPr id="32" name="Freeform 4">
            <a:extLst>
              <a:ext uri="{FF2B5EF4-FFF2-40B4-BE49-F238E27FC236}">
                <a16:creationId xmlns:a16="http://schemas.microsoft.com/office/drawing/2014/main" id="{31A95634-0F6C-6EAD-5FE2-1FB612671D70}"/>
              </a:ext>
            </a:extLst>
          </p:cNvPr>
          <p:cNvSpPr/>
          <p:nvPr/>
        </p:nvSpPr>
        <p:spPr>
          <a:xfrm>
            <a:off x="11885066" y="8366208"/>
            <a:ext cx="1085335" cy="1101355"/>
          </a:xfrm>
          <a:custGeom>
            <a:avLst/>
            <a:gdLst/>
            <a:ahLst/>
            <a:cxnLst/>
            <a:rect l="l" t="t" r="r" b="b"/>
            <a:pathLst>
              <a:path w="1628002" h="1652032">
                <a:moveTo>
                  <a:pt x="0" y="0"/>
                </a:moveTo>
                <a:lnTo>
                  <a:pt x="1628002" y="0"/>
                </a:lnTo>
                <a:lnTo>
                  <a:pt x="1628002" y="1652032"/>
                </a:lnTo>
                <a:lnTo>
                  <a:pt x="0" y="165203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800">
              <a:latin typeface="UTM Avo" panose="02040603050506020204" pitchFamily="18"/>
              <a:cs typeface="Arial" panose="020B0604020202020204" pitchFamily="34" charset="0"/>
            </a:endParaRPr>
          </a:p>
        </p:txBody>
      </p:sp>
      <p:pic>
        <p:nvPicPr>
          <p:cNvPr id="33" name="Picture 32" descr="A picture containing toy, doll&#10;&#10;Description automatically generated">
            <a:extLst>
              <a:ext uri="{FF2B5EF4-FFF2-40B4-BE49-F238E27FC236}">
                <a16:creationId xmlns:a16="http://schemas.microsoft.com/office/drawing/2014/main" id="{55406554-2CE9-EDAF-8E07-E4DEE5EDA90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83482" y="4585379"/>
            <a:ext cx="1827982" cy="2153840"/>
          </a:xfrm>
          <a:prstGeom prst="rect">
            <a:avLst/>
          </a:prstGeom>
        </p:spPr>
      </p:pic>
    </p:spTree>
    <p:extLst>
      <p:ext uri="{BB962C8B-B14F-4D97-AF65-F5344CB8AC3E}">
        <p14:creationId xmlns:p14="http://schemas.microsoft.com/office/powerpoint/2010/main" val="4271692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CE61E2-E9AA-C1CE-0CBF-749459E0454F}"/>
              </a:ext>
            </a:extLst>
          </p:cNvPr>
          <p:cNvSpPr txBox="1"/>
          <p:nvPr/>
        </p:nvSpPr>
        <p:spPr>
          <a:xfrm>
            <a:off x="671286" y="1994413"/>
            <a:ext cx="2057400" cy="2153840"/>
          </a:xfrm>
          <a:prstGeom prst="rect">
            <a:avLst/>
          </a:prstGeom>
        </p:spPr>
        <p:txBody>
          <a:bodyPr lIns="33867" tIns="33867" rIns="33867" bIns="33867" rtlCol="0" anchor="ctr"/>
          <a:lstStyle/>
          <a:p>
            <a:pPr algn="ctr">
              <a:lnSpc>
                <a:spcPts val="1773"/>
              </a:lnSpc>
              <a:spcBef>
                <a:spcPct val="0"/>
              </a:spcBef>
              <a:defRPr/>
            </a:pPr>
            <a:endParaRPr>
              <a:latin typeface="UTM Avo" panose="02040603050506020204" pitchFamily="18"/>
              <a:cs typeface="Arial" panose="020B0604020202020204" pitchFamily="34" charset="0"/>
            </a:endParaRPr>
          </a:p>
        </p:txBody>
      </p:sp>
      <p:sp>
        <p:nvSpPr>
          <p:cNvPr id="3" name="TextBox 2">
            <a:extLst>
              <a:ext uri="{FF2B5EF4-FFF2-40B4-BE49-F238E27FC236}">
                <a16:creationId xmlns:a16="http://schemas.microsoft.com/office/drawing/2014/main" id="{D650FBD7-30CC-08E2-70EC-AE15D067CC8D}"/>
              </a:ext>
            </a:extLst>
          </p:cNvPr>
          <p:cNvSpPr txBox="1"/>
          <p:nvPr/>
        </p:nvSpPr>
        <p:spPr>
          <a:xfrm>
            <a:off x="671286" y="1994413"/>
            <a:ext cx="2057400" cy="2153840"/>
          </a:xfrm>
          <a:prstGeom prst="rect">
            <a:avLst/>
          </a:prstGeom>
        </p:spPr>
        <p:txBody>
          <a:bodyPr lIns="33867" tIns="33867" rIns="33867" bIns="33867" rtlCol="0" anchor="ctr"/>
          <a:lstStyle/>
          <a:p>
            <a:pPr algn="ctr">
              <a:lnSpc>
                <a:spcPts val="1773"/>
              </a:lnSpc>
              <a:spcBef>
                <a:spcPct val="0"/>
              </a:spcBef>
            </a:pPr>
            <a:endParaRPr sz="800">
              <a:latin typeface="UTM Avo" panose="02040603050506020204" pitchFamily="18"/>
              <a:cs typeface="Arial" panose="020B0604020202020204" pitchFamily="34" charset="0"/>
            </a:endParaRPr>
          </a:p>
        </p:txBody>
      </p:sp>
      <p:grpSp>
        <p:nvGrpSpPr>
          <p:cNvPr id="4" name="Group 3">
            <a:extLst>
              <a:ext uri="{FF2B5EF4-FFF2-40B4-BE49-F238E27FC236}">
                <a16:creationId xmlns:a16="http://schemas.microsoft.com/office/drawing/2014/main" id="{4BB7B761-E7D2-9570-9736-D7CAC27BD0FD}"/>
              </a:ext>
            </a:extLst>
          </p:cNvPr>
          <p:cNvGrpSpPr/>
          <p:nvPr/>
        </p:nvGrpSpPr>
        <p:grpSpPr>
          <a:xfrm>
            <a:off x="4179749" y="1411876"/>
            <a:ext cx="7705317" cy="5369717"/>
            <a:chOff x="0" y="-47625"/>
            <a:chExt cx="2644875" cy="2117164"/>
          </a:xfrm>
        </p:grpSpPr>
        <p:sp>
          <p:nvSpPr>
            <p:cNvPr id="5" name="Freeform 4">
              <a:extLst>
                <a:ext uri="{FF2B5EF4-FFF2-40B4-BE49-F238E27FC236}">
                  <a16:creationId xmlns:a16="http://schemas.microsoft.com/office/drawing/2014/main" id="{7BFC6C7C-E21A-E98F-712A-85FF8A2F883B}"/>
                </a:ext>
              </a:extLst>
            </p:cNvPr>
            <p:cNvSpPr/>
            <p:nvPr/>
          </p:nvSpPr>
          <p:spPr>
            <a:xfrm>
              <a:off x="0" y="72792"/>
              <a:ext cx="2644875" cy="1996747"/>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chemeClr val="accent5">
                <a:lumMod val="20000"/>
                <a:lumOff val="80000"/>
              </a:schemeClr>
            </a:solidFill>
          </p:spPr>
          <p:txBody>
            <a:bodyPr/>
            <a:lstStyle/>
            <a:p>
              <a:endParaRPr lang="en-US" sz="800">
                <a:latin typeface="UTM Avo" panose="02040603050506020204" pitchFamily="18"/>
                <a:cs typeface="Arial" panose="020B0604020202020204" pitchFamily="34" charset="0"/>
              </a:endParaRPr>
            </a:p>
          </p:txBody>
        </p:sp>
        <p:sp>
          <p:nvSpPr>
            <p:cNvPr id="6" name="TextBox 5">
              <a:extLst>
                <a:ext uri="{FF2B5EF4-FFF2-40B4-BE49-F238E27FC236}">
                  <a16:creationId xmlns:a16="http://schemas.microsoft.com/office/drawing/2014/main" id="{0DD8F34E-8F2A-D659-F105-F9B0985795FE}"/>
                </a:ext>
              </a:extLst>
            </p:cNvPr>
            <p:cNvSpPr txBox="1"/>
            <p:nvPr/>
          </p:nvSpPr>
          <p:spPr>
            <a:xfrm>
              <a:off x="0" y="-47625"/>
              <a:ext cx="812800" cy="860425"/>
            </a:xfrm>
            <a:prstGeom prst="rect">
              <a:avLst/>
            </a:prstGeom>
          </p:spPr>
          <p:txBody>
            <a:bodyPr lIns="33867" tIns="33867" rIns="33867" bIns="33867" rtlCol="0" anchor="ctr"/>
            <a:lstStyle/>
            <a:p>
              <a:pPr algn="ctr">
                <a:lnSpc>
                  <a:spcPts val="1773"/>
                </a:lnSpc>
              </a:pPr>
              <a:endParaRPr sz="800">
                <a:latin typeface="UTM Avo" panose="02040603050506020204" pitchFamily="18"/>
                <a:cs typeface="Arial" panose="020B0604020202020204" pitchFamily="34" charset="0"/>
              </a:endParaRPr>
            </a:p>
          </p:txBody>
        </p:sp>
      </p:grpSp>
      <p:grpSp>
        <p:nvGrpSpPr>
          <p:cNvPr id="13" name="Group 3">
            <a:extLst>
              <a:ext uri="{FF2B5EF4-FFF2-40B4-BE49-F238E27FC236}">
                <a16:creationId xmlns:a16="http://schemas.microsoft.com/office/drawing/2014/main" id="{D2233004-50FA-40B6-F3B1-922EA5B2B18F}"/>
              </a:ext>
            </a:extLst>
          </p:cNvPr>
          <p:cNvGrpSpPr/>
          <p:nvPr/>
        </p:nvGrpSpPr>
        <p:grpSpPr>
          <a:xfrm>
            <a:off x="754299" y="2094244"/>
            <a:ext cx="2886349" cy="4537002"/>
            <a:chOff x="0" y="-81312"/>
            <a:chExt cx="1406906" cy="2117020"/>
          </a:xfrm>
        </p:grpSpPr>
        <p:sp>
          <p:nvSpPr>
            <p:cNvPr id="14" name="Freeform 4">
              <a:extLst>
                <a:ext uri="{FF2B5EF4-FFF2-40B4-BE49-F238E27FC236}">
                  <a16:creationId xmlns:a16="http://schemas.microsoft.com/office/drawing/2014/main" id="{D5EBC0C5-9BA9-58F2-63A4-774327E10B93}"/>
                </a:ext>
              </a:extLst>
            </p:cNvPr>
            <p:cNvSpPr/>
            <p:nvPr/>
          </p:nvSpPr>
          <p:spPr>
            <a:xfrm>
              <a:off x="0" y="-81312"/>
              <a:ext cx="1406906" cy="2117020"/>
            </a:xfrm>
            <a:custGeom>
              <a:avLst/>
              <a:gdLst/>
              <a:ahLst/>
              <a:cxnLst/>
              <a:rect l="l" t="t" r="r" b="b"/>
              <a:pathLst>
                <a:path w="1406906" h="2065462">
                  <a:moveTo>
                    <a:pt x="73914" y="0"/>
                  </a:moveTo>
                  <a:lnTo>
                    <a:pt x="1332991" y="0"/>
                  </a:lnTo>
                  <a:cubicBezTo>
                    <a:pt x="1373813" y="0"/>
                    <a:pt x="1406906" y="33092"/>
                    <a:pt x="1406906" y="73914"/>
                  </a:cubicBezTo>
                  <a:lnTo>
                    <a:pt x="1406906" y="1991548"/>
                  </a:lnTo>
                  <a:cubicBezTo>
                    <a:pt x="1406906" y="2011151"/>
                    <a:pt x="1399118" y="2029951"/>
                    <a:pt x="1385257" y="2043813"/>
                  </a:cubicBezTo>
                  <a:cubicBezTo>
                    <a:pt x="1371395" y="2057675"/>
                    <a:pt x="1352595" y="2065462"/>
                    <a:pt x="1332991" y="2065462"/>
                  </a:cubicBezTo>
                  <a:lnTo>
                    <a:pt x="73914" y="2065462"/>
                  </a:lnTo>
                  <a:cubicBezTo>
                    <a:pt x="54311" y="2065462"/>
                    <a:pt x="35511" y="2057675"/>
                    <a:pt x="21649" y="2043813"/>
                  </a:cubicBezTo>
                  <a:cubicBezTo>
                    <a:pt x="7787" y="2029951"/>
                    <a:pt x="0" y="2011151"/>
                    <a:pt x="0" y="1991548"/>
                  </a:cubicBezTo>
                  <a:lnTo>
                    <a:pt x="0" y="73914"/>
                  </a:lnTo>
                  <a:cubicBezTo>
                    <a:pt x="0" y="54311"/>
                    <a:pt x="7787" y="35511"/>
                    <a:pt x="21649" y="21649"/>
                  </a:cubicBezTo>
                  <a:cubicBezTo>
                    <a:pt x="35511" y="7787"/>
                    <a:pt x="54311" y="0"/>
                    <a:pt x="73914" y="0"/>
                  </a:cubicBezTo>
                  <a:close/>
                </a:path>
              </a:pathLst>
            </a:custGeom>
            <a:solidFill>
              <a:srgbClr val="FFA771"/>
            </a:solidFill>
          </p:spPr>
          <p:txBody>
            <a:bodyPr/>
            <a:lstStyle/>
            <a:p>
              <a:endParaRPr lang="en-US" sz="800">
                <a:latin typeface="UTM Avo" panose="02040603050506020204" pitchFamily="18"/>
                <a:cs typeface="Arial" panose="020B0604020202020204" pitchFamily="34" charset="0"/>
              </a:endParaRPr>
            </a:p>
          </p:txBody>
        </p:sp>
        <p:sp>
          <p:nvSpPr>
            <p:cNvPr id="15" name="TextBox 5">
              <a:extLst>
                <a:ext uri="{FF2B5EF4-FFF2-40B4-BE49-F238E27FC236}">
                  <a16:creationId xmlns:a16="http://schemas.microsoft.com/office/drawing/2014/main" id="{A589BC41-FCB9-E38E-4569-435F9AB48CB8}"/>
                </a:ext>
              </a:extLst>
            </p:cNvPr>
            <p:cNvSpPr txBox="1"/>
            <p:nvPr/>
          </p:nvSpPr>
          <p:spPr>
            <a:xfrm>
              <a:off x="0" y="-47625"/>
              <a:ext cx="812800" cy="860425"/>
            </a:xfrm>
            <a:prstGeom prst="rect">
              <a:avLst/>
            </a:prstGeom>
          </p:spPr>
          <p:txBody>
            <a:bodyPr lIns="33867" tIns="33867" rIns="33867" bIns="33867" rtlCol="0" anchor="ctr"/>
            <a:lstStyle/>
            <a:p>
              <a:pPr algn="ctr">
                <a:lnSpc>
                  <a:spcPts val="1773"/>
                </a:lnSpc>
              </a:pPr>
              <a:endParaRPr sz="800">
                <a:latin typeface="UTM Avo" panose="02040603050506020204" pitchFamily="18"/>
                <a:cs typeface="Arial" panose="020B0604020202020204" pitchFamily="34" charset="0"/>
              </a:endParaRPr>
            </a:p>
          </p:txBody>
        </p:sp>
      </p:grpSp>
      <p:grpSp>
        <p:nvGrpSpPr>
          <p:cNvPr id="16" name="Group 94">
            <a:extLst>
              <a:ext uri="{FF2B5EF4-FFF2-40B4-BE49-F238E27FC236}">
                <a16:creationId xmlns:a16="http://schemas.microsoft.com/office/drawing/2014/main" id="{9DF2D3DA-C14C-2807-337B-4C8C52CDD73D}"/>
              </a:ext>
            </a:extLst>
          </p:cNvPr>
          <p:cNvGrpSpPr/>
          <p:nvPr/>
        </p:nvGrpSpPr>
        <p:grpSpPr>
          <a:xfrm>
            <a:off x="941695" y="2611337"/>
            <a:ext cx="2588891" cy="2303416"/>
            <a:chOff x="0" y="0"/>
            <a:chExt cx="812800" cy="812800"/>
          </a:xfrm>
        </p:grpSpPr>
        <p:sp>
          <p:nvSpPr>
            <p:cNvPr id="26" name="Freeform 95">
              <a:extLst>
                <a:ext uri="{FF2B5EF4-FFF2-40B4-BE49-F238E27FC236}">
                  <a16:creationId xmlns:a16="http://schemas.microsoft.com/office/drawing/2014/main" id="{05FEDF3F-4103-8FDC-8FCD-EBCABC94DC69}"/>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5D9"/>
            </a:solidFill>
          </p:spPr>
          <p:txBody>
            <a:bodyPr/>
            <a:lstStyle/>
            <a:p>
              <a:endParaRPr lang="en-US" sz="800">
                <a:latin typeface="UTM Avo" panose="02040603050506020204" pitchFamily="18"/>
                <a:cs typeface="Arial" panose="020B0604020202020204" pitchFamily="34" charset="0"/>
              </a:endParaRPr>
            </a:p>
          </p:txBody>
        </p:sp>
        <p:sp>
          <p:nvSpPr>
            <p:cNvPr id="27" name="TextBox 96">
              <a:extLst>
                <a:ext uri="{FF2B5EF4-FFF2-40B4-BE49-F238E27FC236}">
                  <a16:creationId xmlns:a16="http://schemas.microsoft.com/office/drawing/2014/main" id="{6A46CFDA-2963-BA9D-6FF0-23588291AFC2}"/>
                </a:ext>
              </a:extLst>
            </p:cNvPr>
            <p:cNvSpPr txBox="1"/>
            <p:nvPr/>
          </p:nvSpPr>
          <p:spPr>
            <a:xfrm>
              <a:off x="76200" y="28575"/>
              <a:ext cx="660400" cy="708025"/>
            </a:xfrm>
            <a:prstGeom prst="rect">
              <a:avLst/>
            </a:prstGeom>
          </p:spPr>
          <p:txBody>
            <a:bodyPr lIns="33867" tIns="33867" rIns="33867" bIns="33867" rtlCol="0" anchor="ctr"/>
            <a:lstStyle/>
            <a:p>
              <a:pPr algn="ctr">
                <a:lnSpc>
                  <a:spcPts val="1773"/>
                </a:lnSpc>
              </a:pPr>
              <a:endParaRPr sz="800">
                <a:latin typeface="UTM Avo" panose="02040603050506020204" pitchFamily="18"/>
                <a:cs typeface="Arial" panose="020B0604020202020204" pitchFamily="34" charset="0"/>
              </a:endParaRPr>
            </a:p>
          </p:txBody>
        </p:sp>
      </p:grpSp>
      <p:sp>
        <p:nvSpPr>
          <p:cNvPr id="28" name="TextBox 27">
            <a:extLst>
              <a:ext uri="{FF2B5EF4-FFF2-40B4-BE49-F238E27FC236}">
                <a16:creationId xmlns:a16="http://schemas.microsoft.com/office/drawing/2014/main" id="{29C81900-3966-661E-527F-9A7FC27E0C90}"/>
              </a:ext>
            </a:extLst>
          </p:cNvPr>
          <p:cNvSpPr txBox="1"/>
          <p:nvPr/>
        </p:nvSpPr>
        <p:spPr>
          <a:xfrm>
            <a:off x="1091875" y="2994758"/>
            <a:ext cx="2211472" cy="1473801"/>
          </a:xfrm>
          <a:prstGeom prst="rect">
            <a:avLst/>
          </a:prstGeom>
          <a:noFill/>
        </p:spPr>
        <p:txBody>
          <a:bodyPr wrap="square" rtlCol="0">
            <a:spAutoFit/>
          </a:bodyPr>
          <a:lstStyle/>
          <a:p>
            <a:pPr algn="ctr">
              <a:lnSpc>
                <a:spcPct val="150000"/>
              </a:lnSpc>
            </a:pPr>
            <a:r>
              <a:rPr lang="en-US" sz="3200" b="1" dirty="0" err="1">
                <a:latin typeface="UTM Avo" panose="02040603050506020204" pitchFamily="18"/>
                <a:ea typeface="Calibri" panose="020F0502020204030204" pitchFamily="34" charset="0"/>
                <a:cs typeface="Arial" panose="020B0604020202020204" pitchFamily="34" charset="0"/>
              </a:rPr>
              <a:t>Ý</a:t>
            </a:r>
            <a:r>
              <a:rPr lang="en-US" sz="3200" b="1" dirty="0">
                <a:latin typeface="UTM Avo" panose="02040603050506020204" pitchFamily="18"/>
                <a:ea typeface="Calibri" panose="020F0502020204030204" pitchFamily="34" charset="0"/>
                <a:cs typeface="Arial" panose="020B0604020202020204" pitchFamily="34" charset="0"/>
              </a:rPr>
              <a:t> KIẾN ĐƯA RA</a:t>
            </a:r>
          </a:p>
        </p:txBody>
      </p:sp>
      <p:pic>
        <p:nvPicPr>
          <p:cNvPr id="29" name="Picture 97">
            <a:extLst>
              <a:ext uri="{FF2B5EF4-FFF2-40B4-BE49-F238E27FC236}">
                <a16:creationId xmlns:a16="http://schemas.microsoft.com/office/drawing/2014/main" id="{BA2E9213-D0B5-BEEB-8004-7CDA230DD72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700000">
            <a:off x="1745623" y="2377645"/>
            <a:ext cx="1511395" cy="390215"/>
          </a:xfrm>
          <a:prstGeom prst="rect">
            <a:avLst/>
          </a:prstGeom>
        </p:spPr>
      </p:pic>
      <p:pic>
        <p:nvPicPr>
          <p:cNvPr id="30" name="Picture 29" descr="Icon&#10;&#10;Description automatically generated">
            <a:extLst>
              <a:ext uri="{FF2B5EF4-FFF2-40B4-BE49-F238E27FC236}">
                <a16:creationId xmlns:a16="http://schemas.microsoft.com/office/drawing/2014/main" id="{A19415A7-C589-176D-7B33-0DA141CE6D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6016" y="1532666"/>
            <a:ext cx="1301305" cy="1301305"/>
          </a:xfrm>
          <a:prstGeom prst="rect">
            <a:avLst/>
          </a:prstGeom>
        </p:spPr>
      </p:pic>
      <p:sp>
        <p:nvSpPr>
          <p:cNvPr id="32" name="Freeform 4">
            <a:extLst>
              <a:ext uri="{FF2B5EF4-FFF2-40B4-BE49-F238E27FC236}">
                <a16:creationId xmlns:a16="http://schemas.microsoft.com/office/drawing/2014/main" id="{31A95634-0F6C-6EAD-5FE2-1FB612671D70}"/>
              </a:ext>
            </a:extLst>
          </p:cNvPr>
          <p:cNvSpPr/>
          <p:nvPr/>
        </p:nvSpPr>
        <p:spPr>
          <a:xfrm>
            <a:off x="11885066" y="8366208"/>
            <a:ext cx="1085335" cy="1101355"/>
          </a:xfrm>
          <a:custGeom>
            <a:avLst/>
            <a:gdLst/>
            <a:ahLst/>
            <a:cxnLst/>
            <a:rect l="l" t="t" r="r" b="b"/>
            <a:pathLst>
              <a:path w="1628002" h="1652032">
                <a:moveTo>
                  <a:pt x="0" y="0"/>
                </a:moveTo>
                <a:lnTo>
                  <a:pt x="1628002" y="0"/>
                </a:lnTo>
                <a:lnTo>
                  <a:pt x="1628002" y="1652032"/>
                </a:lnTo>
                <a:lnTo>
                  <a:pt x="0" y="16520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800">
              <a:latin typeface="UTM Avo" panose="02040603050506020204" pitchFamily="18"/>
              <a:cs typeface="Arial" panose="020B0604020202020204" pitchFamily="34" charset="0"/>
            </a:endParaRPr>
          </a:p>
        </p:txBody>
      </p:sp>
      <p:pic>
        <p:nvPicPr>
          <p:cNvPr id="33" name="Picture 32" descr="A picture containing toy, doll&#10;&#10;Description automatically generated">
            <a:extLst>
              <a:ext uri="{FF2B5EF4-FFF2-40B4-BE49-F238E27FC236}">
                <a16:creationId xmlns:a16="http://schemas.microsoft.com/office/drawing/2014/main" id="{55406554-2CE9-EDAF-8E07-E4DEE5EDA90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83482" y="4585379"/>
            <a:ext cx="1827982" cy="2153840"/>
          </a:xfrm>
          <a:prstGeom prst="rect">
            <a:avLst/>
          </a:prstGeom>
        </p:spPr>
      </p:pic>
      <p:pic>
        <p:nvPicPr>
          <p:cNvPr id="17" name="Picture 12">
            <a:extLst>
              <a:ext uri="{FF2B5EF4-FFF2-40B4-BE49-F238E27FC236}">
                <a16:creationId xmlns:a16="http://schemas.microsoft.com/office/drawing/2014/main" id="{F4CAEF53-FABD-916B-8815-85D37C77C99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403012" y="3516645"/>
            <a:ext cx="808211" cy="699470"/>
          </a:xfrm>
          <a:prstGeom prst="rect">
            <a:avLst/>
          </a:prstGeom>
        </p:spPr>
      </p:pic>
      <p:pic>
        <p:nvPicPr>
          <p:cNvPr id="18" name="Picture 14">
            <a:extLst>
              <a:ext uri="{FF2B5EF4-FFF2-40B4-BE49-F238E27FC236}">
                <a16:creationId xmlns:a16="http://schemas.microsoft.com/office/drawing/2014/main" id="{F0FC03B4-330B-6526-B21E-5CACCE8C27D3}"/>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403012" y="5100798"/>
            <a:ext cx="808211" cy="699470"/>
          </a:xfrm>
          <a:prstGeom prst="rect">
            <a:avLst/>
          </a:prstGeom>
        </p:spPr>
      </p:pic>
      <p:sp>
        <p:nvSpPr>
          <p:cNvPr id="19" name="TextBox 9">
            <a:extLst>
              <a:ext uri="{FF2B5EF4-FFF2-40B4-BE49-F238E27FC236}">
                <a16:creationId xmlns:a16="http://schemas.microsoft.com/office/drawing/2014/main" id="{1052AAC5-3E1C-8A12-7D61-28BF799E474D}"/>
              </a:ext>
            </a:extLst>
          </p:cNvPr>
          <p:cNvSpPr txBox="1"/>
          <p:nvPr/>
        </p:nvSpPr>
        <p:spPr>
          <a:xfrm>
            <a:off x="5336444" y="2959830"/>
            <a:ext cx="6051101" cy="1583510"/>
          </a:xfrm>
          <a:prstGeom prst="rect">
            <a:avLst/>
          </a:prstGeom>
        </p:spPr>
        <p:txBody>
          <a:bodyPr wrap="square" lIns="0" tIns="0" rIns="0" bIns="0" rtlCol="0" anchor="t">
            <a:spAutoFit/>
          </a:bodyPr>
          <a:lstStyle/>
          <a:p>
            <a:pPr algn="just">
              <a:lnSpc>
                <a:spcPct val="150000"/>
              </a:lnSpc>
            </a:pPr>
            <a:r>
              <a:rPr lang="vi-VN" sz="2400" dirty="0">
                <a:latin typeface="UTM Avo" panose="02040603050506020204" pitchFamily="18"/>
                <a:cs typeface="Arial" panose="020B0604020202020204" pitchFamily="34" charset="0"/>
              </a:rPr>
              <a:t>d. Khi mượn đồ đạc của người lớn tuổi thì mới phải xin phép, còn mượn đồ của người nhỏ tuổi hơn thì không cần</a:t>
            </a:r>
            <a:r>
              <a:rPr lang="en-US" sz="2400" dirty="0">
                <a:latin typeface="UTM Avo" panose="02040603050506020204" pitchFamily="18"/>
                <a:cs typeface="Arial" panose="020B0604020202020204" pitchFamily="34" charset="0"/>
              </a:rPr>
              <a:t>.</a:t>
            </a:r>
          </a:p>
        </p:txBody>
      </p:sp>
      <p:sp>
        <p:nvSpPr>
          <p:cNvPr id="20" name="TextBox 9">
            <a:extLst>
              <a:ext uri="{FF2B5EF4-FFF2-40B4-BE49-F238E27FC236}">
                <a16:creationId xmlns:a16="http://schemas.microsoft.com/office/drawing/2014/main" id="{201B3162-F89A-A775-19A3-C2195EA0A359}"/>
              </a:ext>
            </a:extLst>
          </p:cNvPr>
          <p:cNvSpPr txBox="1"/>
          <p:nvPr/>
        </p:nvSpPr>
        <p:spPr>
          <a:xfrm>
            <a:off x="5322505" y="4876061"/>
            <a:ext cx="6051100" cy="1034899"/>
          </a:xfrm>
          <a:prstGeom prst="rect">
            <a:avLst/>
          </a:prstGeom>
        </p:spPr>
        <p:txBody>
          <a:bodyPr wrap="square" lIns="0" tIns="0" rIns="0" bIns="0" rtlCol="0" anchor="t">
            <a:spAutoFit/>
          </a:bodyPr>
          <a:lstStyle/>
          <a:p>
            <a:pPr algn="just">
              <a:lnSpc>
                <a:spcPct val="150000"/>
              </a:lnSpc>
            </a:pPr>
            <a:r>
              <a:rPr lang="vi-VN" sz="2400" dirty="0">
                <a:latin typeface="UTM Avo" panose="02040603050506020204" pitchFamily="18"/>
                <a:cs typeface="Arial" panose="020B0604020202020204" pitchFamily="34" charset="0"/>
              </a:rPr>
              <a:t>e. Nói lời xin lỗi và tìm cách đền bù khi làm hư hỏng đồ đạc của người khác.</a:t>
            </a:r>
            <a:endParaRPr lang="en-US" sz="2400" b="1" i="1" dirty="0">
              <a:latin typeface="UTM Avo" panose="02040603050506020204" pitchFamily="18"/>
              <a:cs typeface="Arial" panose="020B0604020202020204" pitchFamily="34" charset="0"/>
            </a:endParaRPr>
          </a:p>
        </p:txBody>
      </p:sp>
    </p:spTree>
    <p:extLst>
      <p:ext uri="{BB962C8B-B14F-4D97-AF65-F5344CB8AC3E}">
        <p14:creationId xmlns:p14="http://schemas.microsoft.com/office/powerpoint/2010/main" val="4119839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barn(inVertical)">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1" name="Freeform 3">
            <a:extLst>
              <a:ext uri="{FF2B5EF4-FFF2-40B4-BE49-F238E27FC236}">
                <a16:creationId xmlns:a16="http://schemas.microsoft.com/office/drawing/2014/main" id="{A27560A9-40A2-539A-336A-A7B5665865D5}"/>
              </a:ext>
            </a:extLst>
          </p:cNvPr>
          <p:cNvSpPr/>
          <p:nvPr/>
        </p:nvSpPr>
        <p:spPr>
          <a:xfrm>
            <a:off x="0" y="5903948"/>
            <a:ext cx="1213488" cy="990600"/>
          </a:xfrm>
          <a:custGeom>
            <a:avLst/>
            <a:gdLst/>
            <a:ahLst/>
            <a:cxnLst/>
            <a:rect l="l" t="t" r="r" b="b"/>
            <a:pathLst>
              <a:path w="5228971" h="3688801">
                <a:moveTo>
                  <a:pt x="0" y="0"/>
                </a:moveTo>
                <a:lnTo>
                  <a:pt x="5228971" y="0"/>
                </a:lnTo>
                <a:lnTo>
                  <a:pt x="5228971" y="3688801"/>
                </a:lnTo>
                <a:lnTo>
                  <a:pt x="0" y="36888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800">
              <a:solidFill>
                <a:prstClr val="black"/>
              </a:solidFill>
              <a:latin typeface="UTM Avo" panose="02040603050506020204" pitchFamily="18"/>
              <a:cs typeface="Arial" panose="020B0604020202020204" pitchFamily="34" charset="0"/>
            </a:endParaRPr>
          </a:p>
        </p:txBody>
      </p:sp>
      <p:grpSp>
        <p:nvGrpSpPr>
          <p:cNvPr id="45" name="Group 44">
            <a:extLst>
              <a:ext uri="{FF2B5EF4-FFF2-40B4-BE49-F238E27FC236}">
                <a16:creationId xmlns:a16="http://schemas.microsoft.com/office/drawing/2014/main" id="{D2D61D07-1F43-A949-2A70-7D87812FD49F}"/>
              </a:ext>
            </a:extLst>
          </p:cNvPr>
          <p:cNvGrpSpPr/>
          <p:nvPr/>
        </p:nvGrpSpPr>
        <p:grpSpPr>
          <a:xfrm>
            <a:off x="852568" y="1806421"/>
            <a:ext cx="2988817" cy="3105954"/>
            <a:chOff x="594846" y="1891431"/>
            <a:chExt cx="6229033" cy="6473161"/>
          </a:xfrm>
        </p:grpSpPr>
        <p:grpSp>
          <p:nvGrpSpPr>
            <p:cNvPr id="46" name="Group 45">
              <a:extLst>
                <a:ext uri="{FF2B5EF4-FFF2-40B4-BE49-F238E27FC236}">
                  <a16:creationId xmlns:a16="http://schemas.microsoft.com/office/drawing/2014/main" id="{BC928D64-AEA5-B966-509B-933347958B2C}"/>
                </a:ext>
              </a:extLst>
            </p:cNvPr>
            <p:cNvGrpSpPr/>
            <p:nvPr/>
          </p:nvGrpSpPr>
          <p:grpSpPr>
            <a:xfrm>
              <a:off x="594846" y="2135559"/>
              <a:ext cx="6229033" cy="6229033"/>
              <a:chOff x="0" y="0"/>
              <a:chExt cx="812800" cy="812800"/>
            </a:xfrm>
          </p:grpSpPr>
          <p:sp>
            <p:nvSpPr>
              <p:cNvPr id="49" name="Freeform 7">
                <a:extLst>
                  <a:ext uri="{FF2B5EF4-FFF2-40B4-BE49-F238E27FC236}">
                    <a16:creationId xmlns:a16="http://schemas.microsoft.com/office/drawing/2014/main" id="{0F11C6B5-55B1-3E84-6CF9-56156592C8EA}"/>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C0504D">
                  <a:lumMod val="75000"/>
                </a:srgbClr>
              </a:solid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latin typeface="UTM Avo" panose="02040603050506020204" pitchFamily="18"/>
                </a:endParaRPr>
              </a:p>
            </p:txBody>
          </p:sp>
          <p:sp>
            <p:nvSpPr>
              <p:cNvPr id="50" name="TextBox 8">
                <a:extLst>
                  <a:ext uri="{FF2B5EF4-FFF2-40B4-BE49-F238E27FC236}">
                    <a16:creationId xmlns:a16="http://schemas.microsoft.com/office/drawing/2014/main" id="{8024D630-DACC-5380-3359-B6C9B89E2E97}"/>
                  </a:ext>
                </a:extLst>
              </p:cNvPr>
              <p:cNvSpPr txBox="1"/>
              <p:nvPr/>
            </p:nvSpPr>
            <p:spPr>
              <a:xfrm>
                <a:off x="76200" y="28575"/>
                <a:ext cx="660400" cy="708025"/>
              </a:xfrm>
              <a:prstGeom prst="rect">
                <a:avLst/>
              </a:prstGeom>
            </p:spPr>
            <p:txBody>
              <a:bodyPr lIns="33867" tIns="33867" rIns="33867" bIns="33867" rtlCol="0" anchor="ctr"/>
              <a:lstStyle/>
              <a:p>
                <a:pPr marL="0" marR="0" lvl="0" indent="0" algn="ctr" defTabSz="609630" eaLnBrk="1" fontAlgn="auto" latinLnBrk="0" hangingPunct="1">
                  <a:lnSpc>
                    <a:spcPts val="1773"/>
                  </a:lnSpc>
                  <a:spcBef>
                    <a:spcPts val="0"/>
                  </a:spcBef>
                  <a:spcAft>
                    <a:spcPts val="0"/>
                  </a:spcAft>
                  <a:buClrTx/>
                  <a:buSzTx/>
                  <a:buFontTx/>
                  <a:buNone/>
                  <a:tabLst/>
                  <a:defRPr/>
                </a:pPr>
                <a:endParaRPr kumimoji="0" sz="800" b="0" i="0" u="none" strike="noStrike" kern="0" cap="none" spc="0" normalizeH="0" baseline="0" noProof="0">
                  <a:ln>
                    <a:noFill/>
                  </a:ln>
                  <a:solidFill>
                    <a:prstClr val="black"/>
                  </a:solidFill>
                  <a:effectLst/>
                  <a:uLnTx/>
                  <a:uFillTx/>
                  <a:latin typeface="UTM Avo" panose="02040603050506020204" pitchFamily="18"/>
                </a:endParaRPr>
              </a:p>
            </p:txBody>
          </p:sp>
        </p:grpSp>
        <p:pic>
          <p:nvPicPr>
            <p:cNvPr id="47" name="Picture 11">
              <a:extLst>
                <a:ext uri="{FF2B5EF4-FFF2-40B4-BE49-F238E27FC236}">
                  <a16:creationId xmlns:a16="http://schemas.microsoft.com/office/drawing/2014/main" id="{2A5BEAC4-7E53-425D-7A82-5D9BA138849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56866">
              <a:off x="1753508" y="1891431"/>
              <a:ext cx="3587522" cy="926233"/>
            </a:xfrm>
            <a:prstGeom prst="rect">
              <a:avLst/>
            </a:prstGeom>
          </p:spPr>
        </p:pic>
        <p:sp>
          <p:nvSpPr>
            <p:cNvPr id="48" name="TextBox 47">
              <a:extLst>
                <a:ext uri="{FF2B5EF4-FFF2-40B4-BE49-F238E27FC236}">
                  <a16:creationId xmlns:a16="http://schemas.microsoft.com/office/drawing/2014/main" id="{4F848B86-A8B1-A88A-DB07-7FB0FEE4CAC6}"/>
                </a:ext>
              </a:extLst>
            </p:cNvPr>
            <p:cNvSpPr txBox="1"/>
            <p:nvPr/>
          </p:nvSpPr>
          <p:spPr>
            <a:xfrm>
              <a:off x="608743" y="3589658"/>
              <a:ext cx="6201235" cy="3071569"/>
            </a:xfrm>
            <a:prstGeom prst="rect">
              <a:avLst/>
            </a:prstGeom>
            <a:noFill/>
          </p:spPr>
          <p:txBody>
            <a:bodyPr wrap="square" rtlCol="0">
              <a:spAutoFit/>
            </a:bodyP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UTM Avo" panose="02040603050506020204" pitchFamily="18"/>
                  <a:ea typeface="Calibri" panose="020F0502020204030204" pitchFamily="34" charset="0"/>
                  <a:cs typeface="Arial" panose="020B0604020202020204" pitchFamily="34" charset="0"/>
                </a:rPr>
                <a:t>GỢI </a:t>
              </a:r>
              <a:r>
                <a:rPr kumimoji="0" lang="en-US" sz="3200" b="1" i="0" u="none" strike="noStrike" kern="0" cap="none" spc="0" normalizeH="0" baseline="0" noProof="0" dirty="0" err="1">
                  <a:ln>
                    <a:noFill/>
                  </a:ln>
                  <a:solidFill>
                    <a:prstClr val="white"/>
                  </a:solidFill>
                  <a:effectLst/>
                  <a:uLnTx/>
                  <a:uFillTx/>
                  <a:latin typeface="UTM Avo" panose="02040603050506020204" pitchFamily="18"/>
                  <a:ea typeface="Calibri" panose="020F0502020204030204" pitchFamily="34" charset="0"/>
                  <a:cs typeface="Arial" panose="020B0604020202020204" pitchFamily="34" charset="0"/>
                </a:rPr>
                <a:t>Ý</a:t>
              </a:r>
              <a:r>
                <a:rPr kumimoji="0" lang="en-US" sz="3200" b="1" i="0" u="none" strike="noStrike" kern="0" cap="none" spc="0" normalizeH="0" baseline="0" noProof="0" dirty="0">
                  <a:ln>
                    <a:noFill/>
                  </a:ln>
                  <a:solidFill>
                    <a:prstClr val="white"/>
                  </a:solidFill>
                  <a:effectLst/>
                  <a:uLnTx/>
                  <a:uFillTx/>
                  <a:latin typeface="UTM Avo" panose="02040603050506020204" pitchFamily="18"/>
                  <a:ea typeface="Calibri" panose="020F0502020204030204" pitchFamily="34" charset="0"/>
                  <a:cs typeface="Arial" panose="020B0604020202020204" pitchFamily="34" charset="0"/>
                </a:rPr>
                <a:t> </a:t>
              </a:r>
              <a:br>
                <a:rPr kumimoji="0" lang="en-US" sz="3200" b="1" i="0" u="none" strike="noStrike" kern="0" cap="none" spc="0" normalizeH="0" baseline="0" noProof="0" dirty="0">
                  <a:ln>
                    <a:noFill/>
                  </a:ln>
                  <a:solidFill>
                    <a:prstClr val="white"/>
                  </a:solidFill>
                  <a:effectLst/>
                  <a:uLnTx/>
                  <a:uFillTx/>
                  <a:latin typeface="UTM Avo" panose="02040603050506020204" pitchFamily="18"/>
                  <a:ea typeface="Calibri" panose="020F0502020204030204" pitchFamily="34" charset="0"/>
                  <a:cs typeface="Arial" panose="020B0604020202020204" pitchFamily="34" charset="0"/>
                </a:rPr>
              </a:br>
              <a:r>
                <a:rPr kumimoji="0" lang="en-US" sz="3200" b="1" i="0" u="none" strike="noStrike" kern="0" cap="none" spc="0" normalizeH="0" baseline="0" noProof="0" dirty="0">
                  <a:ln>
                    <a:noFill/>
                  </a:ln>
                  <a:solidFill>
                    <a:prstClr val="white"/>
                  </a:solidFill>
                  <a:effectLst/>
                  <a:uLnTx/>
                  <a:uFillTx/>
                  <a:latin typeface="UTM Avo" panose="02040603050506020204" pitchFamily="18"/>
                  <a:ea typeface="Calibri" panose="020F0502020204030204" pitchFamily="34" charset="0"/>
                  <a:cs typeface="Arial" panose="020B0604020202020204" pitchFamily="34" charset="0"/>
                </a:rPr>
                <a:t>CÂU TRẢ LỜI</a:t>
              </a:r>
            </a:p>
          </p:txBody>
        </p:sp>
      </p:grpSp>
      <p:pic>
        <p:nvPicPr>
          <p:cNvPr id="51" name="Picture 11">
            <a:extLst>
              <a:ext uri="{FF2B5EF4-FFF2-40B4-BE49-F238E27FC236}">
                <a16:creationId xmlns:a16="http://schemas.microsoft.com/office/drawing/2014/main" id="{5534B263-229F-8E12-1373-61C4DB55DFE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87802" y="4167201"/>
            <a:ext cx="1318345" cy="2675608"/>
          </a:xfrm>
          <a:prstGeom prst="rect">
            <a:avLst/>
          </a:prstGeom>
        </p:spPr>
      </p:pic>
      <p:grpSp>
        <p:nvGrpSpPr>
          <p:cNvPr id="52" name="Group 51">
            <a:extLst>
              <a:ext uri="{FF2B5EF4-FFF2-40B4-BE49-F238E27FC236}">
                <a16:creationId xmlns:a16="http://schemas.microsoft.com/office/drawing/2014/main" id="{138C277F-4334-0B74-D107-6E4895003767}"/>
              </a:ext>
            </a:extLst>
          </p:cNvPr>
          <p:cNvGrpSpPr/>
          <p:nvPr/>
        </p:nvGrpSpPr>
        <p:grpSpPr>
          <a:xfrm>
            <a:off x="4663282" y="1185442"/>
            <a:ext cx="7397055" cy="2358483"/>
            <a:chOff x="7908141" y="4793555"/>
            <a:chExt cx="9627581" cy="4068170"/>
          </a:xfrm>
        </p:grpSpPr>
        <p:sp>
          <p:nvSpPr>
            <p:cNvPr id="53" name="Freeform 3">
              <a:extLst>
                <a:ext uri="{FF2B5EF4-FFF2-40B4-BE49-F238E27FC236}">
                  <a16:creationId xmlns:a16="http://schemas.microsoft.com/office/drawing/2014/main" id="{0613A3F1-B585-F2AA-CDB2-36BB1624D84E}"/>
                </a:ext>
              </a:extLst>
            </p:cNvPr>
            <p:cNvSpPr/>
            <p:nvPr/>
          </p:nvSpPr>
          <p:spPr>
            <a:xfrm>
              <a:off x="7908141" y="5524501"/>
              <a:ext cx="9052863" cy="3337224"/>
            </a:xfrm>
            <a:custGeom>
              <a:avLst/>
              <a:gdLst/>
              <a:ahLst/>
              <a:cxnLst/>
              <a:rect l="l" t="t" r="r" b="b"/>
              <a:pathLst>
                <a:path w="1594297" h="588105">
                  <a:moveTo>
                    <a:pt x="73508" y="0"/>
                  </a:moveTo>
                  <a:lnTo>
                    <a:pt x="1520789" y="0"/>
                  </a:lnTo>
                  <a:cubicBezTo>
                    <a:pt x="1540284" y="0"/>
                    <a:pt x="1558981" y="7745"/>
                    <a:pt x="1572767" y="21530"/>
                  </a:cubicBezTo>
                  <a:cubicBezTo>
                    <a:pt x="1586552" y="35315"/>
                    <a:pt x="1594297" y="54013"/>
                    <a:pt x="1594297" y="73508"/>
                  </a:cubicBezTo>
                  <a:lnTo>
                    <a:pt x="1594297" y="514597"/>
                  </a:lnTo>
                  <a:cubicBezTo>
                    <a:pt x="1594297" y="555195"/>
                    <a:pt x="1561386" y="588105"/>
                    <a:pt x="1520789" y="588105"/>
                  </a:cubicBezTo>
                  <a:lnTo>
                    <a:pt x="73508" y="588105"/>
                  </a:lnTo>
                  <a:cubicBezTo>
                    <a:pt x="54013" y="588105"/>
                    <a:pt x="35315" y="580361"/>
                    <a:pt x="21530" y="566575"/>
                  </a:cubicBezTo>
                  <a:cubicBezTo>
                    <a:pt x="7745" y="552790"/>
                    <a:pt x="0" y="534093"/>
                    <a:pt x="0" y="514597"/>
                  </a:cubicBezTo>
                  <a:lnTo>
                    <a:pt x="0" y="73508"/>
                  </a:lnTo>
                  <a:cubicBezTo>
                    <a:pt x="0" y="32911"/>
                    <a:pt x="32911" y="0"/>
                    <a:pt x="73508" y="0"/>
                  </a:cubicBezTo>
                  <a:close/>
                </a:path>
              </a:pathLst>
            </a:custGeom>
            <a:solidFill>
              <a:srgbClr val="F79646">
                <a:lumMod val="20000"/>
                <a:lumOff val="80000"/>
              </a:srgbClr>
            </a:soli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UTM Avo" panose="02040603050506020204" pitchFamily="18"/>
              </a:endParaRPr>
            </a:p>
          </p:txBody>
        </p:sp>
        <p:sp>
          <p:nvSpPr>
            <p:cNvPr id="54" name="TextBox 53">
              <a:extLst>
                <a:ext uri="{FF2B5EF4-FFF2-40B4-BE49-F238E27FC236}">
                  <a16:creationId xmlns:a16="http://schemas.microsoft.com/office/drawing/2014/main" id="{C77C2E03-C2DC-B89C-32CC-EC73D5F44BFC}"/>
                </a:ext>
              </a:extLst>
            </p:cNvPr>
            <p:cNvSpPr txBox="1"/>
            <p:nvPr/>
          </p:nvSpPr>
          <p:spPr>
            <a:xfrm>
              <a:off x="8319827" y="5698348"/>
              <a:ext cx="8229489" cy="2521844"/>
            </a:xfrm>
            <a:prstGeom prst="rect">
              <a:avLst/>
            </a:prstGeom>
            <a:noFill/>
          </p:spPr>
          <p:txBody>
            <a:bodyPr wrap="square">
              <a:spAutoFit/>
            </a:bodyPr>
            <a:lstStyle/>
            <a:p>
              <a:pPr marL="0" marR="0" lvl="0" indent="0" algn="just" defTabSz="60963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Đồng tình với ý kiến </a:t>
              </a:r>
              <a:r>
                <a:rPr kumimoji="0" lang="vi-VN" sz="2400" b="1" i="1"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a, c, e </a:t>
              </a:r>
              <a:r>
                <a:rPr kumimoji="0" lang="vi-VN" sz="24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vì đó là những ý kiến thể hiện sự tôn trọng tài sản của người khác.</a:t>
              </a:r>
              <a:endParaRPr kumimoji="0" lang="fr-FR" sz="2400" b="1" i="1"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endParaRPr>
            </a:p>
          </p:txBody>
        </p:sp>
        <p:sp>
          <p:nvSpPr>
            <p:cNvPr id="55" name="TextBox 16">
              <a:extLst>
                <a:ext uri="{FF2B5EF4-FFF2-40B4-BE49-F238E27FC236}">
                  <a16:creationId xmlns:a16="http://schemas.microsoft.com/office/drawing/2014/main" id="{E0DCA4E8-B540-3065-148E-836579480976}"/>
                </a:ext>
              </a:extLst>
            </p:cNvPr>
            <p:cNvSpPr txBox="1"/>
            <p:nvPr/>
          </p:nvSpPr>
          <p:spPr>
            <a:xfrm>
              <a:off x="16306660" y="4793555"/>
              <a:ext cx="1229062" cy="1281855"/>
            </a:xfrm>
            <a:prstGeom prst="rect">
              <a:avLst/>
            </a:prstGeom>
          </p:spPr>
          <p:txBody>
            <a:bodyPr lIns="33867" tIns="33867" rIns="33867" bIns="33867" rtlCol="0" anchor="ctr"/>
            <a:lstStyle/>
            <a:p>
              <a:pPr marL="0" marR="0" lvl="0" indent="0" algn="ctr" defTabSz="609630" eaLnBrk="1" fontAlgn="auto" latinLnBrk="0" hangingPunct="1">
                <a:lnSpc>
                  <a:spcPts val="1773"/>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UTM Avo" panose="02040603050506020204" pitchFamily="18"/>
              </a:endParaRPr>
            </a:p>
          </p:txBody>
        </p:sp>
      </p:grpSp>
      <p:grpSp>
        <p:nvGrpSpPr>
          <p:cNvPr id="56" name="Group 55">
            <a:extLst>
              <a:ext uri="{FF2B5EF4-FFF2-40B4-BE49-F238E27FC236}">
                <a16:creationId xmlns:a16="http://schemas.microsoft.com/office/drawing/2014/main" id="{EF8D4958-489A-CB2E-9FAC-8EC464BAA015}"/>
              </a:ext>
            </a:extLst>
          </p:cNvPr>
          <p:cNvGrpSpPr/>
          <p:nvPr/>
        </p:nvGrpSpPr>
        <p:grpSpPr>
          <a:xfrm>
            <a:off x="4663282" y="3792577"/>
            <a:ext cx="7397055" cy="3101971"/>
            <a:chOff x="7908141" y="4707342"/>
            <a:chExt cx="9627581" cy="5131258"/>
          </a:xfrm>
        </p:grpSpPr>
        <p:sp>
          <p:nvSpPr>
            <p:cNvPr id="57" name="Freeform 3">
              <a:extLst>
                <a:ext uri="{FF2B5EF4-FFF2-40B4-BE49-F238E27FC236}">
                  <a16:creationId xmlns:a16="http://schemas.microsoft.com/office/drawing/2014/main" id="{1A0C5FBF-07B8-E68F-3DCF-E26C6F678BE0}"/>
                </a:ext>
              </a:extLst>
            </p:cNvPr>
            <p:cNvSpPr/>
            <p:nvPr/>
          </p:nvSpPr>
          <p:spPr>
            <a:xfrm>
              <a:off x="7908141" y="4707342"/>
              <a:ext cx="9103638" cy="4855696"/>
            </a:xfrm>
            <a:custGeom>
              <a:avLst/>
              <a:gdLst/>
              <a:ahLst/>
              <a:cxnLst/>
              <a:rect l="l" t="t" r="r" b="b"/>
              <a:pathLst>
                <a:path w="1594297" h="588105">
                  <a:moveTo>
                    <a:pt x="73508" y="0"/>
                  </a:moveTo>
                  <a:lnTo>
                    <a:pt x="1520789" y="0"/>
                  </a:lnTo>
                  <a:cubicBezTo>
                    <a:pt x="1540284" y="0"/>
                    <a:pt x="1558981" y="7745"/>
                    <a:pt x="1572767" y="21530"/>
                  </a:cubicBezTo>
                  <a:cubicBezTo>
                    <a:pt x="1586552" y="35315"/>
                    <a:pt x="1594297" y="54013"/>
                    <a:pt x="1594297" y="73508"/>
                  </a:cubicBezTo>
                  <a:lnTo>
                    <a:pt x="1594297" y="514597"/>
                  </a:lnTo>
                  <a:cubicBezTo>
                    <a:pt x="1594297" y="555195"/>
                    <a:pt x="1561386" y="588105"/>
                    <a:pt x="1520789" y="588105"/>
                  </a:cubicBezTo>
                  <a:lnTo>
                    <a:pt x="73508" y="588105"/>
                  </a:lnTo>
                  <a:cubicBezTo>
                    <a:pt x="54013" y="588105"/>
                    <a:pt x="35315" y="580361"/>
                    <a:pt x="21530" y="566575"/>
                  </a:cubicBezTo>
                  <a:cubicBezTo>
                    <a:pt x="7745" y="552790"/>
                    <a:pt x="0" y="534093"/>
                    <a:pt x="0" y="514597"/>
                  </a:cubicBezTo>
                  <a:lnTo>
                    <a:pt x="0" y="73508"/>
                  </a:lnTo>
                  <a:cubicBezTo>
                    <a:pt x="0" y="32911"/>
                    <a:pt x="32911" y="0"/>
                    <a:pt x="73508" y="0"/>
                  </a:cubicBezTo>
                  <a:close/>
                </a:path>
              </a:pathLst>
            </a:custGeom>
            <a:solidFill>
              <a:srgbClr val="F79646">
                <a:lumMod val="20000"/>
                <a:lumOff val="80000"/>
              </a:srgbClr>
            </a:soli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UTM Avo" panose="02040603050506020204" pitchFamily="18"/>
              </a:endParaRPr>
            </a:p>
          </p:txBody>
        </p:sp>
        <p:sp>
          <p:nvSpPr>
            <p:cNvPr id="58" name="TextBox 57">
              <a:extLst>
                <a:ext uri="{FF2B5EF4-FFF2-40B4-BE49-F238E27FC236}">
                  <a16:creationId xmlns:a16="http://schemas.microsoft.com/office/drawing/2014/main" id="{D8F4C25B-49C3-5508-FE8E-A96803952707}"/>
                </a:ext>
              </a:extLst>
            </p:cNvPr>
            <p:cNvSpPr txBox="1"/>
            <p:nvPr/>
          </p:nvSpPr>
          <p:spPr>
            <a:xfrm>
              <a:off x="8319825" y="4823766"/>
              <a:ext cx="8229490" cy="5014834"/>
            </a:xfrm>
            <a:prstGeom prst="rect">
              <a:avLst/>
            </a:prstGeom>
            <a:noFill/>
          </p:spPr>
          <p:txBody>
            <a:bodyPr wrap="square">
              <a:spAutoFit/>
            </a:bodyPr>
            <a:lstStyle/>
            <a:p>
              <a:pPr marL="0" marR="0" lvl="0" indent="0" algn="just" defTabSz="60963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Không đồng tình với ý kiến </a:t>
              </a:r>
              <a:r>
                <a:rPr kumimoji="0" lang="vi-VN" sz="2400" b="1" i="1"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b, d </a:t>
              </a:r>
              <a:r>
                <a:rPr kumimoji="0" lang="vi-VN" sz="24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vì dù là bạn bè, người lớn tuổi hay ít tuổi hơn thì vẫn phải tôn trọng tài sản của họ. Muốn sử dụng tài sản của bất kì ai thì cũng phải xin phép</a:t>
              </a:r>
              <a:r>
                <a:rPr kumimoji="0" lang="en-US" sz="24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a:t>
              </a:r>
              <a:endParaRPr kumimoji="0" lang="fr-FR" sz="2400" b="1" i="1"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endParaRPr>
            </a:p>
          </p:txBody>
        </p:sp>
        <p:sp>
          <p:nvSpPr>
            <p:cNvPr id="59" name="TextBox 16">
              <a:extLst>
                <a:ext uri="{FF2B5EF4-FFF2-40B4-BE49-F238E27FC236}">
                  <a16:creationId xmlns:a16="http://schemas.microsoft.com/office/drawing/2014/main" id="{E21056FE-6E09-0626-81DE-5C030F724E4B}"/>
                </a:ext>
              </a:extLst>
            </p:cNvPr>
            <p:cNvSpPr txBox="1"/>
            <p:nvPr/>
          </p:nvSpPr>
          <p:spPr>
            <a:xfrm>
              <a:off x="16306660" y="4793555"/>
              <a:ext cx="1229062" cy="1281855"/>
            </a:xfrm>
            <a:prstGeom prst="rect">
              <a:avLst/>
            </a:prstGeom>
          </p:spPr>
          <p:txBody>
            <a:bodyPr lIns="33867" tIns="33867" rIns="33867" bIns="33867" rtlCol="0" anchor="ctr"/>
            <a:lstStyle/>
            <a:p>
              <a:pPr marL="0" marR="0" lvl="0" indent="0" algn="ctr" defTabSz="609630" eaLnBrk="1" fontAlgn="auto" latinLnBrk="0" hangingPunct="1">
                <a:lnSpc>
                  <a:spcPts val="1773"/>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UTM Avo" panose="02040603050506020204" pitchFamily="18"/>
              </a:endParaRPr>
            </a:p>
          </p:txBody>
        </p:sp>
      </p:grpSp>
    </p:spTree>
    <p:extLst>
      <p:ext uri="{BB962C8B-B14F-4D97-AF65-F5344CB8AC3E}">
        <p14:creationId xmlns:p14="http://schemas.microsoft.com/office/powerpoint/2010/main" val="3813261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par>
                                <p:cTn id="8" presetID="10" presetClass="entr" presetSubtype="0" fill="hold"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500"/>
                                        <p:tgtEl>
                                          <p:spTgt spid="5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barn(outVertical)">
                                      <p:cBhvr>
                                        <p:cTn id="15" dur="500"/>
                                        <p:tgtEl>
                                          <p:spTgt spid="5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nodeType="click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barn(outVertical)">
                                      <p:cBhvr>
                                        <p:cTn id="20"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3DCF81B2-81ED-DE16-5402-BA97FCE648BC}"/>
              </a:ext>
            </a:extLst>
          </p:cNvPr>
          <p:cNvSpPr txBox="1"/>
          <p:nvPr/>
        </p:nvSpPr>
        <p:spPr>
          <a:xfrm>
            <a:off x="0" y="1510621"/>
            <a:ext cx="12192000" cy="461665"/>
          </a:xfrm>
          <a:prstGeom prst="rect">
            <a:avLst/>
          </a:prstGeom>
          <a:noFill/>
        </p:spPr>
        <p:txBody>
          <a:bodyPr wrap="square">
            <a:spAutoFit/>
          </a:bodyPr>
          <a:lstStyle/>
          <a:p>
            <a:pPr algn="ctr" defTabSz="609630">
              <a:spcAft>
                <a:spcPts val="667"/>
              </a:spcAft>
            </a:pPr>
            <a:r>
              <a:rPr lang="vi-VN" sz="2400" b="1" dirty="0">
                <a:latin typeface="UTM Avo" panose="02040603050506020204" pitchFamily="18"/>
                <a:ea typeface="Calibri" panose="020F0502020204030204" pitchFamily="34" charset="0"/>
                <a:cs typeface="Arial" panose="020B0604020202020204" pitchFamily="34" charset="0"/>
              </a:rPr>
              <a:t>Hoạt động 2: Nhận xét các hành động và đưa ra lời khuyên</a:t>
            </a:r>
            <a:endParaRPr lang="en-US" sz="2400" dirty="0">
              <a:latin typeface="UTM Avo" panose="02040603050506020204" pitchFamily="18"/>
              <a:ea typeface="Calibri" panose="020F0502020204030204" pitchFamily="34" charset="0"/>
              <a:cs typeface="Arial" panose="020B0604020202020204" pitchFamily="34" charset="0"/>
            </a:endParaRPr>
          </a:p>
        </p:txBody>
      </p:sp>
      <p:sp>
        <p:nvSpPr>
          <p:cNvPr id="2" name="Freeform 11">
            <a:extLst>
              <a:ext uri="{FF2B5EF4-FFF2-40B4-BE49-F238E27FC236}">
                <a16:creationId xmlns:a16="http://schemas.microsoft.com/office/drawing/2014/main" id="{25175874-D6F8-33F6-E070-A68261F5BEB7}"/>
              </a:ext>
            </a:extLst>
          </p:cNvPr>
          <p:cNvSpPr/>
          <p:nvPr/>
        </p:nvSpPr>
        <p:spPr>
          <a:xfrm>
            <a:off x="44603" y="5765181"/>
            <a:ext cx="811093" cy="795867"/>
          </a:xfrm>
          <a:custGeom>
            <a:avLst/>
            <a:gdLst/>
            <a:ahLst/>
            <a:cxnLst/>
            <a:rect l="l" t="t" r="r" b="b"/>
            <a:pathLst>
              <a:path w="1628002" h="1652032">
                <a:moveTo>
                  <a:pt x="0" y="0"/>
                </a:moveTo>
                <a:lnTo>
                  <a:pt x="1628002" y="0"/>
                </a:lnTo>
                <a:lnTo>
                  <a:pt x="1628002" y="1652031"/>
                </a:lnTo>
                <a:lnTo>
                  <a:pt x="0" y="16520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2400">
              <a:latin typeface="UTM Avo" panose="02040603050506020204" pitchFamily="18"/>
              <a:cs typeface="Arial" panose="020B0604020202020204" pitchFamily="34" charset="0"/>
            </a:endParaRPr>
          </a:p>
        </p:txBody>
      </p:sp>
      <p:grpSp>
        <p:nvGrpSpPr>
          <p:cNvPr id="3" name="Group 2">
            <a:extLst>
              <a:ext uri="{FF2B5EF4-FFF2-40B4-BE49-F238E27FC236}">
                <a16:creationId xmlns:a16="http://schemas.microsoft.com/office/drawing/2014/main" id="{6C212E15-5FDA-5B4F-3CFF-1FAC67F8A7F3}"/>
              </a:ext>
            </a:extLst>
          </p:cNvPr>
          <p:cNvGrpSpPr/>
          <p:nvPr/>
        </p:nvGrpSpPr>
        <p:grpSpPr>
          <a:xfrm>
            <a:off x="450150" y="2117845"/>
            <a:ext cx="10990749" cy="1854125"/>
            <a:chOff x="341559" y="2033982"/>
            <a:chExt cx="16486124" cy="2781188"/>
          </a:xfrm>
        </p:grpSpPr>
        <p:sp>
          <p:nvSpPr>
            <p:cNvPr id="4" name="TextBox 3">
              <a:extLst>
                <a:ext uri="{FF2B5EF4-FFF2-40B4-BE49-F238E27FC236}">
                  <a16:creationId xmlns:a16="http://schemas.microsoft.com/office/drawing/2014/main" id="{B11D74D5-7232-5273-0645-779B787E189C}"/>
                </a:ext>
              </a:extLst>
            </p:cNvPr>
            <p:cNvSpPr txBox="1"/>
            <p:nvPr/>
          </p:nvSpPr>
          <p:spPr>
            <a:xfrm>
              <a:off x="2377671" y="2033982"/>
              <a:ext cx="14450012" cy="2781188"/>
            </a:xfrm>
            <a:prstGeom prst="roundRect">
              <a:avLst/>
            </a:prstGeom>
            <a:solidFill>
              <a:srgbClr val="EBF6F9"/>
            </a:solidFill>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2400" b="1" dirty="0" err="1">
                  <a:solidFill>
                    <a:schemeClr val="tx1"/>
                  </a:solidFill>
                  <a:latin typeface="UTM Avo" panose="02040603050506020204" pitchFamily="18"/>
                  <a:cs typeface="Arial" panose="020B0604020202020204" pitchFamily="34" charset="0"/>
                </a:rPr>
                <a:t>Làm</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việc</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theo</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nhóm</a:t>
              </a:r>
              <a:r>
                <a:rPr lang="en-US" sz="2400" b="1" dirty="0">
                  <a:solidFill>
                    <a:schemeClr val="tx1"/>
                  </a:solidFill>
                  <a:latin typeface="UTM Avo" panose="02040603050506020204" pitchFamily="18"/>
                  <a:cs typeface="Arial" panose="020B0604020202020204" pitchFamily="34" charset="0"/>
                </a:rPr>
                <a:t> (4 HS/</a:t>
              </a:r>
              <a:r>
                <a:rPr lang="en-US" sz="2400" b="1" dirty="0" err="1">
                  <a:solidFill>
                    <a:schemeClr val="tx1"/>
                  </a:solidFill>
                  <a:latin typeface="UTM Avo" panose="02040603050506020204" pitchFamily="18"/>
                  <a:cs typeface="Arial" panose="020B0604020202020204" pitchFamily="34" charset="0"/>
                </a:rPr>
                <a:t>nhóm</a:t>
              </a:r>
              <a:r>
                <a:rPr lang="en-US" sz="2400" b="1"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C</a:t>
              </a:r>
              <a:r>
                <a:rPr lang="en-US" sz="2400" dirty="0" err="1">
                  <a:latin typeface="UTM Avo" panose="02040603050506020204" pitchFamily="18"/>
                  <a:cs typeface="Arial" panose="020B0604020202020204" pitchFamily="34" charset="0"/>
                </a:rPr>
                <a:t>ác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nhóm</a:t>
              </a:r>
              <a:r>
                <a:rPr lang="en-US" sz="2400" dirty="0">
                  <a:latin typeface="UTM Avo" panose="02040603050506020204" pitchFamily="18"/>
                  <a:cs typeface="Arial" panose="020B0604020202020204" pitchFamily="34" charset="0"/>
                </a:rPr>
                <a:t> </a:t>
              </a:r>
              <a:r>
                <a:rPr lang="vi-VN" sz="2400" dirty="0">
                  <a:latin typeface="UTM Avo" panose="02040603050506020204" pitchFamily="18"/>
                  <a:cs typeface="Arial" panose="020B0604020202020204" pitchFamily="34" charset="0"/>
                </a:rPr>
                <a:t>đọc các hành động</a:t>
              </a:r>
              <a:r>
                <a:rPr lang="en-US" sz="2400" dirty="0">
                  <a:latin typeface="UTM Avo" panose="02040603050506020204" pitchFamily="18"/>
                  <a:cs typeface="Arial" panose="020B0604020202020204" pitchFamily="34" charset="0"/>
                </a:rPr>
                <a:t> </a:t>
              </a:r>
              <a:r>
                <a:rPr lang="en-US" sz="2400" i="1" dirty="0">
                  <a:latin typeface="UTM Avo" panose="02040603050506020204" pitchFamily="18"/>
                  <a:cs typeface="Arial" panose="020B0604020202020204" pitchFamily="34" charset="0"/>
                </a:rPr>
                <a:t>(SHS – tr.37) </a:t>
              </a:r>
              <a:r>
                <a:rPr lang="en-US" sz="2400" dirty="0" err="1">
                  <a:latin typeface="UTM Avo" panose="02040603050506020204" pitchFamily="18"/>
                  <a:cs typeface="Arial" panose="020B0604020202020204" pitchFamily="34" charset="0"/>
                </a:rPr>
                <a:t>và</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thực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hiện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yêu</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cầu</a:t>
              </a:r>
              <a:r>
                <a:rPr lang="vi-VN" sz="2400" dirty="0">
                  <a:latin typeface="UTM Avo" panose="02040603050506020204" pitchFamily="18"/>
                  <a:cs typeface="Arial" panose="020B0604020202020204" pitchFamily="34" charset="0"/>
                </a:rPr>
                <a:t>: </a:t>
              </a:r>
              <a:r>
                <a:rPr lang="vi-VN" sz="2400" i="1" dirty="0">
                  <a:solidFill>
                    <a:schemeClr val="tx1"/>
                  </a:solidFill>
                  <a:latin typeface="UTM Avo" panose="02040603050506020204" pitchFamily="18"/>
                  <a:cs typeface="Arial" panose="020B0604020202020204" pitchFamily="34" charset="0"/>
                </a:rPr>
                <a:t>Em hãy nhận xét các hành động và đưa ra lời khuyên phù hợp.</a:t>
              </a:r>
            </a:p>
          </p:txBody>
        </p:sp>
        <p:pic>
          <p:nvPicPr>
            <p:cNvPr id="5" name="Picture 9">
              <a:extLst>
                <a:ext uri="{FF2B5EF4-FFF2-40B4-BE49-F238E27FC236}">
                  <a16:creationId xmlns:a16="http://schemas.microsoft.com/office/drawing/2014/main" id="{938AFD72-1E04-CC16-D0A6-01136BC86EE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41559" y="2467053"/>
              <a:ext cx="1704389" cy="1915043"/>
            </a:xfrm>
            <a:prstGeom prst="rect">
              <a:avLst/>
            </a:prstGeom>
          </p:spPr>
        </p:pic>
      </p:grpSp>
      <p:grpSp>
        <p:nvGrpSpPr>
          <p:cNvPr id="6" name="Group 5">
            <a:extLst>
              <a:ext uri="{FF2B5EF4-FFF2-40B4-BE49-F238E27FC236}">
                <a16:creationId xmlns:a16="http://schemas.microsoft.com/office/drawing/2014/main" id="{3714EF8A-DF22-1D76-96AE-79AC128DA539}"/>
              </a:ext>
            </a:extLst>
          </p:cNvPr>
          <p:cNvGrpSpPr/>
          <p:nvPr/>
        </p:nvGrpSpPr>
        <p:grpSpPr>
          <a:xfrm>
            <a:off x="3319095" y="3971971"/>
            <a:ext cx="5943600" cy="577728"/>
            <a:chOff x="3029863" y="1823688"/>
            <a:chExt cx="12362538" cy="1262412"/>
          </a:xfrm>
        </p:grpSpPr>
        <p:cxnSp>
          <p:nvCxnSpPr>
            <p:cNvPr id="7" name="Straight Connector 6">
              <a:extLst>
                <a:ext uri="{FF2B5EF4-FFF2-40B4-BE49-F238E27FC236}">
                  <a16:creationId xmlns:a16="http://schemas.microsoft.com/office/drawing/2014/main" id="{911BD381-9D91-E8DA-AB95-B21D191F1C84}"/>
                </a:ext>
              </a:extLst>
            </p:cNvPr>
            <p:cNvCxnSpPr>
              <a:cxnSpLocks/>
            </p:cNvCxnSpPr>
            <p:nvPr/>
          </p:nvCxnSpPr>
          <p:spPr>
            <a:xfrm>
              <a:off x="9144000" y="1823688"/>
              <a:ext cx="0" cy="5766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F738AD8-67B4-7915-5960-54848343AE53}"/>
                </a:ext>
              </a:extLst>
            </p:cNvPr>
            <p:cNvCxnSpPr>
              <a:cxnSpLocks/>
            </p:cNvCxnSpPr>
            <p:nvPr/>
          </p:nvCxnSpPr>
          <p:spPr>
            <a:xfrm>
              <a:off x="3029863" y="2400300"/>
              <a:ext cx="123625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BFE7A1B-0F9B-A0F2-17B8-1FF2A598C5FC}"/>
                </a:ext>
              </a:extLst>
            </p:cNvPr>
            <p:cNvCxnSpPr>
              <a:cxnSpLocks/>
            </p:cNvCxnSpPr>
            <p:nvPr/>
          </p:nvCxnSpPr>
          <p:spPr>
            <a:xfrm>
              <a:off x="3029863" y="2400300"/>
              <a:ext cx="0" cy="685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6434046-D23C-07C2-7A2B-AEF65B551E16}"/>
                </a:ext>
              </a:extLst>
            </p:cNvPr>
            <p:cNvCxnSpPr>
              <a:cxnSpLocks/>
            </p:cNvCxnSpPr>
            <p:nvPr/>
          </p:nvCxnSpPr>
          <p:spPr>
            <a:xfrm>
              <a:off x="15392401" y="2400300"/>
              <a:ext cx="0" cy="64454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 name="Rectangle 10">
            <a:extLst>
              <a:ext uri="{FF2B5EF4-FFF2-40B4-BE49-F238E27FC236}">
                <a16:creationId xmlns:a16="http://schemas.microsoft.com/office/drawing/2014/main" id="{EDF232E6-3B5D-64BF-88D9-79513EA4520A}"/>
              </a:ext>
            </a:extLst>
          </p:cNvPr>
          <p:cNvSpPr/>
          <p:nvPr/>
        </p:nvSpPr>
        <p:spPr>
          <a:xfrm>
            <a:off x="1202106" y="4530819"/>
            <a:ext cx="4547656" cy="1854126"/>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dirty="0">
                <a:solidFill>
                  <a:schemeClr val="tx1"/>
                </a:solidFill>
                <a:latin typeface="UTM Avo" panose="02040603050506020204" pitchFamily="18"/>
                <a:cs typeface="Arial" panose="020B0604020202020204" pitchFamily="34" charset="0"/>
              </a:rPr>
              <a:t>a. Thấy bạn lấy đồ của người khác mà không xin phép</a:t>
            </a:r>
            <a:r>
              <a:rPr lang="en-US" sz="2400" dirty="0">
                <a:solidFill>
                  <a:schemeClr val="tx1"/>
                </a:solidFill>
                <a:latin typeface="UTM Avo" panose="02040603050506020204" pitchFamily="18"/>
                <a:cs typeface="Arial" panose="020B0604020202020204" pitchFamily="34" charset="0"/>
              </a:rPr>
              <a:t>.</a:t>
            </a:r>
          </a:p>
        </p:txBody>
      </p:sp>
      <p:sp>
        <p:nvSpPr>
          <p:cNvPr id="12" name="Rectangle 11">
            <a:extLst>
              <a:ext uri="{FF2B5EF4-FFF2-40B4-BE49-F238E27FC236}">
                <a16:creationId xmlns:a16="http://schemas.microsoft.com/office/drawing/2014/main" id="{539D9A9C-499D-C884-1980-F2ED35B3441E}"/>
              </a:ext>
            </a:extLst>
          </p:cNvPr>
          <p:cNvSpPr/>
          <p:nvPr/>
        </p:nvSpPr>
        <p:spPr>
          <a:xfrm>
            <a:off x="6585289" y="4530819"/>
            <a:ext cx="4404605" cy="1854121"/>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dirty="0">
                <a:solidFill>
                  <a:schemeClr val="tx1"/>
                </a:solidFill>
                <a:latin typeface="UTM Avo" panose="02040603050506020204" pitchFamily="18"/>
                <a:cs typeface="Arial" panose="020B0604020202020204" pitchFamily="34" charset="0"/>
              </a:rPr>
              <a:t>b. Thấy chị đang lén xem nhật kí của mình.</a:t>
            </a:r>
            <a:endParaRPr lang="en-US" sz="2400" dirty="0">
              <a:solidFill>
                <a:schemeClr val="tx1"/>
              </a:solidFill>
              <a:latin typeface="UTM Avo" panose="02040603050506020204" pitchFamily="18"/>
              <a:cs typeface="Arial" panose="020B0604020202020204" pitchFamily="34" charset="0"/>
            </a:endParaRPr>
          </a:p>
        </p:txBody>
      </p:sp>
    </p:spTree>
    <p:extLst>
      <p:ext uri="{BB962C8B-B14F-4D97-AF65-F5344CB8AC3E}">
        <p14:creationId xmlns:p14="http://schemas.microsoft.com/office/powerpoint/2010/main" val="3187938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0-#ppt_w/2"/>
                                          </p:val>
                                        </p:tav>
                                        <p:tav tm="100000">
                                          <p:val>
                                            <p:strVal val="#ppt_x"/>
                                          </p:val>
                                        </p:tav>
                                      </p:tavLst>
                                    </p:anim>
                                    <p:anim calcmode="lin" valueType="num">
                                      <p:cBhvr additive="base">
                                        <p:cTn id="22" dur="500" fill="hold"/>
                                        <p:tgtEl>
                                          <p:spTgt spid="11"/>
                                        </p:tgtEl>
                                        <p:attrNameLst>
                                          <p:attrName>ppt_y</p:attrName>
                                        </p:attrNameLst>
                                      </p:cBhvr>
                                      <p:tavLst>
                                        <p:tav tm="0">
                                          <p:val>
                                            <p:strVal val="#ppt_y"/>
                                          </p:val>
                                        </p:tav>
                                        <p:tav tm="100000">
                                          <p:val>
                                            <p:strVal val="#ppt_y"/>
                                          </p:val>
                                        </p:tav>
                                      </p:tavLst>
                                    </p:anim>
                                  </p:childTnLst>
                                </p:cTn>
                              </p:par>
                            </p:childTnLst>
                          </p:cTn>
                        </p:par>
                        <p:par>
                          <p:cTn id="23" fill="hold">
                            <p:stCondLst>
                              <p:cond delay="500"/>
                            </p:stCondLst>
                            <p:childTnLst>
                              <p:par>
                                <p:cTn id="24" presetID="2" presetClass="entr" presetSubtype="2"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1+#ppt_w/2"/>
                                          </p:val>
                                        </p:tav>
                                        <p:tav tm="100000">
                                          <p:val>
                                            <p:strVal val="#ppt_x"/>
                                          </p:val>
                                        </p:tav>
                                      </p:tavLst>
                                    </p:anim>
                                    <p:anim calcmode="lin" valueType="num">
                                      <p:cBhvr additive="base">
                                        <p:cTn id="27"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1"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F6001D7B-E741-930E-37C7-1EE5BCA96AA7}"/>
              </a:ext>
            </a:extLst>
          </p:cNvPr>
          <p:cNvSpPr txBox="1"/>
          <p:nvPr/>
        </p:nvSpPr>
        <p:spPr>
          <a:xfrm>
            <a:off x="0" y="1510621"/>
            <a:ext cx="12192000" cy="461665"/>
          </a:xfrm>
          <a:prstGeom prst="rect">
            <a:avLst/>
          </a:prstGeom>
          <a:noFill/>
        </p:spPr>
        <p:txBody>
          <a:bodyPr wrap="square">
            <a:spAutoFit/>
          </a:bodyPr>
          <a:lstStyle/>
          <a:p>
            <a:pPr algn="ctr" defTabSz="609630">
              <a:spcAft>
                <a:spcPts val="667"/>
              </a:spcAft>
            </a:pPr>
            <a:r>
              <a:rPr lang="vi-VN" sz="2400" b="1" dirty="0">
                <a:latin typeface="UTM Avo" panose="02040603050506020204" pitchFamily="18"/>
                <a:ea typeface="Calibri" panose="020F0502020204030204" pitchFamily="34" charset="0"/>
                <a:cs typeface="Arial" panose="020B0604020202020204" pitchFamily="34" charset="0"/>
              </a:rPr>
              <a:t>Hoạt động 2: Nhận xét các hành động và đưa ra lời khuyên</a:t>
            </a:r>
            <a:endParaRPr lang="en-US" sz="2400" dirty="0">
              <a:latin typeface="UTM Avo" panose="02040603050506020204" pitchFamily="18"/>
              <a:ea typeface="Calibri" panose="020F0502020204030204" pitchFamily="34" charset="0"/>
              <a:cs typeface="Arial" panose="020B0604020202020204" pitchFamily="34" charset="0"/>
            </a:endParaRPr>
          </a:p>
        </p:txBody>
      </p:sp>
      <p:sp>
        <p:nvSpPr>
          <p:cNvPr id="14" name="Freeform 11">
            <a:extLst>
              <a:ext uri="{FF2B5EF4-FFF2-40B4-BE49-F238E27FC236}">
                <a16:creationId xmlns:a16="http://schemas.microsoft.com/office/drawing/2014/main" id="{979D7620-D6CD-0F4D-52EA-B00415C37D80}"/>
              </a:ext>
            </a:extLst>
          </p:cNvPr>
          <p:cNvSpPr/>
          <p:nvPr/>
        </p:nvSpPr>
        <p:spPr>
          <a:xfrm>
            <a:off x="44603" y="5765181"/>
            <a:ext cx="811093" cy="795867"/>
          </a:xfrm>
          <a:custGeom>
            <a:avLst/>
            <a:gdLst/>
            <a:ahLst/>
            <a:cxnLst/>
            <a:rect l="l" t="t" r="r" b="b"/>
            <a:pathLst>
              <a:path w="1628002" h="1652032">
                <a:moveTo>
                  <a:pt x="0" y="0"/>
                </a:moveTo>
                <a:lnTo>
                  <a:pt x="1628002" y="0"/>
                </a:lnTo>
                <a:lnTo>
                  <a:pt x="1628002" y="1652031"/>
                </a:lnTo>
                <a:lnTo>
                  <a:pt x="0" y="16520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2400">
              <a:latin typeface="UTM Avo" panose="02040603050506020204" pitchFamily="18"/>
              <a:cs typeface="Arial" panose="020B0604020202020204" pitchFamily="34" charset="0"/>
            </a:endParaRPr>
          </a:p>
        </p:txBody>
      </p:sp>
      <p:grpSp>
        <p:nvGrpSpPr>
          <p:cNvPr id="15" name="Group 14">
            <a:extLst>
              <a:ext uri="{FF2B5EF4-FFF2-40B4-BE49-F238E27FC236}">
                <a16:creationId xmlns:a16="http://schemas.microsoft.com/office/drawing/2014/main" id="{888C05EF-0331-5D87-11A5-4DCEBB14FC0E}"/>
              </a:ext>
            </a:extLst>
          </p:cNvPr>
          <p:cNvGrpSpPr/>
          <p:nvPr/>
        </p:nvGrpSpPr>
        <p:grpSpPr>
          <a:xfrm>
            <a:off x="450150" y="2117845"/>
            <a:ext cx="10990749" cy="1854125"/>
            <a:chOff x="341559" y="2033982"/>
            <a:chExt cx="16486124" cy="2781188"/>
          </a:xfrm>
        </p:grpSpPr>
        <p:sp>
          <p:nvSpPr>
            <p:cNvPr id="16" name="TextBox 15">
              <a:extLst>
                <a:ext uri="{FF2B5EF4-FFF2-40B4-BE49-F238E27FC236}">
                  <a16:creationId xmlns:a16="http://schemas.microsoft.com/office/drawing/2014/main" id="{D549A45F-C75A-5036-FB7D-9CC724A12A97}"/>
                </a:ext>
              </a:extLst>
            </p:cNvPr>
            <p:cNvSpPr txBox="1"/>
            <p:nvPr/>
          </p:nvSpPr>
          <p:spPr>
            <a:xfrm>
              <a:off x="2377671" y="2033982"/>
              <a:ext cx="14450012" cy="2781188"/>
            </a:xfrm>
            <a:prstGeom prst="roundRect">
              <a:avLst/>
            </a:prstGeom>
            <a:solidFill>
              <a:srgbClr val="EBF6F9"/>
            </a:solidFill>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2400" b="1" dirty="0" err="1">
                  <a:solidFill>
                    <a:schemeClr val="tx1"/>
                  </a:solidFill>
                  <a:latin typeface="UTM Avo" panose="02040603050506020204" pitchFamily="18"/>
                  <a:cs typeface="Arial" panose="020B0604020202020204" pitchFamily="34" charset="0"/>
                </a:rPr>
                <a:t>Làm</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việc</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theo</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nhóm</a:t>
              </a:r>
              <a:r>
                <a:rPr lang="en-US" sz="2400" b="1" dirty="0">
                  <a:solidFill>
                    <a:schemeClr val="tx1"/>
                  </a:solidFill>
                  <a:latin typeface="UTM Avo" panose="02040603050506020204" pitchFamily="18"/>
                  <a:cs typeface="Arial" panose="020B0604020202020204" pitchFamily="34" charset="0"/>
                </a:rPr>
                <a:t> (4 HS/</a:t>
              </a:r>
              <a:r>
                <a:rPr lang="en-US" sz="2400" b="1" dirty="0" err="1">
                  <a:solidFill>
                    <a:schemeClr val="tx1"/>
                  </a:solidFill>
                  <a:latin typeface="UTM Avo" panose="02040603050506020204" pitchFamily="18"/>
                  <a:cs typeface="Arial" panose="020B0604020202020204" pitchFamily="34" charset="0"/>
                </a:rPr>
                <a:t>nhóm</a:t>
              </a:r>
              <a:r>
                <a:rPr lang="en-US" sz="2400" b="1"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C</a:t>
              </a:r>
              <a:r>
                <a:rPr lang="en-US" sz="2400" dirty="0" err="1">
                  <a:latin typeface="UTM Avo" panose="02040603050506020204" pitchFamily="18"/>
                  <a:cs typeface="Arial" panose="020B0604020202020204" pitchFamily="34" charset="0"/>
                </a:rPr>
                <a:t>ác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nhóm</a:t>
              </a:r>
              <a:r>
                <a:rPr lang="en-US" sz="2400" dirty="0">
                  <a:latin typeface="UTM Avo" panose="02040603050506020204" pitchFamily="18"/>
                  <a:cs typeface="Arial" panose="020B0604020202020204" pitchFamily="34" charset="0"/>
                </a:rPr>
                <a:t> </a:t>
              </a:r>
              <a:r>
                <a:rPr lang="vi-VN" sz="2400" dirty="0">
                  <a:latin typeface="UTM Avo" panose="02040603050506020204" pitchFamily="18"/>
                  <a:cs typeface="Arial" panose="020B0604020202020204" pitchFamily="34" charset="0"/>
                </a:rPr>
                <a:t>đọc các hành động</a:t>
              </a:r>
              <a:r>
                <a:rPr lang="en-US" sz="2400" dirty="0">
                  <a:latin typeface="UTM Avo" panose="02040603050506020204" pitchFamily="18"/>
                  <a:cs typeface="Arial" panose="020B0604020202020204" pitchFamily="34" charset="0"/>
                </a:rPr>
                <a:t> </a:t>
              </a:r>
              <a:r>
                <a:rPr lang="en-US" sz="2400" i="1" dirty="0">
                  <a:latin typeface="UTM Avo" panose="02040603050506020204" pitchFamily="18"/>
                  <a:cs typeface="Arial" panose="020B0604020202020204" pitchFamily="34" charset="0"/>
                </a:rPr>
                <a:t>(SHS – tr.37) </a:t>
              </a:r>
              <a:r>
                <a:rPr lang="en-US" sz="2400" dirty="0" err="1">
                  <a:latin typeface="UTM Avo" panose="02040603050506020204" pitchFamily="18"/>
                  <a:cs typeface="Arial" panose="020B0604020202020204" pitchFamily="34" charset="0"/>
                </a:rPr>
                <a:t>và</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thực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hiện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yêu</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cầu</a:t>
              </a:r>
              <a:r>
                <a:rPr lang="vi-VN" sz="2400" dirty="0">
                  <a:latin typeface="UTM Avo" panose="02040603050506020204" pitchFamily="18"/>
                  <a:cs typeface="Arial" panose="020B0604020202020204" pitchFamily="34" charset="0"/>
                </a:rPr>
                <a:t>: </a:t>
              </a:r>
              <a:r>
                <a:rPr lang="vi-VN" sz="2400" i="1" dirty="0">
                  <a:solidFill>
                    <a:schemeClr val="tx1"/>
                  </a:solidFill>
                  <a:latin typeface="UTM Avo" panose="02040603050506020204" pitchFamily="18"/>
                  <a:cs typeface="Arial" panose="020B0604020202020204" pitchFamily="34" charset="0"/>
                </a:rPr>
                <a:t>Em hãy nhận xét các hành động và đưa ra lời khuyên phù hợp.</a:t>
              </a:r>
            </a:p>
          </p:txBody>
        </p:sp>
        <p:pic>
          <p:nvPicPr>
            <p:cNvPr id="18" name="Picture 9">
              <a:extLst>
                <a:ext uri="{FF2B5EF4-FFF2-40B4-BE49-F238E27FC236}">
                  <a16:creationId xmlns:a16="http://schemas.microsoft.com/office/drawing/2014/main" id="{D1B82E48-DFEF-B8CF-5C51-C31EC4CE863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41559" y="2467053"/>
              <a:ext cx="1704389" cy="1915043"/>
            </a:xfrm>
            <a:prstGeom prst="rect">
              <a:avLst/>
            </a:prstGeom>
          </p:spPr>
        </p:pic>
      </p:grpSp>
      <p:grpSp>
        <p:nvGrpSpPr>
          <p:cNvPr id="19" name="Group 18">
            <a:extLst>
              <a:ext uri="{FF2B5EF4-FFF2-40B4-BE49-F238E27FC236}">
                <a16:creationId xmlns:a16="http://schemas.microsoft.com/office/drawing/2014/main" id="{429F6F89-4489-4260-8220-D946157A3D42}"/>
              </a:ext>
            </a:extLst>
          </p:cNvPr>
          <p:cNvGrpSpPr/>
          <p:nvPr/>
        </p:nvGrpSpPr>
        <p:grpSpPr>
          <a:xfrm>
            <a:off x="3319095" y="3971971"/>
            <a:ext cx="5943600" cy="577728"/>
            <a:chOff x="3029863" y="1823688"/>
            <a:chExt cx="12362538" cy="1262412"/>
          </a:xfrm>
        </p:grpSpPr>
        <p:cxnSp>
          <p:nvCxnSpPr>
            <p:cNvPr id="20" name="Straight Connector 19">
              <a:extLst>
                <a:ext uri="{FF2B5EF4-FFF2-40B4-BE49-F238E27FC236}">
                  <a16:creationId xmlns:a16="http://schemas.microsoft.com/office/drawing/2014/main" id="{9D35B0AC-D4C1-A8A5-5EE3-1ECC5C5E0587}"/>
                </a:ext>
              </a:extLst>
            </p:cNvPr>
            <p:cNvCxnSpPr>
              <a:cxnSpLocks/>
            </p:cNvCxnSpPr>
            <p:nvPr/>
          </p:nvCxnSpPr>
          <p:spPr>
            <a:xfrm>
              <a:off x="9144000" y="1823688"/>
              <a:ext cx="0" cy="5766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10020BC-F5ED-FB83-E284-2A80ED11DE61}"/>
                </a:ext>
              </a:extLst>
            </p:cNvPr>
            <p:cNvCxnSpPr>
              <a:cxnSpLocks/>
            </p:cNvCxnSpPr>
            <p:nvPr/>
          </p:nvCxnSpPr>
          <p:spPr>
            <a:xfrm>
              <a:off x="3029863" y="2400300"/>
              <a:ext cx="123625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9AD80D6-B9E6-6A28-DFAA-76777A69DD0A}"/>
                </a:ext>
              </a:extLst>
            </p:cNvPr>
            <p:cNvCxnSpPr>
              <a:cxnSpLocks/>
            </p:cNvCxnSpPr>
            <p:nvPr/>
          </p:nvCxnSpPr>
          <p:spPr>
            <a:xfrm>
              <a:off x="3029863" y="2400300"/>
              <a:ext cx="0" cy="685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1FC6D9A-CE5E-8FAD-1FD4-042E5A9EF548}"/>
                </a:ext>
              </a:extLst>
            </p:cNvPr>
            <p:cNvCxnSpPr>
              <a:cxnSpLocks/>
            </p:cNvCxnSpPr>
            <p:nvPr/>
          </p:nvCxnSpPr>
          <p:spPr>
            <a:xfrm>
              <a:off x="15392401" y="2400300"/>
              <a:ext cx="0" cy="64454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id="{14341C4B-3E0D-ABB0-5B05-650C26EF8608}"/>
              </a:ext>
            </a:extLst>
          </p:cNvPr>
          <p:cNvSpPr/>
          <p:nvPr/>
        </p:nvSpPr>
        <p:spPr>
          <a:xfrm>
            <a:off x="1202106" y="4530819"/>
            <a:ext cx="4547656" cy="1854126"/>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dirty="0">
                <a:solidFill>
                  <a:schemeClr val="tx1"/>
                </a:solidFill>
                <a:latin typeface="UTM Avo" panose="02040603050506020204" pitchFamily="18"/>
                <a:cs typeface="Arial" panose="020B0604020202020204" pitchFamily="34" charset="0"/>
              </a:rPr>
              <a:t>c. Bạn lấy vật dụng của mình dùng, sau đó mới nói mượn</a:t>
            </a:r>
            <a:r>
              <a:rPr lang="en-US" sz="2400" dirty="0">
                <a:solidFill>
                  <a:schemeClr val="tx1"/>
                </a:solidFill>
                <a:latin typeface="UTM Avo" panose="02040603050506020204" pitchFamily="18"/>
                <a:cs typeface="Arial" panose="020B0604020202020204" pitchFamily="34" charset="0"/>
              </a:rPr>
              <a:t>.</a:t>
            </a:r>
          </a:p>
        </p:txBody>
      </p:sp>
      <p:sp>
        <p:nvSpPr>
          <p:cNvPr id="25" name="Rectangle 24">
            <a:extLst>
              <a:ext uri="{FF2B5EF4-FFF2-40B4-BE49-F238E27FC236}">
                <a16:creationId xmlns:a16="http://schemas.microsoft.com/office/drawing/2014/main" id="{DDD05AF3-7952-A38B-F1A8-613EF3A3D43A}"/>
              </a:ext>
            </a:extLst>
          </p:cNvPr>
          <p:cNvSpPr/>
          <p:nvPr/>
        </p:nvSpPr>
        <p:spPr>
          <a:xfrm>
            <a:off x="6585289" y="4530819"/>
            <a:ext cx="4404605" cy="1854121"/>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dirty="0">
                <a:solidFill>
                  <a:schemeClr val="tx1"/>
                </a:solidFill>
                <a:latin typeface="UTM Avo" panose="02040603050506020204" pitchFamily="18"/>
                <a:cs typeface="Arial" panose="020B0604020202020204" pitchFamily="34" charset="0"/>
              </a:rPr>
              <a:t>d. Thấy bạn nhặt được ví tiền trên đường và lẳng lặng cất vào cặp.</a:t>
            </a:r>
            <a:endParaRPr lang="en-US" sz="2400" dirty="0">
              <a:solidFill>
                <a:schemeClr val="tx1"/>
              </a:solidFill>
              <a:latin typeface="UTM Avo" panose="02040603050506020204" pitchFamily="18"/>
              <a:cs typeface="Arial" panose="020B0604020202020204" pitchFamily="34" charset="0"/>
            </a:endParaRPr>
          </a:p>
        </p:txBody>
      </p:sp>
    </p:spTree>
    <p:extLst>
      <p:ext uri="{BB962C8B-B14F-4D97-AF65-F5344CB8AC3E}">
        <p14:creationId xmlns:p14="http://schemas.microsoft.com/office/powerpoint/2010/main" val="1613685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fill="hold"/>
                                        <p:tgtEl>
                                          <p:spTgt spid="25"/>
                                        </p:tgtEl>
                                        <p:attrNameLst>
                                          <p:attrName>ppt_x</p:attrName>
                                        </p:attrNameLst>
                                      </p:cBhvr>
                                      <p:tavLst>
                                        <p:tav tm="0">
                                          <p:val>
                                            <p:strVal val="1+#ppt_w/2"/>
                                          </p:val>
                                        </p:tav>
                                        <p:tav tm="100000">
                                          <p:val>
                                            <p:strVal val="#ppt_x"/>
                                          </p:val>
                                        </p:tav>
                                      </p:tavLst>
                                    </p:anim>
                                    <p:anim calcmode="lin" valueType="num">
                                      <p:cBhvr additive="base">
                                        <p:cTn id="13"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1A3317AF-45AE-9238-F71F-577B1B555470}"/>
              </a:ext>
            </a:extLst>
          </p:cNvPr>
          <p:cNvPicPr>
            <a:picLocks noChangeAspect="1"/>
          </p:cNvPicPr>
          <p:nvPr/>
        </p:nvPicPr>
        <p:blipFill>
          <a:blip r:embed="rId4"/>
          <a:stretch>
            <a:fillRect/>
          </a:stretch>
        </p:blipFill>
        <p:spPr>
          <a:xfrm>
            <a:off x="4790832" y="3429000"/>
            <a:ext cx="2610336" cy="1444169"/>
          </a:xfrm>
          <a:prstGeom prst="rect">
            <a:avLst/>
          </a:prstGeom>
        </p:spPr>
      </p:pic>
    </p:spTree>
    <p:extLst>
      <p:ext uri="{BB962C8B-B14F-4D97-AF65-F5344CB8AC3E}">
        <p14:creationId xmlns:p14="http://schemas.microsoft.com/office/powerpoint/2010/main" val="38201726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4">
            <a:extLst>
              <a:ext uri="{FF2B5EF4-FFF2-40B4-BE49-F238E27FC236}">
                <a16:creationId xmlns:a16="http://schemas.microsoft.com/office/drawing/2014/main" id="{17633FCC-4622-D903-812A-36E8DD07979E}"/>
              </a:ext>
            </a:extLst>
          </p:cNvPr>
          <p:cNvPicPr>
            <a:picLocks noChangeAspect="1"/>
          </p:cNvPicPr>
          <p:nvPr/>
        </p:nvPicPr>
        <p:blipFill>
          <a:blip r:embed="rId3">
            <a:grayscl/>
            <a:extLst>
              <a:ext uri="{28A0092B-C50C-407E-A947-70E740481C1C}">
                <a14:useLocalDpi xmlns:a14="http://schemas.microsoft.com/office/drawing/2010/main" val="0"/>
              </a:ext>
              <a:ext uri="{96DAC541-7B7A-43D3-8B79-37D633B846F1}">
                <asvg:svgBlip xmlns:asvg="http://schemas.microsoft.com/office/drawing/2016/SVG/main" r:embed="rId4"/>
              </a:ext>
            </a:extLst>
          </a:blip>
          <a:srcRect b="26406"/>
          <a:stretch>
            <a:fillRect/>
          </a:stretch>
        </p:blipFill>
        <p:spPr>
          <a:xfrm>
            <a:off x="2723234" y="1697828"/>
            <a:ext cx="6868342" cy="4011596"/>
          </a:xfrm>
          <a:prstGeom prst="rect">
            <a:avLst/>
          </a:prstGeom>
        </p:spPr>
      </p:pic>
      <p:sp>
        <p:nvSpPr>
          <p:cNvPr id="11" name="TextBox 10">
            <a:extLst>
              <a:ext uri="{FF2B5EF4-FFF2-40B4-BE49-F238E27FC236}">
                <a16:creationId xmlns:a16="http://schemas.microsoft.com/office/drawing/2014/main" id="{FA2B3D8D-9FD7-74E6-F41E-BDB041A5975B}"/>
              </a:ext>
            </a:extLst>
          </p:cNvPr>
          <p:cNvSpPr txBox="1"/>
          <p:nvPr/>
        </p:nvSpPr>
        <p:spPr>
          <a:xfrm>
            <a:off x="3285352" y="3785116"/>
            <a:ext cx="5617700" cy="1685846"/>
          </a:xfrm>
          <a:prstGeom prst="rect">
            <a:avLst/>
          </a:prstGeom>
          <a:noFill/>
        </p:spPr>
        <p:txBody>
          <a:bodyPr wrap="square">
            <a:spAutoFit/>
          </a:bodyPr>
          <a:lstStyle/>
          <a:p>
            <a:pPr algn="just">
              <a:lnSpc>
                <a:spcPct val="150000"/>
              </a:lnSpc>
            </a:pPr>
            <a:r>
              <a:rPr lang="vi-VN" sz="2400" dirty="0">
                <a:latin typeface="UTM Avo" panose="02040603050506020204" pitchFamily="18"/>
                <a:ea typeface="Calibri" panose="020F0502020204030204" pitchFamily="34" charset="0"/>
                <a:cs typeface="Arial" panose="020B0604020202020204" pitchFamily="34" charset="0"/>
              </a:rPr>
              <a:t>Tất cả các hành động đều là hành động không đúng, không thể hiện sự tôn trọng tài sản của người khác.</a:t>
            </a:r>
            <a:endParaRPr lang="en-US" sz="2400" dirty="0">
              <a:latin typeface="UTM Avo" panose="02040603050506020204" pitchFamily="18"/>
              <a:cs typeface="Arial" panose="020B0604020202020204" pitchFamily="34" charset="0"/>
            </a:endParaRPr>
          </a:p>
        </p:txBody>
      </p:sp>
      <p:pic>
        <p:nvPicPr>
          <p:cNvPr id="26" name="Picture 25" descr="A picture containing toy, doll&#10;&#10;Description automatically generated">
            <a:extLst>
              <a:ext uri="{FF2B5EF4-FFF2-40B4-BE49-F238E27FC236}">
                <a16:creationId xmlns:a16="http://schemas.microsoft.com/office/drawing/2014/main" id="{70BB5D45-9FA8-2CC1-B994-D1CB1EB38855}"/>
              </a:ext>
            </a:extLst>
          </p:cNvPr>
          <p:cNvPicPr>
            <a:picLocks noChangeAspect="1"/>
          </p:cNvPicPr>
          <p:nvPr/>
        </p:nvPicPr>
        <p:blipFill rotWithShape="1">
          <a:blip r:embed="rId5">
            <a:extLst>
              <a:ext uri="{28A0092B-C50C-407E-A947-70E740481C1C}">
                <a14:useLocalDpi xmlns:a14="http://schemas.microsoft.com/office/drawing/2010/main" val="0"/>
              </a:ext>
            </a:extLst>
          </a:blip>
          <a:srcRect t="26331"/>
          <a:stretch/>
        </p:blipFill>
        <p:spPr>
          <a:xfrm>
            <a:off x="6084" y="4701153"/>
            <a:ext cx="3967725" cy="2175826"/>
          </a:xfrm>
          <a:prstGeom prst="rect">
            <a:avLst/>
          </a:prstGeom>
        </p:spPr>
      </p:pic>
      <p:sp>
        <p:nvSpPr>
          <p:cNvPr id="27" name="AutoShape 24">
            <a:extLst>
              <a:ext uri="{FF2B5EF4-FFF2-40B4-BE49-F238E27FC236}">
                <a16:creationId xmlns:a16="http://schemas.microsoft.com/office/drawing/2014/main" id="{F90C871D-5475-2F3D-C3F6-CA9BA0522AD5}"/>
              </a:ext>
            </a:extLst>
          </p:cNvPr>
          <p:cNvSpPr/>
          <p:nvPr/>
        </p:nvSpPr>
        <p:spPr>
          <a:xfrm>
            <a:off x="-1320800" y="1689899"/>
            <a:ext cx="14833600" cy="707839"/>
          </a:xfrm>
          <a:prstGeom prst="rect">
            <a:avLst/>
          </a:prstGeom>
          <a:solidFill>
            <a:srgbClr val="F79646">
              <a:lumMod val="20000"/>
              <a:lumOff val="80000"/>
            </a:srgbClr>
          </a:solid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endParaRPr>
          </a:p>
        </p:txBody>
      </p:sp>
      <p:sp>
        <p:nvSpPr>
          <p:cNvPr id="28" name="TextBox 27">
            <a:extLst>
              <a:ext uri="{FF2B5EF4-FFF2-40B4-BE49-F238E27FC236}">
                <a16:creationId xmlns:a16="http://schemas.microsoft.com/office/drawing/2014/main" id="{35314CC4-F357-41AE-CAAA-C44A1F90CD12}"/>
              </a:ext>
            </a:extLst>
          </p:cNvPr>
          <p:cNvSpPr txBox="1"/>
          <p:nvPr/>
        </p:nvSpPr>
        <p:spPr>
          <a:xfrm>
            <a:off x="2203543" y="1769541"/>
            <a:ext cx="7784913" cy="523220"/>
          </a:xfrm>
          <a:prstGeom prst="rect">
            <a:avLst/>
          </a:prstGeom>
          <a:noFill/>
        </p:spPr>
        <p:txBody>
          <a:bodyPr wrap="square">
            <a:spAutoFit/>
          </a:bodyPr>
          <a:lstStyle/>
          <a:p>
            <a:pPr algn="ctr" defTabSz="609630">
              <a:spcAft>
                <a:spcPts val="667"/>
              </a:spcAft>
            </a:pPr>
            <a:r>
              <a:rPr lang="en-US" sz="2800" b="1" dirty="0" err="1">
                <a:latin typeface="UTM Avo" panose="02040603050506020204" pitchFamily="18"/>
                <a:ea typeface="Calibri" panose="020F0502020204030204" pitchFamily="34" charset="0"/>
                <a:cs typeface="Arial" panose="020B0604020202020204" pitchFamily="34" charset="0"/>
              </a:rPr>
              <a:t>Gợi</a:t>
            </a:r>
            <a:r>
              <a:rPr lang="en-US" sz="2800" b="1" dirty="0">
                <a:latin typeface="UTM Avo" panose="02040603050506020204" pitchFamily="18"/>
                <a:ea typeface="Calibri" panose="020F0502020204030204" pitchFamily="34" charset="0"/>
                <a:cs typeface="Arial" panose="020B0604020202020204" pitchFamily="34" charset="0"/>
              </a:rPr>
              <a:t> </a:t>
            </a:r>
            <a:r>
              <a:rPr lang="en-US" sz="2800" b="1" dirty="0" err="1">
                <a:latin typeface="UTM Avo" panose="02040603050506020204" pitchFamily="18"/>
                <a:ea typeface="Calibri" panose="020F0502020204030204" pitchFamily="34" charset="0"/>
                <a:cs typeface="Arial" panose="020B0604020202020204" pitchFamily="34" charset="0"/>
              </a:rPr>
              <a:t>ý</a:t>
            </a:r>
            <a:r>
              <a:rPr lang="en-US" sz="2800" b="1" dirty="0">
                <a:latin typeface="UTM Avo" panose="02040603050506020204" pitchFamily="18"/>
                <a:ea typeface="Calibri" panose="020F0502020204030204" pitchFamily="34" charset="0"/>
                <a:cs typeface="Arial" panose="020B0604020202020204" pitchFamily="34" charset="0"/>
              </a:rPr>
              <a:t> </a:t>
            </a:r>
            <a:r>
              <a:rPr lang="en-US" sz="2800" b="1" dirty="0" err="1">
                <a:latin typeface="UTM Avo" panose="02040603050506020204" pitchFamily="18"/>
                <a:ea typeface="Calibri" panose="020F0502020204030204" pitchFamily="34" charset="0"/>
                <a:cs typeface="Arial" panose="020B0604020202020204" pitchFamily="34" charset="0"/>
              </a:rPr>
              <a:t>trả</a:t>
            </a:r>
            <a:r>
              <a:rPr lang="en-US" sz="2800" b="1" dirty="0">
                <a:latin typeface="UTM Avo" panose="02040603050506020204" pitchFamily="18"/>
                <a:ea typeface="Calibri" panose="020F0502020204030204" pitchFamily="34" charset="0"/>
                <a:cs typeface="Arial" panose="020B0604020202020204" pitchFamily="34" charset="0"/>
              </a:rPr>
              <a:t> </a:t>
            </a:r>
            <a:r>
              <a:rPr lang="en-US" sz="2800" b="1" dirty="0" err="1">
                <a:latin typeface="UTM Avo" panose="02040603050506020204" pitchFamily="18"/>
                <a:ea typeface="Calibri" panose="020F0502020204030204" pitchFamily="34" charset="0"/>
                <a:cs typeface="Arial" panose="020B0604020202020204" pitchFamily="34" charset="0"/>
              </a:rPr>
              <a:t>lời</a:t>
            </a:r>
            <a:r>
              <a:rPr lang="en-US" sz="2800" b="1" dirty="0">
                <a:latin typeface="UTM Avo" panose="02040603050506020204" pitchFamily="18"/>
                <a:ea typeface="Calibri" panose="020F0502020204030204" pitchFamily="34" charset="0"/>
                <a:cs typeface="Arial" panose="020B0604020202020204" pitchFamily="34" charset="0"/>
              </a:rPr>
              <a:t>: </a:t>
            </a:r>
            <a:r>
              <a:rPr lang="en-US" sz="2800" b="1" dirty="0" err="1">
                <a:latin typeface="UTM Avo" panose="02040603050506020204" pitchFamily="18"/>
                <a:ea typeface="Calibri" panose="020F0502020204030204" pitchFamily="34" charset="0"/>
                <a:cs typeface="Arial" panose="020B0604020202020204" pitchFamily="34" charset="0"/>
              </a:rPr>
              <a:t>Nhận</a:t>
            </a:r>
            <a:r>
              <a:rPr lang="en-US" sz="2800" b="1" dirty="0">
                <a:latin typeface="UTM Avo" panose="02040603050506020204" pitchFamily="18"/>
                <a:ea typeface="Calibri" panose="020F0502020204030204" pitchFamily="34" charset="0"/>
                <a:cs typeface="Arial" panose="020B0604020202020204" pitchFamily="34" charset="0"/>
              </a:rPr>
              <a:t> </a:t>
            </a:r>
            <a:r>
              <a:rPr lang="en-US" sz="2800" b="1" dirty="0" err="1">
                <a:latin typeface="UTM Avo" panose="02040603050506020204" pitchFamily="18"/>
                <a:ea typeface="Calibri" panose="020F0502020204030204" pitchFamily="34" charset="0"/>
                <a:cs typeface="Arial" panose="020B0604020202020204" pitchFamily="34" charset="0"/>
              </a:rPr>
              <a:t>xét</a:t>
            </a:r>
            <a:r>
              <a:rPr lang="en-US" sz="2800" b="1" dirty="0">
                <a:latin typeface="UTM Avo" panose="02040603050506020204" pitchFamily="18"/>
                <a:ea typeface="Calibri" panose="020F0502020204030204" pitchFamily="34" charset="0"/>
                <a:cs typeface="Arial" panose="020B0604020202020204" pitchFamily="34" charset="0"/>
              </a:rPr>
              <a:t> </a:t>
            </a:r>
            <a:r>
              <a:rPr lang="en-US" sz="2800" b="1" dirty="0" err="1">
                <a:latin typeface="UTM Avo" panose="02040603050506020204" pitchFamily="18"/>
                <a:ea typeface="Calibri" panose="020F0502020204030204" pitchFamily="34" charset="0"/>
                <a:cs typeface="Arial" panose="020B0604020202020204" pitchFamily="34" charset="0"/>
              </a:rPr>
              <a:t>các</a:t>
            </a:r>
            <a:r>
              <a:rPr lang="en-US" sz="2800" b="1" dirty="0">
                <a:latin typeface="UTM Avo" panose="02040603050506020204" pitchFamily="18"/>
                <a:ea typeface="Calibri" panose="020F0502020204030204" pitchFamily="34" charset="0"/>
                <a:cs typeface="Arial" panose="020B0604020202020204" pitchFamily="34" charset="0"/>
              </a:rPr>
              <a:t> </a:t>
            </a:r>
            <a:r>
              <a:rPr lang="en-US" sz="2800" b="1" dirty="0" err="1">
                <a:latin typeface="UTM Avo" panose="02040603050506020204" pitchFamily="18"/>
                <a:ea typeface="Calibri" panose="020F0502020204030204" pitchFamily="34" charset="0"/>
                <a:cs typeface="Arial" panose="020B0604020202020204" pitchFamily="34" charset="0"/>
              </a:rPr>
              <a:t>hành</a:t>
            </a:r>
            <a:r>
              <a:rPr lang="en-US" sz="2800" b="1" dirty="0">
                <a:latin typeface="UTM Avo" panose="02040603050506020204" pitchFamily="18"/>
                <a:ea typeface="Calibri" panose="020F0502020204030204" pitchFamily="34" charset="0"/>
                <a:cs typeface="Arial" panose="020B0604020202020204" pitchFamily="34" charset="0"/>
              </a:rPr>
              <a:t> </a:t>
            </a:r>
            <a:r>
              <a:rPr lang="en-US" sz="2800" b="1" dirty="0" err="1">
                <a:latin typeface="UTM Avo" panose="02040603050506020204" pitchFamily="18"/>
                <a:ea typeface="Calibri" panose="020F0502020204030204" pitchFamily="34" charset="0"/>
                <a:cs typeface="Arial" panose="020B0604020202020204" pitchFamily="34" charset="0"/>
              </a:rPr>
              <a:t>động</a:t>
            </a:r>
            <a:endParaRPr lang="en-US" sz="2800" dirty="0">
              <a:latin typeface="UTM Avo" panose="02040603050506020204" pitchFamily="18"/>
              <a:ea typeface="Calibri" panose="020F0502020204030204" pitchFamily="34" charset="0"/>
              <a:cs typeface="Arial" panose="020B0604020202020204" pitchFamily="34" charset="0"/>
            </a:endParaRPr>
          </a:p>
        </p:txBody>
      </p:sp>
      <p:grpSp>
        <p:nvGrpSpPr>
          <p:cNvPr id="29" name="Group 28">
            <a:extLst>
              <a:ext uri="{FF2B5EF4-FFF2-40B4-BE49-F238E27FC236}">
                <a16:creationId xmlns:a16="http://schemas.microsoft.com/office/drawing/2014/main" id="{53C647CE-6D14-99DE-071D-213A99F7DCA0}"/>
              </a:ext>
            </a:extLst>
          </p:cNvPr>
          <p:cNvGrpSpPr/>
          <p:nvPr/>
        </p:nvGrpSpPr>
        <p:grpSpPr>
          <a:xfrm rot="9038794">
            <a:off x="860740" y="1456612"/>
            <a:ext cx="1443084" cy="1055510"/>
            <a:chOff x="15794001" y="8493661"/>
            <a:chExt cx="2246574" cy="1599902"/>
          </a:xfrm>
        </p:grpSpPr>
        <p:sp>
          <p:nvSpPr>
            <p:cNvPr id="30" name="Freeform 9">
              <a:extLst>
                <a:ext uri="{FF2B5EF4-FFF2-40B4-BE49-F238E27FC236}">
                  <a16:creationId xmlns:a16="http://schemas.microsoft.com/office/drawing/2014/main" id="{4A785FA0-A396-467A-72A5-5031DE54D871}"/>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2800">
                <a:solidFill>
                  <a:prstClr val="black"/>
                </a:solidFill>
                <a:latin typeface="UTM Avo" panose="02040603050506020204" pitchFamily="18"/>
                <a:cs typeface="Arial" panose="020B0604020202020204" pitchFamily="34" charset="0"/>
              </a:endParaRPr>
            </a:p>
          </p:txBody>
        </p:sp>
        <p:sp>
          <p:nvSpPr>
            <p:cNvPr id="31" name="Freeform 11">
              <a:extLst>
                <a:ext uri="{FF2B5EF4-FFF2-40B4-BE49-F238E27FC236}">
                  <a16:creationId xmlns:a16="http://schemas.microsoft.com/office/drawing/2014/main" id="{9429064C-7D19-F4D8-9DFD-3F1946BCD4F3}"/>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2800">
                <a:solidFill>
                  <a:prstClr val="black"/>
                </a:solidFill>
                <a:latin typeface="UTM Avo" panose="02040603050506020204" pitchFamily="18"/>
                <a:cs typeface="Arial" panose="020B0604020202020204" pitchFamily="34" charset="0"/>
              </a:endParaRPr>
            </a:p>
          </p:txBody>
        </p:sp>
      </p:grpSp>
      <p:grpSp>
        <p:nvGrpSpPr>
          <p:cNvPr id="32" name="Group 31">
            <a:extLst>
              <a:ext uri="{FF2B5EF4-FFF2-40B4-BE49-F238E27FC236}">
                <a16:creationId xmlns:a16="http://schemas.microsoft.com/office/drawing/2014/main" id="{213B46AB-2AB1-615F-6EB1-667C85D74954}"/>
              </a:ext>
            </a:extLst>
          </p:cNvPr>
          <p:cNvGrpSpPr/>
          <p:nvPr/>
        </p:nvGrpSpPr>
        <p:grpSpPr>
          <a:xfrm rot="12526417" flipH="1">
            <a:off x="9833566" y="1503396"/>
            <a:ext cx="1502483" cy="1055510"/>
            <a:chOff x="15794001" y="8493661"/>
            <a:chExt cx="2246574" cy="1599902"/>
          </a:xfrm>
        </p:grpSpPr>
        <p:sp>
          <p:nvSpPr>
            <p:cNvPr id="33" name="Freeform 9">
              <a:extLst>
                <a:ext uri="{FF2B5EF4-FFF2-40B4-BE49-F238E27FC236}">
                  <a16:creationId xmlns:a16="http://schemas.microsoft.com/office/drawing/2014/main" id="{6DF0DE0C-5FE1-0D0B-A2EB-ACDF3B21B5B8}"/>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2800">
                <a:solidFill>
                  <a:prstClr val="black"/>
                </a:solidFill>
                <a:latin typeface="UTM Avo" panose="02040603050506020204" pitchFamily="18"/>
                <a:cs typeface="Arial" panose="020B0604020202020204" pitchFamily="34" charset="0"/>
              </a:endParaRPr>
            </a:p>
          </p:txBody>
        </p:sp>
        <p:sp>
          <p:nvSpPr>
            <p:cNvPr id="34" name="Freeform 11">
              <a:extLst>
                <a:ext uri="{FF2B5EF4-FFF2-40B4-BE49-F238E27FC236}">
                  <a16:creationId xmlns:a16="http://schemas.microsoft.com/office/drawing/2014/main" id="{C3396ABA-F9DF-988D-0EBE-C4889CF82EC8}"/>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2800">
                <a:solidFill>
                  <a:prstClr val="black"/>
                </a:solidFill>
                <a:latin typeface="UTM Avo" panose="02040603050506020204" pitchFamily="18"/>
                <a:cs typeface="Arial" panose="020B0604020202020204" pitchFamily="34" charset="0"/>
              </a:endParaRPr>
            </a:p>
          </p:txBody>
        </p:sp>
      </p:grpSp>
    </p:spTree>
    <p:extLst>
      <p:ext uri="{BB962C8B-B14F-4D97-AF65-F5344CB8AC3E}">
        <p14:creationId xmlns:p14="http://schemas.microsoft.com/office/powerpoint/2010/main" val="1251746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AutoShape 24">
            <a:extLst>
              <a:ext uri="{FF2B5EF4-FFF2-40B4-BE49-F238E27FC236}">
                <a16:creationId xmlns:a16="http://schemas.microsoft.com/office/drawing/2014/main" id="{F90C871D-5475-2F3D-C3F6-CA9BA0522AD5}"/>
              </a:ext>
            </a:extLst>
          </p:cNvPr>
          <p:cNvSpPr/>
          <p:nvPr/>
        </p:nvSpPr>
        <p:spPr>
          <a:xfrm>
            <a:off x="-1320800" y="1689899"/>
            <a:ext cx="14833600" cy="707839"/>
          </a:xfrm>
          <a:prstGeom prst="rect">
            <a:avLst/>
          </a:prstGeom>
          <a:solidFill>
            <a:srgbClr val="F79646">
              <a:lumMod val="20000"/>
              <a:lumOff val="80000"/>
            </a:srgbClr>
          </a:solid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endParaRPr>
          </a:p>
        </p:txBody>
      </p:sp>
      <p:sp>
        <p:nvSpPr>
          <p:cNvPr id="28" name="TextBox 27">
            <a:extLst>
              <a:ext uri="{FF2B5EF4-FFF2-40B4-BE49-F238E27FC236}">
                <a16:creationId xmlns:a16="http://schemas.microsoft.com/office/drawing/2014/main" id="{35314CC4-F357-41AE-CAAA-C44A1F90CD12}"/>
              </a:ext>
            </a:extLst>
          </p:cNvPr>
          <p:cNvSpPr txBox="1"/>
          <p:nvPr/>
        </p:nvSpPr>
        <p:spPr>
          <a:xfrm>
            <a:off x="2203543" y="1769541"/>
            <a:ext cx="7784913" cy="523220"/>
          </a:xfrm>
          <a:prstGeom prst="rect">
            <a:avLst/>
          </a:prstGeom>
          <a:noFill/>
        </p:spPr>
        <p:txBody>
          <a:bodyPr wrap="square">
            <a:spAutoFit/>
          </a:bodyPr>
          <a:lstStyle/>
          <a:p>
            <a:pPr algn="ctr" defTabSz="609630">
              <a:spcAft>
                <a:spcPts val="667"/>
              </a:spcAft>
            </a:pPr>
            <a:r>
              <a:rPr lang="en-US" sz="2800" b="1" dirty="0" err="1">
                <a:latin typeface="UTM Avo" panose="02040603050506020204" pitchFamily="18"/>
                <a:ea typeface="Calibri" panose="020F0502020204030204" pitchFamily="34" charset="0"/>
                <a:cs typeface="Arial" panose="020B0604020202020204" pitchFamily="34" charset="0"/>
              </a:rPr>
              <a:t>Gợi</a:t>
            </a:r>
            <a:r>
              <a:rPr lang="en-US" sz="2800" b="1" dirty="0">
                <a:latin typeface="UTM Avo" panose="02040603050506020204" pitchFamily="18"/>
                <a:ea typeface="Calibri" panose="020F0502020204030204" pitchFamily="34" charset="0"/>
                <a:cs typeface="Arial" panose="020B0604020202020204" pitchFamily="34" charset="0"/>
              </a:rPr>
              <a:t> </a:t>
            </a:r>
            <a:r>
              <a:rPr lang="en-US" sz="2800" b="1" dirty="0" err="1">
                <a:latin typeface="UTM Avo" panose="02040603050506020204" pitchFamily="18"/>
                <a:ea typeface="Calibri" panose="020F0502020204030204" pitchFamily="34" charset="0"/>
                <a:cs typeface="Arial" panose="020B0604020202020204" pitchFamily="34" charset="0"/>
              </a:rPr>
              <a:t>ý</a:t>
            </a:r>
            <a:r>
              <a:rPr lang="en-US" sz="2800" b="1" dirty="0">
                <a:latin typeface="UTM Avo" panose="02040603050506020204" pitchFamily="18"/>
                <a:ea typeface="Calibri" panose="020F0502020204030204" pitchFamily="34" charset="0"/>
                <a:cs typeface="Arial" panose="020B0604020202020204" pitchFamily="34" charset="0"/>
              </a:rPr>
              <a:t> </a:t>
            </a:r>
            <a:r>
              <a:rPr lang="en-US" sz="2800" b="1" dirty="0" err="1">
                <a:latin typeface="UTM Avo" panose="02040603050506020204" pitchFamily="18"/>
                <a:ea typeface="Calibri" panose="020F0502020204030204" pitchFamily="34" charset="0"/>
                <a:cs typeface="Arial" panose="020B0604020202020204" pitchFamily="34" charset="0"/>
              </a:rPr>
              <a:t>trả</a:t>
            </a:r>
            <a:r>
              <a:rPr lang="en-US" sz="2800" b="1" dirty="0">
                <a:latin typeface="UTM Avo" panose="02040603050506020204" pitchFamily="18"/>
                <a:ea typeface="Calibri" panose="020F0502020204030204" pitchFamily="34" charset="0"/>
                <a:cs typeface="Arial" panose="020B0604020202020204" pitchFamily="34" charset="0"/>
              </a:rPr>
              <a:t> </a:t>
            </a:r>
            <a:r>
              <a:rPr lang="en-US" sz="2800" b="1" dirty="0" err="1">
                <a:latin typeface="UTM Avo" panose="02040603050506020204" pitchFamily="18"/>
                <a:ea typeface="Calibri" panose="020F0502020204030204" pitchFamily="34" charset="0"/>
                <a:cs typeface="Arial" panose="020B0604020202020204" pitchFamily="34" charset="0"/>
              </a:rPr>
              <a:t>lời</a:t>
            </a:r>
            <a:r>
              <a:rPr lang="en-US" sz="2800" b="1" dirty="0">
                <a:latin typeface="UTM Avo" panose="02040603050506020204" pitchFamily="18"/>
                <a:ea typeface="Calibri" panose="020F0502020204030204" pitchFamily="34" charset="0"/>
                <a:cs typeface="Arial" panose="020B0604020202020204" pitchFamily="34" charset="0"/>
              </a:rPr>
              <a:t>: </a:t>
            </a:r>
            <a:r>
              <a:rPr lang="en-US" sz="2800" b="1" dirty="0" err="1">
                <a:latin typeface="UTM Avo" panose="02040603050506020204" pitchFamily="18"/>
                <a:ea typeface="Calibri" panose="020F0502020204030204" pitchFamily="34" charset="0"/>
                <a:cs typeface="Arial" panose="020B0604020202020204" pitchFamily="34" charset="0"/>
              </a:rPr>
              <a:t>Nhận</a:t>
            </a:r>
            <a:r>
              <a:rPr lang="en-US" sz="2800" b="1" dirty="0">
                <a:latin typeface="UTM Avo" panose="02040603050506020204" pitchFamily="18"/>
                <a:ea typeface="Calibri" panose="020F0502020204030204" pitchFamily="34" charset="0"/>
                <a:cs typeface="Arial" panose="020B0604020202020204" pitchFamily="34" charset="0"/>
              </a:rPr>
              <a:t> </a:t>
            </a:r>
            <a:r>
              <a:rPr lang="en-US" sz="2800" b="1" dirty="0" err="1">
                <a:latin typeface="UTM Avo" panose="02040603050506020204" pitchFamily="18"/>
                <a:ea typeface="Calibri" panose="020F0502020204030204" pitchFamily="34" charset="0"/>
                <a:cs typeface="Arial" panose="020B0604020202020204" pitchFamily="34" charset="0"/>
              </a:rPr>
              <a:t>xét</a:t>
            </a:r>
            <a:r>
              <a:rPr lang="en-US" sz="2800" b="1" dirty="0">
                <a:latin typeface="UTM Avo" panose="02040603050506020204" pitchFamily="18"/>
                <a:ea typeface="Calibri" panose="020F0502020204030204" pitchFamily="34" charset="0"/>
                <a:cs typeface="Arial" panose="020B0604020202020204" pitchFamily="34" charset="0"/>
              </a:rPr>
              <a:t> </a:t>
            </a:r>
            <a:r>
              <a:rPr lang="en-US" sz="2800" b="1" dirty="0" err="1">
                <a:latin typeface="UTM Avo" panose="02040603050506020204" pitchFamily="18"/>
                <a:ea typeface="Calibri" panose="020F0502020204030204" pitchFamily="34" charset="0"/>
                <a:cs typeface="Arial" panose="020B0604020202020204" pitchFamily="34" charset="0"/>
              </a:rPr>
              <a:t>các</a:t>
            </a:r>
            <a:r>
              <a:rPr lang="en-US" sz="2800" b="1" dirty="0">
                <a:latin typeface="UTM Avo" panose="02040603050506020204" pitchFamily="18"/>
                <a:ea typeface="Calibri" panose="020F0502020204030204" pitchFamily="34" charset="0"/>
                <a:cs typeface="Arial" panose="020B0604020202020204" pitchFamily="34" charset="0"/>
              </a:rPr>
              <a:t> </a:t>
            </a:r>
            <a:r>
              <a:rPr lang="en-US" sz="2800" b="1" dirty="0" err="1">
                <a:latin typeface="UTM Avo" panose="02040603050506020204" pitchFamily="18"/>
                <a:ea typeface="Calibri" panose="020F0502020204030204" pitchFamily="34" charset="0"/>
                <a:cs typeface="Arial" panose="020B0604020202020204" pitchFamily="34" charset="0"/>
              </a:rPr>
              <a:t>hành</a:t>
            </a:r>
            <a:r>
              <a:rPr lang="en-US" sz="2800" b="1" dirty="0">
                <a:latin typeface="UTM Avo" panose="02040603050506020204" pitchFamily="18"/>
                <a:ea typeface="Calibri" panose="020F0502020204030204" pitchFamily="34" charset="0"/>
                <a:cs typeface="Arial" panose="020B0604020202020204" pitchFamily="34" charset="0"/>
              </a:rPr>
              <a:t> </a:t>
            </a:r>
            <a:r>
              <a:rPr lang="en-US" sz="2800" b="1" dirty="0" err="1">
                <a:latin typeface="UTM Avo" panose="02040603050506020204" pitchFamily="18"/>
                <a:ea typeface="Calibri" panose="020F0502020204030204" pitchFamily="34" charset="0"/>
                <a:cs typeface="Arial" panose="020B0604020202020204" pitchFamily="34" charset="0"/>
              </a:rPr>
              <a:t>động</a:t>
            </a:r>
            <a:endParaRPr lang="en-US" sz="2800" dirty="0">
              <a:latin typeface="UTM Avo" panose="02040603050506020204" pitchFamily="18"/>
              <a:ea typeface="Calibri" panose="020F0502020204030204" pitchFamily="34" charset="0"/>
              <a:cs typeface="Arial" panose="020B0604020202020204" pitchFamily="34" charset="0"/>
            </a:endParaRPr>
          </a:p>
        </p:txBody>
      </p:sp>
      <p:grpSp>
        <p:nvGrpSpPr>
          <p:cNvPr id="29" name="Group 28">
            <a:extLst>
              <a:ext uri="{FF2B5EF4-FFF2-40B4-BE49-F238E27FC236}">
                <a16:creationId xmlns:a16="http://schemas.microsoft.com/office/drawing/2014/main" id="{53C647CE-6D14-99DE-071D-213A99F7DCA0}"/>
              </a:ext>
            </a:extLst>
          </p:cNvPr>
          <p:cNvGrpSpPr/>
          <p:nvPr/>
        </p:nvGrpSpPr>
        <p:grpSpPr>
          <a:xfrm rot="9038794">
            <a:off x="860740" y="1456612"/>
            <a:ext cx="1443084" cy="1055510"/>
            <a:chOff x="15794001" y="8493661"/>
            <a:chExt cx="2246574" cy="1599902"/>
          </a:xfrm>
        </p:grpSpPr>
        <p:sp>
          <p:nvSpPr>
            <p:cNvPr id="30" name="Freeform 9">
              <a:extLst>
                <a:ext uri="{FF2B5EF4-FFF2-40B4-BE49-F238E27FC236}">
                  <a16:creationId xmlns:a16="http://schemas.microsoft.com/office/drawing/2014/main" id="{4A785FA0-A396-467A-72A5-5031DE54D871}"/>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2800">
                <a:solidFill>
                  <a:prstClr val="black"/>
                </a:solidFill>
                <a:latin typeface="UTM Avo" panose="02040603050506020204" pitchFamily="18"/>
                <a:cs typeface="Arial" panose="020B0604020202020204" pitchFamily="34" charset="0"/>
              </a:endParaRPr>
            </a:p>
          </p:txBody>
        </p:sp>
        <p:sp>
          <p:nvSpPr>
            <p:cNvPr id="31" name="Freeform 11">
              <a:extLst>
                <a:ext uri="{FF2B5EF4-FFF2-40B4-BE49-F238E27FC236}">
                  <a16:creationId xmlns:a16="http://schemas.microsoft.com/office/drawing/2014/main" id="{9429064C-7D19-F4D8-9DFD-3F1946BCD4F3}"/>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2800">
                <a:solidFill>
                  <a:prstClr val="black"/>
                </a:solidFill>
                <a:latin typeface="UTM Avo" panose="02040603050506020204" pitchFamily="18"/>
                <a:cs typeface="Arial" panose="020B0604020202020204" pitchFamily="34" charset="0"/>
              </a:endParaRPr>
            </a:p>
          </p:txBody>
        </p:sp>
      </p:grpSp>
      <p:grpSp>
        <p:nvGrpSpPr>
          <p:cNvPr id="32" name="Group 31">
            <a:extLst>
              <a:ext uri="{FF2B5EF4-FFF2-40B4-BE49-F238E27FC236}">
                <a16:creationId xmlns:a16="http://schemas.microsoft.com/office/drawing/2014/main" id="{213B46AB-2AB1-615F-6EB1-667C85D74954}"/>
              </a:ext>
            </a:extLst>
          </p:cNvPr>
          <p:cNvGrpSpPr/>
          <p:nvPr/>
        </p:nvGrpSpPr>
        <p:grpSpPr>
          <a:xfrm rot="12526417" flipH="1">
            <a:off x="9833566" y="1503396"/>
            <a:ext cx="1502483" cy="1055510"/>
            <a:chOff x="15794001" y="8493661"/>
            <a:chExt cx="2246574" cy="1599902"/>
          </a:xfrm>
        </p:grpSpPr>
        <p:sp>
          <p:nvSpPr>
            <p:cNvPr id="33" name="Freeform 9">
              <a:extLst>
                <a:ext uri="{FF2B5EF4-FFF2-40B4-BE49-F238E27FC236}">
                  <a16:creationId xmlns:a16="http://schemas.microsoft.com/office/drawing/2014/main" id="{6DF0DE0C-5FE1-0D0B-A2EB-ACDF3B21B5B8}"/>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2800">
                <a:solidFill>
                  <a:prstClr val="black"/>
                </a:solidFill>
                <a:latin typeface="UTM Avo" panose="02040603050506020204" pitchFamily="18"/>
                <a:cs typeface="Arial" panose="020B0604020202020204" pitchFamily="34" charset="0"/>
              </a:endParaRPr>
            </a:p>
          </p:txBody>
        </p:sp>
        <p:sp>
          <p:nvSpPr>
            <p:cNvPr id="34" name="Freeform 11">
              <a:extLst>
                <a:ext uri="{FF2B5EF4-FFF2-40B4-BE49-F238E27FC236}">
                  <a16:creationId xmlns:a16="http://schemas.microsoft.com/office/drawing/2014/main" id="{C3396ABA-F9DF-988D-0EBE-C4889CF82EC8}"/>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2800">
                <a:solidFill>
                  <a:prstClr val="black"/>
                </a:solidFill>
                <a:latin typeface="UTM Avo" panose="02040603050506020204" pitchFamily="18"/>
                <a:cs typeface="Arial" panose="020B0604020202020204" pitchFamily="34" charset="0"/>
              </a:endParaRPr>
            </a:p>
          </p:txBody>
        </p:sp>
      </p:grpSp>
      <p:sp>
        <p:nvSpPr>
          <p:cNvPr id="2" name="TextBox 11">
            <a:extLst>
              <a:ext uri="{FF2B5EF4-FFF2-40B4-BE49-F238E27FC236}">
                <a16:creationId xmlns:a16="http://schemas.microsoft.com/office/drawing/2014/main" id="{DFAD32D0-9C54-0719-7C5D-BE8B3EC22DC3}"/>
              </a:ext>
            </a:extLst>
          </p:cNvPr>
          <p:cNvSpPr txBox="1"/>
          <p:nvPr/>
        </p:nvSpPr>
        <p:spPr>
          <a:xfrm>
            <a:off x="897704" y="4767697"/>
            <a:ext cx="4718498" cy="1959383"/>
          </a:xfrm>
          <a:prstGeom prst="rect">
            <a:avLst/>
          </a:prstGeom>
        </p:spPr>
        <p:txBody>
          <a:bodyPr wrap="square" lIns="0" tIns="0" rIns="0" bIns="0" rtlCol="0" anchor="t">
            <a:spAutoFit/>
          </a:bodyPr>
          <a:lstStyle/>
          <a:p>
            <a:pPr algn="just">
              <a:lnSpc>
                <a:spcPct val="150000"/>
              </a:lnSpc>
              <a:spcBef>
                <a:spcPct val="0"/>
              </a:spcBef>
            </a:pPr>
            <a:r>
              <a:rPr lang="vi-VN" sz="2200" b="1" dirty="0">
                <a:latin typeface="UTM Avo" panose="02040603050506020204" pitchFamily="18"/>
                <a:cs typeface="Arial" panose="020B0604020202020204" pitchFamily="34" charset="0"/>
              </a:rPr>
              <a:t>Trường hợp a: </a:t>
            </a:r>
            <a:r>
              <a:rPr lang="vi-VN" sz="2200" dirty="0">
                <a:latin typeface="UTM Avo" panose="02040603050506020204" pitchFamily="18"/>
                <a:cs typeface="Arial" panose="020B0604020202020204" pitchFamily="34" charset="0"/>
              </a:rPr>
              <a:t>Khuyên bạn là muốn lấy đồ của ai thì trước hết phải xin phép và được sự cho phép của họ mới được lấy.</a:t>
            </a:r>
          </a:p>
        </p:txBody>
      </p:sp>
      <p:pic>
        <p:nvPicPr>
          <p:cNvPr id="3" name="Picture 2" descr="Mua Rũ Bỏ Tính Xấu: Đừng Lấy Đồ Của Người Khác | Tiki">
            <a:extLst>
              <a:ext uri="{FF2B5EF4-FFF2-40B4-BE49-F238E27FC236}">
                <a16:creationId xmlns:a16="http://schemas.microsoft.com/office/drawing/2014/main" id="{CBF95BD2-08CF-AA4E-1074-05F7C7625DB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2145" b="19917"/>
          <a:stretch/>
        </p:blipFill>
        <p:spPr bwMode="auto">
          <a:xfrm>
            <a:off x="1784720" y="2640488"/>
            <a:ext cx="2944466" cy="18844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11">
            <a:extLst>
              <a:ext uri="{FF2B5EF4-FFF2-40B4-BE49-F238E27FC236}">
                <a16:creationId xmlns:a16="http://schemas.microsoft.com/office/drawing/2014/main" id="{BFF80526-33FC-57A2-FF11-F949D0E82DB7}"/>
              </a:ext>
            </a:extLst>
          </p:cNvPr>
          <p:cNvSpPr txBox="1"/>
          <p:nvPr/>
        </p:nvSpPr>
        <p:spPr>
          <a:xfrm>
            <a:off x="6440374" y="2621274"/>
            <a:ext cx="4718498" cy="1959383"/>
          </a:xfrm>
          <a:prstGeom prst="rect">
            <a:avLst/>
          </a:prstGeom>
        </p:spPr>
        <p:txBody>
          <a:bodyPr wrap="square" lIns="0" tIns="0" rIns="0" bIns="0" rtlCol="0" anchor="t">
            <a:spAutoFit/>
          </a:bodyPr>
          <a:lstStyle/>
          <a:p>
            <a:pPr algn="just">
              <a:lnSpc>
                <a:spcPct val="150000"/>
              </a:lnSpc>
              <a:spcBef>
                <a:spcPct val="0"/>
              </a:spcBef>
            </a:pPr>
            <a:r>
              <a:rPr lang="vi-VN" sz="2200" b="1" dirty="0">
                <a:latin typeface="UTM Avo" panose="02040603050506020204" pitchFamily="18"/>
                <a:cs typeface="Arial" panose="020B0604020202020204" pitchFamily="34" charset="0"/>
              </a:rPr>
              <a:t>Trường hợp</a:t>
            </a:r>
            <a:r>
              <a:rPr lang="en-US" sz="2200" b="1" dirty="0">
                <a:latin typeface="UTM Avo" panose="02040603050506020204" pitchFamily="18"/>
                <a:cs typeface="Arial" panose="020B0604020202020204" pitchFamily="34" charset="0"/>
              </a:rPr>
              <a:t> b</a:t>
            </a:r>
            <a:r>
              <a:rPr lang="vi-VN" sz="2200" b="1" dirty="0">
                <a:latin typeface="UTM Avo" panose="02040603050506020204" pitchFamily="18"/>
                <a:cs typeface="Arial" panose="020B0604020202020204" pitchFamily="34" charset="0"/>
              </a:rPr>
              <a:t>: </a:t>
            </a:r>
            <a:r>
              <a:rPr lang="vi-VN" sz="2200" dirty="0">
                <a:latin typeface="UTM Avo" panose="02040603050506020204" pitchFamily="18"/>
                <a:cs typeface="Arial" panose="020B0604020202020204" pitchFamily="34" charset="0"/>
              </a:rPr>
              <a:t>Đề nghị chị lần sau không được làm như vậy nữa vì đó là tài sản riêng tư của mình và mình muốn được chị tôn trọng.</a:t>
            </a:r>
          </a:p>
        </p:txBody>
      </p:sp>
      <p:pic>
        <p:nvPicPr>
          <p:cNvPr id="5" name="Picture 4" descr="A cartoon of a person reading a book&#10;&#10;Description automatically generated">
            <a:extLst>
              <a:ext uri="{FF2B5EF4-FFF2-40B4-BE49-F238E27FC236}">
                <a16:creationId xmlns:a16="http://schemas.microsoft.com/office/drawing/2014/main" id="{1515E2EE-8DA1-9F65-4A00-6A3A77F12B8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63700" y="4785471"/>
            <a:ext cx="2671846" cy="19416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48750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outVertical)">
                                      <p:cBhvr>
                                        <p:cTn id="20" dur="500"/>
                                        <p:tgtEl>
                                          <p:spTgt spid="4"/>
                                        </p:tgtEl>
                                      </p:cBhvr>
                                    </p:animEffect>
                                  </p:childTnLst>
                                </p:cTn>
                              </p:par>
                              <p:par>
                                <p:cTn id="21" presetID="16" presetClass="entr" presetSubtype="37"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outVertic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AutoShape 24">
            <a:extLst>
              <a:ext uri="{FF2B5EF4-FFF2-40B4-BE49-F238E27FC236}">
                <a16:creationId xmlns:a16="http://schemas.microsoft.com/office/drawing/2014/main" id="{F90C871D-5475-2F3D-C3F6-CA9BA0522AD5}"/>
              </a:ext>
            </a:extLst>
          </p:cNvPr>
          <p:cNvSpPr/>
          <p:nvPr/>
        </p:nvSpPr>
        <p:spPr>
          <a:xfrm>
            <a:off x="-1320800" y="1689899"/>
            <a:ext cx="14833600" cy="707839"/>
          </a:xfrm>
          <a:prstGeom prst="rect">
            <a:avLst/>
          </a:prstGeom>
          <a:solidFill>
            <a:srgbClr val="F79646">
              <a:lumMod val="20000"/>
              <a:lumOff val="80000"/>
            </a:srgbClr>
          </a:solid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endParaRPr>
          </a:p>
        </p:txBody>
      </p:sp>
      <p:sp>
        <p:nvSpPr>
          <p:cNvPr id="28" name="TextBox 27">
            <a:extLst>
              <a:ext uri="{FF2B5EF4-FFF2-40B4-BE49-F238E27FC236}">
                <a16:creationId xmlns:a16="http://schemas.microsoft.com/office/drawing/2014/main" id="{35314CC4-F357-41AE-CAAA-C44A1F90CD12}"/>
              </a:ext>
            </a:extLst>
          </p:cNvPr>
          <p:cNvSpPr txBox="1"/>
          <p:nvPr/>
        </p:nvSpPr>
        <p:spPr>
          <a:xfrm>
            <a:off x="2203543" y="1769541"/>
            <a:ext cx="7784913" cy="523220"/>
          </a:xfrm>
          <a:prstGeom prst="rect">
            <a:avLst/>
          </a:prstGeom>
          <a:noFill/>
        </p:spPr>
        <p:txBody>
          <a:bodyPr wrap="square">
            <a:spAutoFit/>
          </a:bodyPr>
          <a:lstStyle/>
          <a:p>
            <a:pPr algn="ctr" defTabSz="609630">
              <a:spcAft>
                <a:spcPts val="667"/>
              </a:spcAft>
            </a:pPr>
            <a:r>
              <a:rPr lang="en-US" sz="2800" b="1" dirty="0" err="1">
                <a:latin typeface="UTM Avo" panose="02040603050506020204" pitchFamily="18"/>
                <a:ea typeface="Calibri" panose="020F0502020204030204" pitchFamily="34" charset="0"/>
                <a:cs typeface="Arial" panose="020B0604020202020204" pitchFamily="34" charset="0"/>
              </a:rPr>
              <a:t>Gợi</a:t>
            </a:r>
            <a:r>
              <a:rPr lang="en-US" sz="2800" b="1" dirty="0">
                <a:latin typeface="UTM Avo" panose="02040603050506020204" pitchFamily="18"/>
                <a:ea typeface="Calibri" panose="020F0502020204030204" pitchFamily="34" charset="0"/>
                <a:cs typeface="Arial" panose="020B0604020202020204" pitchFamily="34" charset="0"/>
              </a:rPr>
              <a:t> </a:t>
            </a:r>
            <a:r>
              <a:rPr lang="en-US" sz="2800" b="1" dirty="0" err="1">
                <a:latin typeface="UTM Avo" panose="02040603050506020204" pitchFamily="18"/>
                <a:ea typeface="Calibri" panose="020F0502020204030204" pitchFamily="34" charset="0"/>
                <a:cs typeface="Arial" panose="020B0604020202020204" pitchFamily="34" charset="0"/>
              </a:rPr>
              <a:t>ý</a:t>
            </a:r>
            <a:r>
              <a:rPr lang="en-US" sz="2800" b="1" dirty="0">
                <a:latin typeface="UTM Avo" panose="02040603050506020204" pitchFamily="18"/>
                <a:ea typeface="Calibri" panose="020F0502020204030204" pitchFamily="34" charset="0"/>
                <a:cs typeface="Arial" panose="020B0604020202020204" pitchFamily="34" charset="0"/>
              </a:rPr>
              <a:t> </a:t>
            </a:r>
            <a:r>
              <a:rPr lang="en-US" sz="2800" b="1" dirty="0" err="1">
                <a:latin typeface="UTM Avo" panose="02040603050506020204" pitchFamily="18"/>
                <a:ea typeface="Calibri" panose="020F0502020204030204" pitchFamily="34" charset="0"/>
                <a:cs typeface="Arial" panose="020B0604020202020204" pitchFamily="34" charset="0"/>
              </a:rPr>
              <a:t>trả</a:t>
            </a:r>
            <a:r>
              <a:rPr lang="en-US" sz="2800" b="1" dirty="0">
                <a:latin typeface="UTM Avo" panose="02040603050506020204" pitchFamily="18"/>
                <a:ea typeface="Calibri" panose="020F0502020204030204" pitchFamily="34" charset="0"/>
                <a:cs typeface="Arial" panose="020B0604020202020204" pitchFamily="34" charset="0"/>
              </a:rPr>
              <a:t> </a:t>
            </a:r>
            <a:r>
              <a:rPr lang="en-US" sz="2800" b="1" dirty="0" err="1">
                <a:latin typeface="UTM Avo" panose="02040603050506020204" pitchFamily="18"/>
                <a:ea typeface="Calibri" panose="020F0502020204030204" pitchFamily="34" charset="0"/>
                <a:cs typeface="Arial" panose="020B0604020202020204" pitchFamily="34" charset="0"/>
              </a:rPr>
              <a:t>lời</a:t>
            </a:r>
            <a:r>
              <a:rPr lang="en-US" sz="2800" b="1" dirty="0">
                <a:latin typeface="UTM Avo" panose="02040603050506020204" pitchFamily="18"/>
                <a:ea typeface="Calibri" panose="020F0502020204030204" pitchFamily="34" charset="0"/>
                <a:cs typeface="Arial" panose="020B0604020202020204" pitchFamily="34" charset="0"/>
              </a:rPr>
              <a:t>: </a:t>
            </a:r>
            <a:r>
              <a:rPr lang="en-US" sz="2800" b="1" dirty="0" err="1">
                <a:latin typeface="UTM Avo" panose="02040603050506020204" pitchFamily="18"/>
                <a:ea typeface="Calibri" panose="020F0502020204030204" pitchFamily="34" charset="0"/>
                <a:cs typeface="Arial" panose="020B0604020202020204" pitchFamily="34" charset="0"/>
              </a:rPr>
              <a:t>Nhận</a:t>
            </a:r>
            <a:r>
              <a:rPr lang="en-US" sz="2800" b="1" dirty="0">
                <a:latin typeface="UTM Avo" panose="02040603050506020204" pitchFamily="18"/>
                <a:ea typeface="Calibri" panose="020F0502020204030204" pitchFamily="34" charset="0"/>
                <a:cs typeface="Arial" panose="020B0604020202020204" pitchFamily="34" charset="0"/>
              </a:rPr>
              <a:t> </a:t>
            </a:r>
            <a:r>
              <a:rPr lang="en-US" sz="2800" b="1" dirty="0" err="1">
                <a:latin typeface="UTM Avo" panose="02040603050506020204" pitchFamily="18"/>
                <a:ea typeface="Calibri" panose="020F0502020204030204" pitchFamily="34" charset="0"/>
                <a:cs typeface="Arial" panose="020B0604020202020204" pitchFamily="34" charset="0"/>
              </a:rPr>
              <a:t>xét</a:t>
            </a:r>
            <a:r>
              <a:rPr lang="en-US" sz="2800" b="1" dirty="0">
                <a:latin typeface="UTM Avo" panose="02040603050506020204" pitchFamily="18"/>
                <a:ea typeface="Calibri" panose="020F0502020204030204" pitchFamily="34" charset="0"/>
                <a:cs typeface="Arial" panose="020B0604020202020204" pitchFamily="34" charset="0"/>
              </a:rPr>
              <a:t> </a:t>
            </a:r>
            <a:r>
              <a:rPr lang="en-US" sz="2800" b="1" dirty="0" err="1">
                <a:latin typeface="UTM Avo" panose="02040603050506020204" pitchFamily="18"/>
                <a:ea typeface="Calibri" panose="020F0502020204030204" pitchFamily="34" charset="0"/>
                <a:cs typeface="Arial" panose="020B0604020202020204" pitchFamily="34" charset="0"/>
              </a:rPr>
              <a:t>các</a:t>
            </a:r>
            <a:r>
              <a:rPr lang="en-US" sz="2800" b="1" dirty="0">
                <a:latin typeface="UTM Avo" panose="02040603050506020204" pitchFamily="18"/>
                <a:ea typeface="Calibri" panose="020F0502020204030204" pitchFamily="34" charset="0"/>
                <a:cs typeface="Arial" panose="020B0604020202020204" pitchFamily="34" charset="0"/>
              </a:rPr>
              <a:t> </a:t>
            </a:r>
            <a:r>
              <a:rPr lang="en-US" sz="2800" b="1" dirty="0" err="1">
                <a:latin typeface="UTM Avo" panose="02040603050506020204" pitchFamily="18"/>
                <a:ea typeface="Calibri" panose="020F0502020204030204" pitchFamily="34" charset="0"/>
                <a:cs typeface="Arial" panose="020B0604020202020204" pitchFamily="34" charset="0"/>
              </a:rPr>
              <a:t>hành</a:t>
            </a:r>
            <a:r>
              <a:rPr lang="en-US" sz="2800" b="1" dirty="0">
                <a:latin typeface="UTM Avo" panose="02040603050506020204" pitchFamily="18"/>
                <a:ea typeface="Calibri" panose="020F0502020204030204" pitchFamily="34" charset="0"/>
                <a:cs typeface="Arial" panose="020B0604020202020204" pitchFamily="34" charset="0"/>
              </a:rPr>
              <a:t> </a:t>
            </a:r>
            <a:r>
              <a:rPr lang="en-US" sz="2800" b="1" dirty="0" err="1">
                <a:latin typeface="UTM Avo" panose="02040603050506020204" pitchFamily="18"/>
                <a:ea typeface="Calibri" panose="020F0502020204030204" pitchFamily="34" charset="0"/>
                <a:cs typeface="Arial" panose="020B0604020202020204" pitchFamily="34" charset="0"/>
              </a:rPr>
              <a:t>động</a:t>
            </a:r>
            <a:endParaRPr lang="en-US" sz="2800" dirty="0">
              <a:latin typeface="UTM Avo" panose="02040603050506020204" pitchFamily="18"/>
              <a:ea typeface="Calibri" panose="020F0502020204030204" pitchFamily="34" charset="0"/>
              <a:cs typeface="Arial" panose="020B0604020202020204" pitchFamily="34" charset="0"/>
            </a:endParaRPr>
          </a:p>
        </p:txBody>
      </p:sp>
      <p:grpSp>
        <p:nvGrpSpPr>
          <p:cNvPr id="29" name="Group 28">
            <a:extLst>
              <a:ext uri="{FF2B5EF4-FFF2-40B4-BE49-F238E27FC236}">
                <a16:creationId xmlns:a16="http://schemas.microsoft.com/office/drawing/2014/main" id="{53C647CE-6D14-99DE-071D-213A99F7DCA0}"/>
              </a:ext>
            </a:extLst>
          </p:cNvPr>
          <p:cNvGrpSpPr/>
          <p:nvPr/>
        </p:nvGrpSpPr>
        <p:grpSpPr>
          <a:xfrm rot="9038794">
            <a:off x="860740" y="1456612"/>
            <a:ext cx="1443084" cy="1055510"/>
            <a:chOff x="15794001" y="8493661"/>
            <a:chExt cx="2246574" cy="1599902"/>
          </a:xfrm>
        </p:grpSpPr>
        <p:sp>
          <p:nvSpPr>
            <p:cNvPr id="30" name="Freeform 9">
              <a:extLst>
                <a:ext uri="{FF2B5EF4-FFF2-40B4-BE49-F238E27FC236}">
                  <a16:creationId xmlns:a16="http://schemas.microsoft.com/office/drawing/2014/main" id="{4A785FA0-A396-467A-72A5-5031DE54D871}"/>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2800">
                <a:solidFill>
                  <a:prstClr val="black"/>
                </a:solidFill>
                <a:latin typeface="UTM Avo" panose="02040603050506020204" pitchFamily="18"/>
                <a:cs typeface="Arial" panose="020B0604020202020204" pitchFamily="34" charset="0"/>
              </a:endParaRPr>
            </a:p>
          </p:txBody>
        </p:sp>
        <p:sp>
          <p:nvSpPr>
            <p:cNvPr id="31" name="Freeform 11">
              <a:extLst>
                <a:ext uri="{FF2B5EF4-FFF2-40B4-BE49-F238E27FC236}">
                  <a16:creationId xmlns:a16="http://schemas.microsoft.com/office/drawing/2014/main" id="{9429064C-7D19-F4D8-9DFD-3F1946BCD4F3}"/>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2800">
                <a:solidFill>
                  <a:prstClr val="black"/>
                </a:solidFill>
                <a:latin typeface="UTM Avo" panose="02040603050506020204" pitchFamily="18"/>
                <a:cs typeface="Arial" panose="020B0604020202020204" pitchFamily="34" charset="0"/>
              </a:endParaRPr>
            </a:p>
          </p:txBody>
        </p:sp>
      </p:grpSp>
      <p:grpSp>
        <p:nvGrpSpPr>
          <p:cNvPr id="32" name="Group 31">
            <a:extLst>
              <a:ext uri="{FF2B5EF4-FFF2-40B4-BE49-F238E27FC236}">
                <a16:creationId xmlns:a16="http://schemas.microsoft.com/office/drawing/2014/main" id="{213B46AB-2AB1-615F-6EB1-667C85D74954}"/>
              </a:ext>
            </a:extLst>
          </p:cNvPr>
          <p:cNvGrpSpPr/>
          <p:nvPr/>
        </p:nvGrpSpPr>
        <p:grpSpPr>
          <a:xfrm rot="12526417" flipH="1">
            <a:off x="9833566" y="1503396"/>
            <a:ext cx="1502483" cy="1055510"/>
            <a:chOff x="15794001" y="8493661"/>
            <a:chExt cx="2246574" cy="1599902"/>
          </a:xfrm>
        </p:grpSpPr>
        <p:sp>
          <p:nvSpPr>
            <p:cNvPr id="33" name="Freeform 9">
              <a:extLst>
                <a:ext uri="{FF2B5EF4-FFF2-40B4-BE49-F238E27FC236}">
                  <a16:creationId xmlns:a16="http://schemas.microsoft.com/office/drawing/2014/main" id="{6DF0DE0C-5FE1-0D0B-A2EB-ACDF3B21B5B8}"/>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2800">
                <a:solidFill>
                  <a:prstClr val="black"/>
                </a:solidFill>
                <a:latin typeface="UTM Avo" panose="02040603050506020204" pitchFamily="18"/>
                <a:cs typeface="Arial" panose="020B0604020202020204" pitchFamily="34" charset="0"/>
              </a:endParaRPr>
            </a:p>
          </p:txBody>
        </p:sp>
        <p:sp>
          <p:nvSpPr>
            <p:cNvPr id="34" name="Freeform 11">
              <a:extLst>
                <a:ext uri="{FF2B5EF4-FFF2-40B4-BE49-F238E27FC236}">
                  <a16:creationId xmlns:a16="http://schemas.microsoft.com/office/drawing/2014/main" id="{C3396ABA-F9DF-988D-0EBE-C4889CF82EC8}"/>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2800">
                <a:solidFill>
                  <a:prstClr val="black"/>
                </a:solidFill>
                <a:latin typeface="UTM Avo" panose="02040603050506020204" pitchFamily="18"/>
                <a:cs typeface="Arial" panose="020B0604020202020204" pitchFamily="34" charset="0"/>
              </a:endParaRPr>
            </a:p>
          </p:txBody>
        </p:sp>
      </p:grpSp>
      <p:sp>
        <p:nvSpPr>
          <p:cNvPr id="6" name="TextBox 11">
            <a:extLst>
              <a:ext uri="{FF2B5EF4-FFF2-40B4-BE49-F238E27FC236}">
                <a16:creationId xmlns:a16="http://schemas.microsoft.com/office/drawing/2014/main" id="{55FCAA37-E3A0-544A-C6C3-A856B2D98666}"/>
              </a:ext>
            </a:extLst>
          </p:cNvPr>
          <p:cNvSpPr txBox="1"/>
          <p:nvPr/>
        </p:nvSpPr>
        <p:spPr>
          <a:xfrm>
            <a:off x="1027707" y="5052358"/>
            <a:ext cx="4886002" cy="1451551"/>
          </a:xfrm>
          <a:prstGeom prst="rect">
            <a:avLst/>
          </a:prstGeom>
        </p:spPr>
        <p:txBody>
          <a:bodyPr wrap="square" lIns="0" tIns="0" rIns="0" bIns="0" rtlCol="0" anchor="t">
            <a:spAutoFit/>
          </a:bodyPr>
          <a:lstStyle/>
          <a:p>
            <a:pPr algn="just">
              <a:lnSpc>
                <a:spcPct val="150000"/>
              </a:lnSpc>
              <a:spcBef>
                <a:spcPct val="0"/>
              </a:spcBef>
            </a:pPr>
            <a:r>
              <a:rPr lang="vi-VN" sz="2200" b="1" dirty="0">
                <a:latin typeface="UTM Avo" panose="02040603050506020204" pitchFamily="18"/>
                <a:cs typeface="Arial" panose="020B0604020202020204" pitchFamily="34" charset="0"/>
              </a:rPr>
              <a:t>Trường hợp </a:t>
            </a:r>
            <a:r>
              <a:rPr lang="en-US" sz="2200" b="1" dirty="0">
                <a:latin typeface="UTM Avo" panose="02040603050506020204" pitchFamily="18"/>
                <a:cs typeface="Arial" panose="020B0604020202020204" pitchFamily="34" charset="0"/>
              </a:rPr>
              <a:t>c</a:t>
            </a:r>
            <a:r>
              <a:rPr lang="vi-VN" sz="2200" b="1" dirty="0">
                <a:latin typeface="UTM Avo" panose="02040603050506020204" pitchFamily="18"/>
                <a:cs typeface="Arial" panose="020B0604020202020204" pitchFamily="34" charset="0"/>
              </a:rPr>
              <a:t>: </a:t>
            </a:r>
            <a:r>
              <a:rPr lang="vi-VN" sz="2200" dirty="0">
                <a:latin typeface="UTM Avo" panose="02040603050506020204" pitchFamily="18"/>
                <a:cs typeface="Arial" panose="020B0604020202020204" pitchFamily="34" charset="0"/>
              </a:rPr>
              <a:t>Khuyên bạn lần sau cần phải hỏi mượn trước và được sự đồng ý sau đó mới sử dụng.</a:t>
            </a:r>
          </a:p>
        </p:txBody>
      </p:sp>
      <p:sp>
        <p:nvSpPr>
          <p:cNvPr id="7" name="TextBox 11">
            <a:extLst>
              <a:ext uri="{FF2B5EF4-FFF2-40B4-BE49-F238E27FC236}">
                <a16:creationId xmlns:a16="http://schemas.microsoft.com/office/drawing/2014/main" id="{0CE7BFC1-0E5B-F879-DF1F-FDC1368A62A2}"/>
              </a:ext>
            </a:extLst>
          </p:cNvPr>
          <p:cNvSpPr txBox="1"/>
          <p:nvPr/>
        </p:nvSpPr>
        <p:spPr>
          <a:xfrm>
            <a:off x="6278856" y="2778495"/>
            <a:ext cx="5044679" cy="1451551"/>
          </a:xfrm>
          <a:prstGeom prst="rect">
            <a:avLst/>
          </a:prstGeom>
        </p:spPr>
        <p:txBody>
          <a:bodyPr wrap="square" lIns="0" tIns="0" rIns="0" bIns="0" rtlCol="0" anchor="t">
            <a:spAutoFit/>
          </a:bodyPr>
          <a:lstStyle/>
          <a:p>
            <a:pPr algn="just">
              <a:lnSpc>
                <a:spcPct val="150000"/>
              </a:lnSpc>
              <a:spcBef>
                <a:spcPct val="0"/>
              </a:spcBef>
            </a:pPr>
            <a:r>
              <a:rPr lang="vi-VN" sz="2200" b="1" dirty="0">
                <a:latin typeface="UTM Avo" panose="02040603050506020204" pitchFamily="18"/>
                <a:cs typeface="Arial" panose="020B0604020202020204" pitchFamily="34" charset="0"/>
              </a:rPr>
              <a:t>Trường hợp</a:t>
            </a:r>
            <a:r>
              <a:rPr lang="en-US" sz="2200" b="1" dirty="0">
                <a:latin typeface="UTM Avo" panose="02040603050506020204" pitchFamily="18"/>
                <a:cs typeface="Arial" panose="020B0604020202020204" pitchFamily="34" charset="0"/>
              </a:rPr>
              <a:t> d</a:t>
            </a:r>
            <a:r>
              <a:rPr lang="vi-VN" sz="2200" b="1" dirty="0">
                <a:latin typeface="UTM Avo" panose="02040603050506020204" pitchFamily="18"/>
                <a:cs typeface="Arial" panose="020B0604020202020204" pitchFamily="34" charset="0"/>
              </a:rPr>
              <a:t>: </a:t>
            </a:r>
            <a:r>
              <a:rPr lang="vi-VN" sz="2200" dirty="0">
                <a:latin typeface="UTM Avo" panose="02040603050506020204" pitchFamily="18"/>
                <a:cs typeface="Arial" panose="020B0604020202020204" pitchFamily="34" charset="0"/>
              </a:rPr>
              <a:t>Khuyên bạn nên đưa ví tiền lên trụ sở công an để trình báo hoặc báo cho người lớn biết.</a:t>
            </a:r>
          </a:p>
        </p:txBody>
      </p:sp>
      <p:pic>
        <p:nvPicPr>
          <p:cNvPr id="8" name="Picture 4" descr="Thói quen tốt &quot; Trả đồ &quot; | Trường mầm non Nguyễn Công Trứ">
            <a:extLst>
              <a:ext uri="{FF2B5EF4-FFF2-40B4-BE49-F238E27FC236}">
                <a16:creationId xmlns:a16="http://schemas.microsoft.com/office/drawing/2014/main" id="{71409B23-1C46-0832-F5F9-8B2592694FB8}"/>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8521"/>
          <a:stretch/>
        </p:blipFill>
        <p:spPr bwMode="auto">
          <a:xfrm>
            <a:off x="2005686" y="2778495"/>
            <a:ext cx="2930045" cy="20503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6" descr="Nhặt được của rơi không trả bị xử lý như thế nào? - Kiểm Sát Online">
            <a:extLst>
              <a:ext uri="{FF2B5EF4-FFF2-40B4-BE49-F238E27FC236}">
                <a16:creationId xmlns:a16="http://schemas.microsoft.com/office/drawing/2014/main" id="{4E53E9E6-AA1E-2333-ACBF-B6AD10B1B95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68198" y="4556401"/>
            <a:ext cx="3465994" cy="19496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72314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F6001D7B-E741-930E-37C7-1EE5BCA96AA7}"/>
              </a:ext>
            </a:extLst>
          </p:cNvPr>
          <p:cNvSpPr txBox="1"/>
          <p:nvPr/>
        </p:nvSpPr>
        <p:spPr>
          <a:xfrm>
            <a:off x="0" y="1510621"/>
            <a:ext cx="12192000" cy="461665"/>
          </a:xfrm>
          <a:prstGeom prst="rect">
            <a:avLst/>
          </a:prstGeom>
          <a:noFill/>
        </p:spPr>
        <p:txBody>
          <a:bodyPr wrap="square">
            <a:spAutoFit/>
          </a:bodyPr>
          <a:lstStyle/>
          <a:p>
            <a:pPr algn="ctr" defTabSz="609630">
              <a:spcAft>
                <a:spcPts val="667"/>
              </a:spcAft>
            </a:pPr>
            <a:r>
              <a:rPr lang="vi-VN" sz="2400" b="1" dirty="0">
                <a:latin typeface="UTM Avo" panose="02040603050506020204" pitchFamily="18"/>
                <a:ea typeface="Calibri" panose="020F0502020204030204" pitchFamily="34" charset="0"/>
                <a:cs typeface="Arial" panose="020B0604020202020204" pitchFamily="34" charset="0"/>
              </a:rPr>
              <a:t>Hoạt động 3: Xử lý tình huống</a:t>
            </a:r>
            <a:endParaRPr lang="en-US" sz="2400" dirty="0">
              <a:latin typeface="UTM Avo" panose="02040603050506020204" pitchFamily="18"/>
              <a:ea typeface="Calibri" panose="020F0502020204030204" pitchFamily="34" charset="0"/>
              <a:cs typeface="Arial" panose="020B0604020202020204" pitchFamily="34" charset="0"/>
            </a:endParaRPr>
          </a:p>
        </p:txBody>
      </p:sp>
      <p:sp>
        <p:nvSpPr>
          <p:cNvPr id="3" name="Rectangle: Rounded Corners 22">
            <a:extLst>
              <a:ext uri="{FF2B5EF4-FFF2-40B4-BE49-F238E27FC236}">
                <a16:creationId xmlns:a16="http://schemas.microsoft.com/office/drawing/2014/main" id="{6303A676-2904-E2F5-C929-C17E296A081A}"/>
              </a:ext>
            </a:extLst>
          </p:cNvPr>
          <p:cNvSpPr/>
          <p:nvPr/>
        </p:nvSpPr>
        <p:spPr>
          <a:xfrm>
            <a:off x="520700" y="2312769"/>
            <a:ext cx="11150600" cy="1283649"/>
          </a:xfrm>
          <a:prstGeom prst="roundRect">
            <a:avLst/>
          </a:prstGeom>
          <a:solidFill>
            <a:schemeClr val="accent6">
              <a:lumMod val="40000"/>
              <a:lumOff val="60000"/>
            </a:schemeClr>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b="1" dirty="0">
                <a:solidFill>
                  <a:schemeClr val="tx1"/>
                </a:solidFill>
                <a:latin typeface="UTM Avo" panose="02040603050506020204" pitchFamily="18"/>
                <a:cs typeface="Arial" panose="020B0604020202020204" pitchFamily="34" charset="0"/>
              </a:rPr>
              <a:t>Tình huống </a:t>
            </a:r>
            <a:r>
              <a:rPr lang="en-US" sz="2400" b="1" dirty="0">
                <a:solidFill>
                  <a:schemeClr val="tx1"/>
                </a:solidFill>
                <a:latin typeface="UTM Avo" panose="02040603050506020204" pitchFamily="18"/>
                <a:cs typeface="Arial" panose="020B0604020202020204" pitchFamily="34" charset="0"/>
              </a:rPr>
              <a:t>1</a:t>
            </a:r>
            <a:r>
              <a:rPr lang="vi-VN" sz="2400" b="1" dirty="0">
                <a:solidFill>
                  <a:schemeClr val="tx1"/>
                </a:solidFill>
                <a:latin typeface="UTM Avo" panose="02040603050506020204" pitchFamily="18"/>
                <a:cs typeface="Arial" panose="020B0604020202020204" pitchFamily="34" charset="0"/>
              </a:rPr>
              <a:t>: </a:t>
            </a:r>
            <a:r>
              <a:rPr lang="vi-VN" sz="2400" dirty="0">
                <a:solidFill>
                  <a:schemeClr val="tx1"/>
                </a:solidFill>
                <a:latin typeface="UTM Avo" panose="02040603050506020204" pitchFamily="18"/>
                <a:cs typeface="Arial" panose="020B0604020202020204" pitchFamily="34" charset="0"/>
              </a:rPr>
              <a:t>Nam rủ các bạn trong xóm sang nhà bác Trang để hái táo ăn mà không xin phép, vì nghĩ rằng bác ấy là chị họ của bố mình.</a:t>
            </a:r>
            <a:endParaRPr lang="en-US" sz="2400" dirty="0">
              <a:solidFill>
                <a:schemeClr val="tx1"/>
              </a:solidFill>
              <a:latin typeface="UTM Avo" panose="02040603050506020204" pitchFamily="18"/>
              <a:cs typeface="Arial" panose="020B0604020202020204" pitchFamily="34" charset="0"/>
            </a:endParaRPr>
          </a:p>
        </p:txBody>
      </p:sp>
      <p:grpSp>
        <p:nvGrpSpPr>
          <p:cNvPr id="4" name="Group 3">
            <a:extLst>
              <a:ext uri="{FF2B5EF4-FFF2-40B4-BE49-F238E27FC236}">
                <a16:creationId xmlns:a16="http://schemas.microsoft.com/office/drawing/2014/main" id="{7081D7A4-5176-8688-FC1E-382E7A7D581C}"/>
              </a:ext>
            </a:extLst>
          </p:cNvPr>
          <p:cNvGrpSpPr/>
          <p:nvPr/>
        </p:nvGrpSpPr>
        <p:grpSpPr>
          <a:xfrm>
            <a:off x="881547" y="3596418"/>
            <a:ext cx="9636253" cy="596900"/>
            <a:chOff x="898364" y="5957102"/>
            <a:chExt cx="14454379" cy="895350"/>
          </a:xfrm>
        </p:grpSpPr>
        <p:pic>
          <p:nvPicPr>
            <p:cNvPr id="5" name="Graphic 4" descr="Back with solid fill">
              <a:extLst>
                <a:ext uri="{FF2B5EF4-FFF2-40B4-BE49-F238E27FC236}">
                  <a16:creationId xmlns:a16="http://schemas.microsoft.com/office/drawing/2014/main" id="{F7041424-8973-501E-B7D5-779DC1663F1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V="1">
              <a:off x="898364" y="5957102"/>
              <a:ext cx="1193800" cy="895350"/>
            </a:xfrm>
            <a:prstGeom prst="rect">
              <a:avLst/>
            </a:prstGeom>
          </p:spPr>
        </p:pic>
        <p:sp>
          <p:nvSpPr>
            <p:cNvPr id="6" name="TextBox 5">
              <a:extLst>
                <a:ext uri="{FF2B5EF4-FFF2-40B4-BE49-F238E27FC236}">
                  <a16:creationId xmlns:a16="http://schemas.microsoft.com/office/drawing/2014/main" id="{97DD854C-A614-45F3-7B49-B4A9E9B46271}"/>
                </a:ext>
              </a:extLst>
            </p:cNvPr>
            <p:cNvSpPr txBox="1"/>
            <p:nvPr/>
          </p:nvSpPr>
          <p:spPr>
            <a:xfrm>
              <a:off x="2122644" y="6149389"/>
              <a:ext cx="13230099" cy="692498"/>
            </a:xfrm>
            <a:prstGeom prst="rect">
              <a:avLst/>
            </a:prstGeom>
            <a:noFill/>
          </p:spPr>
          <p:txBody>
            <a:bodyPr wrap="square">
              <a:spAutoFit/>
            </a:bodyPr>
            <a:lstStyle/>
            <a:p>
              <a:pPr algn="just"/>
              <a:r>
                <a:rPr lang="vi-VN" sz="2400" b="1" i="1" dirty="0">
                  <a:latin typeface="UTM Avo" panose="02040603050506020204" pitchFamily="18"/>
                  <a:cs typeface="Arial" panose="020B0604020202020204" pitchFamily="34" charset="0"/>
                </a:rPr>
                <a:t>Nếu là </a:t>
              </a:r>
              <a:r>
                <a:rPr lang="pt-BR" sz="2400" b="1" i="1" dirty="0" err="1">
                  <a:latin typeface="UTM Avo" panose="02040603050506020204" pitchFamily="18"/>
                  <a:cs typeface="Arial" panose="020B0604020202020204" pitchFamily="34" charset="0"/>
                </a:rPr>
                <a:t>bạn</a:t>
              </a:r>
              <a:r>
                <a:rPr lang="pt-BR" sz="2400" b="1" i="1" dirty="0">
                  <a:latin typeface="UTM Avo" panose="02040603050506020204" pitchFamily="18"/>
                  <a:cs typeface="Arial" panose="020B0604020202020204" pitchFamily="34" charset="0"/>
                </a:rPr>
                <a:t> </a:t>
              </a:r>
              <a:r>
                <a:rPr lang="pt-BR" sz="2400" b="1" i="1" dirty="0" err="1">
                  <a:latin typeface="UTM Avo" panose="02040603050506020204" pitchFamily="18"/>
                  <a:cs typeface="Arial" panose="020B0604020202020204" pitchFamily="34" charset="0"/>
                </a:rPr>
                <a:t>của</a:t>
              </a:r>
              <a:r>
                <a:rPr lang="pt-BR" sz="2400" b="1" i="1" dirty="0">
                  <a:latin typeface="UTM Avo" panose="02040603050506020204" pitchFamily="18"/>
                  <a:cs typeface="Arial" panose="020B0604020202020204" pitchFamily="34" charset="0"/>
                </a:rPr>
                <a:t> Nam, em </a:t>
              </a:r>
              <a:r>
                <a:rPr lang="pt-BR" sz="2400" b="1" i="1" dirty="0" err="1">
                  <a:latin typeface="UTM Avo" panose="02040603050506020204" pitchFamily="18"/>
                  <a:cs typeface="Arial" panose="020B0604020202020204" pitchFamily="34" charset="0"/>
                </a:rPr>
                <a:t>sẽ</a:t>
              </a:r>
              <a:r>
                <a:rPr lang="pt-BR" sz="2400" b="1" i="1" dirty="0">
                  <a:latin typeface="UTM Avo" panose="02040603050506020204" pitchFamily="18"/>
                  <a:cs typeface="Arial" panose="020B0604020202020204" pitchFamily="34" charset="0"/>
                </a:rPr>
                <a:t> </a:t>
              </a:r>
              <a:r>
                <a:rPr lang="pt-BR" sz="2400" b="1" i="1" dirty="0" err="1">
                  <a:latin typeface="UTM Avo" panose="02040603050506020204" pitchFamily="18"/>
                  <a:cs typeface="Arial" panose="020B0604020202020204" pitchFamily="34" charset="0"/>
                </a:rPr>
                <a:t>làm</a:t>
              </a:r>
              <a:r>
                <a:rPr lang="pt-BR" sz="2400" b="1" i="1" dirty="0">
                  <a:latin typeface="UTM Avo" panose="02040603050506020204" pitchFamily="18"/>
                  <a:cs typeface="Arial" panose="020B0604020202020204" pitchFamily="34" charset="0"/>
                </a:rPr>
                <a:t> </a:t>
              </a:r>
              <a:r>
                <a:rPr lang="pt-BR" sz="2400" b="1" i="1" dirty="0" err="1">
                  <a:latin typeface="UTM Avo" panose="02040603050506020204" pitchFamily="18"/>
                  <a:cs typeface="Arial" panose="020B0604020202020204" pitchFamily="34" charset="0"/>
                </a:rPr>
                <a:t>gì</a:t>
              </a:r>
              <a:r>
                <a:rPr lang="pt-BR" sz="2400" b="1" i="1" dirty="0">
                  <a:latin typeface="UTM Avo" panose="02040603050506020204" pitchFamily="18"/>
                  <a:cs typeface="Arial" panose="020B0604020202020204" pitchFamily="34" charset="0"/>
                </a:rPr>
                <a:t>?</a:t>
              </a:r>
              <a:endParaRPr lang="en-US" sz="2400" b="1" i="1" dirty="0">
                <a:latin typeface="UTM Avo" panose="02040603050506020204" pitchFamily="18"/>
                <a:cs typeface="Arial" panose="020B0604020202020204" pitchFamily="34" charset="0"/>
              </a:endParaRPr>
            </a:p>
          </p:txBody>
        </p:sp>
      </p:grpSp>
      <p:sp>
        <p:nvSpPr>
          <p:cNvPr id="7" name="Rectangle: Rounded Corners 29">
            <a:extLst>
              <a:ext uri="{FF2B5EF4-FFF2-40B4-BE49-F238E27FC236}">
                <a16:creationId xmlns:a16="http://schemas.microsoft.com/office/drawing/2014/main" id="{D07D3A72-420C-E0F9-7C5D-D4B5E9140FAF}"/>
              </a:ext>
            </a:extLst>
          </p:cNvPr>
          <p:cNvSpPr/>
          <p:nvPr/>
        </p:nvSpPr>
        <p:spPr>
          <a:xfrm>
            <a:off x="520700" y="4502330"/>
            <a:ext cx="11150600" cy="1758770"/>
          </a:xfrm>
          <a:prstGeom prst="roundRect">
            <a:avLst/>
          </a:prstGeom>
          <a:solidFill>
            <a:schemeClr val="accent5">
              <a:lumMod val="20000"/>
              <a:lumOff val="80000"/>
            </a:schemeClr>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50000"/>
              </a:lnSpc>
            </a:pPr>
            <a:r>
              <a:rPr lang="vi-VN" sz="2400" b="1" dirty="0">
                <a:solidFill>
                  <a:schemeClr val="tx1"/>
                </a:solidFill>
                <a:latin typeface="UTM Avo" panose="02040603050506020204" pitchFamily="18"/>
                <a:cs typeface="Arial" panose="020B0604020202020204" pitchFamily="34" charset="0"/>
              </a:rPr>
              <a:t>Tình huống </a:t>
            </a:r>
            <a:r>
              <a:rPr lang="en-US" sz="2400" b="1" dirty="0">
                <a:solidFill>
                  <a:schemeClr val="tx1"/>
                </a:solidFill>
                <a:latin typeface="UTM Avo" panose="02040603050506020204" pitchFamily="18"/>
                <a:cs typeface="Arial" panose="020B0604020202020204" pitchFamily="34" charset="0"/>
              </a:rPr>
              <a:t>2</a:t>
            </a:r>
            <a:r>
              <a:rPr lang="vi-VN" sz="2400" b="1" dirty="0">
                <a:solidFill>
                  <a:schemeClr val="tx1"/>
                </a:solidFill>
                <a:latin typeface="UTM Avo" panose="02040603050506020204" pitchFamily="18"/>
                <a:cs typeface="Arial" panose="020B0604020202020204" pitchFamily="34" charset="0"/>
              </a:rPr>
              <a:t>: </a:t>
            </a:r>
            <a:r>
              <a:rPr lang="vi-VN" sz="2400" dirty="0">
                <a:solidFill>
                  <a:schemeClr val="tx1"/>
                </a:solidFill>
                <a:latin typeface="UTM Avo" panose="02040603050506020204" pitchFamily="18"/>
                <a:cs typeface="Arial" panose="020B0604020202020204" pitchFamily="34" charset="0"/>
              </a:rPr>
              <a:t>Sau tiết học Giáo dục thể chất, Thắng phát hiện mình cầm nhầm áo khoác của Mạnh, nhưng không đổi lại cho bạn, vì nghĩ rằng áo đồng phục nào cũng giống nhau</a:t>
            </a:r>
            <a:r>
              <a:rPr lang="en-US" sz="2400" dirty="0">
                <a:solidFill>
                  <a:schemeClr val="tx1"/>
                </a:solidFill>
                <a:latin typeface="UTM Avo" panose="02040603050506020204" pitchFamily="18"/>
                <a:cs typeface="Arial" panose="020B0604020202020204" pitchFamily="34" charset="0"/>
              </a:rPr>
              <a:t>.</a:t>
            </a:r>
          </a:p>
        </p:txBody>
      </p:sp>
      <p:grpSp>
        <p:nvGrpSpPr>
          <p:cNvPr id="8" name="Group 7">
            <a:extLst>
              <a:ext uri="{FF2B5EF4-FFF2-40B4-BE49-F238E27FC236}">
                <a16:creationId xmlns:a16="http://schemas.microsoft.com/office/drawing/2014/main" id="{69B74ED7-8CE0-781D-CA9C-422C412EE45E}"/>
              </a:ext>
            </a:extLst>
          </p:cNvPr>
          <p:cNvGrpSpPr/>
          <p:nvPr/>
        </p:nvGrpSpPr>
        <p:grpSpPr>
          <a:xfrm>
            <a:off x="872033" y="6261100"/>
            <a:ext cx="8509001" cy="596900"/>
            <a:chOff x="898364" y="5986012"/>
            <a:chExt cx="12763501" cy="895350"/>
          </a:xfrm>
        </p:grpSpPr>
        <p:pic>
          <p:nvPicPr>
            <p:cNvPr id="9" name="Graphic 8" descr="Back with solid fill">
              <a:extLst>
                <a:ext uri="{FF2B5EF4-FFF2-40B4-BE49-F238E27FC236}">
                  <a16:creationId xmlns:a16="http://schemas.microsoft.com/office/drawing/2014/main" id="{86818CF8-1788-9D1D-9552-FD867BCE13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V="1">
              <a:off x="898364" y="5986012"/>
              <a:ext cx="1193800" cy="895350"/>
            </a:xfrm>
            <a:prstGeom prst="rect">
              <a:avLst/>
            </a:prstGeom>
          </p:spPr>
        </p:pic>
        <p:sp>
          <p:nvSpPr>
            <p:cNvPr id="10" name="TextBox 9">
              <a:extLst>
                <a:ext uri="{FF2B5EF4-FFF2-40B4-BE49-F238E27FC236}">
                  <a16:creationId xmlns:a16="http://schemas.microsoft.com/office/drawing/2014/main" id="{EB67637D-F993-7956-A9A1-8916B84F5B90}"/>
                </a:ext>
              </a:extLst>
            </p:cNvPr>
            <p:cNvSpPr txBox="1"/>
            <p:nvPr/>
          </p:nvSpPr>
          <p:spPr>
            <a:xfrm>
              <a:off x="2092165" y="6126338"/>
              <a:ext cx="11569700" cy="692498"/>
            </a:xfrm>
            <a:prstGeom prst="rect">
              <a:avLst/>
            </a:prstGeom>
            <a:noFill/>
          </p:spPr>
          <p:txBody>
            <a:bodyPr wrap="square">
              <a:spAutoFit/>
            </a:bodyPr>
            <a:lstStyle/>
            <a:p>
              <a:pPr algn="just"/>
              <a:r>
                <a:rPr lang="vi-VN" sz="2400" b="1" i="1">
                  <a:latin typeface="UTM Avo" panose="02040603050506020204" pitchFamily="18"/>
                  <a:cs typeface="Arial" panose="020B0604020202020204" pitchFamily="34" charset="0"/>
                </a:rPr>
                <a:t>Nếu là bạn của Thắng</a:t>
              </a:r>
              <a:r>
                <a:rPr lang="en-US" sz="2400" b="1" i="1">
                  <a:latin typeface="UTM Avo" panose="02040603050506020204" pitchFamily="18"/>
                  <a:cs typeface="Arial" panose="020B0604020202020204" pitchFamily="34" charset="0"/>
                </a:rPr>
                <a:t>,</a:t>
              </a:r>
              <a:r>
                <a:rPr lang="vi-VN" sz="2400" b="1" i="1">
                  <a:latin typeface="UTM Avo" panose="02040603050506020204" pitchFamily="18"/>
                  <a:cs typeface="Arial" panose="020B0604020202020204" pitchFamily="34" charset="0"/>
                </a:rPr>
                <a:t> em sẽ làm gì</a:t>
              </a:r>
              <a:r>
                <a:rPr lang="en-US" sz="2400" b="1" i="1">
                  <a:latin typeface="UTM Avo" panose="02040603050506020204" pitchFamily="18"/>
                  <a:cs typeface="Arial" panose="020B0604020202020204" pitchFamily="34" charset="0"/>
                </a:rPr>
                <a:t>?</a:t>
              </a:r>
            </a:p>
          </p:txBody>
        </p:sp>
      </p:grpSp>
    </p:spTree>
    <p:extLst>
      <p:ext uri="{BB962C8B-B14F-4D97-AF65-F5344CB8AC3E}">
        <p14:creationId xmlns:p14="http://schemas.microsoft.com/office/powerpoint/2010/main" val="3335748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par>
                          <p:cTn id="13" fill="hold">
                            <p:stCondLst>
                              <p:cond delay="500"/>
                            </p:stCondLst>
                            <p:childTnLst>
                              <p:par>
                                <p:cTn id="14" presetID="16" presetClass="entr" presetSubtype="37"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out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par>
                          <p:cTn id="22" fill="hold">
                            <p:stCondLst>
                              <p:cond delay="500"/>
                            </p:stCondLst>
                            <p:childTnLst>
                              <p:par>
                                <p:cTn id="23" presetID="16" presetClass="entr" presetSubtype="37"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out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F6001D7B-E741-930E-37C7-1EE5BCA96AA7}"/>
              </a:ext>
            </a:extLst>
          </p:cNvPr>
          <p:cNvSpPr txBox="1"/>
          <p:nvPr/>
        </p:nvSpPr>
        <p:spPr>
          <a:xfrm>
            <a:off x="50770" y="1389919"/>
            <a:ext cx="12192000" cy="461665"/>
          </a:xfrm>
          <a:prstGeom prst="rect">
            <a:avLst/>
          </a:prstGeom>
          <a:noFill/>
        </p:spPr>
        <p:txBody>
          <a:bodyPr wrap="square">
            <a:spAutoFit/>
          </a:bodyPr>
          <a:lstStyle/>
          <a:p>
            <a:pPr algn="ctr" defTabSz="609630">
              <a:spcAft>
                <a:spcPts val="667"/>
              </a:spcAft>
            </a:pPr>
            <a:r>
              <a:rPr lang="vi-VN" sz="2400" b="1" dirty="0">
                <a:latin typeface="UTM Avo" panose="02040603050506020204" pitchFamily="18"/>
                <a:ea typeface="Calibri" panose="020F0502020204030204" pitchFamily="34" charset="0"/>
                <a:cs typeface="Arial" panose="020B0604020202020204" pitchFamily="34" charset="0"/>
              </a:rPr>
              <a:t>Hoạt động 3: Xử lý tình huống</a:t>
            </a:r>
            <a:endParaRPr lang="en-US" sz="2400" dirty="0">
              <a:latin typeface="UTM Avo" panose="02040603050506020204" pitchFamily="18"/>
              <a:ea typeface="Calibri" panose="020F0502020204030204" pitchFamily="34" charset="0"/>
              <a:cs typeface="Arial" panose="020B0604020202020204" pitchFamily="34" charset="0"/>
            </a:endParaRPr>
          </a:p>
        </p:txBody>
      </p:sp>
      <p:sp>
        <p:nvSpPr>
          <p:cNvPr id="19" name="Rectangle: Rounded Corners 22">
            <a:extLst>
              <a:ext uri="{FF2B5EF4-FFF2-40B4-BE49-F238E27FC236}">
                <a16:creationId xmlns:a16="http://schemas.microsoft.com/office/drawing/2014/main" id="{DB615BF9-D0A4-F44E-4615-D9DBC68B40FC}"/>
              </a:ext>
            </a:extLst>
          </p:cNvPr>
          <p:cNvSpPr/>
          <p:nvPr/>
        </p:nvSpPr>
        <p:spPr>
          <a:xfrm>
            <a:off x="571470" y="2109930"/>
            <a:ext cx="11150600" cy="1654525"/>
          </a:xfrm>
          <a:prstGeom prst="roundRect">
            <a:avLst/>
          </a:prstGeom>
          <a:solidFill>
            <a:srgbClr val="F79646">
              <a:lumMod val="20000"/>
              <a:lumOff val="80000"/>
            </a:srgbClr>
          </a:solidFill>
          <a:ln w="38100" cap="flat" cmpd="sng" algn="ctr">
            <a:solidFill>
              <a:srgbClr val="F79646">
                <a:lumMod val="50000"/>
              </a:srgbClr>
            </a:solidFill>
            <a:prstDash val="solid"/>
          </a:ln>
          <a:effectLst/>
        </p:spPr>
        <p:txBody>
          <a:bodyPr rtlCol="0" anchor="ctr"/>
          <a:lstStyle/>
          <a:p>
            <a:pPr marL="0" marR="0" lvl="0" indent="0" algn="just" defTabSz="609630" eaLnBrk="1" fontAlgn="auto" latinLnBrk="0" hangingPunct="1">
              <a:lnSpc>
                <a:spcPct val="150000"/>
              </a:lnSpc>
              <a:spcBef>
                <a:spcPts val="0"/>
              </a:spcBef>
              <a:spcAft>
                <a:spcPts val="0"/>
              </a:spcAft>
              <a:buClrTx/>
              <a:buSzTx/>
              <a:buFontTx/>
              <a:buNone/>
              <a:tabLst/>
              <a:defRPr/>
            </a:pPr>
            <a:r>
              <a:rPr kumimoji="0" lang="vi-VN" sz="20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Tình huống </a:t>
            </a:r>
            <a:r>
              <a:rPr kumimoji="0" lang="en-US" sz="20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3</a:t>
            </a:r>
            <a:r>
              <a:rPr kumimoji="0" lang="vi-VN" sz="20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vi-VN" sz="20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Thấy xe đạp của bạn Thanh để ở ngoài nắng, My định dắt xe của bạn vào chỗ có mái che gần đó. Tuy nhiên Hồng lại bảo không nên làm thế vì đó là tài sản của người khác.</a:t>
            </a:r>
            <a:endParaRPr kumimoji="0" lang="en-US" sz="20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endParaRPr>
          </a:p>
        </p:txBody>
      </p:sp>
      <p:grpSp>
        <p:nvGrpSpPr>
          <p:cNvPr id="20" name="Group 19">
            <a:extLst>
              <a:ext uri="{FF2B5EF4-FFF2-40B4-BE49-F238E27FC236}">
                <a16:creationId xmlns:a16="http://schemas.microsoft.com/office/drawing/2014/main" id="{4A0F28DE-D8E9-C264-C9A2-0A912E362DF7}"/>
              </a:ext>
            </a:extLst>
          </p:cNvPr>
          <p:cNvGrpSpPr/>
          <p:nvPr/>
        </p:nvGrpSpPr>
        <p:grpSpPr>
          <a:xfrm>
            <a:off x="958059" y="3764455"/>
            <a:ext cx="9636253" cy="596900"/>
            <a:chOff x="898364" y="5957102"/>
            <a:chExt cx="14454379" cy="895350"/>
          </a:xfrm>
        </p:grpSpPr>
        <p:pic>
          <p:nvPicPr>
            <p:cNvPr id="21" name="Graphic 20" descr="Back with solid fill">
              <a:extLst>
                <a:ext uri="{FF2B5EF4-FFF2-40B4-BE49-F238E27FC236}">
                  <a16:creationId xmlns:a16="http://schemas.microsoft.com/office/drawing/2014/main" id="{09F58B4D-1D1E-254D-FD0E-7E24A487B81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V="1">
              <a:off x="898364" y="5957102"/>
              <a:ext cx="1193800" cy="895350"/>
            </a:xfrm>
            <a:prstGeom prst="rect">
              <a:avLst/>
            </a:prstGeom>
          </p:spPr>
        </p:pic>
        <p:sp>
          <p:nvSpPr>
            <p:cNvPr id="22" name="TextBox 21">
              <a:extLst>
                <a:ext uri="{FF2B5EF4-FFF2-40B4-BE49-F238E27FC236}">
                  <a16:creationId xmlns:a16="http://schemas.microsoft.com/office/drawing/2014/main" id="{CB55ED09-FBFA-6A1F-870A-9FFA5FFDFF27}"/>
                </a:ext>
              </a:extLst>
            </p:cNvPr>
            <p:cNvSpPr txBox="1"/>
            <p:nvPr/>
          </p:nvSpPr>
          <p:spPr>
            <a:xfrm>
              <a:off x="2122644" y="6149389"/>
              <a:ext cx="13230099" cy="600165"/>
            </a:xfrm>
            <a:prstGeom prst="rect">
              <a:avLst/>
            </a:prstGeom>
            <a:noFill/>
          </p:spPr>
          <p:txBody>
            <a:bodyPr wrap="square">
              <a:spAutoFit/>
            </a:bodyPr>
            <a:lstStyle/>
            <a:p>
              <a:pPr algn="just" defTabSz="609630"/>
              <a:r>
                <a:rPr lang="vi-VN" sz="2000" b="1" i="1" dirty="0">
                  <a:solidFill>
                    <a:prstClr val="black"/>
                  </a:solidFill>
                  <a:latin typeface="UTM Avo" panose="02040603050506020204" pitchFamily="18"/>
                  <a:cs typeface="Arial" panose="020B0604020202020204" pitchFamily="34" charset="0"/>
                </a:rPr>
                <a:t>Nếu là My</a:t>
              </a:r>
              <a:r>
                <a:rPr lang="en-US" sz="2000" b="1" i="1" dirty="0">
                  <a:solidFill>
                    <a:prstClr val="black"/>
                  </a:solidFill>
                  <a:latin typeface="UTM Avo" panose="02040603050506020204" pitchFamily="18"/>
                  <a:cs typeface="Arial" panose="020B0604020202020204" pitchFamily="34" charset="0"/>
                </a:rPr>
                <a:t>,</a:t>
              </a:r>
              <a:r>
                <a:rPr lang="vi-VN" sz="2000" b="1" i="1" dirty="0">
                  <a:solidFill>
                    <a:prstClr val="black"/>
                  </a:solidFill>
                  <a:latin typeface="UTM Avo" panose="02040603050506020204" pitchFamily="18"/>
                  <a:cs typeface="Arial" panose="020B0604020202020204" pitchFamily="34" charset="0"/>
                </a:rPr>
                <a:t> em sẽ xử lí như thế nào?</a:t>
              </a:r>
              <a:endParaRPr lang="en-US" sz="2000" b="1" i="1" dirty="0">
                <a:solidFill>
                  <a:prstClr val="black"/>
                </a:solidFill>
                <a:latin typeface="UTM Avo" panose="02040603050506020204" pitchFamily="18"/>
                <a:cs typeface="Arial" panose="020B0604020202020204" pitchFamily="34" charset="0"/>
              </a:endParaRPr>
            </a:p>
          </p:txBody>
        </p:sp>
      </p:grpSp>
      <p:sp>
        <p:nvSpPr>
          <p:cNvPr id="23" name="Rectangle: Rounded Corners 29">
            <a:extLst>
              <a:ext uri="{FF2B5EF4-FFF2-40B4-BE49-F238E27FC236}">
                <a16:creationId xmlns:a16="http://schemas.microsoft.com/office/drawing/2014/main" id="{F204DA5B-B418-9FD0-AD78-BA85BC9099E5}"/>
              </a:ext>
            </a:extLst>
          </p:cNvPr>
          <p:cNvSpPr/>
          <p:nvPr/>
        </p:nvSpPr>
        <p:spPr>
          <a:xfrm>
            <a:off x="571470" y="4489547"/>
            <a:ext cx="11150600" cy="1309732"/>
          </a:xfrm>
          <a:prstGeom prst="roundRect">
            <a:avLst/>
          </a:prstGeom>
          <a:solidFill>
            <a:srgbClr val="C0504D">
              <a:lumMod val="20000"/>
              <a:lumOff val="80000"/>
            </a:srgbClr>
          </a:solidFill>
          <a:ln w="38100" cap="flat" cmpd="sng" algn="ctr">
            <a:solidFill>
              <a:srgbClr val="C0504D">
                <a:lumMod val="50000"/>
              </a:srgbClr>
            </a:solidFill>
            <a:prstDash val="solid"/>
          </a:ln>
          <a:effectLst/>
        </p:spPr>
        <p:txBody>
          <a:bodyPr rtlCol="0" anchor="ctr"/>
          <a:lstStyle/>
          <a:p>
            <a:pPr marL="0" marR="0" lvl="0" indent="0" algn="just" defTabSz="609630" eaLnBrk="1" fontAlgn="auto" latinLnBrk="0" hangingPunct="1">
              <a:lnSpc>
                <a:spcPct val="150000"/>
              </a:lnSpc>
              <a:spcBef>
                <a:spcPts val="0"/>
              </a:spcBef>
              <a:spcAft>
                <a:spcPts val="0"/>
              </a:spcAft>
              <a:buClrTx/>
              <a:buSzTx/>
              <a:buFontTx/>
              <a:buNone/>
              <a:tabLst/>
              <a:defRPr/>
            </a:pPr>
            <a:r>
              <a:rPr kumimoji="0" lang="vi-VN" sz="2000" b="1"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rPr>
              <a:t>Tình huống </a:t>
            </a:r>
            <a:r>
              <a:rPr kumimoji="0" lang="en-US" sz="2000" b="1"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rPr>
              <a:t>4</a:t>
            </a:r>
            <a:r>
              <a:rPr kumimoji="0" lang="vi-VN" sz="2000" b="1"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rPr>
              <a:t>: </a:t>
            </a:r>
            <a:r>
              <a:rPr kumimoji="0" lang="vi-VN" sz="2000"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rPr>
              <a:t>Châu đang ở nhà thì chị Thu sang mượn vở ghi của chị gái mình. Nghĩ rằng chị Thu là bạn thân của chị nên Châu đã chạy đi tìm, lấy vở và giao cho chị Thu.</a:t>
            </a:r>
            <a:endParaRPr kumimoji="0" lang="en-US" sz="2000"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endParaRPr>
          </a:p>
        </p:txBody>
      </p:sp>
      <p:grpSp>
        <p:nvGrpSpPr>
          <p:cNvPr id="24" name="Group 23">
            <a:extLst>
              <a:ext uri="{FF2B5EF4-FFF2-40B4-BE49-F238E27FC236}">
                <a16:creationId xmlns:a16="http://schemas.microsoft.com/office/drawing/2014/main" id="{856F2C75-67C7-4173-54AD-713C6E386C29}"/>
              </a:ext>
            </a:extLst>
          </p:cNvPr>
          <p:cNvGrpSpPr/>
          <p:nvPr/>
        </p:nvGrpSpPr>
        <p:grpSpPr>
          <a:xfrm>
            <a:off x="958059" y="5799279"/>
            <a:ext cx="8319756" cy="955774"/>
            <a:chOff x="928580" y="5361792"/>
            <a:chExt cx="12479635" cy="1433660"/>
          </a:xfrm>
        </p:grpSpPr>
        <p:pic>
          <p:nvPicPr>
            <p:cNvPr id="25" name="Graphic 24" descr="Back with solid fill">
              <a:extLst>
                <a:ext uri="{FF2B5EF4-FFF2-40B4-BE49-F238E27FC236}">
                  <a16:creationId xmlns:a16="http://schemas.microsoft.com/office/drawing/2014/main" id="{B3FDAD5A-D3C2-513D-13E9-A2D26F2C4F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V="1">
              <a:off x="928580" y="5739952"/>
              <a:ext cx="1193800" cy="895350"/>
            </a:xfrm>
            <a:prstGeom prst="rect">
              <a:avLst/>
            </a:prstGeom>
          </p:spPr>
        </p:pic>
        <p:sp>
          <p:nvSpPr>
            <p:cNvPr id="26" name="TextBox 25">
              <a:extLst>
                <a:ext uri="{FF2B5EF4-FFF2-40B4-BE49-F238E27FC236}">
                  <a16:creationId xmlns:a16="http://schemas.microsoft.com/office/drawing/2014/main" id="{8D5CDDE6-BD45-A057-36E0-9B0D45213469}"/>
                </a:ext>
              </a:extLst>
            </p:cNvPr>
            <p:cNvSpPr txBox="1"/>
            <p:nvPr/>
          </p:nvSpPr>
          <p:spPr>
            <a:xfrm>
              <a:off x="2231866" y="5361792"/>
              <a:ext cx="11176349" cy="1433660"/>
            </a:xfrm>
            <a:prstGeom prst="rect">
              <a:avLst/>
            </a:prstGeom>
            <a:noFill/>
          </p:spPr>
          <p:txBody>
            <a:bodyPr wrap="square">
              <a:spAutoFit/>
            </a:bodyPr>
            <a:lstStyle/>
            <a:p>
              <a:pPr algn="just" defTabSz="609630">
                <a:lnSpc>
                  <a:spcPct val="150000"/>
                </a:lnSpc>
              </a:pPr>
              <a:r>
                <a:rPr lang="vi-VN" sz="2000" b="1" i="1" dirty="0">
                  <a:solidFill>
                    <a:prstClr val="black"/>
                  </a:solidFill>
                  <a:latin typeface="UTM Avo" panose="02040603050506020204" pitchFamily="18"/>
                  <a:cs typeface="Arial" panose="020B0604020202020204" pitchFamily="34" charset="0"/>
                </a:rPr>
                <a:t>Em có đồng ý với việc làm của Châu không? </a:t>
              </a:r>
              <a:br>
                <a:rPr lang="vi-VN" sz="2000" b="1" i="1" dirty="0">
                  <a:solidFill>
                    <a:prstClr val="black"/>
                  </a:solidFill>
                  <a:latin typeface="UTM Avo" panose="02040603050506020204" pitchFamily="18"/>
                  <a:cs typeface="Arial" panose="020B0604020202020204" pitchFamily="34" charset="0"/>
                </a:rPr>
              </a:br>
              <a:r>
                <a:rPr lang="vi-VN" sz="2000" b="1" i="1" dirty="0">
                  <a:solidFill>
                    <a:prstClr val="black"/>
                  </a:solidFill>
                  <a:latin typeface="UTM Avo" panose="02040603050506020204" pitchFamily="18"/>
                  <a:cs typeface="Arial" panose="020B0604020202020204" pitchFamily="34" charset="0"/>
                </a:rPr>
                <a:t>Vì sao?</a:t>
              </a:r>
              <a:r>
                <a:rPr lang="en-US" sz="2000" b="1" i="1" dirty="0">
                  <a:solidFill>
                    <a:prstClr val="black"/>
                  </a:solidFill>
                  <a:latin typeface="UTM Avo" panose="02040603050506020204" pitchFamily="18"/>
                  <a:cs typeface="Arial" panose="020B0604020202020204" pitchFamily="34" charset="0"/>
                </a:rPr>
                <a:t> </a:t>
              </a:r>
              <a:r>
                <a:rPr lang="vi-VN" sz="2000" b="1" i="1" dirty="0">
                  <a:solidFill>
                    <a:prstClr val="black"/>
                  </a:solidFill>
                  <a:latin typeface="UTM Avo" panose="02040603050506020204" pitchFamily="18"/>
                  <a:cs typeface="Arial" panose="020B0604020202020204" pitchFamily="34" charset="0"/>
                </a:rPr>
                <a:t>Nếu là Châu, em sẽ xử lí như thế nào?</a:t>
              </a:r>
            </a:p>
          </p:txBody>
        </p:sp>
      </p:grpSp>
    </p:spTree>
    <p:extLst>
      <p:ext uri="{BB962C8B-B14F-4D97-AF65-F5344CB8AC3E}">
        <p14:creationId xmlns:p14="http://schemas.microsoft.com/office/powerpoint/2010/main" val="2853391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par>
                          <p:cTn id="11" fill="hold">
                            <p:stCondLst>
                              <p:cond delay="500"/>
                            </p:stCondLst>
                            <p:childTnLst>
                              <p:par>
                                <p:cTn id="12" presetID="16" presetClass="entr" presetSubtype="37" fill="hold"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barn(outVertical)">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childTnLst>
                          </p:cTn>
                        </p:par>
                        <p:par>
                          <p:cTn id="20" fill="hold">
                            <p:stCondLst>
                              <p:cond delay="500"/>
                            </p:stCondLst>
                            <p:childTnLst>
                              <p:par>
                                <p:cTn id="21" presetID="16" presetClass="entr" presetSubtype="37"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arn(outVertical)">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animBg="1"/>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E065109-B7D3-3816-7105-446DF674D85E}"/>
              </a:ext>
            </a:extLst>
          </p:cNvPr>
          <p:cNvGrpSpPr/>
          <p:nvPr/>
        </p:nvGrpSpPr>
        <p:grpSpPr>
          <a:xfrm rot="-10800000">
            <a:off x="4396600" y="1485143"/>
            <a:ext cx="7128631" cy="5558730"/>
            <a:chOff x="0" y="-28575"/>
            <a:chExt cx="2816250" cy="2196042"/>
          </a:xfrm>
        </p:grpSpPr>
        <p:sp>
          <p:nvSpPr>
            <p:cNvPr id="3" name="Freeform 5">
              <a:extLst>
                <a:ext uri="{FF2B5EF4-FFF2-40B4-BE49-F238E27FC236}">
                  <a16:creationId xmlns:a16="http://schemas.microsoft.com/office/drawing/2014/main" id="{19F16127-06BF-23D0-4129-25D560550AAE}"/>
                </a:ext>
              </a:extLst>
            </p:cNvPr>
            <p:cNvSpPr/>
            <p:nvPr/>
          </p:nvSpPr>
          <p:spPr>
            <a:xfrm>
              <a:off x="0" y="97928"/>
              <a:ext cx="2816250" cy="2069539"/>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chemeClr val="accent5">
                <a:lumMod val="20000"/>
                <a:lumOff val="80000"/>
              </a:schemeClr>
            </a:solidFill>
          </p:spPr>
          <p:txBody>
            <a:bodyPr/>
            <a:lstStyle/>
            <a:p>
              <a:endParaRPr lang="en-US" sz="800">
                <a:latin typeface="UTM Avo" panose="02040603050506020204" pitchFamily="18"/>
                <a:cs typeface="Arial" panose="020B0604020202020204" pitchFamily="34" charset="0"/>
              </a:endParaRPr>
            </a:p>
          </p:txBody>
        </p:sp>
        <p:sp>
          <p:nvSpPr>
            <p:cNvPr id="4" name="TextBox 6">
              <a:extLst>
                <a:ext uri="{FF2B5EF4-FFF2-40B4-BE49-F238E27FC236}">
                  <a16:creationId xmlns:a16="http://schemas.microsoft.com/office/drawing/2014/main" id="{2EB5F388-643A-8019-7A83-871F673FD74A}"/>
                </a:ext>
              </a:extLst>
            </p:cNvPr>
            <p:cNvSpPr txBox="1"/>
            <p:nvPr/>
          </p:nvSpPr>
          <p:spPr>
            <a:xfrm>
              <a:off x="0" y="-28575"/>
              <a:ext cx="812800" cy="841375"/>
            </a:xfrm>
            <a:prstGeom prst="rect">
              <a:avLst/>
            </a:prstGeom>
          </p:spPr>
          <p:txBody>
            <a:bodyPr lIns="33867" tIns="33867" rIns="33867" bIns="33867" rtlCol="0" anchor="ctr"/>
            <a:lstStyle/>
            <a:p>
              <a:pPr algn="ctr">
                <a:lnSpc>
                  <a:spcPts val="1494"/>
                </a:lnSpc>
              </a:pPr>
              <a:endParaRPr sz="800">
                <a:latin typeface="UTM Avo" panose="02040603050506020204" pitchFamily="18"/>
                <a:cs typeface="Arial" panose="020B0604020202020204" pitchFamily="34" charset="0"/>
              </a:endParaRPr>
            </a:p>
          </p:txBody>
        </p:sp>
      </p:grpSp>
      <p:grpSp>
        <p:nvGrpSpPr>
          <p:cNvPr id="5" name="Group 4">
            <a:extLst>
              <a:ext uri="{FF2B5EF4-FFF2-40B4-BE49-F238E27FC236}">
                <a16:creationId xmlns:a16="http://schemas.microsoft.com/office/drawing/2014/main" id="{10430DD2-1C7A-11E9-F4FA-7502FB8464C2}"/>
              </a:ext>
            </a:extLst>
          </p:cNvPr>
          <p:cNvGrpSpPr/>
          <p:nvPr/>
        </p:nvGrpSpPr>
        <p:grpSpPr>
          <a:xfrm>
            <a:off x="5633809" y="2071335"/>
            <a:ext cx="4654211" cy="900005"/>
            <a:chOff x="8286895" y="1846072"/>
            <a:chExt cx="6981317" cy="1350007"/>
          </a:xfrm>
        </p:grpSpPr>
        <p:sp>
          <p:nvSpPr>
            <p:cNvPr id="6" name="Freeform 8">
              <a:extLst>
                <a:ext uri="{FF2B5EF4-FFF2-40B4-BE49-F238E27FC236}">
                  <a16:creationId xmlns:a16="http://schemas.microsoft.com/office/drawing/2014/main" id="{51E0D082-C356-D3DA-5501-1E8C95836CE4}"/>
                </a:ext>
              </a:extLst>
            </p:cNvPr>
            <p:cNvSpPr/>
            <p:nvPr/>
          </p:nvSpPr>
          <p:spPr>
            <a:xfrm>
              <a:off x="8286895" y="1846072"/>
              <a:ext cx="6981317" cy="1350007"/>
            </a:xfrm>
            <a:custGeom>
              <a:avLst/>
              <a:gdLst/>
              <a:ahLst/>
              <a:cxnLst/>
              <a:rect l="l" t="t" r="r" b="b"/>
              <a:pathLst>
                <a:path w="1838701" h="258118">
                  <a:moveTo>
                    <a:pt x="56556" y="0"/>
                  </a:moveTo>
                  <a:lnTo>
                    <a:pt x="1782144" y="0"/>
                  </a:lnTo>
                  <a:cubicBezTo>
                    <a:pt x="1813380" y="0"/>
                    <a:pt x="1838701" y="25321"/>
                    <a:pt x="1838701" y="56556"/>
                  </a:cubicBezTo>
                  <a:lnTo>
                    <a:pt x="1838701" y="201561"/>
                  </a:lnTo>
                  <a:cubicBezTo>
                    <a:pt x="1838701" y="232797"/>
                    <a:pt x="1813380" y="258118"/>
                    <a:pt x="1782144" y="258118"/>
                  </a:cubicBezTo>
                  <a:lnTo>
                    <a:pt x="56556" y="258118"/>
                  </a:lnTo>
                  <a:cubicBezTo>
                    <a:pt x="25321" y="258118"/>
                    <a:pt x="0" y="232797"/>
                    <a:pt x="0" y="201561"/>
                  </a:cubicBezTo>
                  <a:lnTo>
                    <a:pt x="0" y="56556"/>
                  </a:lnTo>
                  <a:cubicBezTo>
                    <a:pt x="0" y="25321"/>
                    <a:pt x="25321" y="0"/>
                    <a:pt x="56556" y="0"/>
                  </a:cubicBezTo>
                  <a:close/>
                </a:path>
              </a:pathLst>
            </a:custGeom>
            <a:solidFill>
              <a:srgbClr val="F9705A"/>
            </a:solidFill>
          </p:spPr>
          <p:txBody>
            <a:bodyPr/>
            <a:lstStyle/>
            <a:p>
              <a:endParaRPr lang="en-US" sz="800">
                <a:latin typeface="UTM Avo" panose="02040603050506020204" pitchFamily="18"/>
                <a:cs typeface="Arial" panose="020B0604020202020204" pitchFamily="34" charset="0"/>
              </a:endParaRPr>
            </a:p>
          </p:txBody>
        </p:sp>
        <p:sp>
          <p:nvSpPr>
            <p:cNvPr id="7" name="TextBox 6">
              <a:extLst>
                <a:ext uri="{FF2B5EF4-FFF2-40B4-BE49-F238E27FC236}">
                  <a16:creationId xmlns:a16="http://schemas.microsoft.com/office/drawing/2014/main" id="{5C0FF688-9820-5EE5-F896-0E04C4E64099}"/>
                </a:ext>
              </a:extLst>
            </p:cNvPr>
            <p:cNvSpPr txBox="1"/>
            <p:nvPr/>
          </p:nvSpPr>
          <p:spPr>
            <a:xfrm>
              <a:off x="9069900" y="2090188"/>
              <a:ext cx="5415306" cy="877162"/>
            </a:xfrm>
            <a:prstGeom prst="rect">
              <a:avLst/>
            </a:prstGeom>
            <a:noFill/>
          </p:spPr>
          <p:txBody>
            <a:bodyPr wrap="square" rtlCol="0">
              <a:spAutoFit/>
            </a:bodyPr>
            <a:lstStyle/>
            <a:p>
              <a:pPr algn="ctr"/>
              <a:r>
                <a:rPr lang="en-US" sz="3200" b="1" dirty="0" err="1">
                  <a:solidFill>
                    <a:schemeClr val="bg1"/>
                  </a:solidFill>
                  <a:latin typeface="UTM Avo" panose="02040603050506020204" pitchFamily="18"/>
                  <a:cs typeface="Arial" panose="020B0604020202020204" pitchFamily="34" charset="0"/>
                </a:rPr>
                <a:t>Tình</a:t>
              </a:r>
              <a:r>
                <a:rPr lang="en-US" sz="3200" b="1" dirty="0">
                  <a:solidFill>
                    <a:schemeClr val="bg1"/>
                  </a:solidFill>
                  <a:latin typeface="UTM Avo" panose="02040603050506020204" pitchFamily="18"/>
                  <a:cs typeface="Arial" panose="020B0604020202020204" pitchFamily="34" charset="0"/>
                </a:rPr>
                <a:t> </a:t>
              </a:r>
              <a:r>
                <a:rPr lang="en-US" sz="3200" b="1" dirty="0" err="1">
                  <a:solidFill>
                    <a:schemeClr val="bg1"/>
                  </a:solidFill>
                  <a:latin typeface="UTM Avo" panose="02040603050506020204" pitchFamily="18"/>
                  <a:cs typeface="Arial" panose="020B0604020202020204" pitchFamily="34" charset="0"/>
                </a:rPr>
                <a:t>huống</a:t>
              </a:r>
              <a:r>
                <a:rPr lang="en-US" sz="3200" b="1" dirty="0">
                  <a:solidFill>
                    <a:schemeClr val="bg1"/>
                  </a:solidFill>
                  <a:latin typeface="UTM Avo" panose="02040603050506020204" pitchFamily="18"/>
                  <a:cs typeface="Arial" panose="020B0604020202020204" pitchFamily="34" charset="0"/>
                </a:rPr>
                <a:t> 1</a:t>
              </a:r>
            </a:p>
          </p:txBody>
        </p:sp>
      </p:grpSp>
      <p:sp>
        <p:nvSpPr>
          <p:cNvPr id="8" name="TextBox 7">
            <a:extLst>
              <a:ext uri="{FF2B5EF4-FFF2-40B4-BE49-F238E27FC236}">
                <a16:creationId xmlns:a16="http://schemas.microsoft.com/office/drawing/2014/main" id="{6DBBD8C5-AF84-D9A0-CE75-4086AD96C054}"/>
              </a:ext>
            </a:extLst>
          </p:cNvPr>
          <p:cNvSpPr txBox="1"/>
          <p:nvPr/>
        </p:nvSpPr>
        <p:spPr>
          <a:xfrm>
            <a:off x="5053644" y="3214310"/>
            <a:ext cx="5814539" cy="3094693"/>
          </a:xfrm>
          <a:prstGeom prst="rect">
            <a:avLst/>
          </a:prstGeom>
          <a:noFill/>
        </p:spPr>
        <p:txBody>
          <a:bodyPr wrap="square">
            <a:spAutoFit/>
          </a:bodyPr>
          <a:lstStyle/>
          <a:p>
            <a:pPr marL="381019" indent="-381019" algn="just">
              <a:lnSpc>
                <a:spcPct val="150000"/>
              </a:lnSpc>
              <a:buFont typeface="Wingdings" panose="05000000000000000000" pitchFamily="2" charset="2"/>
              <a:buChar char="§"/>
            </a:pPr>
            <a:r>
              <a:rPr lang="vi-VN" sz="2667" dirty="0">
                <a:latin typeface="UTM Avo" panose="02040603050506020204" pitchFamily="18"/>
                <a:ea typeface="Calibri" panose="020F0502020204030204" pitchFamily="34" charset="0"/>
                <a:cs typeface="Arial" panose="020B0604020202020204" pitchFamily="34" charset="0"/>
              </a:rPr>
              <a:t>Nếu là bạn của Nam, em sẽ khuyên Nam nên xin phép bác Trang trước. </a:t>
            </a:r>
            <a:endParaRPr lang="en-US" sz="2667" dirty="0">
              <a:latin typeface="UTM Avo" panose="02040603050506020204" pitchFamily="18"/>
              <a:ea typeface="Calibri" panose="020F0502020204030204" pitchFamily="34" charset="0"/>
              <a:cs typeface="Arial" panose="020B0604020202020204" pitchFamily="34" charset="0"/>
            </a:endParaRPr>
          </a:p>
          <a:p>
            <a:pPr marL="381019" indent="-381019" algn="just">
              <a:lnSpc>
                <a:spcPct val="150000"/>
              </a:lnSpc>
              <a:buFont typeface="Wingdings" panose="05000000000000000000" pitchFamily="2" charset="2"/>
              <a:buChar char="§"/>
            </a:pPr>
            <a:r>
              <a:rPr lang="vi-VN" sz="2667" dirty="0">
                <a:latin typeface="UTM Avo" panose="02040603050506020204" pitchFamily="18"/>
                <a:ea typeface="Calibri" panose="020F0502020204030204" pitchFamily="34" charset="0"/>
                <a:cs typeface="Arial" panose="020B0604020202020204" pitchFamily="34" charset="0"/>
              </a:rPr>
              <a:t>Nếu bác ấy cho phép thì mới được hái táo.</a:t>
            </a:r>
            <a:endParaRPr lang="en-US" sz="2667" dirty="0">
              <a:latin typeface="UTM Avo" panose="02040603050506020204" pitchFamily="18"/>
              <a:ea typeface="Calibri" panose="020F0502020204030204" pitchFamily="34" charset="0"/>
              <a:cs typeface="Arial" panose="020B0604020202020204" pitchFamily="34" charset="0"/>
            </a:endParaRPr>
          </a:p>
        </p:txBody>
      </p:sp>
      <p:grpSp>
        <p:nvGrpSpPr>
          <p:cNvPr id="9" name="Group 3">
            <a:extLst>
              <a:ext uri="{FF2B5EF4-FFF2-40B4-BE49-F238E27FC236}">
                <a16:creationId xmlns:a16="http://schemas.microsoft.com/office/drawing/2014/main" id="{CD0592C9-D3A6-723C-9BB8-BC3F7E067EB9}"/>
              </a:ext>
            </a:extLst>
          </p:cNvPr>
          <p:cNvGrpSpPr/>
          <p:nvPr/>
        </p:nvGrpSpPr>
        <p:grpSpPr>
          <a:xfrm>
            <a:off x="587259" y="1609083"/>
            <a:ext cx="3482715" cy="5238521"/>
            <a:chOff x="0" y="0"/>
            <a:chExt cx="1375888" cy="2069539"/>
          </a:xfrm>
        </p:grpSpPr>
        <p:sp>
          <p:nvSpPr>
            <p:cNvPr id="10" name="Freeform 4">
              <a:extLst>
                <a:ext uri="{FF2B5EF4-FFF2-40B4-BE49-F238E27FC236}">
                  <a16:creationId xmlns:a16="http://schemas.microsoft.com/office/drawing/2014/main" id="{AB8C678E-A872-E118-386A-F3F969D34704}"/>
                </a:ext>
              </a:extLst>
            </p:cNvPr>
            <p:cNvSpPr/>
            <p:nvPr/>
          </p:nvSpPr>
          <p:spPr>
            <a:xfrm>
              <a:off x="0" y="0"/>
              <a:ext cx="1375888" cy="2069539"/>
            </a:xfrm>
            <a:custGeom>
              <a:avLst/>
              <a:gdLst/>
              <a:ahLst/>
              <a:cxnLst/>
              <a:rect l="l" t="t" r="r" b="b"/>
              <a:pathLst>
                <a:path w="1375888" h="2069539">
                  <a:moveTo>
                    <a:pt x="75580" y="0"/>
                  </a:moveTo>
                  <a:lnTo>
                    <a:pt x="1300307" y="0"/>
                  </a:lnTo>
                  <a:cubicBezTo>
                    <a:pt x="1320352" y="0"/>
                    <a:pt x="1339577" y="7963"/>
                    <a:pt x="1353751" y="22137"/>
                  </a:cubicBezTo>
                  <a:cubicBezTo>
                    <a:pt x="1367925" y="36311"/>
                    <a:pt x="1375888" y="55535"/>
                    <a:pt x="1375888" y="75580"/>
                  </a:cubicBezTo>
                  <a:lnTo>
                    <a:pt x="1375888" y="1993959"/>
                  </a:lnTo>
                  <a:cubicBezTo>
                    <a:pt x="1375888" y="2014004"/>
                    <a:pt x="1367925" y="2033228"/>
                    <a:pt x="1353751" y="2047402"/>
                  </a:cubicBezTo>
                  <a:cubicBezTo>
                    <a:pt x="1339577" y="2061576"/>
                    <a:pt x="1320352" y="2069539"/>
                    <a:pt x="1300307" y="2069539"/>
                  </a:cubicBezTo>
                  <a:lnTo>
                    <a:pt x="75580" y="2069539"/>
                  </a:lnTo>
                  <a:cubicBezTo>
                    <a:pt x="55535" y="2069539"/>
                    <a:pt x="36311" y="2061576"/>
                    <a:pt x="22137" y="2047402"/>
                  </a:cubicBezTo>
                  <a:cubicBezTo>
                    <a:pt x="7963" y="2033228"/>
                    <a:pt x="0" y="2014004"/>
                    <a:pt x="0" y="1993959"/>
                  </a:cubicBezTo>
                  <a:lnTo>
                    <a:pt x="0" y="75580"/>
                  </a:lnTo>
                  <a:cubicBezTo>
                    <a:pt x="0" y="55535"/>
                    <a:pt x="7963" y="36311"/>
                    <a:pt x="22137" y="22137"/>
                  </a:cubicBezTo>
                  <a:cubicBezTo>
                    <a:pt x="36311" y="7963"/>
                    <a:pt x="55535" y="0"/>
                    <a:pt x="75580" y="0"/>
                  </a:cubicBezTo>
                  <a:close/>
                </a:path>
              </a:pathLst>
            </a:custGeom>
            <a:solidFill>
              <a:srgbClr val="FFC9A7"/>
            </a:solidFill>
          </p:spPr>
          <p:txBody>
            <a:bodyPr/>
            <a:lstStyle/>
            <a:p>
              <a:endParaRPr lang="en-US" sz="800">
                <a:latin typeface="UTM Avo" panose="02040603050506020204" pitchFamily="18"/>
                <a:cs typeface="Arial" panose="020B0604020202020204" pitchFamily="34" charset="0"/>
              </a:endParaRPr>
            </a:p>
          </p:txBody>
        </p:sp>
        <p:sp>
          <p:nvSpPr>
            <p:cNvPr id="11" name="TextBox 5">
              <a:extLst>
                <a:ext uri="{FF2B5EF4-FFF2-40B4-BE49-F238E27FC236}">
                  <a16:creationId xmlns:a16="http://schemas.microsoft.com/office/drawing/2014/main" id="{4163CCD1-54C3-AB52-8E0C-EFA3748E3630}"/>
                </a:ext>
              </a:extLst>
            </p:cNvPr>
            <p:cNvSpPr txBox="1"/>
            <p:nvPr/>
          </p:nvSpPr>
          <p:spPr>
            <a:xfrm>
              <a:off x="0" y="-47625"/>
              <a:ext cx="812800" cy="860425"/>
            </a:xfrm>
            <a:prstGeom prst="rect">
              <a:avLst/>
            </a:prstGeom>
          </p:spPr>
          <p:txBody>
            <a:bodyPr lIns="33867" tIns="33867" rIns="33867" bIns="33867" rtlCol="0" anchor="ctr"/>
            <a:lstStyle/>
            <a:p>
              <a:pPr algn="ctr">
                <a:lnSpc>
                  <a:spcPts val="1773"/>
                </a:lnSpc>
              </a:pPr>
              <a:endParaRPr sz="800">
                <a:latin typeface="UTM Avo" panose="02040603050506020204" pitchFamily="18"/>
                <a:cs typeface="Arial" panose="020B0604020202020204" pitchFamily="34" charset="0"/>
              </a:endParaRPr>
            </a:p>
          </p:txBody>
        </p:sp>
      </p:grpSp>
      <p:sp>
        <p:nvSpPr>
          <p:cNvPr id="12" name="TextBox 11">
            <a:extLst>
              <a:ext uri="{FF2B5EF4-FFF2-40B4-BE49-F238E27FC236}">
                <a16:creationId xmlns:a16="http://schemas.microsoft.com/office/drawing/2014/main" id="{CEA8A069-9420-4DE1-A3BF-5E408A4A80B1}"/>
              </a:ext>
            </a:extLst>
          </p:cNvPr>
          <p:cNvSpPr txBox="1"/>
          <p:nvPr/>
        </p:nvSpPr>
        <p:spPr>
          <a:xfrm>
            <a:off x="666769" y="3111220"/>
            <a:ext cx="3323693" cy="1301062"/>
          </a:xfrm>
          <a:prstGeom prst="rect">
            <a:avLst/>
          </a:prstGeom>
          <a:noFill/>
        </p:spPr>
        <p:txBody>
          <a:bodyPr wrap="square" rtlCol="0">
            <a:spAutoFit/>
          </a:bodyPr>
          <a:lstStyle/>
          <a:p>
            <a:pPr algn="ctr">
              <a:lnSpc>
                <a:spcPct val="150000"/>
              </a:lnSpc>
            </a:pPr>
            <a:r>
              <a:rPr lang="en-US" sz="2800" b="1" dirty="0">
                <a:latin typeface="UTM Avo" panose="02040603050506020204" pitchFamily="18"/>
                <a:ea typeface="Calibri" panose="020F0502020204030204" pitchFamily="34" charset="0"/>
                <a:cs typeface="Arial" panose="020B0604020202020204" pitchFamily="34" charset="0"/>
              </a:rPr>
              <a:t>GỢI Ý </a:t>
            </a:r>
          </a:p>
          <a:p>
            <a:pPr algn="ctr">
              <a:lnSpc>
                <a:spcPct val="150000"/>
              </a:lnSpc>
            </a:pPr>
            <a:r>
              <a:rPr lang="en-US" sz="2800" b="1" dirty="0">
                <a:latin typeface="UTM Avo" panose="02040603050506020204" pitchFamily="18"/>
                <a:ea typeface="Calibri" panose="020F0502020204030204" pitchFamily="34" charset="0"/>
                <a:cs typeface="Arial" panose="020B0604020202020204" pitchFamily="34" charset="0"/>
              </a:rPr>
              <a:t>CÂU TRẢ LỜI</a:t>
            </a:r>
          </a:p>
        </p:txBody>
      </p:sp>
      <p:pic>
        <p:nvPicPr>
          <p:cNvPr id="14" name="Picture 13" descr="Icon&#10;&#10;Description automatically generated">
            <a:extLst>
              <a:ext uri="{FF2B5EF4-FFF2-40B4-BE49-F238E27FC236}">
                <a16:creationId xmlns:a16="http://schemas.microsoft.com/office/drawing/2014/main" id="{3E5E3197-1962-ED52-FA48-77D1365FE7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8969" y="1488532"/>
            <a:ext cx="1814567" cy="1814567"/>
          </a:xfrm>
          <a:prstGeom prst="rect">
            <a:avLst/>
          </a:prstGeom>
        </p:spPr>
      </p:pic>
      <p:pic>
        <p:nvPicPr>
          <p:cNvPr id="15" name="Picture 14" descr="A picture containing toy, doll&#10;&#10;Description automatically generated">
            <a:extLst>
              <a:ext uri="{FF2B5EF4-FFF2-40B4-BE49-F238E27FC236}">
                <a16:creationId xmlns:a16="http://schemas.microsoft.com/office/drawing/2014/main" id="{8CFB709B-50C5-CF5E-2EC8-B00C32FCE7D5}"/>
              </a:ext>
            </a:extLst>
          </p:cNvPr>
          <p:cNvPicPr>
            <a:picLocks noChangeAspect="1"/>
          </p:cNvPicPr>
          <p:nvPr/>
        </p:nvPicPr>
        <p:blipFill rotWithShape="1">
          <a:blip r:embed="rId4">
            <a:extLst>
              <a:ext uri="{28A0092B-C50C-407E-A947-70E740481C1C}">
                <a14:useLocalDpi xmlns:a14="http://schemas.microsoft.com/office/drawing/2010/main" val="0"/>
              </a:ext>
            </a:extLst>
          </a:blip>
          <a:srcRect t="26331"/>
          <a:stretch/>
        </p:blipFill>
        <p:spPr>
          <a:xfrm>
            <a:off x="297175" y="4518923"/>
            <a:ext cx="4113571" cy="2255805"/>
          </a:xfrm>
          <a:prstGeom prst="rect">
            <a:avLst/>
          </a:prstGeom>
        </p:spPr>
      </p:pic>
    </p:spTree>
    <p:extLst>
      <p:ext uri="{BB962C8B-B14F-4D97-AF65-F5344CB8AC3E}">
        <p14:creationId xmlns:p14="http://schemas.microsoft.com/office/powerpoint/2010/main" val="260463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left)">
                                      <p:cBhvr>
                                        <p:cTn id="12" dur="500"/>
                                        <p:tgtEl>
                                          <p:spTgt spid="8">
                                            <p:txEl>
                                              <p:pRg st="0" end="0"/>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8">
                                            <p:txEl>
                                              <p:pRg st="1" end="1"/>
                                            </p:txEl>
                                          </p:spTgt>
                                        </p:tgtEl>
                                        <p:attrNameLst>
                                          <p:attrName>style.visibility</p:attrName>
                                        </p:attrNameLst>
                                      </p:cBhvr>
                                      <p:to>
                                        <p:strVal val="visible"/>
                                      </p:to>
                                    </p:set>
                                    <p:animEffect transition="in" filter="wipe(left)">
                                      <p:cBhvr>
                                        <p:cTn id="16"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E065109-B7D3-3816-7105-446DF674D85E}"/>
              </a:ext>
            </a:extLst>
          </p:cNvPr>
          <p:cNvGrpSpPr/>
          <p:nvPr/>
        </p:nvGrpSpPr>
        <p:grpSpPr>
          <a:xfrm rot="-10800000">
            <a:off x="4396600" y="1485143"/>
            <a:ext cx="7128631" cy="5558730"/>
            <a:chOff x="0" y="-28575"/>
            <a:chExt cx="2816250" cy="2196042"/>
          </a:xfrm>
        </p:grpSpPr>
        <p:sp>
          <p:nvSpPr>
            <p:cNvPr id="3" name="Freeform 5">
              <a:extLst>
                <a:ext uri="{FF2B5EF4-FFF2-40B4-BE49-F238E27FC236}">
                  <a16:creationId xmlns:a16="http://schemas.microsoft.com/office/drawing/2014/main" id="{19F16127-06BF-23D0-4129-25D560550AAE}"/>
                </a:ext>
              </a:extLst>
            </p:cNvPr>
            <p:cNvSpPr/>
            <p:nvPr/>
          </p:nvSpPr>
          <p:spPr>
            <a:xfrm>
              <a:off x="0" y="97928"/>
              <a:ext cx="2816250" cy="2069539"/>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chemeClr val="accent5">
                <a:lumMod val="20000"/>
                <a:lumOff val="80000"/>
              </a:schemeClr>
            </a:solidFill>
          </p:spPr>
          <p:txBody>
            <a:bodyPr/>
            <a:lstStyle/>
            <a:p>
              <a:endParaRPr lang="en-US" sz="800">
                <a:latin typeface="UTM Avo" panose="02040603050506020204" pitchFamily="18"/>
                <a:cs typeface="Arial" panose="020B0604020202020204" pitchFamily="34" charset="0"/>
              </a:endParaRPr>
            </a:p>
          </p:txBody>
        </p:sp>
        <p:sp>
          <p:nvSpPr>
            <p:cNvPr id="4" name="TextBox 6">
              <a:extLst>
                <a:ext uri="{FF2B5EF4-FFF2-40B4-BE49-F238E27FC236}">
                  <a16:creationId xmlns:a16="http://schemas.microsoft.com/office/drawing/2014/main" id="{2EB5F388-643A-8019-7A83-871F673FD74A}"/>
                </a:ext>
              </a:extLst>
            </p:cNvPr>
            <p:cNvSpPr txBox="1"/>
            <p:nvPr/>
          </p:nvSpPr>
          <p:spPr>
            <a:xfrm>
              <a:off x="0" y="-28575"/>
              <a:ext cx="812800" cy="841375"/>
            </a:xfrm>
            <a:prstGeom prst="rect">
              <a:avLst/>
            </a:prstGeom>
          </p:spPr>
          <p:txBody>
            <a:bodyPr lIns="33867" tIns="33867" rIns="33867" bIns="33867" rtlCol="0" anchor="ctr"/>
            <a:lstStyle/>
            <a:p>
              <a:pPr algn="ctr">
                <a:lnSpc>
                  <a:spcPts val="1494"/>
                </a:lnSpc>
              </a:pPr>
              <a:endParaRPr sz="800">
                <a:latin typeface="UTM Avo" panose="02040603050506020204" pitchFamily="18"/>
                <a:cs typeface="Arial" panose="020B0604020202020204" pitchFamily="34" charset="0"/>
              </a:endParaRPr>
            </a:p>
          </p:txBody>
        </p:sp>
      </p:grpSp>
      <p:grpSp>
        <p:nvGrpSpPr>
          <p:cNvPr id="5" name="Group 4">
            <a:extLst>
              <a:ext uri="{FF2B5EF4-FFF2-40B4-BE49-F238E27FC236}">
                <a16:creationId xmlns:a16="http://schemas.microsoft.com/office/drawing/2014/main" id="{10430DD2-1C7A-11E9-F4FA-7502FB8464C2}"/>
              </a:ext>
            </a:extLst>
          </p:cNvPr>
          <p:cNvGrpSpPr/>
          <p:nvPr/>
        </p:nvGrpSpPr>
        <p:grpSpPr>
          <a:xfrm>
            <a:off x="5633809" y="2071335"/>
            <a:ext cx="4654211" cy="900005"/>
            <a:chOff x="8286895" y="1846072"/>
            <a:chExt cx="6981317" cy="1350007"/>
          </a:xfrm>
        </p:grpSpPr>
        <p:sp>
          <p:nvSpPr>
            <p:cNvPr id="6" name="Freeform 8">
              <a:extLst>
                <a:ext uri="{FF2B5EF4-FFF2-40B4-BE49-F238E27FC236}">
                  <a16:creationId xmlns:a16="http://schemas.microsoft.com/office/drawing/2014/main" id="{51E0D082-C356-D3DA-5501-1E8C95836CE4}"/>
                </a:ext>
              </a:extLst>
            </p:cNvPr>
            <p:cNvSpPr/>
            <p:nvPr/>
          </p:nvSpPr>
          <p:spPr>
            <a:xfrm>
              <a:off x="8286895" y="1846072"/>
              <a:ext cx="6981317" cy="1350007"/>
            </a:xfrm>
            <a:custGeom>
              <a:avLst/>
              <a:gdLst/>
              <a:ahLst/>
              <a:cxnLst/>
              <a:rect l="l" t="t" r="r" b="b"/>
              <a:pathLst>
                <a:path w="1838701" h="258118">
                  <a:moveTo>
                    <a:pt x="56556" y="0"/>
                  </a:moveTo>
                  <a:lnTo>
                    <a:pt x="1782144" y="0"/>
                  </a:lnTo>
                  <a:cubicBezTo>
                    <a:pt x="1813380" y="0"/>
                    <a:pt x="1838701" y="25321"/>
                    <a:pt x="1838701" y="56556"/>
                  </a:cubicBezTo>
                  <a:lnTo>
                    <a:pt x="1838701" y="201561"/>
                  </a:lnTo>
                  <a:cubicBezTo>
                    <a:pt x="1838701" y="232797"/>
                    <a:pt x="1813380" y="258118"/>
                    <a:pt x="1782144" y="258118"/>
                  </a:cubicBezTo>
                  <a:lnTo>
                    <a:pt x="56556" y="258118"/>
                  </a:lnTo>
                  <a:cubicBezTo>
                    <a:pt x="25321" y="258118"/>
                    <a:pt x="0" y="232797"/>
                    <a:pt x="0" y="201561"/>
                  </a:cubicBezTo>
                  <a:lnTo>
                    <a:pt x="0" y="56556"/>
                  </a:lnTo>
                  <a:cubicBezTo>
                    <a:pt x="0" y="25321"/>
                    <a:pt x="25321" y="0"/>
                    <a:pt x="56556" y="0"/>
                  </a:cubicBezTo>
                  <a:close/>
                </a:path>
              </a:pathLst>
            </a:custGeom>
            <a:solidFill>
              <a:srgbClr val="F9705A"/>
            </a:solidFill>
          </p:spPr>
          <p:txBody>
            <a:bodyPr/>
            <a:lstStyle/>
            <a:p>
              <a:endParaRPr lang="en-US" sz="800">
                <a:latin typeface="UTM Avo" panose="02040603050506020204" pitchFamily="18"/>
                <a:cs typeface="Arial" panose="020B0604020202020204" pitchFamily="34" charset="0"/>
              </a:endParaRPr>
            </a:p>
          </p:txBody>
        </p:sp>
        <p:sp>
          <p:nvSpPr>
            <p:cNvPr id="7" name="TextBox 6">
              <a:extLst>
                <a:ext uri="{FF2B5EF4-FFF2-40B4-BE49-F238E27FC236}">
                  <a16:creationId xmlns:a16="http://schemas.microsoft.com/office/drawing/2014/main" id="{5C0FF688-9820-5EE5-F896-0E04C4E64099}"/>
                </a:ext>
              </a:extLst>
            </p:cNvPr>
            <p:cNvSpPr txBox="1"/>
            <p:nvPr/>
          </p:nvSpPr>
          <p:spPr>
            <a:xfrm>
              <a:off x="9069900" y="2090188"/>
              <a:ext cx="5415306" cy="877162"/>
            </a:xfrm>
            <a:prstGeom prst="rect">
              <a:avLst/>
            </a:prstGeom>
            <a:noFill/>
          </p:spPr>
          <p:txBody>
            <a:bodyPr wrap="square" rtlCol="0">
              <a:spAutoFit/>
            </a:bodyPr>
            <a:lstStyle/>
            <a:p>
              <a:pPr algn="ctr"/>
              <a:r>
                <a:rPr lang="en-US" sz="3200" b="1" dirty="0" err="1">
                  <a:solidFill>
                    <a:schemeClr val="bg1"/>
                  </a:solidFill>
                  <a:latin typeface="UTM Avo" panose="02040603050506020204" pitchFamily="18"/>
                  <a:cs typeface="Arial" panose="020B0604020202020204" pitchFamily="34" charset="0"/>
                </a:rPr>
                <a:t>Tình</a:t>
              </a:r>
              <a:r>
                <a:rPr lang="en-US" sz="3200" b="1" dirty="0">
                  <a:solidFill>
                    <a:schemeClr val="bg1"/>
                  </a:solidFill>
                  <a:latin typeface="UTM Avo" panose="02040603050506020204" pitchFamily="18"/>
                  <a:cs typeface="Arial" panose="020B0604020202020204" pitchFamily="34" charset="0"/>
                </a:rPr>
                <a:t> </a:t>
              </a:r>
              <a:r>
                <a:rPr lang="en-US" sz="3200" b="1" dirty="0" err="1">
                  <a:solidFill>
                    <a:schemeClr val="bg1"/>
                  </a:solidFill>
                  <a:latin typeface="UTM Avo" panose="02040603050506020204" pitchFamily="18"/>
                  <a:cs typeface="Arial" panose="020B0604020202020204" pitchFamily="34" charset="0"/>
                </a:rPr>
                <a:t>huống</a:t>
              </a:r>
              <a:r>
                <a:rPr lang="en-US" sz="3200" b="1" dirty="0">
                  <a:solidFill>
                    <a:schemeClr val="bg1"/>
                  </a:solidFill>
                  <a:latin typeface="UTM Avo" panose="02040603050506020204" pitchFamily="18"/>
                  <a:cs typeface="Arial" panose="020B0604020202020204" pitchFamily="34" charset="0"/>
                </a:rPr>
                <a:t> 2</a:t>
              </a:r>
            </a:p>
          </p:txBody>
        </p:sp>
      </p:grpSp>
      <p:sp>
        <p:nvSpPr>
          <p:cNvPr id="8" name="TextBox 7">
            <a:extLst>
              <a:ext uri="{FF2B5EF4-FFF2-40B4-BE49-F238E27FC236}">
                <a16:creationId xmlns:a16="http://schemas.microsoft.com/office/drawing/2014/main" id="{6DBBD8C5-AF84-D9A0-CE75-4086AD96C054}"/>
              </a:ext>
            </a:extLst>
          </p:cNvPr>
          <p:cNvSpPr txBox="1"/>
          <p:nvPr/>
        </p:nvSpPr>
        <p:spPr>
          <a:xfrm>
            <a:off x="5053644" y="3429000"/>
            <a:ext cx="6136870" cy="1121846"/>
          </a:xfrm>
          <a:prstGeom prst="rect">
            <a:avLst/>
          </a:prstGeom>
          <a:noFill/>
        </p:spPr>
        <p:txBody>
          <a:bodyPr wrap="square">
            <a:spAutoFit/>
          </a:bodyPr>
          <a:lstStyle/>
          <a:p>
            <a:pPr algn="just">
              <a:lnSpc>
                <a:spcPct val="150000"/>
              </a:lnSpc>
            </a:pPr>
            <a:r>
              <a:rPr lang="vi-VN" sz="2400" dirty="0">
                <a:latin typeface="UTM Avo" panose="02040603050506020204" pitchFamily="18"/>
                <a:ea typeface="Calibri" panose="020F0502020204030204" pitchFamily="34" charset="0"/>
                <a:cs typeface="Arial" panose="020B0604020202020204" pitchFamily="34" charset="0"/>
              </a:rPr>
              <a:t>Nếu là bạn của Thắng, em sẽ khuyên bạn ấy đổi lại áo khoác cho bạn Mạnh.</a:t>
            </a:r>
            <a:endParaRPr lang="en-US" sz="2400" dirty="0">
              <a:latin typeface="UTM Avo" panose="02040603050506020204" pitchFamily="18"/>
              <a:ea typeface="Calibri" panose="020F0502020204030204" pitchFamily="34" charset="0"/>
              <a:cs typeface="Arial" panose="020B0604020202020204" pitchFamily="34" charset="0"/>
            </a:endParaRPr>
          </a:p>
        </p:txBody>
      </p:sp>
      <p:grpSp>
        <p:nvGrpSpPr>
          <p:cNvPr id="9" name="Group 3">
            <a:extLst>
              <a:ext uri="{FF2B5EF4-FFF2-40B4-BE49-F238E27FC236}">
                <a16:creationId xmlns:a16="http://schemas.microsoft.com/office/drawing/2014/main" id="{CD0592C9-D3A6-723C-9BB8-BC3F7E067EB9}"/>
              </a:ext>
            </a:extLst>
          </p:cNvPr>
          <p:cNvGrpSpPr/>
          <p:nvPr/>
        </p:nvGrpSpPr>
        <p:grpSpPr>
          <a:xfrm>
            <a:off x="587259" y="1609083"/>
            <a:ext cx="3482715" cy="5238521"/>
            <a:chOff x="0" y="0"/>
            <a:chExt cx="1375888" cy="2069539"/>
          </a:xfrm>
        </p:grpSpPr>
        <p:sp>
          <p:nvSpPr>
            <p:cNvPr id="10" name="Freeform 4">
              <a:extLst>
                <a:ext uri="{FF2B5EF4-FFF2-40B4-BE49-F238E27FC236}">
                  <a16:creationId xmlns:a16="http://schemas.microsoft.com/office/drawing/2014/main" id="{AB8C678E-A872-E118-386A-F3F969D34704}"/>
                </a:ext>
              </a:extLst>
            </p:cNvPr>
            <p:cNvSpPr/>
            <p:nvPr/>
          </p:nvSpPr>
          <p:spPr>
            <a:xfrm>
              <a:off x="0" y="0"/>
              <a:ext cx="1375888" cy="2069539"/>
            </a:xfrm>
            <a:custGeom>
              <a:avLst/>
              <a:gdLst/>
              <a:ahLst/>
              <a:cxnLst/>
              <a:rect l="l" t="t" r="r" b="b"/>
              <a:pathLst>
                <a:path w="1375888" h="2069539">
                  <a:moveTo>
                    <a:pt x="75580" y="0"/>
                  </a:moveTo>
                  <a:lnTo>
                    <a:pt x="1300307" y="0"/>
                  </a:lnTo>
                  <a:cubicBezTo>
                    <a:pt x="1320352" y="0"/>
                    <a:pt x="1339577" y="7963"/>
                    <a:pt x="1353751" y="22137"/>
                  </a:cubicBezTo>
                  <a:cubicBezTo>
                    <a:pt x="1367925" y="36311"/>
                    <a:pt x="1375888" y="55535"/>
                    <a:pt x="1375888" y="75580"/>
                  </a:cubicBezTo>
                  <a:lnTo>
                    <a:pt x="1375888" y="1993959"/>
                  </a:lnTo>
                  <a:cubicBezTo>
                    <a:pt x="1375888" y="2014004"/>
                    <a:pt x="1367925" y="2033228"/>
                    <a:pt x="1353751" y="2047402"/>
                  </a:cubicBezTo>
                  <a:cubicBezTo>
                    <a:pt x="1339577" y="2061576"/>
                    <a:pt x="1320352" y="2069539"/>
                    <a:pt x="1300307" y="2069539"/>
                  </a:cubicBezTo>
                  <a:lnTo>
                    <a:pt x="75580" y="2069539"/>
                  </a:lnTo>
                  <a:cubicBezTo>
                    <a:pt x="55535" y="2069539"/>
                    <a:pt x="36311" y="2061576"/>
                    <a:pt x="22137" y="2047402"/>
                  </a:cubicBezTo>
                  <a:cubicBezTo>
                    <a:pt x="7963" y="2033228"/>
                    <a:pt x="0" y="2014004"/>
                    <a:pt x="0" y="1993959"/>
                  </a:cubicBezTo>
                  <a:lnTo>
                    <a:pt x="0" y="75580"/>
                  </a:lnTo>
                  <a:cubicBezTo>
                    <a:pt x="0" y="55535"/>
                    <a:pt x="7963" y="36311"/>
                    <a:pt x="22137" y="22137"/>
                  </a:cubicBezTo>
                  <a:cubicBezTo>
                    <a:pt x="36311" y="7963"/>
                    <a:pt x="55535" y="0"/>
                    <a:pt x="75580" y="0"/>
                  </a:cubicBezTo>
                  <a:close/>
                </a:path>
              </a:pathLst>
            </a:custGeom>
            <a:solidFill>
              <a:srgbClr val="FFC9A7"/>
            </a:solidFill>
          </p:spPr>
          <p:txBody>
            <a:bodyPr/>
            <a:lstStyle/>
            <a:p>
              <a:endParaRPr lang="en-US" sz="800">
                <a:latin typeface="UTM Avo" panose="02040603050506020204" pitchFamily="18"/>
                <a:cs typeface="Arial" panose="020B0604020202020204" pitchFamily="34" charset="0"/>
              </a:endParaRPr>
            </a:p>
          </p:txBody>
        </p:sp>
        <p:sp>
          <p:nvSpPr>
            <p:cNvPr id="11" name="TextBox 5">
              <a:extLst>
                <a:ext uri="{FF2B5EF4-FFF2-40B4-BE49-F238E27FC236}">
                  <a16:creationId xmlns:a16="http://schemas.microsoft.com/office/drawing/2014/main" id="{4163CCD1-54C3-AB52-8E0C-EFA3748E3630}"/>
                </a:ext>
              </a:extLst>
            </p:cNvPr>
            <p:cNvSpPr txBox="1"/>
            <p:nvPr/>
          </p:nvSpPr>
          <p:spPr>
            <a:xfrm>
              <a:off x="0" y="-47625"/>
              <a:ext cx="812800" cy="860425"/>
            </a:xfrm>
            <a:prstGeom prst="rect">
              <a:avLst/>
            </a:prstGeom>
          </p:spPr>
          <p:txBody>
            <a:bodyPr lIns="33867" tIns="33867" rIns="33867" bIns="33867" rtlCol="0" anchor="ctr"/>
            <a:lstStyle/>
            <a:p>
              <a:pPr algn="ctr">
                <a:lnSpc>
                  <a:spcPts val="1773"/>
                </a:lnSpc>
              </a:pPr>
              <a:endParaRPr sz="800">
                <a:latin typeface="UTM Avo" panose="02040603050506020204" pitchFamily="18"/>
                <a:cs typeface="Arial" panose="020B0604020202020204" pitchFamily="34" charset="0"/>
              </a:endParaRPr>
            </a:p>
          </p:txBody>
        </p:sp>
      </p:grpSp>
      <p:sp>
        <p:nvSpPr>
          <p:cNvPr id="12" name="TextBox 11">
            <a:extLst>
              <a:ext uri="{FF2B5EF4-FFF2-40B4-BE49-F238E27FC236}">
                <a16:creationId xmlns:a16="http://schemas.microsoft.com/office/drawing/2014/main" id="{CEA8A069-9420-4DE1-A3BF-5E408A4A80B1}"/>
              </a:ext>
            </a:extLst>
          </p:cNvPr>
          <p:cNvSpPr txBox="1"/>
          <p:nvPr/>
        </p:nvSpPr>
        <p:spPr>
          <a:xfrm>
            <a:off x="666769" y="3111220"/>
            <a:ext cx="3323693" cy="1301062"/>
          </a:xfrm>
          <a:prstGeom prst="rect">
            <a:avLst/>
          </a:prstGeom>
          <a:noFill/>
        </p:spPr>
        <p:txBody>
          <a:bodyPr wrap="square" rtlCol="0">
            <a:spAutoFit/>
          </a:bodyPr>
          <a:lstStyle/>
          <a:p>
            <a:pPr algn="ctr">
              <a:lnSpc>
                <a:spcPct val="150000"/>
              </a:lnSpc>
            </a:pPr>
            <a:r>
              <a:rPr lang="en-US" sz="2800" b="1" dirty="0">
                <a:latin typeface="UTM Avo" panose="02040603050506020204" pitchFamily="18"/>
                <a:ea typeface="Calibri" panose="020F0502020204030204" pitchFamily="34" charset="0"/>
                <a:cs typeface="Arial" panose="020B0604020202020204" pitchFamily="34" charset="0"/>
              </a:rPr>
              <a:t>GỢI Ý </a:t>
            </a:r>
          </a:p>
          <a:p>
            <a:pPr algn="ctr">
              <a:lnSpc>
                <a:spcPct val="150000"/>
              </a:lnSpc>
            </a:pPr>
            <a:r>
              <a:rPr lang="en-US" sz="2800" b="1" dirty="0">
                <a:latin typeface="UTM Avo" panose="02040603050506020204" pitchFamily="18"/>
                <a:ea typeface="Calibri" panose="020F0502020204030204" pitchFamily="34" charset="0"/>
                <a:cs typeface="Arial" panose="020B0604020202020204" pitchFamily="34" charset="0"/>
              </a:rPr>
              <a:t>CÂU TRẢ LỜI</a:t>
            </a:r>
          </a:p>
        </p:txBody>
      </p:sp>
      <p:pic>
        <p:nvPicPr>
          <p:cNvPr id="14" name="Picture 13" descr="Icon&#10;&#10;Description automatically generated">
            <a:extLst>
              <a:ext uri="{FF2B5EF4-FFF2-40B4-BE49-F238E27FC236}">
                <a16:creationId xmlns:a16="http://schemas.microsoft.com/office/drawing/2014/main" id="{3E5E3197-1962-ED52-FA48-77D1365FE7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8969" y="1488532"/>
            <a:ext cx="1814567" cy="1814567"/>
          </a:xfrm>
          <a:prstGeom prst="rect">
            <a:avLst/>
          </a:prstGeom>
        </p:spPr>
      </p:pic>
      <p:pic>
        <p:nvPicPr>
          <p:cNvPr id="15" name="Picture 14" descr="A picture containing toy, doll&#10;&#10;Description automatically generated">
            <a:extLst>
              <a:ext uri="{FF2B5EF4-FFF2-40B4-BE49-F238E27FC236}">
                <a16:creationId xmlns:a16="http://schemas.microsoft.com/office/drawing/2014/main" id="{8CFB709B-50C5-CF5E-2EC8-B00C32FCE7D5}"/>
              </a:ext>
            </a:extLst>
          </p:cNvPr>
          <p:cNvPicPr>
            <a:picLocks noChangeAspect="1"/>
          </p:cNvPicPr>
          <p:nvPr/>
        </p:nvPicPr>
        <p:blipFill rotWithShape="1">
          <a:blip r:embed="rId4">
            <a:extLst>
              <a:ext uri="{28A0092B-C50C-407E-A947-70E740481C1C}">
                <a14:useLocalDpi xmlns:a14="http://schemas.microsoft.com/office/drawing/2010/main" val="0"/>
              </a:ext>
            </a:extLst>
          </a:blip>
          <a:srcRect t="26331"/>
          <a:stretch/>
        </p:blipFill>
        <p:spPr>
          <a:xfrm>
            <a:off x="297175" y="4518923"/>
            <a:ext cx="4113571" cy="2255805"/>
          </a:xfrm>
          <a:prstGeom prst="rect">
            <a:avLst/>
          </a:prstGeom>
        </p:spPr>
      </p:pic>
    </p:spTree>
    <p:extLst>
      <p:ext uri="{BB962C8B-B14F-4D97-AF65-F5344CB8AC3E}">
        <p14:creationId xmlns:p14="http://schemas.microsoft.com/office/powerpoint/2010/main" val="1789849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left)">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E065109-B7D3-3816-7105-446DF674D85E}"/>
              </a:ext>
            </a:extLst>
          </p:cNvPr>
          <p:cNvGrpSpPr/>
          <p:nvPr/>
        </p:nvGrpSpPr>
        <p:grpSpPr>
          <a:xfrm rot="-10800000">
            <a:off x="4396600" y="1485143"/>
            <a:ext cx="7128631" cy="5558730"/>
            <a:chOff x="0" y="-28575"/>
            <a:chExt cx="2816250" cy="2196042"/>
          </a:xfrm>
        </p:grpSpPr>
        <p:sp>
          <p:nvSpPr>
            <p:cNvPr id="3" name="Freeform 5">
              <a:extLst>
                <a:ext uri="{FF2B5EF4-FFF2-40B4-BE49-F238E27FC236}">
                  <a16:creationId xmlns:a16="http://schemas.microsoft.com/office/drawing/2014/main" id="{19F16127-06BF-23D0-4129-25D560550AAE}"/>
                </a:ext>
              </a:extLst>
            </p:cNvPr>
            <p:cNvSpPr/>
            <p:nvPr/>
          </p:nvSpPr>
          <p:spPr>
            <a:xfrm>
              <a:off x="0" y="97928"/>
              <a:ext cx="2816250" cy="2069539"/>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chemeClr val="accent5">
                <a:lumMod val="20000"/>
                <a:lumOff val="80000"/>
              </a:schemeClr>
            </a:solidFill>
          </p:spPr>
          <p:txBody>
            <a:bodyPr/>
            <a:lstStyle/>
            <a:p>
              <a:endParaRPr lang="en-US" sz="800">
                <a:latin typeface="UTM Avo" panose="02040603050506020204" pitchFamily="18"/>
                <a:cs typeface="Arial" panose="020B0604020202020204" pitchFamily="34" charset="0"/>
              </a:endParaRPr>
            </a:p>
          </p:txBody>
        </p:sp>
        <p:sp>
          <p:nvSpPr>
            <p:cNvPr id="4" name="TextBox 6">
              <a:extLst>
                <a:ext uri="{FF2B5EF4-FFF2-40B4-BE49-F238E27FC236}">
                  <a16:creationId xmlns:a16="http://schemas.microsoft.com/office/drawing/2014/main" id="{2EB5F388-643A-8019-7A83-871F673FD74A}"/>
                </a:ext>
              </a:extLst>
            </p:cNvPr>
            <p:cNvSpPr txBox="1"/>
            <p:nvPr/>
          </p:nvSpPr>
          <p:spPr>
            <a:xfrm>
              <a:off x="0" y="-28575"/>
              <a:ext cx="812800" cy="841375"/>
            </a:xfrm>
            <a:prstGeom prst="rect">
              <a:avLst/>
            </a:prstGeom>
          </p:spPr>
          <p:txBody>
            <a:bodyPr lIns="33867" tIns="33867" rIns="33867" bIns="33867" rtlCol="0" anchor="ctr"/>
            <a:lstStyle/>
            <a:p>
              <a:pPr algn="ctr">
                <a:lnSpc>
                  <a:spcPts val="1494"/>
                </a:lnSpc>
              </a:pPr>
              <a:endParaRPr sz="800">
                <a:latin typeface="UTM Avo" panose="02040603050506020204" pitchFamily="18"/>
                <a:cs typeface="Arial" panose="020B0604020202020204" pitchFamily="34" charset="0"/>
              </a:endParaRPr>
            </a:p>
          </p:txBody>
        </p:sp>
      </p:grpSp>
      <p:grpSp>
        <p:nvGrpSpPr>
          <p:cNvPr id="5" name="Group 4">
            <a:extLst>
              <a:ext uri="{FF2B5EF4-FFF2-40B4-BE49-F238E27FC236}">
                <a16:creationId xmlns:a16="http://schemas.microsoft.com/office/drawing/2014/main" id="{10430DD2-1C7A-11E9-F4FA-7502FB8464C2}"/>
              </a:ext>
            </a:extLst>
          </p:cNvPr>
          <p:cNvGrpSpPr/>
          <p:nvPr/>
        </p:nvGrpSpPr>
        <p:grpSpPr>
          <a:xfrm>
            <a:off x="5633809" y="2071335"/>
            <a:ext cx="4654211" cy="900005"/>
            <a:chOff x="8286895" y="1846072"/>
            <a:chExt cx="6981317" cy="1350007"/>
          </a:xfrm>
        </p:grpSpPr>
        <p:sp>
          <p:nvSpPr>
            <p:cNvPr id="6" name="Freeform 8">
              <a:extLst>
                <a:ext uri="{FF2B5EF4-FFF2-40B4-BE49-F238E27FC236}">
                  <a16:creationId xmlns:a16="http://schemas.microsoft.com/office/drawing/2014/main" id="{51E0D082-C356-D3DA-5501-1E8C95836CE4}"/>
                </a:ext>
              </a:extLst>
            </p:cNvPr>
            <p:cNvSpPr/>
            <p:nvPr/>
          </p:nvSpPr>
          <p:spPr>
            <a:xfrm>
              <a:off x="8286895" y="1846072"/>
              <a:ext cx="6981317" cy="1350007"/>
            </a:xfrm>
            <a:custGeom>
              <a:avLst/>
              <a:gdLst/>
              <a:ahLst/>
              <a:cxnLst/>
              <a:rect l="l" t="t" r="r" b="b"/>
              <a:pathLst>
                <a:path w="1838701" h="258118">
                  <a:moveTo>
                    <a:pt x="56556" y="0"/>
                  </a:moveTo>
                  <a:lnTo>
                    <a:pt x="1782144" y="0"/>
                  </a:lnTo>
                  <a:cubicBezTo>
                    <a:pt x="1813380" y="0"/>
                    <a:pt x="1838701" y="25321"/>
                    <a:pt x="1838701" y="56556"/>
                  </a:cubicBezTo>
                  <a:lnTo>
                    <a:pt x="1838701" y="201561"/>
                  </a:lnTo>
                  <a:cubicBezTo>
                    <a:pt x="1838701" y="232797"/>
                    <a:pt x="1813380" y="258118"/>
                    <a:pt x="1782144" y="258118"/>
                  </a:cubicBezTo>
                  <a:lnTo>
                    <a:pt x="56556" y="258118"/>
                  </a:lnTo>
                  <a:cubicBezTo>
                    <a:pt x="25321" y="258118"/>
                    <a:pt x="0" y="232797"/>
                    <a:pt x="0" y="201561"/>
                  </a:cubicBezTo>
                  <a:lnTo>
                    <a:pt x="0" y="56556"/>
                  </a:lnTo>
                  <a:cubicBezTo>
                    <a:pt x="0" y="25321"/>
                    <a:pt x="25321" y="0"/>
                    <a:pt x="56556" y="0"/>
                  </a:cubicBezTo>
                  <a:close/>
                </a:path>
              </a:pathLst>
            </a:custGeom>
            <a:solidFill>
              <a:srgbClr val="F9705A"/>
            </a:solidFill>
          </p:spPr>
          <p:txBody>
            <a:bodyPr/>
            <a:lstStyle/>
            <a:p>
              <a:endParaRPr lang="en-US" sz="800">
                <a:latin typeface="UTM Avo" panose="02040603050506020204" pitchFamily="18"/>
                <a:cs typeface="Arial" panose="020B0604020202020204" pitchFamily="34" charset="0"/>
              </a:endParaRPr>
            </a:p>
          </p:txBody>
        </p:sp>
        <p:sp>
          <p:nvSpPr>
            <p:cNvPr id="7" name="TextBox 6">
              <a:extLst>
                <a:ext uri="{FF2B5EF4-FFF2-40B4-BE49-F238E27FC236}">
                  <a16:creationId xmlns:a16="http://schemas.microsoft.com/office/drawing/2014/main" id="{5C0FF688-9820-5EE5-F896-0E04C4E64099}"/>
                </a:ext>
              </a:extLst>
            </p:cNvPr>
            <p:cNvSpPr txBox="1"/>
            <p:nvPr/>
          </p:nvSpPr>
          <p:spPr>
            <a:xfrm>
              <a:off x="9069900" y="2090188"/>
              <a:ext cx="5415306" cy="877162"/>
            </a:xfrm>
            <a:prstGeom prst="rect">
              <a:avLst/>
            </a:prstGeom>
            <a:noFill/>
          </p:spPr>
          <p:txBody>
            <a:bodyPr wrap="square" rtlCol="0">
              <a:spAutoFit/>
            </a:bodyPr>
            <a:lstStyle/>
            <a:p>
              <a:pPr algn="ctr"/>
              <a:r>
                <a:rPr lang="en-US" sz="3200" b="1" dirty="0" err="1">
                  <a:solidFill>
                    <a:schemeClr val="bg1"/>
                  </a:solidFill>
                  <a:latin typeface="UTM Avo" panose="02040603050506020204" pitchFamily="18"/>
                  <a:cs typeface="Arial" panose="020B0604020202020204" pitchFamily="34" charset="0"/>
                </a:rPr>
                <a:t>Tình</a:t>
              </a:r>
              <a:r>
                <a:rPr lang="en-US" sz="3200" b="1" dirty="0">
                  <a:solidFill>
                    <a:schemeClr val="bg1"/>
                  </a:solidFill>
                  <a:latin typeface="UTM Avo" panose="02040603050506020204" pitchFamily="18"/>
                  <a:cs typeface="Arial" panose="020B0604020202020204" pitchFamily="34" charset="0"/>
                </a:rPr>
                <a:t> </a:t>
              </a:r>
              <a:r>
                <a:rPr lang="en-US" sz="3200" b="1" dirty="0" err="1">
                  <a:solidFill>
                    <a:schemeClr val="bg1"/>
                  </a:solidFill>
                  <a:latin typeface="UTM Avo" panose="02040603050506020204" pitchFamily="18"/>
                  <a:cs typeface="Arial" panose="020B0604020202020204" pitchFamily="34" charset="0"/>
                </a:rPr>
                <a:t>huống</a:t>
              </a:r>
              <a:r>
                <a:rPr lang="en-US" sz="3200" b="1" dirty="0">
                  <a:solidFill>
                    <a:schemeClr val="bg1"/>
                  </a:solidFill>
                  <a:latin typeface="UTM Avo" panose="02040603050506020204" pitchFamily="18"/>
                  <a:cs typeface="Arial" panose="020B0604020202020204" pitchFamily="34" charset="0"/>
                </a:rPr>
                <a:t> 3</a:t>
              </a:r>
            </a:p>
          </p:txBody>
        </p:sp>
      </p:grpSp>
      <p:sp>
        <p:nvSpPr>
          <p:cNvPr id="8" name="TextBox 7">
            <a:extLst>
              <a:ext uri="{FF2B5EF4-FFF2-40B4-BE49-F238E27FC236}">
                <a16:creationId xmlns:a16="http://schemas.microsoft.com/office/drawing/2014/main" id="{6DBBD8C5-AF84-D9A0-CE75-4086AD96C054}"/>
              </a:ext>
            </a:extLst>
          </p:cNvPr>
          <p:cNvSpPr txBox="1"/>
          <p:nvPr/>
        </p:nvSpPr>
        <p:spPr>
          <a:xfrm>
            <a:off x="5053644" y="3429000"/>
            <a:ext cx="5962699" cy="2229841"/>
          </a:xfrm>
          <a:prstGeom prst="rect">
            <a:avLst/>
          </a:prstGeom>
          <a:noFill/>
        </p:spPr>
        <p:txBody>
          <a:bodyPr wrap="square">
            <a:spAutoFit/>
          </a:bodyPr>
          <a:lstStyle/>
          <a:p>
            <a:pPr algn="just">
              <a:lnSpc>
                <a:spcPct val="150000"/>
              </a:lnSpc>
            </a:pPr>
            <a:r>
              <a:rPr lang="vi-VN" sz="2400" dirty="0">
                <a:latin typeface="UTM Avo" panose="02040603050506020204" pitchFamily="18"/>
                <a:ea typeface="Calibri" panose="020F0502020204030204" pitchFamily="34" charset="0"/>
                <a:cs typeface="Arial" panose="020B0604020202020204" pitchFamily="34" charset="0"/>
              </a:rPr>
              <a:t>Nếu em là My, em sẽ nói với Hồng: “Mặc dù xe là tài sản của Thanh nhưng bảo vệ tài sản cho bạn cũng là thể hiện sự tôn trọng tài sản của bạn”.</a:t>
            </a:r>
            <a:endParaRPr lang="en-US" sz="2400" dirty="0">
              <a:latin typeface="UTM Avo" panose="02040603050506020204" pitchFamily="18"/>
              <a:ea typeface="Calibri" panose="020F0502020204030204" pitchFamily="34" charset="0"/>
              <a:cs typeface="Arial" panose="020B0604020202020204" pitchFamily="34" charset="0"/>
            </a:endParaRPr>
          </a:p>
        </p:txBody>
      </p:sp>
      <p:grpSp>
        <p:nvGrpSpPr>
          <p:cNvPr id="9" name="Group 3">
            <a:extLst>
              <a:ext uri="{FF2B5EF4-FFF2-40B4-BE49-F238E27FC236}">
                <a16:creationId xmlns:a16="http://schemas.microsoft.com/office/drawing/2014/main" id="{CD0592C9-D3A6-723C-9BB8-BC3F7E067EB9}"/>
              </a:ext>
            </a:extLst>
          </p:cNvPr>
          <p:cNvGrpSpPr/>
          <p:nvPr/>
        </p:nvGrpSpPr>
        <p:grpSpPr>
          <a:xfrm>
            <a:off x="587259" y="1609083"/>
            <a:ext cx="3482715" cy="5238521"/>
            <a:chOff x="0" y="0"/>
            <a:chExt cx="1375888" cy="2069539"/>
          </a:xfrm>
        </p:grpSpPr>
        <p:sp>
          <p:nvSpPr>
            <p:cNvPr id="10" name="Freeform 4">
              <a:extLst>
                <a:ext uri="{FF2B5EF4-FFF2-40B4-BE49-F238E27FC236}">
                  <a16:creationId xmlns:a16="http://schemas.microsoft.com/office/drawing/2014/main" id="{AB8C678E-A872-E118-386A-F3F969D34704}"/>
                </a:ext>
              </a:extLst>
            </p:cNvPr>
            <p:cNvSpPr/>
            <p:nvPr/>
          </p:nvSpPr>
          <p:spPr>
            <a:xfrm>
              <a:off x="0" y="0"/>
              <a:ext cx="1375888" cy="2069539"/>
            </a:xfrm>
            <a:custGeom>
              <a:avLst/>
              <a:gdLst/>
              <a:ahLst/>
              <a:cxnLst/>
              <a:rect l="l" t="t" r="r" b="b"/>
              <a:pathLst>
                <a:path w="1375888" h="2069539">
                  <a:moveTo>
                    <a:pt x="75580" y="0"/>
                  </a:moveTo>
                  <a:lnTo>
                    <a:pt x="1300307" y="0"/>
                  </a:lnTo>
                  <a:cubicBezTo>
                    <a:pt x="1320352" y="0"/>
                    <a:pt x="1339577" y="7963"/>
                    <a:pt x="1353751" y="22137"/>
                  </a:cubicBezTo>
                  <a:cubicBezTo>
                    <a:pt x="1367925" y="36311"/>
                    <a:pt x="1375888" y="55535"/>
                    <a:pt x="1375888" y="75580"/>
                  </a:cubicBezTo>
                  <a:lnTo>
                    <a:pt x="1375888" y="1993959"/>
                  </a:lnTo>
                  <a:cubicBezTo>
                    <a:pt x="1375888" y="2014004"/>
                    <a:pt x="1367925" y="2033228"/>
                    <a:pt x="1353751" y="2047402"/>
                  </a:cubicBezTo>
                  <a:cubicBezTo>
                    <a:pt x="1339577" y="2061576"/>
                    <a:pt x="1320352" y="2069539"/>
                    <a:pt x="1300307" y="2069539"/>
                  </a:cubicBezTo>
                  <a:lnTo>
                    <a:pt x="75580" y="2069539"/>
                  </a:lnTo>
                  <a:cubicBezTo>
                    <a:pt x="55535" y="2069539"/>
                    <a:pt x="36311" y="2061576"/>
                    <a:pt x="22137" y="2047402"/>
                  </a:cubicBezTo>
                  <a:cubicBezTo>
                    <a:pt x="7963" y="2033228"/>
                    <a:pt x="0" y="2014004"/>
                    <a:pt x="0" y="1993959"/>
                  </a:cubicBezTo>
                  <a:lnTo>
                    <a:pt x="0" y="75580"/>
                  </a:lnTo>
                  <a:cubicBezTo>
                    <a:pt x="0" y="55535"/>
                    <a:pt x="7963" y="36311"/>
                    <a:pt x="22137" y="22137"/>
                  </a:cubicBezTo>
                  <a:cubicBezTo>
                    <a:pt x="36311" y="7963"/>
                    <a:pt x="55535" y="0"/>
                    <a:pt x="75580" y="0"/>
                  </a:cubicBezTo>
                  <a:close/>
                </a:path>
              </a:pathLst>
            </a:custGeom>
            <a:solidFill>
              <a:srgbClr val="FFC9A7"/>
            </a:solidFill>
          </p:spPr>
          <p:txBody>
            <a:bodyPr/>
            <a:lstStyle/>
            <a:p>
              <a:endParaRPr lang="en-US" sz="800">
                <a:latin typeface="UTM Avo" panose="02040603050506020204" pitchFamily="18"/>
                <a:cs typeface="Arial" panose="020B0604020202020204" pitchFamily="34" charset="0"/>
              </a:endParaRPr>
            </a:p>
          </p:txBody>
        </p:sp>
        <p:sp>
          <p:nvSpPr>
            <p:cNvPr id="11" name="TextBox 5">
              <a:extLst>
                <a:ext uri="{FF2B5EF4-FFF2-40B4-BE49-F238E27FC236}">
                  <a16:creationId xmlns:a16="http://schemas.microsoft.com/office/drawing/2014/main" id="{4163CCD1-54C3-AB52-8E0C-EFA3748E3630}"/>
                </a:ext>
              </a:extLst>
            </p:cNvPr>
            <p:cNvSpPr txBox="1"/>
            <p:nvPr/>
          </p:nvSpPr>
          <p:spPr>
            <a:xfrm>
              <a:off x="0" y="-47625"/>
              <a:ext cx="812800" cy="860425"/>
            </a:xfrm>
            <a:prstGeom prst="rect">
              <a:avLst/>
            </a:prstGeom>
          </p:spPr>
          <p:txBody>
            <a:bodyPr lIns="33867" tIns="33867" rIns="33867" bIns="33867" rtlCol="0" anchor="ctr"/>
            <a:lstStyle/>
            <a:p>
              <a:pPr algn="ctr">
                <a:lnSpc>
                  <a:spcPts val="1773"/>
                </a:lnSpc>
              </a:pPr>
              <a:endParaRPr sz="800">
                <a:latin typeface="UTM Avo" panose="02040603050506020204" pitchFamily="18"/>
                <a:cs typeface="Arial" panose="020B0604020202020204" pitchFamily="34" charset="0"/>
              </a:endParaRPr>
            </a:p>
          </p:txBody>
        </p:sp>
      </p:grpSp>
      <p:sp>
        <p:nvSpPr>
          <p:cNvPr id="12" name="TextBox 11">
            <a:extLst>
              <a:ext uri="{FF2B5EF4-FFF2-40B4-BE49-F238E27FC236}">
                <a16:creationId xmlns:a16="http://schemas.microsoft.com/office/drawing/2014/main" id="{CEA8A069-9420-4DE1-A3BF-5E408A4A80B1}"/>
              </a:ext>
            </a:extLst>
          </p:cNvPr>
          <p:cNvSpPr txBox="1"/>
          <p:nvPr/>
        </p:nvSpPr>
        <p:spPr>
          <a:xfrm>
            <a:off x="666769" y="3111220"/>
            <a:ext cx="3323693" cy="1301062"/>
          </a:xfrm>
          <a:prstGeom prst="rect">
            <a:avLst/>
          </a:prstGeom>
          <a:noFill/>
        </p:spPr>
        <p:txBody>
          <a:bodyPr wrap="square" rtlCol="0">
            <a:spAutoFit/>
          </a:bodyPr>
          <a:lstStyle/>
          <a:p>
            <a:pPr algn="ctr">
              <a:lnSpc>
                <a:spcPct val="150000"/>
              </a:lnSpc>
            </a:pPr>
            <a:r>
              <a:rPr lang="en-US" sz="2800" b="1" dirty="0">
                <a:latin typeface="UTM Avo" panose="02040603050506020204" pitchFamily="18"/>
                <a:ea typeface="Calibri" panose="020F0502020204030204" pitchFamily="34" charset="0"/>
                <a:cs typeface="Arial" panose="020B0604020202020204" pitchFamily="34" charset="0"/>
              </a:rPr>
              <a:t>GỢI Ý </a:t>
            </a:r>
          </a:p>
          <a:p>
            <a:pPr algn="ctr">
              <a:lnSpc>
                <a:spcPct val="150000"/>
              </a:lnSpc>
            </a:pPr>
            <a:r>
              <a:rPr lang="en-US" sz="2800" b="1" dirty="0">
                <a:latin typeface="UTM Avo" panose="02040603050506020204" pitchFamily="18"/>
                <a:ea typeface="Calibri" panose="020F0502020204030204" pitchFamily="34" charset="0"/>
                <a:cs typeface="Arial" panose="020B0604020202020204" pitchFamily="34" charset="0"/>
              </a:rPr>
              <a:t>CÂU TRẢ LỜI</a:t>
            </a:r>
          </a:p>
        </p:txBody>
      </p:sp>
      <p:pic>
        <p:nvPicPr>
          <p:cNvPr id="14" name="Picture 13" descr="Icon&#10;&#10;Description automatically generated">
            <a:extLst>
              <a:ext uri="{FF2B5EF4-FFF2-40B4-BE49-F238E27FC236}">
                <a16:creationId xmlns:a16="http://schemas.microsoft.com/office/drawing/2014/main" id="{3E5E3197-1962-ED52-FA48-77D1365FE7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8969" y="1488532"/>
            <a:ext cx="1814567" cy="1814567"/>
          </a:xfrm>
          <a:prstGeom prst="rect">
            <a:avLst/>
          </a:prstGeom>
        </p:spPr>
      </p:pic>
      <p:pic>
        <p:nvPicPr>
          <p:cNvPr id="15" name="Picture 14" descr="A picture containing toy, doll&#10;&#10;Description automatically generated">
            <a:extLst>
              <a:ext uri="{FF2B5EF4-FFF2-40B4-BE49-F238E27FC236}">
                <a16:creationId xmlns:a16="http://schemas.microsoft.com/office/drawing/2014/main" id="{8CFB709B-50C5-CF5E-2EC8-B00C32FCE7D5}"/>
              </a:ext>
            </a:extLst>
          </p:cNvPr>
          <p:cNvPicPr>
            <a:picLocks noChangeAspect="1"/>
          </p:cNvPicPr>
          <p:nvPr/>
        </p:nvPicPr>
        <p:blipFill rotWithShape="1">
          <a:blip r:embed="rId4">
            <a:extLst>
              <a:ext uri="{28A0092B-C50C-407E-A947-70E740481C1C}">
                <a14:useLocalDpi xmlns:a14="http://schemas.microsoft.com/office/drawing/2010/main" val="0"/>
              </a:ext>
            </a:extLst>
          </a:blip>
          <a:srcRect t="26331"/>
          <a:stretch/>
        </p:blipFill>
        <p:spPr>
          <a:xfrm>
            <a:off x="297175" y="4518923"/>
            <a:ext cx="4113571" cy="2255805"/>
          </a:xfrm>
          <a:prstGeom prst="rect">
            <a:avLst/>
          </a:prstGeom>
        </p:spPr>
      </p:pic>
    </p:spTree>
    <p:extLst>
      <p:ext uri="{BB962C8B-B14F-4D97-AF65-F5344CB8AC3E}">
        <p14:creationId xmlns:p14="http://schemas.microsoft.com/office/powerpoint/2010/main" val="158422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left)">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E065109-B7D3-3816-7105-446DF674D85E}"/>
              </a:ext>
            </a:extLst>
          </p:cNvPr>
          <p:cNvGrpSpPr/>
          <p:nvPr/>
        </p:nvGrpSpPr>
        <p:grpSpPr>
          <a:xfrm rot="-10800000">
            <a:off x="4396600" y="1485143"/>
            <a:ext cx="7128631" cy="5558730"/>
            <a:chOff x="0" y="-28575"/>
            <a:chExt cx="2816250" cy="2196042"/>
          </a:xfrm>
        </p:grpSpPr>
        <p:sp>
          <p:nvSpPr>
            <p:cNvPr id="3" name="Freeform 5">
              <a:extLst>
                <a:ext uri="{FF2B5EF4-FFF2-40B4-BE49-F238E27FC236}">
                  <a16:creationId xmlns:a16="http://schemas.microsoft.com/office/drawing/2014/main" id="{19F16127-06BF-23D0-4129-25D560550AAE}"/>
                </a:ext>
              </a:extLst>
            </p:cNvPr>
            <p:cNvSpPr/>
            <p:nvPr/>
          </p:nvSpPr>
          <p:spPr>
            <a:xfrm>
              <a:off x="0" y="97928"/>
              <a:ext cx="2816250" cy="2069539"/>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chemeClr val="accent5">
                <a:lumMod val="20000"/>
                <a:lumOff val="80000"/>
              </a:schemeClr>
            </a:solidFill>
          </p:spPr>
          <p:txBody>
            <a:bodyPr/>
            <a:lstStyle/>
            <a:p>
              <a:endParaRPr lang="en-US" sz="800">
                <a:latin typeface="UTM Avo" panose="02040603050506020204" pitchFamily="18"/>
                <a:cs typeface="Arial" panose="020B0604020202020204" pitchFamily="34" charset="0"/>
              </a:endParaRPr>
            </a:p>
          </p:txBody>
        </p:sp>
        <p:sp>
          <p:nvSpPr>
            <p:cNvPr id="4" name="TextBox 6">
              <a:extLst>
                <a:ext uri="{FF2B5EF4-FFF2-40B4-BE49-F238E27FC236}">
                  <a16:creationId xmlns:a16="http://schemas.microsoft.com/office/drawing/2014/main" id="{2EB5F388-643A-8019-7A83-871F673FD74A}"/>
                </a:ext>
              </a:extLst>
            </p:cNvPr>
            <p:cNvSpPr txBox="1"/>
            <p:nvPr/>
          </p:nvSpPr>
          <p:spPr>
            <a:xfrm>
              <a:off x="0" y="-28575"/>
              <a:ext cx="812800" cy="841375"/>
            </a:xfrm>
            <a:prstGeom prst="rect">
              <a:avLst/>
            </a:prstGeom>
          </p:spPr>
          <p:txBody>
            <a:bodyPr lIns="33867" tIns="33867" rIns="33867" bIns="33867" rtlCol="0" anchor="ctr"/>
            <a:lstStyle/>
            <a:p>
              <a:pPr algn="ctr">
                <a:lnSpc>
                  <a:spcPts val="1494"/>
                </a:lnSpc>
              </a:pPr>
              <a:endParaRPr sz="800">
                <a:latin typeface="UTM Avo" panose="02040603050506020204" pitchFamily="18"/>
                <a:cs typeface="Arial" panose="020B0604020202020204" pitchFamily="34" charset="0"/>
              </a:endParaRPr>
            </a:p>
          </p:txBody>
        </p:sp>
      </p:grpSp>
      <p:grpSp>
        <p:nvGrpSpPr>
          <p:cNvPr id="5" name="Group 4">
            <a:extLst>
              <a:ext uri="{FF2B5EF4-FFF2-40B4-BE49-F238E27FC236}">
                <a16:creationId xmlns:a16="http://schemas.microsoft.com/office/drawing/2014/main" id="{10430DD2-1C7A-11E9-F4FA-7502FB8464C2}"/>
              </a:ext>
            </a:extLst>
          </p:cNvPr>
          <p:cNvGrpSpPr/>
          <p:nvPr/>
        </p:nvGrpSpPr>
        <p:grpSpPr>
          <a:xfrm>
            <a:off x="5633809" y="2071335"/>
            <a:ext cx="4654211" cy="900005"/>
            <a:chOff x="8286895" y="1846072"/>
            <a:chExt cx="6981317" cy="1350007"/>
          </a:xfrm>
        </p:grpSpPr>
        <p:sp>
          <p:nvSpPr>
            <p:cNvPr id="6" name="Freeform 8">
              <a:extLst>
                <a:ext uri="{FF2B5EF4-FFF2-40B4-BE49-F238E27FC236}">
                  <a16:creationId xmlns:a16="http://schemas.microsoft.com/office/drawing/2014/main" id="{51E0D082-C356-D3DA-5501-1E8C95836CE4}"/>
                </a:ext>
              </a:extLst>
            </p:cNvPr>
            <p:cNvSpPr/>
            <p:nvPr/>
          </p:nvSpPr>
          <p:spPr>
            <a:xfrm>
              <a:off x="8286895" y="1846072"/>
              <a:ext cx="6981317" cy="1350007"/>
            </a:xfrm>
            <a:custGeom>
              <a:avLst/>
              <a:gdLst/>
              <a:ahLst/>
              <a:cxnLst/>
              <a:rect l="l" t="t" r="r" b="b"/>
              <a:pathLst>
                <a:path w="1838701" h="258118">
                  <a:moveTo>
                    <a:pt x="56556" y="0"/>
                  </a:moveTo>
                  <a:lnTo>
                    <a:pt x="1782144" y="0"/>
                  </a:lnTo>
                  <a:cubicBezTo>
                    <a:pt x="1813380" y="0"/>
                    <a:pt x="1838701" y="25321"/>
                    <a:pt x="1838701" y="56556"/>
                  </a:cubicBezTo>
                  <a:lnTo>
                    <a:pt x="1838701" y="201561"/>
                  </a:lnTo>
                  <a:cubicBezTo>
                    <a:pt x="1838701" y="232797"/>
                    <a:pt x="1813380" y="258118"/>
                    <a:pt x="1782144" y="258118"/>
                  </a:cubicBezTo>
                  <a:lnTo>
                    <a:pt x="56556" y="258118"/>
                  </a:lnTo>
                  <a:cubicBezTo>
                    <a:pt x="25321" y="258118"/>
                    <a:pt x="0" y="232797"/>
                    <a:pt x="0" y="201561"/>
                  </a:cubicBezTo>
                  <a:lnTo>
                    <a:pt x="0" y="56556"/>
                  </a:lnTo>
                  <a:cubicBezTo>
                    <a:pt x="0" y="25321"/>
                    <a:pt x="25321" y="0"/>
                    <a:pt x="56556" y="0"/>
                  </a:cubicBezTo>
                  <a:close/>
                </a:path>
              </a:pathLst>
            </a:custGeom>
            <a:solidFill>
              <a:srgbClr val="F9705A"/>
            </a:solidFill>
          </p:spPr>
          <p:txBody>
            <a:bodyPr/>
            <a:lstStyle/>
            <a:p>
              <a:endParaRPr lang="en-US" sz="800">
                <a:latin typeface="UTM Avo" panose="02040603050506020204" pitchFamily="18"/>
                <a:cs typeface="Arial" panose="020B0604020202020204" pitchFamily="34" charset="0"/>
              </a:endParaRPr>
            </a:p>
          </p:txBody>
        </p:sp>
        <p:sp>
          <p:nvSpPr>
            <p:cNvPr id="7" name="TextBox 6">
              <a:extLst>
                <a:ext uri="{FF2B5EF4-FFF2-40B4-BE49-F238E27FC236}">
                  <a16:creationId xmlns:a16="http://schemas.microsoft.com/office/drawing/2014/main" id="{5C0FF688-9820-5EE5-F896-0E04C4E64099}"/>
                </a:ext>
              </a:extLst>
            </p:cNvPr>
            <p:cNvSpPr txBox="1"/>
            <p:nvPr/>
          </p:nvSpPr>
          <p:spPr>
            <a:xfrm>
              <a:off x="9069900" y="2090188"/>
              <a:ext cx="5415306" cy="877162"/>
            </a:xfrm>
            <a:prstGeom prst="rect">
              <a:avLst/>
            </a:prstGeom>
            <a:noFill/>
          </p:spPr>
          <p:txBody>
            <a:bodyPr wrap="square" rtlCol="0">
              <a:spAutoFit/>
            </a:bodyPr>
            <a:lstStyle/>
            <a:p>
              <a:pPr algn="ctr"/>
              <a:r>
                <a:rPr lang="en-US" sz="3200" b="1" dirty="0" err="1">
                  <a:solidFill>
                    <a:schemeClr val="bg1"/>
                  </a:solidFill>
                  <a:latin typeface="UTM Avo" panose="02040603050506020204" pitchFamily="18"/>
                  <a:cs typeface="Arial" panose="020B0604020202020204" pitchFamily="34" charset="0"/>
                </a:rPr>
                <a:t>Tình</a:t>
              </a:r>
              <a:r>
                <a:rPr lang="en-US" sz="3200" b="1" dirty="0">
                  <a:solidFill>
                    <a:schemeClr val="bg1"/>
                  </a:solidFill>
                  <a:latin typeface="UTM Avo" panose="02040603050506020204" pitchFamily="18"/>
                  <a:cs typeface="Arial" panose="020B0604020202020204" pitchFamily="34" charset="0"/>
                </a:rPr>
                <a:t> </a:t>
              </a:r>
              <a:r>
                <a:rPr lang="en-US" sz="3200" b="1" dirty="0" err="1">
                  <a:solidFill>
                    <a:schemeClr val="bg1"/>
                  </a:solidFill>
                  <a:latin typeface="UTM Avo" panose="02040603050506020204" pitchFamily="18"/>
                  <a:cs typeface="Arial" panose="020B0604020202020204" pitchFamily="34" charset="0"/>
                </a:rPr>
                <a:t>huống</a:t>
              </a:r>
              <a:r>
                <a:rPr lang="en-US" sz="3200" b="1" dirty="0">
                  <a:solidFill>
                    <a:schemeClr val="bg1"/>
                  </a:solidFill>
                  <a:latin typeface="UTM Avo" panose="02040603050506020204" pitchFamily="18"/>
                  <a:cs typeface="Arial" panose="020B0604020202020204" pitchFamily="34" charset="0"/>
                </a:rPr>
                <a:t> 4</a:t>
              </a:r>
            </a:p>
          </p:txBody>
        </p:sp>
      </p:grpSp>
      <p:sp>
        <p:nvSpPr>
          <p:cNvPr id="8" name="TextBox 7">
            <a:extLst>
              <a:ext uri="{FF2B5EF4-FFF2-40B4-BE49-F238E27FC236}">
                <a16:creationId xmlns:a16="http://schemas.microsoft.com/office/drawing/2014/main" id="{6DBBD8C5-AF84-D9A0-CE75-4086AD96C054}"/>
              </a:ext>
            </a:extLst>
          </p:cNvPr>
          <p:cNvSpPr txBox="1"/>
          <p:nvPr/>
        </p:nvSpPr>
        <p:spPr>
          <a:xfrm>
            <a:off x="4396601" y="3111220"/>
            <a:ext cx="7128630" cy="3337837"/>
          </a:xfrm>
          <a:prstGeom prst="rect">
            <a:avLst/>
          </a:prstGeom>
          <a:noFill/>
        </p:spPr>
        <p:txBody>
          <a:bodyPr wrap="square">
            <a:spAutoFit/>
          </a:bodyPr>
          <a:lstStyle/>
          <a:p>
            <a:pPr marL="381019" indent="-381019" algn="just">
              <a:lnSpc>
                <a:spcPct val="150000"/>
              </a:lnSpc>
              <a:buFont typeface="Wingdings" panose="05000000000000000000" pitchFamily="2" charset="2"/>
              <a:buChar char="§"/>
            </a:pPr>
            <a:r>
              <a:rPr lang="vi-VN" sz="2400" dirty="0">
                <a:latin typeface="UTM Avo" panose="02040603050506020204" pitchFamily="18"/>
                <a:ea typeface="Calibri" panose="020F0502020204030204" pitchFamily="34" charset="0"/>
                <a:cs typeface="Arial" panose="020B0604020202020204" pitchFamily="34" charset="0"/>
              </a:rPr>
              <a:t>Em không đồng ý với việc làm của Châu. Vì vở ghi là tài sản của chị gái, Châu không được phép quyết định cho chị Thu mượn hay không.</a:t>
            </a:r>
          </a:p>
          <a:p>
            <a:pPr marL="381019" indent="-381019" algn="just">
              <a:lnSpc>
                <a:spcPct val="150000"/>
              </a:lnSpc>
              <a:buFont typeface="Wingdings" panose="05000000000000000000" pitchFamily="2" charset="2"/>
              <a:buChar char="§"/>
            </a:pPr>
            <a:r>
              <a:rPr lang="vi-VN" sz="2400" dirty="0">
                <a:latin typeface="UTM Avo" panose="02040603050506020204" pitchFamily="18"/>
                <a:ea typeface="Calibri" panose="020F0502020204030204" pitchFamily="34" charset="0"/>
                <a:cs typeface="Arial" panose="020B0604020202020204" pitchFamily="34" charset="0"/>
              </a:rPr>
              <a:t>Nếu là Châu</a:t>
            </a:r>
            <a:r>
              <a:rPr lang="en-US" sz="2400" dirty="0">
                <a:latin typeface="UTM Avo" panose="02040603050506020204" pitchFamily="18"/>
                <a:ea typeface="Calibri" panose="020F0502020204030204" pitchFamily="34" charset="0"/>
                <a:cs typeface="Arial" panose="020B0604020202020204" pitchFamily="34" charset="0"/>
              </a:rPr>
              <a:t>,</a:t>
            </a:r>
            <a:r>
              <a:rPr lang="vi-VN" sz="2400" dirty="0">
                <a:latin typeface="UTM Avo" panose="02040603050506020204" pitchFamily="18"/>
                <a:ea typeface="Calibri" panose="020F0502020204030204" pitchFamily="34" charset="0"/>
                <a:cs typeface="Arial" panose="020B0604020202020204" pitchFamily="34" charset="0"/>
              </a:rPr>
              <a:t> em sẽ hỏi chị và nếu được chị đồng ý thì mới đi tìm và cho chị Thu mượn.</a:t>
            </a:r>
          </a:p>
        </p:txBody>
      </p:sp>
      <p:grpSp>
        <p:nvGrpSpPr>
          <p:cNvPr id="9" name="Group 3">
            <a:extLst>
              <a:ext uri="{FF2B5EF4-FFF2-40B4-BE49-F238E27FC236}">
                <a16:creationId xmlns:a16="http://schemas.microsoft.com/office/drawing/2014/main" id="{CD0592C9-D3A6-723C-9BB8-BC3F7E067EB9}"/>
              </a:ext>
            </a:extLst>
          </p:cNvPr>
          <p:cNvGrpSpPr/>
          <p:nvPr/>
        </p:nvGrpSpPr>
        <p:grpSpPr>
          <a:xfrm>
            <a:off x="587259" y="1609083"/>
            <a:ext cx="3482715" cy="5238521"/>
            <a:chOff x="0" y="0"/>
            <a:chExt cx="1375888" cy="2069539"/>
          </a:xfrm>
        </p:grpSpPr>
        <p:sp>
          <p:nvSpPr>
            <p:cNvPr id="10" name="Freeform 4">
              <a:extLst>
                <a:ext uri="{FF2B5EF4-FFF2-40B4-BE49-F238E27FC236}">
                  <a16:creationId xmlns:a16="http://schemas.microsoft.com/office/drawing/2014/main" id="{AB8C678E-A872-E118-386A-F3F969D34704}"/>
                </a:ext>
              </a:extLst>
            </p:cNvPr>
            <p:cNvSpPr/>
            <p:nvPr/>
          </p:nvSpPr>
          <p:spPr>
            <a:xfrm>
              <a:off x="0" y="0"/>
              <a:ext cx="1375888" cy="2069539"/>
            </a:xfrm>
            <a:custGeom>
              <a:avLst/>
              <a:gdLst/>
              <a:ahLst/>
              <a:cxnLst/>
              <a:rect l="l" t="t" r="r" b="b"/>
              <a:pathLst>
                <a:path w="1375888" h="2069539">
                  <a:moveTo>
                    <a:pt x="75580" y="0"/>
                  </a:moveTo>
                  <a:lnTo>
                    <a:pt x="1300307" y="0"/>
                  </a:lnTo>
                  <a:cubicBezTo>
                    <a:pt x="1320352" y="0"/>
                    <a:pt x="1339577" y="7963"/>
                    <a:pt x="1353751" y="22137"/>
                  </a:cubicBezTo>
                  <a:cubicBezTo>
                    <a:pt x="1367925" y="36311"/>
                    <a:pt x="1375888" y="55535"/>
                    <a:pt x="1375888" y="75580"/>
                  </a:cubicBezTo>
                  <a:lnTo>
                    <a:pt x="1375888" y="1993959"/>
                  </a:lnTo>
                  <a:cubicBezTo>
                    <a:pt x="1375888" y="2014004"/>
                    <a:pt x="1367925" y="2033228"/>
                    <a:pt x="1353751" y="2047402"/>
                  </a:cubicBezTo>
                  <a:cubicBezTo>
                    <a:pt x="1339577" y="2061576"/>
                    <a:pt x="1320352" y="2069539"/>
                    <a:pt x="1300307" y="2069539"/>
                  </a:cubicBezTo>
                  <a:lnTo>
                    <a:pt x="75580" y="2069539"/>
                  </a:lnTo>
                  <a:cubicBezTo>
                    <a:pt x="55535" y="2069539"/>
                    <a:pt x="36311" y="2061576"/>
                    <a:pt x="22137" y="2047402"/>
                  </a:cubicBezTo>
                  <a:cubicBezTo>
                    <a:pt x="7963" y="2033228"/>
                    <a:pt x="0" y="2014004"/>
                    <a:pt x="0" y="1993959"/>
                  </a:cubicBezTo>
                  <a:lnTo>
                    <a:pt x="0" y="75580"/>
                  </a:lnTo>
                  <a:cubicBezTo>
                    <a:pt x="0" y="55535"/>
                    <a:pt x="7963" y="36311"/>
                    <a:pt x="22137" y="22137"/>
                  </a:cubicBezTo>
                  <a:cubicBezTo>
                    <a:pt x="36311" y="7963"/>
                    <a:pt x="55535" y="0"/>
                    <a:pt x="75580" y="0"/>
                  </a:cubicBezTo>
                  <a:close/>
                </a:path>
              </a:pathLst>
            </a:custGeom>
            <a:solidFill>
              <a:srgbClr val="FFC9A7"/>
            </a:solidFill>
          </p:spPr>
          <p:txBody>
            <a:bodyPr/>
            <a:lstStyle/>
            <a:p>
              <a:endParaRPr lang="en-US" sz="800">
                <a:latin typeface="UTM Avo" panose="02040603050506020204" pitchFamily="18"/>
                <a:cs typeface="Arial" panose="020B0604020202020204" pitchFamily="34" charset="0"/>
              </a:endParaRPr>
            </a:p>
          </p:txBody>
        </p:sp>
        <p:sp>
          <p:nvSpPr>
            <p:cNvPr id="11" name="TextBox 5">
              <a:extLst>
                <a:ext uri="{FF2B5EF4-FFF2-40B4-BE49-F238E27FC236}">
                  <a16:creationId xmlns:a16="http://schemas.microsoft.com/office/drawing/2014/main" id="{4163CCD1-54C3-AB52-8E0C-EFA3748E3630}"/>
                </a:ext>
              </a:extLst>
            </p:cNvPr>
            <p:cNvSpPr txBox="1"/>
            <p:nvPr/>
          </p:nvSpPr>
          <p:spPr>
            <a:xfrm>
              <a:off x="0" y="-47625"/>
              <a:ext cx="812800" cy="860425"/>
            </a:xfrm>
            <a:prstGeom prst="rect">
              <a:avLst/>
            </a:prstGeom>
          </p:spPr>
          <p:txBody>
            <a:bodyPr lIns="33867" tIns="33867" rIns="33867" bIns="33867" rtlCol="0" anchor="ctr"/>
            <a:lstStyle/>
            <a:p>
              <a:pPr algn="ctr">
                <a:lnSpc>
                  <a:spcPts val="1773"/>
                </a:lnSpc>
              </a:pPr>
              <a:endParaRPr sz="800">
                <a:latin typeface="UTM Avo" panose="02040603050506020204" pitchFamily="18"/>
                <a:cs typeface="Arial" panose="020B0604020202020204" pitchFamily="34" charset="0"/>
              </a:endParaRPr>
            </a:p>
          </p:txBody>
        </p:sp>
      </p:grpSp>
      <p:sp>
        <p:nvSpPr>
          <p:cNvPr id="12" name="TextBox 11">
            <a:extLst>
              <a:ext uri="{FF2B5EF4-FFF2-40B4-BE49-F238E27FC236}">
                <a16:creationId xmlns:a16="http://schemas.microsoft.com/office/drawing/2014/main" id="{CEA8A069-9420-4DE1-A3BF-5E408A4A80B1}"/>
              </a:ext>
            </a:extLst>
          </p:cNvPr>
          <p:cNvSpPr txBox="1"/>
          <p:nvPr/>
        </p:nvSpPr>
        <p:spPr>
          <a:xfrm>
            <a:off x="666769" y="3111220"/>
            <a:ext cx="3323693" cy="1301062"/>
          </a:xfrm>
          <a:prstGeom prst="rect">
            <a:avLst/>
          </a:prstGeom>
          <a:noFill/>
        </p:spPr>
        <p:txBody>
          <a:bodyPr wrap="square" rtlCol="0">
            <a:spAutoFit/>
          </a:bodyPr>
          <a:lstStyle/>
          <a:p>
            <a:pPr algn="ctr">
              <a:lnSpc>
                <a:spcPct val="150000"/>
              </a:lnSpc>
            </a:pPr>
            <a:r>
              <a:rPr lang="en-US" sz="2800" b="1" dirty="0">
                <a:latin typeface="UTM Avo" panose="02040603050506020204" pitchFamily="18"/>
                <a:ea typeface="Calibri" panose="020F0502020204030204" pitchFamily="34" charset="0"/>
                <a:cs typeface="Arial" panose="020B0604020202020204" pitchFamily="34" charset="0"/>
              </a:rPr>
              <a:t>GỢI Ý </a:t>
            </a:r>
          </a:p>
          <a:p>
            <a:pPr algn="ctr">
              <a:lnSpc>
                <a:spcPct val="150000"/>
              </a:lnSpc>
            </a:pPr>
            <a:r>
              <a:rPr lang="en-US" sz="2800" b="1" dirty="0">
                <a:latin typeface="UTM Avo" panose="02040603050506020204" pitchFamily="18"/>
                <a:ea typeface="Calibri" panose="020F0502020204030204" pitchFamily="34" charset="0"/>
                <a:cs typeface="Arial" panose="020B0604020202020204" pitchFamily="34" charset="0"/>
              </a:rPr>
              <a:t>CÂU TRẢ LỜI</a:t>
            </a:r>
          </a:p>
        </p:txBody>
      </p:sp>
      <p:pic>
        <p:nvPicPr>
          <p:cNvPr id="14" name="Picture 13" descr="Icon&#10;&#10;Description automatically generated">
            <a:extLst>
              <a:ext uri="{FF2B5EF4-FFF2-40B4-BE49-F238E27FC236}">
                <a16:creationId xmlns:a16="http://schemas.microsoft.com/office/drawing/2014/main" id="{3E5E3197-1962-ED52-FA48-77D1365FE7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8969" y="1488532"/>
            <a:ext cx="1814567" cy="1814567"/>
          </a:xfrm>
          <a:prstGeom prst="rect">
            <a:avLst/>
          </a:prstGeom>
        </p:spPr>
      </p:pic>
      <p:pic>
        <p:nvPicPr>
          <p:cNvPr id="15" name="Picture 14" descr="A picture containing toy, doll&#10;&#10;Description automatically generated">
            <a:extLst>
              <a:ext uri="{FF2B5EF4-FFF2-40B4-BE49-F238E27FC236}">
                <a16:creationId xmlns:a16="http://schemas.microsoft.com/office/drawing/2014/main" id="{8CFB709B-50C5-CF5E-2EC8-B00C32FCE7D5}"/>
              </a:ext>
            </a:extLst>
          </p:cNvPr>
          <p:cNvPicPr>
            <a:picLocks noChangeAspect="1"/>
          </p:cNvPicPr>
          <p:nvPr/>
        </p:nvPicPr>
        <p:blipFill rotWithShape="1">
          <a:blip r:embed="rId4">
            <a:extLst>
              <a:ext uri="{28A0092B-C50C-407E-A947-70E740481C1C}">
                <a14:useLocalDpi xmlns:a14="http://schemas.microsoft.com/office/drawing/2010/main" val="0"/>
              </a:ext>
            </a:extLst>
          </a:blip>
          <a:srcRect t="26331"/>
          <a:stretch/>
        </p:blipFill>
        <p:spPr>
          <a:xfrm>
            <a:off x="297175" y="4518923"/>
            <a:ext cx="4113571" cy="2255805"/>
          </a:xfrm>
          <a:prstGeom prst="rect">
            <a:avLst/>
          </a:prstGeom>
        </p:spPr>
      </p:pic>
    </p:spTree>
    <p:extLst>
      <p:ext uri="{BB962C8B-B14F-4D97-AF65-F5344CB8AC3E}">
        <p14:creationId xmlns:p14="http://schemas.microsoft.com/office/powerpoint/2010/main" val="1940503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left)">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left)">
                                      <p:cBhvr>
                                        <p:cTn id="1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8564E5-3E03-1FE8-67AC-039D0E92A4B5}"/>
              </a:ext>
            </a:extLst>
          </p:cNvPr>
          <p:cNvSpPr/>
          <p:nvPr/>
        </p:nvSpPr>
        <p:spPr>
          <a:xfrm>
            <a:off x="7895063" y="1987674"/>
            <a:ext cx="4296937" cy="4870326"/>
          </a:xfrm>
          <a:prstGeom prst="rect">
            <a:avLst/>
          </a:prstGeom>
          <a:solidFill>
            <a:srgbClr val="FFF9F7"/>
          </a:solidFill>
          <a:ln>
            <a:solidFill>
              <a:srgbClr val="FFF9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3" name="TextBox 12">
            <a:extLst>
              <a:ext uri="{FF2B5EF4-FFF2-40B4-BE49-F238E27FC236}">
                <a16:creationId xmlns:a16="http://schemas.microsoft.com/office/drawing/2014/main" id="{F6001D7B-E741-930E-37C7-1EE5BCA96AA7}"/>
              </a:ext>
            </a:extLst>
          </p:cNvPr>
          <p:cNvSpPr txBox="1"/>
          <p:nvPr/>
        </p:nvSpPr>
        <p:spPr>
          <a:xfrm>
            <a:off x="2177636" y="1572175"/>
            <a:ext cx="7836727" cy="830997"/>
          </a:xfrm>
          <a:prstGeom prst="rect">
            <a:avLst/>
          </a:prstGeom>
          <a:noFill/>
        </p:spPr>
        <p:txBody>
          <a:bodyPr wrap="square">
            <a:spAutoFit/>
          </a:bodyPr>
          <a:lstStyle/>
          <a:p>
            <a:pPr algn="ctr" defTabSz="609630">
              <a:spcAft>
                <a:spcPts val="667"/>
              </a:spcAft>
            </a:pPr>
            <a:r>
              <a:rPr lang="vi-VN" sz="2400" b="1" dirty="0">
                <a:latin typeface="UTM Avo" panose="02040603050506020204" pitchFamily="18"/>
                <a:ea typeface="Calibri" panose="020F0502020204030204" pitchFamily="34" charset="0"/>
                <a:cs typeface="Arial" panose="020B0604020202020204" pitchFamily="34" charset="0"/>
              </a:rPr>
              <a:t>Hoạt động 4: Thuyết trình về ý nghĩa của việc tôn trọng tài sản của người khác</a:t>
            </a:r>
            <a:endParaRPr lang="en-US" sz="2400" dirty="0">
              <a:latin typeface="UTM Avo" panose="02040603050506020204" pitchFamily="18"/>
              <a:ea typeface="Calibri" panose="020F0502020204030204" pitchFamily="34" charset="0"/>
              <a:cs typeface="Arial" panose="020B0604020202020204" pitchFamily="34" charset="0"/>
            </a:endParaRPr>
          </a:p>
        </p:txBody>
      </p:sp>
      <p:sp>
        <p:nvSpPr>
          <p:cNvPr id="2" name="Freeform 11">
            <a:extLst>
              <a:ext uri="{FF2B5EF4-FFF2-40B4-BE49-F238E27FC236}">
                <a16:creationId xmlns:a16="http://schemas.microsoft.com/office/drawing/2014/main" id="{57067559-5E0B-549F-626B-45F75A6ADB11}"/>
              </a:ext>
            </a:extLst>
          </p:cNvPr>
          <p:cNvSpPr/>
          <p:nvPr/>
        </p:nvSpPr>
        <p:spPr>
          <a:xfrm>
            <a:off x="37744" y="6085039"/>
            <a:ext cx="811093" cy="795867"/>
          </a:xfrm>
          <a:custGeom>
            <a:avLst/>
            <a:gdLst/>
            <a:ahLst/>
            <a:cxnLst/>
            <a:rect l="l" t="t" r="r" b="b"/>
            <a:pathLst>
              <a:path w="1628002" h="1652032">
                <a:moveTo>
                  <a:pt x="0" y="0"/>
                </a:moveTo>
                <a:lnTo>
                  <a:pt x="1628002" y="0"/>
                </a:lnTo>
                <a:lnTo>
                  <a:pt x="1628002" y="1652031"/>
                </a:lnTo>
                <a:lnTo>
                  <a:pt x="0" y="16520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2400">
              <a:latin typeface="UTM Avo" panose="02040603050506020204" pitchFamily="18"/>
              <a:cs typeface="Arial" panose="020B0604020202020204" pitchFamily="34" charset="0"/>
            </a:endParaRPr>
          </a:p>
        </p:txBody>
      </p:sp>
      <p:grpSp>
        <p:nvGrpSpPr>
          <p:cNvPr id="3" name="Group 2">
            <a:extLst>
              <a:ext uri="{FF2B5EF4-FFF2-40B4-BE49-F238E27FC236}">
                <a16:creationId xmlns:a16="http://schemas.microsoft.com/office/drawing/2014/main" id="{243C8EA4-3B4F-7104-8169-4E7775D52B2F}"/>
              </a:ext>
            </a:extLst>
          </p:cNvPr>
          <p:cNvGrpSpPr/>
          <p:nvPr/>
        </p:nvGrpSpPr>
        <p:grpSpPr>
          <a:xfrm>
            <a:off x="818142" y="4140736"/>
            <a:ext cx="2843271" cy="2717264"/>
            <a:chOff x="1483858" y="5573465"/>
            <a:chExt cx="4264906" cy="4075896"/>
          </a:xfrm>
        </p:grpSpPr>
        <p:sp>
          <p:nvSpPr>
            <p:cNvPr id="4" name="Rectangle 3">
              <a:extLst>
                <a:ext uri="{FF2B5EF4-FFF2-40B4-BE49-F238E27FC236}">
                  <a16:creationId xmlns:a16="http://schemas.microsoft.com/office/drawing/2014/main" id="{025578E6-5900-37C8-6275-F7948D51FA25}"/>
                </a:ext>
              </a:extLst>
            </p:cNvPr>
            <p:cNvSpPr/>
            <p:nvPr/>
          </p:nvSpPr>
          <p:spPr>
            <a:xfrm>
              <a:off x="1483858" y="5573465"/>
              <a:ext cx="4264906" cy="999343"/>
            </a:xfrm>
            <a:prstGeom prst="rect">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UTM Avo" panose="02040603050506020204" pitchFamily="18"/>
                  <a:cs typeface="Arial" panose="020B0604020202020204" pitchFamily="34" charset="0"/>
                </a:rPr>
                <a:t>Nội dung gợi ý</a:t>
              </a:r>
            </a:p>
          </p:txBody>
        </p:sp>
        <p:pic>
          <p:nvPicPr>
            <p:cNvPr id="5" name="Picture 3">
              <a:extLst>
                <a:ext uri="{FF2B5EF4-FFF2-40B4-BE49-F238E27FC236}">
                  <a16:creationId xmlns:a16="http://schemas.microsoft.com/office/drawing/2014/main" id="{2D5D9162-9D02-050E-9A36-D752BC64A05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29900" y="7051778"/>
              <a:ext cx="4172822" cy="2597583"/>
            </a:xfrm>
            <a:prstGeom prst="rect">
              <a:avLst/>
            </a:prstGeom>
          </p:spPr>
        </p:pic>
      </p:grpSp>
      <p:sp>
        <p:nvSpPr>
          <p:cNvPr id="6" name="TextBox 5">
            <a:extLst>
              <a:ext uri="{FF2B5EF4-FFF2-40B4-BE49-F238E27FC236}">
                <a16:creationId xmlns:a16="http://schemas.microsoft.com/office/drawing/2014/main" id="{29389B54-A672-839D-3549-8A4B406DC207}"/>
              </a:ext>
            </a:extLst>
          </p:cNvPr>
          <p:cNvSpPr txBox="1"/>
          <p:nvPr/>
        </p:nvSpPr>
        <p:spPr>
          <a:xfrm>
            <a:off x="3825537" y="3955459"/>
            <a:ext cx="7816336" cy="2783839"/>
          </a:xfrm>
          <a:prstGeom prst="rect">
            <a:avLst/>
          </a:prstGeom>
          <a:noFill/>
        </p:spPr>
        <p:txBody>
          <a:bodyPr wrap="square">
            <a:spAutoFit/>
          </a:bodyPr>
          <a:lstStyle/>
          <a:p>
            <a:pPr marL="381019" indent="-381019" algn="just">
              <a:lnSpc>
                <a:spcPct val="150000"/>
              </a:lnSpc>
              <a:buFont typeface="Wingdings" panose="05000000000000000000" pitchFamily="2" charset="2"/>
              <a:buChar char="§"/>
            </a:pP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Tại sao phải tôn trọng tài sản của người khác</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a:t>
            </a:r>
            <a:endParaRPr lang="vi-VN" sz="2400" dirty="0">
              <a:solidFill>
                <a:srgbClr val="000000"/>
              </a:solidFill>
              <a:latin typeface="UTM Avo" panose="02040603050506020204" pitchFamily="18"/>
              <a:ea typeface="Calibri" panose="020F0502020204030204" pitchFamily="34" charset="0"/>
              <a:cs typeface="Arial" panose="020B0604020202020204" pitchFamily="34" charset="0"/>
            </a:endParaRPr>
          </a:p>
          <a:p>
            <a:pPr marL="381019" indent="-381019" algn="just">
              <a:lnSpc>
                <a:spcPct val="150000"/>
              </a:lnSpc>
              <a:buFont typeface="Wingdings" panose="05000000000000000000" pitchFamily="2" charset="2"/>
              <a:buChar char="§"/>
            </a:pP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Việc xâm phạm tài sản của người khác có được coi là vi phạm pháp luật không?</a:t>
            </a:r>
          </a:p>
          <a:p>
            <a:pPr marL="381019" indent="-381019" algn="just">
              <a:lnSpc>
                <a:spcPct val="150000"/>
              </a:lnSpc>
              <a:buFont typeface="Wingdings" panose="05000000000000000000" pitchFamily="2" charset="2"/>
              <a:buChar char="§"/>
            </a:pP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Em đã và sẽ làm gì để thể hiện thái độ tôn trọng tài sản của người khác</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a:t>
            </a:r>
            <a:endParaRPr lang="vi-VN" sz="2400" dirty="0">
              <a:solidFill>
                <a:srgbClr val="000000"/>
              </a:solidFill>
              <a:latin typeface="UTM Avo" panose="02040603050506020204" pitchFamily="18"/>
              <a:ea typeface="Calibri" panose="020F050202020403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4A016B20-19B9-33F7-C6F8-6D44F5C02F9E}"/>
              </a:ext>
            </a:extLst>
          </p:cNvPr>
          <p:cNvGrpSpPr/>
          <p:nvPr/>
        </p:nvGrpSpPr>
        <p:grpSpPr>
          <a:xfrm>
            <a:off x="818142" y="2580836"/>
            <a:ext cx="10555715" cy="1262669"/>
            <a:chOff x="983900" y="2385192"/>
            <a:chExt cx="15833572" cy="1894003"/>
          </a:xfrm>
        </p:grpSpPr>
        <p:sp>
          <p:nvSpPr>
            <p:cNvPr id="8" name="TextBox 7">
              <a:extLst>
                <a:ext uri="{FF2B5EF4-FFF2-40B4-BE49-F238E27FC236}">
                  <a16:creationId xmlns:a16="http://schemas.microsoft.com/office/drawing/2014/main" id="{D98C54E7-9546-D812-59A6-D281D7693B9D}"/>
                </a:ext>
              </a:extLst>
            </p:cNvPr>
            <p:cNvSpPr txBox="1"/>
            <p:nvPr/>
          </p:nvSpPr>
          <p:spPr>
            <a:xfrm>
              <a:off x="2755550" y="2385192"/>
              <a:ext cx="14061922" cy="1861786"/>
            </a:xfrm>
            <a:prstGeom prst="roundRect">
              <a:avLst/>
            </a:prstGeom>
            <a:solidFill>
              <a:schemeClr val="accent6">
                <a:lumMod val="20000"/>
                <a:lumOff val="80000"/>
              </a:schemeClr>
            </a:solidFill>
          </p:spPr>
          <p:txBody>
            <a:bodyPr wrap="square" rtlCol="0">
              <a:spAutoFit/>
            </a:bodyPr>
            <a:lstStyle/>
            <a:p>
              <a:pPr algn="just">
                <a:lnSpc>
                  <a:spcPct val="150000"/>
                </a:lnSpc>
              </a:pPr>
              <a:r>
                <a:rPr lang="vi-VN" sz="2400" dirty="0">
                  <a:latin typeface="UTM Avo" panose="02040603050506020204" pitchFamily="18"/>
                  <a:cs typeface="Arial" panose="020B0604020202020204" pitchFamily="34" charset="0"/>
                </a:rPr>
                <a:t>Em hãy vẽ sơ đồ tư duy thể hiện những nội dung cụ thể của 3 ý chính</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dưới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đây</a:t>
              </a:r>
              <a:r>
                <a:rPr lang="en-US" sz="2400" dirty="0">
                  <a:latin typeface="UTM Avo" panose="02040603050506020204" pitchFamily="18"/>
                  <a:cs typeface="Arial" panose="020B0604020202020204" pitchFamily="34" charset="0"/>
                </a:rPr>
                <a:t>:</a:t>
              </a:r>
              <a:endParaRPr lang="en-US" sz="2400" i="1" dirty="0">
                <a:latin typeface="UTM Avo" panose="02040603050506020204" pitchFamily="18"/>
                <a:cs typeface="Arial" panose="020B0604020202020204" pitchFamily="34" charset="0"/>
              </a:endParaRPr>
            </a:p>
          </p:txBody>
        </p:sp>
        <p:pic>
          <p:nvPicPr>
            <p:cNvPr id="9" name="Picture 8" descr="A child with glasses and a pen on a stack of books&#10;&#10;Description automatically generated">
              <a:extLst>
                <a:ext uri="{FF2B5EF4-FFF2-40B4-BE49-F238E27FC236}">
                  <a16:creationId xmlns:a16="http://schemas.microsoft.com/office/drawing/2014/main" id="{1B397FDB-35D2-0EF3-36A2-D5BDEE7EE06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280" t="2915" r="9520" b="4059"/>
            <a:stretch/>
          </p:blipFill>
          <p:spPr>
            <a:xfrm>
              <a:off x="983900" y="2404789"/>
              <a:ext cx="1676400" cy="1874406"/>
            </a:xfrm>
            <a:prstGeom prst="rect">
              <a:avLst/>
            </a:prstGeom>
          </p:spPr>
        </p:pic>
      </p:grpSp>
    </p:spTree>
    <p:extLst>
      <p:ext uri="{BB962C8B-B14F-4D97-AF65-F5344CB8AC3E}">
        <p14:creationId xmlns:p14="http://schemas.microsoft.com/office/powerpoint/2010/main" val="873000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barn(outVertical)">
                                      <p:cBhvr>
                                        <p:cTn id="22" dur="500"/>
                                        <p:tgtEl>
                                          <p:spTgt spid="6">
                                            <p:txEl>
                                              <p:pRg st="0" end="0"/>
                                            </p:txEl>
                                          </p:spTgt>
                                        </p:tgtEl>
                                      </p:cBhvr>
                                    </p:animEffect>
                                  </p:childTnLst>
                                </p:cTn>
                              </p:par>
                            </p:childTnLst>
                          </p:cTn>
                        </p:par>
                        <p:par>
                          <p:cTn id="23" fill="hold">
                            <p:stCondLst>
                              <p:cond delay="500"/>
                            </p:stCondLst>
                            <p:childTnLst>
                              <p:par>
                                <p:cTn id="24" presetID="16" presetClass="entr" presetSubtype="37" fill="hold" grpId="0" nodeType="afterEffect">
                                  <p:stCondLst>
                                    <p:cond delay="0"/>
                                  </p:stCondLst>
                                  <p:childTnLst>
                                    <p:set>
                                      <p:cBhvr>
                                        <p:cTn id="25" dur="1" fill="hold">
                                          <p:stCondLst>
                                            <p:cond delay="0"/>
                                          </p:stCondLst>
                                        </p:cTn>
                                        <p:tgtEl>
                                          <p:spTgt spid="6">
                                            <p:txEl>
                                              <p:pRg st="1" end="1"/>
                                            </p:txEl>
                                          </p:spTgt>
                                        </p:tgtEl>
                                        <p:attrNameLst>
                                          <p:attrName>style.visibility</p:attrName>
                                        </p:attrNameLst>
                                      </p:cBhvr>
                                      <p:to>
                                        <p:strVal val="visible"/>
                                      </p:to>
                                    </p:set>
                                    <p:animEffect transition="in" filter="barn(outVertical)">
                                      <p:cBhvr>
                                        <p:cTn id="26" dur="500"/>
                                        <p:tgtEl>
                                          <p:spTgt spid="6">
                                            <p:txEl>
                                              <p:pRg st="1" end="1"/>
                                            </p:txEl>
                                          </p:spTgt>
                                        </p:tgtEl>
                                      </p:cBhvr>
                                    </p:animEffect>
                                  </p:childTnLst>
                                </p:cTn>
                              </p:par>
                            </p:childTnLst>
                          </p:cTn>
                        </p:par>
                        <p:par>
                          <p:cTn id="27" fill="hold">
                            <p:stCondLst>
                              <p:cond delay="1000"/>
                            </p:stCondLst>
                            <p:childTnLst>
                              <p:par>
                                <p:cTn id="28" presetID="16" presetClass="entr" presetSubtype="37" fill="hold" grpId="0" nodeType="after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barn(outVertical)">
                                      <p:cBhvr>
                                        <p:cTn id="3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D923A96-ED76-5653-413B-A5B87362FA21}"/>
              </a:ext>
            </a:extLst>
          </p:cNvPr>
          <p:cNvSpPr txBox="1"/>
          <p:nvPr/>
        </p:nvSpPr>
        <p:spPr>
          <a:xfrm>
            <a:off x="2807411" y="1841917"/>
            <a:ext cx="9180595" cy="1121846"/>
          </a:xfrm>
          <a:prstGeom prst="rect">
            <a:avLst/>
          </a:prstGeom>
          <a:solidFill>
            <a:srgbClr val="4BACC6">
              <a:lumMod val="20000"/>
              <a:lumOff val="80000"/>
            </a:srgbClr>
          </a:solidFill>
          <a:ln>
            <a:solidFill>
              <a:srgbClr val="4BACC6">
                <a:lumMod val="20000"/>
                <a:lumOff val="80000"/>
              </a:srgbClr>
            </a:solidFill>
          </a:ln>
        </p:spPr>
        <p:txBody>
          <a:bodyPr wrap="square">
            <a:spAutoFit/>
          </a:bodyPr>
          <a:lstStyle/>
          <a:p>
            <a:pPr marL="381019" marR="0" lvl="0" indent="-381019" algn="just" defTabSz="60963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Em đã bao giờ tự ý sử dụng tài sản của người khác chưa?</a:t>
            </a:r>
          </a:p>
          <a:p>
            <a:pPr marL="381019" marR="0" lvl="0" indent="-381019" algn="just" defTabSz="60963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Nếu được làm lại, em sẽ làm gì khi ấy?</a:t>
            </a:r>
          </a:p>
        </p:txBody>
      </p:sp>
      <p:pic>
        <p:nvPicPr>
          <p:cNvPr id="9" name="Picture 8">
            <a:extLst>
              <a:ext uri="{FF2B5EF4-FFF2-40B4-BE49-F238E27FC236}">
                <a16:creationId xmlns:a16="http://schemas.microsoft.com/office/drawing/2014/main" id="{33D431C5-5324-2B0E-F00A-B2F071826C1C}"/>
              </a:ext>
            </a:extLst>
          </p:cNvPr>
          <p:cNvPicPr>
            <a:picLocks noChangeAspect="1"/>
          </p:cNvPicPr>
          <p:nvPr/>
        </p:nvPicPr>
        <p:blipFill rotWithShape="1">
          <a:blip r:embed="rId3">
            <a:extLst>
              <a:ext uri="{28A0092B-C50C-407E-A947-70E740481C1C}">
                <a14:useLocalDpi xmlns:a14="http://schemas.microsoft.com/office/drawing/2010/main" val="0"/>
              </a:ext>
            </a:extLst>
          </a:blip>
          <a:srcRect b="11228"/>
          <a:stretch/>
        </p:blipFill>
        <p:spPr>
          <a:xfrm>
            <a:off x="203994" y="1498600"/>
            <a:ext cx="2494664" cy="1930400"/>
          </a:xfrm>
          <a:prstGeom prst="rect">
            <a:avLst/>
          </a:prstGeom>
        </p:spPr>
      </p:pic>
      <p:pic>
        <p:nvPicPr>
          <p:cNvPr id="10" name="Picture 9" descr="A cartoon of boys sitting at a table&#10;&#10;Description automatically generated">
            <a:extLst>
              <a:ext uri="{FF2B5EF4-FFF2-40B4-BE49-F238E27FC236}">
                <a16:creationId xmlns:a16="http://schemas.microsoft.com/office/drawing/2014/main" id="{FBFCEBA3-5A62-1609-3EF6-33185FAD916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289" t="19350" r="17931" b="18164"/>
          <a:stretch/>
        </p:blipFill>
        <p:spPr>
          <a:xfrm>
            <a:off x="3505994" y="3244441"/>
            <a:ext cx="5537200" cy="3453923"/>
          </a:xfrm>
          <a:prstGeom prst="round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81696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6E499E8C-9135-1D37-45AE-78CB87C2C0A0}"/>
              </a:ext>
            </a:extLst>
          </p:cNvPr>
          <p:cNvPicPr>
            <a:picLocks noChangeAspect="1"/>
          </p:cNvPicPr>
          <p:nvPr/>
        </p:nvPicPr>
        <p:blipFill>
          <a:blip r:embed="rId4"/>
          <a:stretch>
            <a:fillRect/>
          </a:stretch>
        </p:blipFill>
        <p:spPr>
          <a:xfrm>
            <a:off x="4790832" y="3429000"/>
            <a:ext cx="2610336" cy="1444169"/>
          </a:xfrm>
          <a:prstGeom prst="rect">
            <a:avLst/>
          </a:prstGeom>
        </p:spPr>
      </p:pic>
    </p:spTree>
    <p:extLst>
      <p:ext uri="{BB962C8B-B14F-4D97-AF65-F5344CB8AC3E}">
        <p14:creationId xmlns:p14="http://schemas.microsoft.com/office/powerpoint/2010/main" val="17688331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6117E9-F717-45AA-E479-6DFB2C451E18}"/>
              </a:ext>
            </a:extLst>
          </p:cNvPr>
          <p:cNvSpPr txBox="1"/>
          <p:nvPr/>
        </p:nvSpPr>
        <p:spPr>
          <a:xfrm>
            <a:off x="0" y="1523352"/>
            <a:ext cx="12192000" cy="830997"/>
          </a:xfrm>
          <a:prstGeom prst="rect">
            <a:avLst/>
          </a:prstGeom>
          <a:noFill/>
        </p:spPr>
        <p:txBody>
          <a:bodyPr wrap="square">
            <a:spAutoFit/>
          </a:bodyPr>
          <a:lstStyle/>
          <a:p>
            <a:pPr algn="ctr" defTabSz="609630">
              <a:spcAft>
                <a:spcPts val="667"/>
              </a:spcAft>
            </a:pPr>
            <a:r>
              <a:rPr lang="vi-VN" sz="2400" b="1" dirty="0">
                <a:latin typeface="UTM Avo" panose="02040603050506020204" pitchFamily="18"/>
                <a:ea typeface="Calibri" panose="020F0502020204030204" pitchFamily="34" charset="0"/>
                <a:cs typeface="Arial" panose="020B0604020202020204" pitchFamily="34" charset="0"/>
              </a:rPr>
              <a:t>Hoạt động </a:t>
            </a:r>
            <a:r>
              <a:rPr lang="en-US" sz="2400" b="1" dirty="0">
                <a:latin typeface="UTM Avo" panose="02040603050506020204" pitchFamily="18"/>
                <a:ea typeface="Calibri" panose="020F0502020204030204" pitchFamily="34" charset="0"/>
                <a:cs typeface="Arial" panose="020B0604020202020204" pitchFamily="34" charset="0"/>
              </a:rPr>
              <a:t>1</a:t>
            </a:r>
            <a:r>
              <a:rPr lang="vi-VN" sz="2400" b="1" dirty="0">
                <a:latin typeface="UTM Avo" panose="02040603050506020204" pitchFamily="18"/>
                <a:ea typeface="Calibri" panose="020F0502020204030204" pitchFamily="34" charset="0"/>
                <a:cs typeface="Arial" panose="020B0604020202020204" pitchFamily="34" charset="0"/>
              </a:rPr>
              <a:t>: Chia sẻ với các bạn những việc em đã làm </a:t>
            </a:r>
            <a:br>
              <a:rPr lang="vi-VN" sz="2400" b="1" dirty="0">
                <a:latin typeface="UTM Avo" panose="02040603050506020204" pitchFamily="18"/>
                <a:ea typeface="Calibri" panose="020F0502020204030204" pitchFamily="34" charset="0"/>
                <a:cs typeface="Arial" panose="020B0604020202020204" pitchFamily="34" charset="0"/>
              </a:rPr>
            </a:br>
            <a:r>
              <a:rPr lang="vi-VN" sz="2400" b="1" dirty="0">
                <a:latin typeface="UTM Avo" panose="02040603050506020204" pitchFamily="18"/>
                <a:ea typeface="Calibri" panose="020F0502020204030204" pitchFamily="34" charset="0"/>
                <a:cs typeface="Arial" panose="020B0604020202020204" pitchFamily="34" charset="0"/>
              </a:rPr>
              <a:t>thể hiện việc tôn trọng tài sản của người khác</a:t>
            </a:r>
            <a:endParaRPr lang="en-US" sz="2400" dirty="0">
              <a:latin typeface="UTM Avo" panose="02040603050506020204" pitchFamily="18"/>
              <a:ea typeface="Calibri" panose="020F0502020204030204" pitchFamily="34" charset="0"/>
              <a:cs typeface="Arial" panose="020B0604020202020204" pitchFamily="34" charset="0"/>
            </a:endParaRPr>
          </a:p>
        </p:txBody>
      </p:sp>
      <p:sp>
        <p:nvSpPr>
          <p:cNvPr id="4" name="Freeform 10">
            <a:extLst>
              <a:ext uri="{FF2B5EF4-FFF2-40B4-BE49-F238E27FC236}">
                <a16:creationId xmlns:a16="http://schemas.microsoft.com/office/drawing/2014/main" id="{414CA5DF-3007-0D6E-9938-2557BD1FD633}"/>
              </a:ext>
            </a:extLst>
          </p:cNvPr>
          <p:cNvSpPr/>
          <p:nvPr/>
        </p:nvSpPr>
        <p:spPr>
          <a:xfrm rot="2802144">
            <a:off x="367270" y="5922824"/>
            <a:ext cx="685301" cy="693099"/>
          </a:xfrm>
          <a:custGeom>
            <a:avLst/>
            <a:gdLst/>
            <a:ahLst/>
            <a:cxnLst/>
            <a:rect l="l" t="t" r="r" b="b"/>
            <a:pathLst>
              <a:path w="1027952" h="1039648">
                <a:moveTo>
                  <a:pt x="0" y="0"/>
                </a:moveTo>
                <a:lnTo>
                  <a:pt x="1027952" y="0"/>
                </a:lnTo>
                <a:lnTo>
                  <a:pt x="1027952" y="1039648"/>
                </a:lnTo>
                <a:lnTo>
                  <a:pt x="0" y="10396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2400">
              <a:latin typeface="UTM Avo" panose="02040603050506020204" pitchFamily="18"/>
              <a:cs typeface="Arial" panose="020B0604020202020204" pitchFamily="34" charset="0"/>
            </a:endParaRPr>
          </a:p>
        </p:txBody>
      </p:sp>
      <p:grpSp>
        <p:nvGrpSpPr>
          <p:cNvPr id="7" name="Group 6">
            <a:extLst>
              <a:ext uri="{FF2B5EF4-FFF2-40B4-BE49-F238E27FC236}">
                <a16:creationId xmlns:a16="http://schemas.microsoft.com/office/drawing/2014/main" id="{D580195D-6FA0-6C13-9253-170FF324521A}"/>
              </a:ext>
            </a:extLst>
          </p:cNvPr>
          <p:cNvGrpSpPr/>
          <p:nvPr/>
        </p:nvGrpSpPr>
        <p:grpSpPr>
          <a:xfrm>
            <a:off x="594891" y="2464728"/>
            <a:ext cx="6425615" cy="3091113"/>
            <a:chOff x="532224" y="1940248"/>
            <a:chExt cx="9638422" cy="4636670"/>
          </a:xfrm>
        </p:grpSpPr>
        <p:grpSp>
          <p:nvGrpSpPr>
            <p:cNvPr id="8" name="Group 7">
              <a:extLst>
                <a:ext uri="{FF2B5EF4-FFF2-40B4-BE49-F238E27FC236}">
                  <a16:creationId xmlns:a16="http://schemas.microsoft.com/office/drawing/2014/main" id="{7A52EC74-0296-F30C-8617-91F2A05C8456}"/>
                </a:ext>
              </a:extLst>
            </p:cNvPr>
            <p:cNvGrpSpPr/>
            <p:nvPr/>
          </p:nvGrpSpPr>
          <p:grpSpPr>
            <a:xfrm>
              <a:off x="1201205" y="3010548"/>
              <a:ext cx="8969441" cy="3566370"/>
              <a:chOff x="1201205" y="3010548"/>
              <a:chExt cx="8969441" cy="3566370"/>
            </a:xfrm>
          </p:grpSpPr>
          <p:sp>
            <p:nvSpPr>
              <p:cNvPr id="10" name="Freeform 3">
                <a:extLst>
                  <a:ext uri="{FF2B5EF4-FFF2-40B4-BE49-F238E27FC236}">
                    <a16:creationId xmlns:a16="http://schemas.microsoft.com/office/drawing/2014/main" id="{D533D4FC-4994-0AF8-ECA3-FD710E0E112D}"/>
                  </a:ext>
                </a:extLst>
              </p:cNvPr>
              <p:cNvSpPr/>
              <p:nvPr/>
            </p:nvSpPr>
            <p:spPr>
              <a:xfrm>
                <a:off x="1201205" y="3010548"/>
                <a:ext cx="8969441" cy="3566370"/>
              </a:xfrm>
              <a:prstGeom prst="wedgeRectCallout">
                <a:avLst>
                  <a:gd name="adj1" fmla="val 62793"/>
                  <a:gd name="adj2" fmla="val 41325"/>
                </a:avLst>
              </a:prstGeom>
              <a:solidFill>
                <a:srgbClr val="FFF6D9"/>
              </a:solidFill>
              <a:ln>
                <a:solidFill>
                  <a:srgbClr val="FFC000"/>
                </a:solidFill>
              </a:ln>
            </p:spPr>
            <p:txBody>
              <a:bodyPr/>
              <a:lstStyle/>
              <a:p>
                <a:endParaRPr lang="en-US" sz="2400" dirty="0">
                  <a:latin typeface="UTM Avo" panose="02040603050506020204" pitchFamily="18"/>
                  <a:cs typeface="Arial" panose="020B0604020202020204" pitchFamily="34" charset="0"/>
                </a:endParaRPr>
              </a:p>
            </p:txBody>
          </p:sp>
          <p:sp>
            <p:nvSpPr>
              <p:cNvPr id="11" name="TextBox 10">
                <a:extLst>
                  <a:ext uri="{FF2B5EF4-FFF2-40B4-BE49-F238E27FC236}">
                    <a16:creationId xmlns:a16="http://schemas.microsoft.com/office/drawing/2014/main" id="{F245C5DC-C7A1-87A2-18A5-D8BE5FD7866A}"/>
                  </a:ext>
                </a:extLst>
              </p:cNvPr>
              <p:cNvSpPr txBox="1"/>
              <p:nvPr/>
            </p:nvSpPr>
            <p:spPr>
              <a:xfrm>
                <a:off x="1790844" y="3121351"/>
                <a:ext cx="7790161" cy="3344763"/>
              </a:xfrm>
              <a:prstGeom prst="rect">
                <a:avLst/>
              </a:prstGeom>
              <a:noFill/>
            </p:spPr>
            <p:txBody>
              <a:bodyPr wrap="square">
                <a:spAutoFit/>
              </a:bodyPr>
              <a:lstStyle/>
              <a:p>
                <a:pPr algn="just">
                  <a:lnSpc>
                    <a:spcPct val="150000"/>
                  </a:lnSpc>
                </a:pP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Các</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em</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hãy</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v</a:t>
                </a: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iết và trang trí lên bông hoa một số việc</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em</a:t>
                </a: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 đã làm thể hiện việc tôn trọng tài sản của người khác</a:t>
                </a:r>
                <a:endParaRPr lang="en-US" sz="2400" i="1" dirty="0">
                  <a:latin typeface="UTM Avo" panose="02040603050506020204" pitchFamily="18"/>
                  <a:cs typeface="Arial" panose="020B0604020202020204" pitchFamily="34" charset="0"/>
                </a:endParaRPr>
              </a:p>
            </p:txBody>
          </p:sp>
        </p:grpSp>
        <p:pic>
          <p:nvPicPr>
            <p:cNvPr id="9" name="Picture 8">
              <a:extLst>
                <a:ext uri="{FF2B5EF4-FFF2-40B4-BE49-F238E27FC236}">
                  <a16:creationId xmlns:a16="http://schemas.microsoft.com/office/drawing/2014/main" id="{8F758185-7A7B-45E7-EFC5-553A10193056}"/>
                </a:ext>
              </a:extLst>
            </p:cNvPr>
            <p:cNvPicPr>
              <a:picLocks noChangeAspect="1"/>
            </p:cNvPicPr>
            <p:nvPr/>
          </p:nvPicPr>
          <p:blipFill rotWithShape="1">
            <a:blip r:embed="rId5">
              <a:extLst>
                <a:ext uri="{28A0092B-C50C-407E-A947-70E740481C1C}">
                  <a14:useLocalDpi xmlns:a14="http://schemas.microsoft.com/office/drawing/2010/main" val="0"/>
                </a:ext>
              </a:extLst>
            </a:blip>
            <a:srcRect t="5850" r="65971" b="41170"/>
            <a:stretch/>
          </p:blipFill>
          <p:spPr>
            <a:xfrm rot="20608254">
              <a:off x="532224" y="1940248"/>
              <a:ext cx="1337957" cy="1712585"/>
            </a:xfrm>
            <a:prstGeom prst="rect">
              <a:avLst/>
            </a:prstGeom>
          </p:spPr>
        </p:pic>
      </p:grpSp>
      <p:pic>
        <p:nvPicPr>
          <p:cNvPr id="12" name="Picture 11" descr="A picture containing doll, toy&#10;&#10;Description automatically generated">
            <a:extLst>
              <a:ext uri="{FF2B5EF4-FFF2-40B4-BE49-F238E27FC236}">
                <a16:creationId xmlns:a16="http://schemas.microsoft.com/office/drawing/2014/main" id="{87CCC6BF-A435-BD9A-A67D-E47A34FE26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10475" y="4098168"/>
            <a:ext cx="2821286" cy="2759832"/>
          </a:xfrm>
          <a:prstGeom prst="rect">
            <a:avLst/>
          </a:prstGeom>
        </p:spPr>
      </p:pic>
    </p:spTree>
    <p:extLst>
      <p:ext uri="{BB962C8B-B14F-4D97-AF65-F5344CB8AC3E}">
        <p14:creationId xmlns:p14="http://schemas.microsoft.com/office/powerpoint/2010/main" val="1709861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reeform 11">
            <a:extLst>
              <a:ext uri="{FF2B5EF4-FFF2-40B4-BE49-F238E27FC236}">
                <a16:creationId xmlns:a16="http://schemas.microsoft.com/office/drawing/2014/main" id="{737D16D5-E04B-B60E-7DB4-8F5F46B23A4E}"/>
              </a:ext>
            </a:extLst>
          </p:cNvPr>
          <p:cNvSpPr/>
          <p:nvPr/>
        </p:nvSpPr>
        <p:spPr>
          <a:xfrm>
            <a:off x="131459" y="5910863"/>
            <a:ext cx="811093" cy="795867"/>
          </a:xfrm>
          <a:custGeom>
            <a:avLst/>
            <a:gdLst/>
            <a:ahLst/>
            <a:cxnLst/>
            <a:rect l="l" t="t" r="r" b="b"/>
            <a:pathLst>
              <a:path w="1628002" h="1652032">
                <a:moveTo>
                  <a:pt x="0" y="0"/>
                </a:moveTo>
                <a:lnTo>
                  <a:pt x="1628002" y="0"/>
                </a:lnTo>
                <a:lnTo>
                  <a:pt x="1628002" y="1652031"/>
                </a:lnTo>
                <a:lnTo>
                  <a:pt x="0" y="16520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2400">
              <a:latin typeface="UTM Avo" panose="02040603050506020204" pitchFamily="18"/>
              <a:cs typeface="Arial" panose="020B0604020202020204" pitchFamily="34" charset="0"/>
            </a:endParaRPr>
          </a:p>
        </p:txBody>
      </p:sp>
      <p:sp>
        <p:nvSpPr>
          <p:cNvPr id="5" name="Rectangle: Rounded Corners 3">
            <a:extLst>
              <a:ext uri="{FF2B5EF4-FFF2-40B4-BE49-F238E27FC236}">
                <a16:creationId xmlns:a16="http://schemas.microsoft.com/office/drawing/2014/main" id="{6E6BDA4A-7B30-C81B-0521-68D8C7FAADAA}"/>
              </a:ext>
            </a:extLst>
          </p:cNvPr>
          <p:cNvSpPr/>
          <p:nvPr/>
        </p:nvSpPr>
        <p:spPr>
          <a:xfrm>
            <a:off x="436349" y="2620123"/>
            <a:ext cx="3559570" cy="1654040"/>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200">
                <a:solidFill>
                  <a:schemeClr val="tx1"/>
                </a:solidFill>
                <a:latin typeface="UTM Avo" panose="02040603050506020204" pitchFamily="18"/>
                <a:cs typeface="Arial" panose="020B0604020202020204" pitchFamily="34" charset="0"/>
              </a:rPr>
              <a:t>Hỏi xin phép trước khi mượn đồ của bạn</a:t>
            </a:r>
            <a:endParaRPr lang="en-US" sz="2200" dirty="0">
              <a:solidFill>
                <a:schemeClr val="tx1"/>
              </a:solidFill>
              <a:latin typeface="UTM Avo" panose="02040603050506020204" pitchFamily="18"/>
              <a:cs typeface="Arial" panose="020B0604020202020204" pitchFamily="34" charset="0"/>
            </a:endParaRPr>
          </a:p>
        </p:txBody>
      </p:sp>
      <p:sp>
        <p:nvSpPr>
          <p:cNvPr id="6" name="Rectangle: Rounded Corners 4">
            <a:extLst>
              <a:ext uri="{FF2B5EF4-FFF2-40B4-BE49-F238E27FC236}">
                <a16:creationId xmlns:a16="http://schemas.microsoft.com/office/drawing/2014/main" id="{6D51CFC8-4140-9DB4-A2CC-F0C767283B52}"/>
              </a:ext>
            </a:extLst>
          </p:cNvPr>
          <p:cNvSpPr/>
          <p:nvPr/>
        </p:nvSpPr>
        <p:spPr>
          <a:xfrm>
            <a:off x="4341085" y="2601980"/>
            <a:ext cx="3559570" cy="1654040"/>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200">
                <a:solidFill>
                  <a:schemeClr val="tx1"/>
                </a:solidFill>
                <a:latin typeface="UTM Avo" panose="02040603050506020204" pitchFamily="18"/>
                <a:cs typeface="Arial" panose="020B0604020202020204" pitchFamily="34" charset="0"/>
              </a:rPr>
              <a:t>Không tự ý lấy đồ của bạn khi chưa được đồng ý</a:t>
            </a:r>
            <a:endParaRPr lang="en-US" sz="2200" dirty="0">
              <a:solidFill>
                <a:schemeClr val="tx1"/>
              </a:solidFill>
              <a:latin typeface="UTM Avo" panose="02040603050506020204" pitchFamily="18"/>
              <a:cs typeface="Arial" panose="020B0604020202020204" pitchFamily="34" charset="0"/>
            </a:endParaRPr>
          </a:p>
        </p:txBody>
      </p:sp>
      <p:sp>
        <p:nvSpPr>
          <p:cNvPr id="13" name="Rectangle: Rounded Corners 5">
            <a:extLst>
              <a:ext uri="{FF2B5EF4-FFF2-40B4-BE49-F238E27FC236}">
                <a16:creationId xmlns:a16="http://schemas.microsoft.com/office/drawing/2014/main" id="{28FAABF9-0168-7680-4690-D39CFEFE2531}"/>
              </a:ext>
            </a:extLst>
          </p:cNvPr>
          <p:cNvSpPr/>
          <p:nvPr/>
        </p:nvSpPr>
        <p:spPr>
          <a:xfrm>
            <a:off x="8245821" y="2601980"/>
            <a:ext cx="3468129" cy="1654040"/>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200">
                <a:solidFill>
                  <a:schemeClr val="tx1"/>
                </a:solidFill>
                <a:latin typeface="UTM Avo" panose="02040603050506020204" pitchFamily="18"/>
                <a:cs typeface="Arial" panose="020B0604020202020204" pitchFamily="34" charset="0"/>
              </a:rPr>
              <a:t>Khi mượn đồ, giữ gìn và bảo quản cẩn thận, không làm hỏng</a:t>
            </a:r>
            <a:endParaRPr lang="en-US" sz="2200" dirty="0">
              <a:solidFill>
                <a:schemeClr val="tx1"/>
              </a:solidFill>
              <a:latin typeface="UTM Avo" panose="02040603050506020204" pitchFamily="18"/>
              <a:cs typeface="Arial" panose="020B0604020202020204" pitchFamily="34" charset="0"/>
            </a:endParaRPr>
          </a:p>
        </p:txBody>
      </p:sp>
      <p:sp>
        <p:nvSpPr>
          <p:cNvPr id="14" name="Line Callout 1 (Border and Accent Bar) 3">
            <a:extLst>
              <a:ext uri="{FF2B5EF4-FFF2-40B4-BE49-F238E27FC236}">
                <a16:creationId xmlns:a16="http://schemas.microsoft.com/office/drawing/2014/main" id="{6B8A453F-155B-853F-86BC-6144D83536A1}"/>
              </a:ext>
            </a:extLst>
          </p:cNvPr>
          <p:cNvSpPr/>
          <p:nvPr/>
        </p:nvSpPr>
        <p:spPr>
          <a:xfrm>
            <a:off x="309879" y="1629092"/>
            <a:ext cx="11128829" cy="795868"/>
          </a:xfrm>
          <a:prstGeom prst="accentBorderCallout1">
            <a:avLst>
              <a:gd name="adj1" fmla="val 18750"/>
              <a:gd name="adj2" fmla="val -3127"/>
              <a:gd name="adj3" fmla="val 17954"/>
              <a:gd name="adj4" fmla="val -17509"/>
            </a:avLst>
          </a:prstGeom>
          <a:solidFill>
            <a:srgbClr val="FFF7DD"/>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UTM Avo" panose="02040603050506020204" pitchFamily="18"/>
                <a:cs typeface="Arial" panose="020B0604020202020204" pitchFamily="34" charset="0"/>
              </a:rPr>
              <a:t>Gợi ý: </a:t>
            </a:r>
            <a:r>
              <a:rPr lang="en-US" sz="2400">
                <a:solidFill>
                  <a:schemeClr val="tx1"/>
                </a:solidFill>
                <a:latin typeface="UTM Avo" panose="02040603050506020204" pitchFamily="18"/>
                <a:cs typeface="Arial" panose="020B0604020202020204" pitchFamily="34" charset="0"/>
              </a:rPr>
              <a:t>Một số việc </a:t>
            </a:r>
            <a:r>
              <a:rPr lang="vi-VN" sz="2400">
                <a:solidFill>
                  <a:schemeClr val="tx1"/>
                </a:solidFill>
                <a:latin typeface="UTM Avo" panose="02040603050506020204" pitchFamily="18"/>
                <a:cs typeface="Arial" panose="020B0604020202020204" pitchFamily="34" charset="0"/>
              </a:rPr>
              <a:t>làm thể hiện việc tôn trọng tài sản của người khác</a:t>
            </a:r>
            <a:endParaRPr lang="en-US" sz="2400" dirty="0">
              <a:solidFill>
                <a:schemeClr val="tx1"/>
              </a:solidFill>
              <a:latin typeface="UTM Avo" panose="02040603050506020204" pitchFamily="18"/>
              <a:cs typeface="Arial" panose="020B0604020202020204" pitchFamily="34" charset="0"/>
            </a:endParaRPr>
          </a:p>
        </p:txBody>
      </p:sp>
      <p:pic>
        <p:nvPicPr>
          <p:cNvPr id="15" name="Picture 2" descr="Vì sao em phải giữ gìn sách vở, đồ dùng học tập của mình?">
            <a:extLst>
              <a:ext uri="{FF2B5EF4-FFF2-40B4-BE49-F238E27FC236}">
                <a16:creationId xmlns:a16="http://schemas.microsoft.com/office/drawing/2014/main" id="{5F62D148-52A3-4EE5-F9EB-01B2B3B37C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09708" y="4451184"/>
            <a:ext cx="2997718" cy="22482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4" descr="CST Mind: 5. Mượn đồ">
            <a:extLst>
              <a:ext uri="{FF2B5EF4-FFF2-40B4-BE49-F238E27FC236}">
                <a16:creationId xmlns:a16="http://schemas.microsoft.com/office/drawing/2014/main" id="{FD28F7D4-EF7D-DBBF-DD00-BDA9039013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4421" y="4451183"/>
            <a:ext cx="2627871" cy="22482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6" descr="Tâm sự người mẹ trẻ từ một chuyện rất nhỏ - cho mượn đồ chơi của con">
            <a:extLst>
              <a:ext uri="{FF2B5EF4-FFF2-40B4-BE49-F238E27FC236}">
                <a16:creationId xmlns:a16="http://schemas.microsoft.com/office/drawing/2014/main" id="{59CE8AB7-504A-2FF9-FEAB-2A4C2E97B13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37582" y="4458441"/>
            <a:ext cx="2516835" cy="22482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78123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0-#ppt_w/2"/>
                                          </p:val>
                                        </p:tav>
                                        <p:tav tm="100000">
                                          <p:val>
                                            <p:strVal val="#ppt_x"/>
                                          </p:val>
                                        </p:tav>
                                      </p:tavLst>
                                    </p:anim>
                                    <p:anim calcmode="lin" valueType="num">
                                      <p:cBhvr additive="base">
                                        <p:cTn id="17"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ppt_x"/>
                                          </p:val>
                                        </p:tav>
                                        <p:tav tm="100000">
                                          <p:val>
                                            <p:strVal val="#ppt_x"/>
                                          </p:val>
                                        </p:tav>
                                      </p:tavLst>
                                    </p:anim>
                                    <p:anim calcmode="lin" valueType="num">
                                      <p:cBhvr additive="base">
                                        <p:cTn id="2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1+#ppt_w/2"/>
                                          </p:val>
                                        </p:tav>
                                        <p:tav tm="100000">
                                          <p:val>
                                            <p:strVal val="#ppt_x"/>
                                          </p:val>
                                        </p:tav>
                                      </p:tavLst>
                                    </p:anim>
                                    <p:anim calcmode="lin" valueType="num">
                                      <p:cBhvr additive="base">
                                        <p:cTn id="33" dur="500" fill="hold"/>
                                        <p:tgtEl>
                                          <p:spTgt spid="13"/>
                                        </p:tgtEl>
                                        <p:attrNameLst>
                                          <p:attrName>ppt_y</p:attrName>
                                        </p:attrNameLst>
                                      </p:cBhvr>
                                      <p:tavLst>
                                        <p:tav tm="0">
                                          <p:val>
                                            <p:strVal val="#ppt_y"/>
                                          </p:val>
                                        </p:tav>
                                        <p:tav tm="100000">
                                          <p:val>
                                            <p:strVal val="#ppt_y"/>
                                          </p:val>
                                        </p:tav>
                                      </p:tavLst>
                                    </p:anim>
                                  </p:childTnLst>
                                </p:cTn>
                              </p:par>
                              <p:par>
                                <p:cTn id="34" presetID="2" presetClass="entr" presetSubtype="2"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additive="base">
                                        <p:cTn id="36" dur="500" fill="hold"/>
                                        <p:tgtEl>
                                          <p:spTgt spid="15"/>
                                        </p:tgtEl>
                                        <p:attrNameLst>
                                          <p:attrName>ppt_x</p:attrName>
                                        </p:attrNameLst>
                                      </p:cBhvr>
                                      <p:tavLst>
                                        <p:tav tm="0">
                                          <p:val>
                                            <p:strVal val="1+#ppt_w/2"/>
                                          </p:val>
                                        </p:tav>
                                        <p:tav tm="100000">
                                          <p:val>
                                            <p:strVal val="#ppt_x"/>
                                          </p:val>
                                        </p:tav>
                                      </p:tavLst>
                                    </p:anim>
                                    <p:anim calcmode="lin" valueType="num">
                                      <p:cBhvr additive="base">
                                        <p:cTn id="37"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3" grpId="0"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6117E9-F717-45AA-E479-6DFB2C451E18}"/>
              </a:ext>
            </a:extLst>
          </p:cNvPr>
          <p:cNvSpPr txBox="1"/>
          <p:nvPr/>
        </p:nvSpPr>
        <p:spPr>
          <a:xfrm>
            <a:off x="2038905" y="1449759"/>
            <a:ext cx="8114190" cy="830997"/>
          </a:xfrm>
          <a:prstGeom prst="rect">
            <a:avLst/>
          </a:prstGeom>
          <a:noFill/>
        </p:spPr>
        <p:txBody>
          <a:bodyPr wrap="square">
            <a:spAutoFit/>
          </a:bodyPr>
          <a:lstStyle/>
          <a:p>
            <a:pPr algn="ctr" defTabSz="609630">
              <a:spcAft>
                <a:spcPts val="667"/>
              </a:spcAft>
            </a:pPr>
            <a:r>
              <a:rPr lang="vi-VN" sz="2400" b="1" dirty="0">
                <a:latin typeface="UTM Avo" panose="02040603050506020204" pitchFamily="18"/>
                <a:ea typeface="Calibri" panose="020F0502020204030204" pitchFamily="34" charset="0"/>
                <a:cs typeface="Arial" panose="020B0604020202020204" pitchFamily="34" charset="0"/>
              </a:rPr>
              <a:t>Hoạt động 2: Nhắc nhở bạn bè, người thân tôn trọng tài sản của người khác</a:t>
            </a:r>
            <a:endParaRPr lang="en-US" sz="2400" dirty="0">
              <a:latin typeface="UTM Avo" panose="02040603050506020204" pitchFamily="18"/>
              <a:ea typeface="Calibri" panose="020F0502020204030204" pitchFamily="34" charset="0"/>
              <a:cs typeface="Arial" panose="020B0604020202020204" pitchFamily="34" charset="0"/>
            </a:endParaRPr>
          </a:p>
        </p:txBody>
      </p:sp>
      <p:sp>
        <p:nvSpPr>
          <p:cNvPr id="16" name="Freeform 5">
            <a:extLst>
              <a:ext uri="{FF2B5EF4-FFF2-40B4-BE49-F238E27FC236}">
                <a16:creationId xmlns:a16="http://schemas.microsoft.com/office/drawing/2014/main" id="{D035FB8A-B08A-0FD7-544D-1BFBD3D6D051}"/>
              </a:ext>
            </a:extLst>
          </p:cNvPr>
          <p:cNvSpPr/>
          <p:nvPr/>
        </p:nvSpPr>
        <p:spPr>
          <a:xfrm rot="10800000">
            <a:off x="4182501" y="2464727"/>
            <a:ext cx="7591883" cy="4213949"/>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rgbClr val="4BACC6">
              <a:lumMod val="20000"/>
              <a:lumOff val="80000"/>
            </a:srgbClr>
          </a:solid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2300"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endParaRPr>
          </a:p>
        </p:txBody>
      </p:sp>
      <p:sp>
        <p:nvSpPr>
          <p:cNvPr id="17" name="Freeform 12">
            <a:extLst>
              <a:ext uri="{FF2B5EF4-FFF2-40B4-BE49-F238E27FC236}">
                <a16:creationId xmlns:a16="http://schemas.microsoft.com/office/drawing/2014/main" id="{EFB4F283-7579-5769-EC57-BB54D43EB922}"/>
              </a:ext>
            </a:extLst>
          </p:cNvPr>
          <p:cNvSpPr/>
          <p:nvPr/>
        </p:nvSpPr>
        <p:spPr>
          <a:xfrm rot="10800000">
            <a:off x="553019" y="2497279"/>
            <a:ext cx="3296805" cy="4148847"/>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solidFill>
            <a:srgbClr val="C0504D">
              <a:lumMod val="60000"/>
              <a:lumOff val="40000"/>
            </a:srgbClr>
          </a:solid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2300"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endParaRPr>
          </a:p>
        </p:txBody>
      </p:sp>
      <p:sp>
        <p:nvSpPr>
          <p:cNvPr id="18" name="TextBox 17">
            <a:extLst>
              <a:ext uri="{FF2B5EF4-FFF2-40B4-BE49-F238E27FC236}">
                <a16:creationId xmlns:a16="http://schemas.microsoft.com/office/drawing/2014/main" id="{BE858C96-BCAF-90AF-FCEA-5E5669A267B9}"/>
              </a:ext>
            </a:extLst>
          </p:cNvPr>
          <p:cNvSpPr txBox="1"/>
          <p:nvPr/>
        </p:nvSpPr>
        <p:spPr>
          <a:xfrm>
            <a:off x="4621689" y="2704941"/>
            <a:ext cx="6713505" cy="3733523"/>
          </a:xfrm>
          <a:prstGeom prst="rect">
            <a:avLst/>
          </a:prstGeom>
          <a:noFill/>
        </p:spPr>
        <p:txBody>
          <a:bodyPr wrap="square">
            <a:spAutoFit/>
          </a:bodyPr>
          <a:lstStyle/>
          <a:p>
            <a:pPr marL="381019" indent="-381019" algn="just" defTabSz="609630">
              <a:lnSpc>
                <a:spcPct val="150000"/>
              </a:lnSpc>
              <a:buFont typeface="Courier New" panose="02070309020205020404" pitchFamily="49" charset="0"/>
              <a:buChar char="o"/>
            </a:pPr>
            <a:r>
              <a:rPr lang="en-US" sz="2300" b="1" dirty="0" err="1">
                <a:solidFill>
                  <a:prstClr val="black"/>
                </a:solidFill>
                <a:latin typeface="UTM Avo" panose="02040603050506020204" pitchFamily="18"/>
                <a:ea typeface="Calibri" panose="020F0502020204030204" pitchFamily="34" charset="0"/>
                <a:cs typeface="Arial" panose="020B0604020202020204" pitchFamily="34" charset="0"/>
              </a:rPr>
              <a:t>Nhiệm</a:t>
            </a:r>
            <a:r>
              <a:rPr lang="en-US" sz="2300" b="1"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300" b="1" dirty="0" err="1">
                <a:solidFill>
                  <a:prstClr val="black"/>
                </a:solidFill>
                <a:latin typeface="UTM Avo" panose="02040603050506020204" pitchFamily="18"/>
                <a:ea typeface="Calibri" panose="020F0502020204030204" pitchFamily="34" charset="0"/>
                <a:cs typeface="Arial" panose="020B0604020202020204" pitchFamily="34" charset="0"/>
              </a:rPr>
              <a:t>vụ</a:t>
            </a:r>
            <a:r>
              <a:rPr lang="en-US" sz="2300" b="1"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300" b="1" dirty="0" err="1">
                <a:solidFill>
                  <a:prstClr val="black"/>
                </a:solidFill>
                <a:latin typeface="UTM Avo" panose="02040603050506020204" pitchFamily="18"/>
                <a:ea typeface="Calibri" panose="020F0502020204030204" pitchFamily="34" charset="0"/>
                <a:cs typeface="Arial" panose="020B0604020202020204" pitchFamily="34" charset="0"/>
              </a:rPr>
              <a:t>về</a:t>
            </a:r>
            <a:r>
              <a:rPr lang="en-US" sz="2300" b="1"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300" b="1" dirty="0" err="1">
                <a:solidFill>
                  <a:prstClr val="black"/>
                </a:solidFill>
                <a:latin typeface="UTM Avo" panose="02040603050506020204" pitchFamily="18"/>
                <a:ea typeface="Calibri" panose="020F0502020204030204" pitchFamily="34" charset="0"/>
                <a:cs typeface="Arial" panose="020B0604020202020204" pitchFamily="34" charset="0"/>
              </a:rPr>
              <a:t>nhà</a:t>
            </a:r>
            <a:r>
              <a:rPr lang="vi-VN" sz="2300" b="1"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300" dirty="0" err="1">
                <a:solidFill>
                  <a:prstClr val="black"/>
                </a:solidFill>
                <a:latin typeface="UTM Avo" panose="02040603050506020204" pitchFamily="18"/>
                <a:ea typeface="Calibri" panose="020F0502020204030204" pitchFamily="34" charset="0"/>
                <a:cs typeface="Arial" panose="020B0604020202020204" pitchFamily="34" charset="0"/>
              </a:rPr>
              <a:t>Các</a:t>
            </a:r>
            <a:r>
              <a:rPr lang="en-US" sz="23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300" dirty="0" err="1">
                <a:solidFill>
                  <a:prstClr val="black"/>
                </a:solidFill>
                <a:latin typeface="UTM Avo" panose="02040603050506020204" pitchFamily="18"/>
                <a:ea typeface="Calibri" panose="020F0502020204030204" pitchFamily="34" charset="0"/>
                <a:cs typeface="Arial" panose="020B0604020202020204" pitchFamily="34" charset="0"/>
              </a:rPr>
              <a:t>em</a:t>
            </a:r>
            <a:r>
              <a:rPr lang="en-US" sz="2300" dirty="0">
                <a:solidFill>
                  <a:prstClr val="black"/>
                </a:solidFill>
                <a:latin typeface="UTM Avo" panose="02040603050506020204" pitchFamily="18"/>
                <a:ea typeface="Calibri" panose="020F0502020204030204" pitchFamily="34" charset="0"/>
                <a:cs typeface="Arial" panose="020B0604020202020204" pitchFamily="34" charset="0"/>
              </a:rPr>
              <a:t> </a:t>
            </a:r>
            <a:r>
              <a:rPr lang="vi-VN" sz="2300" dirty="0">
                <a:solidFill>
                  <a:prstClr val="black"/>
                </a:solidFill>
                <a:latin typeface="UTM Avo" panose="02040603050506020204" pitchFamily="18"/>
                <a:ea typeface="Calibri" panose="020F0502020204030204" pitchFamily="34" charset="0"/>
                <a:cs typeface="Arial" panose="020B0604020202020204" pitchFamily="34" charset="0"/>
              </a:rPr>
              <a:t>nhắc nhở bạn bè, người thân tôn trọng tài sản của người khác và chia sẻ với bạn bè.</a:t>
            </a:r>
            <a:endParaRPr lang="en-US" sz="2300" dirty="0">
              <a:solidFill>
                <a:prstClr val="black"/>
              </a:solidFill>
              <a:latin typeface="UTM Avo" panose="02040603050506020204" pitchFamily="18"/>
              <a:ea typeface="Calibri" panose="020F0502020204030204" pitchFamily="34" charset="0"/>
              <a:cs typeface="Arial" panose="020B0604020202020204" pitchFamily="34" charset="0"/>
            </a:endParaRPr>
          </a:p>
          <a:p>
            <a:pPr marL="381019" indent="-381019" algn="just" defTabSz="609630">
              <a:lnSpc>
                <a:spcPct val="150000"/>
              </a:lnSpc>
              <a:buFont typeface="Wingdings" panose="05000000000000000000" pitchFamily="2" charset="2"/>
              <a:buChar char="v"/>
            </a:pPr>
            <a:r>
              <a:rPr lang="vi-VN" sz="2300" b="1" dirty="0">
                <a:solidFill>
                  <a:srgbClr val="FF0000"/>
                </a:solidFill>
                <a:latin typeface="UTM Avo" panose="02040603050506020204" pitchFamily="18"/>
                <a:ea typeface="Calibri" panose="020F0502020204030204" pitchFamily="34" charset="0"/>
                <a:cs typeface="Arial" panose="020B0604020202020204" pitchFamily="34" charset="0"/>
              </a:rPr>
              <a:t>Hướng dẫn</a:t>
            </a:r>
            <a:r>
              <a:rPr lang="en-US" sz="2300" b="1" dirty="0">
                <a:solidFill>
                  <a:srgbClr val="FF0000"/>
                </a:solidFill>
                <a:latin typeface="UTM Avo" panose="02040603050506020204" pitchFamily="18"/>
                <a:ea typeface="Calibri" panose="020F0502020204030204" pitchFamily="34" charset="0"/>
                <a:cs typeface="Arial" panose="020B0604020202020204" pitchFamily="34" charset="0"/>
              </a:rPr>
              <a:t>:</a:t>
            </a:r>
            <a:r>
              <a:rPr lang="vi-VN" sz="2300" b="1" dirty="0">
                <a:solidFill>
                  <a:srgbClr val="FF0000"/>
                </a:solidFill>
                <a:latin typeface="UTM Avo" panose="02040603050506020204" pitchFamily="18"/>
                <a:ea typeface="Calibri" panose="020F0502020204030204" pitchFamily="34" charset="0"/>
                <a:cs typeface="Arial" panose="020B0604020202020204" pitchFamily="34" charset="0"/>
              </a:rPr>
              <a:t> </a:t>
            </a:r>
            <a:r>
              <a:rPr lang="en-US" sz="2300" dirty="0" err="1">
                <a:solidFill>
                  <a:prstClr val="black"/>
                </a:solidFill>
                <a:latin typeface="UTM Avo" panose="02040603050506020204" pitchFamily="18"/>
                <a:ea typeface="Calibri" panose="020F0502020204030204" pitchFamily="34" charset="0"/>
                <a:cs typeface="Arial" panose="020B0604020202020204" pitchFamily="34" charset="0"/>
              </a:rPr>
              <a:t>Các</a:t>
            </a:r>
            <a:r>
              <a:rPr lang="en-US" sz="23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300" dirty="0" err="1">
                <a:solidFill>
                  <a:prstClr val="black"/>
                </a:solidFill>
                <a:latin typeface="UTM Avo" panose="02040603050506020204" pitchFamily="18"/>
                <a:ea typeface="Calibri" panose="020F0502020204030204" pitchFamily="34" charset="0"/>
                <a:cs typeface="Arial" panose="020B0604020202020204" pitchFamily="34" charset="0"/>
              </a:rPr>
              <a:t>em</a:t>
            </a:r>
            <a:r>
              <a:rPr lang="en-US" sz="23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300" dirty="0" err="1">
                <a:solidFill>
                  <a:prstClr val="black"/>
                </a:solidFill>
                <a:latin typeface="UTM Avo" panose="02040603050506020204" pitchFamily="18"/>
                <a:ea typeface="Calibri" panose="020F0502020204030204" pitchFamily="34" charset="0"/>
                <a:cs typeface="Arial" panose="020B0604020202020204" pitchFamily="34" charset="0"/>
              </a:rPr>
              <a:t>ghi</a:t>
            </a:r>
            <a:r>
              <a:rPr lang="vi-VN" sz="2300" dirty="0">
                <a:solidFill>
                  <a:prstClr val="black"/>
                </a:solidFill>
                <a:latin typeface="UTM Avo" panose="02040603050506020204" pitchFamily="18"/>
                <a:ea typeface="Calibri" panose="020F0502020204030204" pitchFamily="34" charset="0"/>
                <a:cs typeface="Arial" panose="020B0604020202020204" pitchFamily="34" charset="0"/>
              </a:rPr>
              <a:t> vào sổ những điều đã nhắc nhở bạn bè, người thân tôn trọng tài sản của người khác và nộp lại vào tiết học sau.</a:t>
            </a:r>
            <a:endParaRPr lang="en-US" sz="2300" dirty="0">
              <a:solidFill>
                <a:prstClr val="black"/>
              </a:solidFill>
              <a:latin typeface="UTM Avo" panose="02040603050506020204" pitchFamily="18"/>
              <a:ea typeface="Calibri" panose="020F0502020204030204" pitchFamily="34" charset="0"/>
              <a:cs typeface="Arial" panose="020B0604020202020204" pitchFamily="34" charset="0"/>
            </a:endParaRPr>
          </a:p>
        </p:txBody>
      </p:sp>
      <p:pic>
        <p:nvPicPr>
          <p:cNvPr id="19" name="Picture 11">
            <a:extLst>
              <a:ext uri="{FF2B5EF4-FFF2-40B4-BE49-F238E27FC236}">
                <a16:creationId xmlns:a16="http://schemas.microsoft.com/office/drawing/2014/main" id="{4F3F75F1-8CA5-05B9-4DA7-CD7D461D77F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53018" y="3696219"/>
            <a:ext cx="3319164" cy="2949907"/>
          </a:xfrm>
          <a:prstGeom prst="rect">
            <a:avLst/>
          </a:prstGeom>
        </p:spPr>
      </p:pic>
    </p:spTree>
    <p:extLst>
      <p:ext uri="{BB962C8B-B14F-4D97-AF65-F5344CB8AC3E}">
        <p14:creationId xmlns:p14="http://schemas.microsoft.com/office/powerpoint/2010/main" val="2875001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par>
                                <p:cTn id="11" presetID="14" presetClass="entr" presetSubtype="1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par>
                                <p:cTn id="14" presetID="14" presetClass="entr" presetSubtype="1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grpId="0" nodeType="clickEffect">
                                  <p:stCondLst>
                                    <p:cond delay="0"/>
                                  </p:stCondLst>
                                  <p:childTnLst>
                                    <p:set>
                                      <p:cBhvr>
                                        <p:cTn id="20" dur="1" fill="hold">
                                          <p:stCondLst>
                                            <p:cond delay="0"/>
                                          </p:stCondLst>
                                        </p:cTn>
                                        <p:tgtEl>
                                          <p:spTgt spid="18">
                                            <p:txEl>
                                              <p:pRg st="0" end="0"/>
                                            </p:txEl>
                                          </p:spTgt>
                                        </p:tgtEl>
                                        <p:attrNameLst>
                                          <p:attrName>style.visibility</p:attrName>
                                        </p:attrNameLst>
                                      </p:cBhvr>
                                      <p:to>
                                        <p:strVal val="visible"/>
                                      </p:to>
                                    </p:set>
                                    <p:animEffect transition="in" filter="barn(outVertical)">
                                      <p:cBhvr>
                                        <p:cTn id="21" dur="500"/>
                                        <p:tgtEl>
                                          <p:spTgt spid="18">
                                            <p:txEl>
                                              <p:pRg st="0" end="0"/>
                                            </p:txEl>
                                          </p:spTgt>
                                        </p:tgtEl>
                                      </p:cBhvr>
                                    </p:animEffect>
                                  </p:childTnLst>
                                </p:cTn>
                              </p:par>
                            </p:childTnLst>
                          </p:cTn>
                        </p:par>
                        <p:par>
                          <p:cTn id="22" fill="hold">
                            <p:stCondLst>
                              <p:cond delay="500"/>
                            </p:stCondLst>
                            <p:childTnLst>
                              <p:par>
                                <p:cTn id="23" presetID="16" presetClass="entr" presetSubtype="37" fill="hold" grpId="0" nodeType="afterEffect">
                                  <p:stCondLst>
                                    <p:cond delay="0"/>
                                  </p:stCondLst>
                                  <p:childTnLst>
                                    <p:set>
                                      <p:cBhvr>
                                        <p:cTn id="24" dur="1" fill="hold">
                                          <p:stCondLst>
                                            <p:cond delay="0"/>
                                          </p:stCondLst>
                                        </p:cTn>
                                        <p:tgtEl>
                                          <p:spTgt spid="18">
                                            <p:txEl>
                                              <p:pRg st="1" end="1"/>
                                            </p:txEl>
                                          </p:spTgt>
                                        </p:tgtEl>
                                        <p:attrNameLst>
                                          <p:attrName>style.visibility</p:attrName>
                                        </p:attrNameLst>
                                      </p:cBhvr>
                                      <p:to>
                                        <p:strVal val="visible"/>
                                      </p:to>
                                    </p:set>
                                    <p:animEffect transition="in" filter="barn(outVertical)">
                                      <p:cBhvr>
                                        <p:cTn id="25"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P spid="18"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EA29A0AE-DB94-F0B3-AD86-033A1B17C153}"/>
              </a:ext>
            </a:extLst>
          </p:cNvPr>
          <p:cNvPicPr>
            <a:picLocks noChangeAspect="1"/>
          </p:cNvPicPr>
          <p:nvPr/>
        </p:nvPicPr>
        <p:blipFill>
          <a:blip r:embed="rId4"/>
          <a:stretch>
            <a:fillRect/>
          </a:stretch>
        </p:blipFill>
        <p:spPr>
          <a:xfrm>
            <a:off x="4790832" y="3429000"/>
            <a:ext cx="2610336" cy="1444169"/>
          </a:xfrm>
          <a:prstGeom prst="rect">
            <a:avLst/>
          </a:prstGeom>
        </p:spPr>
      </p:pic>
    </p:spTree>
    <p:extLst>
      <p:ext uri="{BB962C8B-B14F-4D97-AF65-F5344CB8AC3E}">
        <p14:creationId xmlns:p14="http://schemas.microsoft.com/office/powerpoint/2010/main" val="38466187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val Callout 1">
            <a:extLst>
              <a:ext uri="{FF2B5EF4-FFF2-40B4-BE49-F238E27FC236}">
                <a16:creationId xmlns:a16="http://schemas.microsoft.com/office/drawing/2014/main" id="{527A1334-5D41-0498-0CAB-FDCF5D741CF3}"/>
              </a:ext>
            </a:extLst>
          </p:cNvPr>
          <p:cNvSpPr/>
          <p:nvPr/>
        </p:nvSpPr>
        <p:spPr>
          <a:xfrm>
            <a:off x="3045994" y="1558463"/>
            <a:ext cx="6525127" cy="3741073"/>
          </a:xfrm>
          <a:prstGeom prst="wedgeEllipseCallout">
            <a:avLst>
              <a:gd name="adj1" fmla="val -54167"/>
              <a:gd name="adj2" fmla="val 24515"/>
            </a:avLst>
          </a:prstGeom>
          <a:ln w="28575">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VN"/>
          </a:p>
        </p:txBody>
      </p:sp>
      <p:sp>
        <p:nvSpPr>
          <p:cNvPr id="3" name="TextBox 2">
            <a:extLst>
              <a:ext uri="{FF2B5EF4-FFF2-40B4-BE49-F238E27FC236}">
                <a16:creationId xmlns:a16="http://schemas.microsoft.com/office/drawing/2014/main" id="{C2E4E561-1B8C-F8B5-E65E-FF8538294B2E}"/>
              </a:ext>
            </a:extLst>
          </p:cNvPr>
          <p:cNvSpPr txBox="1"/>
          <p:nvPr/>
        </p:nvSpPr>
        <p:spPr>
          <a:xfrm>
            <a:off x="3045995" y="3063375"/>
            <a:ext cx="6525126" cy="830997"/>
          </a:xfrm>
          <a:prstGeom prst="rect">
            <a:avLst/>
          </a:prstGeom>
          <a:noFill/>
        </p:spPr>
        <p:txBody>
          <a:bodyPr wrap="square">
            <a:spAutoFit/>
          </a:bodyPr>
          <a:lstStyle/>
          <a:p>
            <a:pPr algn="ctr"/>
            <a:r>
              <a:rPr lang="vi-VN" sz="2400" b="0" i="0" dirty="0">
                <a:solidFill>
                  <a:srgbClr val="000000"/>
                </a:solidFill>
                <a:effectLst/>
                <a:latin typeface="UTM Avo" panose="02040603050506020204" pitchFamily="18"/>
              </a:rPr>
              <a:t>”Tôn trọng tài sản mọi người,</a:t>
            </a:r>
          </a:p>
          <a:p>
            <a:pPr algn="ctr"/>
            <a:r>
              <a:rPr lang="en-VN" sz="2400" b="0" i="0" dirty="0">
                <a:solidFill>
                  <a:srgbClr val="000000"/>
                </a:solidFill>
                <a:effectLst/>
                <a:latin typeface="UTM Avo" panose="02040603050506020204" pitchFamily="18"/>
              </a:rPr>
              <a:t>Việc làm tốt đẹp bạn thời chớ quên.”</a:t>
            </a:r>
            <a:endParaRPr lang="vi-VN" sz="2400" b="0" i="0" dirty="0">
              <a:solidFill>
                <a:srgbClr val="000000"/>
              </a:solidFill>
              <a:effectLst/>
              <a:latin typeface="UTM Avo" panose="02040603050506020204" pitchFamily="18"/>
            </a:endParaRPr>
          </a:p>
        </p:txBody>
      </p:sp>
      <p:pic>
        <p:nvPicPr>
          <p:cNvPr id="4" name="Picture 2" descr="Hình ảnh đồ họa Giáo viên PNG, 37000+ nguồn tải về miễn phí.">
            <a:extLst>
              <a:ext uri="{FF2B5EF4-FFF2-40B4-BE49-F238E27FC236}">
                <a16:creationId xmlns:a16="http://schemas.microsoft.com/office/drawing/2014/main" id="{2350AAE0-2201-98B8-98FF-1D9A358D575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611" b="90000" l="10000" r="90000">
                        <a14:foregroundMark x1="34167" y1="8611" x2="34167" y2="8611"/>
                        <a14:foregroundMark x1="29722" y1="46111" x2="29722" y2="46111"/>
                        <a14:foregroundMark x1="43056" y1="48056" x2="43056" y2="48056"/>
                        <a14:foregroundMark x1="40833" y1="63889" x2="40833" y2="63889"/>
                        <a14:foregroundMark x1="39167" y1="61944" x2="39167" y2="61944"/>
                        <a14:foregroundMark x1="39722" y1="57222" x2="41389" y2="81389"/>
                      </a14:backgroundRemoval>
                    </a14:imgEffect>
                  </a14:imgLayer>
                </a14:imgProps>
              </a:ext>
              <a:ext uri="{28A0092B-C50C-407E-A947-70E740481C1C}">
                <a14:useLocalDpi xmlns:a14="http://schemas.microsoft.com/office/drawing/2010/main" val="0"/>
              </a:ext>
            </a:extLst>
          </a:blip>
          <a:srcRect/>
          <a:stretch>
            <a:fillRect/>
          </a:stretch>
        </p:blipFill>
        <p:spPr bwMode="auto">
          <a:xfrm>
            <a:off x="0" y="2839453"/>
            <a:ext cx="4572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58447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F9D3990-3217-CF21-53DF-7EFBCB063C22}"/>
              </a:ext>
            </a:extLst>
          </p:cNvPr>
          <p:cNvGrpSpPr/>
          <p:nvPr/>
        </p:nvGrpSpPr>
        <p:grpSpPr>
          <a:xfrm>
            <a:off x="664652" y="1085235"/>
            <a:ext cx="3386059" cy="3439626"/>
            <a:chOff x="594846" y="1891431"/>
            <a:chExt cx="6229033" cy="6473161"/>
          </a:xfrm>
        </p:grpSpPr>
        <p:grpSp>
          <p:nvGrpSpPr>
            <p:cNvPr id="4" name="Group 6">
              <a:extLst>
                <a:ext uri="{FF2B5EF4-FFF2-40B4-BE49-F238E27FC236}">
                  <a16:creationId xmlns:a16="http://schemas.microsoft.com/office/drawing/2014/main" id="{41BAB39B-3E3D-118D-D647-4F3280FBD4DB}"/>
                </a:ext>
              </a:extLst>
            </p:cNvPr>
            <p:cNvGrpSpPr/>
            <p:nvPr/>
          </p:nvGrpSpPr>
          <p:grpSpPr>
            <a:xfrm>
              <a:off x="594846" y="2135559"/>
              <a:ext cx="6229033" cy="6229033"/>
              <a:chOff x="0" y="0"/>
              <a:chExt cx="812800" cy="812800"/>
            </a:xfrm>
          </p:grpSpPr>
          <p:sp>
            <p:nvSpPr>
              <p:cNvPr id="7" name="Freeform 7">
                <a:extLst>
                  <a:ext uri="{FF2B5EF4-FFF2-40B4-BE49-F238E27FC236}">
                    <a16:creationId xmlns:a16="http://schemas.microsoft.com/office/drawing/2014/main" id="{DDB788BC-DEC4-ED7D-B0D8-CE7DE0BF5C34}"/>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5">
                  <a:lumMod val="75000"/>
                </a:schemeClr>
              </a:solidFill>
            </p:spPr>
            <p:txBody>
              <a:bodyPr/>
              <a:lstStyle/>
              <a:p>
                <a:endParaRPr lang="en-US" sz="800">
                  <a:latin typeface="UTM Avo" panose="02040603050506020204" pitchFamily="18"/>
                </a:endParaRPr>
              </a:p>
            </p:txBody>
          </p:sp>
          <p:sp>
            <p:nvSpPr>
              <p:cNvPr id="8" name="TextBox 8">
                <a:extLst>
                  <a:ext uri="{FF2B5EF4-FFF2-40B4-BE49-F238E27FC236}">
                    <a16:creationId xmlns:a16="http://schemas.microsoft.com/office/drawing/2014/main" id="{0B5F79A7-F704-FE19-4B88-D7E675C20D6D}"/>
                  </a:ext>
                </a:extLst>
              </p:cNvPr>
              <p:cNvSpPr txBox="1"/>
              <p:nvPr/>
            </p:nvSpPr>
            <p:spPr>
              <a:xfrm>
                <a:off x="76200" y="28575"/>
                <a:ext cx="660400" cy="708025"/>
              </a:xfrm>
              <a:prstGeom prst="rect">
                <a:avLst/>
              </a:prstGeom>
            </p:spPr>
            <p:txBody>
              <a:bodyPr lIns="33867" tIns="33867" rIns="33867" bIns="33867" rtlCol="0" anchor="ctr"/>
              <a:lstStyle/>
              <a:p>
                <a:pPr algn="ctr">
                  <a:lnSpc>
                    <a:spcPts val="1773"/>
                  </a:lnSpc>
                </a:pPr>
                <a:endParaRPr sz="800">
                  <a:latin typeface="UTM Avo" panose="02040603050506020204" pitchFamily="18"/>
                </a:endParaRPr>
              </a:p>
            </p:txBody>
          </p:sp>
        </p:grpSp>
        <p:pic>
          <p:nvPicPr>
            <p:cNvPr id="5" name="Picture 11">
              <a:extLst>
                <a:ext uri="{FF2B5EF4-FFF2-40B4-BE49-F238E27FC236}">
                  <a16:creationId xmlns:a16="http://schemas.microsoft.com/office/drawing/2014/main" id="{CE951E4E-2298-3EEF-4791-B13BC77DCA8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56866">
              <a:off x="1753508" y="1891431"/>
              <a:ext cx="3587522" cy="926233"/>
            </a:xfrm>
            <a:prstGeom prst="rect">
              <a:avLst/>
            </a:prstGeom>
          </p:spPr>
        </p:pic>
        <p:sp>
          <p:nvSpPr>
            <p:cNvPr id="6" name="TextBox 5">
              <a:extLst>
                <a:ext uri="{FF2B5EF4-FFF2-40B4-BE49-F238E27FC236}">
                  <a16:creationId xmlns:a16="http://schemas.microsoft.com/office/drawing/2014/main" id="{FBFCD8E0-1A34-41F9-0893-F79AA44CAA3D}"/>
                </a:ext>
              </a:extLst>
            </p:cNvPr>
            <p:cNvSpPr txBox="1"/>
            <p:nvPr/>
          </p:nvSpPr>
          <p:spPr>
            <a:xfrm>
              <a:off x="1216589" y="3954371"/>
              <a:ext cx="4985538" cy="1879192"/>
            </a:xfrm>
            <a:prstGeom prst="rect">
              <a:avLst/>
            </a:prstGeom>
            <a:noFill/>
          </p:spPr>
          <p:txBody>
            <a:bodyPr wrap="square" rtlCol="0">
              <a:spAutoFit/>
            </a:bodyPr>
            <a:lstStyle/>
            <a:p>
              <a:pPr algn="ctr">
                <a:lnSpc>
                  <a:spcPct val="150000"/>
                </a:lnSpc>
              </a:pPr>
              <a:r>
                <a:rPr lang="en-US" sz="2800" b="1" dirty="0">
                  <a:solidFill>
                    <a:schemeClr val="bg1"/>
                  </a:solidFill>
                  <a:latin typeface="UTM Avo" panose="02040603050506020204" pitchFamily="18"/>
                  <a:ea typeface="Calibri" panose="020F0502020204030204" pitchFamily="34" charset="0"/>
                  <a:cs typeface="Arial" panose="020B0604020202020204" pitchFamily="34" charset="0"/>
                </a:rPr>
                <a:t>HƯỚNG DẪN VỀ NHÀ</a:t>
              </a:r>
            </a:p>
          </p:txBody>
        </p:sp>
      </p:grpSp>
      <p:pic>
        <p:nvPicPr>
          <p:cNvPr id="9" name="Picture 8" descr="A picture containing vector graphics&#10;&#10;Description automatically generated">
            <a:extLst>
              <a:ext uri="{FF2B5EF4-FFF2-40B4-BE49-F238E27FC236}">
                <a16:creationId xmlns:a16="http://schemas.microsoft.com/office/drawing/2014/main" id="{E355B064-6EA3-F915-881C-AE66272068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8452" y="3602936"/>
            <a:ext cx="2878453" cy="2878453"/>
          </a:xfrm>
          <a:prstGeom prst="rect">
            <a:avLst/>
          </a:prstGeom>
        </p:spPr>
      </p:pic>
      <p:grpSp>
        <p:nvGrpSpPr>
          <p:cNvPr id="10" name="Group 9">
            <a:extLst>
              <a:ext uri="{FF2B5EF4-FFF2-40B4-BE49-F238E27FC236}">
                <a16:creationId xmlns:a16="http://schemas.microsoft.com/office/drawing/2014/main" id="{A13D1D36-36D3-4044-CD42-0429B42154B5}"/>
              </a:ext>
            </a:extLst>
          </p:cNvPr>
          <p:cNvGrpSpPr/>
          <p:nvPr/>
        </p:nvGrpSpPr>
        <p:grpSpPr>
          <a:xfrm>
            <a:off x="5224141" y="1331321"/>
            <a:ext cx="6352423" cy="1760836"/>
            <a:chOff x="8077345" y="402400"/>
            <a:chExt cx="9528634" cy="3787077"/>
          </a:xfrm>
        </p:grpSpPr>
        <p:grpSp>
          <p:nvGrpSpPr>
            <p:cNvPr id="11" name="Group 10">
              <a:extLst>
                <a:ext uri="{FF2B5EF4-FFF2-40B4-BE49-F238E27FC236}">
                  <a16:creationId xmlns:a16="http://schemas.microsoft.com/office/drawing/2014/main" id="{85B59DA8-4A7F-F264-0E88-A550BB12B511}"/>
                </a:ext>
              </a:extLst>
            </p:cNvPr>
            <p:cNvGrpSpPr/>
            <p:nvPr/>
          </p:nvGrpSpPr>
          <p:grpSpPr>
            <a:xfrm>
              <a:off x="8523923" y="665791"/>
              <a:ext cx="9082056" cy="3523686"/>
              <a:chOff x="-514228" y="3378590"/>
              <a:chExt cx="9082056" cy="3523686"/>
            </a:xfrm>
          </p:grpSpPr>
          <p:grpSp>
            <p:nvGrpSpPr>
              <p:cNvPr id="13" name="Group 2">
                <a:extLst>
                  <a:ext uri="{FF2B5EF4-FFF2-40B4-BE49-F238E27FC236}">
                    <a16:creationId xmlns:a16="http://schemas.microsoft.com/office/drawing/2014/main" id="{2DD2B225-3067-D857-BE3C-BEA5A3B7F296}"/>
                  </a:ext>
                </a:extLst>
              </p:cNvPr>
              <p:cNvGrpSpPr/>
              <p:nvPr/>
            </p:nvGrpSpPr>
            <p:grpSpPr>
              <a:xfrm>
                <a:off x="-514228" y="3378590"/>
                <a:ext cx="9082056" cy="3523686"/>
                <a:chOff x="-612582" y="-76200"/>
                <a:chExt cx="2291338" cy="889000"/>
              </a:xfrm>
            </p:grpSpPr>
            <p:sp>
              <p:nvSpPr>
                <p:cNvPr id="15" name="Freeform 3">
                  <a:extLst>
                    <a:ext uri="{FF2B5EF4-FFF2-40B4-BE49-F238E27FC236}">
                      <a16:creationId xmlns:a16="http://schemas.microsoft.com/office/drawing/2014/main" id="{E7811C16-797F-6948-885C-1703B4A8465F}"/>
                    </a:ext>
                  </a:extLst>
                </p:cNvPr>
                <p:cNvSpPr/>
                <p:nvPr/>
              </p:nvSpPr>
              <p:spPr>
                <a:xfrm>
                  <a:off x="-612582" y="63240"/>
                  <a:ext cx="2291338" cy="658334"/>
                </a:xfrm>
                <a:custGeom>
                  <a:avLst/>
                  <a:gdLst/>
                  <a:ahLst/>
                  <a:cxnLst/>
                  <a:rect l="l" t="t" r="r" b="b"/>
                  <a:pathLst>
                    <a:path w="1594297" h="588105">
                      <a:moveTo>
                        <a:pt x="73508" y="0"/>
                      </a:moveTo>
                      <a:lnTo>
                        <a:pt x="1520789" y="0"/>
                      </a:lnTo>
                      <a:cubicBezTo>
                        <a:pt x="1540284" y="0"/>
                        <a:pt x="1558981" y="7745"/>
                        <a:pt x="1572767" y="21530"/>
                      </a:cubicBezTo>
                      <a:cubicBezTo>
                        <a:pt x="1586552" y="35315"/>
                        <a:pt x="1594297" y="54013"/>
                        <a:pt x="1594297" y="73508"/>
                      </a:cubicBezTo>
                      <a:lnTo>
                        <a:pt x="1594297" y="514597"/>
                      </a:lnTo>
                      <a:cubicBezTo>
                        <a:pt x="1594297" y="555195"/>
                        <a:pt x="1561386" y="588105"/>
                        <a:pt x="1520789" y="588105"/>
                      </a:cubicBezTo>
                      <a:lnTo>
                        <a:pt x="73508" y="588105"/>
                      </a:lnTo>
                      <a:cubicBezTo>
                        <a:pt x="54013" y="588105"/>
                        <a:pt x="35315" y="580361"/>
                        <a:pt x="21530" y="566575"/>
                      </a:cubicBezTo>
                      <a:cubicBezTo>
                        <a:pt x="7745" y="552790"/>
                        <a:pt x="0" y="534093"/>
                        <a:pt x="0" y="514597"/>
                      </a:cubicBezTo>
                      <a:lnTo>
                        <a:pt x="0" y="73508"/>
                      </a:lnTo>
                      <a:cubicBezTo>
                        <a:pt x="0" y="32911"/>
                        <a:pt x="32911" y="0"/>
                        <a:pt x="73508" y="0"/>
                      </a:cubicBezTo>
                      <a:close/>
                    </a:path>
                  </a:pathLst>
                </a:custGeom>
                <a:ln/>
              </p:spPr>
              <p:style>
                <a:lnRef idx="2">
                  <a:schemeClr val="accent2"/>
                </a:lnRef>
                <a:fillRef idx="1">
                  <a:schemeClr val="lt1"/>
                </a:fillRef>
                <a:effectRef idx="0">
                  <a:schemeClr val="accent2"/>
                </a:effectRef>
                <a:fontRef idx="minor">
                  <a:schemeClr val="dk1"/>
                </a:fontRef>
              </p:style>
              <p:txBody>
                <a:bodyPr/>
                <a:lstStyle/>
                <a:p>
                  <a:endParaRPr lang="en-US" sz="2667">
                    <a:latin typeface="UTM Avo" panose="02040603050506020204" pitchFamily="18"/>
                  </a:endParaRPr>
                </a:p>
              </p:txBody>
            </p:sp>
            <p:sp>
              <p:nvSpPr>
                <p:cNvPr id="16" name="TextBox 4">
                  <a:extLst>
                    <a:ext uri="{FF2B5EF4-FFF2-40B4-BE49-F238E27FC236}">
                      <a16:creationId xmlns:a16="http://schemas.microsoft.com/office/drawing/2014/main" id="{65D1C1AC-B8EF-7E22-F6A1-32DFF13EF1E8}"/>
                    </a:ext>
                  </a:extLst>
                </p:cNvPr>
                <p:cNvSpPr txBox="1"/>
                <p:nvPr/>
              </p:nvSpPr>
              <p:spPr>
                <a:xfrm>
                  <a:off x="0" y="-76200"/>
                  <a:ext cx="812800" cy="889000"/>
                </a:xfrm>
                <a:prstGeom prst="rect">
                  <a:avLst/>
                </a:prstGeom>
              </p:spPr>
              <p:txBody>
                <a:bodyPr lIns="31657" tIns="31657" rIns="31657" bIns="31657" rtlCol="0" anchor="ctr"/>
                <a:lstStyle/>
                <a:p>
                  <a:pPr algn="ctr">
                    <a:lnSpc>
                      <a:spcPts val="4107"/>
                    </a:lnSpc>
                  </a:pPr>
                  <a:endParaRPr sz="2667">
                    <a:latin typeface="UTM Avo" panose="02040603050506020204" pitchFamily="18"/>
                  </a:endParaRPr>
                </a:p>
              </p:txBody>
            </p:sp>
          </p:grpSp>
          <p:sp>
            <p:nvSpPr>
              <p:cNvPr id="14" name="TextBox 13">
                <a:extLst>
                  <a:ext uri="{FF2B5EF4-FFF2-40B4-BE49-F238E27FC236}">
                    <a16:creationId xmlns:a16="http://schemas.microsoft.com/office/drawing/2014/main" id="{A329FD1B-2936-5E5A-9C61-A0E00D108BA6}"/>
                  </a:ext>
                </a:extLst>
              </p:cNvPr>
              <p:cNvSpPr txBox="1"/>
              <p:nvPr/>
            </p:nvSpPr>
            <p:spPr>
              <a:xfrm>
                <a:off x="541439" y="4012052"/>
                <a:ext cx="6824098" cy="1692579"/>
              </a:xfrm>
              <a:prstGeom prst="rect">
                <a:avLst/>
              </a:prstGeom>
              <a:noFill/>
            </p:spPr>
            <p:txBody>
              <a:bodyPr wrap="square">
                <a:spAutoFit/>
              </a:bodyPr>
              <a:lstStyle/>
              <a:p>
                <a:pPr algn="ctr">
                  <a:lnSpc>
                    <a:spcPct val="150000"/>
                  </a:lnSpc>
                </a:pPr>
                <a:r>
                  <a:rPr lang="vi-VN" sz="2400" dirty="0">
                    <a:latin typeface="UTM Avo" panose="02040603050506020204" pitchFamily="18"/>
                    <a:ea typeface="Calibri" panose="020F0502020204030204" pitchFamily="34" charset="0"/>
                    <a:cs typeface="Arial" panose="020B0604020202020204" pitchFamily="34" charset="0"/>
                  </a:rPr>
                  <a:t>Đọc lại bài học </a:t>
                </a:r>
                <a:r>
                  <a:rPr lang="vi-VN" sz="2400" b="1" i="1" dirty="0">
                    <a:latin typeface="UTM Avo" panose="02040603050506020204" pitchFamily="18"/>
                    <a:ea typeface="Calibri" panose="020F0502020204030204" pitchFamily="34" charset="0"/>
                    <a:cs typeface="Arial" panose="020B0604020202020204" pitchFamily="34" charset="0"/>
                  </a:rPr>
                  <a:t>Em tôn trọng tài sản của người khác</a:t>
                </a:r>
                <a:endParaRPr lang="fr-FR" sz="2400" b="1" i="1" dirty="0">
                  <a:latin typeface="UTM Avo" panose="02040603050506020204" pitchFamily="18"/>
                  <a:ea typeface="Calibri" panose="020F0502020204030204" pitchFamily="34" charset="0"/>
                  <a:cs typeface="Arial" panose="020B0604020202020204" pitchFamily="34" charset="0"/>
                </a:endParaRPr>
              </a:p>
            </p:txBody>
          </p:sp>
        </p:grpSp>
        <p:sp>
          <p:nvSpPr>
            <p:cNvPr id="12" name="TextBox 11">
              <a:extLst>
                <a:ext uri="{FF2B5EF4-FFF2-40B4-BE49-F238E27FC236}">
                  <a16:creationId xmlns:a16="http://schemas.microsoft.com/office/drawing/2014/main" id="{EC4A135F-A0C8-E920-A14D-D1C69A5604A8}"/>
                </a:ext>
              </a:extLst>
            </p:cNvPr>
            <p:cNvSpPr txBox="1"/>
            <p:nvPr/>
          </p:nvSpPr>
          <p:spPr>
            <a:xfrm>
              <a:off x="8077345" y="402400"/>
              <a:ext cx="1222474" cy="1254523"/>
            </a:xfrm>
            <a:prstGeom prst="rect">
              <a:avLst/>
            </a:prstGeom>
          </p:spPr>
          <p:txBody>
            <a:bodyPr lIns="33867" tIns="33867" rIns="33867" bIns="33867" rtlCol="0" anchor="ctr"/>
            <a:lstStyle/>
            <a:p>
              <a:pPr algn="ctr">
                <a:lnSpc>
                  <a:spcPts val="1773"/>
                </a:lnSpc>
              </a:pPr>
              <a:endParaRPr sz="2667">
                <a:latin typeface="UTM Avo" panose="02040603050506020204" pitchFamily="18"/>
              </a:endParaRPr>
            </a:p>
          </p:txBody>
        </p:sp>
      </p:grpSp>
      <p:grpSp>
        <p:nvGrpSpPr>
          <p:cNvPr id="17" name="Group 16">
            <a:extLst>
              <a:ext uri="{FF2B5EF4-FFF2-40B4-BE49-F238E27FC236}">
                <a16:creationId xmlns:a16="http://schemas.microsoft.com/office/drawing/2014/main" id="{15F034D5-93E1-EB10-CF3E-7082FA44FFAA}"/>
              </a:ext>
            </a:extLst>
          </p:cNvPr>
          <p:cNvGrpSpPr/>
          <p:nvPr/>
        </p:nvGrpSpPr>
        <p:grpSpPr>
          <a:xfrm>
            <a:off x="5521859" y="4644158"/>
            <a:ext cx="6266411" cy="1449955"/>
            <a:chOff x="8547437" y="6754048"/>
            <a:chExt cx="9399616" cy="3118456"/>
          </a:xfrm>
        </p:grpSpPr>
        <p:sp>
          <p:nvSpPr>
            <p:cNvPr id="18" name="Freeform 3">
              <a:extLst>
                <a:ext uri="{FF2B5EF4-FFF2-40B4-BE49-F238E27FC236}">
                  <a16:creationId xmlns:a16="http://schemas.microsoft.com/office/drawing/2014/main" id="{59DDC19B-ED28-E412-955C-3F8414922AD3}"/>
                </a:ext>
              </a:extLst>
            </p:cNvPr>
            <p:cNvSpPr/>
            <p:nvPr/>
          </p:nvSpPr>
          <p:spPr>
            <a:xfrm>
              <a:off x="8547437" y="7012436"/>
              <a:ext cx="9082057" cy="2860068"/>
            </a:xfrm>
            <a:custGeom>
              <a:avLst/>
              <a:gdLst/>
              <a:ahLst/>
              <a:cxnLst/>
              <a:rect l="l" t="t" r="r" b="b"/>
              <a:pathLst>
                <a:path w="1594297" h="588105">
                  <a:moveTo>
                    <a:pt x="73508" y="0"/>
                  </a:moveTo>
                  <a:lnTo>
                    <a:pt x="1520789" y="0"/>
                  </a:lnTo>
                  <a:cubicBezTo>
                    <a:pt x="1540284" y="0"/>
                    <a:pt x="1558981" y="7745"/>
                    <a:pt x="1572767" y="21530"/>
                  </a:cubicBezTo>
                  <a:cubicBezTo>
                    <a:pt x="1586552" y="35315"/>
                    <a:pt x="1594297" y="54013"/>
                    <a:pt x="1594297" y="73508"/>
                  </a:cubicBezTo>
                  <a:lnTo>
                    <a:pt x="1594297" y="514597"/>
                  </a:lnTo>
                  <a:cubicBezTo>
                    <a:pt x="1594297" y="555195"/>
                    <a:pt x="1561386" y="588105"/>
                    <a:pt x="1520789" y="588105"/>
                  </a:cubicBezTo>
                  <a:lnTo>
                    <a:pt x="73508" y="588105"/>
                  </a:lnTo>
                  <a:cubicBezTo>
                    <a:pt x="54013" y="588105"/>
                    <a:pt x="35315" y="580361"/>
                    <a:pt x="21530" y="566575"/>
                  </a:cubicBezTo>
                  <a:cubicBezTo>
                    <a:pt x="7745" y="552790"/>
                    <a:pt x="0" y="534093"/>
                    <a:pt x="0" y="514597"/>
                  </a:cubicBezTo>
                  <a:lnTo>
                    <a:pt x="0" y="73508"/>
                  </a:lnTo>
                  <a:cubicBezTo>
                    <a:pt x="0" y="32911"/>
                    <a:pt x="32911" y="0"/>
                    <a:pt x="73508" y="0"/>
                  </a:cubicBezTo>
                  <a:close/>
                </a:path>
              </a:pathLst>
            </a:custGeom>
            <a:ln/>
          </p:spPr>
          <p:style>
            <a:lnRef idx="2">
              <a:schemeClr val="accent2"/>
            </a:lnRef>
            <a:fillRef idx="1">
              <a:schemeClr val="lt1"/>
            </a:fillRef>
            <a:effectRef idx="0">
              <a:schemeClr val="accent2"/>
            </a:effectRef>
            <a:fontRef idx="minor">
              <a:schemeClr val="dk1"/>
            </a:fontRef>
          </p:style>
          <p:txBody>
            <a:bodyPr/>
            <a:lstStyle/>
            <a:p>
              <a:endParaRPr lang="en-US" sz="2667">
                <a:latin typeface="UTM Avo" panose="02040603050506020204" pitchFamily="18"/>
              </a:endParaRPr>
            </a:p>
          </p:txBody>
        </p:sp>
        <p:sp>
          <p:nvSpPr>
            <p:cNvPr id="19" name="TextBox 18">
              <a:extLst>
                <a:ext uri="{FF2B5EF4-FFF2-40B4-BE49-F238E27FC236}">
                  <a16:creationId xmlns:a16="http://schemas.microsoft.com/office/drawing/2014/main" id="{80CF22AF-AB29-EACF-D9FC-672E4350672E}"/>
                </a:ext>
              </a:extLst>
            </p:cNvPr>
            <p:cNvSpPr txBox="1"/>
            <p:nvPr/>
          </p:nvSpPr>
          <p:spPr>
            <a:xfrm>
              <a:off x="9134214" y="7279999"/>
              <a:ext cx="7879308" cy="1697484"/>
            </a:xfrm>
            <a:prstGeom prst="rect">
              <a:avLst/>
            </a:prstGeom>
            <a:noFill/>
          </p:spPr>
          <p:txBody>
            <a:bodyPr wrap="square">
              <a:spAutoFit/>
            </a:bodyPr>
            <a:lstStyle/>
            <a:p>
              <a:pPr algn="ctr">
                <a:lnSpc>
                  <a:spcPct val="150000"/>
                </a:lnSpc>
              </a:pPr>
              <a:r>
                <a:rPr lang="vi-VN" sz="2400" dirty="0">
                  <a:latin typeface="UTM Avo" panose="02040603050506020204" pitchFamily="18"/>
                  <a:ea typeface="Calibri" panose="020F0502020204030204" pitchFamily="34" charset="0"/>
                  <a:cs typeface="Arial" panose="020B0604020202020204" pitchFamily="34" charset="0"/>
                </a:rPr>
                <a:t>Đọc trước </a:t>
              </a:r>
              <a:r>
                <a:rPr lang="vi-VN" sz="2400" b="1" i="1" dirty="0">
                  <a:latin typeface="UTM Avo" panose="02040603050506020204" pitchFamily="18"/>
                  <a:ea typeface="Calibri" panose="020F0502020204030204" pitchFamily="34" charset="0"/>
                  <a:cs typeface="Arial" panose="020B0604020202020204" pitchFamily="34" charset="0"/>
                </a:rPr>
                <a:t>Bài 8 – Em bảo vệ của công </a:t>
              </a:r>
              <a:r>
                <a:rPr lang="vi-VN" sz="2400" i="1" dirty="0">
                  <a:latin typeface="UTM Avo" panose="02040603050506020204" pitchFamily="18"/>
                  <a:ea typeface="Calibri" panose="020F0502020204030204" pitchFamily="34" charset="0"/>
                  <a:cs typeface="Arial" panose="020B0604020202020204" pitchFamily="34" charset="0"/>
                </a:rPr>
                <a:t>(SHS</a:t>
              </a:r>
              <a:r>
                <a:rPr lang="en-US" sz="2400" i="1" dirty="0">
                  <a:latin typeface="UTM Avo" panose="02040603050506020204" pitchFamily="18"/>
                  <a:ea typeface="Calibri" panose="020F0502020204030204" pitchFamily="34" charset="0"/>
                  <a:cs typeface="Arial" panose="020B0604020202020204" pitchFamily="34" charset="0"/>
                </a:rPr>
                <a:t> – tr.38)</a:t>
              </a:r>
              <a:endParaRPr lang="vi-VN" sz="2400" b="1" i="1" dirty="0">
                <a:latin typeface="UTM Avo" panose="02040603050506020204" pitchFamily="18"/>
                <a:ea typeface="Calibri" panose="020F0502020204030204" pitchFamily="34" charset="0"/>
                <a:cs typeface="Arial" panose="020B0604020202020204" pitchFamily="34" charset="0"/>
              </a:endParaRPr>
            </a:p>
          </p:txBody>
        </p:sp>
        <p:sp>
          <p:nvSpPr>
            <p:cNvPr id="20" name="TextBox 16">
              <a:extLst>
                <a:ext uri="{FF2B5EF4-FFF2-40B4-BE49-F238E27FC236}">
                  <a16:creationId xmlns:a16="http://schemas.microsoft.com/office/drawing/2014/main" id="{39E6505B-EF3C-EABE-F58F-7D59E146A240}"/>
                </a:ext>
              </a:extLst>
            </p:cNvPr>
            <p:cNvSpPr txBox="1"/>
            <p:nvPr/>
          </p:nvSpPr>
          <p:spPr>
            <a:xfrm>
              <a:off x="16528252" y="6754048"/>
              <a:ext cx="1418801" cy="1493239"/>
            </a:xfrm>
            <a:prstGeom prst="rect">
              <a:avLst/>
            </a:prstGeom>
          </p:spPr>
          <p:txBody>
            <a:bodyPr lIns="33867" tIns="33867" rIns="33867" bIns="33867" rtlCol="0" anchor="ctr"/>
            <a:lstStyle/>
            <a:p>
              <a:pPr algn="ctr">
                <a:lnSpc>
                  <a:spcPts val="1773"/>
                </a:lnSpc>
              </a:pPr>
              <a:endParaRPr sz="2667">
                <a:latin typeface="UTM Avo" panose="02040603050506020204" pitchFamily="18"/>
              </a:endParaRPr>
            </a:p>
          </p:txBody>
        </p:sp>
      </p:grpSp>
      <p:grpSp>
        <p:nvGrpSpPr>
          <p:cNvPr id="21" name="Group 20">
            <a:extLst>
              <a:ext uri="{FF2B5EF4-FFF2-40B4-BE49-F238E27FC236}">
                <a16:creationId xmlns:a16="http://schemas.microsoft.com/office/drawing/2014/main" id="{37F61D53-B9ED-BF7E-0395-3064C67062CC}"/>
              </a:ext>
            </a:extLst>
          </p:cNvPr>
          <p:cNvGrpSpPr/>
          <p:nvPr/>
        </p:nvGrpSpPr>
        <p:grpSpPr>
          <a:xfrm>
            <a:off x="5154076" y="3261524"/>
            <a:ext cx="6422488" cy="1222783"/>
            <a:chOff x="7990319" y="3968256"/>
            <a:chExt cx="9633732" cy="2629872"/>
          </a:xfrm>
        </p:grpSpPr>
        <p:sp>
          <p:nvSpPr>
            <p:cNvPr id="22" name="Freeform 3">
              <a:extLst>
                <a:ext uri="{FF2B5EF4-FFF2-40B4-BE49-F238E27FC236}">
                  <a16:creationId xmlns:a16="http://schemas.microsoft.com/office/drawing/2014/main" id="{84202603-4D56-D8B7-E7C0-8AF131E23527}"/>
                </a:ext>
              </a:extLst>
            </p:cNvPr>
            <p:cNvSpPr/>
            <p:nvPr/>
          </p:nvSpPr>
          <p:spPr>
            <a:xfrm>
              <a:off x="8541994" y="3968256"/>
              <a:ext cx="9082057" cy="2609405"/>
            </a:xfrm>
            <a:custGeom>
              <a:avLst/>
              <a:gdLst/>
              <a:ahLst/>
              <a:cxnLst/>
              <a:rect l="l" t="t" r="r" b="b"/>
              <a:pathLst>
                <a:path w="1594297" h="588105">
                  <a:moveTo>
                    <a:pt x="73508" y="0"/>
                  </a:moveTo>
                  <a:lnTo>
                    <a:pt x="1520789" y="0"/>
                  </a:lnTo>
                  <a:cubicBezTo>
                    <a:pt x="1540284" y="0"/>
                    <a:pt x="1558981" y="7745"/>
                    <a:pt x="1572767" y="21530"/>
                  </a:cubicBezTo>
                  <a:cubicBezTo>
                    <a:pt x="1586552" y="35315"/>
                    <a:pt x="1594297" y="54013"/>
                    <a:pt x="1594297" y="73508"/>
                  </a:cubicBezTo>
                  <a:lnTo>
                    <a:pt x="1594297" y="514597"/>
                  </a:lnTo>
                  <a:cubicBezTo>
                    <a:pt x="1594297" y="555195"/>
                    <a:pt x="1561386" y="588105"/>
                    <a:pt x="1520789" y="588105"/>
                  </a:cubicBezTo>
                  <a:lnTo>
                    <a:pt x="73508" y="588105"/>
                  </a:lnTo>
                  <a:cubicBezTo>
                    <a:pt x="54013" y="588105"/>
                    <a:pt x="35315" y="580361"/>
                    <a:pt x="21530" y="566575"/>
                  </a:cubicBezTo>
                  <a:cubicBezTo>
                    <a:pt x="7745" y="552790"/>
                    <a:pt x="0" y="534093"/>
                    <a:pt x="0" y="514597"/>
                  </a:cubicBezTo>
                  <a:lnTo>
                    <a:pt x="0" y="73508"/>
                  </a:lnTo>
                  <a:cubicBezTo>
                    <a:pt x="0" y="32911"/>
                    <a:pt x="32911" y="0"/>
                    <a:pt x="73508" y="0"/>
                  </a:cubicBezTo>
                  <a:close/>
                </a:path>
              </a:pathLst>
            </a:custGeom>
            <a:ln/>
          </p:spPr>
          <p:style>
            <a:lnRef idx="2">
              <a:schemeClr val="accent2"/>
            </a:lnRef>
            <a:fillRef idx="1">
              <a:schemeClr val="lt1"/>
            </a:fillRef>
            <a:effectRef idx="0">
              <a:schemeClr val="accent2"/>
            </a:effectRef>
            <a:fontRef idx="minor">
              <a:schemeClr val="dk1"/>
            </a:fontRef>
          </p:style>
          <p:txBody>
            <a:bodyPr/>
            <a:lstStyle/>
            <a:p>
              <a:endParaRPr lang="en-US" sz="2667">
                <a:latin typeface="UTM Avo" panose="02040603050506020204" pitchFamily="18"/>
              </a:endParaRPr>
            </a:p>
          </p:txBody>
        </p:sp>
        <p:sp>
          <p:nvSpPr>
            <p:cNvPr id="23" name="TextBox 22">
              <a:extLst>
                <a:ext uri="{FF2B5EF4-FFF2-40B4-BE49-F238E27FC236}">
                  <a16:creationId xmlns:a16="http://schemas.microsoft.com/office/drawing/2014/main" id="{9C50B844-973D-7FC3-EBE6-33BD8555CD12}"/>
                </a:ext>
              </a:extLst>
            </p:cNvPr>
            <p:cNvSpPr txBox="1"/>
            <p:nvPr/>
          </p:nvSpPr>
          <p:spPr>
            <a:xfrm>
              <a:off x="8952962" y="4051625"/>
              <a:ext cx="8055119" cy="1690848"/>
            </a:xfrm>
            <a:prstGeom prst="rect">
              <a:avLst/>
            </a:prstGeom>
            <a:noFill/>
          </p:spPr>
          <p:txBody>
            <a:bodyPr wrap="square">
              <a:spAutoFit/>
            </a:bodyPr>
            <a:lstStyle/>
            <a:p>
              <a:pPr algn="ctr">
                <a:lnSpc>
                  <a:spcPct val="150000"/>
                </a:lnSpc>
              </a:pP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Nhắc nhở bạn bè, người thân tôn trọng tài sản của người khác</a:t>
              </a:r>
              <a:endParaRPr lang="en-US" sz="2400" b="1" i="1" dirty="0">
                <a:solidFill>
                  <a:srgbClr val="000000"/>
                </a:solidFill>
                <a:latin typeface="UTM Avo" panose="02040603050506020204" pitchFamily="18"/>
                <a:ea typeface="Calibri" panose="020F0502020204030204" pitchFamily="34" charset="0"/>
                <a:cs typeface="Arial" panose="020B0604020202020204" pitchFamily="34" charset="0"/>
              </a:endParaRPr>
            </a:p>
          </p:txBody>
        </p:sp>
        <p:sp>
          <p:nvSpPr>
            <p:cNvPr id="24" name="TextBox 13">
              <a:extLst>
                <a:ext uri="{FF2B5EF4-FFF2-40B4-BE49-F238E27FC236}">
                  <a16:creationId xmlns:a16="http://schemas.microsoft.com/office/drawing/2014/main" id="{EE269D0C-93DB-AEC0-BF43-275B9787E7CC}"/>
                </a:ext>
              </a:extLst>
            </p:cNvPr>
            <p:cNvSpPr txBox="1"/>
            <p:nvPr/>
          </p:nvSpPr>
          <p:spPr>
            <a:xfrm>
              <a:off x="7990319" y="5270847"/>
              <a:ext cx="1299388" cy="1327281"/>
            </a:xfrm>
            <a:prstGeom prst="rect">
              <a:avLst/>
            </a:prstGeom>
          </p:spPr>
          <p:txBody>
            <a:bodyPr lIns="33867" tIns="33867" rIns="33867" bIns="33867" rtlCol="0" anchor="ctr"/>
            <a:lstStyle/>
            <a:p>
              <a:pPr algn="ctr">
                <a:lnSpc>
                  <a:spcPts val="1773"/>
                </a:lnSpc>
              </a:pPr>
              <a:endParaRPr sz="2667">
                <a:latin typeface="UTM Avo" panose="02040603050506020204" pitchFamily="18"/>
              </a:endParaRPr>
            </a:p>
          </p:txBody>
        </p:sp>
      </p:grpSp>
      <p:sp>
        <p:nvSpPr>
          <p:cNvPr id="25" name="Freeform 4">
            <a:extLst>
              <a:ext uri="{FF2B5EF4-FFF2-40B4-BE49-F238E27FC236}">
                <a16:creationId xmlns:a16="http://schemas.microsoft.com/office/drawing/2014/main" id="{52A0926F-2D6E-2E7D-1287-40A3EF47F720}"/>
              </a:ext>
            </a:extLst>
          </p:cNvPr>
          <p:cNvSpPr/>
          <p:nvPr/>
        </p:nvSpPr>
        <p:spPr>
          <a:xfrm flipH="1">
            <a:off x="10969820" y="5969000"/>
            <a:ext cx="1213488" cy="889000"/>
          </a:xfrm>
          <a:custGeom>
            <a:avLst/>
            <a:gdLst/>
            <a:ahLst/>
            <a:cxnLst/>
            <a:rect l="l" t="t" r="r" b="b"/>
            <a:pathLst>
              <a:path w="5832835" h="4114800">
                <a:moveTo>
                  <a:pt x="5832835" y="0"/>
                </a:moveTo>
                <a:lnTo>
                  <a:pt x="0" y="0"/>
                </a:lnTo>
                <a:lnTo>
                  <a:pt x="0" y="4114800"/>
                </a:lnTo>
                <a:lnTo>
                  <a:pt x="5832835" y="4114800"/>
                </a:lnTo>
                <a:lnTo>
                  <a:pt x="5832835"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800">
              <a:latin typeface="UTM Avo" panose="02040603050506020204" pitchFamily="18"/>
              <a:cs typeface="Arial" panose="020B0604020202020204" pitchFamily="34" charset="0"/>
            </a:endParaRPr>
          </a:p>
        </p:txBody>
      </p:sp>
    </p:spTree>
    <p:extLst>
      <p:ext uri="{BB962C8B-B14F-4D97-AF65-F5344CB8AC3E}">
        <p14:creationId xmlns:p14="http://schemas.microsoft.com/office/powerpoint/2010/main" val="4212585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1+#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5416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5F45E8C-51C5-54AE-1CF8-689C4BC05E8A}"/>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B129F91-E2E3-630A-355D-3DF9F5EACAF1}"/>
              </a:ext>
            </a:extLst>
          </p:cNvPr>
          <p:cNvSpPr txBox="1"/>
          <p:nvPr/>
        </p:nvSpPr>
        <p:spPr>
          <a:xfrm>
            <a:off x="462105" y="912740"/>
            <a:ext cx="11367083" cy="950325"/>
          </a:xfrm>
          <a:prstGeom prst="rect">
            <a:avLst/>
          </a:prstGeom>
          <a:noFill/>
        </p:spPr>
        <p:txBody>
          <a:bodyPr wrap="square" rtlCol="0">
            <a:spAutoFit/>
          </a:bodyPr>
          <a:lstStyle/>
          <a:p>
            <a:pPr algn="ctr">
              <a:lnSpc>
                <a:spcPct val="150000"/>
              </a:lnSpc>
            </a:pPr>
            <a:r>
              <a:rPr lang="en-US" sz="2000" b="1">
                <a:solidFill>
                  <a:schemeClr val="accent2">
                    <a:lumMod val="50000"/>
                  </a:schemeClr>
                </a:solidFill>
                <a:latin typeface="UTM Avo" panose="02040603050506020204" pitchFamily="18" charset="0"/>
              </a:rPr>
              <a:t>Like fanpage Hoc10 - Học 1 biết 10 để nhận thêm nhiều tài liệu giảng dạy</a:t>
            </a:r>
          </a:p>
          <a:p>
            <a:pPr algn="ctr">
              <a:lnSpc>
                <a:spcPct val="150000"/>
              </a:lnSpc>
            </a:pPr>
            <a:r>
              <a:rPr lang="en-US" sz="2000">
                <a:solidFill>
                  <a:schemeClr val="accent2">
                    <a:lumMod val="50000"/>
                  </a:schemeClr>
                </a:solidFill>
                <a:latin typeface="UTM Avo" panose="02040603050506020204" pitchFamily="18" charset="0"/>
              </a:rPr>
              <a:t>theo đường link:  </a:t>
            </a:r>
          </a:p>
        </p:txBody>
      </p:sp>
      <p:sp>
        <p:nvSpPr>
          <p:cNvPr id="4" name="Rectangle: Rounded Corners 3">
            <a:extLst>
              <a:ext uri="{FF2B5EF4-FFF2-40B4-BE49-F238E27FC236}">
                <a16:creationId xmlns:a16="http://schemas.microsoft.com/office/drawing/2014/main" id="{30587467-346B-A975-4795-B438FC8FB5DE}"/>
              </a:ext>
            </a:extLst>
          </p:cNvPr>
          <p:cNvSpPr/>
          <p:nvPr/>
        </p:nvSpPr>
        <p:spPr>
          <a:xfrm>
            <a:off x="2441908"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hlinkClick r:id="rId3"/>
            <a:extLst>
              <a:ext uri="{FF2B5EF4-FFF2-40B4-BE49-F238E27FC236}">
                <a16:creationId xmlns:a16="http://schemas.microsoft.com/office/drawing/2014/main" id="{8FB714E6-E5EF-7C25-CEBE-058D23F1D53A}"/>
              </a:ext>
            </a:extLst>
          </p:cNvPr>
          <p:cNvSpPr txBox="1"/>
          <p:nvPr/>
        </p:nvSpPr>
        <p:spPr>
          <a:xfrm>
            <a:off x="2644617" y="2000034"/>
            <a:ext cx="7122253" cy="461665"/>
          </a:xfrm>
          <a:prstGeom prst="rect">
            <a:avLst/>
          </a:prstGeom>
          <a:noFill/>
        </p:spPr>
        <p:txBody>
          <a:bodyPr wrap="square" rtlCol="0">
            <a:spAutoFit/>
          </a:bodyPr>
          <a:lstStyle/>
          <a:p>
            <a:pPr algn="ctr"/>
            <a:r>
              <a:rPr lang="en-US" sz="2400" b="1" u="sng">
                <a:solidFill>
                  <a:srgbClr val="843C0C"/>
                </a:solidFill>
                <a:latin typeface="UTM Avo" panose="02040603050506020204" pitchFamily="18" charset="0"/>
                <a:hlinkClick r:id="rId3">
                  <a:extLst>
                    <a:ext uri="{A12FA001-AC4F-418D-AE19-62706E023703}">
                      <ahyp:hlinkClr xmlns:ahyp="http://schemas.microsoft.com/office/drawing/2018/hyperlinkcolor" val="tx"/>
                    </a:ext>
                  </a:extLst>
                </a:hlinkClick>
              </a:rPr>
              <a:t>Hoc10 – Học 1 biết 10</a:t>
            </a:r>
            <a:endParaRPr lang="en-US" sz="2400" b="1" u="sng">
              <a:solidFill>
                <a:srgbClr val="843C0C"/>
              </a:solidFill>
              <a:latin typeface="UTM Avo" panose="02040603050506020204" pitchFamily="18" charset="0"/>
            </a:endParaRPr>
          </a:p>
        </p:txBody>
      </p:sp>
      <p:sp>
        <p:nvSpPr>
          <p:cNvPr id="9" name="TextBox 8">
            <a:extLst>
              <a:ext uri="{FF2B5EF4-FFF2-40B4-BE49-F238E27FC236}">
                <a16:creationId xmlns:a16="http://schemas.microsoft.com/office/drawing/2014/main" id="{3D59D4D2-27AF-FE28-90D2-8ED140C986D6}"/>
              </a:ext>
            </a:extLst>
          </p:cNvPr>
          <p:cNvSpPr txBox="1"/>
          <p:nvPr/>
        </p:nvSpPr>
        <p:spPr>
          <a:xfrm>
            <a:off x="4011326" y="2381351"/>
            <a:ext cx="4321723" cy="488660"/>
          </a:xfrm>
          <a:prstGeom prst="rect">
            <a:avLst/>
          </a:prstGeom>
          <a:noFill/>
        </p:spPr>
        <p:txBody>
          <a:bodyPr wrap="square" rtlCol="0">
            <a:spAutoFit/>
          </a:bodyPr>
          <a:lstStyle/>
          <a:p>
            <a:pPr algn="ctr">
              <a:lnSpc>
                <a:spcPct val="150000"/>
              </a:lnSpc>
            </a:pPr>
            <a:r>
              <a:rPr lang="en-US" sz="2000">
                <a:solidFill>
                  <a:schemeClr val="accent2">
                    <a:lumMod val="50000"/>
                  </a:schemeClr>
                </a:solidFill>
                <a:latin typeface="UTM Avo" panose="02040603050506020204" pitchFamily="18" charset="0"/>
              </a:rPr>
              <a:t>Hoặc truy cập qua QR code</a:t>
            </a:r>
          </a:p>
        </p:txBody>
      </p:sp>
      <p:pic>
        <p:nvPicPr>
          <p:cNvPr id="12" name="Picture 2" descr="Ngón Trỏ, ngón tay, Máy tính Biểu tượng Tay - tay png tải về - Miễn phí  trong suốt Tay png Tải về.">
            <a:extLst>
              <a:ext uri="{FF2B5EF4-FFF2-40B4-BE49-F238E27FC236}">
                <a16:creationId xmlns:a16="http://schemas.microsoft.com/office/drawing/2014/main" id="{88324D86-6420-36B0-2794-5BA9C1D188D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A466D7F4-C171-D469-940A-21A31A60772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905420" y="3722149"/>
            <a:ext cx="2684532" cy="2684532"/>
          </a:xfrm>
          <a:prstGeom prst="roundRect">
            <a:avLst>
              <a:gd name="adj" fmla="val 12957"/>
            </a:avLst>
          </a:prstGeom>
        </p:spPr>
      </p:pic>
    </p:spTree>
    <p:extLst>
      <p:ext uri="{BB962C8B-B14F-4D97-AF65-F5344CB8AC3E}">
        <p14:creationId xmlns:p14="http://schemas.microsoft.com/office/powerpoint/2010/main" val="247533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7"/>
                                        </p:tgtEl>
                                        <p:attrNameLst>
                                          <p:attrName>style.color</p:attrName>
                                        </p:attrNameLst>
                                      </p:cBhvr>
                                      <p:by>
                                        <p:hsl h="7200000" s="0" l="0"/>
                                      </p:by>
                                    </p:animClr>
                                    <p:animClr clrSpc="hsl" dir="cw">
                                      <p:cBhvr>
                                        <p:cTn id="7" dur="1000" fill="hold"/>
                                        <p:tgtEl>
                                          <p:spTgt spid="7"/>
                                        </p:tgtEl>
                                        <p:attrNameLst>
                                          <p:attrName>fillcolor</p:attrName>
                                        </p:attrNameLst>
                                      </p:cBhvr>
                                      <p:by>
                                        <p:hsl h="7200000" s="0" l="0"/>
                                      </p:by>
                                    </p:animClr>
                                    <p:animClr clrSpc="hsl" dir="cw">
                                      <p:cBhvr>
                                        <p:cTn id="8" dur="1000" fill="hold"/>
                                        <p:tgtEl>
                                          <p:spTgt spid="7"/>
                                        </p:tgtEl>
                                        <p:attrNameLst>
                                          <p:attrName>stroke.color</p:attrName>
                                        </p:attrNameLst>
                                      </p:cBhvr>
                                      <p:by>
                                        <p:hsl h="7200000" s="0" l="0"/>
                                      </p:by>
                                    </p:animClr>
                                    <p:set>
                                      <p:cBhvr>
                                        <p:cTn id="9" dur="1000" fill="hold"/>
                                        <p:tgtEl>
                                          <p:spTgt spid="7"/>
                                        </p:tgtEl>
                                        <p:attrNameLst>
                                          <p:attrName>fill.type</p:attrName>
                                        </p:attrNameLst>
                                      </p:cBhvr>
                                      <p:to>
                                        <p:strVal val="solid"/>
                                      </p:to>
                                    </p:set>
                                  </p:childTnLst>
                                </p:cTn>
                              </p:par>
                              <p:par>
                                <p:cTn id="10" presetID="1" presetClass="emph" presetSubtype="2" repeatCount="indefinite" fill="hold" nodeType="withEffect">
                                  <p:stCondLst>
                                    <p:cond delay="0"/>
                                  </p:stCondLst>
                                  <p:childTnLst>
                                    <p:animClr clrSpc="rgb" dir="cw">
                                      <p:cBhvr>
                                        <p:cTn id="11" dur="1000" fill="hold"/>
                                        <p:tgtEl>
                                          <p:spTgt spid="4"/>
                                        </p:tgtEl>
                                        <p:attrNameLst>
                                          <p:attrName>fillcolor</p:attrName>
                                        </p:attrNameLst>
                                      </p:cBhvr>
                                      <p:to>
                                        <a:srgbClr val="C5E0B3"/>
                                      </p:to>
                                    </p:animClr>
                                    <p:set>
                                      <p:cBhvr>
                                        <p:cTn id="12" dur="1000" fill="hold"/>
                                        <p:tgtEl>
                                          <p:spTgt spid="4"/>
                                        </p:tgtEl>
                                        <p:attrNameLst>
                                          <p:attrName>fill.type</p:attrName>
                                        </p:attrNameLst>
                                      </p:cBhvr>
                                      <p:to>
                                        <p:strVal val="solid"/>
                                      </p:to>
                                    </p:set>
                                    <p:set>
                                      <p:cBhvr>
                                        <p:cTn id="13" dur="1000" fill="hold"/>
                                        <p:tgtEl>
                                          <p:spTgt spid="4"/>
                                        </p:tgtEl>
                                        <p:attrNameLst>
                                          <p:attrName>fill.on</p:attrName>
                                        </p:attrNameLst>
                                      </p:cBhvr>
                                      <p:to>
                                        <p:strVal val="true"/>
                                      </p:to>
                                    </p:set>
                                  </p:childTnLst>
                                </p:cTn>
                              </p:par>
                              <p:par>
                                <p:cTn id="14" presetID="21" presetClass="emph" presetSubtype="0" repeatCount="indefinite" fill="hold" grpId="0" nodeType="withEffect">
                                  <p:stCondLst>
                                    <p:cond delay="0"/>
                                  </p:stCondLst>
                                  <p:childTnLst>
                                    <p:animClr clrSpc="hsl" dir="cw">
                                      <p:cBhvr override="childStyle">
                                        <p:cTn id="15" dur="1000" fill="hold"/>
                                        <p:tgtEl>
                                          <p:spTgt spid="2"/>
                                        </p:tgtEl>
                                        <p:attrNameLst>
                                          <p:attrName>style.color</p:attrName>
                                        </p:attrNameLst>
                                      </p:cBhvr>
                                      <p:by>
                                        <p:hsl h="7200000" s="0" l="0"/>
                                      </p:by>
                                    </p:animClr>
                                    <p:animClr clrSpc="hsl" dir="cw">
                                      <p:cBhvr>
                                        <p:cTn id="16" dur="1000" fill="hold"/>
                                        <p:tgtEl>
                                          <p:spTgt spid="2"/>
                                        </p:tgtEl>
                                        <p:attrNameLst>
                                          <p:attrName>fillcolor</p:attrName>
                                        </p:attrNameLst>
                                      </p:cBhvr>
                                      <p:by>
                                        <p:hsl h="7200000" s="0" l="0"/>
                                      </p:by>
                                    </p:animClr>
                                    <p:animClr clrSpc="hsl" dir="cw">
                                      <p:cBhvr>
                                        <p:cTn id="17" dur="1000" fill="hold"/>
                                        <p:tgtEl>
                                          <p:spTgt spid="2"/>
                                        </p:tgtEl>
                                        <p:attrNameLst>
                                          <p:attrName>stroke.color</p:attrName>
                                        </p:attrNameLst>
                                      </p:cBhvr>
                                      <p:by>
                                        <p:hsl h="7200000" s="0" l="0"/>
                                      </p:by>
                                    </p:animClr>
                                    <p:set>
                                      <p:cBhvr>
                                        <p:cTn id="18" dur="10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D8207704-F8B5-965C-066A-ECF3036FA2DA}"/>
              </a:ext>
            </a:extLst>
          </p:cNvPr>
          <p:cNvPicPr>
            <a:picLocks noChangeAspect="1"/>
          </p:cNvPicPr>
          <p:nvPr/>
        </p:nvPicPr>
        <p:blipFill>
          <a:blip r:embed="rId4"/>
          <a:stretch>
            <a:fillRect/>
          </a:stretch>
        </p:blipFill>
        <p:spPr>
          <a:xfrm>
            <a:off x="4790832" y="3429000"/>
            <a:ext cx="2610336" cy="1444169"/>
          </a:xfrm>
          <a:prstGeom prst="rect">
            <a:avLst/>
          </a:prstGeom>
        </p:spPr>
      </p:pic>
    </p:spTree>
    <p:extLst>
      <p:ext uri="{BB962C8B-B14F-4D97-AF65-F5344CB8AC3E}">
        <p14:creationId xmlns:p14="http://schemas.microsoft.com/office/powerpoint/2010/main" val="1321193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60772A-0859-3A7A-1629-A4BC445EC578}"/>
              </a:ext>
            </a:extLst>
          </p:cNvPr>
          <p:cNvSpPr txBox="1"/>
          <p:nvPr/>
        </p:nvSpPr>
        <p:spPr>
          <a:xfrm>
            <a:off x="0" y="1432911"/>
            <a:ext cx="12192000" cy="574388"/>
          </a:xfrm>
          <a:prstGeom prst="rect">
            <a:avLst/>
          </a:prstGeom>
          <a:noFill/>
        </p:spPr>
        <p:txBody>
          <a:bodyPr wrap="square" rtlCol="0">
            <a:spAutoFit/>
          </a:bodyPr>
          <a:lstStyle/>
          <a:p>
            <a:pPr algn="ctr">
              <a:lnSpc>
                <a:spcPct val="150000"/>
              </a:lnSpc>
            </a:pPr>
            <a:r>
              <a:rPr lang="vi-VN" sz="2400" b="1" dirty="0">
                <a:latin typeface="UTM Avo" panose="02040603050506020204" pitchFamily="18"/>
                <a:ea typeface="Calibri" panose="020F0502020204030204" pitchFamily="34" charset="0"/>
                <a:cs typeface="Arial" panose="020B0604020202020204" pitchFamily="34" charset="0"/>
              </a:rPr>
              <a:t>HOẠT ĐỘNG </a:t>
            </a:r>
            <a:r>
              <a:rPr lang="en-US" sz="2400" b="1" dirty="0">
                <a:latin typeface="UTM Avo" panose="02040603050506020204" pitchFamily="18"/>
                <a:ea typeface="Calibri" panose="020F0502020204030204" pitchFamily="34" charset="0"/>
                <a:cs typeface="Arial" panose="020B0604020202020204" pitchFamily="34" charset="0"/>
              </a:rPr>
              <a:t>1</a:t>
            </a:r>
            <a:r>
              <a:rPr lang="vi-VN" sz="2400" b="1" dirty="0">
                <a:latin typeface="UTM Avo" panose="02040603050506020204" pitchFamily="18"/>
                <a:ea typeface="Calibri" panose="020F0502020204030204" pitchFamily="34" charset="0"/>
                <a:cs typeface="Arial" panose="020B0604020202020204" pitchFamily="34" charset="0"/>
              </a:rPr>
              <a:t>: QUAN SÁT TRANH VÀ TRẢ LỜI CÂU HỎI</a:t>
            </a:r>
          </a:p>
        </p:txBody>
      </p:sp>
      <p:pic>
        <p:nvPicPr>
          <p:cNvPr id="3" name="Picture 2" descr="A cartoon of a child and child&#10;&#10;Description automatically generated">
            <a:extLst>
              <a:ext uri="{FF2B5EF4-FFF2-40B4-BE49-F238E27FC236}">
                <a16:creationId xmlns:a16="http://schemas.microsoft.com/office/drawing/2014/main" id="{86DE08FF-9001-AF7A-D2F9-F83412B57B6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14" t="15926" r="50000" b="50000"/>
          <a:stretch/>
        </p:blipFill>
        <p:spPr>
          <a:xfrm>
            <a:off x="2255519" y="2235270"/>
            <a:ext cx="3505993" cy="20159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descr="A cartoon of a child and child&#10;&#10;Description automatically generated">
            <a:extLst>
              <a:ext uri="{FF2B5EF4-FFF2-40B4-BE49-F238E27FC236}">
                <a16:creationId xmlns:a16="http://schemas.microsoft.com/office/drawing/2014/main" id="{17EFEB8D-7510-A7E9-302E-3425D90AA9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418" t="12221" r="1010" b="52223"/>
          <a:stretch/>
        </p:blipFill>
        <p:spPr>
          <a:xfrm>
            <a:off x="6627170" y="2213824"/>
            <a:ext cx="3302720" cy="20588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A cartoon of a child and child&#10;&#10;Description automatically generated">
            <a:extLst>
              <a:ext uri="{FF2B5EF4-FFF2-40B4-BE49-F238E27FC236}">
                <a16:creationId xmlns:a16="http://schemas.microsoft.com/office/drawing/2014/main" id="{B0CAAF96-378F-801F-ECA5-3797CD4C860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14" t="47778" r="50000" b="16667"/>
          <a:stretch/>
        </p:blipFill>
        <p:spPr>
          <a:xfrm>
            <a:off x="2255518" y="4560496"/>
            <a:ext cx="3505993" cy="21035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A cartoon of a child and child&#10;&#10;Description automatically generated">
            <a:extLst>
              <a:ext uri="{FF2B5EF4-FFF2-40B4-BE49-F238E27FC236}">
                <a16:creationId xmlns:a16="http://schemas.microsoft.com/office/drawing/2014/main" id="{5D34C464-8C6A-1C2A-E53F-45E887DDC3C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3628" t="48518" r="1741" b="16667"/>
          <a:stretch/>
        </p:blipFill>
        <p:spPr>
          <a:xfrm>
            <a:off x="6627170" y="4560496"/>
            <a:ext cx="3302720" cy="21035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88095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BFF0EDE-1E71-F320-8444-F4C54346E84D}"/>
              </a:ext>
            </a:extLst>
          </p:cNvPr>
          <p:cNvGrpSpPr/>
          <p:nvPr/>
        </p:nvGrpSpPr>
        <p:grpSpPr>
          <a:xfrm>
            <a:off x="1270795" y="1976788"/>
            <a:ext cx="4521199" cy="3128614"/>
            <a:chOff x="2514600" y="2873526"/>
            <a:chExt cx="6781799" cy="6232374"/>
          </a:xfrm>
        </p:grpSpPr>
        <p:sp>
          <p:nvSpPr>
            <p:cNvPr id="8" name="Freeform 3">
              <a:extLst>
                <a:ext uri="{FF2B5EF4-FFF2-40B4-BE49-F238E27FC236}">
                  <a16:creationId xmlns:a16="http://schemas.microsoft.com/office/drawing/2014/main" id="{107C0C51-81A7-A521-F760-8A464601F664}"/>
                </a:ext>
              </a:extLst>
            </p:cNvPr>
            <p:cNvSpPr/>
            <p:nvPr/>
          </p:nvSpPr>
          <p:spPr>
            <a:xfrm>
              <a:off x="2514600" y="3391160"/>
              <a:ext cx="6781799" cy="5714740"/>
            </a:xfrm>
            <a:custGeom>
              <a:avLst/>
              <a:gdLst/>
              <a:ahLst/>
              <a:cxnLst/>
              <a:rect l="l" t="t" r="r" b="b"/>
              <a:pathLst>
                <a:path w="1481163" h="1642556">
                  <a:moveTo>
                    <a:pt x="70208" y="0"/>
                  </a:moveTo>
                  <a:lnTo>
                    <a:pt x="1410955" y="0"/>
                  </a:lnTo>
                  <a:cubicBezTo>
                    <a:pt x="1429575" y="0"/>
                    <a:pt x="1447433" y="7397"/>
                    <a:pt x="1460600" y="20564"/>
                  </a:cubicBezTo>
                  <a:cubicBezTo>
                    <a:pt x="1473766" y="33730"/>
                    <a:pt x="1481163" y="51588"/>
                    <a:pt x="1481163" y="70208"/>
                  </a:cubicBezTo>
                  <a:lnTo>
                    <a:pt x="1481163" y="1572347"/>
                  </a:lnTo>
                  <a:cubicBezTo>
                    <a:pt x="1481163" y="1590968"/>
                    <a:pt x="1473766" y="1608825"/>
                    <a:pt x="1460600" y="1621992"/>
                  </a:cubicBezTo>
                  <a:cubicBezTo>
                    <a:pt x="1447433" y="1635159"/>
                    <a:pt x="1429575" y="1642556"/>
                    <a:pt x="1410955" y="1642556"/>
                  </a:cubicBezTo>
                  <a:lnTo>
                    <a:pt x="70208" y="1642556"/>
                  </a:lnTo>
                  <a:cubicBezTo>
                    <a:pt x="31433" y="1642556"/>
                    <a:pt x="0" y="1611122"/>
                    <a:pt x="0" y="1572347"/>
                  </a:cubicBezTo>
                  <a:lnTo>
                    <a:pt x="0" y="70208"/>
                  </a:lnTo>
                  <a:cubicBezTo>
                    <a:pt x="0" y="51588"/>
                    <a:pt x="7397" y="33730"/>
                    <a:pt x="20564" y="20564"/>
                  </a:cubicBezTo>
                  <a:cubicBezTo>
                    <a:pt x="33730" y="7397"/>
                    <a:pt x="51588" y="0"/>
                    <a:pt x="70208" y="0"/>
                  </a:cubicBezTo>
                  <a:close/>
                </a:path>
              </a:pathLst>
            </a:custGeom>
            <a:solidFill>
              <a:srgbClr val="FFE8E4"/>
            </a:solidFill>
          </p:spPr>
          <p:txBody>
            <a:bodyPr/>
            <a:lstStyle/>
            <a:p>
              <a:endParaRPr lang="en-US" sz="2400">
                <a:latin typeface="UTM Avo" panose="02040603050506020204" pitchFamily="18"/>
              </a:endParaRPr>
            </a:p>
          </p:txBody>
        </p:sp>
        <p:grpSp>
          <p:nvGrpSpPr>
            <p:cNvPr id="9" name="Group 25">
              <a:extLst>
                <a:ext uri="{FF2B5EF4-FFF2-40B4-BE49-F238E27FC236}">
                  <a16:creationId xmlns:a16="http://schemas.microsoft.com/office/drawing/2014/main" id="{2B86291C-479E-CC45-F812-FA76F7D5759E}"/>
                </a:ext>
              </a:extLst>
            </p:cNvPr>
            <p:cNvGrpSpPr/>
            <p:nvPr/>
          </p:nvGrpSpPr>
          <p:grpSpPr>
            <a:xfrm>
              <a:off x="4028785" y="2873526"/>
              <a:ext cx="3753428" cy="3266931"/>
              <a:chOff x="0" y="-47625"/>
              <a:chExt cx="988557" cy="860425"/>
            </a:xfrm>
          </p:grpSpPr>
          <p:sp>
            <p:nvSpPr>
              <p:cNvPr id="11" name="Freeform 26">
                <a:extLst>
                  <a:ext uri="{FF2B5EF4-FFF2-40B4-BE49-F238E27FC236}">
                    <a16:creationId xmlns:a16="http://schemas.microsoft.com/office/drawing/2014/main" id="{5ADA15B5-30EC-9CFB-686C-CB0C30E89F3F}"/>
                  </a:ext>
                </a:extLst>
              </p:cNvPr>
              <p:cNvSpPr/>
              <p:nvPr/>
            </p:nvSpPr>
            <p:spPr>
              <a:xfrm>
                <a:off x="0" y="0"/>
                <a:ext cx="988557" cy="266525"/>
              </a:xfrm>
              <a:custGeom>
                <a:avLst/>
                <a:gdLst/>
                <a:ahLst/>
                <a:cxnLst/>
                <a:rect l="l" t="t" r="r" b="b"/>
                <a:pathLst>
                  <a:path w="988557" h="177413">
                    <a:moveTo>
                      <a:pt x="88707" y="0"/>
                    </a:moveTo>
                    <a:lnTo>
                      <a:pt x="899851" y="0"/>
                    </a:lnTo>
                    <a:cubicBezTo>
                      <a:pt x="948842" y="0"/>
                      <a:pt x="988557" y="39715"/>
                      <a:pt x="988557" y="88707"/>
                    </a:cubicBezTo>
                    <a:lnTo>
                      <a:pt x="988557" y="88707"/>
                    </a:lnTo>
                    <a:cubicBezTo>
                      <a:pt x="988557" y="137698"/>
                      <a:pt x="948842" y="177413"/>
                      <a:pt x="899851" y="177413"/>
                    </a:cubicBezTo>
                    <a:lnTo>
                      <a:pt x="88707" y="177413"/>
                    </a:lnTo>
                    <a:cubicBezTo>
                      <a:pt x="39715" y="177413"/>
                      <a:pt x="0" y="137698"/>
                      <a:pt x="0" y="88707"/>
                    </a:cubicBezTo>
                    <a:lnTo>
                      <a:pt x="0" y="88707"/>
                    </a:lnTo>
                    <a:cubicBezTo>
                      <a:pt x="0" y="39715"/>
                      <a:pt x="39715" y="0"/>
                      <a:pt x="88707" y="0"/>
                    </a:cubicBezTo>
                    <a:close/>
                  </a:path>
                </a:pathLst>
              </a:custGeom>
              <a:solidFill>
                <a:srgbClr val="EF9771"/>
              </a:solidFill>
            </p:spPr>
            <p:txBody>
              <a:bodyPr/>
              <a:lstStyle/>
              <a:p>
                <a:endParaRPr lang="en-US" sz="2400">
                  <a:latin typeface="UTM Avo" panose="02040603050506020204" pitchFamily="18"/>
                </a:endParaRPr>
              </a:p>
            </p:txBody>
          </p:sp>
          <p:sp>
            <p:nvSpPr>
              <p:cNvPr id="12" name="TextBox 27">
                <a:extLst>
                  <a:ext uri="{FF2B5EF4-FFF2-40B4-BE49-F238E27FC236}">
                    <a16:creationId xmlns:a16="http://schemas.microsoft.com/office/drawing/2014/main" id="{10B7677A-0F1E-4998-FDAC-C3BB27B7CA0E}"/>
                  </a:ext>
                </a:extLst>
              </p:cNvPr>
              <p:cNvSpPr txBox="1"/>
              <p:nvPr/>
            </p:nvSpPr>
            <p:spPr>
              <a:xfrm>
                <a:off x="0" y="-47625"/>
                <a:ext cx="812800" cy="860425"/>
              </a:xfrm>
              <a:prstGeom prst="rect">
                <a:avLst/>
              </a:prstGeom>
            </p:spPr>
            <p:txBody>
              <a:bodyPr lIns="33867" tIns="33867" rIns="33867" bIns="33867" rtlCol="0" anchor="ctr"/>
              <a:lstStyle/>
              <a:p>
                <a:pPr algn="ctr">
                  <a:lnSpc>
                    <a:spcPts val="1773"/>
                  </a:lnSpc>
                </a:pPr>
                <a:endParaRPr sz="2400">
                  <a:latin typeface="UTM Avo" panose="02040603050506020204" pitchFamily="18"/>
                </a:endParaRPr>
              </a:p>
            </p:txBody>
          </p:sp>
        </p:grpSp>
        <p:sp>
          <p:nvSpPr>
            <p:cNvPr id="10" name="TextBox 9">
              <a:extLst>
                <a:ext uri="{FF2B5EF4-FFF2-40B4-BE49-F238E27FC236}">
                  <a16:creationId xmlns:a16="http://schemas.microsoft.com/office/drawing/2014/main" id="{249D7210-1E86-15D7-4F51-1E564383044C}"/>
                </a:ext>
              </a:extLst>
            </p:cNvPr>
            <p:cNvSpPr txBox="1"/>
            <p:nvPr/>
          </p:nvSpPr>
          <p:spPr>
            <a:xfrm>
              <a:off x="2665380" y="4583951"/>
              <a:ext cx="6531428" cy="2513765"/>
            </a:xfrm>
            <a:prstGeom prst="rect">
              <a:avLst/>
            </a:prstGeom>
            <a:noFill/>
          </p:spPr>
          <p:txBody>
            <a:bodyPr wrap="square">
              <a:spAutoFit/>
            </a:bodyPr>
            <a:lstStyle/>
            <a:p>
              <a:pPr algn="ctr">
                <a:lnSpc>
                  <a:spcPct val="150000"/>
                </a:lnSpc>
              </a:pPr>
              <a:r>
                <a:rPr lang="fr-FR" sz="2400" dirty="0" err="1">
                  <a:solidFill>
                    <a:srgbClr val="000000"/>
                  </a:solidFill>
                  <a:latin typeface="UTM Avo" panose="02040603050506020204" pitchFamily="18"/>
                  <a:ea typeface="Calibri" panose="020F0502020204030204" pitchFamily="34" charset="0"/>
                  <a:cs typeface="Arial" panose="020B0604020202020204" pitchFamily="34" charset="0"/>
                </a:rPr>
                <a:t>Bạn</a:t>
              </a:r>
              <a:r>
                <a:rPr lang="fr-FR"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fr-FR" sz="2400" dirty="0" err="1">
                  <a:solidFill>
                    <a:srgbClr val="000000"/>
                  </a:solidFill>
                  <a:latin typeface="UTM Avo" panose="02040603050506020204" pitchFamily="18"/>
                  <a:ea typeface="Calibri" panose="020F0502020204030204" pitchFamily="34" charset="0"/>
                  <a:cs typeface="Arial" panose="020B0604020202020204" pitchFamily="34" charset="0"/>
                </a:rPr>
                <a:t>nào</a:t>
              </a:r>
              <a:r>
                <a:rPr lang="fr-FR"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fr-FR" sz="2400" dirty="0" err="1">
                  <a:solidFill>
                    <a:srgbClr val="000000"/>
                  </a:solidFill>
                  <a:latin typeface="UTM Avo" panose="02040603050506020204" pitchFamily="18"/>
                  <a:ea typeface="Calibri" panose="020F0502020204030204" pitchFamily="34" charset="0"/>
                  <a:cs typeface="Arial" panose="020B0604020202020204" pitchFamily="34" charset="0"/>
                </a:rPr>
                <a:t>trong</a:t>
              </a:r>
              <a:r>
                <a:rPr lang="fr-FR"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fr-FR" sz="2400" dirty="0" err="1">
                  <a:solidFill>
                    <a:srgbClr val="000000"/>
                  </a:solidFill>
                  <a:latin typeface="UTM Avo" panose="02040603050506020204" pitchFamily="18"/>
                  <a:ea typeface="Calibri" panose="020F0502020204030204" pitchFamily="34" charset="0"/>
                  <a:cs typeface="Arial" panose="020B0604020202020204" pitchFamily="34" charset="0"/>
                </a:rPr>
                <a:t>tranh</a:t>
              </a:r>
              <a:r>
                <a:rPr lang="fr-FR"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fr-FR" sz="2400" dirty="0" err="1">
                  <a:solidFill>
                    <a:srgbClr val="000000"/>
                  </a:solidFill>
                  <a:latin typeface="UTM Avo" panose="02040603050506020204" pitchFamily="18"/>
                  <a:ea typeface="Calibri" panose="020F0502020204030204" pitchFamily="34" charset="0"/>
                  <a:cs typeface="Arial" panose="020B0604020202020204" pitchFamily="34" charset="0"/>
                </a:rPr>
                <a:t>thể</a:t>
              </a:r>
              <a:r>
                <a:rPr lang="fr-FR"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fr-FR" sz="2400" dirty="0" err="1">
                  <a:solidFill>
                    <a:srgbClr val="000000"/>
                  </a:solidFill>
                  <a:latin typeface="UTM Avo" panose="02040603050506020204" pitchFamily="18"/>
                  <a:ea typeface="Calibri" panose="020F0502020204030204" pitchFamily="34" charset="0"/>
                  <a:cs typeface="Arial" panose="020B0604020202020204" pitchFamily="34" charset="0"/>
                </a:rPr>
                <a:t>hiện</a:t>
              </a:r>
              <a:r>
                <a:rPr lang="fr-FR"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fr-FR" sz="2400" dirty="0" err="1">
                  <a:solidFill>
                    <a:srgbClr val="000000"/>
                  </a:solidFill>
                  <a:latin typeface="UTM Avo" panose="02040603050506020204" pitchFamily="18"/>
                  <a:ea typeface="Calibri" panose="020F0502020204030204" pitchFamily="34" charset="0"/>
                  <a:cs typeface="Arial" panose="020B0604020202020204" pitchFamily="34" charset="0"/>
                </a:rPr>
                <a:t>sự</a:t>
              </a:r>
              <a:r>
                <a:rPr lang="fr-FR"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fr-FR" sz="2400" dirty="0" err="1">
                  <a:solidFill>
                    <a:srgbClr val="000000"/>
                  </a:solidFill>
                  <a:latin typeface="UTM Avo" panose="02040603050506020204" pitchFamily="18"/>
                  <a:ea typeface="Calibri" panose="020F0502020204030204" pitchFamily="34" charset="0"/>
                  <a:cs typeface="Arial" panose="020B0604020202020204" pitchFamily="34" charset="0"/>
                </a:rPr>
                <a:t>tôn</a:t>
              </a:r>
              <a:r>
                <a:rPr lang="fr-FR"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fr-FR" sz="2400" dirty="0" err="1">
                  <a:solidFill>
                    <a:srgbClr val="000000"/>
                  </a:solidFill>
                  <a:latin typeface="UTM Avo" panose="02040603050506020204" pitchFamily="18"/>
                  <a:ea typeface="Calibri" panose="020F0502020204030204" pitchFamily="34" charset="0"/>
                  <a:cs typeface="Arial" panose="020B0604020202020204" pitchFamily="34" charset="0"/>
                </a:rPr>
                <a:t>trọng</a:t>
              </a:r>
              <a:r>
                <a:rPr lang="fr-FR"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fr-FR" sz="2400" dirty="0" err="1">
                  <a:solidFill>
                    <a:srgbClr val="000000"/>
                  </a:solidFill>
                  <a:latin typeface="UTM Avo" panose="02040603050506020204" pitchFamily="18"/>
                  <a:ea typeface="Calibri" panose="020F0502020204030204" pitchFamily="34" charset="0"/>
                  <a:cs typeface="Arial" panose="020B0604020202020204" pitchFamily="34" charset="0"/>
                </a:rPr>
                <a:t>tài</a:t>
              </a:r>
              <a:r>
                <a:rPr lang="fr-FR"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fr-FR" sz="2400" dirty="0" err="1">
                  <a:solidFill>
                    <a:srgbClr val="000000"/>
                  </a:solidFill>
                  <a:latin typeface="UTM Avo" panose="02040603050506020204" pitchFamily="18"/>
                  <a:ea typeface="Calibri" panose="020F0502020204030204" pitchFamily="34" charset="0"/>
                  <a:cs typeface="Arial" panose="020B0604020202020204" pitchFamily="34" charset="0"/>
                </a:rPr>
                <a:t>sản</a:t>
              </a:r>
              <a:r>
                <a:rPr lang="fr-FR"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fr-FR" sz="2400" dirty="0" err="1">
                  <a:solidFill>
                    <a:srgbClr val="000000"/>
                  </a:solidFill>
                  <a:latin typeface="UTM Avo" panose="02040603050506020204" pitchFamily="18"/>
                  <a:ea typeface="Calibri" panose="020F0502020204030204" pitchFamily="34" charset="0"/>
                  <a:cs typeface="Arial" panose="020B0604020202020204" pitchFamily="34" charset="0"/>
                </a:rPr>
                <a:t>của</a:t>
              </a:r>
              <a:r>
                <a:rPr lang="fr-FR"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fr-FR" sz="2400" dirty="0" err="1">
                  <a:solidFill>
                    <a:srgbClr val="000000"/>
                  </a:solidFill>
                  <a:latin typeface="UTM Avo" panose="02040603050506020204" pitchFamily="18"/>
                  <a:ea typeface="Calibri" panose="020F0502020204030204" pitchFamily="34" charset="0"/>
                  <a:cs typeface="Arial" panose="020B0604020202020204" pitchFamily="34" charset="0"/>
                </a:rPr>
                <a:t>người</a:t>
              </a:r>
              <a:r>
                <a:rPr lang="fr-FR"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fr-FR" sz="2400" dirty="0" err="1">
                  <a:solidFill>
                    <a:srgbClr val="000000"/>
                  </a:solidFill>
                  <a:latin typeface="UTM Avo" panose="02040603050506020204" pitchFamily="18"/>
                  <a:ea typeface="Calibri" panose="020F0502020204030204" pitchFamily="34" charset="0"/>
                  <a:cs typeface="Arial" panose="020B0604020202020204" pitchFamily="34" charset="0"/>
                </a:rPr>
                <a:t>khác</a:t>
              </a:r>
              <a:r>
                <a:rPr lang="fr-FR" sz="2400" dirty="0">
                  <a:solidFill>
                    <a:srgbClr val="000000"/>
                  </a:solidFill>
                  <a:latin typeface="UTM Avo" panose="02040603050506020204" pitchFamily="18"/>
                  <a:ea typeface="Calibri" panose="020F0502020204030204" pitchFamily="34" charset="0"/>
                  <a:cs typeface="Arial" panose="020B0604020202020204" pitchFamily="34" charset="0"/>
                </a:rPr>
                <a:t>?</a:t>
              </a:r>
              <a:endParaRPr lang="en-US" sz="2400" dirty="0">
                <a:latin typeface="UTM Avo" panose="02040603050506020204" pitchFamily="18"/>
                <a:cs typeface="Arial" panose="020B0604020202020204" pitchFamily="34" charset="0"/>
              </a:endParaRPr>
            </a:p>
          </p:txBody>
        </p:sp>
      </p:grpSp>
      <p:grpSp>
        <p:nvGrpSpPr>
          <p:cNvPr id="13" name="Group 12">
            <a:extLst>
              <a:ext uri="{FF2B5EF4-FFF2-40B4-BE49-F238E27FC236}">
                <a16:creationId xmlns:a16="http://schemas.microsoft.com/office/drawing/2014/main" id="{6D1D66B8-6F44-4EDC-2797-BFBDF867303B}"/>
              </a:ext>
            </a:extLst>
          </p:cNvPr>
          <p:cNvGrpSpPr/>
          <p:nvPr/>
        </p:nvGrpSpPr>
        <p:grpSpPr>
          <a:xfrm>
            <a:off x="6382943" y="1976788"/>
            <a:ext cx="4521199" cy="3128614"/>
            <a:chOff x="2514600" y="2873526"/>
            <a:chExt cx="6781799" cy="6232374"/>
          </a:xfrm>
        </p:grpSpPr>
        <p:sp>
          <p:nvSpPr>
            <p:cNvPr id="14" name="Freeform 3">
              <a:extLst>
                <a:ext uri="{FF2B5EF4-FFF2-40B4-BE49-F238E27FC236}">
                  <a16:creationId xmlns:a16="http://schemas.microsoft.com/office/drawing/2014/main" id="{A4FDC9E8-C062-635B-F7A0-B20D85197DCD}"/>
                </a:ext>
              </a:extLst>
            </p:cNvPr>
            <p:cNvSpPr/>
            <p:nvPr/>
          </p:nvSpPr>
          <p:spPr>
            <a:xfrm>
              <a:off x="2514600" y="3391160"/>
              <a:ext cx="6781799" cy="5714740"/>
            </a:xfrm>
            <a:custGeom>
              <a:avLst/>
              <a:gdLst/>
              <a:ahLst/>
              <a:cxnLst/>
              <a:rect l="l" t="t" r="r" b="b"/>
              <a:pathLst>
                <a:path w="1481163" h="1642556">
                  <a:moveTo>
                    <a:pt x="70208" y="0"/>
                  </a:moveTo>
                  <a:lnTo>
                    <a:pt x="1410955" y="0"/>
                  </a:lnTo>
                  <a:cubicBezTo>
                    <a:pt x="1429575" y="0"/>
                    <a:pt x="1447433" y="7397"/>
                    <a:pt x="1460600" y="20564"/>
                  </a:cubicBezTo>
                  <a:cubicBezTo>
                    <a:pt x="1473766" y="33730"/>
                    <a:pt x="1481163" y="51588"/>
                    <a:pt x="1481163" y="70208"/>
                  </a:cubicBezTo>
                  <a:lnTo>
                    <a:pt x="1481163" y="1572347"/>
                  </a:lnTo>
                  <a:cubicBezTo>
                    <a:pt x="1481163" y="1590968"/>
                    <a:pt x="1473766" y="1608825"/>
                    <a:pt x="1460600" y="1621992"/>
                  </a:cubicBezTo>
                  <a:cubicBezTo>
                    <a:pt x="1447433" y="1635159"/>
                    <a:pt x="1429575" y="1642556"/>
                    <a:pt x="1410955" y="1642556"/>
                  </a:cubicBezTo>
                  <a:lnTo>
                    <a:pt x="70208" y="1642556"/>
                  </a:lnTo>
                  <a:cubicBezTo>
                    <a:pt x="31433" y="1642556"/>
                    <a:pt x="0" y="1611122"/>
                    <a:pt x="0" y="1572347"/>
                  </a:cubicBezTo>
                  <a:lnTo>
                    <a:pt x="0" y="70208"/>
                  </a:lnTo>
                  <a:cubicBezTo>
                    <a:pt x="0" y="51588"/>
                    <a:pt x="7397" y="33730"/>
                    <a:pt x="20564" y="20564"/>
                  </a:cubicBezTo>
                  <a:cubicBezTo>
                    <a:pt x="33730" y="7397"/>
                    <a:pt x="51588" y="0"/>
                    <a:pt x="70208" y="0"/>
                  </a:cubicBezTo>
                  <a:close/>
                </a:path>
              </a:pathLst>
            </a:custGeom>
            <a:solidFill>
              <a:srgbClr val="FFE8E4"/>
            </a:solidFill>
          </p:spPr>
          <p:txBody>
            <a:bodyPr/>
            <a:lstStyle/>
            <a:p>
              <a:endParaRPr lang="en-US" sz="2400">
                <a:latin typeface="UTM Avo" panose="02040603050506020204" pitchFamily="18"/>
              </a:endParaRPr>
            </a:p>
          </p:txBody>
        </p:sp>
        <p:grpSp>
          <p:nvGrpSpPr>
            <p:cNvPr id="15" name="Group 25">
              <a:extLst>
                <a:ext uri="{FF2B5EF4-FFF2-40B4-BE49-F238E27FC236}">
                  <a16:creationId xmlns:a16="http://schemas.microsoft.com/office/drawing/2014/main" id="{535787B7-02BD-BA57-833D-129E2746A954}"/>
                </a:ext>
              </a:extLst>
            </p:cNvPr>
            <p:cNvGrpSpPr/>
            <p:nvPr/>
          </p:nvGrpSpPr>
          <p:grpSpPr>
            <a:xfrm>
              <a:off x="4028785" y="2873526"/>
              <a:ext cx="3753428" cy="3266931"/>
              <a:chOff x="0" y="-47625"/>
              <a:chExt cx="988557" cy="860425"/>
            </a:xfrm>
          </p:grpSpPr>
          <p:sp>
            <p:nvSpPr>
              <p:cNvPr id="17" name="Freeform 26">
                <a:extLst>
                  <a:ext uri="{FF2B5EF4-FFF2-40B4-BE49-F238E27FC236}">
                    <a16:creationId xmlns:a16="http://schemas.microsoft.com/office/drawing/2014/main" id="{AAE265F7-8E8D-D9A6-4A78-3A9C802C9C45}"/>
                  </a:ext>
                </a:extLst>
              </p:cNvPr>
              <p:cNvSpPr/>
              <p:nvPr/>
            </p:nvSpPr>
            <p:spPr>
              <a:xfrm>
                <a:off x="0" y="0"/>
                <a:ext cx="988557" cy="266525"/>
              </a:xfrm>
              <a:custGeom>
                <a:avLst/>
                <a:gdLst/>
                <a:ahLst/>
                <a:cxnLst/>
                <a:rect l="l" t="t" r="r" b="b"/>
                <a:pathLst>
                  <a:path w="988557" h="177413">
                    <a:moveTo>
                      <a:pt x="88707" y="0"/>
                    </a:moveTo>
                    <a:lnTo>
                      <a:pt x="899851" y="0"/>
                    </a:lnTo>
                    <a:cubicBezTo>
                      <a:pt x="948842" y="0"/>
                      <a:pt x="988557" y="39715"/>
                      <a:pt x="988557" y="88707"/>
                    </a:cubicBezTo>
                    <a:lnTo>
                      <a:pt x="988557" y="88707"/>
                    </a:lnTo>
                    <a:cubicBezTo>
                      <a:pt x="988557" y="137698"/>
                      <a:pt x="948842" y="177413"/>
                      <a:pt x="899851" y="177413"/>
                    </a:cubicBezTo>
                    <a:lnTo>
                      <a:pt x="88707" y="177413"/>
                    </a:lnTo>
                    <a:cubicBezTo>
                      <a:pt x="39715" y="177413"/>
                      <a:pt x="0" y="137698"/>
                      <a:pt x="0" y="88707"/>
                    </a:cubicBezTo>
                    <a:lnTo>
                      <a:pt x="0" y="88707"/>
                    </a:lnTo>
                    <a:cubicBezTo>
                      <a:pt x="0" y="39715"/>
                      <a:pt x="39715" y="0"/>
                      <a:pt x="88707" y="0"/>
                    </a:cubicBezTo>
                    <a:close/>
                  </a:path>
                </a:pathLst>
              </a:custGeom>
              <a:solidFill>
                <a:srgbClr val="EF9771"/>
              </a:solidFill>
            </p:spPr>
            <p:txBody>
              <a:bodyPr/>
              <a:lstStyle/>
              <a:p>
                <a:endParaRPr lang="en-US" sz="2400">
                  <a:latin typeface="UTM Avo" panose="02040603050506020204" pitchFamily="18"/>
                </a:endParaRPr>
              </a:p>
            </p:txBody>
          </p:sp>
          <p:sp>
            <p:nvSpPr>
              <p:cNvPr id="18" name="TextBox 27">
                <a:extLst>
                  <a:ext uri="{FF2B5EF4-FFF2-40B4-BE49-F238E27FC236}">
                    <a16:creationId xmlns:a16="http://schemas.microsoft.com/office/drawing/2014/main" id="{7EF66589-A8F6-BF03-072E-DF58F5EC0F26}"/>
                  </a:ext>
                </a:extLst>
              </p:cNvPr>
              <p:cNvSpPr txBox="1"/>
              <p:nvPr/>
            </p:nvSpPr>
            <p:spPr>
              <a:xfrm>
                <a:off x="0" y="-47625"/>
                <a:ext cx="812800" cy="860425"/>
              </a:xfrm>
              <a:prstGeom prst="rect">
                <a:avLst/>
              </a:prstGeom>
            </p:spPr>
            <p:txBody>
              <a:bodyPr lIns="33867" tIns="33867" rIns="33867" bIns="33867" rtlCol="0" anchor="ctr"/>
              <a:lstStyle/>
              <a:p>
                <a:pPr algn="ctr">
                  <a:lnSpc>
                    <a:spcPts val="1773"/>
                  </a:lnSpc>
                </a:pPr>
                <a:endParaRPr sz="2400">
                  <a:latin typeface="UTM Avo" panose="02040603050506020204" pitchFamily="18"/>
                </a:endParaRPr>
              </a:p>
            </p:txBody>
          </p:sp>
        </p:grpSp>
        <p:sp>
          <p:nvSpPr>
            <p:cNvPr id="16" name="TextBox 15">
              <a:extLst>
                <a:ext uri="{FF2B5EF4-FFF2-40B4-BE49-F238E27FC236}">
                  <a16:creationId xmlns:a16="http://schemas.microsoft.com/office/drawing/2014/main" id="{4BDEC19F-0AC2-F8BB-9066-8C96957D5EDF}"/>
                </a:ext>
              </a:extLst>
            </p:cNvPr>
            <p:cNvSpPr txBox="1"/>
            <p:nvPr/>
          </p:nvSpPr>
          <p:spPr>
            <a:xfrm>
              <a:off x="2639786" y="4663763"/>
              <a:ext cx="6531428" cy="2513765"/>
            </a:xfrm>
            <a:prstGeom prst="rect">
              <a:avLst/>
            </a:prstGeom>
            <a:noFill/>
          </p:spPr>
          <p:txBody>
            <a:bodyPr wrap="square">
              <a:spAutoFit/>
            </a:bodyPr>
            <a:lstStyle/>
            <a:p>
              <a:pPr algn="ctr">
                <a:lnSpc>
                  <a:spcPct val="150000"/>
                </a:lnSpc>
              </a:pP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Em hãy kể thêm một số biểu hiện tôn trọng tài sản của người khác?</a:t>
              </a:r>
              <a:endParaRPr lang="en-US" sz="2400" dirty="0">
                <a:latin typeface="UTM Avo" panose="02040603050506020204" pitchFamily="18"/>
                <a:cs typeface="Arial" panose="020B0604020202020204" pitchFamily="34" charset="0"/>
              </a:endParaRPr>
            </a:p>
          </p:txBody>
        </p:sp>
      </p:grpSp>
    </p:spTree>
    <p:extLst>
      <p:ext uri="{BB962C8B-B14F-4D97-AF65-F5344CB8AC3E}">
        <p14:creationId xmlns:p14="http://schemas.microsoft.com/office/powerpoint/2010/main" val="3289149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DD3ACE33-51F6-4AAB-6BEA-B2E46F742EDD}"/>
              </a:ext>
            </a:extLst>
          </p:cNvPr>
          <p:cNvSpPr/>
          <p:nvPr/>
        </p:nvSpPr>
        <p:spPr>
          <a:xfrm>
            <a:off x="10948708" y="1466172"/>
            <a:ext cx="1085335" cy="1101355"/>
          </a:xfrm>
          <a:custGeom>
            <a:avLst/>
            <a:gdLst/>
            <a:ahLst/>
            <a:cxnLst/>
            <a:rect l="l" t="t" r="r" b="b"/>
            <a:pathLst>
              <a:path w="1628002" h="1652032">
                <a:moveTo>
                  <a:pt x="0" y="0"/>
                </a:moveTo>
                <a:lnTo>
                  <a:pt x="1628002" y="0"/>
                </a:lnTo>
                <a:lnTo>
                  <a:pt x="1628002" y="1652032"/>
                </a:lnTo>
                <a:lnTo>
                  <a:pt x="0" y="16520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2400">
              <a:latin typeface="UTM Avo" panose="02040603050506020204" pitchFamily="18"/>
              <a:cs typeface="Arial" panose="020B0604020202020204" pitchFamily="34" charset="0"/>
            </a:endParaRPr>
          </a:p>
        </p:txBody>
      </p:sp>
      <p:grpSp>
        <p:nvGrpSpPr>
          <p:cNvPr id="3" name="Group 2">
            <a:extLst>
              <a:ext uri="{FF2B5EF4-FFF2-40B4-BE49-F238E27FC236}">
                <a16:creationId xmlns:a16="http://schemas.microsoft.com/office/drawing/2014/main" id="{2D39B0F1-1FF0-1565-2F94-24A622C42B75}"/>
              </a:ext>
            </a:extLst>
          </p:cNvPr>
          <p:cNvGrpSpPr/>
          <p:nvPr/>
        </p:nvGrpSpPr>
        <p:grpSpPr>
          <a:xfrm>
            <a:off x="304801" y="1656081"/>
            <a:ext cx="10179387" cy="1203595"/>
            <a:chOff x="457200" y="495301"/>
            <a:chExt cx="15269081" cy="1805393"/>
          </a:xfrm>
        </p:grpSpPr>
        <p:sp>
          <p:nvSpPr>
            <p:cNvPr id="4" name="Line Callout 1 (Border and Accent Bar) 3">
              <a:extLst>
                <a:ext uri="{FF2B5EF4-FFF2-40B4-BE49-F238E27FC236}">
                  <a16:creationId xmlns:a16="http://schemas.microsoft.com/office/drawing/2014/main" id="{8AF5D5E8-0B9D-0510-8DC2-07CD410B8B92}"/>
                </a:ext>
              </a:extLst>
            </p:cNvPr>
            <p:cNvSpPr/>
            <p:nvPr/>
          </p:nvSpPr>
          <p:spPr>
            <a:xfrm>
              <a:off x="457200" y="495301"/>
              <a:ext cx="15101489" cy="1652033"/>
            </a:xfrm>
            <a:prstGeom prst="accentBorderCallout1">
              <a:avLst>
                <a:gd name="adj1" fmla="val 18750"/>
                <a:gd name="adj2" fmla="val -3127"/>
                <a:gd name="adj3" fmla="val 17954"/>
                <a:gd name="adj4" fmla="val -17509"/>
              </a:avLst>
            </a:prstGeom>
            <a:solidFill>
              <a:srgbClr val="FFF9E7"/>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b="1">
                  <a:solidFill>
                    <a:schemeClr val="tx1"/>
                  </a:solidFill>
                  <a:latin typeface="UTM Avo" panose="02040603050506020204" pitchFamily="18"/>
                  <a:cs typeface="Arial" panose="020B0604020202020204" pitchFamily="34" charset="0"/>
                </a:rPr>
                <a:t>Gợi ý trả lời: </a:t>
              </a:r>
              <a:r>
                <a:rPr lang="vi-VN" sz="2400">
                  <a:solidFill>
                    <a:schemeClr val="tx1"/>
                  </a:solidFill>
                  <a:latin typeface="UTM Avo" panose="02040603050506020204" pitchFamily="18"/>
                  <a:cs typeface="Arial" panose="020B0604020202020204" pitchFamily="34" charset="0"/>
                </a:rPr>
                <a:t>Các biểu hiện tôn trọng tài sản của người khác được thể hiện trong tranh 1 và 4</a:t>
              </a:r>
            </a:p>
          </p:txBody>
        </p:sp>
        <p:pic>
          <p:nvPicPr>
            <p:cNvPr id="5" name="Picture 13">
              <a:extLst>
                <a:ext uri="{FF2B5EF4-FFF2-40B4-BE49-F238E27FC236}">
                  <a16:creationId xmlns:a16="http://schemas.microsoft.com/office/drawing/2014/main" id="{C1AACBA5-466D-3DB0-1C68-910B32CEA0F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729460" y="1321317"/>
              <a:ext cx="996821" cy="979377"/>
            </a:xfrm>
            <a:prstGeom prst="rect">
              <a:avLst/>
            </a:prstGeom>
          </p:spPr>
        </p:pic>
      </p:grpSp>
      <p:sp>
        <p:nvSpPr>
          <p:cNvPr id="6" name="Freeform 5">
            <a:extLst>
              <a:ext uri="{FF2B5EF4-FFF2-40B4-BE49-F238E27FC236}">
                <a16:creationId xmlns:a16="http://schemas.microsoft.com/office/drawing/2014/main" id="{DAB049FA-545A-8630-DABD-58F28BEF92E1}"/>
              </a:ext>
            </a:extLst>
          </p:cNvPr>
          <p:cNvSpPr/>
          <p:nvPr/>
        </p:nvSpPr>
        <p:spPr>
          <a:xfrm>
            <a:off x="431800" y="2950055"/>
            <a:ext cx="11226800" cy="3770785"/>
          </a:xfrm>
          <a:custGeom>
            <a:avLst/>
            <a:gdLst/>
            <a:ahLst/>
            <a:cxnLst/>
            <a:rect l="l" t="t" r="r" b="b"/>
            <a:pathLst>
              <a:path w="14875164" h="5894776">
                <a:moveTo>
                  <a:pt x="0" y="0"/>
                </a:moveTo>
                <a:lnTo>
                  <a:pt x="14875164" y="0"/>
                </a:lnTo>
                <a:lnTo>
                  <a:pt x="14875164" y="5894776"/>
                </a:lnTo>
                <a:lnTo>
                  <a:pt x="0" y="5894776"/>
                </a:lnTo>
                <a:lnTo>
                  <a:pt x="0" y="0"/>
                </a:lnTo>
                <a:close/>
              </a:path>
            </a:pathLst>
          </a:custGeom>
          <a:solidFill>
            <a:schemeClr val="accent5">
              <a:lumMod val="20000"/>
              <a:lumOff val="80000"/>
            </a:schemeClr>
          </a:solidFill>
        </p:spPr>
        <p:txBody>
          <a:bodyPr/>
          <a:lstStyle/>
          <a:p>
            <a:endParaRPr lang="en-US" sz="2400">
              <a:latin typeface="UTM Avo" panose="02040603050506020204" pitchFamily="18"/>
              <a:cs typeface="Arial" panose="020B0604020202020204" pitchFamily="34" charset="0"/>
            </a:endParaRPr>
          </a:p>
        </p:txBody>
      </p:sp>
      <p:sp>
        <p:nvSpPr>
          <p:cNvPr id="19" name="TextBox 18">
            <a:extLst>
              <a:ext uri="{FF2B5EF4-FFF2-40B4-BE49-F238E27FC236}">
                <a16:creationId xmlns:a16="http://schemas.microsoft.com/office/drawing/2014/main" id="{A2A819AA-4220-A180-7DE7-97295AAEAD8F}"/>
              </a:ext>
            </a:extLst>
          </p:cNvPr>
          <p:cNvSpPr txBox="1"/>
          <p:nvPr/>
        </p:nvSpPr>
        <p:spPr>
          <a:xfrm>
            <a:off x="775419" y="3166528"/>
            <a:ext cx="6577164" cy="3337837"/>
          </a:xfrm>
          <a:prstGeom prst="rect">
            <a:avLst/>
          </a:prstGeom>
          <a:noFill/>
        </p:spPr>
        <p:txBody>
          <a:bodyPr wrap="square">
            <a:spAutoFit/>
          </a:bodyPr>
          <a:lstStyle/>
          <a:p>
            <a:pPr marL="381019" indent="-381019" algn="just">
              <a:lnSpc>
                <a:spcPct val="150000"/>
              </a:lnSpc>
              <a:buClr>
                <a:schemeClr val="tx1"/>
              </a:buClr>
              <a:buFont typeface="Courier New" panose="02070309020205020404" pitchFamily="49" charset="0"/>
              <a:buChar char="o"/>
            </a:pPr>
            <a:r>
              <a:rPr lang="vi-VN" sz="2400" b="1" dirty="0">
                <a:latin typeface="UTM Avo" panose="02040603050506020204" pitchFamily="18"/>
                <a:ea typeface="Calibri" panose="020F0502020204030204" pitchFamily="34" charset="0"/>
                <a:cs typeface="Arial" panose="020B0604020202020204" pitchFamily="34" charset="0"/>
              </a:rPr>
              <a:t>Tranh 1: </a:t>
            </a:r>
            <a:r>
              <a:rPr lang="vi-VN" sz="2400" dirty="0">
                <a:latin typeface="UTM Avo" panose="02040603050506020204" pitchFamily="18"/>
                <a:ea typeface="Calibri" panose="020F0502020204030204" pitchFamily="34" charset="0"/>
                <a:cs typeface="Arial" panose="020B0604020202020204" pitchFamily="34" charset="0"/>
              </a:rPr>
              <a:t>Bạn gái phát hiện hộp bút của Na bỏ quên và sẽ đem gửi lại cho bạn.</a:t>
            </a:r>
          </a:p>
          <a:p>
            <a:pPr marL="381019" indent="-381019" algn="just">
              <a:lnSpc>
                <a:spcPct val="150000"/>
              </a:lnSpc>
              <a:buClr>
                <a:schemeClr val="tx1"/>
              </a:buClr>
              <a:buFont typeface="Courier New" panose="02070309020205020404" pitchFamily="49" charset="0"/>
              <a:buChar char="o"/>
            </a:pPr>
            <a:r>
              <a:rPr lang="vi-VN" sz="2400" b="1" dirty="0">
                <a:latin typeface="UTM Avo" panose="02040603050506020204" pitchFamily="18"/>
                <a:ea typeface="Calibri" panose="020F0502020204030204" pitchFamily="34" charset="0"/>
                <a:cs typeface="Arial" panose="020B0604020202020204" pitchFamily="34" charset="0"/>
              </a:rPr>
              <a:t>Tranh 4: </a:t>
            </a:r>
            <a:r>
              <a:rPr lang="vi-VN" sz="2400" dirty="0">
                <a:latin typeface="UTM Avo" panose="02040603050506020204" pitchFamily="18"/>
                <a:ea typeface="Calibri" panose="020F0502020204030204" pitchFamily="34" charset="0"/>
                <a:cs typeface="Arial" panose="020B0604020202020204" pitchFamily="34" charset="0"/>
              </a:rPr>
              <a:t>Bạn gái đã có suy nghĩ đúng, nhật k</a:t>
            </a:r>
            <a:r>
              <a:rPr lang="en-US" sz="2400" dirty="0" err="1">
                <a:latin typeface="UTM Avo" panose="02040603050506020204" pitchFamily="18"/>
                <a:ea typeface="Calibri" panose="020F0502020204030204" pitchFamily="34" charset="0"/>
                <a:cs typeface="Arial" panose="020B0604020202020204" pitchFamily="34" charset="0"/>
              </a:rPr>
              <a:t>í</a:t>
            </a:r>
            <a:r>
              <a:rPr lang="vi-VN" sz="2400" dirty="0">
                <a:latin typeface="UTM Avo" panose="02040603050506020204" pitchFamily="18"/>
                <a:ea typeface="Calibri" panose="020F0502020204030204" pitchFamily="34" charset="0"/>
                <a:cs typeface="Arial" panose="020B0604020202020204" pitchFamily="34" charset="0"/>
              </a:rPr>
              <a:t> cũng là một tài sản của người khác nên dù có thấy hay nhặt được cũng không được phép mở ra xem.</a:t>
            </a:r>
          </a:p>
        </p:txBody>
      </p:sp>
      <p:sp>
        <p:nvSpPr>
          <p:cNvPr id="20" name="Freeform 15">
            <a:extLst>
              <a:ext uri="{FF2B5EF4-FFF2-40B4-BE49-F238E27FC236}">
                <a16:creationId xmlns:a16="http://schemas.microsoft.com/office/drawing/2014/main" id="{97948878-6A71-4C11-4158-B604E488D9B2}"/>
              </a:ext>
            </a:extLst>
          </p:cNvPr>
          <p:cNvSpPr/>
          <p:nvPr/>
        </p:nvSpPr>
        <p:spPr>
          <a:xfrm>
            <a:off x="30480" y="6325188"/>
            <a:ext cx="863600" cy="503889"/>
          </a:xfrm>
          <a:custGeom>
            <a:avLst/>
            <a:gdLst/>
            <a:ahLst/>
            <a:cxnLst/>
            <a:rect l="l" t="t" r="r" b="b"/>
            <a:pathLst>
              <a:path w="2496095" h="1738190">
                <a:moveTo>
                  <a:pt x="0" y="0"/>
                </a:moveTo>
                <a:lnTo>
                  <a:pt x="2496096" y="0"/>
                </a:lnTo>
                <a:lnTo>
                  <a:pt x="2496096" y="1738189"/>
                </a:lnTo>
                <a:lnTo>
                  <a:pt x="0" y="17381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2400">
              <a:latin typeface="UTM Avo" panose="02040603050506020204" pitchFamily="18"/>
              <a:cs typeface="Arial" panose="020B0604020202020204" pitchFamily="34" charset="0"/>
            </a:endParaRPr>
          </a:p>
        </p:txBody>
      </p:sp>
      <p:pic>
        <p:nvPicPr>
          <p:cNvPr id="21" name="Picture 20" descr="A cartoon of a child and child&#10;&#10;Description automatically generated">
            <a:extLst>
              <a:ext uri="{FF2B5EF4-FFF2-40B4-BE49-F238E27FC236}">
                <a16:creationId xmlns:a16="http://schemas.microsoft.com/office/drawing/2014/main" id="{4A4FD651-D980-C561-516E-4DDA0E80127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614" t="15926" r="50000" b="50000"/>
          <a:stretch/>
        </p:blipFill>
        <p:spPr>
          <a:xfrm>
            <a:off x="8270062" y="3139964"/>
            <a:ext cx="2603140" cy="14968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1" descr="A cartoon of a child and child&#10;&#10;Description automatically generated">
            <a:extLst>
              <a:ext uri="{FF2B5EF4-FFF2-40B4-BE49-F238E27FC236}">
                <a16:creationId xmlns:a16="http://schemas.microsoft.com/office/drawing/2014/main" id="{F5BA9C4D-C6B1-7063-DAE7-B6DBE3A4602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3628" t="48518" r="1741" b="16667"/>
          <a:stretch/>
        </p:blipFill>
        <p:spPr>
          <a:xfrm>
            <a:off x="8270062" y="4849798"/>
            <a:ext cx="2603141" cy="16580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3069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Effect transition="in" filter="randombar(horizontal)">
                                      <p:cBhvr>
                                        <p:cTn id="15" dur="500"/>
                                        <p:tgtEl>
                                          <p:spTgt spid="19">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randombar(horizontal)">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9">
                                            <p:txEl>
                                              <p:pRg st="1" end="1"/>
                                            </p:txEl>
                                          </p:spTgt>
                                        </p:tgtEl>
                                        <p:attrNameLst>
                                          <p:attrName>style.visibility</p:attrName>
                                        </p:attrNameLst>
                                      </p:cBhvr>
                                      <p:to>
                                        <p:strVal val="visible"/>
                                      </p:to>
                                    </p:set>
                                    <p:animEffect transition="in" filter="randombar(horizontal)">
                                      <p:cBhvr>
                                        <p:cTn id="23" dur="500"/>
                                        <p:tgtEl>
                                          <p:spTgt spid="19">
                                            <p:txEl>
                                              <p:pRg st="1" end="1"/>
                                            </p:txEl>
                                          </p:spTgt>
                                        </p:tgtEl>
                                      </p:cBhvr>
                                    </p:animEffect>
                                  </p:childTnLst>
                                </p:cTn>
                              </p:par>
                              <p:par>
                                <p:cTn id="24" presetID="14" presetClass="entr" presetSubtype="1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horizontal)">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6059EE69-909C-4FA1-494F-E55EE1BC0516}"/>
              </a:ext>
            </a:extLst>
          </p:cNvPr>
          <p:cNvGrpSpPr/>
          <p:nvPr/>
        </p:nvGrpSpPr>
        <p:grpSpPr>
          <a:xfrm>
            <a:off x="295130" y="1464331"/>
            <a:ext cx="11106662" cy="1085350"/>
            <a:chOff x="805357" y="412766"/>
            <a:chExt cx="16659994" cy="1628024"/>
          </a:xfrm>
        </p:grpSpPr>
        <p:sp>
          <p:nvSpPr>
            <p:cNvPr id="43" name="Speech Bubble: Rectangle with Corners Rounded 14">
              <a:extLst>
                <a:ext uri="{FF2B5EF4-FFF2-40B4-BE49-F238E27FC236}">
                  <a16:creationId xmlns:a16="http://schemas.microsoft.com/office/drawing/2014/main" id="{8940BF53-BAC2-D110-CDE7-4EE010564512}"/>
                </a:ext>
              </a:extLst>
            </p:cNvPr>
            <p:cNvSpPr/>
            <p:nvPr/>
          </p:nvSpPr>
          <p:spPr>
            <a:xfrm>
              <a:off x="1740042" y="802435"/>
              <a:ext cx="15725309" cy="1238355"/>
            </a:xfrm>
            <a:prstGeom prst="wedgeRoundRectCallout">
              <a:avLst>
                <a:gd name="adj1" fmla="val -26405"/>
                <a:gd name="adj2" fmla="val 46900"/>
                <a:gd name="adj3" fmla="val 16667"/>
              </a:avLst>
            </a:prstGeom>
            <a:solidFill>
              <a:srgbClr val="9BBB59">
                <a:lumMod val="20000"/>
                <a:lumOff val="80000"/>
              </a:srgbClr>
            </a:solidFill>
            <a:ln w="38100" cap="flat" cmpd="sng" algn="ctr">
              <a:solidFill>
                <a:srgbClr val="9BBB59">
                  <a:lumMod val="75000"/>
                </a:srgbClr>
              </a:solidFill>
              <a:prstDash val="solid"/>
            </a:ln>
            <a:effectLst/>
          </p:spPr>
          <p:txBody>
            <a:bodyPr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en-US" sz="2400" b="1" i="0" u="none" strike="noStrike" kern="0" cap="none" spc="0" normalizeH="0" baseline="0" noProof="0">
                  <a:ln>
                    <a:noFill/>
                  </a:ln>
                  <a:effectLst/>
                  <a:uLnTx/>
                  <a:uFillTx/>
                  <a:latin typeface="UTM Avo" panose="02040603050506020204" pitchFamily="18"/>
                  <a:ea typeface="Calibri" panose="020F0502020204030204" pitchFamily="34" charset="0"/>
                  <a:cs typeface="Arial" panose="020B0604020202020204" pitchFamily="34" charset="0"/>
                </a:rPr>
                <a:t>Gợi ý trả lời: </a:t>
              </a:r>
              <a:r>
                <a:rPr kumimoji="0" lang="vi-VN" sz="2400" b="0" i="0" u="none" strike="noStrike" kern="0" cap="none" spc="0" normalizeH="0" baseline="0" noProof="0">
                  <a:ln>
                    <a:noFill/>
                  </a:ln>
                  <a:effectLst/>
                  <a:uLnTx/>
                  <a:uFillTx/>
                  <a:latin typeface="UTM Avo" panose="02040603050506020204" pitchFamily="18"/>
                  <a:ea typeface="Calibri" panose="020F0502020204030204" pitchFamily="34" charset="0"/>
                  <a:cs typeface="Arial" panose="020B0604020202020204" pitchFamily="34" charset="0"/>
                </a:rPr>
                <a:t>Một số biểu hiện tôn trọng tài sản của người khác</a:t>
              </a:r>
              <a:r>
                <a:rPr kumimoji="0" lang="en-US" sz="2400" b="0" i="0" u="none" strike="noStrike" kern="0" cap="none" spc="0" normalizeH="0" baseline="0" noProof="0">
                  <a:ln>
                    <a:noFill/>
                  </a:ln>
                  <a:effectLst/>
                  <a:uLnTx/>
                  <a:uFillTx/>
                  <a:latin typeface="UTM Avo" panose="02040603050506020204" pitchFamily="18"/>
                  <a:ea typeface="Calibri" panose="020F0502020204030204" pitchFamily="34" charset="0"/>
                  <a:cs typeface="Arial" panose="020B0604020202020204" pitchFamily="34" charset="0"/>
                </a:rPr>
                <a:t> như:</a:t>
              </a:r>
              <a:endParaRPr kumimoji="0" lang="en-US" sz="2400" b="0" i="0" u="none" strike="noStrike" kern="0" cap="none" spc="0" normalizeH="0" baseline="0" noProof="0" dirty="0">
                <a:ln>
                  <a:noFill/>
                </a:ln>
                <a:effectLst/>
                <a:uLnTx/>
                <a:uFillTx/>
                <a:latin typeface="UTM Avo" panose="02040603050506020204" pitchFamily="18"/>
              </a:endParaRPr>
            </a:p>
          </p:txBody>
        </p:sp>
        <p:pic>
          <p:nvPicPr>
            <p:cNvPr id="44" name="Picture 29">
              <a:extLst>
                <a:ext uri="{FF2B5EF4-FFF2-40B4-BE49-F238E27FC236}">
                  <a16:creationId xmlns:a16="http://schemas.microsoft.com/office/drawing/2014/main" id="{43D7DC54-9F32-B39A-257B-62C0398B5C64}"/>
                </a:ext>
              </a:extLst>
            </p:cNvPr>
            <p:cNvPicPr>
              <a:picLocks noChangeAspect="1"/>
            </p:cNvPicPr>
            <p:nvPr/>
          </p:nvPicPr>
          <p:blipFill>
            <a:blip r:embed="rId3"/>
            <a:srcRect/>
            <a:stretch>
              <a:fillRect/>
            </a:stretch>
          </p:blipFill>
          <p:spPr>
            <a:xfrm>
              <a:off x="805357" y="412766"/>
              <a:ext cx="1454237" cy="1194291"/>
            </a:xfrm>
            <a:prstGeom prst="rect">
              <a:avLst/>
            </a:prstGeom>
          </p:spPr>
        </p:pic>
      </p:grpSp>
      <p:grpSp>
        <p:nvGrpSpPr>
          <p:cNvPr id="45" name="Group 44">
            <a:extLst>
              <a:ext uri="{FF2B5EF4-FFF2-40B4-BE49-F238E27FC236}">
                <a16:creationId xmlns:a16="http://schemas.microsoft.com/office/drawing/2014/main" id="{3037A355-3BEB-5CDE-AE8A-47AF6D03C245}"/>
              </a:ext>
            </a:extLst>
          </p:cNvPr>
          <p:cNvGrpSpPr/>
          <p:nvPr/>
        </p:nvGrpSpPr>
        <p:grpSpPr>
          <a:xfrm>
            <a:off x="536588" y="3130076"/>
            <a:ext cx="3378200" cy="3226809"/>
            <a:chOff x="1028700" y="4189487"/>
            <a:chExt cx="5067300" cy="4840214"/>
          </a:xfrm>
        </p:grpSpPr>
        <p:pic>
          <p:nvPicPr>
            <p:cNvPr id="46" name="Picture 7">
              <a:extLst>
                <a:ext uri="{FF2B5EF4-FFF2-40B4-BE49-F238E27FC236}">
                  <a16:creationId xmlns:a16="http://schemas.microsoft.com/office/drawing/2014/main" id="{E9AD8FEF-6236-D94C-954A-321EEF2930FA}"/>
                </a:ext>
              </a:extLst>
            </p:cNvPr>
            <p:cNvPicPr>
              <a:picLocks noChangeAspect="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 uri="{96DAC541-7B7A-43D3-8B79-37D633B846F1}">
                  <asvg:svgBlip xmlns:asvg="http://schemas.microsoft.com/office/drawing/2016/SVG/main" r:embed="rId5"/>
                </a:ext>
              </a:extLst>
            </a:blip>
            <a:srcRect l="661" b="4075"/>
            <a:stretch>
              <a:fillRect/>
            </a:stretch>
          </p:blipFill>
          <p:spPr>
            <a:xfrm>
              <a:off x="1028700" y="4189487"/>
              <a:ext cx="5067300" cy="4840214"/>
            </a:xfrm>
            <a:prstGeom prst="rect">
              <a:avLst/>
            </a:prstGeom>
          </p:spPr>
        </p:pic>
        <p:sp>
          <p:nvSpPr>
            <p:cNvPr id="47" name="TextBox 46">
              <a:extLst>
                <a:ext uri="{FF2B5EF4-FFF2-40B4-BE49-F238E27FC236}">
                  <a16:creationId xmlns:a16="http://schemas.microsoft.com/office/drawing/2014/main" id="{0C0EDF49-8F45-9522-1BA0-4F5944D7F7F0}"/>
                </a:ext>
              </a:extLst>
            </p:cNvPr>
            <p:cNvSpPr txBox="1"/>
            <p:nvPr/>
          </p:nvSpPr>
          <p:spPr>
            <a:xfrm>
              <a:off x="1393278" y="4854047"/>
              <a:ext cx="4338143" cy="3344762"/>
            </a:xfrm>
            <a:prstGeom prst="rect">
              <a:avLst/>
            </a:prstGeom>
            <a:noFill/>
          </p:spPr>
          <p:txBody>
            <a:bodyPr wrap="square">
              <a:spAutoFit/>
            </a:bodyPr>
            <a:lstStyle/>
            <a:p>
              <a:pPr algn="just" defTabSz="609630">
                <a:lnSpc>
                  <a:spcPct val="150000"/>
                </a:lnSpc>
              </a:pPr>
              <a:r>
                <a:rPr lang="en-US" sz="2400">
                  <a:solidFill>
                    <a:srgbClr val="000000"/>
                  </a:solidFill>
                  <a:latin typeface="UTM Avo" panose="02040603050506020204" pitchFamily="18"/>
                  <a:ea typeface="Calibri" panose="020F0502020204030204" pitchFamily="34" charset="0"/>
                  <a:cs typeface="Arial" panose="020B0604020202020204" pitchFamily="34" charset="0"/>
                </a:rPr>
                <a:t>N</a:t>
              </a:r>
              <a:r>
                <a:rPr lang="vi-VN" sz="2400">
                  <a:solidFill>
                    <a:srgbClr val="000000"/>
                  </a:solidFill>
                  <a:latin typeface="UTM Avo" panose="02040603050506020204" pitchFamily="18"/>
                  <a:ea typeface="Calibri" panose="020F0502020204030204" pitchFamily="34" charset="0"/>
                  <a:cs typeface="Arial" panose="020B0604020202020204" pitchFamily="34" charset="0"/>
                </a:rPr>
                <a:t>hặt được của rơi</a:t>
              </a:r>
              <a:r>
                <a:rPr lang="en-US" sz="2400">
                  <a:solidFill>
                    <a:srgbClr val="000000"/>
                  </a:solidFill>
                  <a:latin typeface="UTM Avo" panose="02040603050506020204" pitchFamily="18"/>
                  <a:ea typeface="Calibri" panose="020F0502020204030204" pitchFamily="34" charset="0"/>
                  <a:cs typeface="Arial" panose="020B0604020202020204" pitchFamily="34" charset="0"/>
                </a:rPr>
                <a:t> thì</a:t>
              </a:r>
              <a:r>
                <a:rPr lang="vi-VN" sz="2400">
                  <a:solidFill>
                    <a:srgbClr val="000000"/>
                  </a:solidFill>
                  <a:latin typeface="UTM Avo" panose="02040603050506020204" pitchFamily="18"/>
                  <a:ea typeface="Calibri" panose="020F0502020204030204" pitchFamily="34" charset="0"/>
                  <a:cs typeface="Arial" panose="020B0604020202020204" pitchFamily="34" charset="0"/>
                </a:rPr>
                <a:t> giao nộp cho công an</a:t>
              </a:r>
              <a:r>
                <a:rPr lang="en-US" sz="2400">
                  <a:solidFill>
                    <a:srgbClr val="000000"/>
                  </a:solidFill>
                  <a:latin typeface="UTM Avo" panose="02040603050506020204" pitchFamily="18"/>
                  <a:ea typeface="Calibri" panose="020F0502020204030204" pitchFamily="34" charset="0"/>
                  <a:cs typeface="Arial" panose="020B0604020202020204" pitchFamily="34" charset="0"/>
                </a:rPr>
                <a:t> hoặc</a:t>
              </a:r>
              <a:r>
                <a:rPr lang="vi-VN" sz="2400">
                  <a:solidFill>
                    <a:srgbClr val="000000"/>
                  </a:solidFill>
                  <a:latin typeface="UTM Avo" panose="02040603050506020204" pitchFamily="18"/>
                  <a:ea typeface="Calibri" panose="020F0502020204030204" pitchFamily="34" charset="0"/>
                  <a:cs typeface="Arial" panose="020B0604020202020204" pitchFamily="34" charset="0"/>
                </a:rPr>
                <a:t> trả lại cho người mất</a:t>
              </a:r>
              <a:endParaRPr lang="en-US" sz="2400" dirty="0">
                <a:solidFill>
                  <a:prstClr val="black"/>
                </a:solidFill>
                <a:latin typeface="UTM Avo" panose="02040603050506020204" pitchFamily="18"/>
                <a:cs typeface="Arial" panose="020B0604020202020204" pitchFamily="34" charset="0"/>
              </a:endParaRPr>
            </a:p>
          </p:txBody>
        </p:sp>
      </p:grpSp>
      <p:grpSp>
        <p:nvGrpSpPr>
          <p:cNvPr id="48" name="Group 47">
            <a:extLst>
              <a:ext uri="{FF2B5EF4-FFF2-40B4-BE49-F238E27FC236}">
                <a16:creationId xmlns:a16="http://schemas.microsoft.com/office/drawing/2014/main" id="{BD20BED9-DB36-6692-B2C4-8E5BBB7CFFE6}"/>
              </a:ext>
            </a:extLst>
          </p:cNvPr>
          <p:cNvGrpSpPr/>
          <p:nvPr/>
        </p:nvGrpSpPr>
        <p:grpSpPr>
          <a:xfrm>
            <a:off x="4398730" y="2672876"/>
            <a:ext cx="3378200" cy="3226809"/>
            <a:chOff x="1028700" y="4189487"/>
            <a:chExt cx="5067300" cy="4840214"/>
          </a:xfrm>
        </p:grpSpPr>
        <p:pic>
          <p:nvPicPr>
            <p:cNvPr id="49" name="Picture 7">
              <a:extLst>
                <a:ext uri="{FF2B5EF4-FFF2-40B4-BE49-F238E27FC236}">
                  <a16:creationId xmlns:a16="http://schemas.microsoft.com/office/drawing/2014/main" id="{F82DBF79-C536-8E92-8CD3-5AE208AAE69E}"/>
                </a:ext>
              </a:extLst>
            </p:cNvPr>
            <p:cNvPicPr>
              <a:picLocks noChangeAspect="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 uri="{96DAC541-7B7A-43D3-8B79-37D633B846F1}">
                  <asvg:svgBlip xmlns:asvg="http://schemas.microsoft.com/office/drawing/2016/SVG/main" r:embed="rId5"/>
                </a:ext>
              </a:extLst>
            </a:blip>
            <a:srcRect l="661" b="4075"/>
            <a:stretch>
              <a:fillRect/>
            </a:stretch>
          </p:blipFill>
          <p:spPr>
            <a:xfrm>
              <a:off x="1028700" y="4189487"/>
              <a:ext cx="5067300" cy="4840214"/>
            </a:xfrm>
            <a:prstGeom prst="rect">
              <a:avLst/>
            </a:prstGeom>
          </p:spPr>
        </p:pic>
        <p:sp>
          <p:nvSpPr>
            <p:cNvPr id="50" name="TextBox 49">
              <a:extLst>
                <a:ext uri="{FF2B5EF4-FFF2-40B4-BE49-F238E27FC236}">
                  <a16:creationId xmlns:a16="http://schemas.microsoft.com/office/drawing/2014/main" id="{5435CCDD-CD10-899D-01AE-6F1B8B56AE44}"/>
                </a:ext>
              </a:extLst>
            </p:cNvPr>
            <p:cNvSpPr txBox="1"/>
            <p:nvPr/>
          </p:nvSpPr>
          <p:spPr>
            <a:xfrm>
              <a:off x="1332357" y="5235467"/>
              <a:ext cx="4593819" cy="2513765"/>
            </a:xfrm>
            <a:prstGeom prst="rect">
              <a:avLst/>
            </a:prstGeom>
            <a:noFill/>
          </p:spPr>
          <p:txBody>
            <a:bodyPr wrap="square">
              <a:spAutoFit/>
            </a:bodyPr>
            <a:lstStyle/>
            <a:p>
              <a:pPr algn="just" defTabSz="609630">
                <a:lnSpc>
                  <a:spcPct val="150000"/>
                </a:lnSpc>
              </a:pPr>
              <a:r>
                <a:rPr lang="en-US" sz="2400">
                  <a:solidFill>
                    <a:srgbClr val="000000"/>
                  </a:solidFill>
                  <a:latin typeface="UTM Avo" panose="02040603050506020204" pitchFamily="18"/>
                  <a:ea typeface="Calibri" panose="020F0502020204030204" pitchFamily="34" charset="0"/>
                  <a:cs typeface="Arial" panose="020B0604020202020204" pitchFamily="34" charset="0"/>
                </a:rPr>
                <a:t>Muốn mượn đồ dùng của bạn thì phải hỏi ý kiến</a:t>
              </a:r>
              <a:endParaRPr lang="en-US" sz="2400" dirty="0">
                <a:solidFill>
                  <a:prstClr val="black"/>
                </a:solidFill>
                <a:latin typeface="UTM Avo" panose="02040603050506020204" pitchFamily="18"/>
                <a:cs typeface="Arial" panose="020B0604020202020204" pitchFamily="34" charset="0"/>
              </a:endParaRPr>
            </a:p>
          </p:txBody>
        </p:sp>
      </p:grpSp>
      <p:grpSp>
        <p:nvGrpSpPr>
          <p:cNvPr id="51" name="Group 50">
            <a:extLst>
              <a:ext uri="{FF2B5EF4-FFF2-40B4-BE49-F238E27FC236}">
                <a16:creationId xmlns:a16="http://schemas.microsoft.com/office/drawing/2014/main" id="{CDB3914D-C405-0D86-89B4-EB7866B48498}"/>
              </a:ext>
            </a:extLst>
          </p:cNvPr>
          <p:cNvGrpSpPr/>
          <p:nvPr/>
        </p:nvGrpSpPr>
        <p:grpSpPr>
          <a:xfrm>
            <a:off x="8350094" y="3108305"/>
            <a:ext cx="3378200" cy="3226809"/>
            <a:chOff x="1028700" y="4189487"/>
            <a:chExt cx="5067300" cy="4840214"/>
          </a:xfrm>
        </p:grpSpPr>
        <p:pic>
          <p:nvPicPr>
            <p:cNvPr id="52" name="Picture 7">
              <a:extLst>
                <a:ext uri="{FF2B5EF4-FFF2-40B4-BE49-F238E27FC236}">
                  <a16:creationId xmlns:a16="http://schemas.microsoft.com/office/drawing/2014/main" id="{58F5271C-F489-CEE6-51E0-D845C22D39DF}"/>
                </a:ext>
              </a:extLst>
            </p:cNvPr>
            <p:cNvPicPr>
              <a:picLocks noChangeAspect="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 uri="{96DAC541-7B7A-43D3-8B79-37D633B846F1}">
                  <asvg:svgBlip xmlns:asvg="http://schemas.microsoft.com/office/drawing/2016/SVG/main" r:embed="rId5"/>
                </a:ext>
              </a:extLst>
            </a:blip>
            <a:srcRect l="661" b="4075"/>
            <a:stretch>
              <a:fillRect/>
            </a:stretch>
          </p:blipFill>
          <p:spPr>
            <a:xfrm>
              <a:off x="1028700" y="4189487"/>
              <a:ext cx="5067300" cy="4840214"/>
            </a:xfrm>
            <a:prstGeom prst="rect">
              <a:avLst/>
            </a:prstGeom>
          </p:spPr>
        </p:pic>
        <p:sp>
          <p:nvSpPr>
            <p:cNvPr id="53" name="TextBox 52">
              <a:extLst>
                <a:ext uri="{FF2B5EF4-FFF2-40B4-BE49-F238E27FC236}">
                  <a16:creationId xmlns:a16="http://schemas.microsoft.com/office/drawing/2014/main" id="{E8BB547E-820D-B9AE-0532-66D215C61E50}"/>
                </a:ext>
              </a:extLst>
            </p:cNvPr>
            <p:cNvSpPr txBox="1"/>
            <p:nvPr/>
          </p:nvSpPr>
          <p:spPr>
            <a:xfrm>
              <a:off x="1495860" y="5348368"/>
              <a:ext cx="4132980" cy="2513765"/>
            </a:xfrm>
            <a:prstGeom prst="rect">
              <a:avLst/>
            </a:prstGeom>
            <a:noFill/>
          </p:spPr>
          <p:txBody>
            <a:bodyPr wrap="square">
              <a:spAutoFit/>
            </a:bodyPr>
            <a:lstStyle/>
            <a:p>
              <a:pPr algn="just" defTabSz="609630">
                <a:lnSpc>
                  <a:spcPct val="150000"/>
                </a:lnSpc>
              </a:pPr>
              <a:r>
                <a:rPr lang="vi-VN" sz="2400">
                  <a:solidFill>
                    <a:srgbClr val="000000"/>
                  </a:solidFill>
                  <a:latin typeface="UTM Avo" panose="02040603050506020204" pitchFamily="18"/>
                  <a:ea typeface="Calibri" panose="020F0502020204030204" pitchFamily="34" charset="0"/>
                  <a:cs typeface="Arial" panose="020B0604020202020204" pitchFamily="34" charset="0"/>
                </a:rPr>
                <a:t>Mượn đồ dùng </a:t>
              </a:r>
              <a:r>
                <a:rPr lang="en-US" sz="2400">
                  <a:solidFill>
                    <a:srgbClr val="000000"/>
                  </a:solidFill>
                  <a:latin typeface="UTM Avo" panose="02040603050506020204" pitchFamily="18"/>
                  <a:ea typeface="Calibri" panose="020F0502020204030204" pitchFamily="34" charset="0"/>
                  <a:cs typeface="Arial" panose="020B0604020202020204" pitchFamily="34" charset="0"/>
                </a:rPr>
                <a:t>thì </a:t>
              </a:r>
              <a:r>
                <a:rPr lang="vi-VN" sz="2400">
                  <a:solidFill>
                    <a:srgbClr val="000000"/>
                  </a:solidFill>
                  <a:latin typeface="UTM Avo" panose="02040603050506020204" pitchFamily="18"/>
                  <a:ea typeface="Calibri" panose="020F0502020204030204" pitchFamily="34" charset="0"/>
                  <a:cs typeface="Arial" panose="020B0604020202020204" pitchFamily="34" charset="0"/>
                </a:rPr>
                <a:t>phải giữ gìn cẩn thận</a:t>
              </a:r>
              <a:endParaRPr lang="en-US" sz="2400" dirty="0">
                <a:solidFill>
                  <a:prstClr val="black"/>
                </a:solidFill>
                <a:latin typeface="UTM Avo" panose="02040603050506020204" pitchFamily="18"/>
                <a:cs typeface="Arial" panose="020B0604020202020204" pitchFamily="34" charset="0"/>
              </a:endParaRPr>
            </a:p>
          </p:txBody>
        </p:sp>
      </p:grpSp>
      <p:pic>
        <p:nvPicPr>
          <p:cNvPr id="54" name="Picture 5">
            <a:extLst>
              <a:ext uri="{FF2B5EF4-FFF2-40B4-BE49-F238E27FC236}">
                <a16:creationId xmlns:a16="http://schemas.microsoft.com/office/drawing/2014/main" id="{B92C486C-6A3B-38A7-26F3-D916D2E706B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994144" y="5764585"/>
            <a:ext cx="4187371" cy="1141059"/>
          </a:xfrm>
          <a:prstGeom prst="rect">
            <a:avLst/>
          </a:prstGeom>
        </p:spPr>
      </p:pic>
      <p:sp>
        <p:nvSpPr>
          <p:cNvPr id="55" name="Freeform 11">
            <a:extLst>
              <a:ext uri="{FF2B5EF4-FFF2-40B4-BE49-F238E27FC236}">
                <a16:creationId xmlns:a16="http://schemas.microsoft.com/office/drawing/2014/main" id="{CDE955FE-DCEC-3A2A-B952-EBA82AF6E6A0}"/>
              </a:ext>
            </a:extLst>
          </p:cNvPr>
          <p:cNvSpPr/>
          <p:nvPr/>
        </p:nvSpPr>
        <p:spPr>
          <a:xfrm>
            <a:off x="-31454" y="6020838"/>
            <a:ext cx="811093" cy="795867"/>
          </a:xfrm>
          <a:custGeom>
            <a:avLst/>
            <a:gdLst/>
            <a:ahLst/>
            <a:cxnLst/>
            <a:rect l="l" t="t" r="r" b="b"/>
            <a:pathLst>
              <a:path w="1628002" h="1652032">
                <a:moveTo>
                  <a:pt x="0" y="0"/>
                </a:moveTo>
                <a:lnTo>
                  <a:pt x="1628002" y="0"/>
                </a:lnTo>
                <a:lnTo>
                  <a:pt x="1628002" y="1652031"/>
                </a:lnTo>
                <a:lnTo>
                  <a:pt x="0" y="165203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UTM Avo" panose="02040603050506020204" pitchFamily="18"/>
            </a:endParaRPr>
          </a:p>
        </p:txBody>
      </p:sp>
      <p:sp>
        <p:nvSpPr>
          <p:cNvPr id="56" name="Freeform 10">
            <a:extLst>
              <a:ext uri="{FF2B5EF4-FFF2-40B4-BE49-F238E27FC236}">
                <a16:creationId xmlns:a16="http://schemas.microsoft.com/office/drawing/2014/main" id="{76688A9C-9AEA-E541-A7D5-1637F6CA3520}"/>
              </a:ext>
            </a:extLst>
          </p:cNvPr>
          <p:cNvSpPr/>
          <p:nvPr/>
        </p:nvSpPr>
        <p:spPr>
          <a:xfrm>
            <a:off x="11106665" y="2594285"/>
            <a:ext cx="1085335" cy="1101355"/>
          </a:xfrm>
          <a:custGeom>
            <a:avLst/>
            <a:gdLst/>
            <a:ahLst/>
            <a:cxnLst/>
            <a:rect l="l" t="t" r="r" b="b"/>
            <a:pathLst>
              <a:path w="1628002" h="1652032">
                <a:moveTo>
                  <a:pt x="0" y="0"/>
                </a:moveTo>
                <a:lnTo>
                  <a:pt x="1628002" y="0"/>
                </a:lnTo>
                <a:lnTo>
                  <a:pt x="1628002" y="1652031"/>
                </a:lnTo>
                <a:lnTo>
                  <a:pt x="0" y="165203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UTM Avo" panose="02040603050506020204" pitchFamily="18"/>
            </a:endParaRPr>
          </a:p>
        </p:txBody>
      </p:sp>
    </p:spTree>
    <p:extLst>
      <p:ext uri="{BB962C8B-B14F-4D97-AF65-F5344CB8AC3E}">
        <p14:creationId xmlns:p14="http://schemas.microsoft.com/office/powerpoint/2010/main" val="959714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5"/>
                                        </p:tgtEl>
                                        <p:attrNameLst>
                                          <p:attrName>style.visibility</p:attrName>
                                        </p:attrNameLst>
                                      </p:cBhvr>
                                      <p:to>
                                        <p:strVal val="visible"/>
                                      </p:to>
                                    </p:set>
                                    <p:anim calcmode="lin" valueType="num">
                                      <p:cBhvr additive="base">
                                        <p:cTn id="12" dur="500" fill="hold"/>
                                        <p:tgtEl>
                                          <p:spTgt spid="45"/>
                                        </p:tgtEl>
                                        <p:attrNameLst>
                                          <p:attrName>ppt_x</p:attrName>
                                        </p:attrNameLst>
                                      </p:cBhvr>
                                      <p:tavLst>
                                        <p:tav tm="0">
                                          <p:val>
                                            <p:strVal val="#ppt_x"/>
                                          </p:val>
                                        </p:tav>
                                        <p:tav tm="100000">
                                          <p:val>
                                            <p:strVal val="#ppt_x"/>
                                          </p:val>
                                        </p:tav>
                                      </p:tavLst>
                                    </p:anim>
                                    <p:anim calcmode="lin" valueType="num">
                                      <p:cBhvr additive="base">
                                        <p:cTn id="13"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8"/>
                                        </p:tgtEl>
                                        <p:attrNameLst>
                                          <p:attrName>style.visibility</p:attrName>
                                        </p:attrNameLst>
                                      </p:cBhvr>
                                      <p:to>
                                        <p:strVal val="visible"/>
                                      </p:to>
                                    </p:set>
                                    <p:anim calcmode="lin" valueType="num">
                                      <p:cBhvr additive="base">
                                        <p:cTn id="18" dur="500" fill="hold"/>
                                        <p:tgtEl>
                                          <p:spTgt spid="48"/>
                                        </p:tgtEl>
                                        <p:attrNameLst>
                                          <p:attrName>ppt_x</p:attrName>
                                        </p:attrNameLst>
                                      </p:cBhvr>
                                      <p:tavLst>
                                        <p:tav tm="0">
                                          <p:val>
                                            <p:strVal val="#ppt_x"/>
                                          </p:val>
                                        </p:tav>
                                        <p:tav tm="100000">
                                          <p:val>
                                            <p:strVal val="#ppt_x"/>
                                          </p:val>
                                        </p:tav>
                                      </p:tavLst>
                                    </p:anim>
                                    <p:anim calcmode="lin" valueType="num">
                                      <p:cBhvr additive="base">
                                        <p:cTn id="19"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1"/>
                                        </p:tgtEl>
                                        <p:attrNameLst>
                                          <p:attrName>style.visibility</p:attrName>
                                        </p:attrNameLst>
                                      </p:cBhvr>
                                      <p:to>
                                        <p:strVal val="visible"/>
                                      </p:to>
                                    </p:set>
                                    <p:anim calcmode="lin" valueType="num">
                                      <p:cBhvr additive="base">
                                        <p:cTn id="24" dur="500" fill="hold"/>
                                        <p:tgtEl>
                                          <p:spTgt spid="51"/>
                                        </p:tgtEl>
                                        <p:attrNameLst>
                                          <p:attrName>ppt_x</p:attrName>
                                        </p:attrNameLst>
                                      </p:cBhvr>
                                      <p:tavLst>
                                        <p:tav tm="0">
                                          <p:val>
                                            <p:strVal val="#ppt_x"/>
                                          </p:val>
                                        </p:tav>
                                        <p:tav tm="100000">
                                          <p:val>
                                            <p:strVal val="#ppt_x"/>
                                          </p:val>
                                        </p:tav>
                                      </p:tavLst>
                                    </p:anim>
                                    <p:anim calcmode="lin" valueType="num">
                                      <p:cBhvr additive="base">
                                        <p:cTn id="25"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60772A-0859-3A7A-1629-A4BC445EC578}"/>
              </a:ext>
            </a:extLst>
          </p:cNvPr>
          <p:cNvSpPr txBox="1"/>
          <p:nvPr/>
        </p:nvSpPr>
        <p:spPr>
          <a:xfrm>
            <a:off x="0" y="1432911"/>
            <a:ext cx="12192000" cy="574388"/>
          </a:xfrm>
          <a:prstGeom prst="rect">
            <a:avLst/>
          </a:prstGeom>
          <a:noFill/>
        </p:spPr>
        <p:txBody>
          <a:bodyPr wrap="square" rtlCol="0">
            <a:spAutoFit/>
          </a:bodyPr>
          <a:lstStyle/>
          <a:p>
            <a:pPr algn="ctr">
              <a:lnSpc>
                <a:spcPct val="150000"/>
              </a:lnSpc>
            </a:pPr>
            <a:r>
              <a:rPr lang="vi-VN" sz="2400" b="1" dirty="0">
                <a:latin typeface="UTM Avo" panose="02040603050506020204" pitchFamily="18"/>
                <a:ea typeface="Calibri" panose="020F0502020204030204" pitchFamily="34" charset="0"/>
                <a:cs typeface="Arial" panose="020B0604020202020204" pitchFamily="34" charset="0"/>
              </a:rPr>
              <a:t>HOẠT ĐỘNG 2: ĐỌC CÂU CHUYỆN VÀ TRẢ LỜI CÂU HỎI</a:t>
            </a:r>
          </a:p>
        </p:txBody>
      </p:sp>
      <p:sp>
        <p:nvSpPr>
          <p:cNvPr id="15" name="Freeform 3">
            <a:extLst>
              <a:ext uri="{FF2B5EF4-FFF2-40B4-BE49-F238E27FC236}">
                <a16:creationId xmlns:a16="http://schemas.microsoft.com/office/drawing/2014/main" id="{B6B2E8BB-E22A-FB1B-026C-ED2D0BE67CC8}"/>
              </a:ext>
            </a:extLst>
          </p:cNvPr>
          <p:cNvSpPr/>
          <p:nvPr/>
        </p:nvSpPr>
        <p:spPr>
          <a:xfrm>
            <a:off x="-32049" y="5867400"/>
            <a:ext cx="1213488" cy="990600"/>
          </a:xfrm>
          <a:custGeom>
            <a:avLst/>
            <a:gdLst/>
            <a:ahLst/>
            <a:cxnLst/>
            <a:rect l="l" t="t" r="r" b="b"/>
            <a:pathLst>
              <a:path w="5228971" h="3688801">
                <a:moveTo>
                  <a:pt x="0" y="0"/>
                </a:moveTo>
                <a:lnTo>
                  <a:pt x="5228971" y="0"/>
                </a:lnTo>
                <a:lnTo>
                  <a:pt x="5228971" y="3688801"/>
                </a:lnTo>
                <a:lnTo>
                  <a:pt x="0" y="36888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2400">
              <a:solidFill>
                <a:prstClr val="black"/>
              </a:solidFill>
              <a:latin typeface="UTM Avo" panose="02040603050506020204" pitchFamily="18"/>
              <a:cs typeface="Arial" panose="020B0604020202020204" pitchFamily="34" charset="0"/>
            </a:endParaRPr>
          </a:p>
        </p:txBody>
      </p:sp>
      <p:sp>
        <p:nvSpPr>
          <p:cNvPr id="17" name="Line Callout 1 (Border and Accent Bar) 3">
            <a:extLst>
              <a:ext uri="{FF2B5EF4-FFF2-40B4-BE49-F238E27FC236}">
                <a16:creationId xmlns:a16="http://schemas.microsoft.com/office/drawing/2014/main" id="{0101BAC0-BEA1-33B7-DB9E-B5421ED25D71}"/>
              </a:ext>
            </a:extLst>
          </p:cNvPr>
          <p:cNvSpPr/>
          <p:nvPr/>
        </p:nvSpPr>
        <p:spPr>
          <a:xfrm>
            <a:off x="449653" y="2234972"/>
            <a:ext cx="11224427" cy="654731"/>
          </a:xfrm>
          <a:prstGeom prst="accentBorderCallout1">
            <a:avLst>
              <a:gd name="adj1" fmla="val 18750"/>
              <a:gd name="adj2" fmla="val -3127"/>
              <a:gd name="adj3" fmla="val 17954"/>
              <a:gd name="adj4" fmla="val -17509"/>
            </a:avLst>
          </a:prstGeom>
          <a:solidFill>
            <a:sysClr val="window" lastClr="FFFFFF"/>
          </a:solidFill>
          <a:ln w="25400" cap="flat" cmpd="sng" algn="ctr">
            <a:solidFill>
              <a:srgbClr val="C0504D">
                <a:lumMod val="50000"/>
              </a:srgbClr>
            </a:solidFill>
            <a:prstDash val="solid"/>
          </a:ln>
          <a:effectLst>
            <a:outerShdw blurRad="50800" dist="38100" dir="18900000" algn="bl" rotWithShape="0">
              <a:prstClr val="black">
                <a:alpha val="40000"/>
              </a:prstClr>
            </a:outerShdw>
          </a:effectLst>
        </p:spPr>
        <p:txBody>
          <a:bodyPr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en-US" sz="2000" b="1" i="0" u="none" strike="noStrike" kern="0" cap="none" spc="0" normalizeH="0" baseline="0" noProof="0" dirty="0" err="1">
                <a:ln>
                  <a:noFill/>
                </a:ln>
                <a:effectLst/>
                <a:uLnTx/>
                <a:uFillTx/>
                <a:latin typeface="UTM Avo" panose="02040603050506020204" pitchFamily="18"/>
                <a:cs typeface="Arial" panose="020B0604020202020204" pitchFamily="34" charset="0"/>
              </a:rPr>
              <a:t>Các</a:t>
            </a:r>
            <a:r>
              <a:rPr kumimoji="0" lang="en-US" sz="2000" b="1"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en-US" sz="2000" b="1" i="0" u="none" strike="noStrike" kern="0" cap="none" spc="0" normalizeH="0" baseline="0" noProof="0" dirty="0" err="1">
                <a:ln>
                  <a:noFill/>
                </a:ln>
                <a:effectLst/>
                <a:uLnTx/>
                <a:uFillTx/>
                <a:latin typeface="UTM Avo" panose="02040603050506020204" pitchFamily="18"/>
                <a:cs typeface="Arial" panose="020B0604020202020204" pitchFamily="34" charset="0"/>
              </a:rPr>
              <a:t>em</a:t>
            </a:r>
            <a:r>
              <a:rPr kumimoji="0" lang="en-US" sz="2000" b="1"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en-US" sz="2000" b="1" i="0" u="none" strike="noStrike" kern="0" cap="none" spc="0" normalizeH="0" baseline="0" noProof="0" dirty="0" err="1">
                <a:ln>
                  <a:noFill/>
                </a:ln>
                <a:effectLst/>
                <a:uLnTx/>
                <a:uFillTx/>
                <a:latin typeface="UTM Avo" panose="02040603050506020204" pitchFamily="18"/>
                <a:cs typeface="Arial" panose="020B0604020202020204" pitchFamily="34" charset="0"/>
              </a:rPr>
              <a:t>đọc</a:t>
            </a:r>
            <a:r>
              <a:rPr kumimoji="0" lang="en-US" sz="2000" b="1"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en-US" sz="2000" b="1" i="0" u="none" strike="noStrike" kern="0" cap="none" spc="0" normalizeH="0" baseline="0" noProof="0" dirty="0" err="1">
                <a:ln>
                  <a:noFill/>
                </a:ln>
                <a:effectLst/>
                <a:uLnTx/>
                <a:uFillTx/>
                <a:latin typeface="UTM Avo" panose="02040603050506020204" pitchFamily="18"/>
                <a:cs typeface="Arial" panose="020B0604020202020204" pitchFamily="34" charset="0"/>
              </a:rPr>
              <a:t>câu</a:t>
            </a:r>
            <a:r>
              <a:rPr kumimoji="0" lang="en-US" sz="2000" b="1"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en-US" sz="2000" b="1" i="0" u="none" strike="noStrike" kern="0" cap="none" spc="0" normalizeH="0" baseline="0" noProof="0" dirty="0" err="1">
                <a:ln>
                  <a:noFill/>
                </a:ln>
                <a:effectLst/>
                <a:uLnTx/>
                <a:uFillTx/>
                <a:latin typeface="UTM Avo" panose="02040603050506020204" pitchFamily="18"/>
                <a:cs typeface="Arial" panose="020B0604020202020204" pitchFamily="34" charset="0"/>
              </a:rPr>
              <a:t>chuyện</a:t>
            </a:r>
            <a:r>
              <a:rPr kumimoji="0" lang="en-US" sz="2000" b="1"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vi-VN" sz="2000" b="1" i="1" u="none" strike="noStrike" kern="0" cap="none" spc="0" normalizeH="0" baseline="0" noProof="0" dirty="0">
                <a:ln>
                  <a:noFill/>
                </a:ln>
                <a:effectLst/>
                <a:uLnTx/>
                <a:uFillTx/>
                <a:latin typeface="UTM Avo" panose="02040603050506020204" pitchFamily="18"/>
                <a:cs typeface="Arial" panose="020B0604020202020204" pitchFamily="34" charset="0"/>
              </a:rPr>
              <a:t>Chiếc dây chuyền bị rơi </a:t>
            </a:r>
            <a:r>
              <a:rPr kumimoji="0" lang="en-US" sz="2000" b="1" i="1" u="none" strike="noStrike" kern="0" cap="none" spc="0" normalizeH="0" baseline="0" noProof="0" dirty="0">
                <a:ln>
                  <a:noFill/>
                </a:ln>
                <a:effectLst/>
                <a:uLnTx/>
                <a:uFillTx/>
                <a:latin typeface="UTM Avo" panose="02040603050506020204" pitchFamily="18"/>
                <a:cs typeface="Arial" panose="020B0604020202020204" pitchFamily="34" charset="0"/>
              </a:rPr>
              <a:t>(SHS – tr.36,37) </a:t>
            </a:r>
            <a:r>
              <a:rPr kumimoji="0" lang="en-US" sz="2000" b="1" i="0" u="none" strike="noStrike" kern="0" cap="none" spc="0" normalizeH="0" baseline="0" noProof="0" dirty="0" err="1">
                <a:ln>
                  <a:noFill/>
                </a:ln>
                <a:effectLst/>
                <a:uLnTx/>
                <a:uFillTx/>
                <a:latin typeface="UTM Avo" panose="02040603050506020204" pitchFamily="18"/>
                <a:cs typeface="Arial" panose="020B0604020202020204" pitchFamily="34" charset="0"/>
              </a:rPr>
              <a:t>và</a:t>
            </a:r>
            <a:r>
              <a:rPr kumimoji="0" lang="en-US" sz="2000" b="1"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en-US" sz="2000" b="1" i="0" u="none" strike="noStrike" kern="0" cap="none" spc="0" normalizeH="0" baseline="0" noProof="0" dirty="0" err="1">
                <a:ln>
                  <a:noFill/>
                </a:ln>
                <a:effectLst/>
                <a:uLnTx/>
                <a:uFillTx/>
                <a:latin typeface="UTM Avo" panose="02040603050506020204" pitchFamily="18"/>
                <a:cs typeface="Arial" panose="020B0604020202020204" pitchFamily="34" charset="0"/>
              </a:rPr>
              <a:t>trả</a:t>
            </a:r>
            <a:r>
              <a:rPr kumimoji="0" lang="en-US" sz="2000" b="1"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en-US" sz="2000" b="1" i="0" u="none" strike="noStrike" kern="0" cap="none" spc="0" normalizeH="0" baseline="0" noProof="0" dirty="0" err="1">
                <a:ln>
                  <a:noFill/>
                </a:ln>
                <a:effectLst/>
                <a:uLnTx/>
                <a:uFillTx/>
                <a:latin typeface="UTM Avo" panose="02040603050506020204" pitchFamily="18"/>
                <a:cs typeface="Arial" panose="020B0604020202020204" pitchFamily="34" charset="0"/>
              </a:rPr>
              <a:t>lời</a:t>
            </a:r>
            <a:r>
              <a:rPr kumimoji="0" lang="en-US" sz="2000" b="1"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en-US" sz="2000" b="1" i="0" u="none" strike="noStrike" kern="0" cap="none" spc="0" normalizeH="0" baseline="0" noProof="0" dirty="0" err="1">
                <a:ln>
                  <a:noFill/>
                </a:ln>
                <a:effectLst/>
                <a:uLnTx/>
                <a:uFillTx/>
                <a:latin typeface="UTM Avo" panose="02040603050506020204" pitchFamily="18"/>
                <a:cs typeface="Arial" panose="020B0604020202020204" pitchFamily="34" charset="0"/>
              </a:rPr>
              <a:t>câu</a:t>
            </a:r>
            <a:r>
              <a:rPr kumimoji="0" lang="en-US" sz="2000" b="1"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en-US" sz="2000" b="1" i="0" u="none" strike="noStrike" kern="0" cap="none" spc="0" normalizeH="0" baseline="0" noProof="0" dirty="0" err="1">
                <a:ln>
                  <a:noFill/>
                </a:ln>
                <a:effectLst/>
                <a:uLnTx/>
                <a:uFillTx/>
                <a:latin typeface="UTM Avo" panose="02040603050506020204" pitchFamily="18"/>
                <a:cs typeface="Arial" panose="020B0604020202020204" pitchFamily="34" charset="0"/>
              </a:rPr>
              <a:t>hỏi</a:t>
            </a:r>
            <a:r>
              <a:rPr kumimoji="0" lang="en-US" sz="2000" b="1" i="0" u="none" strike="noStrike" kern="0" cap="none" spc="0" normalizeH="0" baseline="0" noProof="0" dirty="0">
                <a:ln>
                  <a:noFill/>
                </a:ln>
                <a:effectLst/>
                <a:uLnTx/>
                <a:uFillTx/>
                <a:latin typeface="UTM Avo" panose="02040603050506020204" pitchFamily="18"/>
                <a:cs typeface="Arial" panose="020B0604020202020204" pitchFamily="34" charset="0"/>
              </a:rPr>
              <a:t>:</a:t>
            </a:r>
          </a:p>
        </p:txBody>
      </p:sp>
      <p:sp>
        <p:nvSpPr>
          <p:cNvPr id="18" name="Speech Bubble: Rectangle with Corners Rounded 34">
            <a:extLst>
              <a:ext uri="{FF2B5EF4-FFF2-40B4-BE49-F238E27FC236}">
                <a16:creationId xmlns:a16="http://schemas.microsoft.com/office/drawing/2014/main" id="{18FEAF9E-44FC-AFC8-07CC-185842D2C404}"/>
              </a:ext>
            </a:extLst>
          </p:cNvPr>
          <p:cNvSpPr/>
          <p:nvPr/>
        </p:nvSpPr>
        <p:spPr>
          <a:xfrm>
            <a:off x="4310570" y="3275221"/>
            <a:ext cx="7570431" cy="1098387"/>
          </a:xfrm>
          <a:prstGeom prst="wedgeRoundRectCallout">
            <a:avLst>
              <a:gd name="adj1" fmla="val -57063"/>
              <a:gd name="adj2" fmla="val 47957"/>
              <a:gd name="adj3" fmla="val 16667"/>
            </a:avLst>
          </a:prstGeom>
          <a:solidFill>
            <a:srgbClr val="4BACC6">
              <a:lumMod val="20000"/>
              <a:lumOff val="80000"/>
            </a:srgbClr>
          </a:solidFill>
          <a:ln w="38100" cap="flat" cmpd="sng" algn="ctr">
            <a:solidFill>
              <a:srgbClr val="4BACC6">
                <a:lumMod val="60000"/>
                <a:lumOff val="40000"/>
              </a:srgbClr>
            </a:solidFill>
            <a:prstDash val="solid"/>
          </a:ln>
          <a:effectLst/>
        </p:spPr>
        <p:txBody>
          <a:bodyPr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a. </a:t>
            </a:r>
            <a:r>
              <a:rPr kumimoji="0" lang="vi-VN" sz="20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Vì sao Nam được thầy hiệu trưởng tuyên dương trước toàn trường?</a:t>
            </a:r>
          </a:p>
        </p:txBody>
      </p:sp>
      <p:sp>
        <p:nvSpPr>
          <p:cNvPr id="19" name="Speech Bubble: Rectangle with Corners Rounded 35">
            <a:extLst>
              <a:ext uri="{FF2B5EF4-FFF2-40B4-BE49-F238E27FC236}">
                <a16:creationId xmlns:a16="http://schemas.microsoft.com/office/drawing/2014/main" id="{8EC75C3B-A6C1-CCE7-B3BF-4221A5232848}"/>
              </a:ext>
            </a:extLst>
          </p:cNvPr>
          <p:cNvSpPr/>
          <p:nvPr/>
        </p:nvSpPr>
        <p:spPr>
          <a:xfrm>
            <a:off x="4310570" y="4681014"/>
            <a:ext cx="7570431" cy="754601"/>
          </a:xfrm>
          <a:prstGeom prst="wedgeRoundRectCallout">
            <a:avLst>
              <a:gd name="adj1" fmla="val -56081"/>
              <a:gd name="adj2" fmla="val -43313"/>
              <a:gd name="adj3" fmla="val 16667"/>
            </a:avLst>
          </a:prstGeom>
          <a:solidFill>
            <a:srgbClr val="9BBB59">
              <a:lumMod val="20000"/>
              <a:lumOff val="80000"/>
            </a:srgbClr>
          </a:solidFill>
          <a:ln w="38100" cap="flat" cmpd="sng" algn="ctr">
            <a:solidFill>
              <a:srgbClr val="9BBB59">
                <a:lumMod val="60000"/>
                <a:lumOff val="4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rPr>
              <a:t>b. </a:t>
            </a:r>
            <a:r>
              <a:rPr kumimoji="0" lang="vi-VN" sz="2000"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rPr>
              <a:t>Việc làm của Nam có ý nghĩa gì?</a:t>
            </a:r>
            <a:endParaRPr kumimoji="0" lang="en-US" sz="2000"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endParaRPr>
          </a:p>
        </p:txBody>
      </p:sp>
      <p:pic>
        <p:nvPicPr>
          <p:cNvPr id="20" name="Picture 21">
            <a:extLst>
              <a:ext uri="{FF2B5EF4-FFF2-40B4-BE49-F238E27FC236}">
                <a16:creationId xmlns:a16="http://schemas.microsoft.com/office/drawing/2014/main" id="{6F713E8B-81B0-BC4F-816D-331562B3805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87347" y="3452568"/>
            <a:ext cx="3392700" cy="3150970"/>
          </a:xfrm>
          <a:prstGeom prst="rect">
            <a:avLst/>
          </a:prstGeom>
        </p:spPr>
      </p:pic>
      <p:sp>
        <p:nvSpPr>
          <p:cNvPr id="21" name="Speech Bubble: Rectangle with Corners Rounded 37">
            <a:extLst>
              <a:ext uri="{FF2B5EF4-FFF2-40B4-BE49-F238E27FC236}">
                <a16:creationId xmlns:a16="http://schemas.microsoft.com/office/drawing/2014/main" id="{58C51AAE-1A7F-A125-3F48-DBBB552774D2}"/>
              </a:ext>
            </a:extLst>
          </p:cNvPr>
          <p:cNvSpPr/>
          <p:nvPr/>
        </p:nvSpPr>
        <p:spPr>
          <a:xfrm>
            <a:off x="4334222" y="5743021"/>
            <a:ext cx="7570431" cy="889000"/>
          </a:xfrm>
          <a:prstGeom prst="wedgeRoundRectCallout">
            <a:avLst>
              <a:gd name="adj1" fmla="val -56081"/>
              <a:gd name="adj2" fmla="val -43313"/>
              <a:gd name="adj3" fmla="val 16667"/>
            </a:avLst>
          </a:prstGeom>
          <a:solidFill>
            <a:srgbClr val="F79646">
              <a:lumMod val="20000"/>
              <a:lumOff val="80000"/>
            </a:srgbClr>
          </a:solidFill>
          <a:ln w="38100" cap="flat" cmpd="sng" algn="ctr">
            <a:solidFill>
              <a:srgbClr val="F79646">
                <a:lumMod val="60000"/>
                <a:lumOff val="40000"/>
              </a:srgbClr>
            </a:solidFill>
            <a:prstDash val="solid"/>
          </a:ln>
          <a:effectLst/>
        </p:spPr>
        <p:txBody>
          <a:bodyPr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rPr>
              <a:t>c. </a:t>
            </a:r>
            <a:r>
              <a:rPr kumimoji="0" lang="vi-VN" sz="2000"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rPr>
              <a:t>Theo em, vì sao cần tôn trọng tài sản của người khác?</a:t>
            </a:r>
            <a:endParaRPr kumimoji="0" lang="en-US" sz="2000"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endParaRPr>
          </a:p>
        </p:txBody>
      </p:sp>
    </p:spTree>
    <p:extLst>
      <p:ext uri="{BB962C8B-B14F-4D97-AF65-F5344CB8AC3E}">
        <p14:creationId xmlns:p14="http://schemas.microsoft.com/office/powerpoint/2010/main" val="2828621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par>
                          <p:cTn id="25" fill="hold">
                            <p:stCondLst>
                              <p:cond delay="1000"/>
                            </p:stCondLst>
                            <p:childTnLst>
                              <p:par>
                                <p:cTn id="26" presetID="16" presetClass="entr" presetSubtype="21"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inVertical)">
                                      <p:cBhvr>
                                        <p:cTn id="2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P spid="18" grpId="0" animBg="1"/>
      <p:bldP spid="19" grpId="0" animBg="1"/>
      <p:bldP spid="2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6ED58AA-6044-4063-A2D9-5C566FADBD0E}" vid="{6929B544-CFDD-4290-A91C-DFD0546A7D38}"/>
    </a:ext>
  </a:extLst>
</a:theme>
</file>

<file path=docProps/app.xml><?xml version="1.0" encoding="utf-8"?>
<Properties xmlns="http://schemas.openxmlformats.org/officeDocument/2006/extended-properties" xmlns:vt="http://schemas.openxmlformats.org/officeDocument/2006/docPropsVTypes">
  <Template>Template_Dao duc 4</Template>
  <TotalTime>650</TotalTime>
  <Words>1836</Words>
  <PresentationFormat>Widescreen</PresentationFormat>
  <Paragraphs>114</Paragraphs>
  <Slides>38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UTM Avo</vt:lpstr>
      <vt:lpstr>Calibri</vt:lpstr>
      <vt:lpstr>Arial</vt:lpstr>
      <vt:lpstr>Wingdings</vt:lpstr>
      <vt:lpstr>Courier New</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2023-10-17T08:44:51Z</dcterms:created>
  <dcterms:modified xsi:type="dcterms:W3CDTF">2023-12-14T07:39:03Z</dcterms:modified>
</cp:coreProperties>
</file>