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9" r:id="rId3"/>
    <p:sldId id="260" r:id="rId4"/>
    <p:sldId id="334" r:id="rId5"/>
    <p:sldId id="335" r:id="rId6"/>
    <p:sldId id="336" r:id="rId7"/>
    <p:sldId id="337" r:id="rId8"/>
    <p:sldId id="261" r:id="rId9"/>
    <p:sldId id="272" r:id="rId10"/>
    <p:sldId id="273" r:id="rId11"/>
    <p:sldId id="290" r:id="rId12"/>
    <p:sldId id="291" r:id="rId13"/>
    <p:sldId id="262" r:id="rId14"/>
    <p:sldId id="338" r:id="rId15"/>
    <p:sldId id="292" r:id="rId16"/>
    <p:sldId id="263" r:id="rId17"/>
    <p:sldId id="293" r:id="rId18"/>
    <p:sldId id="295" r:id="rId19"/>
    <p:sldId id="339" r:id="rId20"/>
    <p:sldId id="340" r:id="rId21"/>
    <p:sldId id="341" r:id="rId22"/>
    <p:sldId id="308" r:id="rId23"/>
    <p:sldId id="309" r:id="rId24"/>
    <p:sldId id="310" r:id="rId25"/>
    <p:sldId id="324" r:id="rId26"/>
    <p:sldId id="328" r:id="rId27"/>
    <p:sldId id="311" r:id="rId28"/>
    <p:sldId id="314" r:id="rId29"/>
    <p:sldId id="329" r:id="rId30"/>
    <p:sldId id="315" r:id="rId31"/>
    <p:sldId id="317" r:id="rId32"/>
    <p:sldId id="318" r:id="rId33"/>
    <p:sldId id="275" r:id="rId34"/>
    <p:sldId id="330" r:id="rId35"/>
    <p:sldId id="277" r:id="rId36"/>
    <p:sldId id="276" r:id="rId37"/>
    <p:sldId id="278" r:id="rId38"/>
    <p:sldId id="279" r:id="rId39"/>
    <p:sldId id="342" r:id="rId40"/>
    <p:sldId id="331" r:id="rId41"/>
    <p:sldId id="332" r:id="rId42"/>
    <p:sldId id="303" r:id="rId43"/>
    <p:sldId id="343" r:id="rId44"/>
    <p:sldId id="327" r:id="rId45"/>
    <p:sldId id="326" r:id="rId46"/>
    <p:sldId id="30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2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C9D5A4-6A81-45D3-92C0-49E2F310B779}" type="datetimeFigureOut">
              <a:rPr lang="en-US" smtClean="0"/>
              <a:t>8/28/2021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859CE-CA12-4179-92B7-195A74963FE0}" type="slidenum">
              <a:rPr lang="en-US" smtClean="0"/>
              <a:t>‹#›</a:t>
            </a:fld>
            <a:endParaRPr lang="en-US"/>
          </a:p>
        </p:txBody>
      </p:sp>
    </p:spTree>
    <p:extLst>
      <p:ext uri="{BB962C8B-B14F-4D97-AF65-F5344CB8AC3E}">
        <p14:creationId xmlns:p14="http://schemas.microsoft.com/office/powerpoint/2010/main" val="217420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513CDA-0DA1-468A-A067-C6DC5491F1DB}"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925431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13CDA-0DA1-468A-A067-C6DC5491F1DB}"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256539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13CDA-0DA1-468A-A067-C6DC5491F1DB}"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129649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13CDA-0DA1-468A-A067-C6DC5491F1DB}"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70687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513CDA-0DA1-468A-A067-C6DC5491F1DB}"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199291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513CDA-0DA1-468A-A067-C6DC5491F1DB}"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850219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513CDA-0DA1-468A-A067-C6DC5491F1DB}" type="datetimeFigureOut">
              <a:rPr lang="en-US" smtClean="0"/>
              <a:t>8/28/2021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116332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513CDA-0DA1-468A-A067-C6DC5491F1DB}" type="datetimeFigureOut">
              <a:rPr lang="en-US" smtClean="0"/>
              <a:t>8/28/2021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198909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13CDA-0DA1-468A-A067-C6DC5491F1DB}" type="datetimeFigureOut">
              <a:rPr lang="en-US" smtClean="0"/>
              <a:t>8/28/2021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338267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513CDA-0DA1-468A-A067-C6DC5491F1DB}"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27977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513CDA-0DA1-468A-A067-C6DC5491F1DB}"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A0D07-6D67-4B15-AE23-DBE0F9099567}" type="slidenum">
              <a:rPr lang="en-US" smtClean="0"/>
              <a:t>‹#›</a:t>
            </a:fld>
            <a:endParaRPr lang="en-US"/>
          </a:p>
        </p:txBody>
      </p:sp>
    </p:spTree>
    <p:extLst>
      <p:ext uri="{BB962C8B-B14F-4D97-AF65-F5344CB8AC3E}">
        <p14:creationId xmlns:p14="http://schemas.microsoft.com/office/powerpoint/2010/main" val="371565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13CDA-0DA1-468A-A067-C6DC5491F1DB}" type="datetimeFigureOut">
              <a:rPr lang="en-US" smtClean="0"/>
              <a:t>8/28/2021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A0D07-6D67-4B15-AE23-DBE0F9099567}" type="slidenum">
              <a:rPr lang="en-US" smtClean="0"/>
              <a:t>‹#›</a:t>
            </a:fld>
            <a:endParaRPr lang="en-US"/>
          </a:p>
        </p:txBody>
      </p:sp>
    </p:spTree>
    <p:extLst>
      <p:ext uri="{BB962C8B-B14F-4D97-AF65-F5344CB8AC3E}">
        <p14:creationId xmlns:p14="http://schemas.microsoft.com/office/powerpoint/2010/main" val="4011848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wmf"/><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 descr="CALCUL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2781300"/>
            <a:ext cx="2971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hummingbird_with_flower_h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75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4"/>
          <p:cNvSpPr txBox="1">
            <a:spLocks noChangeArrowheads="1"/>
          </p:cNvSpPr>
          <p:nvPr/>
        </p:nvSpPr>
        <p:spPr bwMode="auto">
          <a:xfrm rot="238466">
            <a:off x="3348038" y="3141663"/>
            <a:ext cx="91440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600" b="1">
                <a:solidFill>
                  <a:srgbClr val="FF0000"/>
                </a:solidFill>
                <a:cs typeface="Arial" charset="0"/>
              </a:rPr>
              <a:t>Ngữ</a:t>
            </a:r>
          </a:p>
          <a:p>
            <a:pPr eaLnBrk="1" hangingPunct="1">
              <a:spcBef>
                <a:spcPct val="50000"/>
              </a:spcBef>
            </a:pPr>
            <a:r>
              <a:rPr lang="en-US" altLang="en-US" sz="2600" b="1">
                <a:solidFill>
                  <a:srgbClr val="FF0000"/>
                </a:solidFill>
                <a:cs typeface="Arial" charset="0"/>
              </a:rPr>
              <a:t>văn</a:t>
            </a:r>
          </a:p>
        </p:txBody>
      </p:sp>
      <p:sp>
        <p:nvSpPr>
          <p:cNvPr id="2053" name="Text Box 5"/>
          <p:cNvSpPr txBox="1">
            <a:spLocks noChangeArrowheads="1"/>
          </p:cNvSpPr>
          <p:nvPr/>
        </p:nvSpPr>
        <p:spPr bwMode="auto">
          <a:xfrm>
            <a:off x="4500563" y="3213100"/>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solidFill>
                  <a:srgbClr val="FF0000"/>
                </a:solidFill>
                <a:cs typeface="Arial" charset="0"/>
              </a:rPr>
              <a:t> </a:t>
            </a:r>
            <a:r>
              <a:rPr lang="en-US" altLang="en-US" sz="4000" b="1" dirty="0" smtClean="0">
                <a:solidFill>
                  <a:srgbClr val="FF0000"/>
                </a:solidFill>
                <a:cs typeface="Arial" charset="0"/>
              </a:rPr>
              <a:t>6</a:t>
            </a:r>
            <a:endParaRPr lang="en-US" altLang="en-US" sz="5400" b="1" dirty="0">
              <a:solidFill>
                <a:srgbClr val="FF0000"/>
              </a:solidFill>
              <a:cs typeface="Arial" charset="0"/>
            </a:endParaRPr>
          </a:p>
        </p:txBody>
      </p:sp>
      <p:pic>
        <p:nvPicPr>
          <p:cNvPr id="2054" name="Picture 6" descr="sao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685800"/>
            <a:ext cx="1257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sao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762000"/>
            <a:ext cx="1257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sao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05200"/>
            <a:ext cx="1257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sao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05200"/>
            <a:ext cx="1257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10"/>
          <p:cNvSpPr txBox="1">
            <a:spLocks noChangeArrowheads="1"/>
          </p:cNvSpPr>
          <p:nvPr/>
        </p:nvSpPr>
        <p:spPr bwMode="auto">
          <a:xfrm>
            <a:off x="4881563" y="5372100"/>
            <a:ext cx="309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solidFill>
                  <a:srgbClr val="0000FF"/>
                </a:solidFill>
                <a:latin typeface="Times New Roman" pitchFamily="18" charset="0"/>
                <a:cs typeface="Arial" charset="0"/>
              </a:rPr>
              <a:t>Bangtan Sonyeondan</a:t>
            </a:r>
          </a:p>
        </p:txBody>
      </p:sp>
      <p:sp>
        <p:nvSpPr>
          <p:cNvPr id="2059" name="WordArt 11" descr="Outlined diamond"/>
          <p:cNvSpPr>
            <a:spLocks noChangeArrowheads="1" noChangeShapeType="1" noTextEdit="1"/>
          </p:cNvSpPr>
          <p:nvPr/>
        </p:nvSpPr>
        <p:spPr bwMode="auto">
          <a:xfrm>
            <a:off x="2667000" y="419100"/>
            <a:ext cx="5791200" cy="2209800"/>
          </a:xfrm>
          <a:prstGeom prst="rect">
            <a:avLst/>
          </a:prstGeom>
        </p:spPr>
        <p:txBody>
          <a:bodyPr wrap="none" fromWordArt="1">
            <a:prstTxWarp prst="textPlain">
              <a:avLst>
                <a:gd name="adj" fmla="val 50000"/>
              </a:avLst>
            </a:prstTxWarp>
          </a:bodyPr>
          <a:lstStyle/>
          <a:p>
            <a:pPr algn="ctr"/>
            <a:r>
              <a:rPr lang="vi-VN" sz="2400" b="1" kern="10" dirty="0">
                <a:ln w="12700">
                  <a:solidFill>
                    <a:srgbClr val="9900CC"/>
                  </a:solidFill>
                  <a:round/>
                  <a:headEnd/>
                  <a:tailEnd/>
                </a:ln>
                <a:pattFill prst="openDmnd">
                  <a:fgClr>
                    <a:srgbClr val="FF3399"/>
                  </a:fgClr>
                  <a:bgClr>
                    <a:srgbClr val="FF9966"/>
                  </a:bgClr>
                </a:pattFill>
                <a:latin typeface="Times New Roman"/>
                <a:cs typeface="Times New Roman"/>
              </a:rPr>
              <a:t>Nhiệt liệt chào mừng</a:t>
            </a:r>
          </a:p>
          <a:p>
            <a:pPr algn="ctr"/>
            <a:r>
              <a:rPr lang="vi-VN" sz="2400" b="1" kern="10" dirty="0">
                <a:ln w="12700">
                  <a:solidFill>
                    <a:srgbClr val="9900CC"/>
                  </a:solidFill>
                  <a:round/>
                  <a:headEnd/>
                  <a:tailEnd/>
                </a:ln>
                <a:pattFill prst="openDmnd">
                  <a:fgClr>
                    <a:srgbClr val="FF3399"/>
                  </a:fgClr>
                  <a:bgClr>
                    <a:srgbClr val="FF9966"/>
                  </a:bgClr>
                </a:pattFill>
                <a:latin typeface="Times New Roman"/>
                <a:cs typeface="Times New Roman"/>
              </a:rPr>
              <a:t>quý thầy cô </a:t>
            </a:r>
            <a:r>
              <a:rPr lang="en-US" sz="2400" b="1" kern="10" dirty="0" err="1" smtClean="0">
                <a:ln w="12700">
                  <a:solidFill>
                    <a:srgbClr val="9900CC"/>
                  </a:solidFill>
                  <a:round/>
                  <a:headEnd/>
                  <a:tailEnd/>
                </a:ln>
                <a:pattFill prst="openDmnd">
                  <a:fgClr>
                    <a:srgbClr val="FF3399"/>
                  </a:fgClr>
                  <a:bgClr>
                    <a:srgbClr val="FF9966"/>
                  </a:bgClr>
                </a:pattFill>
                <a:latin typeface="Times New Roman"/>
                <a:cs typeface="Times New Roman"/>
              </a:rPr>
              <a:t>và</a:t>
            </a:r>
            <a:r>
              <a:rPr lang="en-US" sz="2400" b="1" kern="10" dirty="0" smtClean="0">
                <a:ln w="12700">
                  <a:solidFill>
                    <a:srgbClr val="9900CC"/>
                  </a:solidFill>
                  <a:round/>
                  <a:headEnd/>
                  <a:tailEnd/>
                </a:ln>
                <a:pattFill prst="openDmnd">
                  <a:fgClr>
                    <a:srgbClr val="FF3399"/>
                  </a:fgClr>
                  <a:bgClr>
                    <a:srgbClr val="FF9966"/>
                  </a:bgClr>
                </a:pattFill>
                <a:latin typeface="Times New Roman"/>
                <a:cs typeface="Times New Roman"/>
              </a:rPr>
              <a:t> </a:t>
            </a:r>
            <a:r>
              <a:rPr lang="en-US" sz="2400" b="1" kern="10" dirty="0" err="1" smtClean="0">
                <a:ln w="12700">
                  <a:solidFill>
                    <a:srgbClr val="9900CC"/>
                  </a:solidFill>
                  <a:round/>
                  <a:headEnd/>
                  <a:tailEnd/>
                </a:ln>
                <a:pattFill prst="openDmnd">
                  <a:fgClr>
                    <a:srgbClr val="FF3399"/>
                  </a:fgClr>
                  <a:bgClr>
                    <a:srgbClr val="FF9966"/>
                  </a:bgClr>
                </a:pattFill>
                <a:latin typeface="Times New Roman"/>
                <a:cs typeface="Times New Roman"/>
              </a:rPr>
              <a:t>các</a:t>
            </a:r>
            <a:r>
              <a:rPr lang="en-US" sz="2400" b="1" kern="10" dirty="0" smtClean="0">
                <a:ln w="12700">
                  <a:solidFill>
                    <a:srgbClr val="9900CC"/>
                  </a:solidFill>
                  <a:round/>
                  <a:headEnd/>
                  <a:tailEnd/>
                </a:ln>
                <a:pattFill prst="openDmnd">
                  <a:fgClr>
                    <a:srgbClr val="FF3399"/>
                  </a:fgClr>
                  <a:bgClr>
                    <a:srgbClr val="FF9966"/>
                  </a:bgClr>
                </a:pattFill>
                <a:latin typeface="Times New Roman"/>
                <a:cs typeface="Times New Roman"/>
              </a:rPr>
              <a:t> </a:t>
            </a:r>
            <a:r>
              <a:rPr lang="en-US" sz="2400" b="1" kern="10" dirty="0" err="1" smtClean="0">
                <a:ln w="12700">
                  <a:solidFill>
                    <a:srgbClr val="9900CC"/>
                  </a:solidFill>
                  <a:round/>
                  <a:headEnd/>
                  <a:tailEnd/>
                </a:ln>
                <a:pattFill prst="openDmnd">
                  <a:fgClr>
                    <a:srgbClr val="FF3399"/>
                  </a:fgClr>
                  <a:bgClr>
                    <a:srgbClr val="FF9966"/>
                  </a:bgClr>
                </a:pattFill>
                <a:latin typeface="Times New Roman"/>
                <a:cs typeface="Times New Roman"/>
              </a:rPr>
              <a:t>em</a:t>
            </a:r>
            <a:r>
              <a:rPr lang="en-US" sz="2400" b="1" kern="10" dirty="0" smtClean="0">
                <a:ln w="12700">
                  <a:solidFill>
                    <a:srgbClr val="9900CC"/>
                  </a:solidFill>
                  <a:round/>
                  <a:headEnd/>
                  <a:tailEnd/>
                </a:ln>
                <a:pattFill prst="openDmnd">
                  <a:fgClr>
                    <a:srgbClr val="FF3399"/>
                  </a:fgClr>
                  <a:bgClr>
                    <a:srgbClr val="FF9966"/>
                  </a:bgClr>
                </a:pattFill>
                <a:latin typeface="Times New Roman"/>
                <a:cs typeface="Times New Roman"/>
              </a:rPr>
              <a:t> </a:t>
            </a:r>
            <a:r>
              <a:rPr lang="en-US" sz="2400" b="1" kern="10" dirty="0" err="1" smtClean="0">
                <a:ln w="12700">
                  <a:solidFill>
                    <a:srgbClr val="9900CC"/>
                  </a:solidFill>
                  <a:round/>
                  <a:headEnd/>
                  <a:tailEnd/>
                </a:ln>
                <a:pattFill prst="openDmnd">
                  <a:fgClr>
                    <a:srgbClr val="FF3399"/>
                  </a:fgClr>
                  <a:bgClr>
                    <a:srgbClr val="FF9966"/>
                  </a:bgClr>
                </a:pattFill>
                <a:latin typeface="Times New Roman"/>
                <a:cs typeface="Times New Roman"/>
              </a:rPr>
              <a:t>học</a:t>
            </a:r>
            <a:r>
              <a:rPr lang="en-US" sz="2400" b="1" kern="10" dirty="0" smtClean="0">
                <a:ln w="12700">
                  <a:solidFill>
                    <a:srgbClr val="9900CC"/>
                  </a:solidFill>
                  <a:round/>
                  <a:headEnd/>
                  <a:tailEnd/>
                </a:ln>
                <a:pattFill prst="openDmnd">
                  <a:fgClr>
                    <a:srgbClr val="FF3399"/>
                  </a:fgClr>
                  <a:bgClr>
                    <a:srgbClr val="FF9966"/>
                  </a:bgClr>
                </a:pattFill>
                <a:latin typeface="Times New Roman"/>
                <a:cs typeface="Times New Roman"/>
              </a:rPr>
              <a:t> </a:t>
            </a:r>
            <a:r>
              <a:rPr lang="en-US" sz="2400" b="1" kern="10" dirty="0" err="1" smtClean="0">
                <a:ln w="12700">
                  <a:solidFill>
                    <a:srgbClr val="9900CC"/>
                  </a:solidFill>
                  <a:round/>
                  <a:headEnd/>
                  <a:tailEnd/>
                </a:ln>
                <a:pattFill prst="openDmnd">
                  <a:fgClr>
                    <a:srgbClr val="FF3399"/>
                  </a:fgClr>
                  <a:bgClr>
                    <a:srgbClr val="FF9966"/>
                  </a:bgClr>
                </a:pattFill>
                <a:latin typeface="Times New Roman"/>
                <a:cs typeface="Times New Roman"/>
              </a:rPr>
              <a:t>sinh</a:t>
            </a:r>
            <a:r>
              <a:rPr lang="en-US" sz="2400" b="1" kern="10" dirty="0" smtClean="0">
                <a:ln w="12700">
                  <a:solidFill>
                    <a:srgbClr val="9900CC"/>
                  </a:solidFill>
                  <a:round/>
                  <a:headEnd/>
                  <a:tailEnd/>
                </a:ln>
                <a:pattFill prst="openDmnd">
                  <a:fgClr>
                    <a:srgbClr val="FF3399"/>
                  </a:fgClr>
                  <a:bgClr>
                    <a:srgbClr val="FF9966"/>
                  </a:bgClr>
                </a:pattFill>
                <a:latin typeface="Times New Roman"/>
                <a:cs typeface="Times New Roman"/>
              </a:rPr>
              <a:t>!</a:t>
            </a:r>
            <a:endParaRPr lang="en-US" sz="2400" b="1" kern="10" dirty="0">
              <a:ln w="12700">
                <a:solidFill>
                  <a:srgbClr val="9900CC"/>
                </a:solidFill>
                <a:round/>
                <a:headEnd/>
                <a:tailEnd/>
              </a:ln>
              <a:pattFill prst="openDmnd">
                <a:fgClr>
                  <a:srgbClr val="FF3399"/>
                </a:fgClr>
                <a:bgClr>
                  <a:srgbClr val="FF9966"/>
                </a:bgClr>
              </a:pattFill>
              <a:latin typeface="Times New Roman"/>
              <a:cs typeface="Times New Roman"/>
            </a:endParaRPr>
          </a:p>
        </p:txBody>
      </p:sp>
      <p:pic>
        <p:nvPicPr>
          <p:cNvPr id="2060" name="Picture 12" descr="nhacs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800"/>
            <a:ext cx="2362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314_animad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391400" y="4195763"/>
            <a:ext cx="17526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1314_animad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16013" y="4195763"/>
            <a:ext cx="17526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logo_teY67dUagkAM"/>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96188" y="2781300"/>
            <a:ext cx="1035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7" descr="bird"/>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3284538"/>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179176"/>
      </p:ext>
    </p:extLst>
  </p:cSld>
  <p:clrMapOvr>
    <a:masterClrMapping/>
  </p:clrMapOvr>
  <p:transition spd="slow">
    <p:push dir="u"/>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afterEffect">
                                  <p:stCondLst>
                                    <p:cond delay="0"/>
                                  </p:stCondLst>
                                  <p:childTnLst>
                                    <p:animMotion origin="layout" path="M -0.08125 0.14259 C -0.06979 0.1493 -0.05885 0.15208 -0.04878 0.16088 C -0.04427 0.17292 -0.03889 0.18032 -0.025 0.18426 C -0.00382 0.19653 0.02153 0.19398 0.04583 0.19745 C 0.16788 0.19537 0.16979 0.20231 0.24167 0.1868 C 0.26337 0.19167 0.28351 0.18264 0.30399 0.17639 C 0.31215 0.17361 0.31927 0.16829 0.32778 0.16597 C 0.33333 0.16435 0.34549 0.16088 0.34549 0.16065 C 0.36024 0.15162 0.38125 0.14884 0.39861 0.14514 C 0.41076 0.14259 0.4224 0.13819 0.43438 0.13472 C 0.44201 0.13241 0.44583 0.12569 0.45208 0.12153 C 0.46701 0.11134 0.46528 0.11273 0.47847 0.10879 C 0.48715 0.10116 0.49722 0.10162 0.50868 0.09861 C 0.53681 0.08194 0.56007 0.08009 0.5941 0.07778 C 0.61146 0.07268 0.62899 0.07176 0.64774 0.07014 C 0.69809 0.07083 0.74809 0.07106 0.79861 0.07268 C 0.81563 0.07315 0.83281 0.07708 0.84913 0.08032 C 0.85694 0.08194 0.87257 0.08542 0.87257 0.08518 C 0.88924 0.10069 0.92101 0.10509 0.9441 0.10879 C 0.94722 0.11134 0.94896 0.11504 0.95295 0.11643 C 0.98559 0.12963 0.96997 0.11504 0.97951 0.12454 " pathEditMode="relative" rAng="0" ptsTypes="ffffffffffffffffffffA">
                                      <p:cBhvr>
                                        <p:cTn id="6" dur="2000" fill="hold"/>
                                        <p:tgtEl>
                                          <p:spTgt spid="66577"/>
                                        </p:tgtEl>
                                        <p:attrNameLst>
                                          <p:attrName>ppt_x</p:attrName>
                                          <p:attrName>ppt_y</p:attrName>
                                        </p:attrNameLst>
                                      </p:cBhvr>
                                      <p:rCtr x="53351"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229600" cy="1143000"/>
          </a:xfrm>
        </p:spPr>
        <p:txBody>
          <a:bodyPr>
            <a:noAutofit/>
          </a:bodyPr>
          <a:lstStyle/>
          <a:p>
            <a:r>
              <a:rPr lang="nl-NL" sz="2400" dirty="0" smtClean="0"/>
              <a:t/>
            </a:r>
            <a:br>
              <a:rPr lang="nl-NL" sz="2400" dirty="0" smtClean="0"/>
            </a:br>
            <a:r>
              <a:rPr lang="nl-NL" sz="2400" dirty="0"/>
              <a:t/>
            </a:r>
            <a:br>
              <a:rPr lang="nl-NL" sz="2400" dirty="0"/>
            </a:br>
            <a:r>
              <a:rPr lang="nl-NL" sz="2400" dirty="0" smtClean="0"/>
              <a:t/>
            </a:r>
            <a:br>
              <a:rPr lang="nl-NL" sz="2400" dirty="0" smtClean="0"/>
            </a:br>
            <a:endParaRPr lang="en-US" sz="2400" dirty="0"/>
          </a:p>
        </p:txBody>
      </p:sp>
      <p:sp>
        <p:nvSpPr>
          <p:cNvPr id="5" name="Rectangle 4"/>
          <p:cNvSpPr/>
          <p:nvPr/>
        </p:nvSpPr>
        <p:spPr>
          <a:xfrm>
            <a:off x="27709" y="56429"/>
            <a:ext cx="4572000" cy="6986528"/>
          </a:xfrm>
          <a:prstGeom prst="rect">
            <a:avLst/>
          </a:prstGeom>
        </p:spPr>
        <p:txBody>
          <a:bodyPr>
            <a:spAutoFit/>
          </a:bodyPr>
          <a:lstStyle/>
          <a:p>
            <a:pPr algn="just"/>
            <a:r>
              <a:rPr lang="nl-NL" sz="3200" dirty="0" smtClean="0">
                <a:solidFill>
                  <a:srgbClr val="FF0000"/>
                </a:solidFill>
                <a:latin typeface="Times New Roman" pitchFamily="18" charset="0"/>
                <a:cs typeface="Times New Roman" pitchFamily="18" charset="0"/>
              </a:rPr>
              <a:t>Ông </a:t>
            </a:r>
            <a:r>
              <a:rPr lang="nl-NL" sz="3200" dirty="0">
                <a:solidFill>
                  <a:srgbClr val="FF0000"/>
                </a:solidFill>
                <a:latin typeface="Times New Roman" pitchFamily="18" charset="0"/>
                <a:cs typeface="Times New Roman" pitchFamily="18" charset="0"/>
              </a:rPr>
              <a:t>có một tuổi thơ nghèo khổ không được học </a:t>
            </a:r>
            <a:r>
              <a:rPr lang="nl-NL" sz="3200" dirty="0" smtClean="0">
                <a:solidFill>
                  <a:srgbClr val="FF0000"/>
                </a:solidFill>
                <a:latin typeface="Times New Roman" pitchFamily="18" charset="0"/>
                <a:cs typeface="Times New Roman" pitchFamily="18" charset="0"/>
              </a:rPr>
              <a:t>hành, </a:t>
            </a:r>
            <a:r>
              <a:rPr lang="nl-NL" sz="3200" dirty="0">
                <a:solidFill>
                  <a:srgbClr val="FF0000"/>
                </a:solidFill>
                <a:latin typeface="Times New Roman" pitchFamily="18" charset="0"/>
                <a:cs typeface="Times New Roman" pitchFamily="18" charset="0"/>
              </a:rPr>
              <a:t>phải làm đủ việc để kiếm </a:t>
            </a:r>
            <a:r>
              <a:rPr lang="nl-NL" sz="3200" dirty="0" smtClean="0">
                <a:solidFill>
                  <a:srgbClr val="FF0000"/>
                </a:solidFill>
                <a:latin typeface="Times New Roman" pitchFamily="18" charset="0"/>
                <a:cs typeface="Times New Roman" pitchFamily="18" charset="0"/>
              </a:rPr>
              <a:t>sống. </a:t>
            </a:r>
            <a:r>
              <a:rPr lang="nl-NL" sz="3200" dirty="0" smtClean="0">
                <a:latin typeface="Times New Roman" pitchFamily="18" charset="0"/>
                <a:cs typeface="Times New Roman" pitchFamily="18" charset="0"/>
              </a:rPr>
              <a:t>Vì </a:t>
            </a:r>
            <a:r>
              <a:rPr lang="nl-NL" sz="3200" dirty="0">
                <a:latin typeface="Times New Roman" pitchFamily="18" charset="0"/>
                <a:cs typeface="Times New Roman" pitchFamily="18" charset="0"/>
              </a:rPr>
              <a:t>thế các truyện ngắn của ông thường nhẹ nhàng nhưng toát lên tinh thần nhân đạo cao </a:t>
            </a:r>
            <a:r>
              <a:rPr lang="nl-NL" sz="3200" dirty="0" smtClean="0">
                <a:latin typeface="Times New Roman" pitchFamily="18" charset="0"/>
                <a:cs typeface="Times New Roman" pitchFamily="18" charset="0"/>
              </a:rPr>
              <a:t>cả, </a:t>
            </a:r>
            <a:r>
              <a:rPr lang="nl-NL" sz="3200" dirty="0">
                <a:latin typeface="Times New Roman" pitchFamily="18" charset="0"/>
                <a:cs typeface="Times New Roman" pitchFamily="18" charset="0"/>
              </a:rPr>
              <a:t>tình thương yêu những người nghèo </a:t>
            </a:r>
            <a:r>
              <a:rPr lang="nl-NL" sz="3200" dirty="0" smtClean="0">
                <a:latin typeface="Times New Roman" pitchFamily="18" charset="0"/>
                <a:cs typeface="Times New Roman" pitchFamily="18" charset="0"/>
              </a:rPr>
              <a:t>khổ. </a:t>
            </a:r>
            <a:r>
              <a:rPr lang="nl-NL" sz="3200" dirty="0">
                <a:latin typeface="Times New Roman" pitchFamily="18" charset="0"/>
                <a:cs typeface="Times New Roman" pitchFamily="18" charset="0"/>
              </a:rPr>
              <a:t>Truyện của ông phong phú đa dạng nhưng phần lớn hướng về  cuộc sống nghèo khổ bất hạnh của </a:t>
            </a:r>
            <a:r>
              <a:rPr lang="nl-NL" sz="3200" dirty="0" smtClean="0">
                <a:latin typeface="Times New Roman" pitchFamily="18" charset="0"/>
                <a:cs typeface="Times New Roman" pitchFamily="18" charset="0"/>
              </a:rPr>
              <a:t>người dân </a:t>
            </a:r>
            <a:r>
              <a:rPr lang="nl-NL" sz="3200" dirty="0">
                <a:latin typeface="Times New Roman" pitchFamily="18" charset="0"/>
                <a:cs typeface="Times New Roman" pitchFamily="18" charset="0"/>
              </a:rPr>
              <a:t>Mỹ. </a:t>
            </a:r>
            <a:r>
              <a:rPr lang="en-US" sz="3200" dirty="0"/>
              <a:t/>
            </a:r>
            <a:br>
              <a:rPr lang="en-US" sz="3200" dirty="0"/>
            </a:br>
            <a:endParaRPr lang="en-US" sz="3200" dirty="0"/>
          </a:p>
        </p:txBody>
      </p:sp>
      <p:pic>
        <p:nvPicPr>
          <p:cNvPr id="6" name="Picture 6" descr="o Hen 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7938"/>
            <a:ext cx="43561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3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Ã¡i tá»­, tÃ¬nh yÃªu vÃ  thá»i gian (The Caliph, Cupid and the C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6"/>
            <a:ext cx="4495800" cy="6823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Än phÃ²ng Äáº§y Äá»§ tiá»n nghi (The furnished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636"/>
            <a:ext cx="4648200" cy="682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9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á»t cuá»c Äá»i Äá»i (A retrieved re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7243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Ã ng tá»­ xá»© Chaparrall (A chaparral pri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927"/>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1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886200" cy="6781800"/>
          </a:xfrm>
          <a:blipFill>
            <a:blip r:embed="rId2"/>
            <a:stretch>
              <a:fillRect/>
            </a:stretch>
          </a:blipFill>
        </p:spPr>
        <p:txBody>
          <a:bodyPr/>
          <a:lstStyle/>
          <a:p>
            <a:r>
              <a:rPr lang="en-US" dirty="0" smtClean="0"/>
              <a:t>..</a:t>
            </a:r>
            <a:endParaRPr lang="en-US" dirty="0"/>
          </a:p>
        </p:txBody>
      </p:sp>
      <p:sp>
        <p:nvSpPr>
          <p:cNvPr id="3" name="Content Placeholder 2"/>
          <p:cNvSpPr>
            <a:spLocks noGrp="1"/>
          </p:cNvSpPr>
          <p:nvPr>
            <p:ph idx="1"/>
          </p:nvPr>
        </p:nvSpPr>
        <p:spPr>
          <a:xfrm>
            <a:off x="3581400" y="-27709"/>
            <a:ext cx="5943600" cy="6885709"/>
          </a:xfrm>
          <a:blipFill>
            <a:blip r:embed="rId3"/>
            <a:stretch>
              <a:fillRect/>
            </a:stretch>
          </a:blipFill>
        </p:spPr>
        <p:txBody>
          <a:bodyPr/>
          <a:lstStyle/>
          <a:p>
            <a:r>
              <a:rPr lang="en-US" dirty="0" smtClean="0"/>
              <a:t>..</a:t>
            </a:r>
            <a:endParaRPr lang="en-US" dirty="0"/>
          </a:p>
        </p:txBody>
      </p:sp>
    </p:spTree>
    <p:extLst>
      <p:ext uri="{BB962C8B-B14F-4D97-AF65-F5344CB8AC3E}">
        <p14:creationId xmlns:p14="http://schemas.microsoft.com/office/powerpoint/2010/main" val="394225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 y="1676400"/>
            <a:ext cx="3915431"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dirty="0" smtClean="0">
                <a:latin typeface="Times New Roman" pitchFamily="18" charset="0"/>
                <a:cs typeface="Times New Roman" pitchFamily="18" charset="0"/>
              </a:rPr>
              <a:t>I. TÌM HIỂU CHUNG</a:t>
            </a:r>
            <a:endParaRPr lang="en-US" sz="3200" dirty="0">
              <a:latin typeface="Times New Roman" pitchFamily="18" charset="0"/>
              <a:cs typeface="Times New Roman" pitchFamily="18" charset="0"/>
            </a:endParaRPr>
          </a:p>
        </p:txBody>
      </p:sp>
      <p:sp>
        <p:nvSpPr>
          <p:cNvPr id="2" name="TextBox 1"/>
          <p:cNvSpPr txBox="1"/>
          <p:nvPr/>
        </p:nvSpPr>
        <p:spPr>
          <a:xfrm>
            <a:off x="1447800" y="2907268"/>
            <a:ext cx="2012667"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Tác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giả</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5" name="TextBox 4"/>
          <p:cNvSpPr txBox="1"/>
          <p:nvPr/>
        </p:nvSpPr>
        <p:spPr>
          <a:xfrm>
            <a:off x="1600199" y="3810000"/>
            <a:ext cx="2490362"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Tác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553818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áº¿t quáº£ hÃ¬nh áº£nh cho BÃI SÃCH CHIáº¾C LÃ CUá»I CÃ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Káº¿t quáº£ hÃ¬nh áº£nh cho BÃI SÃCH CHIáº¾C LÃ CUá»I CÃ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4724400" cy="682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
            <a:ext cx="4419600" cy="683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01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circle(in)">
                                      <p:cBhvr>
                                        <p:cTn id="12"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3376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THANH TAI\My Documents\Downloads\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THANH TAI\My Documents\Downloads\tải xuống (10).jp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0" y="0"/>
            <a:ext cx="44196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9067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4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0574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latin typeface="Arial" charset="0"/>
            </a:endParaRPr>
          </a:p>
        </p:txBody>
      </p:sp>
      <p:pic>
        <p:nvPicPr>
          <p:cNvPr id="7171" name="Picture 3"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38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467980r81re9x9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304800"/>
            <a:ext cx="381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11"/>
          <p:cNvSpPr txBox="1">
            <a:spLocks noChangeArrowheads="1"/>
          </p:cNvSpPr>
          <p:nvPr/>
        </p:nvSpPr>
        <p:spPr bwMode="auto">
          <a:xfrm>
            <a:off x="228600" y="332509"/>
            <a:ext cx="85344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ts val="0"/>
              </a:spcBef>
            </a:pPr>
            <a:r>
              <a:rPr lang="en-US" sz="2600" b="1" i="1" dirty="0"/>
              <a:t>     </a:t>
            </a:r>
            <a:r>
              <a:rPr lang="en-US" sz="3200" b="1" i="1" dirty="0" smtClean="0">
                <a:solidFill>
                  <a:srgbClr val="FF0000"/>
                </a:solidFill>
              </a:rPr>
              <a:t>TÓM TẮT VĂN BẢN</a:t>
            </a:r>
          </a:p>
          <a:p>
            <a:pPr algn="just" eaLnBrk="1" hangingPunct="1">
              <a:spcBef>
                <a:spcPts val="0"/>
              </a:spcBef>
            </a:pPr>
            <a:r>
              <a:rPr lang="en-US" sz="3200" b="1" i="1" dirty="0"/>
              <a:t> </a:t>
            </a:r>
            <a:r>
              <a:rPr lang="en-US" sz="3200" b="1" i="1" dirty="0" smtClean="0"/>
              <a:t>  </a:t>
            </a:r>
            <a:r>
              <a:rPr lang="en-US" sz="2600" b="1" i="1" dirty="0" err="1" smtClean="0"/>
              <a:t>Xiu</a:t>
            </a:r>
            <a:r>
              <a:rPr lang="en-US" sz="2600" b="1" i="1" dirty="0" smtClean="0"/>
              <a:t> </a:t>
            </a:r>
            <a:r>
              <a:rPr lang="en-US" sz="2600" b="1" i="1" dirty="0" err="1"/>
              <a:t>và</a:t>
            </a:r>
            <a:r>
              <a:rPr lang="en-US" sz="2600" b="1" i="1" dirty="0"/>
              <a:t> </a:t>
            </a:r>
            <a:r>
              <a:rPr lang="en-US" sz="2600" b="1" i="1" dirty="0" err="1"/>
              <a:t>Giôn</a:t>
            </a:r>
            <a:r>
              <a:rPr lang="en-US" sz="2600" b="1" i="1" dirty="0"/>
              <a:t>-xi </a:t>
            </a:r>
            <a:r>
              <a:rPr lang="en-US" sz="2600" b="1" i="1" dirty="0" err="1"/>
              <a:t>là</a:t>
            </a:r>
            <a:r>
              <a:rPr lang="en-US" sz="2600" b="1" i="1" dirty="0"/>
              <a:t> </a:t>
            </a:r>
            <a:r>
              <a:rPr lang="en-US" sz="2600" b="1" i="1" dirty="0" err="1" smtClean="0"/>
              <a:t>hai</a:t>
            </a:r>
            <a:r>
              <a:rPr lang="en-US" sz="2600" b="1" i="1" dirty="0" smtClean="0"/>
              <a:t> </a:t>
            </a:r>
            <a:r>
              <a:rPr lang="en-US" sz="2600" b="1" i="1" dirty="0" err="1"/>
              <a:t>nữ</a:t>
            </a:r>
            <a:r>
              <a:rPr lang="en-US" sz="2600" b="1" i="1" dirty="0"/>
              <a:t> </a:t>
            </a:r>
            <a:r>
              <a:rPr lang="en-US" sz="2600" b="1" i="1" dirty="0" err="1"/>
              <a:t>họa</a:t>
            </a:r>
            <a:r>
              <a:rPr lang="en-US" sz="2600" b="1" i="1" dirty="0"/>
              <a:t> </a:t>
            </a:r>
            <a:r>
              <a:rPr lang="en-US" sz="2600" b="1" i="1" dirty="0" err="1"/>
              <a:t>sĩ</a:t>
            </a:r>
            <a:r>
              <a:rPr lang="en-US" sz="2600" b="1" i="1" dirty="0"/>
              <a:t> </a:t>
            </a:r>
            <a:r>
              <a:rPr lang="en-US" sz="2600" b="1" i="1" dirty="0" err="1"/>
              <a:t>trẻ</a:t>
            </a:r>
            <a:r>
              <a:rPr lang="en-US" sz="2600" b="1" i="1" dirty="0"/>
              <a:t> </a:t>
            </a:r>
            <a:r>
              <a:rPr lang="en-US" sz="2600" b="1" i="1" dirty="0" err="1"/>
              <a:t>sống</a:t>
            </a:r>
            <a:r>
              <a:rPr lang="en-US" sz="2600" b="1" i="1" dirty="0"/>
              <a:t> </a:t>
            </a:r>
            <a:r>
              <a:rPr lang="en-US" sz="2600" b="1" i="1" dirty="0" err="1"/>
              <a:t>trong</a:t>
            </a:r>
            <a:r>
              <a:rPr lang="en-US" sz="2600" b="1" i="1" dirty="0"/>
              <a:t> </a:t>
            </a:r>
            <a:r>
              <a:rPr lang="en-US" sz="2600" b="1" i="1" dirty="0" err="1" smtClean="0"/>
              <a:t>một</a:t>
            </a:r>
            <a:r>
              <a:rPr lang="en-US" sz="2600" b="1" i="1" dirty="0" smtClean="0"/>
              <a:t> </a:t>
            </a:r>
            <a:r>
              <a:rPr lang="en-US" sz="2600" b="1" i="1" dirty="0" err="1"/>
              <a:t>khu</a:t>
            </a:r>
            <a:r>
              <a:rPr lang="en-US" sz="2600" b="1" i="1" dirty="0"/>
              <a:t> </a:t>
            </a:r>
            <a:r>
              <a:rPr lang="en-US" sz="2600" b="1" i="1" dirty="0" err="1"/>
              <a:t>nhà</a:t>
            </a:r>
            <a:r>
              <a:rPr lang="en-US" sz="2600" b="1" i="1" dirty="0"/>
              <a:t> </a:t>
            </a:r>
            <a:r>
              <a:rPr lang="en-US" sz="2600" b="1" i="1" dirty="0" err="1"/>
              <a:t>trọ</a:t>
            </a:r>
            <a:r>
              <a:rPr lang="en-US" sz="2600" b="1" i="1" dirty="0"/>
              <a:t>. </a:t>
            </a:r>
            <a:r>
              <a:rPr lang="en-US" sz="2600" b="1" i="1" dirty="0" err="1"/>
              <a:t>Cụ</a:t>
            </a:r>
            <a:r>
              <a:rPr lang="en-US" sz="2600" b="1" i="1" dirty="0"/>
              <a:t> </a:t>
            </a:r>
            <a:r>
              <a:rPr lang="en-US" sz="2600" b="1" i="1" dirty="0" err="1"/>
              <a:t>Bơ</a:t>
            </a:r>
            <a:r>
              <a:rPr lang="en-US" sz="2600" b="1" i="1" dirty="0"/>
              <a:t>-men, </a:t>
            </a:r>
            <a:r>
              <a:rPr lang="en-US" sz="2600" b="1" i="1" dirty="0" err="1" smtClean="0"/>
              <a:t>một</a:t>
            </a:r>
            <a:r>
              <a:rPr lang="en-US" sz="2600" b="1" i="1" dirty="0" smtClean="0"/>
              <a:t> </a:t>
            </a:r>
            <a:r>
              <a:rPr lang="en-US" sz="2600" b="1" i="1" dirty="0" err="1"/>
              <a:t>họa</a:t>
            </a:r>
            <a:r>
              <a:rPr lang="en-US" sz="2600" b="1" i="1" dirty="0"/>
              <a:t> </a:t>
            </a:r>
            <a:r>
              <a:rPr lang="en-US" sz="2600" b="1" i="1" dirty="0" err="1"/>
              <a:t>sĩ</a:t>
            </a:r>
            <a:r>
              <a:rPr lang="en-US" sz="2600" b="1" i="1" dirty="0"/>
              <a:t> </a:t>
            </a:r>
            <a:r>
              <a:rPr lang="en-US" sz="2600" b="1" i="1" dirty="0" err="1"/>
              <a:t>già</a:t>
            </a:r>
            <a:r>
              <a:rPr lang="en-US" sz="2600" b="1" i="1" dirty="0"/>
              <a:t> </a:t>
            </a:r>
            <a:r>
              <a:rPr lang="en-US" sz="2600" b="1" i="1" dirty="0" err="1"/>
              <a:t>cũng</a:t>
            </a:r>
            <a:r>
              <a:rPr lang="en-US" sz="2600" b="1" i="1" dirty="0"/>
              <a:t> </a:t>
            </a:r>
            <a:r>
              <a:rPr lang="en-US" sz="2600" b="1" i="1" dirty="0" err="1"/>
              <a:t>sống</a:t>
            </a:r>
            <a:r>
              <a:rPr lang="en-US" sz="2600" b="1" i="1" dirty="0"/>
              <a:t> ở </a:t>
            </a:r>
            <a:r>
              <a:rPr lang="en-US" sz="2600" b="1" i="1" dirty="0" err="1"/>
              <a:t>đó</a:t>
            </a:r>
            <a:r>
              <a:rPr lang="en-US" sz="2600" b="1" i="1" dirty="0"/>
              <a:t>, </a:t>
            </a:r>
            <a:r>
              <a:rPr lang="en-US" sz="2600" b="1" i="1" dirty="0" err="1"/>
              <a:t>cả</a:t>
            </a:r>
            <a:r>
              <a:rPr lang="en-US" sz="2600" b="1" i="1" dirty="0"/>
              <a:t> </a:t>
            </a:r>
            <a:r>
              <a:rPr lang="en-US" sz="2600" b="1" i="1" dirty="0" err="1"/>
              <a:t>đời</a:t>
            </a:r>
            <a:r>
              <a:rPr lang="en-US" sz="2600" b="1" i="1" dirty="0"/>
              <a:t> </a:t>
            </a:r>
            <a:r>
              <a:rPr lang="en-US" sz="2600" b="1" i="1" dirty="0" err="1"/>
              <a:t>cụ</a:t>
            </a:r>
            <a:r>
              <a:rPr lang="en-US" sz="2600" b="1" i="1" dirty="0"/>
              <a:t> </a:t>
            </a:r>
            <a:r>
              <a:rPr lang="en-US" sz="2600" b="1" i="1" dirty="0" err="1"/>
              <a:t>khao</a:t>
            </a:r>
            <a:r>
              <a:rPr lang="en-US" sz="2600" b="1" i="1" dirty="0"/>
              <a:t> </a:t>
            </a:r>
            <a:r>
              <a:rPr lang="en-US" sz="2600" b="1" i="1" dirty="0" err="1"/>
              <a:t>khát</a:t>
            </a:r>
            <a:r>
              <a:rPr lang="en-US" sz="2600" b="1" i="1" dirty="0"/>
              <a:t> </a:t>
            </a:r>
            <a:r>
              <a:rPr lang="en-US" sz="2600" b="1" i="1" dirty="0" err="1"/>
              <a:t>vẽ</a:t>
            </a:r>
            <a:r>
              <a:rPr lang="en-US" sz="2600" b="1" i="1" dirty="0"/>
              <a:t> </a:t>
            </a:r>
            <a:r>
              <a:rPr lang="en-US" sz="2600" b="1" i="1" dirty="0" err="1"/>
              <a:t>được</a:t>
            </a:r>
            <a:r>
              <a:rPr lang="en-US" sz="2600" b="1" i="1" dirty="0"/>
              <a:t> </a:t>
            </a:r>
            <a:r>
              <a:rPr lang="en-US" sz="2600" b="1" i="1" dirty="0" err="1" smtClean="0"/>
              <a:t>một</a:t>
            </a:r>
            <a:r>
              <a:rPr lang="en-US" sz="2600" b="1" i="1" dirty="0" smtClean="0"/>
              <a:t> </a:t>
            </a:r>
            <a:r>
              <a:rPr lang="en-US" sz="2600" b="1" i="1" dirty="0" err="1"/>
              <a:t>kiệt</a:t>
            </a:r>
            <a:r>
              <a:rPr lang="en-US" sz="2600" b="1" i="1" dirty="0"/>
              <a:t>  </a:t>
            </a:r>
            <a:r>
              <a:rPr lang="en-US" sz="2600" b="1" i="1" dirty="0" err="1"/>
              <a:t>tác</a:t>
            </a:r>
            <a:r>
              <a:rPr lang="en-US" sz="2600" b="1" i="1" dirty="0"/>
              <a:t> </a:t>
            </a:r>
            <a:r>
              <a:rPr lang="en-US" sz="2600" b="1" i="1" dirty="0" err="1"/>
              <a:t>nhưng</a:t>
            </a:r>
            <a:r>
              <a:rPr lang="en-US" sz="2600" b="1" i="1" dirty="0"/>
              <a:t> </a:t>
            </a:r>
            <a:r>
              <a:rPr lang="en-US" sz="2600" b="1" i="1" dirty="0" err="1"/>
              <a:t>chưa</a:t>
            </a:r>
            <a:r>
              <a:rPr lang="en-US" sz="2600" b="1" i="1" dirty="0"/>
              <a:t> </a:t>
            </a:r>
            <a:r>
              <a:rPr lang="en-US" sz="2600" b="1" i="1" dirty="0" err="1"/>
              <a:t>thỏa</a:t>
            </a:r>
            <a:r>
              <a:rPr lang="en-US" sz="2600" b="1" i="1" dirty="0"/>
              <a:t> ý. </a:t>
            </a:r>
            <a:r>
              <a:rPr lang="en-US" sz="2600" b="1" i="1" dirty="0" err="1"/>
              <a:t>Mùa</a:t>
            </a:r>
            <a:r>
              <a:rPr lang="en-US" sz="2600" b="1" i="1" dirty="0"/>
              <a:t> </a:t>
            </a:r>
            <a:r>
              <a:rPr lang="en-US" sz="2600" b="1" i="1" dirty="0" err="1"/>
              <a:t>đông</a:t>
            </a:r>
            <a:r>
              <a:rPr lang="en-US" sz="2600" b="1" i="1" dirty="0"/>
              <a:t> </a:t>
            </a:r>
            <a:r>
              <a:rPr lang="en-US" sz="2600" b="1" i="1" dirty="0" err="1"/>
              <a:t>năm</a:t>
            </a:r>
            <a:r>
              <a:rPr lang="en-US" sz="2600" b="1" i="1" dirty="0"/>
              <a:t> </a:t>
            </a:r>
            <a:r>
              <a:rPr lang="en-US" sz="2600" b="1" i="1" dirty="0" err="1"/>
              <a:t>ấy</a:t>
            </a:r>
            <a:r>
              <a:rPr lang="en-US" sz="2600" b="1" i="1" dirty="0"/>
              <a:t>, </a:t>
            </a:r>
            <a:r>
              <a:rPr lang="en-US" sz="2600" b="1" i="1" dirty="0" err="1"/>
              <a:t>Giôn</a:t>
            </a:r>
            <a:r>
              <a:rPr lang="en-US" sz="2600" b="1" i="1" dirty="0"/>
              <a:t>-xi </a:t>
            </a:r>
            <a:r>
              <a:rPr lang="en-US" sz="2600" b="1" i="1" dirty="0" err="1"/>
              <a:t>bị</a:t>
            </a:r>
            <a:r>
              <a:rPr lang="en-US" sz="2600" b="1" i="1" dirty="0"/>
              <a:t> </a:t>
            </a:r>
            <a:r>
              <a:rPr lang="en-US" sz="2600" b="1" i="1" dirty="0" err="1"/>
              <a:t>bệnh</a:t>
            </a:r>
            <a:r>
              <a:rPr lang="en-US" sz="2600" b="1" i="1" dirty="0"/>
              <a:t> </a:t>
            </a:r>
            <a:r>
              <a:rPr lang="en-US" sz="2600" b="1" i="1" dirty="0" err="1"/>
              <a:t>sưng</a:t>
            </a:r>
            <a:r>
              <a:rPr lang="en-US" sz="2600" b="1" i="1" dirty="0"/>
              <a:t> </a:t>
            </a:r>
            <a:r>
              <a:rPr lang="en-US" sz="2600" b="1" i="1" dirty="0" err="1"/>
              <a:t>phổi</a:t>
            </a:r>
            <a:r>
              <a:rPr lang="en-US" sz="2600" b="1" i="1" dirty="0"/>
              <a:t> </a:t>
            </a:r>
            <a:r>
              <a:rPr lang="en-US" sz="2600" b="1" i="1" dirty="0" err="1"/>
              <a:t>rất</a:t>
            </a:r>
            <a:r>
              <a:rPr lang="en-US" sz="2600" b="1" i="1" dirty="0"/>
              <a:t> </a:t>
            </a:r>
            <a:r>
              <a:rPr lang="en-US" sz="2600" b="1" i="1" dirty="0" err="1"/>
              <a:t>nặng</a:t>
            </a:r>
            <a:r>
              <a:rPr lang="en-US" sz="2600" b="1" i="1" dirty="0"/>
              <a:t>. </a:t>
            </a:r>
            <a:r>
              <a:rPr lang="en-US" sz="2600" b="1" i="1" dirty="0" err="1"/>
              <a:t>Bệnh</a:t>
            </a:r>
            <a:r>
              <a:rPr lang="en-US" sz="2600" b="1" i="1" dirty="0"/>
              <a:t> </a:t>
            </a:r>
            <a:r>
              <a:rPr lang="en-US" sz="2600" b="1" i="1" dirty="0" err="1"/>
              <a:t>tật</a:t>
            </a:r>
            <a:r>
              <a:rPr lang="en-US" sz="2600" b="1" i="1" dirty="0"/>
              <a:t> </a:t>
            </a:r>
            <a:r>
              <a:rPr lang="en-US" sz="2600" b="1" i="1" dirty="0" err="1"/>
              <a:t>khiến</a:t>
            </a:r>
            <a:r>
              <a:rPr lang="en-US" sz="2600" b="1" i="1" dirty="0"/>
              <a:t> </a:t>
            </a:r>
            <a:r>
              <a:rPr lang="en-US" sz="2600" b="1" i="1" dirty="0" err="1"/>
              <a:t>cô</a:t>
            </a:r>
            <a:r>
              <a:rPr lang="en-US" sz="2600" b="1" i="1" dirty="0"/>
              <a:t> </a:t>
            </a:r>
            <a:r>
              <a:rPr lang="en-US" sz="2600" b="1" i="1" dirty="0" err="1"/>
              <a:t>tuyệt</a:t>
            </a:r>
            <a:r>
              <a:rPr lang="en-US" sz="2600" b="1" i="1" dirty="0"/>
              <a:t> </a:t>
            </a:r>
            <a:r>
              <a:rPr lang="en-US" sz="2600" b="1" i="1" dirty="0" err="1"/>
              <a:t>vọng</a:t>
            </a:r>
            <a:r>
              <a:rPr lang="en-US" sz="2600" b="1" i="1" dirty="0"/>
              <a:t> </a:t>
            </a:r>
            <a:r>
              <a:rPr lang="en-US" sz="2600" b="1" i="1" dirty="0" err="1"/>
              <a:t>và</a:t>
            </a:r>
            <a:r>
              <a:rPr lang="en-US" sz="2600" b="1" i="1" dirty="0"/>
              <a:t> </a:t>
            </a:r>
            <a:r>
              <a:rPr lang="en-US" sz="2600" b="1" i="1" dirty="0" err="1"/>
              <a:t>nghĩ</a:t>
            </a:r>
            <a:r>
              <a:rPr lang="en-US" sz="2600" b="1" i="1" dirty="0"/>
              <a:t> </a:t>
            </a:r>
            <a:r>
              <a:rPr lang="en-US" sz="2600" b="1" i="1" dirty="0" err="1"/>
              <a:t>rằng</a:t>
            </a:r>
            <a:r>
              <a:rPr lang="en-US" sz="2600" b="1" i="1" dirty="0"/>
              <a:t> </a:t>
            </a:r>
            <a:r>
              <a:rPr lang="en-US" sz="2600" b="1" i="1" dirty="0" err="1"/>
              <a:t>khi</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thường</a:t>
            </a:r>
            <a:r>
              <a:rPr lang="en-US" sz="2600" b="1" i="1" dirty="0"/>
              <a:t> </a:t>
            </a:r>
            <a:r>
              <a:rPr lang="en-US" sz="2600" b="1" i="1" dirty="0" err="1"/>
              <a:t>xuân</a:t>
            </a:r>
            <a:r>
              <a:rPr lang="en-US" sz="2600" b="1" i="1" dirty="0"/>
              <a:t> </a:t>
            </a:r>
            <a:r>
              <a:rPr lang="en-US" sz="2600" b="1" i="1" dirty="0" err="1"/>
              <a:t>cuối</a:t>
            </a:r>
            <a:r>
              <a:rPr lang="en-US" sz="2600" b="1" i="1" dirty="0"/>
              <a:t> </a:t>
            </a:r>
            <a:r>
              <a:rPr lang="en-US" sz="2600" b="1" i="1" dirty="0" err="1"/>
              <a:t>cùng</a:t>
            </a:r>
            <a:r>
              <a:rPr lang="en-US" sz="2600" b="1" i="1" dirty="0"/>
              <a:t> </a:t>
            </a:r>
            <a:r>
              <a:rPr lang="en-US" sz="2600" b="1" i="1" dirty="0" err="1"/>
              <a:t>rụng</a:t>
            </a:r>
            <a:r>
              <a:rPr lang="en-US" sz="2600" b="1" i="1" dirty="0"/>
              <a:t> </a:t>
            </a:r>
            <a:r>
              <a:rPr lang="en-US" sz="2600" b="1" i="1" dirty="0" err="1"/>
              <a:t>xuống</a:t>
            </a:r>
            <a:r>
              <a:rPr lang="en-US" sz="2600" b="1" i="1" dirty="0"/>
              <a:t> </a:t>
            </a:r>
            <a:r>
              <a:rPr lang="en-US" sz="2600" b="1" i="1" dirty="0" err="1"/>
              <a:t>sẽ</a:t>
            </a:r>
            <a:r>
              <a:rPr lang="en-US" sz="2600" b="1" i="1" dirty="0"/>
              <a:t> </a:t>
            </a:r>
            <a:r>
              <a:rPr lang="en-US" sz="2600" b="1" i="1" dirty="0" err="1"/>
              <a:t>là</a:t>
            </a:r>
            <a:r>
              <a:rPr lang="en-US" sz="2600" b="1" i="1" dirty="0"/>
              <a:t> </a:t>
            </a:r>
            <a:r>
              <a:rPr lang="en-US" sz="2600" b="1" i="1" dirty="0" err="1"/>
              <a:t>lúc</a:t>
            </a:r>
            <a:r>
              <a:rPr lang="en-US" sz="2600" b="1" i="1" dirty="0"/>
              <a:t> </a:t>
            </a:r>
            <a:r>
              <a:rPr lang="en-US" sz="2600" b="1" i="1" dirty="0" err="1"/>
              <a:t>mình</a:t>
            </a:r>
            <a:r>
              <a:rPr lang="en-US" sz="2600" b="1" i="1" dirty="0"/>
              <a:t> </a:t>
            </a:r>
            <a:r>
              <a:rPr lang="en-US" sz="2600" b="1" i="1" dirty="0" err="1"/>
              <a:t>lìa</a:t>
            </a:r>
            <a:r>
              <a:rPr lang="en-US" sz="2600" b="1" i="1" dirty="0"/>
              <a:t> </a:t>
            </a:r>
            <a:r>
              <a:rPr lang="en-US" sz="2600" b="1" i="1" dirty="0" err="1"/>
              <a:t>đời</a:t>
            </a:r>
            <a:r>
              <a:rPr lang="en-US" sz="2600" b="1" i="1" dirty="0"/>
              <a:t>. </a:t>
            </a:r>
            <a:r>
              <a:rPr lang="en-US" sz="2600" b="1" i="1" dirty="0" err="1"/>
              <a:t>Xiu</a:t>
            </a:r>
            <a:r>
              <a:rPr lang="en-US" sz="2600" b="1" i="1" dirty="0"/>
              <a:t> </a:t>
            </a:r>
            <a:r>
              <a:rPr lang="en-US" sz="2600" b="1" i="1" dirty="0" err="1"/>
              <a:t>vô</a:t>
            </a:r>
            <a:r>
              <a:rPr lang="en-US" sz="2600" b="1" i="1" dirty="0"/>
              <a:t> </a:t>
            </a:r>
            <a:r>
              <a:rPr lang="en-US" sz="2600" b="1" i="1" dirty="0" err="1"/>
              <a:t>cùng</a:t>
            </a:r>
            <a:r>
              <a:rPr lang="en-US" sz="2600" b="1" i="1" dirty="0"/>
              <a:t> lo </a:t>
            </a:r>
            <a:r>
              <a:rPr lang="en-US" sz="2600" b="1" i="1" dirty="0" err="1"/>
              <a:t>lắng</a:t>
            </a:r>
            <a:r>
              <a:rPr lang="en-US" sz="2600" b="1" i="1" dirty="0"/>
              <a:t> </a:t>
            </a:r>
            <a:r>
              <a:rPr lang="en-US" sz="2600" b="1" i="1" dirty="0" err="1"/>
              <a:t>và</a:t>
            </a:r>
            <a:r>
              <a:rPr lang="en-US" sz="2600" b="1" i="1" dirty="0"/>
              <a:t> </a:t>
            </a:r>
            <a:r>
              <a:rPr lang="en-US" sz="2600" b="1" i="1" dirty="0" err="1"/>
              <a:t>hết</a:t>
            </a:r>
            <a:r>
              <a:rPr lang="en-US" sz="2600" b="1" i="1" dirty="0"/>
              <a:t> </a:t>
            </a:r>
            <a:r>
              <a:rPr lang="en-US" sz="2600" b="1" i="1" dirty="0" err="1"/>
              <a:t>lòng</a:t>
            </a:r>
            <a:r>
              <a:rPr lang="en-US" sz="2600" b="1" i="1" dirty="0"/>
              <a:t> </a:t>
            </a:r>
            <a:r>
              <a:rPr lang="en-US" sz="2600" b="1" i="1" dirty="0" err="1"/>
              <a:t>chạy</a:t>
            </a:r>
            <a:r>
              <a:rPr lang="en-US" sz="2600" b="1" i="1" dirty="0"/>
              <a:t> </a:t>
            </a:r>
            <a:r>
              <a:rPr lang="en-US" sz="2600" b="1" i="1" dirty="0" err="1"/>
              <a:t>chữa</a:t>
            </a:r>
            <a:r>
              <a:rPr lang="en-US" sz="2600" b="1" i="1" dirty="0"/>
              <a:t> </a:t>
            </a:r>
            <a:r>
              <a:rPr lang="en-US" sz="2600" b="1" i="1" dirty="0" err="1"/>
              <a:t>cho</a:t>
            </a:r>
            <a:r>
              <a:rPr lang="en-US" sz="2600" b="1" i="1" dirty="0"/>
              <a:t> </a:t>
            </a:r>
            <a:r>
              <a:rPr lang="en-US" sz="2600" b="1" i="1" dirty="0" err="1"/>
              <a:t>bạn</a:t>
            </a:r>
            <a:r>
              <a:rPr lang="en-US" sz="2600" b="1" i="1" dirty="0"/>
              <a:t> </a:t>
            </a:r>
            <a:r>
              <a:rPr lang="en-US" sz="2600" b="1" i="1" dirty="0" err="1"/>
              <a:t>nhưng</a:t>
            </a:r>
            <a:r>
              <a:rPr lang="en-US" sz="2600" b="1" i="1" dirty="0"/>
              <a:t> </a:t>
            </a:r>
            <a:r>
              <a:rPr lang="en-US" sz="2600" b="1" i="1" dirty="0" err="1"/>
              <a:t>vô</a:t>
            </a:r>
            <a:r>
              <a:rPr lang="en-US" sz="2600" b="1" i="1" dirty="0"/>
              <a:t> </a:t>
            </a:r>
            <a:r>
              <a:rPr lang="en-US" sz="2600" b="1" i="1" dirty="0" err="1"/>
              <a:t>ích</a:t>
            </a:r>
            <a:r>
              <a:rPr lang="en-US" sz="2600" b="1" i="1" dirty="0"/>
              <a:t>. </a:t>
            </a:r>
            <a:r>
              <a:rPr lang="en-US" sz="2600" b="1" i="1" dirty="0" err="1"/>
              <a:t>Biết</a:t>
            </a:r>
            <a:r>
              <a:rPr lang="en-US" sz="2600" b="1" i="1" dirty="0"/>
              <a:t> </a:t>
            </a:r>
            <a:r>
              <a:rPr lang="en-US" sz="2600" b="1" i="1" dirty="0" err="1"/>
              <a:t>được</a:t>
            </a:r>
            <a:r>
              <a:rPr lang="en-US" sz="2600" b="1" i="1" dirty="0"/>
              <a:t> ý </a:t>
            </a:r>
            <a:r>
              <a:rPr lang="en-US" sz="2600" b="1" i="1" dirty="0" err="1"/>
              <a:t>nghĩ</a:t>
            </a:r>
            <a:r>
              <a:rPr lang="en-US" sz="2600" b="1" i="1" dirty="0"/>
              <a:t> </a:t>
            </a:r>
            <a:r>
              <a:rPr lang="en-US" sz="2600" b="1" i="1" dirty="0" err="1"/>
              <a:t>điên</a:t>
            </a:r>
            <a:r>
              <a:rPr lang="en-US" sz="2600" b="1" i="1" dirty="0"/>
              <a:t> </a:t>
            </a:r>
            <a:r>
              <a:rPr lang="en-US" sz="2600" b="1" i="1" dirty="0" err="1"/>
              <a:t>rồ</a:t>
            </a:r>
            <a:r>
              <a:rPr lang="en-US" sz="2600" b="1" i="1" dirty="0"/>
              <a:t> </a:t>
            </a:r>
            <a:r>
              <a:rPr lang="en-US" sz="2600" b="1" i="1" dirty="0" err="1"/>
              <a:t>đó</a:t>
            </a:r>
            <a:r>
              <a:rPr lang="en-US" sz="2600" b="1" i="1" dirty="0"/>
              <a:t> </a:t>
            </a:r>
            <a:r>
              <a:rPr lang="en-US" sz="2600" b="1" i="1" dirty="0" err="1"/>
              <a:t>của</a:t>
            </a:r>
            <a:r>
              <a:rPr lang="en-US" sz="2600" b="1" i="1" dirty="0"/>
              <a:t> </a:t>
            </a:r>
            <a:r>
              <a:rPr lang="en-US" sz="2600" b="1" i="1" dirty="0" err="1"/>
              <a:t>Giôn</a:t>
            </a:r>
            <a:r>
              <a:rPr lang="en-US" sz="2600" b="1" i="1" dirty="0"/>
              <a:t>-xi, </a:t>
            </a:r>
            <a:r>
              <a:rPr lang="en-US" sz="2600" b="1" i="1" dirty="0" err="1"/>
              <a:t>cụ</a:t>
            </a:r>
            <a:r>
              <a:rPr lang="en-US" sz="2600" b="1" i="1" dirty="0"/>
              <a:t> </a:t>
            </a:r>
            <a:r>
              <a:rPr lang="en-US" sz="2600" b="1" i="1" dirty="0" err="1"/>
              <a:t>Bơ</a:t>
            </a:r>
            <a:r>
              <a:rPr lang="en-US" sz="2600" b="1" i="1" dirty="0"/>
              <a:t>-men </a:t>
            </a:r>
            <a:r>
              <a:rPr lang="en-US" sz="2600" b="1" i="1" dirty="0" err="1"/>
              <a:t>âm</a:t>
            </a:r>
            <a:r>
              <a:rPr lang="en-US" sz="2600" b="1" i="1" dirty="0"/>
              <a:t> </a:t>
            </a:r>
            <a:r>
              <a:rPr lang="en-US" sz="2600" b="1" i="1" dirty="0" err="1"/>
              <a:t>thầm</a:t>
            </a:r>
            <a:r>
              <a:rPr lang="en-US" sz="2600" b="1" i="1" dirty="0"/>
              <a:t> </a:t>
            </a:r>
            <a:r>
              <a:rPr lang="en-US" sz="2600" b="1" i="1" dirty="0" err="1"/>
              <a:t>thức</a:t>
            </a:r>
            <a:r>
              <a:rPr lang="en-US" sz="2600" b="1" i="1" dirty="0"/>
              <a:t> </a:t>
            </a:r>
            <a:r>
              <a:rPr lang="en-US" sz="2600" b="1" i="1" dirty="0" err="1"/>
              <a:t>suốt</a:t>
            </a:r>
            <a:r>
              <a:rPr lang="en-US" sz="2600" b="1" i="1" dirty="0"/>
              <a:t> </a:t>
            </a:r>
            <a:r>
              <a:rPr lang="en-US" sz="2600" b="1" i="1" dirty="0" err="1"/>
              <a:t>đêm</a:t>
            </a:r>
            <a:r>
              <a:rPr lang="en-US" sz="2600" b="1" i="1" dirty="0"/>
              <a:t> </a:t>
            </a:r>
            <a:r>
              <a:rPr lang="en-US" sz="2600" b="1" i="1" dirty="0" err="1"/>
              <a:t>mưa</a:t>
            </a:r>
            <a:r>
              <a:rPr lang="en-US" sz="2600" b="1" i="1" dirty="0"/>
              <a:t> </a:t>
            </a:r>
            <a:r>
              <a:rPr lang="en-US" sz="2600" b="1" i="1" dirty="0" err="1"/>
              <a:t>gió</a:t>
            </a:r>
            <a:r>
              <a:rPr lang="en-US" sz="2600" b="1" i="1" dirty="0"/>
              <a:t> </a:t>
            </a:r>
            <a:r>
              <a:rPr lang="en-US" sz="2600" b="1" i="1" dirty="0" err="1"/>
              <a:t>để</a:t>
            </a:r>
            <a:r>
              <a:rPr lang="en-US" sz="2600" b="1" i="1" dirty="0"/>
              <a:t> </a:t>
            </a:r>
            <a:r>
              <a:rPr lang="en-US" sz="2600" b="1" i="1" dirty="0" err="1"/>
              <a:t>vẽ</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thường</a:t>
            </a:r>
            <a:r>
              <a:rPr lang="en-US" sz="2600" b="1" i="1" dirty="0"/>
              <a:t> </a:t>
            </a:r>
            <a:r>
              <a:rPr lang="en-US" sz="2600" b="1" i="1" dirty="0" err="1"/>
              <a:t>xuân</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cuối</a:t>
            </a:r>
            <a:r>
              <a:rPr lang="en-US" sz="2600" b="1" i="1" dirty="0"/>
              <a:t> </a:t>
            </a:r>
            <a:r>
              <a:rPr lang="en-US" sz="2600" b="1" i="1" dirty="0" err="1"/>
              <a:t>cùng</a:t>
            </a:r>
            <a:r>
              <a:rPr lang="en-US" sz="2600" b="1" i="1" dirty="0"/>
              <a:t> </a:t>
            </a:r>
            <a:r>
              <a:rPr lang="en-US" sz="2600" b="1" i="1" dirty="0" err="1"/>
              <a:t>đã</a:t>
            </a:r>
            <a:r>
              <a:rPr lang="en-US" sz="2600" b="1" i="1" dirty="0"/>
              <a:t> </a:t>
            </a:r>
            <a:r>
              <a:rPr lang="en-US" sz="2600" b="1" i="1" dirty="0" err="1"/>
              <a:t>không</a:t>
            </a:r>
            <a:r>
              <a:rPr lang="en-US" sz="2600" b="1" i="1" dirty="0"/>
              <a:t> </a:t>
            </a:r>
            <a:r>
              <a:rPr lang="en-US" sz="2600" b="1" i="1" dirty="0" err="1"/>
              <a:t>rụng</a:t>
            </a:r>
            <a:r>
              <a:rPr lang="en-US" sz="2600" b="1" i="1" dirty="0"/>
              <a:t> </a:t>
            </a:r>
            <a:r>
              <a:rPr lang="en-US" sz="2600" b="1" i="1" dirty="0" err="1"/>
              <a:t>trong</a:t>
            </a:r>
            <a:r>
              <a:rPr lang="en-US" sz="2600" b="1" i="1" dirty="0"/>
              <a:t> </a:t>
            </a:r>
            <a:r>
              <a:rPr lang="en-US" sz="2600" b="1" i="1" dirty="0" err="1"/>
              <a:t>đêm</a:t>
            </a:r>
            <a:r>
              <a:rPr lang="en-US" sz="2600" b="1" i="1" dirty="0"/>
              <a:t> </a:t>
            </a:r>
            <a:r>
              <a:rPr lang="en-US" sz="2600" b="1" i="1" dirty="0" err="1"/>
              <a:t>bão</a:t>
            </a:r>
            <a:r>
              <a:rPr lang="en-US" sz="2600" b="1" i="1" dirty="0"/>
              <a:t> </a:t>
            </a:r>
            <a:r>
              <a:rPr lang="en-US" sz="2600" b="1" i="1" dirty="0" err="1"/>
              <a:t>lớn</a:t>
            </a:r>
            <a:r>
              <a:rPr lang="en-US" sz="2600" b="1" i="1" dirty="0"/>
              <a:t> </a:t>
            </a:r>
            <a:r>
              <a:rPr lang="en-US" sz="2600" b="1" i="1" dirty="0" err="1"/>
              <a:t>khiến</a:t>
            </a:r>
            <a:r>
              <a:rPr lang="en-US" sz="2600" b="1" i="1" dirty="0"/>
              <a:t> </a:t>
            </a:r>
            <a:r>
              <a:rPr lang="en-US" sz="2600" b="1" i="1" dirty="0" err="1"/>
              <a:t>Giôn</a:t>
            </a:r>
            <a:r>
              <a:rPr lang="en-US" sz="2600" b="1" i="1" dirty="0"/>
              <a:t>-xi </a:t>
            </a:r>
            <a:r>
              <a:rPr lang="en-US" sz="2600" b="1" i="1" dirty="0" err="1"/>
              <a:t>nghĩ</a:t>
            </a:r>
            <a:r>
              <a:rPr lang="en-US" sz="2600" b="1" i="1" dirty="0"/>
              <a:t> </a:t>
            </a:r>
            <a:r>
              <a:rPr lang="en-US" sz="2600" b="1" i="1" dirty="0" err="1"/>
              <a:t>lại</a:t>
            </a:r>
            <a:r>
              <a:rPr lang="en-US" sz="2600" b="1" i="1" dirty="0"/>
              <a:t>, </a:t>
            </a:r>
            <a:r>
              <a:rPr lang="en-US" sz="2600" b="1" i="1" dirty="0" err="1"/>
              <a:t>cô</a:t>
            </a:r>
            <a:r>
              <a:rPr lang="en-US" sz="2600" b="1" i="1" dirty="0"/>
              <a:t> </a:t>
            </a:r>
            <a:r>
              <a:rPr lang="en-US" sz="2600" b="1" i="1" dirty="0" err="1"/>
              <a:t>hy</a:t>
            </a:r>
            <a:r>
              <a:rPr lang="en-US" sz="2600" b="1" i="1" dirty="0"/>
              <a:t> </a:t>
            </a:r>
            <a:r>
              <a:rPr lang="en-US" sz="2600" b="1" i="1" dirty="0" err="1"/>
              <a:t>vọng</a:t>
            </a:r>
            <a:r>
              <a:rPr lang="en-US" sz="2600" b="1" i="1" dirty="0"/>
              <a:t> </a:t>
            </a:r>
            <a:r>
              <a:rPr lang="en-US" sz="2600" b="1" i="1" dirty="0" err="1"/>
              <a:t>và</a:t>
            </a:r>
            <a:r>
              <a:rPr lang="en-US" sz="2600" b="1" i="1" dirty="0"/>
              <a:t> </a:t>
            </a:r>
            <a:r>
              <a:rPr lang="en-US" sz="2600" b="1" i="1" dirty="0" err="1"/>
              <a:t>muốn</a:t>
            </a:r>
            <a:r>
              <a:rPr lang="en-US" sz="2600" b="1" i="1" dirty="0"/>
              <a:t> </a:t>
            </a:r>
            <a:r>
              <a:rPr lang="en-US" sz="2600" b="1" i="1" dirty="0" err="1"/>
              <a:t>được</a:t>
            </a:r>
            <a:r>
              <a:rPr lang="en-US" sz="2600" b="1" i="1" dirty="0"/>
              <a:t> </a:t>
            </a:r>
            <a:r>
              <a:rPr lang="en-US" sz="2600" b="1" i="1" dirty="0" err="1"/>
              <a:t>sống</a:t>
            </a:r>
            <a:r>
              <a:rPr lang="en-US" sz="2600" b="1" i="1" dirty="0"/>
              <a:t>. </a:t>
            </a:r>
            <a:r>
              <a:rPr lang="en-US" sz="2600" b="1" i="1" dirty="0" err="1"/>
              <a:t>Nhưng</a:t>
            </a:r>
            <a:r>
              <a:rPr lang="en-US" sz="2600" b="1" i="1" dirty="0"/>
              <a:t> </a:t>
            </a:r>
            <a:r>
              <a:rPr lang="en-US" sz="2600" b="1" i="1" dirty="0" err="1"/>
              <a:t>cụ</a:t>
            </a:r>
            <a:r>
              <a:rPr lang="en-US" sz="2600" b="1" i="1" dirty="0"/>
              <a:t> </a:t>
            </a:r>
            <a:r>
              <a:rPr lang="en-US" sz="2600" b="1" i="1" dirty="0" err="1"/>
              <a:t>Bơ</a:t>
            </a:r>
            <a:r>
              <a:rPr lang="en-US" sz="2600" b="1" i="1" dirty="0"/>
              <a:t>-men </a:t>
            </a:r>
            <a:r>
              <a:rPr lang="en-US" sz="2600" b="1" i="1" dirty="0" err="1"/>
              <a:t>lại</a:t>
            </a:r>
            <a:r>
              <a:rPr lang="en-US" sz="2600" b="1" i="1" dirty="0"/>
              <a:t> </a:t>
            </a:r>
            <a:r>
              <a:rPr lang="en-US" sz="2600" b="1" i="1" dirty="0" err="1"/>
              <a:t>chết</a:t>
            </a:r>
            <a:r>
              <a:rPr lang="en-US" sz="2600" b="1" i="1" dirty="0"/>
              <a:t> </a:t>
            </a:r>
            <a:r>
              <a:rPr lang="en-US" sz="2600" b="1" i="1" dirty="0" err="1"/>
              <a:t>vì</a:t>
            </a:r>
            <a:r>
              <a:rPr lang="en-US" sz="2600" b="1" i="1" dirty="0"/>
              <a:t> </a:t>
            </a:r>
            <a:r>
              <a:rPr lang="en-US" sz="2600" b="1" i="1" dirty="0" err="1"/>
              <a:t>bệnh</a:t>
            </a:r>
            <a:r>
              <a:rPr lang="en-US" sz="2600" b="1" i="1" dirty="0"/>
              <a:t> </a:t>
            </a:r>
            <a:r>
              <a:rPr lang="en-US" sz="2600" b="1" i="1" dirty="0" err="1"/>
              <a:t>sưng</a:t>
            </a:r>
            <a:r>
              <a:rPr lang="en-US" sz="2600" b="1" i="1" dirty="0"/>
              <a:t> </a:t>
            </a:r>
            <a:r>
              <a:rPr lang="en-US" sz="2600" b="1" i="1" dirty="0" err="1"/>
              <a:t>phổi</a:t>
            </a:r>
            <a:r>
              <a:rPr lang="en-US" sz="2600" b="1" i="1" dirty="0"/>
              <a:t> </a:t>
            </a:r>
            <a:r>
              <a:rPr lang="en-US" sz="2600" b="1" i="1" dirty="0" err="1"/>
              <a:t>sau</a:t>
            </a:r>
            <a:r>
              <a:rPr lang="en-US" sz="2600" b="1" i="1" dirty="0"/>
              <a:t> </a:t>
            </a:r>
            <a:r>
              <a:rPr lang="en-US" sz="2600" b="1" i="1" dirty="0" err="1"/>
              <a:t>đêm</a:t>
            </a:r>
            <a:r>
              <a:rPr lang="en-US" sz="2600" b="1" i="1" dirty="0"/>
              <a:t> </a:t>
            </a:r>
            <a:r>
              <a:rPr lang="en-US" sz="2600" b="1" i="1" dirty="0" err="1"/>
              <a:t>sáng</a:t>
            </a:r>
            <a:r>
              <a:rPr lang="en-US" sz="2600" b="1" i="1" dirty="0"/>
              <a:t> </a:t>
            </a:r>
            <a:r>
              <a:rPr lang="en-US" sz="2600" b="1" i="1" dirty="0" err="1"/>
              <a:t>tác</a:t>
            </a:r>
            <a:r>
              <a:rPr lang="en-US" sz="2600" b="1" i="1" dirty="0"/>
              <a:t> </a:t>
            </a:r>
            <a:r>
              <a:rPr lang="en-US" sz="2600" b="1" i="1" dirty="0" err="1"/>
              <a:t>kiệt</a:t>
            </a:r>
            <a:r>
              <a:rPr lang="en-US" sz="2600" b="1" i="1" dirty="0"/>
              <a:t> </a:t>
            </a:r>
            <a:r>
              <a:rPr lang="en-US" sz="2600" b="1" i="1" dirty="0" err="1"/>
              <a:t>tác</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cuối</a:t>
            </a:r>
            <a:r>
              <a:rPr lang="en-US" sz="2600" b="1" i="1" dirty="0"/>
              <a:t> </a:t>
            </a:r>
            <a:r>
              <a:rPr lang="en-US" sz="2600" b="1" i="1" dirty="0" err="1"/>
              <a:t>cùng</a:t>
            </a:r>
            <a:r>
              <a:rPr lang="en-US" sz="2600" b="1" i="1" dirty="0"/>
              <a:t> </a:t>
            </a:r>
            <a:r>
              <a:rPr lang="en-US" sz="2600" b="1" i="1" dirty="0" err="1"/>
              <a:t>để</a:t>
            </a:r>
            <a:r>
              <a:rPr lang="en-US" sz="2600" b="1" i="1" dirty="0"/>
              <a:t> </a:t>
            </a:r>
            <a:r>
              <a:rPr lang="en-US" sz="2600" b="1" i="1" dirty="0" err="1"/>
              <a:t>cứu</a:t>
            </a:r>
            <a:r>
              <a:rPr lang="en-US" sz="2600" b="1" i="1" dirty="0"/>
              <a:t> </a:t>
            </a:r>
            <a:r>
              <a:rPr lang="en-US" sz="2600" b="1" i="1" dirty="0" err="1"/>
              <a:t>Giôn</a:t>
            </a:r>
            <a:r>
              <a:rPr lang="en-US" sz="2600" b="1" i="1" dirty="0"/>
              <a:t>-xi. </a:t>
            </a:r>
            <a:r>
              <a:rPr lang="en-US" sz="2600" b="1" i="1" dirty="0" err="1"/>
              <a:t>Xiu</a:t>
            </a:r>
            <a:r>
              <a:rPr lang="en-US" sz="2600" b="1" i="1" dirty="0"/>
              <a:t> </a:t>
            </a:r>
            <a:r>
              <a:rPr lang="en-US" sz="2600" b="1" i="1" dirty="0" err="1"/>
              <a:t>lặng</a:t>
            </a:r>
            <a:r>
              <a:rPr lang="en-US" sz="2600" b="1" i="1" dirty="0"/>
              <a:t> </a:t>
            </a:r>
            <a:r>
              <a:rPr lang="en-US" sz="2600" b="1" i="1" dirty="0" err="1"/>
              <a:t>lẽ</a:t>
            </a:r>
            <a:r>
              <a:rPr lang="en-US" sz="2600" b="1" i="1" dirty="0"/>
              <a:t> </a:t>
            </a:r>
            <a:r>
              <a:rPr lang="en-US" sz="2600" b="1" i="1" dirty="0" err="1"/>
              <a:t>đến</a:t>
            </a:r>
            <a:r>
              <a:rPr lang="en-US" sz="2600" b="1" i="1" dirty="0"/>
              <a:t> </a:t>
            </a:r>
            <a:r>
              <a:rPr lang="en-US" sz="2600" b="1" i="1" dirty="0" err="1"/>
              <a:t>bên</a:t>
            </a:r>
            <a:r>
              <a:rPr lang="en-US" sz="2600" b="1" i="1" dirty="0"/>
              <a:t> </a:t>
            </a:r>
            <a:r>
              <a:rPr lang="en-US" sz="2600" b="1" i="1" dirty="0" err="1"/>
              <a:t>bạn</a:t>
            </a:r>
            <a:r>
              <a:rPr lang="en-US" sz="2600" b="1" i="1" dirty="0"/>
              <a:t> </a:t>
            </a:r>
            <a:r>
              <a:rPr lang="en-US" sz="2600" b="1" i="1" dirty="0" err="1"/>
              <a:t>báo</a:t>
            </a:r>
            <a:r>
              <a:rPr lang="en-US" sz="2600" b="1" i="1" dirty="0"/>
              <a:t> </a:t>
            </a:r>
            <a:r>
              <a:rPr lang="en-US" sz="2600" b="1" i="1" dirty="0" err="1"/>
              <a:t>cho</a:t>
            </a:r>
            <a:r>
              <a:rPr lang="en-US" sz="2600" b="1" i="1" dirty="0"/>
              <a:t> </a:t>
            </a:r>
            <a:r>
              <a:rPr lang="en-US" sz="2600" b="1" i="1" dirty="0" err="1"/>
              <a:t>bạn</a:t>
            </a:r>
            <a:r>
              <a:rPr lang="en-US" sz="2600" b="1" i="1" dirty="0"/>
              <a:t> </a:t>
            </a:r>
            <a:r>
              <a:rPr lang="en-US" sz="2600" b="1" i="1" dirty="0" err="1"/>
              <a:t>về</a:t>
            </a:r>
            <a:r>
              <a:rPr lang="en-US" sz="2600" b="1" i="1" dirty="0"/>
              <a:t> </a:t>
            </a:r>
            <a:r>
              <a:rPr lang="en-US" sz="2600" b="1" i="1" dirty="0" err="1"/>
              <a:t>cái</a:t>
            </a:r>
            <a:r>
              <a:rPr lang="en-US" sz="2600" b="1" i="1" dirty="0"/>
              <a:t> </a:t>
            </a:r>
            <a:r>
              <a:rPr lang="en-US" sz="2600" b="1" i="1" dirty="0" err="1"/>
              <a:t>chết</a:t>
            </a:r>
            <a:r>
              <a:rPr lang="en-US" sz="2600" b="1" i="1" dirty="0"/>
              <a:t> </a:t>
            </a:r>
            <a:r>
              <a:rPr lang="en-US" sz="2600" b="1" i="1" dirty="0" err="1"/>
              <a:t>của</a:t>
            </a:r>
            <a:r>
              <a:rPr lang="en-US" sz="2600" b="1" i="1" dirty="0"/>
              <a:t> </a:t>
            </a:r>
            <a:r>
              <a:rPr lang="en-US" sz="2600" b="1" i="1" dirty="0" err="1"/>
              <a:t>cụ</a:t>
            </a:r>
            <a:r>
              <a:rPr lang="en-US" sz="2600" b="1" i="1" dirty="0"/>
              <a:t> </a:t>
            </a:r>
            <a:r>
              <a:rPr lang="en-US" sz="2600" b="1" i="1" dirty="0" err="1"/>
              <a:t>Bơ</a:t>
            </a:r>
            <a:r>
              <a:rPr lang="en-US" sz="2600" b="1" i="1" dirty="0"/>
              <a:t>-men </a:t>
            </a:r>
            <a:r>
              <a:rPr lang="en-US" sz="2600" b="1" i="1" dirty="0" err="1"/>
              <a:t>và</a:t>
            </a:r>
            <a:r>
              <a:rPr lang="en-US" sz="2600" b="1" i="1" dirty="0"/>
              <a:t> </a:t>
            </a:r>
            <a:r>
              <a:rPr lang="en-US" sz="2600" b="1" i="1" dirty="0" err="1"/>
              <a:t>bí</a:t>
            </a:r>
            <a:r>
              <a:rPr lang="en-US" sz="2600" b="1" i="1" dirty="0"/>
              <a:t> </a:t>
            </a:r>
            <a:r>
              <a:rPr lang="en-US" sz="2600" b="1" i="1" dirty="0" err="1"/>
              <a:t>mật</a:t>
            </a:r>
            <a:r>
              <a:rPr lang="en-US" sz="2600" b="1" i="1" dirty="0"/>
              <a:t> </a:t>
            </a:r>
            <a:r>
              <a:rPr lang="en-US" sz="2600" b="1" i="1" dirty="0" err="1"/>
              <a:t>của</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cuối</a:t>
            </a:r>
            <a:r>
              <a:rPr lang="en-US" sz="2600" b="1" i="1" dirty="0"/>
              <a:t> </a:t>
            </a:r>
            <a:r>
              <a:rPr lang="en-US" sz="2600" b="1" i="1" dirty="0" err="1"/>
              <a:t>cùng</a:t>
            </a:r>
            <a:r>
              <a:rPr lang="en-US" sz="2600" b="1" i="1" dirty="0"/>
              <a:t>. </a:t>
            </a:r>
          </a:p>
        </p:txBody>
      </p:sp>
    </p:spTree>
    <p:extLst>
      <p:ext uri="{BB962C8B-B14F-4D97-AF65-F5344CB8AC3E}">
        <p14:creationId xmlns:p14="http://schemas.microsoft.com/office/powerpoint/2010/main" val="21727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7">
                                            <p:txEl>
                                              <p:pRg st="0" end="0"/>
                                            </p:txEl>
                                          </p:spTgt>
                                        </p:tgtEl>
                                        <p:attrNameLst>
                                          <p:attrName>style.visibility</p:attrName>
                                        </p:attrNameLst>
                                      </p:cBhvr>
                                      <p:to>
                                        <p:strVal val="visible"/>
                                      </p:to>
                                    </p:set>
                                    <p:anim calcmode="lin" valueType="num">
                                      <p:cBhvr additive="base">
                                        <p:cTn id="7" dur="500" fill="hold"/>
                                        <p:tgtEl>
                                          <p:spTgt spid="717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7">
                                            <p:txEl>
                                              <p:pRg st="1" end="1"/>
                                            </p:txEl>
                                          </p:spTgt>
                                        </p:tgtEl>
                                        <p:attrNameLst>
                                          <p:attrName>style.visibility</p:attrName>
                                        </p:attrNameLst>
                                      </p:cBhvr>
                                      <p:to>
                                        <p:strVal val="visible"/>
                                      </p:to>
                                    </p:set>
                                    <p:anim calcmode="lin" valueType="num">
                                      <p:cBhvr additive="base">
                                        <p:cTn id="13" dur="500" fill="hold"/>
                                        <p:tgtEl>
                                          <p:spTgt spid="717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5018" y="381000"/>
            <a:ext cx="2490362"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Tác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5" name="Rectangle 4"/>
          <p:cNvSpPr/>
          <p:nvPr/>
        </p:nvSpPr>
        <p:spPr>
          <a:xfrm>
            <a:off x="762000" y="1447800"/>
            <a:ext cx="7162800"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nl-NL" sz="3200" dirty="0">
                <a:latin typeface="Times New Roman" pitchFamily="18" charset="0"/>
                <a:cs typeface="Times New Roman" pitchFamily="18" charset="0"/>
              </a:rPr>
              <a:t>- Xuất xứ: Trích tác phẩm cùng tên.</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Thể loại: Truyện ngắn.</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Truyện kể theo ngôi thứ 3. (Lời kể của tác giả).</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Phương thức biểu đạt: tự sự + miêu tả + biểu cảm.</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95023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AutoShape 2" descr="Káº¿t quáº£ hÃ¬nh áº£nh cho HÃNH áº¢NH Vá» LÃNG YÃU THÆ¯Æ 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Káº¿t quáº£ hÃ¬nh áº£nh cho HÃNH áº¢NH Vá» LÃNG YÃU THÆ¯Æ 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Káº¿t quáº£ hÃ¬nh áº£nh cho HÃNH áº¢NH Vá» LÃNG YÃU THÆ¯Æ 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Káº¿t quáº£ hÃ¬nh áº£nh cho HÃNH áº¢NH Vá» LÃNG YÃU THÆ¯Æ 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55575" y="232817"/>
            <a:ext cx="8891473" cy="769441"/>
          </a:xfrm>
          <a:prstGeom prst="rect">
            <a:avLst/>
          </a:prstGeom>
          <a:noFill/>
        </p:spPr>
        <p:txBody>
          <a:bodyPr wrap="none" rtlCol="0">
            <a:spAutoFit/>
          </a:bodyPr>
          <a:lstStyle/>
          <a:p>
            <a:r>
              <a:rPr lang="en-US" sz="4400" dirty="0" smtClean="0">
                <a:latin typeface="Times New Roman" pitchFamily="18" charset="0"/>
                <a:cs typeface="Times New Roman" pitchFamily="18" charset="0"/>
              </a:rPr>
              <a:t>LÒNG YÊU THƯƠNG CON NGƯỜI</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202197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Awan Png – Free PNG Images Vector, PSD, Clipart,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42292" y="1066800"/>
            <a:ext cx="1598515"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nl-NL" sz="3200" b="1" dirty="0">
                <a:latin typeface="Times New Roman" pitchFamily="18" charset="0"/>
                <a:cs typeface="Times New Roman" pitchFamily="18" charset="0"/>
              </a:rPr>
              <a:t>Bố cục: </a:t>
            </a:r>
            <a:endParaRPr lang="en-US" sz="3200" b="1" dirty="0">
              <a:latin typeface="Times New Roman" pitchFamily="18" charset="0"/>
              <a:cs typeface="Times New Roman" pitchFamily="18" charset="0"/>
            </a:endParaRPr>
          </a:p>
        </p:txBody>
      </p:sp>
      <p:sp>
        <p:nvSpPr>
          <p:cNvPr id="5" name="Rectangle 4"/>
          <p:cNvSpPr/>
          <p:nvPr/>
        </p:nvSpPr>
        <p:spPr>
          <a:xfrm>
            <a:off x="304800" y="1828800"/>
            <a:ext cx="65532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nl-NL" sz="3200" b="1" dirty="0">
                <a:latin typeface="Times New Roman" pitchFamily="18" charset="0"/>
                <a:cs typeface="Times New Roman" pitchFamily="18" charset="0"/>
              </a:rPr>
              <a:t>- Đ1 : Từ đầu -&gt; Hà Lan.</a:t>
            </a:r>
            <a:endParaRPr lang="en-US" sz="3200" b="1" dirty="0">
              <a:latin typeface="Times New Roman" pitchFamily="18" charset="0"/>
              <a:cs typeface="Times New Roman" pitchFamily="18" charset="0"/>
            </a:endParaRPr>
          </a:p>
          <a:p>
            <a:r>
              <a:rPr lang="nl-NL" sz="3200" b="1" dirty="0">
                <a:latin typeface="Times New Roman" pitchFamily="18" charset="0"/>
                <a:cs typeface="Times New Roman" pitchFamily="18" charset="0"/>
              </a:rPr>
              <a:t>-&gt; Giôn-xi  chờ đợi cái chết.</a:t>
            </a:r>
            <a:endParaRPr lang="en-US" sz="3200" b="1" dirty="0">
              <a:latin typeface="Times New Roman" pitchFamily="18" charset="0"/>
              <a:cs typeface="Times New Roman" pitchFamily="18" charset="0"/>
            </a:endParaRPr>
          </a:p>
        </p:txBody>
      </p:sp>
      <p:sp>
        <p:nvSpPr>
          <p:cNvPr id="6" name="Rectangle 5"/>
          <p:cNvSpPr/>
          <p:nvPr/>
        </p:nvSpPr>
        <p:spPr>
          <a:xfrm>
            <a:off x="782782" y="3413760"/>
            <a:ext cx="6096000"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NL" sz="3200" dirty="0">
                <a:latin typeface="Times New Roman" pitchFamily="18" charset="0"/>
                <a:cs typeface="Times New Roman" pitchFamily="18" charset="0"/>
              </a:rPr>
              <a:t>- Đ2 :  Tiếp -&gt; Vịnh Na-pơ </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-&gt; Giôn-xi  hồi sinh.</a:t>
            </a:r>
            <a:endParaRPr lang="en-US" sz="3200" dirty="0">
              <a:latin typeface="Times New Roman" pitchFamily="18" charset="0"/>
              <a:cs typeface="Times New Roman" pitchFamily="18" charset="0"/>
            </a:endParaRPr>
          </a:p>
        </p:txBody>
      </p:sp>
      <p:sp>
        <p:nvSpPr>
          <p:cNvPr id="7" name="Rectangle 6"/>
          <p:cNvSpPr/>
          <p:nvPr/>
        </p:nvSpPr>
        <p:spPr>
          <a:xfrm>
            <a:off x="1600200" y="5181600"/>
            <a:ext cx="73914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nl-NL" sz="3200" dirty="0">
                <a:latin typeface="Times New Roman" pitchFamily="18" charset="0"/>
                <a:cs typeface="Times New Roman" pitchFamily="18" charset="0"/>
              </a:rPr>
              <a:t>- Đ3 : Còn lại.</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-&gt; Sự ra đi bất ngờ của cụ Bơ-men.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0841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744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685800"/>
            <a:ext cx="4816318"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3200" dirty="0" smtClean="0">
                <a:latin typeface="Times New Roman" pitchFamily="18" charset="0"/>
                <a:cs typeface="Times New Roman" pitchFamily="18" charset="0"/>
              </a:rPr>
              <a:t>II. ĐỌC- HIỂU VĂN BẢN: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97042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hiec la cuoi cu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091" y="27708"/>
            <a:ext cx="4572000" cy="6830291"/>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Documents and Settings\THANH TAI\My Documents\Downloads\images (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07"/>
            <a:ext cx="4343399" cy="68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1009" y="27708"/>
            <a:ext cx="3877985"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3600" dirty="0" smtClean="0">
                <a:latin typeface="Times New Roman" pitchFamily="18" charset="0"/>
                <a:cs typeface="Times New Roman" pitchFamily="18" charset="0"/>
              </a:rPr>
              <a:t>1.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G</a:t>
            </a:r>
            <a:r>
              <a:rPr lang="en-US" sz="3600" dirty="0" err="1" smtClean="0">
                <a:latin typeface="Times New Roman" pitchFamily="18" charset="0"/>
                <a:cs typeface="Times New Roman" pitchFamily="18" charset="0"/>
              </a:rPr>
              <a:t>iôn</a:t>
            </a:r>
            <a:r>
              <a:rPr lang="en-US" sz="3600" dirty="0" smtClean="0">
                <a:latin typeface="Times New Roman" pitchFamily="18" charset="0"/>
                <a:cs typeface="Times New Roman" pitchFamily="18" charset="0"/>
              </a:rPr>
              <a:t>-xi</a:t>
            </a:r>
            <a:endParaRPr lang="en-US" sz="3600" dirty="0">
              <a:latin typeface="Times New Roman" pitchFamily="18" charset="0"/>
              <a:cs typeface="Times New Roman" pitchFamily="18" charset="0"/>
            </a:endParaRPr>
          </a:p>
        </p:txBody>
      </p:sp>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9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bá»nh viÃªm phá»i triá»u ch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96809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92479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Line 5"/>
          <p:cNvSpPr>
            <a:spLocks noChangeShapeType="1"/>
          </p:cNvSpPr>
          <p:nvPr/>
        </p:nvSpPr>
        <p:spPr bwMode="auto">
          <a:xfrm>
            <a:off x="0" y="762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861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69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blinds(horizontal)">
                                      <p:cBhvr>
                                        <p:cTn id="7" dur="500"/>
                                        <p:tgtEl>
                                          <p:spTgt spid="68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8618"/>
                                        </p:tgtEl>
                                        <p:attrNameLst>
                                          <p:attrName>style.visibility</p:attrName>
                                        </p:attrNameLst>
                                      </p:cBhvr>
                                      <p:to>
                                        <p:strVal val="visible"/>
                                      </p:to>
                                    </p:set>
                                    <p:animEffect transition="in" filter="blinds(horizontal)">
                                      <p:cBhvr>
                                        <p:cTn id="12" dur="500"/>
                                        <p:tgtEl>
                                          <p:spTgt spid="686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8619"/>
                                        </p:tgtEl>
                                        <p:attrNameLst>
                                          <p:attrName>style.visibility</p:attrName>
                                        </p:attrNameLst>
                                      </p:cBhvr>
                                      <p:to>
                                        <p:strVal val="visible"/>
                                      </p:to>
                                    </p:set>
                                    <p:animEffect transition="in" filter="blinds(horizontal)">
                                      <p:cBhvr>
                                        <p:cTn id="17" dur="500"/>
                                        <p:tgtEl>
                                          <p:spTgt spid="68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304800"/>
            <a:ext cx="2531462"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3" name="Rectangle 2"/>
          <p:cNvSpPr/>
          <p:nvPr/>
        </p:nvSpPr>
        <p:spPr>
          <a:xfrm>
            <a:off x="343593" y="1066800"/>
            <a:ext cx="7847020"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nặng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túng</a:t>
            </a:r>
            <a:r>
              <a:rPr lang="en-US" sz="3200" dirty="0">
                <a:latin typeface="Times New Roman" pitchFamily="18" charset="0"/>
                <a:cs typeface="Times New Roman" pitchFamily="18" charset="0"/>
              </a:rPr>
              <a:t>.</a:t>
            </a:r>
          </a:p>
        </p:txBody>
      </p:sp>
      <p:sp>
        <p:nvSpPr>
          <p:cNvPr id="4" name="Rectangle 3"/>
          <p:cNvSpPr/>
          <p:nvPr/>
        </p:nvSpPr>
        <p:spPr>
          <a:xfrm>
            <a:off x="633545" y="1828800"/>
            <a:ext cx="7438831"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3200" dirty="0">
                <a:latin typeface="Times New Roman" pitchFamily="18" charset="0"/>
                <a:cs typeface="Times New Roman" pitchFamily="18" charset="0"/>
              </a:rPr>
              <a:t>-&gt; </a:t>
            </a:r>
            <a:r>
              <a:rPr lang="en-US" sz="3200" dirty="0" err="1">
                <a:latin typeface="Times New Roman" pitchFamily="18" charset="0"/>
                <a:cs typeface="Times New Roman" pitchFamily="18" charset="0"/>
              </a:rPr>
              <a:t>Tuyệt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a:t>
            </a:r>
          </a:p>
        </p:txBody>
      </p:sp>
      <p:sp>
        <p:nvSpPr>
          <p:cNvPr id="5" name="Rectangle 4"/>
          <p:cNvSpPr/>
          <p:nvPr/>
        </p:nvSpPr>
        <p:spPr>
          <a:xfrm>
            <a:off x="3048000" y="2743200"/>
            <a:ext cx="4148893"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nl-NL" sz="3200" b="1" dirty="0">
                <a:latin typeface="Times New Roman" pitchFamily="18" charset="0"/>
                <a:cs typeface="Times New Roman" pitchFamily="18" charset="0"/>
              </a:rPr>
              <a:t>* Diễn biến tâm trạng:</a:t>
            </a:r>
            <a:endParaRPr lang="en-US" sz="3200" dirty="0">
              <a:latin typeface="Times New Roman" pitchFamily="18" charset="0"/>
              <a:cs typeface="Times New Roman" pitchFamily="18" charset="0"/>
            </a:endParaRPr>
          </a:p>
        </p:txBody>
      </p:sp>
      <p:sp>
        <p:nvSpPr>
          <p:cNvPr id="6" name="Rectangle 5"/>
          <p:cNvSpPr/>
          <p:nvPr/>
        </p:nvSpPr>
        <p:spPr>
          <a:xfrm>
            <a:off x="381000" y="3962400"/>
            <a:ext cx="4239491"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nl-NL" b="1" dirty="0"/>
              <a:t>- </a:t>
            </a:r>
            <a:r>
              <a:rPr lang="nl-NL" sz="3200" b="1" dirty="0">
                <a:latin typeface="Times New Roman" pitchFamily="18" charset="0"/>
                <a:cs typeface="Times New Roman" pitchFamily="18" charset="0"/>
              </a:rPr>
              <a:t>Khi nghĩ chiếc lá cuối cùng sẽ bị rụng: </a:t>
            </a:r>
            <a:endParaRPr lang="en-US" sz="3200" dirty="0">
              <a:latin typeface="Times New Roman" pitchFamily="18" charset="0"/>
              <a:cs typeface="Times New Roman" pitchFamily="18" charset="0"/>
            </a:endParaRPr>
          </a:p>
        </p:txBody>
      </p:sp>
      <p:sp>
        <p:nvSpPr>
          <p:cNvPr id="7" name="Rectangle 6"/>
          <p:cNvSpPr/>
          <p:nvPr/>
        </p:nvSpPr>
        <p:spPr>
          <a:xfrm>
            <a:off x="5181127" y="3965079"/>
            <a:ext cx="2932813" cy="107721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nl-NL" b="1" dirty="0"/>
              <a:t>- </a:t>
            </a:r>
            <a:r>
              <a:rPr lang="nl-NL" sz="3200" b="1" dirty="0">
                <a:latin typeface="Times New Roman" pitchFamily="18" charset="0"/>
                <a:cs typeface="Times New Roman" pitchFamily="18" charset="0"/>
              </a:rPr>
              <a:t>Khi chiếc lá vẫn còn</a:t>
            </a:r>
            <a:r>
              <a:rPr lang="nl-NL" b="1" dirty="0"/>
              <a:t>:</a:t>
            </a:r>
            <a:endParaRPr lang="en-US" dirty="0"/>
          </a:p>
        </p:txBody>
      </p:sp>
      <p:cxnSp>
        <p:nvCxnSpPr>
          <p:cNvPr id="9" name="Straight Arrow Connector 8"/>
          <p:cNvCxnSpPr/>
          <p:nvPr/>
        </p:nvCxnSpPr>
        <p:spPr>
          <a:xfrm>
            <a:off x="5122446" y="3352799"/>
            <a:ext cx="821154" cy="60960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a:stCxn id="5" idx="2"/>
          </p:cNvCxnSpPr>
          <p:nvPr/>
        </p:nvCxnSpPr>
        <p:spPr>
          <a:xfrm flipH="1">
            <a:off x="3657600" y="3327975"/>
            <a:ext cx="1464847" cy="6344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0" y="5135939"/>
            <a:ext cx="91440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latin typeface="Times New Roman" pitchFamily="18" charset="0"/>
                <a:cs typeface="Times New Roman" pitchFamily="18" charset="0"/>
              </a:rPr>
              <a:t>=&gt;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bỉ</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bệnh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tật</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46987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hÃ¬nh áº£nh vá»nh na-plÆ¡ nÆ°á»c Ã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9067800" cy="7112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6720" y="457200"/>
            <a:ext cx="7494359" cy="707886"/>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000" dirty="0" err="1" smtClean="0">
                <a:latin typeface=".VnBodoni" pitchFamily="34" charset="0"/>
              </a:rPr>
              <a:t>Vịnh</a:t>
            </a:r>
            <a:r>
              <a:rPr lang="en-US" sz="4000" dirty="0" smtClean="0">
                <a:latin typeface=".VnBodoni" pitchFamily="34" charset="0"/>
              </a:rPr>
              <a:t> Na-</a:t>
            </a:r>
            <a:r>
              <a:rPr lang="en-US" sz="4000" dirty="0" err="1" smtClean="0">
                <a:latin typeface=".VnBodoni" pitchFamily="34" charset="0"/>
              </a:rPr>
              <a:t>Plơ</a:t>
            </a:r>
            <a:r>
              <a:rPr lang="en-US" sz="4000" dirty="0" smtClean="0">
                <a:latin typeface=".VnBodoni" pitchFamily="34" charset="0"/>
              </a:rPr>
              <a:t> </a:t>
            </a:r>
            <a:r>
              <a:rPr lang="en-US" sz="4000" dirty="0" err="1" smtClean="0">
                <a:latin typeface=".VnBodoni" pitchFamily="34" charset="0"/>
              </a:rPr>
              <a:t>thuộc</a:t>
            </a:r>
            <a:r>
              <a:rPr lang="en-US" sz="4000" dirty="0" smtClean="0">
                <a:latin typeface=".VnBodoni" pitchFamily="34" charset="0"/>
              </a:rPr>
              <a:t> I-ta-li-a</a:t>
            </a:r>
            <a:endParaRPr lang="en-US" sz="4000" dirty="0">
              <a:latin typeface=".VnBodoni" pitchFamily="34" charset="0"/>
            </a:endParaRPr>
          </a:p>
        </p:txBody>
      </p:sp>
    </p:spTree>
    <p:extLst>
      <p:ext uri="{BB962C8B-B14F-4D97-AF65-F5344CB8AC3E}">
        <p14:creationId xmlns:p14="http://schemas.microsoft.com/office/powerpoint/2010/main" val="330436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52400"/>
            <a:ext cx="3134191" cy="646331"/>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3600" dirty="0" smtClean="0">
                <a:latin typeface="Times New Roman" pitchFamily="18" charset="0"/>
                <a:cs typeface="Times New Roman" pitchFamily="18" charset="0"/>
              </a:rPr>
              <a:t>2.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Xiu</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5542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996" y="152400"/>
            <a:ext cx="8001000" cy="107721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Nỗi</a:t>
            </a:r>
            <a:r>
              <a:rPr lang="en-US" sz="3200" dirty="0">
                <a:latin typeface="Times New Roman" pitchFamily="18" charset="0"/>
                <a:cs typeface="Times New Roman" pitchFamily="18" charset="0"/>
              </a:rPr>
              <a:t> lo </a:t>
            </a:r>
            <a:r>
              <a:rPr lang="en-US" sz="3200" dirty="0" err="1">
                <a:latin typeface="Times New Roman" pitchFamily="18" charset="0"/>
                <a:cs typeface="Times New Roman" pitchFamily="18" charset="0"/>
              </a:rPr>
              <a:t>sợ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a:t>
            </a:r>
          </a:p>
        </p:txBody>
      </p:sp>
      <p:sp>
        <p:nvSpPr>
          <p:cNvPr id="3" name="Rectangle 2"/>
          <p:cNvSpPr/>
          <p:nvPr/>
        </p:nvSpPr>
        <p:spPr>
          <a:xfrm>
            <a:off x="0" y="1371600"/>
            <a:ext cx="83820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sóc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Giôn</a:t>
            </a:r>
            <a:r>
              <a:rPr lang="en-US" sz="3200" dirty="0">
                <a:latin typeface="Times New Roman" pitchFamily="18" charset="0"/>
                <a:cs typeface="Times New Roman" pitchFamily="18" charset="0"/>
              </a:rPr>
              <a:t>-xi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nản</a:t>
            </a:r>
            <a:r>
              <a:rPr lang="en-US" sz="3200" dirty="0">
                <a:latin typeface="Times New Roman" pitchFamily="18" charset="0"/>
                <a:cs typeface="Times New Roman" pitchFamily="18" charset="0"/>
              </a:rPr>
              <a:t>.</a:t>
            </a:r>
          </a:p>
        </p:txBody>
      </p:sp>
      <p:sp>
        <p:nvSpPr>
          <p:cNvPr id="4" name="Rectangle 3"/>
          <p:cNvSpPr/>
          <p:nvPr/>
        </p:nvSpPr>
        <p:spPr>
          <a:xfrm>
            <a:off x="917391" y="2667000"/>
            <a:ext cx="7300396"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a:t>
            </a:r>
          </a:p>
        </p:txBody>
      </p:sp>
      <p:sp>
        <p:nvSpPr>
          <p:cNvPr id="5" name="Rectangle 4"/>
          <p:cNvSpPr/>
          <p:nvPr/>
        </p:nvSpPr>
        <p:spPr>
          <a:xfrm>
            <a:off x="311727" y="3581400"/>
            <a:ext cx="80772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vi-VN" sz="3200" dirty="0">
                <a:latin typeface="Times New Roman" pitchFamily="18" charset="0"/>
                <a:cs typeface="Times New Roman" pitchFamily="18" charset="0"/>
              </a:rPr>
              <a:t>- </a:t>
            </a:r>
            <a:r>
              <a:rPr lang="pt-BR" sz="3200" dirty="0">
                <a:latin typeface="Times New Roman" pitchFamily="18" charset="0"/>
                <a:cs typeface="Times New Roman" pitchFamily="18" charset="0"/>
              </a:rPr>
              <a:t>Tâm trạng: T</a:t>
            </a:r>
            <a:r>
              <a:rPr lang="vi-VN" sz="3200" dirty="0">
                <a:latin typeface="Times New Roman" pitchFamily="18" charset="0"/>
                <a:cs typeface="Times New Roman" pitchFamily="18" charset="0"/>
              </a:rPr>
              <a:t>ừ lo sợ</a:t>
            </a:r>
            <a:r>
              <a:rPr lang="pt-BR" sz="3200" dirty="0">
                <a:latin typeface="Times New Roman" pitchFamily="18" charset="0"/>
                <a:cs typeface="Times New Roman" pitchFamily="18" charset="0"/>
              </a:rPr>
              <a:t>→ chiều chuộng→ động viên→ chăm sóc → ngạc nhiên→ sung sướng.</a:t>
            </a:r>
            <a:endParaRPr lang="en-US" sz="3200" dirty="0">
              <a:latin typeface="Times New Roman" pitchFamily="18" charset="0"/>
              <a:cs typeface="Times New Roman" pitchFamily="18" charset="0"/>
            </a:endParaRPr>
          </a:p>
        </p:txBody>
      </p:sp>
      <p:sp>
        <p:nvSpPr>
          <p:cNvPr id="6" name="Rectangle 5"/>
          <p:cNvSpPr/>
          <p:nvPr/>
        </p:nvSpPr>
        <p:spPr>
          <a:xfrm>
            <a:off x="935402" y="5029200"/>
            <a:ext cx="6856615"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b="1" dirty="0">
                <a:latin typeface="Times New Roman" pitchFamily="18" charset="0"/>
                <a:cs typeface="Times New Roman" pitchFamily="18" charset="0"/>
              </a:rPr>
              <a:t>=&gt;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bao</a:t>
            </a:r>
            <a:r>
              <a:rPr lang="en-US" sz="3200" b="1" dirty="0">
                <a:latin typeface="Times New Roman" pitchFamily="18" charset="0"/>
                <a:cs typeface="Times New Roman" pitchFamily="18" charset="0"/>
              </a:rPr>
              <a:t> la, </a:t>
            </a:r>
            <a:r>
              <a:rPr lang="en-US" sz="3200" b="1" dirty="0" err="1">
                <a:latin typeface="Times New Roman" pitchFamily="18" charset="0"/>
                <a:cs typeface="Times New Roman" pitchFamily="18" charset="0"/>
              </a:rPr>
              <a:t>sâu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nặng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mọi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58842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0"/>
            <a:ext cx="93567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 y="990600"/>
            <a:ext cx="8382000" cy="1600438"/>
          </a:xfrm>
          <a:prstGeom prst="rect">
            <a:avLst/>
          </a:prstGeom>
          <a:noFill/>
        </p:spPr>
        <p:txBody>
          <a:bodyPr>
            <a:spAutoFit/>
          </a:bodyPr>
          <a:lstStyle/>
          <a:p>
            <a:pPr algn="ctr" eaLnBrk="1" hangingPunct="1">
              <a:defRPr/>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rPr>
              <a:t>CHIẾC </a:t>
            </a: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rPr>
              <a:t>LÁ CUỐI CÙNG</a:t>
            </a:r>
          </a:p>
          <a:p>
            <a:pPr algn="ctr" eaLnBrk="1" hangingPunct="1">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rPr>
              <a:t>O.HEN-RI</a:t>
            </a:r>
          </a:p>
        </p:txBody>
      </p:sp>
      <p:sp>
        <p:nvSpPr>
          <p:cNvPr id="2" name="Rectangle 1"/>
          <p:cNvSpPr/>
          <p:nvPr/>
        </p:nvSpPr>
        <p:spPr>
          <a:xfrm>
            <a:off x="3925124" y="3244334"/>
            <a:ext cx="1293752" cy="369332"/>
          </a:xfrm>
          <a:prstGeom prst="rect">
            <a:avLst/>
          </a:prstGeom>
        </p:spPr>
        <p:txBody>
          <a:bodyPr wrap="none">
            <a:spAutoFit/>
          </a:bodyPr>
          <a:lstStyle/>
          <a:p>
            <a:r>
              <a:rPr lang="en-US" dirty="0" err="1"/>
              <a:t>Noí</a:t>
            </a:r>
            <a:r>
              <a:rPr lang="en-US" dirty="0"/>
              <a:t> </a:t>
            </a:r>
            <a:r>
              <a:rPr lang="en-US" dirty="0" err="1"/>
              <a:t>và</a:t>
            </a:r>
            <a:r>
              <a:rPr lang="en-US" dirty="0"/>
              <a:t> </a:t>
            </a:r>
            <a:r>
              <a:rPr lang="en-US" dirty="0" err="1"/>
              <a:t>nghe</a:t>
            </a:r>
            <a:endParaRPr lang="en-US" dirty="0"/>
          </a:p>
        </p:txBody>
      </p:sp>
    </p:spTree>
    <p:extLst>
      <p:ext uri="{BB962C8B-B14F-4D97-AF65-F5344CB8AC3E}">
        <p14:creationId xmlns:p14="http://schemas.microsoft.com/office/powerpoint/2010/main" val="2311113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THANH TAI\My Documents\Downloads\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45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Báº N BÃ GIÃP Äá»  NH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Káº¿t quáº£ hÃ¬nh áº£nh cho Báº N BÃ GIÃP Äá»  NHA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Káº¿t quáº£ hÃ¬nh áº£nh cho Báº N BÃ GIÃP Äá»  NH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92" y="7938"/>
            <a:ext cx="4284808" cy="34808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áº¿t quáº£ hÃ¬nh áº£nh cho Báº N BÃ GIÃP Äá»  NH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938"/>
            <a:ext cx="4724400" cy="349726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Káº¿t quáº£ hÃ¬nh áº£nh cho Báº N BÃ GIÃP Äá»  NHA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Káº¿t quáº£ hÃ¬nh áº£nh cho Báº N BÃ GIÃP Äá»  NH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07" y="3488747"/>
            <a:ext cx="4313093" cy="336232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7309" y="3505199"/>
            <a:ext cx="4620491" cy="334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55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1000"/>
                                        <p:tgtEl>
                                          <p:spTgt spid="3080"/>
                                        </p:tgtEl>
                                      </p:cBhvr>
                                    </p:animEffect>
                                    <p:anim calcmode="lin" valueType="num">
                                      <p:cBhvr>
                                        <p:cTn id="13" dur="1000" fill="hold"/>
                                        <p:tgtEl>
                                          <p:spTgt spid="3080"/>
                                        </p:tgtEl>
                                        <p:attrNameLst>
                                          <p:attrName>ppt_x</p:attrName>
                                        </p:attrNameLst>
                                      </p:cBhvr>
                                      <p:tavLst>
                                        <p:tav tm="0">
                                          <p:val>
                                            <p:strVal val="#ppt_x"/>
                                          </p:val>
                                        </p:tav>
                                        <p:tav tm="100000">
                                          <p:val>
                                            <p:strVal val="#ppt_x"/>
                                          </p:val>
                                        </p:tav>
                                      </p:tavLst>
                                    </p:anim>
                                    <p:anim calcmode="lin" valueType="num">
                                      <p:cBhvr>
                                        <p:cTn id="14"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1000"/>
                                        <p:tgtEl>
                                          <p:spTgt spid="3084"/>
                                        </p:tgtEl>
                                      </p:cBhvr>
                                    </p:animEffect>
                                    <p:anim calcmode="lin" valueType="num">
                                      <p:cBhvr>
                                        <p:cTn id="20" dur="1000" fill="hold"/>
                                        <p:tgtEl>
                                          <p:spTgt spid="3084"/>
                                        </p:tgtEl>
                                        <p:attrNameLst>
                                          <p:attrName>ppt_x</p:attrName>
                                        </p:attrNameLst>
                                      </p:cBhvr>
                                      <p:tavLst>
                                        <p:tav tm="0">
                                          <p:val>
                                            <p:strVal val="#ppt_x"/>
                                          </p:val>
                                        </p:tav>
                                        <p:tav tm="100000">
                                          <p:val>
                                            <p:strVal val="#ppt_x"/>
                                          </p:val>
                                        </p:tav>
                                      </p:tavLst>
                                    </p:anim>
                                    <p:anim calcmode="lin" valueType="num">
                                      <p:cBhvr>
                                        <p:cTn id="21"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86"/>
                                        </p:tgtEl>
                                        <p:attrNameLst>
                                          <p:attrName>style.visibility</p:attrName>
                                        </p:attrNameLst>
                                      </p:cBhvr>
                                      <p:to>
                                        <p:strVal val="visible"/>
                                      </p:to>
                                    </p:set>
                                    <p:anim calcmode="lin" valueType="num">
                                      <p:cBhvr additive="base">
                                        <p:cTn id="26" dur="500" fill="hold"/>
                                        <p:tgtEl>
                                          <p:spTgt spid="3086"/>
                                        </p:tgtEl>
                                        <p:attrNameLst>
                                          <p:attrName>ppt_x</p:attrName>
                                        </p:attrNameLst>
                                      </p:cBhvr>
                                      <p:tavLst>
                                        <p:tav tm="0">
                                          <p:val>
                                            <p:strVal val="#ppt_x"/>
                                          </p:val>
                                        </p:tav>
                                        <p:tav tm="100000">
                                          <p:val>
                                            <p:strVal val="#ppt_x"/>
                                          </p:val>
                                        </p:tav>
                                      </p:tavLst>
                                    </p:anim>
                                    <p:anim calcmode="lin" valueType="num">
                                      <p:cBhvr additive="base">
                                        <p:cTn id="27" dur="500" fill="hold"/>
                                        <p:tgtEl>
                                          <p:spTgt spid="3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57285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THANH TAI\My Documents\Downloads\tải xuống (10).jp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89916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28600" y="228600"/>
            <a:ext cx="4621778" cy="646331"/>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sz="3600" dirty="0" smtClean="0">
                <a:latin typeface="Times New Roman" pitchFamily="18" charset="0"/>
                <a:cs typeface="Times New Roman" pitchFamily="18" charset="0"/>
              </a:rPr>
              <a:t>3. </a:t>
            </a:r>
            <a:r>
              <a:rPr lang="en-US" sz="3600" dirty="0" err="1" smtClean="0">
                <a:latin typeface="Times New Roman" pitchFamily="18" charset="0"/>
                <a:cs typeface="Times New Roman" pitchFamily="18" charset="0"/>
              </a:rPr>
              <a:t>Nhận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Bơ</a:t>
            </a:r>
            <a:r>
              <a:rPr lang="en-US" sz="3600" dirty="0" smtClean="0">
                <a:latin typeface="Times New Roman" pitchFamily="18" charset="0"/>
                <a:cs typeface="Times New Roman" pitchFamily="18" charset="0"/>
              </a:rPr>
              <a:t>-men: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74696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9525000"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khổ</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mẫu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vẽ</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a:t>
            </a:r>
          </a:p>
        </p:txBody>
      </p:sp>
      <p:sp>
        <p:nvSpPr>
          <p:cNvPr id="5" name="Rectangle 4"/>
          <p:cNvSpPr/>
          <p:nvPr/>
        </p:nvSpPr>
        <p:spPr>
          <a:xfrm>
            <a:off x="724087" y="2808089"/>
            <a:ext cx="8076826"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sợ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sệt</a:t>
            </a:r>
            <a:r>
              <a:rPr lang="en-US" sz="3200" dirty="0">
                <a:latin typeface="Times New Roman" pitchFamily="18" charset="0"/>
                <a:cs typeface="Times New Roman" pitchFamily="18" charset="0"/>
              </a:rPr>
              <a:t>, lo </a:t>
            </a:r>
            <a:r>
              <a:rPr lang="en-US" sz="3200" dirty="0" err="1">
                <a:latin typeface="Times New Roman" pitchFamily="18" charset="0"/>
                <a:cs typeface="Times New Roman" pitchFamily="18" charset="0"/>
              </a:rPr>
              <a:t>lắng</a:t>
            </a:r>
            <a:r>
              <a:rPr lang="en-US" sz="3200"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lặng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
        <p:nvSpPr>
          <p:cNvPr id="6" name="Rectangle 5"/>
          <p:cNvSpPr/>
          <p:nvPr/>
        </p:nvSpPr>
        <p:spPr>
          <a:xfrm>
            <a:off x="800100" y="3458095"/>
            <a:ext cx="7772400"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nl-NL" sz="3200" b="1" dirty="0">
                <a:latin typeface="Times New Roman" pitchFamily="18" charset="0"/>
                <a:cs typeface="Times New Roman" pitchFamily="18" charset="0"/>
              </a:rPr>
              <a:t>* Hành động: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tuyết</a:t>
            </a:r>
            <a:r>
              <a:rPr lang="en-US" sz="3200" dirty="0">
                <a:latin typeface="Times New Roman" pitchFamily="18" charset="0"/>
                <a:cs typeface="Times New Roman" pitchFamily="18" charset="0"/>
              </a:rPr>
              <a:t>.</a:t>
            </a:r>
          </a:p>
        </p:txBody>
      </p:sp>
      <p:sp>
        <p:nvSpPr>
          <p:cNvPr id="7" name="Rectangle 6"/>
          <p:cNvSpPr/>
          <p:nvPr/>
        </p:nvSpPr>
        <p:spPr>
          <a:xfrm>
            <a:off x="-19396" y="4535313"/>
            <a:ext cx="9525000"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Mục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niềm</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niềm</a:t>
            </a:r>
            <a:r>
              <a:rPr lang="en-US" sz="3200" dirty="0">
                <a:latin typeface="Times New Roman" pitchFamily="18" charset="0"/>
                <a:cs typeface="Times New Roman" pitchFamily="18" charset="0"/>
              </a:rPr>
              <a:t> hi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Giôn</a:t>
            </a:r>
            <a:r>
              <a:rPr lang="en-US" sz="3200" dirty="0">
                <a:latin typeface="Times New Roman" pitchFamily="18" charset="0"/>
                <a:cs typeface="Times New Roman" pitchFamily="18" charset="0"/>
              </a:rPr>
              <a:t>-xi.</a:t>
            </a:r>
          </a:p>
          <a:p>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Giôn</a:t>
            </a:r>
            <a:r>
              <a:rPr lang="en-US" sz="3200" dirty="0">
                <a:latin typeface="Times New Roman" pitchFamily="18" charset="0"/>
                <a:cs typeface="Times New Roman" pitchFamily="18" charset="0"/>
              </a:rPr>
              <a:t>-xi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Xiu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Xiu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564681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0"/>
            <a:ext cx="3810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2509" y="401782"/>
            <a:ext cx="4572000" cy="4524315"/>
          </a:xfrm>
          <a:prstGeom prst="rect">
            <a:avLst/>
          </a:prstGeom>
        </p:spPr>
        <p:txBody>
          <a:bodyPr>
            <a:spAutoFit/>
          </a:bodyPr>
          <a:lstStyle/>
          <a:p>
            <a:pPr>
              <a:buFontTx/>
              <a:buChar char="-"/>
            </a:pPr>
            <a:r>
              <a:rPr lang="en-US" altLang="en-US" sz="3200" b="1" dirty="0" err="1">
                <a:latin typeface="Times New Roman" pitchFamily="18" charset="0"/>
                <a:cs typeface="Arial" charset="0"/>
              </a:rPr>
              <a:t>Đêm</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tối</a:t>
            </a:r>
            <a:r>
              <a:rPr lang="en-US" altLang="en-US" sz="3200" b="1" dirty="0">
                <a:latin typeface="Times New Roman" pitchFamily="18" charset="0"/>
                <a:cs typeface="Arial" charset="0"/>
              </a:rPr>
              <a:t/>
            </a:r>
            <a:br>
              <a:rPr lang="en-US" altLang="en-US" sz="3200" b="1" dirty="0">
                <a:latin typeface="Times New Roman" pitchFamily="18" charset="0"/>
                <a:cs typeface="Arial" charset="0"/>
              </a:rPr>
            </a:b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Mưa</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tuyết</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vùi</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dập</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đập</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mạnh</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vào</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cửa</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sổ</a:t>
            </a:r>
            <a:r>
              <a:rPr lang="en-US" altLang="en-US" sz="3200" b="1" dirty="0">
                <a:latin typeface="Times New Roman" pitchFamily="18" charset="0"/>
                <a:cs typeface="Arial" charset="0"/>
              </a:rPr>
              <a:t>.</a:t>
            </a:r>
          </a:p>
          <a:p>
            <a:pPr>
              <a:buFontTx/>
              <a:buChar char="-"/>
            </a:pP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Gió</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phũ</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phàng</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ào</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ào</a:t>
            </a:r>
            <a:r>
              <a:rPr lang="en-US" altLang="en-US" sz="3200" b="1" dirty="0">
                <a:latin typeface="Times New Roman" pitchFamily="18" charset="0"/>
                <a:cs typeface="Arial" charset="0"/>
              </a:rPr>
              <a:t>.</a:t>
            </a:r>
          </a:p>
          <a:p>
            <a:pPr>
              <a:buFontTx/>
              <a:buChar char="-"/>
            </a:pP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Giày</a:t>
            </a:r>
            <a:r>
              <a:rPr lang="en-US" altLang="en-US" sz="3200" b="1" dirty="0">
                <a:latin typeface="Times New Roman" pitchFamily="18" charset="0"/>
                <a:cs typeface="Arial" charset="0"/>
              </a:rPr>
              <a:t> , </a:t>
            </a:r>
            <a:r>
              <a:rPr lang="en-US" altLang="en-US" sz="3200" b="1" dirty="0" err="1">
                <a:latin typeface="Times New Roman" pitchFamily="18" charset="0"/>
                <a:cs typeface="Arial" charset="0"/>
              </a:rPr>
              <a:t>quần</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ướt</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sũng</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lạnh</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buốt</a:t>
            </a:r>
            <a:r>
              <a:rPr lang="en-US" altLang="en-US" sz="3200" b="1" dirty="0">
                <a:latin typeface="Times New Roman" pitchFamily="18" charset="0"/>
                <a:cs typeface="Arial" charset="0"/>
              </a:rPr>
              <a:t>.</a:t>
            </a:r>
          </a:p>
          <a:p>
            <a:pPr>
              <a:buFontTx/>
              <a:buChar char="-"/>
            </a:pPr>
            <a:r>
              <a:rPr lang="en-US" altLang="en-US" sz="3200" b="1" dirty="0" smtClean="0">
                <a:latin typeface="Times New Roman" pitchFamily="18" charset="0"/>
                <a:cs typeface="Arial" charset="0"/>
              </a:rPr>
              <a:t> </a:t>
            </a:r>
            <a:r>
              <a:rPr lang="en-US" altLang="en-US" sz="3200" b="1" dirty="0" err="1" smtClean="0">
                <a:latin typeface="Times New Roman" pitchFamily="18" charset="0"/>
                <a:cs typeface="Arial" charset="0"/>
              </a:rPr>
              <a:t>Một</a:t>
            </a:r>
            <a:r>
              <a:rPr lang="en-US" altLang="en-US" sz="3200" b="1" dirty="0" smtClean="0">
                <a:latin typeface="Times New Roman" pitchFamily="18" charset="0"/>
                <a:cs typeface="Arial" charset="0"/>
              </a:rPr>
              <a:t> </a:t>
            </a:r>
            <a:r>
              <a:rPr lang="en-US" altLang="en-US" sz="3200" b="1" dirty="0" err="1">
                <a:latin typeface="Times New Roman" pitchFamily="18" charset="0"/>
                <a:cs typeface="Arial" charset="0"/>
              </a:rPr>
              <a:t>đêm</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khủng</a:t>
            </a:r>
            <a:r>
              <a:rPr lang="en-US" altLang="en-US" sz="3200" b="1" dirty="0">
                <a:latin typeface="Times New Roman" pitchFamily="18" charset="0"/>
                <a:cs typeface="Arial" charset="0"/>
              </a:rPr>
              <a:t> </a:t>
            </a:r>
            <a:r>
              <a:rPr lang="en-US" altLang="en-US" sz="3200" b="1" dirty="0" err="1">
                <a:latin typeface="Times New Roman" pitchFamily="18" charset="0"/>
                <a:cs typeface="Arial" charset="0"/>
              </a:rPr>
              <a:t>khiếp</a:t>
            </a:r>
            <a:r>
              <a:rPr lang="en-US" altLang="en-US" sz="3200" b="1" dirty="0" smtClean="0">
                <a:latin typeface="Times New Roman" pitchFamily="18" charset="0"/>
                <a:cs typeface="Arial" charset="0"/>
              </a:rPr>
              <a:t>.</a:t>
            </a:r>
          </a:p>
          <a:p>
            <a:r>
              <a:rPr lang="en-US" altLang="en-US" sz="3200" b="1" i="1" dirty="0">
                <a:latin typeface="Times New Roman" pitchFamily="18" charset="0"/>
                <a:cs typeface="Arial" charset="0"/>
              </a:rPr>
              <a:t>=&gt; </a:t>
            </a:r>
            <a:r>
              <a:rPr lang="en-US" altLang="en-US" sz="3200" b="1" i="1" dirty="0" err="1">
                <a:latin typeface="Times New Roman" pitchFamily="18" charset="0"/>
                <a:cs typeface="Arial" charset="0"/>
              </a:rPr>
              <a:t>Hoàn</a:t>
            </a:r>
            <a:r>
              <a:rPr lang="en-US" altLang="en-US" sz="3200" b="1" i="1" dirty="0">
                <a:latin typeface="Times New Roman" pitchFamily="18" charset="0"/>
                <a:cs typeface="Arial" charset="0"/>
              </a:rPr>
              <a:t> </a:t>
            </a:r>
            <a:r>
              <a:rPr lang="en-US" altLang="en-US" sz="3200" b="1" i="1" dirty="0" err="1">
                <a:latin typeface="Times New Roman" pitchFamily="18" charset="0"/>
                <a:cs typeface="Arial" charset="0"/>
              </a:rPr>
              <a:t>cảnh</a:t>
            </a:r>
            <a:r>
              <a:rPr lang="en-US" altLang="en-US" sz="3200" b="1" i="1" dirty="0">
                <a:latin typeface="Times New Roman" pitchFamily="18" charset="0"/>
                <a:cs typeface="Arial" charset="0"/>
              </a:rPr>
              <a:t> </a:t>
            </a:r>
            <a:r>
              <a:rPr lang="en-US" altLang="en-US" sz="3200" b="1" i="1" dirty="0" err="1" smtClean="0">
                <a:latin typeface="Times New Roman" pitchFamily="18" charset="0"/>
                <a:cs typeface="Arial" charset="0"/>
              </a:rPr>
              <a:t>vẽ</a:t>
            </a:r>
            <a:r>
              <a:rPr lang="en-US" altLang="en-US" sz="3200" b="1" i="1" dirty="0" smtClean="0">
                <a:latin typeface="Times New Roman" pitchFamily="18" charset="0"/>
                <a:cs typeface="Arial" charset="0"/>
              </a:rPr>
              <a:t> </a:t>
            </a:r>
            <a:r>
              <a:rPr lang="en-US" altLang="en-US" sz="3200" b="1" i="1" dirty="0" err="1" smtClean="0">
                <a:latin typeface="Times New Roman" pitchFamily="18" charset="0"/>
                <a:cs typeface="Arial" charset="0"/>
              </a:rPr>
              <a:t>lá</a:t>
            </a:r>
            <a:r>
              <a:rPr lang="en-US" altLang="en-US" sz="3200" b="1" i="1" dirty="0" smtClean="0">
                <a:latin typeface="Times New Roman" pitchFamily="18" charset="0"/>
                <a:cs typeface="Arial" charset="0"/>
              </a:rPr>
              <a:t> </a:t>
            </a:r>
            <a:r>
              <a:rPr lang="en-US" altLang="en-US" sz="3200" b="1" i="1" dirty="0" err="1" smtClean="0">
                <a:latin typeface="Times New Roman" pitchFamily="18" charset="0"/>
                <a:cs typeface="Arial" charset="0"/>
              </a:rPr>
              <a:t>vô</a:t>
            </a:r>
            <a:r>
              <a:rPr lang="en-US" altLang="en-US" sz="3200" b="1" i="1" dirty="0" smtClean="0">
                <a:latin typeface="Times New Roman" pitchFamily="18" charset="0"/>
                <a:cs typeface="Arial" charset="0"/>
              </a:rPr>
              <a:t> </a:t>
            </a:r>
            <a:r>
              <a:rPr lang="en-US" altLang="en-US" sz="3200" b="1" i="1" dirty="0" err="1">
                <a:latin typeface="Times New Roman" pitchFamily="18" charset="0"/>
                <a:cs typeface="Arial" charset="0"/>
              </a:rPr>
              <a:t>cùng</a:t>
            </a:r>
            <a:r>
              <a:rPr lang="en-US" altLang="en-US" sz="3200" b="1" i="1" dirty="0">
                <a:latin typeface="Times New Roman" pitchFamily="18" charset="0"/>
                <a:cs typeface="Arial" charset="0"/>
              </a:rPr>
              <a:t> </a:t>
            </a:r>
            <a:r>
              <a:rPr lang="en-US" altLang="en-US" sz="3200" b="1" i="1" dirty="0" err="1">
                <a:latin typeface="Times New Roman" pitchFamily="18" charset="0"/>
                <a:cs typeface="Arial" charset="0"/>
              </a:rPr>
              <a:t>khắc</a:t>
            </a:r>
            <a:r>
              <a:rPr lang="en-US" altLang="en-US" sz="3200" b="1" i="1" dirty="0">
                <a:latin typeface="Times New Roman" pitchFamily="18" charset="0"/>
                <a:cs typeface="Arial" charset="0"/>
              </a:rPr>
              <a:t> </a:t>
            </a:r>
            <a:r>
              <a:rPr lang="en-US" altLang="en-US" sz="3200" b="1" i="1" dirty="0" err="1">
                <a:latin typeface="Times New Roman" pitchFamily="18" charset="0"/>
                <a:cs typeface="Arial" charset="0"/>
              </a:rPr>
              <a:t>nghiệt</a:t>
            </a:r>
            <a:endParaRPr lang="en-US" altLang="en-US" sz="3200" b="1" dirty="0">
              <a:latin typeface="Times New Roman" pitchFamily="18" charset="0"/>
              <a:cs typeface="Arial" charset="0"/>
            </a:endParaRPr>
          </a:p>
        </p:txBody>
      </p:sp>
    </p:spTree>
    <p:extLst>
      <p:ext uri="{BB962C8B-B14F-4D97-AF65-F5344CB8AC3E}">
        <p14:creationId xmlns:p14="http://schemas.microsoft.com/office/powerpoint/2010/main" val="24131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57715" t="20593" r="13193" b="59621"/>
          <a:stretch>
            <a:fillRect/>
          </a:stretch>
        </p:blipFill>
        <p:spPr bwMode="auto">
          <a:xfrm>
            <a:off x="0" y="0"/>
            <a:ext cx="9144000" cy="6858000"/>
          </a:xfrm>
          <a:prstGeom prst="rect">
            <a:avLst/>
          </a:prstGeom>
          <a:gradFill rotWithShape="1">
            <a:gsLst>
              <a:gs pos="0">
                <a:srgbClr val="00FF00"/>
              </a:gs>
              <a:gs pos="50000">
                <a:schemeClr val="bg1"/>
              </a:gs>
              <a:gs pos="100000">
                <a:srgbClr val="00FF00"/>
              </a:gs>
            </a:gsLst>
            <a:lin ang="5400000" scaled="1"/>
          </a:gradFill>
          <a:ln w="38100">
            <a:solidFill>
              <a:srgbClr val="FF0066"/>
            </a:solidFill>
            <a:miter lim="800000"/>
            <a:headEnd/>
            <a:tailEnd/>
          </a:ln>
        </p:spPr>
      </p:pic>
      <p:sp>
        <p:nvSpPr>
          <p:cNvPr id="5" name="Text Box 3"/>
          <p:cNvSpPr txBox="1">
            <a:spLocks noChangeArrowheads="1"/>
          </p:cNvSpPr>
          <p:nvPr/>
        </p:nvSpPr>
        <p:spPr bwMode="auto">
          <a:xfrm>
            <a:off x="3505200" y="3657600"/>
            <a:ext cx="5638800" cy="3149600"/>
          </a:xfrm>
          <a:prstGeom prst="rect">
            <a:avLst/>
          </a:prstGeom>
          <a:solidFill>
            <a:srgbClr val="CCFFCC"/>
          </a:solidFill>
          <a:ln w="9525" cap="rnd">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pPr>
            <a:r>
              <a:rPr lang="en-US" sz="2000" b="1" i="1" dirty="0" err="1">
                <a:solidFill>
                  <a:srgbClr val="006600"/>
                </a:solidFill>
              </a:rPr>
              <a:t>Chiếc</a:t>
            </a:r>
            <a:r>
              <a:rPr lang="en-US" sz="2000" b="1" i="1" dirty="0">
                <a:solidFill>
                  <a:srgbClr val="006600"/>
                </a:solidFill>
              </a:rPr>
              <a:t> </a:t>
            </a:r>
            <a:r>
              <a:rPr lang="en-US" sz="2000" b="1" i="1" dirty="0" err="1">
                <a:solidFill>
                  <a:srgbClr val="006600"/>
                </a:solidFill>
              </a:rPr>
              <a:t>lá</a:t>
            </a:r>
            <a:r>
              <a:rPr lang="en-US" sz="2000" b="1" i="1" dirty="0">
                <a:solidFill>
                  <a:srgbClr val="006600"/>
                </a:solidFill>
              </a:rPr>
              <a:t> </a:t>
            </a:r>
            <a:r>
              <a:rPr lang="en-US" sz="2000" b="1" i="1" dirty="0" err="1">
                <a:solidFill>
                  <a:srgbClr val="006600"/>
                </a:solidFill>
              </a:rPr>
              <a:t>chính</a:t>
            </a:r>
            <a:r>
              <a:rPr lang="en-US" sz="2000" b="1" i="1" dirty="0">
                <a:solidFill>
                  <a:srgbClr val="006600"/>
                </a:solidFill>
              </a:rPr>
              <a:t> </a:t>
            </a:r>
            <a:r>
              <a:rPr lang="en-US" sz="2000" b="1" i="1" dirty="0" err="1">
                <a:solidFill>
                  <a:srgbClr val="006600"/>
                </a:solidFill>
              </a:rPr>
              <a:t>là</a:t>
            </a:r>
            <a:r>
              <a:rPr lang="en-US" sz="2000" b="1" i="1" dirty="0">
                <a:solidFill>
                  <a:srgbClr val="006600"/>
                </a:solidFill>
              </a:rPr>
              <a:t> </a:t>
            </a:r>
            <a:r>
              <a:rPr lang="en-US" sz="2000" b="1" i="1" dirty="0" err="1">
                <a:solidFill>
                  <a:srgbClr val="006600"/>
                </a:solidFill>
              </a:rPr>
              <a:t>kiệt</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cụ</a:t>
            </a:r>
            <a:r>
              <a:rPr lang="en-US" sz="2000" b="1" i="1" dirty="0">
                <a:solidFill>
                  <a:srgbClr val="006600"/>
                </a:solidFill>
              </a:rPr>
              <a:t> </a:t>
            </a:r>
            <a:r>
              <a:rPr lang="en-US" sz="2000" b="1" i="1" dirty="0" err="1">
                <a:solidFill>
                  <a:srgbClr val="006600"/>
                </a:solidFill>
              </a:rPr>
              <a:t>Bơ</a:t>
            </a:r>
            <a:r>
              <a:rPr lang="en-US" sz="2000" b="1" i="1" dirty="0">
                <a:solidFill>
                  <a:srgbClr val="006600"/>
                </a:solidFill>
              </a:rPr>
              <a:t>-men, </a:t>
            </a:r>
            <a:r>
              <a:rPr lang="en-US" sz="2000" b="1" i="1" dirty="0" err="1">
                <a:solidFill>
                  <a:srgbClr val="006600"/>
                </a:solidFill>
              </a:rPr>
              <a:t>vì</a:t>
            </a:r>
            <a:r>
              <a:rPr lang="en-US" sz="2000" b="1" i="1" dirty="0">
                <a:solidFill>
                  <a:srgbClr val="006600"/>
                </a:solidFill>
              </a:rPr>
              <a:t> </a:t>
            </a:r>
            <a:r>
              <a:rPr lang="en-US" sz="2000" b="1" i="1" dirty="0" err="1">
                <a:solidFill>
                  <a:srgbClr val="006600"/>
                </a:solidFill>
              </a:rPr>
              <a:t>nó</a:t>
            </a:r>
            <a:r>
              <a:rPr lang="en-US" sz="2000" b="1" i="1" dirty="0">
                <a:solidFill>
                  <a:srgbClr val="006600"/>
                </a:solidFill>
              </a:rPr>
              <a:t> </a:t>
            </a:r>
            <a:r>
              <a:rPr lang="en-US" sz="2000" b="1" i="1" dirty="0" err="1">
                <a:solidFill>
                  <a:srgbClr val="006600"/>
                </a:solidFill>
              </a:rPr>
              <a:t>sống</a:t>
            </a:r>
            <a:r>
              <a:rPr lang="en-US" sz="2000" b="1" i="1" dirty="0">
                <a:solidFill>
                  <a:srgbClr val="006600"/>
                </a:solidFill>
              </a:rPr>
              <a:t> </a:t>
            </a:r>
            <a:r>
              <a:rPr lang="en-US" sz="2000" b="1" i="1" dirty="0" err="1">
                <a:solidFill>
                  <a:srgbClr val="006600"/>
                </a:solidFill>
              </a:rPr>
              <a:t>động</a:t>
            </a:r>
            <a:r>
              <a:rPr lang="en-US" sz="2000" b="1" i="1" dirty="0">
                <a:solidFill>
                  <a:srgbClr val="006600"/>
                </a:solidFill>
              </a:rPr>
              <a:t> </a:t>
            </a:r>
            <a:r>
              <a:rPr lang="en-US" sz="2000" b="1" i="1" dirty="0" err="1">
                <a:solidFill>
                  <a:srgbClr val="006600"/>
                </a:solidFill>
              </a:rPr>
              <a:t>như</a:t>
            </a:r>
            <a:r>
              <a:rPr lang="en-US" sz="2000" b="1" i="1" dirty="0">
                <a:solidFill>
                  <a:srgbClr val="006600"/>
                </a:solidFill>
              </a:rPr>
              <a:t> </a:t>
            </a:r>
            <a:r>
              <a:rPr lang="en-US" sz="2000" b="1" i="1" dirty="0" err="1">
                <a:solidFill>
                  <a:srgbClr val="006600"/>
                </a:solidFill>
              </a:rPr>
              <a:t>thật</a:t>
            </a:r>
            <a:r>
              <a:rPr lang="en-US" sz="2000" b="1" i="1" dirty="0">
                <a:solidFill>
                  <a:srgbClr val="006600"/>
                </a:solidFill>
              </a:rPr>
              <a:t>, </a:t>
            </a:r>
            <a:r>
              <a:rPr lang="en-US" sz="2000" b="1" i="1" dirty="0" err="1">
                <a:solidFill>
                  <a:srgbClr val="006600"/>
                </a:solidFill>
              </a:rPr>
              <a:t>đánh</a:t>
            </a:r>
            <a:r>
              <a:rPr lang="en-US" sz="2000" b="1" i="1" dirty="0">
                <a:solidFill>
                  <a:srgbClr val="006600"/>
                </a:solidFill>
              </a:rPr>
              <a:t> </a:t>
            </a:r>
            <a:r>
              <a:rPr lang="en-US" sz="2000" b="1" i="1" dirty="0" err="1">
                <a:solidFill>
                  <a:srgbClr val="006600"/>
                </a:solidFill>
              </a:rPr>
              <a:t>lừa</a:t>
            </a:r>
            <a:r>
              <a:rPr lang="en-US" sz="2000" b="1" i="1" dirty="0">
                <a:solidFill>
                  <a:srgbClr val="006600"/>
                </a:solidFill>
              </a:rPr>
              <a:t> </a:t>
            </a:r>
            <a:r>
              <a:rPr lang="en-US" sz="2000" b="1" i="1" dirty="0" err="1">
                <a:solidFill>
                  <a:srgbClr val="006600"/>
                </a:solidFill>
              </a:rPr>
              <a:t>các</a:t>
            </a:r>
            <a:r>
              <a:rPr lang="en-US" sz="2000" b="1" i="1" dirty="0">
                <a:solidFill>
                  <a:srgbClr val="006600"/>
                </a:solidFill>
              </a:rPr>
              <a:t> </a:t>
            </a:r>
            <a:r>
              <a:rPr lang="en-US" sz="2000" b="1" i="1" dirty="0" err="1">
                <a:solidFill>
                  <a:srgbClr val="006600"/>
                </a:solidFill>
              </a:rPr>
              <a:t>cặp</a:t>
            </a:r>
            <a:r>
              <a:rPr lang="en-US" sz="2000" b="1" i="1" dirty="0">
                <a:solidFill>
                  <a:srgbClr val="006600"/>
                </a:solidFill>
              </a:rPr>
              <a:t> </a:t>
            </a:r>
            <a:r>
              <a:rPr lang="en-US" sz="2000" b="1" i="1" dirty="0" err="1">
                <a:solidFill>
                  <a:srgbClr val="006600"/>
                </a:solidFill>
              </a:rPr>
              <a:t>mắt</a:t>
            </a:r>
            <a:r>
              <a:rPr lang="en-US" sz="2000" b="1" i="1" dirty="0">
                <a:solidFill>
                  <a:srgbClr val="006600"/>
                </a:solidFill>
              </a:rPr>
              <a:t> </a:t>
            </a:r>
            <a:r>
              <a:rPr lang="en-US" sz="2000" b="1" i="1" dirty="0" err="1">
                <a:solidFill>
                  <a:srgbClr val="006600"/>
                </a:solidFill>
              </a:rPr>
              <a:t>nhà</a:t>
            </a:r>
            <a:r>
              <a:rPr lang="en-US" sz="2000" b="1" i="1" dirty="0">
                <a:solidFill>
                  <a:srgbClr val="006600"/>
                </a:solidFill>
              </a:rPr>
              <a:t> </a:t>
            </a:r>
            <a:r>
              <a:rPr lang="en-US" sz="2000" b="1" i="1" dirty="0" err="1">
                <a:solidFill>
                  <a:srgbClr val="006600"/>
                </a:solidFill>
              </a:rPr>
              <a:t>nghề</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các</a:t>
            </a:r>
            <a:r>
              <a:rPr lang="en-US" sz="2000" b="1" i="1" dirty="0">
                <a:solidFill>
                  <a:srgbClr val="006600"/>
                </a:solidFill>
              </a:rPr>
              <a:t> </a:t>
            </a:r>
            <a:r>
              <a:rPr lang="en-US" sz="2000" b="1" i="1" dirty="0" err="1">
                <a:solidFill>
                  <a:srgbClr val="006600"/>
                </a:solidFill>
              </a:rPr>
              <a:t>cô</a:t>
            </a:r>
            <a:r>
              <a:rPr lang="en-US" sz="2000" b="1" i="1" dirty="0">
                <a:solidFill>
                  <a:srgbClr val="006600"/>
                </a:solidFill>
              </a:rPr>
              <a:t> </a:t>
            </a:r>
            <a:r>
              <a:rPr lang="en-US" sz="2000" b="1" i="1" dirty="0" err="1">
                <a:solidFill>
                  <a:srgbClr val="006600"/>
                </a:solidFill>
              </a:rPr>
              <a:t>hoạ</a:t>
            </a:r>
            <a:r>
              <a:rPr lang="en-US" sz="2000" b="1" i="1" dirty="0">
                <a:solidFill>
                  <a:srgbClr val="006600"/>
                </a:solidFill>
              </a:rPr>
              <a:t> </a:t>
            </a:r>
            <a:r>
              <a:rPr lang="en-US" sz="2000" b="1" i="1" dirty="0" err="1">
                <a:solidFill>
                  <a:srgbClr val="006600"/>
                </a:solidFill>
              </a:rPr>
              <a:t>sĩ</a:t>
            </a:r>
            <a:r>
              <a:rPr lang="en-US" sz="2000" b="1" i="1" dirty="0">
                <a:solidFill>
                  <a:srgbClr val="006600"/>
                </a:solidFill>
              </a:rPr>
              <a:t>. </a:t>
            </a:r>
            <a:r>
              <a:rPr lang="en-US" sz="2000" b="1" i="1" dirty="0" err="1">
                <a:solidFill>
                  <a:srgbClr val="006600"/>
                </a:solidFill>
              </a:rPr>
              <a:t>Màu</a:t>
            </a:r>
            <a:r>
              <a:rPr lang="en-US" sz="2000" b="1" i="1" dirty="0">
                <a:solidFill>
                  <a:srgbClr val="006600"/>
                </a:solidFill>
              </a:rPr>
              <a:t> </a:t>
            </a:r>
            <a:r>
              <a:rPr lang="en-US" sz="2000" b="1" i="1" dirty="0" err="1">
                <a:solidFill>
                  <a:srgbClr val="006600"/>
                </a:solidFill>
              </a:rPr>
              <a:t>sắc</a:t>
            </a:r>
            <a:r>
              <a:rPr lang="en-US" sz="2000" b="1" i="1" dirty="0">
                <a:solidFill>
                  <a:srgbClr val="006600"/>
                </a:solidFill>
              </a:rPr>
              <a:t> </a:t>
            </a:r>
            <a:r>
              <a:rPr lang="en-US" sz="2000" b="1" i="1" dirty="0" err="1">
                <a:solidFill>
                  <a:srgbClr val="006600"/>
                </a:solidFill>
              </a:rPr>
              <a:t>và</a:t>
            </a:r>
            <a:r>
              <a:rPr lang="en-US" sz="2000" b="1" i="1" dirty="0">
                <a:solidFill>
                  <a:srgbClr val="006600"/>
                </a:solidFill>
              </a:rPr>
              <a:t> ý </a:t>
            </a:r>
            <a:r>
              <a:rPr lang="en-US" sz="2000" b="1" i="1" dirty="0" err="1">
                <a:solidFill>
                  <a:srgbClr val="006600"/>
                </a:solidFill>
              </a:rPr>
              <a:t>nghĩa</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nó</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a:t>
            </a:r>
            <a:r>
              <a:rPr lang="en-US" sz="2000" b="1" i="1" dirty="0" err="1">
                <a:solidFill>
                  <a:srgbClr val="006600"/>
                </a:solidFill>
              </a:rPr>
              <a:t>động</a:t>
            </a:r>
            <a:r>
              <a:rPr lang="en-US" sz="2000" b="1" i="1" dirty="0">
                <a:solidFill>
                  <a:srgbClr val="006600"/>
                </a:solidFill>
              </a:rPr>
              <a:t> </a:t>
            </a:r>
            <a:r>
              <a:rPr lang="en-US" sz="2000" b="1" i="1" dirty="0" err="1">
                <a:solidFill>
                  <a:srgbClr val="006600"/>
                </a:solidFill>
              </a:rPr>
              <a:t>đến</a:t>
            </a:r>
            <a:r>
              <a:rPr lang="en-US" sz="2000" b="1" i="1" dirty="0">
                <a:solidFill>
                  <a:srgbClr val="006600"/>
                </a:solidFill>
              </a:rPr>
              <a:t> </a:t>
            </a:r>
            <a:r>
              <a:rPr lang="en-US" sz="2000" b="1" i="1" dirty="0" err="1">
                <a:solidFill>
                  <a:srgbClr val="006600"/>
                </a:solidFill>
              </a:rPr>
              <a:t>tâm</a:t>
            </a:r>
            <a:r>
              <a:rPr lang="en-US" sz="2000" b="1" i="1" dirty="0">
                <a:solidFill>
                  <a:srgbClr val="006600"/>
                </a:solidFill>
              </a:rPr>
              <a:t> </a:t>
            </a:r>
            <a:r>
              <a:rPr lang="en-US" sz="2000" b="1" i="1" dirty="0" err="1">
                <a:solidFill>
                  <a:srgbClr val="006600"/>
                </a:solidFill>
              </a:rPr>
              <a:t>hồn</a:t>
            </a:r>
            <a:r>
              <a:rPr lang="en-US" sz="2000" b="1" i="1" dirty="0">
                <a:solidFill>
                  <a:srgbClr val="006600"/>
                </a:solidFill>
              </a:rPr>
              <a:t> </a:t>
            </a:r>
            <a:r>
              <a:rPr lang="en-US" sz="2000" b="1" i="1" dirty="0" err="1">
                <a:solidFill>
                  <a:srgbClr val="006600"/>
                </a:solidFill>
              </a:rPr>
              <a:t>nhạy</a:t>
            </a:r>
            <a:r>
              <a:rPr lang="en-US" sz="2000" b="1" i="1" dirty="0">
                <a:solidFill>
                  <a:srgbClr val="006600"/>
                </a:solidFill>
              </a:rPr>
              <a:t> </a:t>
            </a:r>
            <a:r>
              <a:rPr lang="en-US" sz="2000" b="1" i="1" dirty="0" err="1">
                <a:solidFill>
                  <a:srgbClr val="006600"/>
                </a:solidFill>
              </a:rPr>
              <a:t>cảm</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Giôn</a:t>
            </a:r>
            <a:r>
              <a:rPr lang="en-US" sz="2000" b="1" i="1" dirty="0">
                <a:solidFill>
                  <a:srgbClr val="006600"/>
                </a:solidFill>
              </a:rPr>
              <a:t>-xi; </a:t>
            </a:r>
            <a:r>
              <a:rPr lang="en-US" sz="2000" b="1" i="1" dirty="0" err="1">
                <a:solidFill>
                  <a:srgbClr val="006600"/>
                </a:solidFill>
              </a:rPr>
              <a:t>được</a:t>
            </a:r>
            <a:r>
              <a:rPr lang="en-US" sz="2000" b="1" i="1" dirty="0">
                <a:solidFill>
                  <a:srgbClr val="006600"/>
                </a:solidFill>
              </a:rPr>
              <a:t> </a:t>
            </a:r>
            <a:r>
              <a:rPr lang="en-US" sz="2000" b="1" i="1" dirty="0" err="1">
                <a:solidFill>
                  <a:srgbClr val="006600"/>
                </a:solidFill>
              </a:rPr>
              <a:t>vẽ</a:t>
            </a:r>
            <a:r>
              <a:rPr lang="en-US" sz="2000" b="1" i="1" dirty="0">
                <a:solidFill>
                  <a:srgbClr val="006600"/>
                </a:solidFill>
              </a:rPr>
              <a:t> </a:t>
            </a:r>
            <a:r>
              <a:rPr lang="en-US" sz="2000" b="1" i="1" dirty="0" err="1">
                <a:solidFill>
                  <a:srgbClr val="006600"/>
                </a:solidFill>
              </a:rPr>
              <a:t>bằng</a:t>
            </a:r>
            <a:r>
              <a:rPr lang="en-US" sz="2000" b="1" i="1" dirty="0">
                <a:solidFill>
                  <a:srgbClr val="006600"/>
                </a:solidFill>
              </a:rPr>
              <a:t> </a:t>
            </a:r>
            <a:r>
              <a:rPr lang="en-US" sz="2000" b="1" i="1" dirty="0" err="1">
                <a:solidFill>
                  <a:srgbClr val="006600"/>
                </a:solidFill>
              </a:rPr>
              <a:t>tấm</a:t>
            </a:r>
            <a:r>
              <a:rPr lang="en-US" sz="2000" b="1" i="1" dirty="0">
                <a:solidFill>
                  <a:srgbClr val="006600"/>
                </a:solidFill>
              </a:rPr>
              <a:t> </a:t>
            </a:r>
            <a:r>
              <a:rPr lang="en-US" sz="2000" b="1" i="1" dirty="0" err="1">
                <a:solidFill>
                  <a:srgbClr val="006600"/>
                </a:solidFill>
              </a:rPr>
              <a:t>lòng</a:t>
            </a:r>
            <a:r>
              <a:rPr lang="en-US" sz="2000" b="1" i="1" dirty="0">
                <a:solidFill>
                  <a:srgbClr val="006600"/>
                </a:solidFill>
              </a:rPr>
              <a:t> </a:t>
            </a:r>
            <a:r>
              <a:rPr lang="en-US" sz="2000" b="1" i="1" dirty="0" err="1">
                <a:solidFill>
                  <a:srgbClr val="006600"/>
                </a:solidFill>
              </a:rPr>
              <a:t>thương</a:t>
            </a:r>
            <a:r>
              <a:rPr lang="en-US" sz="2000" b="1" i="1" dirty="0">
                <a:solidFill>
                  <a:srgbClr val="006600"/>
                </a:solidFill>
              </a:rPr>
              <a:t> </a:t>
            </a:r>
            <a:r>
              <a:rPr lang="en-US" sz="2000" b="1" i="1" dirty="0" err="1">
                <a:solidFill>
                  <a:srgbClr val="006600"/>
                </a:solidFill>
              </a:rPr>
              <a:t>yêu</a:t>
            </a:r>
            <a:r>
              <a:rPr lang="en-US" sz="2000" b="1" i="1" dirty="0">
                <a:solidFill>
                  <a:srgbClr val="006600"/>
                </a:solidFill>
              </a:rPr>
              <a:t>, </a:t>
            </a:r>
            <a:r>
              <a:rPr lang="en-US" sz="2000" b="1" i="1" dirty="0" err="1">
                <a:solidFill>
                  <a:srgbClr val="006600"/>
                </a:solidFill>
              </a:rPr>
              <a:t>đức</a:t>
            </a:r>
            <a:r>
              <a:rPr lang="en-US" sz="2000" b="1" i="1" dirty="0">
                <a:solidFill>
                  <a:srgbClr val="006600"/>
                </a:solidFill>
              </a:rPr>
              <a:t> hi </a:t>
            </a:r>
            <a:r>
              <a:rPr lang="en-US" sz="2000" b="1" i="1" dirty="0" err="1">
                <a:solidFill>
                  <a:srgbClr val="006600"/>
                </a:solidFill>
              </a:rPr>
              <a:t>sinh</a:t>
            </a:r>
            <a:r>
              <a:rPr lang="en-US" sz="2000" b="1" i="1" dirty="0">
                <a:solidFill>
                  <a:srgbClr val="006600"/>
                </a:solidFill>
              </a:rPr>
              <a:t> </a:t>
            </a:r>
            <a:r>
              <a:rPr lang="en-US" sz="2000" b="1" i="1" dirty="0" err="1">
                <a:solidFill>
                  <a:srgbClr val="006600"/>
                </a:solidFill>
              </a:rPr>
              <a:t>thầm</a:t>
            </a:r>
            <a:r>
              <a:rPr lang="en-US" sz="2000" b="1" i="1" dirty="0">
                <a:solidFill>
                  <a:srgbClr val="006600"/>
                </a:solidFill>
              </a:rPr>
              <a:t> </a:t>
            </a:r>
            <a:r>
              <a:rPr lang="en-US" sz="2000" b="1" i="1" dirty="0" err="1">
                <a:solidFill>
                  <a:srgbClr val="006600"/>
                </a:solidFill>
              </a:rPr>
              <a:t>lặng</a:t>
            </a:r>
            <a:r>
              <a:rPr lang="en-US" sz="2000" b="1" i="1" dirty="0">
                <a:solidFill>
                  <a:srgbClr val="006600"/>
                </a:solidFill>
              </a:rPr>
              <a:t> </a:t>
            </a:r>
            <a:r>
              <a:rPr lang="en-US" sz="2000" b="1" i="1" dirty="0" err="1">
                <a:solidFill>
                  <a:srgbClr val="006600"/>
                </a:solidFill>
              </a:rPr>
              <a:t>và</a:t>
            </a:r>
            <a:r>
              <a:rPr lang="en-US" sz="2000" b="1" i="1" dirty="0">
                <a:solidFill>
                  <a:srgbClr val="006600"/>
                </a:solidFill>
              </a:rPr>
              <a:t> </a:t>
            </a:r>
            <a:r>
              <a:rPr lang="en-US" sz="2000" b="1" i="1" dirty="0" err="1">
                <a:solidFill>
                  <a:srgbClr val="006600"/>
                </a:solidFill>
              </a:rPr>
              <a:t>cao</a:t>
            </a:r>
            <a:r>
              <a:rPr lang="en-US" sz="2000" b="1" i="1" dirty="0">
                <a:solidFill>
                  <a:srgbClr val="006600"/>
                </a:solidFill>
              </a:rPr>
              <a:t> </a:t>
            </a:r>
            <a:r>
              <a:rPr lang="en-US" sz="2000" b="1" i="1" dirty="0" err="1">
                <a:solidFill>
                  <a:srgbClr val="006600"/>
                </a:solidFill>
              </a:rPr>
              <a:t>quý</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người</a:t>
            </a:r>
            <a:r>
              <a:rPr lang="en-US" sz="2000" b="1" i="1" dirty="0">
                <a:solidFill>
                  <a:srgbClr val="006600"/>
                </a:solidFill>
              </a:rPr>
              <a:t> </a:t>
            </a:r>
            <a:r>
              <a:rPr lang="en-US" sz="2000" b="1" i="1" dirty="0" err="1">
                <a:solidFill>
                  <a:srgbClr val="006600"/>
                </a:solidFill>
              </a:rPr>
              <a:t>hoạ</a:t>
            </a:r>
            <a:r>
              <a:rPr lang="en-US" sz="2000" b="1" i="1" dirty="0">
                <a:solidFill>
                  <a:srgbClr val="006600"/>
                </a:solidFill>
              </a:rPr>
              <a:t> </a:t>
            </a:r>
            <a:r>
              <a:rPr lang="en-US" sz="2000" b="1" i="1" dirty="0" err="1">
                <a:solidFill>
                  <a:srgbClr val="006600"/>
                </a:solidFill>
              </a:rPr>
              <a:t>sĩ</a:t>
            </a:r>
            <a:r>
              <a:rPr lang="en-US" sz="2000" b="1" i="1" dirty="0">
                <a:solidFill>
                  <a:srgbClr val="006600"/>
                </a:solidFill>
              </a:rPr>
              <a:t>. </a:t>
            </a:r>
            <a:r>
              <a:rPr lang="en-US" sz="2000" b="1" i="1" dirty="0" err="1">
                <a:solidFill>
                  <a:srgbClr val="006600"/>
                </a:solidFill>
              </a:rPr>
              <a:t>Chiếc</a:t>
            </a:r>
            <a:r>
              <a:rPr lang="en-US" sz="2000" b="1" i="1" dirty="0">
                <a:solidFill>
                  <a:srgbClr val="006600"/>
                </a:solidFill>
              </a:rPr>
              <a:t> </a:t>
            </a:r>
            <a:r>
              <a:rPr lang="en-US" sz="2000" b="1" i="1" dirty="0" err="1">
                <a:solidFill>
                  <a:srgbClr val="006600"/>
                </a:solidFill>
              </a:rPr>
              <a:t>lá</a:t>
            </a:r>
            <a:r>
              <a:rPr lang="en-US" sz="2000" b="1" i="1" dirty="0">
                <a:solidFill>
                  <a:srgbClr val="006600"/>
                </a:solidFill>
              </a:rPr>
              <a:t> </a:t>
            </a:r>
            <a:r>
              <a:rPr lang="en-US" sz="2000" b="1" i="1" dirty="0" err="1">
                <a:solidFill>
                  <a:srgbClr val="006600"/>
                </a:solidFill>
              </a:rPr>
              <a:t>có</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a:t>
            </a:r>
            <a:r>
              <a:rPr lang="en-US" sz="2000" b="1" i="1" dirty="0" err="1">
                <a:solidFill>
                  <a:srgbClr val="006600"/>
                </a:solidFill>
              </a:rPr>
              <a:t>dụng</a:t>
            </a:r>
            <a:r>
              <a:rPr lang="en-US" sz="2000" b="1" i="1" dirty="0">
                <a:solidFill>
                  <a:srgbClr val="006600"/>
                </a:solidFill>
              </a:rPr>
              <a:t> </a:t>
            </a:r>
            <a:r>
              <a:rPr lang="en-US" sz="2000" b="1" i="1" dirty="0" err="1">
                <a:solidFill>
                  <a:srgbClr val="006600"/>
                </a:solidFill>
              </a:rPr>
              <a:t>nhiệm</a:t>
            </a:r>
            <a:r>
              <a:rPr lang="en-US" sz="2000" b="1" i="1" dirty="0">
                <a:solidFill>
                  <a:srgbClr val="006600"/>
                </a:solidFill>
              </a:rPr>
              <a:t> </a:t>
            </a:r>
            <a:r>
              <a:rPr lang="en-US" sz="2000" b="1" i="1" dirty="0" err="1">
                <a:solidFill>
                  <a:srgbClr val="006600"/>
                </a:solidFill>
              </a:rPr>
              <a:t>màu</a:t>
            </a:r>
            <a:r>
              <a:rPr lang="en-US" sz="2000" b="1" i="1" dirty="0">
                <a:solidFill>
                  <a:srgbClr val="006600"/>
                </a:solidFill>
              </a:rPr>
              <a:t>: </a:t>
            </a:r>
            <a:r>
              <a:rPr lang="en-US" sz="2000" b="1" i="1" dirty="0" err="1">
                <a:solidFill>
                  <a:srgbClr val="006600"/>
                </a:solidFill>
              </a:rPr>
              <a:t>cứu</a:t>
            </a:r>
            <a:r>
              <a:rPr lang="en-US" sz="2000" b="1" i="1" dirty="0">
                <a:solidFill>
                  <a:srgbClr val="006600"/>
                </a:solidFill>
              </a:rPr>
              <a:t> </a:t>
            </a:r>
            <a:r>
              <a:rPr lang="en-US" sz="2000" b="1" i="1" dirty="0" err="1">
                <a:solidFill>
                  <a:srgbClr val="006600"/>
                </a:solidFill>
              </a:rPr>
              <a:t>sống</a:t>
            </a:r>
            <a:r>
              <a:rPr lang="en-US" sz="2000" b="1" i="1" dirty="0">
                <a:solidFill>
                  <a:srgbClr val="006600"/>
                </a:solidFill>
              </a:rPr>
              <a:t> </a:t>
            </a:r>
            <a:r>
              <a:rPr lang="en-US" sz="2000" b="1" i="1" dirty="0" err="1">
                <a:solidFill>
                  <a:srgbClr val="006600"/>
                </a:solidFill>
              </a:rPr>
              <a:t>Giôn</a:t>
            </a:r>
            <a:r>
              <a:rPr lang="en-US" sz="2000" b="1" i="1" dirty="0">
                <a:solidFill>
                  <a:srgbClr val="006600"/>
                </a:solidFill>
              </a:rPr>
              <a:t>-xi, </a:t>
            </a:r>
            <a:r>
              <a:rPr lang="en-US" sz="2000" b="1" i="1" dirty="0" err="1">
                <a:solidFill>
                  <a:srgbClr val="006600"/>
                </a:solidFill>
              </a:rPr>
              <a:t>khôi</a:t>
            </a:r>
            <a:r>
              <a:rPr lang="en-US" sz="2000" b="1" i="1" dirty="0">
                <a:solidFill>
                  <a:srgbClr val="006600"/>
                </a:solidFill>
              </a:rPr>
              <a:t> </a:t>
            </a:r>
            <a:r>
              <a:rPr lang="en-US" sz="2000" b="1" i="1" dirty="0" err="1">
                <a:solidFill>
                  <a:srgbClr val="006600"/>
                </a:solidFill>
              </a:rPr>
              <a:t>phục</a:t>
            </a:r>
            <a:r>
              <a:rPr lang="en-US" sz="2000" b="1" i="1" dirty="0">
                <a:solidFill>
                  <a:srgbClr val="006600"/>
                </a:solidFill>
              </a:rPr>
              <a:t> ở </a:t>
            </a:r>
            <a:r>
              <a:rPr lang="en-US" sz="2000" b="1" i="1" dirty="0" err="1">
                <a:solidFill>
                  <a:srgbClr val="006600"/>
                </a:solidFill>
              </a:rPr>
              <a:t>cô</a:t>
            </a:r>
            <a:r>
              <a:rPr lang="en-US" sz="2000" b="1" i="1" dirty="0">
                <a:solidFill>
                  <a:srgbClr val="006600"/>
                </a:solidFill>
              </a:rPr>
              <a:t> </a:t>
            </a:r>
            <a:r>
              <a:rPr lang="en-US" sz="2000" b="1" i="1" dirty="0" err="1">
                <a:solidFill>
                  <a:srgbClr val="006600"/>
                </a:solidFill>
              </a:rPr>
              <a:t>ước</a:t>
            </a:r>
            <a:r>
              <a:rPr lang="en-US" sz="2000" b="1" i="1" dirty="0">
                <a:solidFill>
                  <a:srgbClr val="006600"/>
                </a:solidFill>
              </a:rPr>
              <a:t> </a:t>
            </a:r>
            <a:r>
              <a:rPr lang="en-US" sz="2000" b="1" i="1" dirty="0" err="1">
                <a:solidFill>
                  <a:srgbClr val="006600"/>
                </a:solidFill>
              </a:rPr>
              <a:t>mơ</a:t>
            </a:r>
            <a:r>
              <a:rPr lang="en-US" sz="2000" b="1" i="1" dirty="0">
                <a:solidFill>
                  <a:srgbClr val="006600"/>
                </a:solidFill>
              </a:rPr>
              <a:t> </a:t>
            </a:r>
            <a:r>
              <a:rPr lang="en-US" sz="2000" b="1" i="1" dirty="0" err="1">
                <a:solidFill>
                  <a:srgbClr val="006600"/>
                </a:solidFill>
              </a:rPr>
              <a:t>sáng</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=&gt;</a:t>
            </a:r>
            <a:r>
              <a:rPr lang="en-US" sz="2000" b="1" i="1" dirty="0" err="1">
                <a:solidFill>
                  <a:srgbClr val="990000"/>
                </a:solidFill>
              </a:rPr>
              <a:t>Tác</a:t>
            </a:r>
            <a:r>
              <a:rPr lang="en-US" sz="2000" b="1" i="1" dirty="0">
                <a:solidFill>
                  <a:srgbClr val="990000"/>
                </a:solidFill>
              </a:rPr>
              <a:t> </a:t>
            </a:r>
            <a:r>
              <a:rPr lang="en-US" sz="2000" b="1" i="1" dirty="0" err="1">
                <a:solidFill>
                  <a:srgbClr val="990000"/>
                </a:solidFill>
              </a:rPr>
              <a:t>phẩm</a:t>
            </a:r>
            <a:r>
              <a:rPr lang="en-US" sz="2000" b="1" i="1" dirty="0">
                <a:solidFill>
                  <a:srgbClr val="990000"/>
                </a:solidFill>
              </a:rPr>
              <a:t> </a:t>
            </a:r>
            <a:r>
              <a:rPr lang="en-US" sz="2000" b="1" i="1" dirty="0" err="1">
                <a:solidFill>
                  <a:srgbClr val="990000"/>
                </a:solidFill>
              </a:rPr>
              <a:t>nghệ</a:t>
            </a:r>
            <a:r>
              <a:rPr lang="en-US" sz="2000" b="1" i="1" dirty="0">
                <a:solidFill>
                  <a:srgbClr val="990000"/>
                </a:solidFill>
              </a:rPr>
              <a:t> </a:t>
            </a:r>
            <a:r>
              <a:rPr lang="en-US" sz="2000" b="1" i="1" dirty="0" err="1">
                <a:solidFill>
                  <a:srgbClr val="990000"/>
                </a:solidFill>
              </a:rPr>
              <a:t>thuật</a:t>
            </a:r>
            <a:r>
              <a:rPr lang="en-US" sz="2000" b="1" i="1" dirty="0">
                <a:solidFill>
                  <a:srgbClr val="990000"/>
                </a:solidFill>
              </a:rPr>
              <a:t> </a:t>
            </a:r>
            <a:r>
              <a:rPr lang="en-US" sz="2000" b="1" i="1" dirty="0" err="1">
                <a:solidFill>
                  <a:srgbClr val="990000"/>
                </a:solidFill>
              </a:rPr>
              <a:t>chân</a:t>
            </a:r>
            <a:r>
              <a:rPr lang="en-US" sz="2000" b="1" i="1" dirty="0">
                <a:solidFill>
                  <a:srgbClr val="990000"/>
                </a:solidFill>
              </a:rPr>
              <a:t> </a:t>
            </a:r>
            <a:r>
              <a:rPr lang="en-US" sz="2000" b="1" i="1" dirty="0" err="1">
                <a:solidFill>
                  <a:srgbClr val="990000"/>
                </a:solidFill>
              </a:rPr>
              <a:t>chính</a:t>
            </a:r>
            <a:r>
              <a:rPr lang="en-US" sz="2000" b="1" i="1" dirty="0">
                <a:solidFill>
                  <a:srgbClr val="990000"/>
                </a:solidFill>
              </a:rPr>
              <a:t>.</a:t>
            </a:r>
          </a:p>
        </p:txBody>
      </p:sp>
    </p:spTree>
    <p:extLst>
      <p:ext uri="{BB962C8B-B14F-4D97-AF65-F5344CB8AC3E}">
        <p14:creationId xmlns:p14="http://schemas.microsoft.com/office/powerpoint/2010/main" val="2484391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533400" y="2057400"/>
            <a:ext cx="8077200" cy="2819400"/>
          </a:xfrm>
          <a:prstGeom prst="horizontalScroll">
            <a:avLst>
              <a:gd name="adj" fmla="val 12500"/>
            </a:avLst>
          </a:prstGeom>
          <a:solidFill>
            <a:srgbClr val="FFFF00">
              <a:alpha val="9882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chemeClr val="bg1"/>
                </a:solidFill>
                <a:latin typeface="Times New Roman" pitchFamily="18" charset="0"/>
              </a:rPr>
              <a:t>       </a:t>
            </a:r>
          </a:p>
          <a:p>
            <a:pPr algn="ctr"/>
            <a:endParaRPr lang="en-US" sz="2400" b="1" dirty="0">
              <a:solidFill>
                <a:schemeClr val="bg1"/>
              </a:solidFill>
              <a:latin typeface=".VnTime" pitchFamily="34" charset="0"/>
            </a:endParaRPr>
          </a:p>
          <a:p>
            <a:pPr algn="ctr"/>
            <a:endParaRPr lang="en-US" sz="2400" b="1" dirty="0">
              <a:solidFill>
                <a:schemeClr val="bg1"/>
              </a:solidFill>
              <a:latin typeface=".VnTime" pitchFamily="34" charset="0"/>
            </a:endParaRPr>
          </a:p>
          <a:p>
            <a:pPr algn="ctr"/>
            <a:endParaRPr lang="en-US" sz="2800" b="1" dirty="0">
              <a:solidFill>
                <a:srgbClr val="006600"/>
              </a:solidFill>
              <a:latin typeface="Times New Roman" pitchFamily="18" charset="0"/>
            </a:endParaRPr>
          </a:p>
          <a:p>
            <a:pPr algn="ctr"/>
            <a:r>
              <a:rPr lang="en-US" sz="2800" b="1" dirty="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Hướng</a:t>
            </a:r>
            <a:r>
              <a:rPr lang="en-US" sz="2800" b="1" dirty="0" smtClean="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tới</a:t>
            </a:r>
            <a:r>
              <a:rPr lang="en-US" sz="2800" b="1" dirty="0" smtClean="0">
                <a:solidFill>
                  <a:srgbClr val="006600"/>
                </a:solidFill>
                <a:latin typeface="Times New Roman" pitchFamily="18" charset="0"/>
                <a:cs typeface="Times New Roman" pitchFamily="18" charset="0"/>
              </a:rPr>
              <a:t> con </a:t>
            </a:r>
            <a:r>
              <a:rPr lang="en-US" sz="2800" b="1" dirty="0" err="1" smtClean="0">
                <a:solidFill>
                  <a:srgbClr val="006600"/>
                </a:solidFill>
                <a:latin typeface="Times New Roman" pitchFamily="18" charset="0"/>
                <a:cs typeface="Times New Roman" pitchFamily="18" charset="0"/>
              </a:rPr>
              <a:t>người</a:t>
            </a:r>
            <a:endParaRPr lang="en-US" sz="2800" b="1" dirty="0">
              <a:solidFill>
                <a:srgbClr val="006600"/>
              </a:solidFill>
              <a:latin typeface="Times New Roman" pitchFamily="18" charset="0"/>
              <a:cs typeface="Times New Roman" pitchFamily="18" charset="0"/>
            </a:endParaRPr>
          </a:p>
          <a:p>
            <a:pPr algn="ctr"/>
            <a:r>
              <a:rPr lang="en-US" sz="2800" b="1" dirty="0">
                <a:solidFill>
                  <a:srgbClr val="006600"/>
                </a:solidFill>
                <a:latin typeface="Times New Roman" pitchFamily="18" charset="0"/>
                <a:cs typeface="Times New Roman" pitchFamily="18" charset="0"/>
              </a:rPr>
              <a:t>             </a:t>
            </a:r>
            <a:r>
              <a:rPr lang="en-US" sz="2800" b="1" dirty="0" smtClean="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Phục</a:t>
            </a:r>
            <a:r>
              <a:rPr lang="en-US" sz="2800" b="1" dirty="0" smtClean="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vụ</a:t>
            </a:r>
            <a:r>
              <a:rPr lang="en-US" sz="2800" b="1" dirty="0" smtClean="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đời</a:t>
            </a:r>
            <a:r>
              <a:rPr lang="en-US" sz="2800" b="1" dirty="0" smtClean="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sống</a:t>
            </a:r>
            <a:r>
              <a:rPr lang="en-US" sz="2800" b="1" dirty="0" smtClean="0">
                <a:solidFill>
                  <a:srgbClr val="006600"/>
                </a:solidFill>
                <a:latin typeface="Times New Roman" pitchFamily="18" charset="0"/>
                <a:cs typeface="Times New Roman" pitchFamily="18" charset="0"/>
              </a:rPr>
              <a:t> con </a:t>
            </a:r>
            <a:r>
              <a:rPr lang="en-US" sz="2800" b="1" dirty="0" err="1" smtClean="0">
                <a:solidFill>
                  <a:srgbClr val="006600"/>
                </a:solidFill>
                <a:latin typeface="Times New Roman" pitchFamily="18" charset="0"/>
                <a:cs typeface="Times New Roman" pitchFamily="18" charset="0"/>
              </a:rPr>
              <a:t>người</a:t>
            </a:r>
            <a:r>
              <a:rPr lang="en-US" sz="2000" b="1" dirty="0" smtClean="0">
                <a:solidFill>
                  <a:srgbClr val="006600"/>
                </a:solidFill>
                <a:latin typeface="Times New Roman" pitchFamily="18" charset="0"/>
                <a:cs typeface="Times New Roman" pitchFamily="18" charset="0"/>
              </a:rPr>
              <a:t>.</a:t>
            </a:r>
            <a:endParaRPr lang="en-US" sz="2000" b="1" dirty="0">
              <a:solidFill>
                <a:srgbClr val="006600"/>
              </a:solidFill>
              <a:latin typeface="Times New Roman" pitchFamily="18" charset="0"/>
              <a:cs typeface="Times New Roman" pitchFamily="18" charset="0"/>
            </a:endParaRPr>
          </a:p>
          <a:p>
            <a:pPr algn="ctr"/>
            <a:r>
              <a:rPr lang="en-US" sz="2000" b="1" dirty="0">
                <a:solidFill>
                  <a:schemeClr val="bg1"/>
                </a:solidFill>
                <a:latin typeface="Times New Roman" pitchFamily="18" charset="0"/>
              </a:rPr>
              <a:t>             </a:t>
            </a:r>
            <a:r>
              <a:rPr lang="en-US" sz="2800" b="1" i="1" dirty="0">
                <a:latin typeface=".VnTime" pitchFamily="34" charset="0"/>
              </a:rPr>
              <a:t>=&gt;  </a:t>
            </a:r>
            <a:r>
              <a:rPr lang="en-US" sz="2800" b="1" i="1" dirty="0" smtClean="0">
                <a:latin typeface="Times New Roman" pitchFamily="18" charset="0"/>
                <a:cs typeface="Times New Roman" pitchFamily="18" charset="0"/>
              </a:rPr>
              <a:t>“</a:t>
            </a:r>
            <a:r>
              <a:rPr lang="en-US" sz="2800" b="1" i="1" dirty="0" err="1" smtClean="0">
                <a:latin typeface="Times New Roman" pitchFamily="18" charset="0"/>
                <a:cs typeface="Times New Roman" pitchFamily="18" charset="0"/>
              </a:rPr>
              <a:t>Nghệ</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thuật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vị</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nhân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sinh</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a:p>
            <a:pPr algn="ctr">
              <a:spcBef>
                <a:spcPct val="50000"/>
              </a:spcBef>
            </a:pPr>
            <a:r>
              <a:rPr lang="en-US" sz="2400" b="1" i="1" dirty="0">
                <a:solidFill>
                  <a:schemeClr val="bg1"/>
                </a:solidFill>
                <a:latin typeface=".VnTime" pitchFamily="34" charset="0"/>
              </a:rPr>
              <a:t>  </a:t>
            </a:r>
          </a:p>
        </p:txBody>
      </p:sp>
      <p:sp>
        <p:nvSpPr>
          <p:cNvPr id="31747" name="WordArt 3"/>
          <p:cNvSpPr>
            <a:spLocks noChangeArrowheads="1" noChangeShapeType="1" noTextEdit="1"/>
          </p:cNvSpPr>
          <p:nvPr/>
        </p:nvSpPr>
        <p:spPr bwMode="auto">
          <a:xfrm>
            <a:off x="1676400" y="2590800"/>
            <a:ext cx="5562600" cy="67627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Tác phẩm nghệ thuật chân chính:</a:t>
            </a:r>
          </a:p>
        </p:txBody>
      </p:sp>
    </p:spTree>
    <p:extLst>
      <p:ext uri="{BB962C8B-B14F-4D97-AF65-F5344CB8AC3E}">
        <p14:creationId xmlns:p14="http://schemas.microsoft.com/office/powerpoint/2010/main" val="3212037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500" fill="hold"/>
                                        <p:tgtEl>
                                          <p:spTgt spid="31747"/>
                                        </p:tgtEl>
                                        <p:attrNameLst>
                                          <p:attrName>ppt_x</p:attrName>
                                        </p:attrNameLst>
                                      </p:cBhvr>
                                      <p:tavLst>
                                        <p:tav tm="0">
                                          <p:val>
                                            <p:strVal val="#ppt_x"/>
                                          </p:val>
                                        </p:tav>
                                        <p:tav tm="100000">
                                          <p:val>
                                            <p:strVal val="#ppt_x"/>
                                          </p:val>
                                        </p:tav>
                                      </p:tavLst>
                                    </p:anim>
                                    <p:anim calcmode="lin" valueType="num">
                                      <p:cBhvr additive="base">
                                        <p:cTn id="8"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31746">
                                            <p:txEl>
                                              <p:pRg st="4" end="4"/>
                                            </p:txEl>
                                          </p:spTgt>
                                        </p:tgtEl>
                                        <p:attrNameLst>
                                          <p:attrName>style.visibility</p:attrName>
                                        </p:attrNameLst>
                                      </p:cBhvr>
                                      <p:to>
                                        <p:strVal val="visible"/>
                                      </p:to>
                                    </p:set>
                                    <p:animEffect transition="in" filter="wedge">
                                      <p:cBhvr>
                                        <p:cTn id="13" dur="2000"/>
                                        <p:tgtEl>
                                          <p:spTgt spid="31746">
                                            <p:txEl>
                                              <p:pRg st="4" end="4"/>
                                            </p:txEl>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31746">
                                            <p:txEl>
                                              <p:pRg st="5" end="5"/>
                                            </p:txEl>
                                          </p:spTgt>
                                        </p:tgtEl>
                                        <p:attrNameLst>
                                          <p:attrName>style.visibility</p:attrName>
                                        </p:attrNameLst>
                                      </p:cBhvr>
                                      <p:to>
                                        <p:strVal val="visible"/>
                                      </p:to>
                                    </p:set>
                                    <p:animEffect transition="in" filter="wedge">
                                      <p:cBhvr>
                                        <p:cTn id="16" dur="2000"/>
                                        <p:tgtEl>
                                          <p:spTgt spid="31746">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1746">
                                            <p:txEl>
                                              <p:pRg st="6" end="6"/>
                                            </p:txEl>
                                          </p:spTgt>
                                        </p:tgtEl>
                                        <p:attrNameLst>
                                          <p:attrName>style.visibility</p:attrName>
                                        </p:attrNameLst>
                                      </p:cBhvr>
                                      <p:to>
                                        <p:strVal val="visible"/>
                                      </p:to>
                                    </p:set>
                                    <p:anim calcmode="lin" valueType="num">
                                      <p:cBhvr additive="base">
                                        <p:cTn id="21" dur="500" fill="hold"/>
                                        <p:tgtEl>
                                          <p:spTgt spid="31746">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1746">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anim calcmode="lin" valueType="num">
                                      <p:cBhvr additive="base">
                                        <p:cTn id="25" dur="500" fill="hold"/>
                                        <p:tgtEl>
                                          <p:spTgt spid="3174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a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60960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pic>
      <p:sp>
        <p:nvSpPr>
          <p:cNvPr id="32771" name="Text Box 3"/>
          <p:cNvSpPr txBox="1">
            <a:spLocks noChangeArrowheads="1"/>
          </p:cNvSpPr>
          <p:nvPr/>
        </p:nvSpPr>
        <p:spPr bwMode="auto">
          <a:xfrm rot="-2450647">
            <a:off x="1716088" y="2879725"/>
            <a:ext cx="5278437"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chemeClr val="tx2"/>
                </a:solidFill>
                <a:latin typeface=".VnCommercial Script" pitchFamily="34" charset="0"/>
              </a:rPr>
              <a:t>  </a:t>
            </a:r>
            <a:r>
              <a:rPr lang="en-US" sz="2800" b="1">
                <a:solidFill>
                  <a:srgbClr val="FF0000"/>
                </a:solidFill>
                <a:latin typeface=".VnTime" pitchFamily="34" charset="0"/>
              </a:rPr>
              <a:t>Con ng­ưêi sèng cÇn cã t</a:t>
            </a:r>
            <a:r>
              <a:rPr lang="en-US" sz="2800" b="1">
                <a:solidFill>
                  <a:srgbClr val="FF0000"/>
                </a:solidFill>
              </a:rPr>
              <a:t>ì</a:t>
            </a:r>
            <a:r>
              <a:rPr lang="en-US" sz="2800" b="1">
                <a:solidFill>
                  <a:srgbClr val="FF0000"/>
                </a:solidFill>
                <a:latin typeface=".VnTime" pitchFamily="34" charset="0"/>
              </a:rPr>
              <a:t>nh yªu thư­¬ng ! H·y ®em nghÖ thuËt ®Ó phôc vô ®êi sèng con ng­ưêi !</a:t>
            </a:r>
          </a:p>
        </p:txBody>
      </p:sp>
    </p:spTree>
    <p:extLst>
      <p:ext uri="{BB962C8B-B14F-4D97-AF65-F5344CB8AC3E}">
        <p14:creationId xmlns:p14="http://schemas.microsoft.com/office/powerpoint/2010/main" val="1434791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edge">
                                      <p:cBhvr>
                                        <p:cTn id="7" dur="20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71"/>
                                        </p:tgtEl>
                                        <p:attrNameLst>
                                          <p:attrName>style.visibility</p:attrName>
                                        </p:attrNameLst>
                                      </p:cBhvr>
                                      <p:to>
                                        <p:strVal val="visible"/>
                                      </p:to>
                                    </p:set>
                                    <p:anim calcmode="lin" valueType="num">
                                      <p:cBhvr additive="base">
                                        <p:cTn id="12" dur="500" fill="hold"/>
                                        <p:tgtEl>
                                          <p:spTgt spid="32771"/>
                                        </p:tgtEl>
                                        <p:attrNameLst>
                                          <p:attrName>ppt_x</p:attrName>
                                        </p:attrNameLst>
                                      </p:cBhvr>
                                      <p:tavLst>
                                        <p:tav tm="0">
                                          <p:val>
                                            <p:strVal val="#ppt_x"/>
                                          </p:val>
                                        </p:tav>
                                        <p:tav tm="100000">
                                          <p:val>
                                            <p:strVal val="#ppt_x"/>
                                          </p:val>
                                        </p:tav>
                                      </p:tavLst>
                                    </p:anim>
                                    <p:anim calcmode="lin" valueType="num">
                                      <p:cBhvr additive="base">
                                        <p:cTn id="13" dur="500" fill="hold"/>
                                        <p:tgtEl>
                                          <p:spTgt spid="32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1295400"/>
            <a:ext cx="3147593"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3200" b="1" dirty="0" smtClean="0">
                <a:latin typeface="Times New Roman" pitchFamily="18" charset="0"/>
                <a:cs typeface="Times New Roman" pitchFamily="18" charset="0"/>
              </a:rPr>
              <a:t>III. TỔNG KẾT: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384654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jpg"/>
          <p:cNvPicPr>
            <a:picLocks noChangeAspect="1"/>
          </p:cNvPicPr>
          <p:nvPr/>
        </p:nvPicPr>
        <p:blipFill>
          <a:blip r:embed="rId2"/>
          <a:stretch>
            <a:fillRect/>
          </a:stretch>
        </p:blipFill>
        <p:spPr>
          <a:xfrm>
            <a:off x="-2622208" y="0"/>
            <a:ext cx="11757486" cy="7348429"/>
          </a:xfrm>
          <a:prstGeom prst="rect">
            <a:avLst/>
          </a:prstGeom>
        </p:spPr>
      </p:pic>
      <p:sp>
        <p:nvSpPr>
          <p:cNvPr id="2" name="Title 1"/>
          <p:cNvSpPr>
            <a:spLocks noGrp="1"/>
          </p:cNvSpPr>
          <p:nvPr>
            <p:ph type="title"/>
          </p:nvPr>
        </p:nvSpPr>
        <p:spPr>
          <a:xfrm>
            <a:off x="755576" y="0"/>
            <a:ext cx="8064896" cy="7101408"/>
          </a:xfrm>
        </p:spPr>
        <p:txBody>
          <a:bodyPr>
            <a:noAutofit/>
          </a:bodyPr>
          <a:lstStyle/>
          <a:p>
            <a:pPr algn="l"/>
            <a:r>
              <a:rPr lang="en-US" sz="3600" b="1" dirty="0" smtClean="0">
                <a:latin typeface="Times New Roman" pitchFamily="18" charset="0"/>
                <a:cs typeface="Times New Roman" pitchFamily="18" charset="0"/>
              </a:rPr>
              <a:t>MỤC TIÊU</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thức</a:t>
            </a:r>
            <a:r>
              <a:rPr lang="en-US" sz="3200" b="1"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O-hen-</a:t>
            </a:r>
            <a:r>
              <a:rPr lang="en-US" sz="3200" dirty="0" err="1">
                <a:latin typeface="Times New Roman" pitchFamily="18" charset="0"/>
                <a:cs typeface="Times New Roman" pitchFamily="18" charset="0"/>
              </a:rPr>
              <a:t>ri</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Nắm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ngôi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03431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Suy ngẫm cuộc đời qua hình ảnh chiếc lá và gió – KA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85800"/>
            <a:ext cx="8915400"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200" b="1" dirty="0" smtClean="0">
                <a:latin typeface="Times New Roman" pitchFamily="18" charset="0"/>
                <a:cs typeface="Times New Roman" pitchFamily="18" charset="0"/>
              </a:rPr>
              <a:t>PHIẾU HỌC TẬP</a:t>
            </a:r>
          </a:p>
          <a:p>
            <a:r>
              <a:rPr lang="en-US" sz="3200" b="1" dirty="0" smtClean="0">
                <a:latin typeface="Times New Roman" pitchFamily="18" charset="0"/>
                <a:cs typeface="Times New Roman" pitchFamily="18" charset="0"/>
              </a:rPr>
              <a:t>1</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chi </a:t>
            </a: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truyện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chi </a:t>
            </a:r>
            <a:r>
              <a:rPr lang="en-US" sz="3200" b="1" dirty="0" err="1" smtClean="0">
                <a:latin typeface="Times New Roman" pitchFamily="18" charset="0"/>
                <a:cs typeface="Times New Roman" pitchFamily="18" charset="0"/>
              </a:rPr>
              <a:t>tiết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miêu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động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cụ</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a:t>
            </a:r>
            <a:r>
              <a:rPr lang="en-US" sz="3200" b="1" dirty="0" smtClean="0">
                <a:latin typeface="Times New Roman" pitchFamily="18" charset="0"/>
                <a:cs typeface="Times New Roman" pitchFamily="18" charset="0"/>
              </a:rPr>
              <a:t>-men.</a:t>
            </a:r>
            <a:endParaRPr lang="en-US" sz="3200" b="1" dirty="0">
              <a:latin typeface="Times New Roman" pitchFamily="18" charset="0"/>
              <a:cs typeface="Times New Roman" pitchFamily="18" charset="0"/>
            </a:endParaRPr>
          </a:p>
          <a:p>
            <a:r>
              <a:rPr lang="pt-BR" sz="3200" b="1" dirty="0">
                <a:latin typeface="Times New Roman" pitchFamily="18" charset="0"/>
                <a:cs typeface="Times New Roman" pitchFamily="18" charset="0"/>
              </a:rPr>
              <a:t>2. Đề tài của truyện là gì? Nêu chủ đề của truyện</a:t>
            </a:r>
            <a:r>
              <a:rPr lang="pt-BR"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a:p>
            <a:r>
              <a:rPr lang="pt-BR" sz="3200" b="1" dirty="0">
                <a:latin typeface="Times New Roman" pitchFamily="18" charset="0"/>
                <a:cs typeface="Times New Roman" pitchFamily="18" charset="0"/>
              </a:rPr>
              <a:t>3. Ý nghĩa của các nhân vật, văn bản? </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2843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uecan - CHIẾC LÁ CUỐI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0072"/>
            <a:ext cx="9144000" cy="600164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chi </a:t>
            </a: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giôn</a:t>
            </a:r>
            <a:r>
              <a:rPr lang="en-US" sz="3200" b="1" dirty="0">
                <a:latin typeface="Times New Roman" pitchFamily="18" charset="0"/>
                <a:cs typeface="Times New Roman" pitchFamily="18" charset="0"/>
              </a:rPr>
              <a:t>- xi </a:t>
            </a:r>
            <a:r>
              <a:rPr lang="en-US" sz="3200" b="1" dirty="0" err="1">
                <a:latin typeface="Times New Roman" pitchFamily="18" charset="0"/>
                <a:cs typeface="Times New Roman" pitchFamily="18" charset="0"/>
              </a:rPr>
              <a:t>bị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viêm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nằm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thắp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lên</a:t>
            </a:r>
            <a:r>
              <a:rPr lang="en-US" sz="3200" b="1" dirty="0">
                <a:latin typeface="Times New Roman" pitchFamily="18" charset="0"/>
                <a:cs typeface="Times New Roman" pitchFamily="18" charset="0"/>
              </a:rPr>
              <a:t> hi </a:t>
            </a:r>
            <a:r>
              <a:rPr lang="en-US" sz="3200" b="1" dirty="0" err="1">
                <a:latin typeface="Times New Roman" pitchFamily="18" charset="0"/>
                <a:cs typeface="Times New Roman" pitchFamily="18" charset="0"/>
              </a:rPr>
              <a:t>vọng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Giôn</a:t>
            </a:r>
            <a:r>
              <a:rPr lang="en-US" sz="3200" b="1" dirty="0">
                <a:latin typeface="Times New Roman" pitchFamily="18" charset="0"/>
                <a:cs typeface="Times New Roman" pitchFamily="18" charset="0"/>
              </a:rPr>
              <a:t>- xi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đêm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a:t>
            </a:r>
            <a:r>
              <a:rPr lang="en-US" sz="3200" b="1" dirty="0">
                <a:latin typeface="Times New Roman" pitchFamily="18" charset="0"/>
                <a:cs typeface="Times New Roman" pitchFamily="18" charset="0"/>
              </a:rPr>
              <a:t>- man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xưng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phổi</a:t>
            </a:r>
            <a:r>
              <a:rPr lang="en-US" sz="3200" b="1" dirty="0">
                <a:latin typeface="Times New Roman" pitchFamily="18" charset="0"/>
                <a:cs typeface="Times New Roman" pitchFamily="18" charset="0"/>
              </a:rPr>
              <a:t>.</a:t>
            </a:r>
          </a:p>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Ngoại</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a:t>
            </a:r>
            <a:r>
              <a:rPr lang="en-US" sz="3200" b="1" dirty="0">
                <a:latin typeface="Times New Roman" pitchFamily="18" charset="0"/>
                <a:cs typeface="Times New Roman" pitchFamily="18" charset="0"/>
              </a:rPr>
              <a:t>- man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ấn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gầy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ốm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ướt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smtClean="0">
                <a:latin typeface="Times New Roman" pitchFamily="18" charset="0"/>
                <a:cs typeface="Times New Roman" pitchFamily="18" charset="0"/>
              </a:rPr>
              <a:t>.</a:t>
            </a:r>
          </a:p>
          <a:p>
            <a:r>
              <a:rPr lang="en-US" sz="3200" dirty="0"/>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nghèo</a:t>
            </a:r>
            <a:r>
              <a:rPr lang="en-US" sz="3200" b="1" dirty="0">
                <a:latin typeface="Times New Roman" pitchFamily="18" charset="0"/>
                <a:cs typeface="Times New Roman" pitchFamily="18" charset="0"/>
              </a:rPr>
              <a:t>. </a:t>
            </a:r>
          </a:p>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chính</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773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9" descr="C:\Users\nhung\Desktop\lan.jpg"/>
          <p:cNvPicPr>
            <a:picLocks noChangeAspect="1" noChangeArrowheads="1"/>
          </p:cNvPicPr>
          <p:nvPr/>
        </p:nvPicPr>
        <p:blipFill>
          <a:blip r:embed="rId2">
            <a:extLst>
              <a:ext uri="{28A0092B-C50C-407E-A947-70E740481C1C}">
                <a14:useLocalDpi xmlns:a14="http://schemas.microsoft.com/office/drawing/2010/main" val="0"/>
              </a:ext>
            </a:extLst>
          </a:blip>
          <a:srcRect l="19887" t="20000" r="11931" b="43636"/>
          <a:stretch>
            <a:fillRect/>
          </a:stretch>
        </p:blipFill>
        <p:spPr bwMode="auto">
          <a:xfrm>
            <a:off x="0" y="52388"/>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95600" y="331788"/>
            <a:ext cx="3581400" cy="762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rPr>
              <a:t>Chiếc lá cuối cùng</a:t>
            </a:r>
            <a:endParaRPr lang="vi-VN" sz="2800" b="1">
              <a:solidFill>
                <a:schemeClr val="tx1"/>
              </a:solidFill>
            </a:endParaRPr>
          </a:p>
        </p:txBody>
      </p:sp>
      <p:sp>
        <p:nvSpPr>
          <p:cNvPr id="4" name="Rectangle 3"/>
          <p:cNvSpPr/>
          <p:nvPr/>
        </p:nvSpPr>
        <p:spPr>
          <a:xfrm>
            <a:off x="377839" y="1431642"/>
            <a:ext cx="2066413" cy="76724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scene3d>
            <a:camera prst="orthographicFront"/>
            <a:lightRig rig="threePt" dir="t"/>
          </a:scene3d>
          <a:sp3d extrusionH="762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r>
              <a:rPr lang="en-US" sz="2800" b="1" smtClean="0"/>
              <a:t>Nghệ thuật</a:t>
            </a:r>
            <a:endParaRPr lang="vi-VN" sz="2800" b="1" smtClean="0"/>
          </a:p>
        </p:txBody>
      </p:sp>
      <p:sp>
        <p:nvSpPr>
          <p:cNvPr id="5" name="Rectangle 4"/>
          <p:cNvSpPr/>
          <p:nvPr/>
        </p:nvSpPr>
        <p:spPr>
          <a:xfrm>
            <a:off x="6681788" y="1423988"/>
            <a:ext cx="2065337" cy="76676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schemeClr val="tx1"/>
                </a:solidFill>
              </a:rPr>
              <a:t>Ý </a:t>
            </a:r>
            <a:r>
              <a:rPr lang="en-US" sz="2800" b="1" dirty="0" err="1" smtClean="0">
                <a:solidFill>
                  <a:schemeClr val="tx1"/>
                </a:solidFill>
              </a:rPr>
              <a:t>nghĩa</a:t>
            </a:r>
            <a:endParaRPr lang="vi-VN" sz="2800" b="1" dirty="0">
              <a:solidFill>
                <a:schemeClr val="tx1"/>
              </a:solidFill>
            </a:endParaRPr>
          </a:p>
        </p:txBody>
      </p:sp>
      <p:sp>
        <p:nvSpPr>
          <p:cNvPr id="6" name="Rectangle 5"/>
          <p:cNvSpPr/>
          <p:nvPr/>
        </p:nvSpPr>
        <p:spPr>
          <a:xfrm>
            <a:off x="3027363" y="5927725"/>
            <a:ext cx="3581400" cy="76676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rPr>
              <a:t>O Hen-ri</a:t>
            </a:r>
            <a:endParaRPr lang="vi-VN" sz="2800" b="1">
              <a:solidFill>
                <a:schemeClr val="tx1"/>
              </a:solidFill>
            </a:endParaRPr>
          </a:p>
        </p:txBody>
      </p:sp>
      <p:cxnSp>
        <p:nvCxnSpPr>
          <p:cNvPr id="8" name="Straight Connector 7"/>
          <p:cNvCxnSpPr/>
          <p:nvPr/>
        </p:nvCxnSpPr>
        <p:spPr>
          <a:xfrm flipH="1">
            <a:off x="1524000" y="728663"/>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24000" y="728663"/>
            <a:ext cx="0" cy="695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848600" y="2211388"/>
            <a:ext cx="0" cy="673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77838" y="2832584"/>
            <a:ext cx="2593961" cy="25897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scene3d>
            <a:camera prst="orthographicFront"/>
            <a:lightRig rig="threePt" dir="t"/>
          </a:scene3d>
          <a:sp3d extrusionH="762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a:defRPr/>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đảo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huống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hai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lần</a:t>
            </a:r>
            <a:endParaRPr lang="en-US" sz="2400" b="1" dirty="0" smtClean="0">
              <a:latin typeface="Times New Roman" pitchFamily="18" charset="0"/>
              <a:cs typeface="Times New Roman" pitchFamily="18" charset="0"/>
            </a:endParaRPr>
          </a:p>
          <a:p>
            <a:pPr algn="just">
              <a:defRPr/>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nhiều</a:t>
            </a:r>
            <a:r>
              <a:rPr lang="en-US" sz="2400" b="1" dirty="0" smtClean="0">
                <a:latin typeface="Times New Roman" pitchFamily="18" charset="0"/>
                <a:cs typeface="Times New Roman" pitchFamily="18" charset="0"/>
              </a:rPr>
              <a:t> chi </a:t>
            </a:r>
            <a:r>
              <a:rPr lang="en-US" sz="2400" b="1" dirty="0" err="1" smtClean="0">
                <a:latin typeface="Times New Roman" pitchFamily="18" charset="0"/>
                <a:cs typeface="Times New Roman" pitchFamily="18" charset="0"/>
              </a:rPr>
              <a:t>tiết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ngờ</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hấp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a:t>
            </a:r>
          </a:p>
          <a:p>
            <a:pPr algn="just">
              <a:defRPr/>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chặt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chẽ</a:t>
            </a:r>
            <a:endParaRPr lang="en-US" sz="2400" b="1" dirty="0" smtClean="0">
              <a:latin typeface="Times New Roman" pitchFamily="18" charset="0"/>
              <a:cs typeface="Times New Roman" pitchFamily="18" charset="0"/>
            </a:endParaRPr>
          </a:p>
        </p:txBody>
      </p:sp>
      <p:cxnSp>
        <p:nvCxnSpPr>
          <p:cNvPr id="21" name="Straight Connector 20"/>
          <p:cNvCxnSpPr/>
          <p:nvPr/>
        </p:nvCxnSpPr>
        <p:spPr>
          <a:xfrm flipH="1">
            <a:off x="6477000" y="712788"/>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03679" y="2622586"/>
            <a:ext cx="3207860" cy="313741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scene3d>
            <a:camera prst="orthographicFront"/>
            <a:lightRig rig="threePt" dir="t"/>
          </a:scene3d>
          <a:sp3d extrusionH="762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a:defRPr/>
            </a:pPr>
            <a:r>
              <a:rPr lang="en-US" sz="20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Ca</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ngợi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tình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yêu</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thương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cao</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cả</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giữa</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những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người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nghèo</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khổ</a:t>
            </a:r>
            <a:r>
              <a:rPr lang="en-US" sz="2200" b="1" dirty="0" smtClean="0">
                <a:latin typeface="Times New Roman" pitchFamily="18" charset="0"/>
                <a:cs typeface="Times New Roman" pitchFamily="18" charset="0"/>
              </a:rPr>
              <a:t>.</a:t>
            </a:r>
          </a:p>
          <a:p>
            <a:pPr algn="just">
              <a:defRPr/>
            </a:pP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Sức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mạnh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của</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nghệ</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thuật</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chân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chính</a:t>
            </a:r>
            <a:r>
              <a:rPr lang="en-US" sz="2200" b="1" dirty="0" smtClean="0">
                <a:latin typeface="Times New Roman" pitchFamily="18" charset="0"/>
                <a:cs typeface="Times New Roman" pitchFamily="18" charset="0"/>
              </a:rPr>
              <a:t>.</a:t>
            </a:r>
            <a:endParaRPr lang="vi-VN" sz="2200" b="1" dirty="0" smtClean="0">
              <a:latin typeface="Times New Roman" pitchFamily="18" charset="0"/>
              <a:cs typeface="Times New Roman" pitchFamily="18" charset="0"/>
            </a:endParaRPr>
          </a:p>
          <a:p>
            <a:pPr algn="just">
              <a:defRPr/>
            </a:pPr>
            <a:r>
              <a:rPr lang="vi-VN" sz="2200" b="1" dirty="0" smtClean="0">
                <a:latin typeface="Times New Roman" pitchFamily="18" charset="0"/>
                <a:cs typeface="Times New Roman" pitchFamily="18" charset="0"/>
              </a:rPr>
              <a:t>=&gt; Thể hiện tấm lòng nhân đạo, tinh thần nhân văn của nhà văn O.Hen-ri</a:t>
            </a:r>
          </a:p>
        </p:txBody>
      </p:sp>
      <p:cxnSp>
        <p:nvCxnSpPr>
          <p:cNvPr id="27" name="Straight Connector 26"/>
          <p:cNvCxnSpPr/>
          <p:nvPr/>
        </p:nvCxnSpPr>
        <p:spPr>
          <a:xfrm flipV="1">
            <a:off x="7848600" y="712788"/>
            <a:ext cx="0" cy="695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24000" y="2187575"/>
            <a:ext cx="0" cy="6397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8275" y="5473700"/>
            <a:ext cx="0" cy="8302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438275" y="6303963"/>
            <a:ext cx="1533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48600" y="5473700"/>
            <a:ext cx="0" cy="8302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532563" y="63119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026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1)">
                                      <p:cBhvr>
                                        <p:cTn id="32" dur="2000"/>
                                        <p:tgtEl>
                                          <p:spTgt spid="29"/>
                                        </p:tgtEl>
                                      </p:cBhvr>
                                    </p:animEffect>
                                  </p:childTnLst>
                                </p:cTn>
                              </p:par>
                              <p:par>
                                <p:cTn id="33" presetID="21"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1" presetClass="entr" presetSubtype="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2000"/>
                                        <p:tgtEl>
                                          <p:spTgt spid="17"/>
                                        </p:tgtEl>
                                      </p:cBhvr>
                                    </p:animEffect>
                                  </p:childTnLst>
                                </p:cTn>
                              </p:par>
                              <p:par>
                                <p:cTn id="41" presetID="21"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1000" fill="hold"/>
                                        <p:tgtEl>
                                          <p:spTgt spid="3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742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67000" y="722769"/>
            <a:ext cx="3418949" cy="76944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4400" b="1" dirty="0" smtClean="0">
                <a:latin typeface="Times New Roman" pitchFamily="18" charset="0"/>
                <a:cs typeface="Times New Roman" pitchFamily="18" charset="0"/>
              </a:rPr>
              <a:t>LUYỆN TẬP</a:t>
            </a:r>
            <a:endParaRPr lang="en-US" sz="4400" b="1" dirty="0">
              <a:latin typeface="Times New Roman" pitchFamily="18" charset="0"/>
              <a:cs typeface="Times New Roman" pitchFamily="18" charset="0"/>
            </a:endParaRPr>
          </a:p>
        </p:txBody>
      </p:sp>
      <p:sp>
        <p:nvSpPr>
          <p:cNvPr id="2" name="Rectangle 1"/>
          <p:cNvSpPr/>
          <p:nvPr/>
        </p:nvSpPr>
        <p:spPr>
          <a:xfrm>
            <a:off x="1177223" y="2209800"/>
            <a:ext cx="7170553" cy="5847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3200" b="1" dirty="0" err="1">
                <a:latin typeface="Times New Roman" pitchFamily="18" charset="0"/>
                <a:cs typeface="Times New Roman" pitchFamily="18" charset="0"/>
              </a:rPr>
              <a:t>Đọc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34892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915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490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6106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114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304800"/>
            <a:ext cx="7079502" cy="707886"/>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4000" dirty="0" smtClean="0">
                <a:latin typeface="Times New Roman" pitchFamily="18" charset="0"/>
                <a:cs typeface="Times New Roman" pitchFamily="18" charset="0"/>
              </a:rPr>
              <a:t>HƯỚNG DẪN TỰ HỌC Ở NHÀ</a:t>
            </a:r>
            <a:endParaRPr lang="en-US" sz="4000" dirty="0">
              <a:latin typeface="Times New Roman" pitchFamily="18" charset="0"/>
              <a:cs typeface="Times New Roman" pitchFamily="18" charset="0"/>
            </a:endParaRPr>
          </a:p>
        </p:txBody>
      </p:sp>
      <p:sp>
        <p:nvSpPr>
          <p:cNvPr id="3" name="TextBox 2"/>
          <p:cNvSpPr txBox="1"/>
          <p:nvPr/>
        </p:nvSpPr>
        <p:spPr>
          <a:xfrm>
            <a:off x="431426" y="1219200"/>
            <a:ext cx="8712574" cy="5109091"/>
          </a:xfrm>
          <a:prstGeom prst="rect">
            <a:avLst/>
          </a:prstGeom>
          <a:noFill/>
        </p:spPr>
        <p:txBody>
          <a:bodyPr wrap="square" rtlCol="0">
            <a:spAutoFit/>
          </a:bodyPr>
          <a:lstStyle/>
          <a:p>
            <a:pPr marL="285750" indent="-285750">
              <a:buFont typeface="Arial" charset="0"/>
              <a:buChar char="•"/>
            </a:pP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cũ</a:t>
            </a:r>
            <a:r>
              <a:rPr lang="en-US" sz="2800" b="1" dirty="0" smtClean="0">
                <a:solidFill>
                  <a:srgbClr val="FF0000"/>
                </a:solidFill>
                <a:latin typeface="Times New Roman" pitchFamily="18" charset="0"/>
                <a:cs typeface="Times New Roman" pitchFamily="18" charset="0"/>
              </a:rPr>
              <a:t>: </a:t>
            </a:r>
          </a:p>
          <a:p>
            <a:pPr marL="285750" indent="-285750">
              <a:buFontTx/>
              <a:buChar char="-"/>
            </a:pPr>
            <a:r>
              <a:rPr lang="en-US" sz="2800" b="1" dirty="0" err="1" smtClean="0">
                <a:latin typeface="Times New Roman" pitchFamily="18" charset="0"/>
                <a:cs typeface="Times New Roman" pitchFamily="18" charset="0"/>
              </a:rPr>
              <a:t>Tóm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tắt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bản</a:t>
            </a:r>
            <a:r>
              <a:rPr lang="en-US" sz="2800" b="1" dirty="0" smtClean="0">
                <a:latin typeface="Times New Roman" pitchFamily="18" charset="0"/>
                <a:cs typeface="Times New Roman" pitchFamily="18" charset="0"/>
              </a:rPr>
              <a:t>.</a:t>
            </a:r>
          </a:p>
          <a:p>
            <a:pPr marL="285750" indent="-285750">
              <a:buFontTx/>
              <a:buChar char="-"/>
            </a:pPr>
            <a:r>
              <a:rPr lang="en-US" sz="2800" b="1" dirty="0" err="1" smtClean="0">
                <a:latin typeface="Times New Roman" pitchFamily="18" charset="0"/>
                <a:cs typeface="Times New Roman" pitchFamily="18" charset="0"/>
              </a:rPr>
              <a:t>Nắm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nét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đặc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loại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truyện</a:t>
            </a:r>
            <a:r>
              <a:rPr lang="en-US" sz="2800" b="1" dirty="0" smtClean="0">
                <a:latin typeface="Times New Roman" pitchFamily="18" charset="0"/>
                <a:cs typeface="Times New Roman" pitchFamily="18" charset="0"/>
              </a:rPr>
              <a:t>.</a:t>
            </a:r>
          </a:p>
          <a:p>
            <a:pPr marL="285750" indent="-285750">
              <a:buFontTx/>
              <a:buChar char="-"/>
            </a:pPr>
            <a:r>
              <a:rPr lang="en-US" sz="2800" b="1" dirty="0" err="1" smtClean="0">
                <a:latin typeface="Times New Roman" pitchFamily="18" charset="0"/>
                <a:cs typeface="Times New Roman" pitchFamily="18" charset="0"/>
              </a:rPr>
              <a:t>Nắm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dụng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nghệ</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thuật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bản</a:t>
            </a:r>
            <a:r>
              <a:rPr lang="en-US" sz="2800" b="1" dirty="0" smtClean="0">
                <a:latin typeface="Times New Roman" pitchFamily="18" charset="0"/>
                <a:cs typeface="Times New Roman" pitchFamily="18" charset="0"/>
              </a:rPr>
              <a:t>.</a:t>
            </a:r>
          </a:p>
          <a:p>
            <a:pPr marL="285750" indent="-285750">
              <a:buFontTx/>
              <a:buChar char="-"/>
            </a:pPr>
            <a:r>
              <a:rPr lang="en-US" sz="2800" b="1" dirty="0" err="1" smtClean="0">
                <a:latin typeface="Times New Roman" pitchFamily="18" charset="0"/>
                <a:cs typeface="Times New Roman" pitchFamily="18" charset="0"/>
              </a:rPr>
              <a:t>Hoàn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thành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phần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a:t>
            </a:r>
          </a:p>
          <a:p>
            <a:pPr marL="285750" indent="-285750">
              <a:buFont typeface="Arial" charset="0"/>
              <a:buChar char="•"/>
            </a:pP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mới</a:t>
            </a:r>
            <a:r>
              <a:rPr lang="en-US" sz="2800" b="1" dirty="0" smtClean="0">
                <a:solidFill>
                  <a:srgbClr val="FF0000"/>
                </a:solidFill>
                <a:latin typeface="Times New Roman" pitchFamily="18" charset="0"/>
                <a:cs typeface="Times New Roman" pitchFamily="18" charset="0"/>
              </a:rPr>
              <a:t>:</a:t>
            </a:r>
          </a:p>
          <a:p>
            <a:pPr marL="285750" indent="-285750">
              <a:buFontTx/>
              <a:buChar char="-"/>
            </a:pPr>
            <a:r>
              <a:rPr lang="en-US" sz="2800" b="1" dirty="0" err="1" smtClean="0">
                <a:latin typeface="Times New Roman" pitchFamily="18" charset="0"/>
                <a:cs typeface="Times New Roman" pitchFamily="18" charset="0"/>
              </a:rPr>
              <a:t>Soạn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Nói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nghe</a:t>
            </a:r>
            <a:r>
              <a:rPr lang="en-US" sz="2800" b="1" dirty="0" smtClean="0">
                <a:latin typeface="Times New Roman" pitchFamily="18" charset="0"/>
                <a:cs typeface="Times New Roman" pitchFamily="18" charset="0"/>
              </a:rPr>
              <a:t>.</a:t>
            </a:r>
          </a:p>
          <a:p>
            <a:pPr marL="285750" indent="-285750">
              <a:buFontTx/>
              <a:buChar char="-"/>
            </a:pPr>
            <a:r>
              <a:rPr lang="en-US" sz="2800" b="1" dirty="0" err="1" smtClean="0">
                <a:latin typeface="Times New Roman" pitchFamily="18" charset="0"/>
                <a:cs typeface="Times New Roman" pitchFamily="18" charset="0"/>
              </a:rPr>
              <a:t>Xác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định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nhánh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sơ</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đ</a:t>
            </a:r>
            <a:r>
              <a:rPr lang="en-US" sz="2800" b="1" dirty="0" err="1" smtClean="0">
                <a:latin typeface="Times New Roman" pitchFamily="18" charset="0"/>
                <a:cs typeface="Times New Roman" pitchFamily="18" charset="0"/>
              </a:rPr>
              <a:t>ồ</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tư</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duy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tóm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tắt</a:t>
            </a:r>
            <a:r>
              <a:rPr lang="en-US" sz="2800" b="1" dirty="0" smtClean="0">
                <a:latin typeface="Times New Roman" pitchFamily="18" charset="0"/>
                <a:cs typeface="Times New Roman" pitchFamily="18" charset="0"/>
              </a:rPr>
              <a:t>.</a:t>
            </a:r>
          </a:p>
          <a:p>
            <a:pPr marL="457200" indent="-457200">
              <a:buFontTx/>
              <a:buChar char="-"/>
            </a:pPr>
            <a:r>
              <a:rPr lang="en-US" sz="2800" b="1" dirty="0" err="1" smtClean="0">
                <a:latin typeface="Times New Roman" pitchFamily="18" charset="0"/>
                <a:cs typeface="Times New Roman" pitchFamily="18" charset="0"/>
              </a:rPr>
              <a:t>Xác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định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nội</a:t>
            </a:r>
            <a:r>
              <a:rPr lang="en-US" sz="2800" b="1" dirty="0" smtClean="0">
                <a:latin typeface="Times New Roman" pitchFamily="18" charset="0"/>
                <a:cs typeface="Times New Roman" pitchFamily="18" charset="0"/>
              </a:rPr>
              <a:t> dung </a:t>
            </a:r>
            <a:r>
              <a:rPr lang="en-US" sz="2800" b="1" dirty="0" err="1" smtClean="0">
                <a:latin typeface="Times New Roman" pitchFamily="18" charset="0"/>
                <a:cs typeface="Times New Roman" pitchFamily="18" charset="0"/>
              </a:rPr>
              <a:t>chính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việc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tóm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tắt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nội</a:t>
            </a:r>
            <a:r>
              <a:rPr lang="en-US" sz="2800" b="1" dirty="0" smtClean="0">
                <a:latin typeface="Times New Roman" pitchFamily="18" charset="0"/>
                <a:cs typeface="Times New Roman" pitchFamily="18" charset="0"/>
              </a:rPr>
              <a:t> dung</a:t>
            </a:r>
          </a:p>
          <a:p>
            <a:pPr marL="457200" indent="-457200">
              <a:buFontTx/>
              <a:buChar char="-"/>
            </a:pP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người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bày</a:t>
            </a:r>
            <a:r>
              <a:rPr lang="en-US" sz="2800" b="1" dirty="0" smtClean="0">
                <a:latin typeface="Times New Roman" pitchFamily="18" charset="0"/>
                <a:cs typeface="Times New Roman" pitchFamily="18" charset="0"/>
              </a:rPr>
              <a:t>.</a:t>
            </a:r>
          </a:p>
          <a:p>
            <a:pPr marL="285750" indent="-285750">
              <a:buFontTx/>
              <a:buChar cha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2114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jpg"/>
          <p:cNvPicPr>
            <a:picLocks noChangeAspect="1"/>
          </p:cNvPicPr>
          <p:nvPr/>
        </p:nvPicPr>
        <p:blipFill>
          <a:blip r:embed="rId2"/>
          <a:stretch>
            <a:fillRect/>
          </a:stretch>
        </p:blipFill>
        <p:spPr>
          <a:xfrm>
            <a:off x="-2622208" y="0"/>
            <a:ext cx="11757486" cy="7348429"/>
          </a:xfrm>
          <a:prstGeom prst="rect">
            <a:avLst/>
          </a:prstGeom>
        </p:spPr>
      </p:pic>
      <p:sp>
        <p:nvSpPr>
          <p:cNvPr id="2" name="Title 1"/>
          <p:cNvSpPr>
            <a:spLocks noGrp="1"/>
          </p:cNvSpPr>
          <p:nvPr>
            <p:ph type="title"/>
          </p:nvPr>
        </p:nvSpPr>
        <p:spPr>
          <a:xfrm>
            <a:off x="381000" y="0"/>
            <a:ext cx="8754278" cy="7101408"/>
          </a:xfrm>
        </p:spPr>
        <p:txBody>
          <a:bodyPr>
            <a:noAutofit/>
          </a:bodyPr>
          <a:lstStyle/>
          <a:p>
            <a:pPr algn="l"/>
            <a:r>
              <a:rPr lang="en-US" sz="3000" b="1" dirty="0" smtClean="0">
                <a:latin typeface="Times New Roman" pitchFamily="18" charset="0"/>
                <a:cs typeface="Times New Roman" pitchFamily="18" charset="0"/>
              </a:rPr>
              <a:t>MỤC TIÊU</a:t>
            </a:r>
            <a:r>
              <a:rPr lang="en-US" sz="3000" dirty="0" smtClean="0">
                <a:latin typeface="Times New Roman" pitchFamily="18" charset="0"/>
                <a:cs typeface="Times New Roman" pitchFamily="18" charset="0"/>
              </a:rPr>
              <a:t/>
            </a:r>
            <a:br>
              <a:rPr lang="en-US" sz="3000" dirty="0" smtClean="0">
                <a:latin typeface="Times New Roman" pitchFamily="18" charset="0"/>
                <a:cs typeface="Times New Roman" pitchFamily="18" charset="0"/>
              </a:rPr>
            </a:br>
            <a:r>
              <a:rPr lang="en-US" sz="3000" b="1" dirty="0" smtClean="0">
                <a:latin typeface="Times New Roman" pitchFamily="18" charset="0"/>
                <a:cs typeface="Times New Roman" pitchFamily="18" charset="0"/>
              </a:rPr>
              <a:t>2. </a:t>
            </a:r>
            <a:r>
              <a:rPr lang="en-US" sz="3000" b="1" dirty="0" err="1" smtClean="0">
                <a:latin typeface="Times New Roman" pitchFamily="18" charset="0"/>
                <a:cs typeface="Times New Roman" pitchFamily="18" charset="0"/>
              </a:rPr>
              <a:t>Về</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năng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lực</a:t>
            </a:r>
            <a:r>
              <a:rPr lang="en-US" sz="3000" b="1" dirty="0" smtClean="0">
                <a:latin typeface="Times New Roman" pitchFamily="18" charset="0"/>
                <a:cs typeface="Times New Roman" pitchFamily="18" charset="0"/>
              </a:rPr>
              <a:t>: </a:t>
            </a:r>
            <a:r>
              <a:rPr lang="en-US" sz="3000" dirty="0" smtClean="0">
                <a:latin typeface="Times New Roman" pitchFamily="18" charset="0"/>
                <a:cs typeface="Times New Roman" pitchFamily="18" charset="0"/>
              </a:rPr>
              <a:t/>
            </a:r>
            <a:br>
              <a:rPr lang="en-US" sz="3000" dirty="0" smtClean="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r>
              <a:rPr lang="en-US" sz="3000" dirty="0">
                <a:latin typeface="Times New Roman" pitchFamily="18" charset="0"/>
                <a:cs typeface="Times New Roman" pitchFamily="18" charset="0"/>
              </a:rPr>
              <a:t> “</a:t>
            </a:r>
            <a:r>
              <a:rPr lang="en-US" sz="3000" i="1" dirty="0" err="1">
                <a:latin typeface="Times New Roman" pitchFamily="18" charset="0"/>
                <a:cs typeface="Times New Roman" pitchFamily="18" charset="0"/>
              </a:rPr>
              <a:t>Chiếc</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lá</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cuối</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cùng</a:t>
            </a:r>
            <a:r>
              <a:rPr lang="en-US" sz="3000" dirty="0">
                <a:latin typeface="Times New Roman" pitchFamily="18" charset="0"/>
                <a:cs typeface="Times New Roman" pitchFamily="18" charset="0"/>
              </a:rPr>
              <a:t>”. </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chi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miêu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chỉ</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nói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Xiu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Giôn</a:t>
            </a:r>
            <a:r>
              <a:rPr lang="en-US" sz="3000" dirty="0">
                <a:latin typeface="Times New Roman" pitchFamily="18" charset="0"/>
                <a:cs typeface="Times New Roman" pitchFamily="18" charset="0"/>
              </a:rPr>
              <a:t>-xi, </a:t>
            </a:r>
            <a:r>
              <a:rPr lang="en-US" sz="3000" dirty="0" err="1">
                <a:latin typeface="Times New Roman" pitchFamily="18" charset="0"/>
                <a:cs typeface="Times New Roman" pitchFamily="18" charset="0"/>
              </a:rPr>
              <a:t>Bơ</a:t>
            </a:r>
            <a:r>
              <a:rPr lang="en-US" sz="3000" dirty="0">
                <a:latin typeface="Times New Roman" pitchFamily="18" charset="0"/>
                <a:cs typeface="Times New Roman" pitchFamily="18" charset="0"/>
              </a:rPr>
              <a:t>-men.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dung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diễn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tâm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Rút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sẻ</a:t>
            </a:r>
            <a:r>
              <a:rPr lang="en-US" sz="3000" dirty="0">
                <a:latin typeface="Times New Roman" pitchFamily="18" charset="0"/>
                <a:cs typeface="Times New Roman" pitchFamily="18" charset="0"/>
              </a:rPr>
              <a:t> chia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mọi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nhìn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chính</a:t>
            </a:r>
            <a:r>
              <a:rPr lang="en-US" sz="3000" dirty="0">
                <a:latin typeface="Times New Roman" pitchFamily="18" charset="0"/>
                <a:cs typeface="Times New Roman" pitchFamily="18" charset="0"/>
              </a:rPr>
              <a:t>.</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nhiệm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mọi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quanh</a:t>
            </a:r>
            <a:r>
              <a:rPr lang="en-US" sz="3000" dirty="0">
                <a:latin typeface="Times New Roman" pitchFamily="18" charset="0"/>
                <a:cs typeface="Times New Roman" pitchFamily="18" charset="0"/>
              </a:rPr>
              <a:t>.</a:t>
            </a:r>
            <a:br>
              <a:rPr lang="en-US" sz="3000" dirty="0">
                <a:latin typeface="Times New Roman" pitchFamily="18" charset="0"/>
                <a:cs typeface="Times New Roman" pitchFamily="18" charset="0"/>
              </a:rPr>
            </a:b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1429661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jpg"/>
          <p:cNvPicPr>
            <a:picLocks noChangeAspect="1"/>
          </p:cNvPicPr>
          <p:nvPr/>
        </p:nvPicPr>
        <p:blipFill>
          <a:blip r:embed="rId2"/>
          <a:stretch>
            <a:fillRect/>
          </a:stretch>
        </p:blipFill>
        <p:spPr>
          <a:xfrm>
            <a:off x="-2622208" y="0"/>
            <a:ext cx="11757486" cy="7348429"/>
          </a:xfrm>
          <a:prstGeom prst="rect">
            <a:avLst/>
          </a:prstGeom>
        </p:spPr>
      </p:pic>
      <p:sp>
        <p:nvSpPr>
          <p:cNvPr id="2" name="Title 1"/>
          <p:cNvSpPr>
            <a:spLocks noGrp="1"/>
          </p:cNvSpPr>
          <p:nvPr>
            <p:ph type="title"/>
          </p:nvPr>
        </p:nvSpPr>
        <p:spPr>
          <a:xfrm>
            <a:off x="381000" y="0"/>
            <a:ext cx="8754278" cy="7101408"/>
          </a:xfrm>
        </p:spPr>
        <p:txBody>
          <a:bodyPr>
            <a:noAutofit/>
          </a:bodyPr>
          <a:lstStyle/>
          <a:p>
            <a:pPr algn="l"/>
            <a:r>
              <a:rPr lang="en-US" sz="3200" b="1" dirty="0" smtClean="0">
                <a:latin typeface="Times New Roman" pitchFamily="18" charset="0"/>
                <a:cs typeface="Times New Roman" pitchFamily="18" charset="0"/>
              </a:rPr>
              <a:t>MỤC TIÊU</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3.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03079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 y="1676400"/>
            <a:ext cx="3915431"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dirty="0" smtClean="0">
                <a:latin typeface="Times New Roman" pitchFamily="18" charset="0"/>
                <a:cs typeface="Times New Roman" pitchFamily="18" charset="0"/>
              </a:rPr>
              <a:t>I. TÌM HIỂU CHUNG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893426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20574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latin typeface="Arial" charset="0"/>
            </a:endParaRPr>
          </a:p>
        </p:txBody>
      </p:sp>
      <p:pic>
        <p:nvPicPr>
          <p:cNvPr id="4101" name="Picture 5"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304800"/>
            <a:ext cx="381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Line 9"/>
          <p:cNvSpPr>
            <a:spLocks noChangeShapeType="1"/>
          </p:cNvSpPr>
          <p:nvPr/>
        </p:nvSpPr>
        <p:spPr bwMode="auto">
          <a:xfrm>
            <a:off x="4648200" y="1295400"/>
            <a:ext cx="0" cy="5562600"/>
          </a:xfrm>
          <a:prstGeom prst="line">
            <a:avLst/>
          </a:prstGeom>
          <a:noFill/>
          <a:ln w="28575" cap="rnd">
            <a:solidFill>
              <a:srgbClr val="0033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9408" name="AutoShape 16"/>
          <p:cNvSpPr>
            <a:spLocks noChangeArrowheads="1"/>
          </p:cNvSpPr>
          <p:nvPr/>
        </p:nvSpPr>
        <p:spPr bwMode="auto">
          <a:xfrm>
            <a:off x="4800600" y="1371600"/>
            <a:ext cx="4114800" cy="2819400"/>
          </a:xfrm>
          <a:prstGeom prst="wedgeEllipseCallout">
            <a:avLst>
              <a:gd name="adj1" fmla="val -51815"/>
              <a:gd name="adj2" fmla="val 49213"/>
            </a:avLst>
          </a:prstGeom>
          <a:solidFill>
            <a:schemeClr val="accent1"/>
          </a:solidFill>
          <a:ln w="9525">
            <a:solidFill>
              <a:schemeClr val="tx1"/>
            </a:solidFill>
            <a:miter lim="800000"/>
            <a:headEnd/>
            <a:tailEnd/>
          </a:ln>
        </p:spPr>
        <p:txBody>
          <a:bodyPr/>
          <a:lstStyle/>
          <a:p>
            <a:pPr algn="ctr"/>
            <a:endParaRPr lang="en-US" sz="2400">
              <a:solidFill>
                <a:srgbClr val="000099"/>
              </a:solidFill>
              <a:latin typeface="Arial" charset="0"/>
            </a:endParaRPr>
          </a:p>
          <a:p>
            <a:pPr algn="ctr"/>
            <a:r>
              <a:rPr lang="en-US" sz="2400" b="1" i="1">
                <a:solidFill>
                  <a:srgbClr val="000099"/>
                </a:solidFill>
                <a:latin typeface="Arial" charset="0"/>
              </a:rPr>
              <a:t>Trình bày những hiểu biết của em về tác giả O Hen-ri</a:t>
            </a:r>
          </a:p>
        </p:txBody>
      </p:sp>
      <p:pic>
        <p:nvPicPr>
          <p:cNvPr id="59409" name="Picture 17" descr="ohen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29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408"/>
                                        </p:tgtEl>
                                        <p:attrNameLst>
                                          <p:attrName>style.visibility</p:attrName>
                                        </p:attrNameLst>
                                      </p:cBhvr>
                                      <p:to>
                                        <p:strVal val="visible"/>
                                      </p:to>
                                    </p:set>
                                    <p:animEffect transition="in" filter="box(in)">
                                      <p:cBhvr>
                                        <p:cTn id="7" dur="500"/>
                                        <p:tgtEl>
                                          <p:spTgt spid="594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59408"/>
                                        </p:tgtEl>
                                      </p:cBhvr>
                                    </p:animEffect>
                                    <p:set>
                                      <p:cBhvr>
                                        <p:cTn id="12" dur="1" fill="hold">
                                          <p:stCondLst>
                                            <p:cond delay="499"/>
                                          </p:stCondLst>
                                        </p:cTn>
                                        <p:tgtEl>
                                          <p:spTgt spid="5940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9409"/>
                                        </p:tgtEl>
                                        <p:attrNameLst>
                                          <p:attrName>style.visibility</p:attrName>
                                        </p:attrNameLst>
                                      </p:cBhvr>
                                      <p:to>
                                        <p:strVal val="visible"/>
                                      </p:to>
                                    </p:set>
                                    <p:animEffect transition="in" filter="box(in)">
                                      <p:cBhvr>
                                        <p:cTn id="17" dur="500"/>
                                        <p:tgtEl>
                                          <p:spTgt spid="5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8" grpId="0" animBg="1"/>
      <p:bldP spid="5940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228600"/>
            <a:ext cx="4572000" cy="5632311"/>
          </a:xfrm>
          <a:prstGeom prst="rect">
            <a:avLst/>
          </a:prstGeom>
        </p:spPr>
        <p:txBody>
          <a:bodyPr>
            <a:spAutoFit/>
          </a:bodyPr>
          <a:lstStyle/>
          <a:p>
            <a:pPr algn="just"/>
            <a:r>
              <a:rPr lang="nl-NL" sz="3600" b="1" dirty="0" smtClean="0">
                <a:solidFill>
                  <a:srgbClr val="FF0000"/>
                </a:solidFill>
                <a:latin typeface="Times New Roman" pitchFamily="18" charset="0"/>
                <a:cs typeface="Times New Roman" pitchFamily="18" charset="0"/>
              </a:rPr>
              <a:t>1. Tác </a:t>
            </a:r>
            <a:r>
              <a:rPr lang="nl-NL" sz="3600" b="1" dirty="0">
                <a:solidFill>
                  <a:srgbClr val="FF0000"/>
                </a:solidFill>
                <a:latin typeface="Times New Roman" pitchFamily="18" charset="0"/>
                <a:cs typeface="Times New Roman" pitchFamily="18" charset="0"/>
              </a:rPr>
              <a:t>giả (1826- </a:t>
            </a:r>
            <a:r>
              <a:rPr lang="nl-NL" sz="3600" b="1" dirty="0" smtClean="0">
                <a:solidFill>
                  <a:srgbClr val="FF0000"/>
                </a:solidFill>
                <a:latin typeface="Times New Roman" pitchFamily="18" charset="0"/>
                <a:cs typeface="Times New Roman" pitchFamily="18" charset="0"/>
              </a:rPr>
              <a:t>1910). </a:t>
            </a:r>
            <a:r>
              <a:rPr lang="nl-NL" sz="3600" dirty="0" smtClean="0">
                <a:latin typeface="Times New Roman" pitchFamily="18" charset="0"/>
                <a:cs typeface="Times New Roman" pitchFamily="18" charset="0"/>
              </a:rPr>
              <a:t>Cha là </a:t>
            </a:r>
            <a:r>
              <a:rPr lang="nl-NL" sz="3600" dirty="0">
                <a:latin typeface="Times New Roman" pitchFamily="18" charset="0"/>
                <a:cs typeface="Times New Roman" pitchFamily="18" charset="0"/>
              </a:rPr>
              <a:t>thầy thuốc, mẹ ông qua đời khi ông mới lên ba. Năm 15 tuổi ông thôi học đến làm cho một hiệu thuốc của chú ruột rồi làm kế toán, vẽ tranh, thủ quỹ ngân hàng. </a:t>
            </a:r>
            <a:endParaRPr lang="en-US" sz="3600" dirty="0">
              <a:latin typeface="Times New Roman" pitchFamily="18" charset="0"/>
              <a:cs typeface="Times New Roman" pitchFamily="18" charset="0"/>
            </a:endParaRPr>
          </a:p>
        </p:txBody>
      </p:sp>
      <p:sp>
        <p:nvSpPr>
          <p:cNvPr id="8" name="AutoShape 2" descr="Káº¿t quáº£ hÃ¬nh áº£nh cho nhÃ  vÄn ohen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Káº¿t quáº£ hÃ¬nh áº£nh cho nhÃ  vÄn ohenr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Káº¿t quáº£ hÃ¬nh áº£nh cho nhÃ  vÄn ohenr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6" descr="o Hen 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7938"/>
            <a:ext cx="43561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652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TotalTime>
  <Words>1348</Words>
  <PresentationFormat>On-screen Show (4:3)</PresentationFormat>
  <Paragraphs>112</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MỤC TIÊU 1. Về kiến thức:  - Những nét tiêu biểu về nhà văn O-hen-ri. - Đặc điểm của nhân vật thể hiện qua hành động, cử chỉ, dáng vẻ, ngôn ngữ, suy nghĩ… - Nắm được đặc điểm của nhân vật, sự kiện, cốt truyện trong một tác phẩm truyện ngắn hiện đại tại Mĩ. - Người kể chuyện ở ngôi thứ ba và tác dụng của ngôi kể. - Nghệ thuật đảo ngược tình huống hai lần. - Ý nghĩa của tác phẩm nghệ thuật vì cuộc sống của con  người. </vt:lpstr>
      <vt:lpstr>MỤC TIÊU 2. Về năng lực:  - Xác định ngôi kể trong văn bản “Chiếc lá cuối cùng”.  - Nhận biết được các chi tiết miêu tả hình dáng, cử chỉ, suy nghĩ, lời nói của các nhân vật như Xiu, Giôn-xi, Bơ-men. Từ đó hình dung ra đặc điểm từng nhân vật. - Phân tích được diễn biến tâm lí nhân vật. - Rút ra bài học về cách đối diện với khó khăn, bệnh tật; cách sống yêu thương và sẻ chia với mọi người; cách nhìn đối với nghệ thuật chân chính. - Xác định giá trị bản thân: sống có tình yêu thương và trách nhiệm đối với mọi người xung quanh. </vt:lpstr>
      <vt:lpstr>MỤC TIÊU 3. Về phẩm chất:  - Giáo dục học sinh có tình yêu thương con người, tình cảm tương thân tương ái lẫn nhau trong cuộc sống . - Lòng cảm thông, sự sẽ chia giữa những nghệ sĩ nghèo.</vt:lpstr>
      <vt:lpstr>PowerPoint Presentation</vt:lpstr>
      <vt:lpstr>PowerPoint Presentation</vt:lpstr>
      <vt:lpstr>PowerPoint Presentation</vt:lpstr>
      <vt:lpstr>   </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2019-09-21T08:24:25Z</dcterms:created>
  <dcterms:modified xsi:type="dcterms:W3CDTF">2021-08-28T00:39:26Z</dcterms:modified>
</cp:coreProperties>
</file>