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96" r:id="rId2"/>
    <p:sldId id="398" r:id="rId3"/>
    <p:sldId id="399" r:id="rId4"/>
    <p:sldId id="395" r:id="rId5"/>
    <p:sldId id="358" r:id="rId6"/>
    <p:sldId id="355" r:id="rId7"/>
    <p:sldId id="279" r:id="rId8"/>
    <p:sldId id="356" r:id="rId9"/>
    <p:sldId id="357" r:id="rId10"/>
    <p:sldId id="360" r:id="rId11"/>
    <p:sldId id="361" r:id="rId12"/>
    <p:sldId id="281" r:id="rId13"/>
    <p:sldId id="362" r:id="rId14"/>
    <p:sldId id="335" r:id="rId15"/>
    <p:sldId id="332" r:id="rId16"/>
    <p:sldId id="364" r:id="rId17"/>
    <p:sldId id="365" r:id="rId18"/>
    <p:sldId id="400" r:id="rId19"/>
    <p:sldId id="313" r:id="rId20"/>
    <p:sldId id="333" r:id="rId21"/>
    <p:sldId id="334" r:id="rId22"/>
    <p:sldId id="401" r:id="rId23"/>
    <p:sldId id="314" r:id="rId24"/>
    <p:sldId id="385" r:id="rId25"/>
    <p:sldId id="386" r:id="rId26"/>
    <p:sldId id="391" r:id="rId27"/>
    <p:sldId id="388" r:id="rId28"/>
    <p:sldId id="330" r:id="rId29"/>
    <p:sldId id="3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F7A5A5"/>
    <a:srgbClr val="F7941E"/>
    <a:srgbClr val="FFDAAB"/>
    <a:srgbClr val="00A9A5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82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qNugAvxXX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7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3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Video link: </a:t>
            </a:r>
            <a:r>
              <a:rPr lang="en-US" sz="1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hlinkClick r:id="rId3"/>
              </a:rPr>
              <a:t>www.youtube.com/watch?v=uqNugAvxXXo</a:t>
            </a:r>
            <a:endParaRPr lang="en-US" sz="1200" b="1" smtClean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qNugAvxXXo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6977" y="1135790"/>
            <a:ext cx="11782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Watch the video </a:t>
            </a: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and </a:t>
            </a:r>
            <a:r>
              <a:rPr lang="en-US" sz="4400" b="1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answer </a:t>
            </a: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the question!</a:t>
            </a:r>
            <a:endParaRPr lang="en-US" sz="44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uqNugAvxXX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5491" y="2214405"/>
            <a:ext cx="7726048" cy="4345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07313" y="2564374"/>
            <a:ext cx="10859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When do we </a:t>
            </a:r>
            <a:r>
              <a:rPr lang="en-US" sz="6000" b="1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use </a:t>
            </a:r>
            <a:r>
              <a:rPr lang="en-US" sz="6000" b="1" i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 / an / the</a:t>
            </a: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239" y="1403697"/>
            <a:ext cx="386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1. She is </a:t>
            </a:r>
            <a:r>
              <a:rPr lang="en-US" sz="3600" u="sng">
                <a:solidFill>
                  <a:srgbClr val="FF0000"/>
                </a:solidFill>
              </a:rPr>
              <a:t>an</a:t>
            </a:r>
            <a:r>
              <a:rPr lang="en-US" sz="3600"/>
              <a:t> engineer.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4146" y="4594735"/>
            <a:ext cx="385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the</a:t>
            </a:r>
            <a:r>
              <a:rPr lang="en-US" sz="3200" b="1" dirty="0">
                <a:solidFill>
                  <a:schemeClr val="accent2"/>
                </a:solidFill>
              </a:rPr>
              <a:t>: definite article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8107" y="2970467"/>
            <a:ext cx="5096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: </a:t>
            </a:r>
            <a:r>
              <a:rPr lang="en-US" sz="3200" b="1">
                <a:solidFill>
                  <a:schemeClr val="accent2"/>
                </a:solidFill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</a:rPr>
              <a:t>article</a:t>
            </a:r>
            <a:endParaRPr lang="en-US" sz="3200" b="1" dirty="0"/>
          </a:p>
          <a:p>
            <a:r>
              <a:rPr lang="en-US" sz="3200" b="1" dirty="0"/>
              <a:t>a + singular </a:t>
            </a:r>
            <a:r>
              <a:rPr lang="en-US" sz="3200" b="1"/>
              <a:t>noun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beginning </a:t>
            </a:r>
            <a:r>
              <a:rPr lang="en-US" sz="3200" b="1" dirty="0"/>
              <a:t>with </a:t>
            </a:r>
            <a:r>
              <a:rPr lang="en-US" sz="3200" b="1"/>
              <a:t>a </a:t>
            </a:r>
            <a:r>
              <a:rPr lang="en-US" sz="3200" b="1" smtClean="0"/>
              <a:t>consonant</a:t>
            </a:r>
            <a:r>
              <a:rPr lang="en-US" sz="3200" b="1" dirty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0542" y="1109297"/>
            <a:ext cx="452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sym typeface="+mn-ea"/>
              </a:rPr>
              <a:t>an</a:t>
            </a:r>
            <a:r>
              <a:rPr lang="en-US" sz="3200" b="1" dirty="0">
                <a:solidFill>
                  <a:schemeClr val="accent2"/>
                </a:solidFill>
                <a:sym typeface="+mn-ea"/>
              </a:rPr>
              <a:t>: </a:t>
            </a:r>
            <a:r>
              <a:rPr lang="en-US" sz="3200" b="1">
                <a:solidFill>
                  <a:schemeClr val="accent2"/>
                </a:solidFill>
                <a:sym typeface="+mn-ea"/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  <a:sym typeface="+mn-ea"/>
              </a:rPr>
              <a:t>article</a:t>
            </a:r>
            <a:endParaRPr lang="en-US" sz="3200" b="1" dirty="0">
              <a:sym typeface="+mn-ea"/>
            </a:endParaRPr>
          </a:p>
          <a:p>
            <a:r>
              <a:rPr lang="en-US" sz="3200" b="1" dirty="0"/>
              <a:t>an + singular noun beginning with a vowel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19412" y="4831637"/>
            <a:ext cx="5189219" cy="34702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852152" y="3701709"/>
            <a:ext cx="3749442" cy="9443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76675" y="1831027"/>
            <a:ext cx="1620542" cy="6494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239" y="3248270"/>
            <a:ext cx="417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2</a:t>
            </a:r>
            <a:r>
              <a:rPr lang="en-US" sz="3600"/>
              <a:t>. We held </a:t>
            </a:r>
            <a:r>
              <a:rPr lang="en-US" sz="3600" u="sng">
                <a:solidFill>
                  <a:srgbClr val="FF0000"/>
                </a:solidFill>
              </a:rPr>
              <a:t>a</a:t>
            </a:r>
            <a:r>
              <a:rPr lang="en-US" sz="3600"/>
              <a:t>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family </a:t>
            </a:r>
            <a:r>
              <a:rPr lang="en-US" sz="3600"/>
              <a:t>reunion last week. </a:t>
            </a:r>
            <a:r>
              <a:rPr lang="en-US" sz="3600" u="sng">
                <a:solidFill>
                  <a:srgbClr val="FF0000"/>
                </a:solidFill>
              </a:rPr>
              <a:t>The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/>
            </a:r>
            <a:br>
              <a:rPr lang="en-US" sz="3600" smtClean="0">
                <a:solidFill>
                  <a:srgbClr val="FF0000"/>
                </a:solidFill>
              </a:rPr>
            </a:br>
            <a:r>
              <a:rPr lang="en-US" sz="3600" smtClean="0"/>
              <a:t>party </a:t>
            </a:r>
            <a:r>
              <a:rPr lang="en-US" sz="3600"/>
              <a:t>was enjoyable.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10" y="1319335"/>
            <a:ext cx="1016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We can use noun without </a:t>
            </a:r>
            <a:r>
              <a:rPr lang="en-US" sz="3200" i="1"/>
              <a:t>a / an</a:t>
            </a:r>
            <a:r>
              <a:rPr lang="en-US" sz="3200"/>
              <a:t> or </a:t>
            </a:r>
            <a:r>
              <a:rPr lang="en-US" sz="3200" i="1"/>
              <a:t>the</a:t>
            </a:r>
            <a:r>
              <a:rPr lang="en-US" sz="3200"/>
              <a:t>. We call </a:t>
            </a:r>
            <a:r>
              <a:rPr lang="en-US" sz="3200" smtClean="0"/>
              <a:t>this</a:t>
            </a:r>
            <a:br>
              <a:rPr lang="en-US" sz="3200" smtClean="0"/>
            </a:br>
            <a:r>
              <a:rPr lang="en-US" sz="3200" smtClean="0"/>
              <a:t> </a:t>
            </a:r>
            <a:r>
              <a:rPr lang="en-US" sz="4800" b="1">
                <a:solidFill>
                  <a:srgbClr val="EF4B66"/>
                </a:solidFill>
              </a:rPr>
              <a:t>zero article.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37" b="61191"/>
          <a:stretch/>
        </p:blipFill>
        <p:spPr>
          <a:xfrm>
            <a:off x="47736" y="2769576"/>
            <a:ext cx="6048264" cy="2664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252" t="37810" r="1454" b="1049"/>
          <a:stretch/>
        </p:blipFill>
        <p:spPr>
          <a:xfrm>
            <a:off x="6218681" y="2277208"/>
            <a:ext cx="5795519" cy="419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7067" y="2004786"/>
            <a:ext cx="11518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smtClean="0"/>
              <a:t>It </a:t>
            </a:r>
            <a:r>
              <a:rPr lang="en-US" sz="3200"/>
              <a:t>takes more than </a:t>
            </a:r>
            <a:r>
              <a:rPr lang="en-US" sz="3200" b="1">
                <a:solidFill>
                  <a:srgbClr val="F7941E"/>
                </a:solidFill>
              </a:rPr>
              <a:t>a / an </a:t>
            </a:r>
            <a:r>
              <a:rPr lang="en-US" sz="3200"/>
              <a:t>hour to drive </a:t>
            </a:r>
            <a:r>
              <a:rPr lang="en-US" sz="3200" smtClean="0"/>
              <a:t>to Can </a:t>
            </a:r>
            <a:r>
              <a:rPr lang="en-US" sz="3200"/>
              <a:t>Tho.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</a:t>
            </a:r>
            <a:r>
              <a:rPr lang="en-US" sz="3200" b="1">
                <a:solidFill>
                  <a:srgbClr val="F7941E"/>
                </a:solidFill>
              </a:rPr>
              <a:t>a / Ø </a:t>
            </a:r>
            <a:r>
              <a:rPr lang="en-US" sz="3200"/>
              <a:t>tradition for children to wake </a:t>
            </a:r>
            <a:r>
              <a:rPr lang="en-US" sz="3200" smtClean="0"/>
              <a:t>up early </a:t>
            </a:r>
            <a:r>
              <a:rPr lang="en-US" sz="3200"/>
              <a:t>on Christmas Day</a:t>
            </a:r>
            <a:r>
              <a:rPr lang="en-US" sz="3200" smtClean="0"/>
              <a:t>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Ok Om Bok Festival takes place </a:t>
            </a:r>
            <a:r>
              <a:rPr lang="en-US" sz="3200" smtClean="0"/>
              <a:t>in </a:t>
            </a:r>
            <a:r>
              <a:rPr lang="en-US" sz="3200" b="1">
                <a:solidFill>
                  <a:srgbClr val="F7941E"/>
                </a:solidFill>
              </a:rPr>
              <a:t>the / Ø </a:t>
            </a:r>
            <a:r>
              <a:rPr lang="en-US" sz="3200"/>
              <a:t>October.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We went to Can Tho by </a:t>
            </a:r>
            <a:r>
              <a:rPr lang="en-US" sz="3200" b="1">
                <a:solidFill>
                  <a:srgbClr val="F7941E"/>
                </a:solidFill>
              </a:rPr>
              <a:t>an / Ø </a:t>
            </a:r>
            <a:r>
              <a:rPr lang="en-US" sz="3200"/>
              <a:t>air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 </a:t>
            </a:r>
            <a:r>
              <a:rPr lang="en-US" sz="3200" b="1" i="1" smtClean="0"/>
              <a:t>A</a:t>
            </a:r>
            <a:r>
              <a:rPr lang="en-US" sz="3200" b="1" i="1"/>
              <a:t>:</a:t>
            </a:r>
            <a:r>
              <a:rPr lang="en-US" sz="3200"/>
              <a:t> Where’s </a:t>
            </a:r>
            <a:r>
              <a:rPr lang="en-US" sz="3200" b="1">
                <a:solidFill>
                  <a:srgbClr val="F7941E"/>
                </a:solidFill>
              </a:rPr>
              <a:t>a / the </a:t>
            </a:r>
            <a:r>
              <a:rPr lang="en-US" sz="3200"/>
              <a:t>book?</a:t>
            </a:r>
          </a:p>
          <a:p>
            <a:r>
              <a:rPr lang="en-US" sz="3200" smtClean="0"/>
              <a:t>     </a:t>
            </a:r>
            <a:r>
              <a:rPr lang="en-US" sz="3200" b="1" i="1" smtClean="0"/>
              <a:t>B</a:t>
            </a:r>
            <a:r>
              <a:rPr lang="en-US" sz="3200" b="1" i="1"/>
              <a:t>:</a:t>
            </a:r>
            <a:r>
              <a:rPr lang="en-US" sz="3200"/>
              <a:t> I thought you left it next to the TV.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673" y="1399540"/>
            <a:ext cx="102086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Choose the correct option in each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sentence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55832" y="2004508"/>
            <a:ext cx="567055" cy="567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43355" y="2803814"/>
            <a:ext cx="464576" cy="464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2755" y="3481754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85789" y="4229100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58051" y="4923692"/>
            <a:ext cx="709503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303850" y="4543864"/>
            <a:ext cx="10165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Kitchen Gods Worshipping </a:t>
            </a:r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Ceremony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22617" y="5312214"/>
            <a:ext cx="107689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When is it?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en-US" sz="320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On 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the 23rd day of the twelfth lunar month.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973891" y="4568385"/>
            <a:ext cx="59005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What happens in this ceremony?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085" y="5019040"/>
            <a:ext cx="10165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22225">
                  <a:noFill/>
                  <a:prstDash val="solid"/>
                </a:ln>
                <a:effectLst/>
                <a:sym typeface="+mn-ea"/>
              </a:rPr>
              <a:t>Vietnamese people prepare offerings for the Kitchen Gods, who will report the family’s affairs over the past year to the Jade Emperor. 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121423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Which of the underlined parts in each question is incorrect? Find and correct it.</a:t>
            </a:r>
            <a:endParaRPr lang="en-US" sz="2400" b="1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18785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66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874" y="1859968"/>
            <a:ext cx="11351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u="sng" smtClean="0"/>
              <a:t>The</a:t>
            </a:r>
            <a:r>
              <a:rPr lang="en-US" sz="3200" smtClean="0"/>
              <a:t> </a:t>
            </a:r>
            <a:r>
              <a:rPr lang="en-US" sz="3200"/>
              <a:t>worshipping Kitchen Gods is </a:t>
            </a:r>
            <a:r>
              <a:rPr lang="en-US" sz="3200" u="sng" smtClean="0"/>
              <a:t>a</a:t>
            </a:r>
            <a:r>
              <a:rPr lang="en-US" sz="3200" smtClean="0"/>
              <a:t> long-time </a:t>
            </a:r>
            <a:r>
              <a:rPr lang="en-US" sz="3200"/>
              <a:t>tradition of </a:t>
            </a:r>
            <a:r>
              <a:rPr lang="en-US" sz="3200" u="sng"/>
              <a:t>the</a:t>
            </a:r>
            <a:r>
              <a:rPr lang="en-US" sz="3200"/>
              <a:t> </a:t>
            </a:r>
            <a:endParaRPr lang="en-US" sz="3200" smtClean="0"/>
          </a:p>
          <a:p>
            <a:r>
              <a:rPr lang="en-US" sz="3200"/>
              <a:t> </a:t>
            </a:r>
            <a:r>
              <a:rPr lang="en-US" sz="3200" smtClean="0"/>
              <a:t>     </a:t>
            </a:r>
            <a:r>
              <a:rPr lang="en-US" sz="3200" smtClean="0">
                <a:solidFill>
                  <a:srgbClr val="00B0F0"/>
                </a:solidFill>
              </a:rPr>
              <a:t>A						    B				        C</a:t>
            </a:r>
          </a:p>
          <a:p>
            <a:r>
              <a:rPr lang="en-US" sz="3200" smtClean="0"/>
              <a:t>Vietnamese.</a:t>
            </a:r>
          </a:p>
          <a:p>
            <a:endParaRPr lang="en-US" sz="3200" b="1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People organise </a:t>
            </a:r>
            <a:r>
              <a:rPr lang="en-US" sz="3200" u="sng"/>
              <a:t>the</a:t>
            </a:r>
            <a:r>
              <a:rPr lang="en-US" sz="3200"/>
              <a:t> </a:t>
            </a:r>
            <a:r>
              <a:rPr lang="en-US" sz="3200" smtClean="0"/>
              <a:t>worshipping ceremony </a:t>
            </a:r>
            <a:r>
              <a:rPr lang="en-US" sz="3200"/>
              <a:t>at </a:t>
            </a:r>
            <a:r>
              <a:rPr lang="en-US" sz="3200" u="sng"/>
              <a:t>noon</a:t>
            </a:r>
            <a:r>
              <a:rPr lang="en-US" sz="3200"/>
              <a:t> so that </a:t>
            </a:r>
            <a:r>
              <a:rPr lang="en-US" sz="3200" u="sng" smtClean="0"/>
              <a:t>a</a:t>
            </a:r>
          </a:p>
          <a:p>
            <a:r>
              <a:rPr lang="en-US" sz="3200" smtClean="0">
                <a:solidFill>
                  <a:srgbClr val="00B0F0"/>
                </a:solidFill>
              </a:rPr>
              <a:t>			     A</a:t>
            </a:r>
            <a:r>
              <a:rPr lang="en-US" sz="3200">
                <a:solidFill>
                  <a:srgbClr val="00B0F0"/>
                </a:solidFill>
              </a:rPr>
              <a:t>						</a:t>
            </a:r>
            <a:r>
              <a:rPr lang="en-US" sz="3200" smtClean="0">
                <a:solidFill>
                  <a:srgbClr val="00B0F0"/>
                </a:solidFill>
              </a:rPr>
              <a:t> </a:t>
            </a:r>
            <a:r>
              <a:rPr lang="en-US" sz="3200">
                <a:solidFill>
                  <a:srgbClr val="00B0F0"/>
                </a:solidFill>
              </a:rPr>
              <a:t>B	</a:t>
            </a:r>
            <a:r>
              <a:rPr lang="en-US" sz="3200" smtClean="0">
                <a:solidFill>
                  <a:srgbClr val="00B0F0"/>
                </a:solidFill>
              </a:rPr>
              <a:t>           C</a:t>
            </a:r>
            <a:endParaRPr lang="en-US" sz="3200" smtClean="0"/>
          </a:p>
          <a:p>
            <a:r>
              <a:rPr lang="en-US" sz="3200" smtClean="0"/>
              <a:t>Kitchen Gods </a:t>
            </a:r>
            <a:r>
              <a:rPr lang="en-US" sz="3200"/>
              <a:t>can leave for Heaven at 12 o’clock. </a:t>
            </a:r>
            <a:endParaRPr lang="en-US" sz="3200" dirty="0"/>
          </a:p>
          <a:p>
            <a:r>
              <a:rPr lang="en-US" sz="3200" smtClean="0"/>
              <a:t> 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0285" y="22056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65644" y="241084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995048" y="417685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</a:t>
            </a: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37182" y="436273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8" grpId="1" animBg="1"/>
      <p:bldP spid="40" grpId="0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4906" y="1289488"/>
            <a:ext cx="1168929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F7941E"/>
                </a:solidFill>
              </a:rPr>
              <a:t>3</a:t>
            </a:r>
            <a:r>
              <a:rPr lang="en-US" sz="3100" smtClean="0">
                <a:solidFill>
                  <a:srgbClr val="F7941E"/>
                </a:solidFill>
              </a:rPr>
              <a:t>. </a:t>
            </a:r>
            <a:r>
              <a:rPr lang="en-US" sz="3100" u="sng" smtClean="0"/>
              <a:t>Most</a:t>
            </a:r>
            <a:r>
              <a:rPr lang="en-US" sz="3100" smtClean="0"/>
              <a:t> </a:t>
            </a:r>
            <a:r>
              <a:rPr lang="en-US" sz="3100"/>
              <a:t>families in </a:t>
            </a:r>
            <a:r>
              <a:rPr lang="en-US" sz="3100" u="sng"/>
              <a:t>the</a:t>
            </a:r>
            <a:r>
              <a:rPr lang="en-US" sz="3100"/>
              <a:t> Viet </a:t>
            </a:r>
            <a:r>
              <a:rPr lang="en-US" sz="3100" smtClean="0"/>
              <a:t>Nam prepare </a:t>
            </a:r>
            <a:r>
              <a:rPr lang="en-US" sz="3100" u="sng"/>
              <a:t>oﬀerings</a:t>
            </a:r>
            <a:r>
              <a:rPr lang="en-US" sz="3100"/>
              <a:t> for the </a:t>
            </a:r>
            <a:r>
              <a:rPr lang="en-US" sz="3100" smtClean="0"/>
              <a:t>Kitchen </a:t>
            </a:r>
            <a:r>
              <a:rPr lang="en-US" sz="3100"/>
              <a:t>Gods.</a:t>
            </a:r>
            <a:r>
              <a:rPr lang="en-US" sz="3100" smtClean="0"/>
              <a:t> </a:t>
            </a:r>
          </a:p>
          <a:p>
            <a:r>
              <a:rPr lang="en-US" sz="3100" smtClean="0"/>
              <a:t>       </a:t>
            </a:r>
            <a:r>
              <a:rPr lang="en-US" sz="3100" smtClean="0">
                <a:solidFill>
                  <a:srgbClr val="00B0F0"/>
                </a:solidFill>
              </a:rPr>
              <a:t>A</a:t>
            </a:r>
            <a:r>
              <a:rPr lang="en-US" sz="3100">
                <a:solidFill>
                  <a:srgbClr val="00B0F0"/>
                </a:solidFill>
              </a:rPr>
              <a:t>			</a:t>
            </a:r>
            <a:r>
              <a:rPr lang="en-US" sz="3100" smtClean="0">
                <a:solidFill>
                  <a:srgbClr val="00B0F0"/>
                </a:solidFill>
              </a:rPr>
              <a:t>     </a:t>
            </a:r>
            <a:r>
              <a:rPr lang="en-US" sz="3100">
                <a:solidFill>
                  <a:srgbClr val="00B0F0"/>
                </a:solidFill>
              </a:rPr>
              <a:t>B	      </a:t>
            </a:r>
            <a:r>
              <a:rPr lang="en-US" sz="3100" smtClean="0">
                <a:solidFill>
                  <a:srgbClr val="00B0F0"/>
                </a:solidFill>
              </a:rPr>
              <a:t>                                 C</a:t>
            </a:r>
            <a:endParaRPr lang="en-US" sz="3100"/>
          </a:p>
          <a:p>
            <a:endParaRPr lang="en-US" sz="3100" b="1">
              <a:solidFill>
                <a:srgbClr val="F7941E"/>
              </a:solidFill>
            </a:endParaRPr>
          </a:p>
          <a:p>
            <a:r>
              <a:rPr lang="en-US" sz="3100" b="1" smtClean="0">
                <a:solidFill>
                  <a:srgbClr val="F7941E"/>
                </a:solidFill>
              </a:rPr>
              <a:t>4.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oﬀerings include </a:t>
            </a:r>
            <a:r>
              <a:rPr lang="en-US" sz="3100" u="sng"/>
              <a:t>a</a:t>
            </a:r>
            <a:r>
              <a:rPr lang="en-US" sz="3100"/>
              <a:t> set of </a:t>
            </a:r>
            <a:r>
              <a:rPr lang="en-US" sz="3100" smtClean="0"/>
              <a:t>flowers and </a:t>
            </a:r>
            <a:r>
              <a:rPr lang="en-US" sz="3100"/>
              <a:t>fruits, </a:t>
            </a:r>
            <a:r>
              <a:rPr lang="en-US" sz="3100" u="sng"/>
              <a:t>a</a:t>
            </a:r>
            <a:r>
              <a:rPr lang="en-US" sz="3100"/>
              <a:t> paper clothes</a:t>
            </a:r>
            <a:r>
              <a:rPr lang="en-US" sz="3100" smtClean="0"/>
              <a:t>,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</a:t>
            </a:r>
            <a:r>
              <a:rPr lang="en-US" sz="3100" smtClean="0">
                <a:solidFill>
                  <a:srgbClr val="00B0F0"/>
                </a:solidFill>
              </a:rPr>
              <a:t>  B</a:t>
            </a:r>
            <a:r>
              <a:rPr lang="en-US" sz="3100">
                <a:solidFill>
                  <a:srgbClr val="00B0F0"/>
                </a:solidFill>
              </a:rPr>
              <a:t>	          </a:t>
            </a:r>
            <a:r>
              <a:rPr lang="en-US" sz="3100" smtClean="0">
                <a:solidFill>
                  <a:srgbClr val="00B0F0"/>
                </a:solidFill>
              </a:rPr>
              <a:t> 		        C</a:t>
            </a:r>
            <a:endParaRPr lang="en-US" sz="3100"/>
          </a:p>
          <a:p>
            <a:r>
              <a:rPr lang="en-US" sz="3100" smtClean="0"/>
              <a:t>and three carps</a:t>
            </a:r>
            <a:r>
              <a:rPr lang="en-US" sz="3100"/>
              <a:t>. </a:t>
            </a:r>
            <a:endParaRPr lang="en-US" sz="3100" smtClean="0"/>
          </a:p>
          <a:p>
            <a:endParaRPr lang="en-US" sz="3100" dirty="0"/>
          </a:p>
          <a:p>
            <a:r>
              <a:rPr lang="en-US" sz="3100" b="1" smtClean="0">
                <a:solidFill>
                  <a:srgbClr val="F7941E"/>
                </a:solidFill>
              </a:rPr>
              <a:t>5.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Vietnamese people believe that </a:t>
            </a:r>
            <a:r>
              <a:rPr lang="en-US" sz="3100" u="sng" smtClean="0"/>
              <a:t>the</a:t>
            </a:r>
            <a:r>
              <a:rPr lang="en-US" sz="3100" smtClean="0"/>
              <a:t> Kitchen </a:t>
            </a:r>
            <a:r>
              <a:rPr lang="en-US" sz="3100"/>
              <a:t>Gods go to </a:t>
            </a:r>
            <a:endParaRPr lang="en-US" sz="3100" smtClean="0"/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  </a:t>
            </a:r>
            <a:r>
              <a:rPr lang="en-US" sz="3100" smtClean="0">
                <a:solidFill>
                  <a:srgbClr val="00B0F0"/>
                </a:solidFill>
              </a:rPr>
              <a:t>			B</a:t>
            </a:r>
            <a:endParaRPr lang="en-US" sz="3100"/>
          </a:p>
          <a:p>
            <a:r>
              <a:rPr lang="en-US" sz="3100" smtClean="0"/>
              <a:t>Heaven </a:t>
            </a:r>
            <a:r>
              <a:rPr lang="en-US" sz="3100"/>
              <a:t>on </a:t>
            </a:r>
            <a:r>
              <a:rPr lang="en-US" sz="3100" u="sng" smtClean="0"/>
              <a:t>carps</a:t>
            </a:r>
            <a:r>
              <a:rPr lang="en-US" sz="3100" smtClean="0"/>
              <a:t>.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		  C</a:t>
            </a:r>
            <a:endParaRPr lang="en-US" sz="3100"/>
          </a:p>
        </p:txBody>
      </p:sp>
      <p:sp>
        <p:nvSpPr>
          <p:cNvPr id="11" name="TextBox 10"/>
          <p:cNvSpPr txBox="1"/>
          <p:nvPr/>
        </p:nvSpPr>
        <p:spPr>
          <a:xfrm>
            <a:off x="3953876" y="1618288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96010" y="180417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98438" y="306216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40572" y="3248051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79550" y="49551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1684" y="514107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4" grpId="0"/>
      <p:bldP spid="15" grpId="0" animBg="1"/>
      <p:bldP spid="15" grpId="1" animBg="1"/>
      <p:bldP spid="18" grpId="0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14232"/>
            <a:ext cx="803979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an, 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760" y="1730706"/>
            <a:ext cx="1151874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It is a custom in my family to </a:t>
            </a:r>
            <a:r>
              <a:rPr lang="en-US" sz="3200" smtClean="0"/>
              <a:t>have ______ </a:t>
            </a:r>
            <a:r>
              <a:rPr lang="en-US" sz="3200"/>
              <a:t>breakfast at home on Sundays.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When visiting a family home in </a:t>
            </a:r>
            <a:r>
              <a:rPr lang="en-US" sz="3200" smtClean="0"/>
              <a:t>some countries</a:t>
            </a:r>
            <a:r>
              <a:rPr lang="en-US" sz="3200"/>
              <a:t>, you should bring </a:t>
            </a:r>
            <a:r>
              <a:rPr lang="en-US" sz="3200" smtClean="0"/>
              <a:t>______ small </a:t>
            </a:r>
            <a:r>
              <a:rPr lang="en-US" sz="3200"/>
              <a:t>gift with you.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Our </a:t>
            </a:r>
            <a:r>
              <a:rPr lang="en-US" sz="3200"/>
              <a:t>village festival is held on the 10th </a:t>
            </a:r>
            <a:r>
              <a:rPr lang="en-US" sz="3200" smtClean="0"/>
              <a:t>of ______ </a:t>
            </a:r>
            <a:r>
              <a:rPr lang="en-US" sz="3200"/>
              <a:t>January.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A</a:t>
            </a:r>
            <a:r>
              <a:rPr lang="en-US" sz="3200" smtClean="0"/>
              <a:t>ncient </a:t>
            </a:r>
            <a:r>
              <a:rPr lang="en-US" sz="3200"/>
              <a:t>Egyptians worshipped </a:t>
            </a:r>
            <a:r>
              <a:rPr lang="en-US" sz="3200" smtClean="0"/>
              <a:t>______ Sun.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Many people think that hard work </a:t>
            </a:r>
            <a:r>
              <a:rPr lang="en-US" sz="3200" smtClean="0"/>
              <a:t>is ______ </a:t>
            </a:r>
            <a:r>
              <a:rPr lang="en-US" sz="3200"/>
              <a:t>important </a:t>
            </a:r>
            <a:r>
              <a:rPr lang="en-US" sz="3200" smtClean="0"/>
              <a:t>Vietnamese </a:t>
            </a:r>
            <a:r>
              <a:rPr lang="en-US" sz="3200"/>
              <a:t>value.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17945" y="1583452"/>
            <a:ext cx="47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079" y="3253991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1848" y="4008078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5130" y="4685085"/>
            <a:ext cx="92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000" y="5439779"/>
            <a:ext cx="78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an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00112" y="11327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12235" y="2556972"/>
            <a:ext cx="30301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EF4B66"/>
                </a:solidFill>
              </a:rPr>
              <a:t>Zero articles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pic>
        <p:nvPicPr>
          <p:cNvPr id="28" name="Picture 2" descr="Let&amp;#39;s Learn to Read- CVC to Simple Sentences (Flex Class) | Small Online  Class for Ages 3-7 | Out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7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8802" y="1193116"/>
            <a:ext cx="8039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text with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400" b="1" i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612" y="1595021"/>
            <a:ext cx="11692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A recent study in (1) ______ UK shows that family time traditions are </a:t>
            </a:r>
            <a:r>
              <a:rPr lang="en-US" sz="3200" smtClean="0"/>
              <a:t>good for </a:t>
            </a:r>
            <a:r>
              <a:rPr lang="en-US" sz="3200"/>
              <a:t>(2) ______ teens. These traditions include family members playing card games, watching their favourite </a:t>
            </a:r>
            <a:r>
              <a:rPr lang="en-US" sz="3200" smtClean="0"/>
              <a:t>TV programmes</a:t>
            </a:r>
            <a:r>
              <a:rPr lang="en-US" sz="3200"/>
              <a:t>, or performing (3) ______ karaoke shows at </a:t>
            </a:r>
            <a:r>
              <a:rPr lang="en-US" sz="3200" smtClean="0"/>
              <a:t>weekends with </a:t>
            </a:r>
            <a:r>
              <a:rPr lang="en-US" sz="3200"/>
              <a:t>one another. These activities often lead to lots of laughter and (4) ______ fun conversations. By taking part in such activities, teens strengthen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</a:t>
            </a:r>
            <a:r>
              <a:rPr lang="en-US" sz="3200"/>
              <a:t>5) </a:t>
            </a:r>
            <a:r>
              <a:rPr lang="en-US" sz="3200" smtClean="0"/>
              <a:t>______ bonds </a:t>
            </a:r>
            <a:r>
              <a:rPr lang="en-US" sz="3200"/>
              <a:t>with their family.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2239" y="1595021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2863" y="2349715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65017" y="3799343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54802" y="4554037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6017" y="5969599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372935" y="2126300"/>
            <a:ext cx="10815315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Work in group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Each group has a list of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five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Find and correct the mistakes in sentences.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Say “Bingo!” as soon as your group finishes.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The first group to come up with all the correct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answers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wins. 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05517" y="2078137"/>
            <a:ext cx="11698415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 I usually meet my cousin at the weekends.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My uncle moved to United States three years ago.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Our teachers assigned us a homework for our history and science classes.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 I turn off the light and go to the bed at 11 p.m.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 Mark often wears red sweater to match his red hair. </a:t>
            </a:r>
            <a:endParaRPr lang="en-US" sz="28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2340" y="2329701"/>
            <a:ext cx="129206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68672" y="2095111"/>
            <a:ext cx="653959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76307" y="3214682"/>
            <a:ext cx="575895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the United States 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34465" y="2953980"/>
            <a:ext cx="2078312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25317" y="4099029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25317" y="3838327"/>
            <a:ext cx="343355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46945" y="4903782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46945" y="4671296"/>
            <a:ext cx="575686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8463" y="5820786"/>
            <a:ext cx="3221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</a:t>
            </a:r>
            <a:r>
              <a:rPr lang="en-US" sz="2800" b="1" smtClean="0">
                <a:solidFill>
                  <a:srgbClr val="EF4B66"/>
                </a:solidFill>
              </a:rPr>
              <a:t>a red sweater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23631" y="5560084"/>
            <a:ext cx="180104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16223"/>
            <a:ext cx="1435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1469194" y="2607249"/>
            <a:ext cx="842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sym typeface="+mn-ea"/>
              </a:rPr>
              <a:t>FISHING GAME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the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800" b="1"/>
                <a:t>Are you coming to </a:t>
              </a:r>
              <a:r>
                <a:rPr lang="en-US" altLang="es-ES_tradnl" sz="2800" b="1"/>
                <a:t>...........</a:t>
              </a:r>
              <a:r>
                <a:rPr lang="es-ES_tradnl" altLang="es-ES" sz="2800" b="1"/>
                <a:t> party next Saturday?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I bought </a:t>
              </a:r>
              <a:r>
                <a:rPr lang="en-US" sz="2800" b="1"/>
                <a:t>.......</a:t>
              </a:r>
              <a:r>
                <a:rPr sz="2800" b="1"/>
                <a:t>new TV set yesterday.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sz="32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+mn-lt"/>
                    <a:sym typeface="+mn-ea"/>
                  </a:rPr>
                  <a:t>Ø</a:t>
                </a:r>
                <a:endParaRPr lang="en-US" altLang="es-ES_tradnl" sz="3200" b="1" dirty="0" err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>
                  <a:sym typeface="+mn-ea"/>
                </a:rPr>
                <a:t>He thinks that </a:t>
              </a:r>
              <a:r>
                <a:rPr lang="en-US" sz="2800" b="1">
                  <a:sym typeface="+mn-ea"/>
                </a:rPr>
                <a:t>...............</a:t>
              </a:r>
              <a:r>
                <a:rPr sz="2800" b="1">
                  <a:sym typeface="+mn-ea"/>
                </a:rPr>
                <a:t> love is what will save us all</a:t>
              </a:r>
              <a:endParaRPr sz="2800" b="1"/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a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5"/>
            <a:ext cx="12192000" cy="49433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346049"/>
            <a:chOff x="6200738" y="4311195"/>
            <a:chExt cx="2214054" cy="1345276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107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an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  <a:p>
              <a:pPr algn="ctr" eaLnBrk="1" hangingPunct="1"/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an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She was wearing </a:t>
              </a:r>
              <a:r>
                <a:rPr lang="en-US" sz="2800" b="1"/>
                <a:t>......</a:t>
              </a:r>
              <a:r>
                <a:rPr sz="2800" b="1"/>
                <a:t> ugly dress when she met him.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</a:t>
              </a:r>
              <a:endParaRPr lang="en-US" altLang="es-ES" sz="3200" b="1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bg1"/>
                  </a:glow>
                </a:effectLst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1528 0.0272289 C 0.0132925 0.0367189 0.0242325 0.0466689 0.0459325 0.0466689 C 0.0704125 0.0466689 0.0789225 0.0367189 0.0870825 0.0272289 C 0.0978425 0.0154189 0.105832 0.00453891 0.133262 0.00453891 C 0.157742 0.00453891 0.165902 0.0154189 0.176842 0.0272289 C 0.181872 0.0367189 0.192812 0.0466689 0.217462 0.0466689 C 0.238812 0.0466689 0.249582 0.0367189 0.258262 0.0272289 C 0.266242 0.0154189 0.277182 0.00453891 0.301662 0.00453891 C 0.325972 0.00453891 0.344722 0.0272289 0.344722 0.0267589 C 0.352882 0.0367189 0.361382 0.0466689 0.385522 0.0466689 C 0.409822 0.0466689 0.418332 0.0367189 0.426492 0.0272289 C 0.437432 0.0154189 0.445412 0.00453891 0.472492 0.00453891 C 0.497152 0.00453891 0.505312 0.0154189 0.513122 0.0272289 C 0.524062 0.0367189 0.532042 0.0466689 0.556702 0.0466689 C 0.578222 0.0466689 0.589162 0.0367189 0.597672 0.0272289 C 0.605652 0.0154189 0.616422 0.00453891 0.640902 0.00453891 C 0.665552 0.00453891 0.673542 0.0154189 0.684302 0.0272289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2266130"/>
            <a:ext cx="774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Make </a:t>
            </a:r>
            <a:r>
              <a:rPr lang="en-US" sz="3200"/>
              <a:t>5 </a:t>
            </a:r>
            <a:r>
              <a:rPr lang="en-US" sz="3200" smtClean="0"/>
              <a:t>sentences using </a:t>
            </a:r>
            <a:r>
              <a:rPr lang="en-US" sz="3200"/>
              <a:t>articles</a:t>
            </a:r>
            <a:r>
              <a:rPr lang="en-US" sz="32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96" y="3131412"/>
            <a:ext cx="3330648" cy="3330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47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81979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Option 1: </a:t>
            </a:r>
            <a:r>
              <a:rPr lang="en-US" smtClean="0">
                <a:solidFill>
                  <a:schemeClr val="tx1"/>
                </a:solidFill>
              </a:rPr>
              <a:t>Call out the words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Option </a:t>
            </a:r>
            <a:r>
              <a:rPr lang="en-US">
                <a:solidFill>
                  <a:schemeClr val="tx1"/>
                </a:solidFill>
              </a:rPr>
              <a:t>2: </a:t>
            </a:r>
            <a:r>
              <a:rPr lang="en-US">
                <a:solidFill>
                  <a:schemeClr val="tx1"/>
                </a:solidFill>
              </a:rPr>
              <a:t>W</a:t>
            </a:r>
            <a:r>
              <a:rPr lang="en-US" smtClean="0">
                <a:solidFill>
                  <a:schemeClr val="tx1"/>
                </a:solidFill>
              </a:rPr>
              <a:t>atch </a:t>
            </a:r>
            <a:r>
              <a:rPr lang="en-US">
                <a:solidFill>
                  <a:schemeClr val="tx1"/>
                </a:solidFill>
              </a:rPr>
              <a:t>a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60713"/>
            <a:ext cx="5834102" cy="6788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Review: Articles </a:t>
            </a:r>
            <a:r>
              <a:rPr lang="en-GB" i="1" smtClean="0">
                <a:solidFill>
                  <a:schemeClr val="tx1"/>
                </a:solidFill>
              </a:rPr>
              <a:t>a, an, the</a:t>
            </a:r>
          </a:p>
          <a:p>
            <a:r>
              <a:rPr lang="en-US">
                <a:solidFill>
                  <a:schemeClr val="tx1"/>
                </a:solidFill>
              </a:rPr>
              <a:t>Introduction of zero article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785449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2315" y="1194030"/>
            <a:ext cx="1962546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33" y="214286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7102" y="3684471"/>
            <a:ext cx="1962546" cy="606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554861" y="1500133"/>
            <a:ext cx="1712529" cy="64273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508375" y="2451669"/>
            <a:ext cx="1841058" cy="12328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16" idx="0"/>
          </p:cNvCxnSpPr>
          <p:nvPr/>
        </p:nvCxnSpPr>
        <p:spPr>
          <a:xfrm>
            <a:off x="2489648" y="3987559"/>
            <a:ext cx="1497261" cy="94852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27102" y="578544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33751C-91F6-D04D-827A-768779375B43}"/>
              </a:ext>
            </a:extLst>
          </p:cNvPr>
          <p:cNvSpPr/>
          <p:nvPr/>
        </p:nvSpPr>
        <p:spPr>
          <a:xfrm>
            <a:off x="5992877" y="2970125"/>
            <a:ext cx="5834102" cy="16722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Choose the correct option in each sentence below. </a:t>
            </a:r>
          </a:p>
          <a:p>
            <a:r>
              <a:rPr lang="en-US">
                <a:solidFill>
                  <a:schemeClr val="tx1"/>
                </a:solidFill>
              </a:rPr>
              <a:t>Task 2: Which of the underlined parts in each question is incorrect? Find and correct it. </a:t>
            </a:r>
          </a:p>
          <a:p>
            <a:r>
              <a:rPr lang="en-US">
                <a:solidFill>
                  <a:schemeClr val="tx1"/>
                </a:solidFill>
              </a:rPr>
              <a:t>Task 3: Complete the sentences with </a:t>
            </a:r>
            <a:r>
              <a:rPr lang="en-US" i="1">
                <a:solidFill>
                  <a:schemeClr val="tx1"/>
                </a:solidFill>
              </a:rPr>
              <a:t>a, an, the</a:t>
            </a:r>
            <a:r>
              <a:rPr lang="en-US">
                <a:solidFill>
                  <a:schemeClr val="tx1"/>
                </a:solidFill>
              </a:rPr>
              <a:t>, or </a:t>
            </a:r>
            <a:r>
              <a:rPr lang="en-US" i="1" smtClean="0">
                <a:solidFill>
                  <a:schemeClr val="tx1"/>
                </a:solidFill>
              </a:rPr>
              <a:t>Ø.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4: Complete the text with </a:t>
            </a:r>
            <a:r>
              <a:rPr lang="en-US" i="1">
                <a:solidFill>
                  <a:schemeClr val="tx1"/>
                </a:solidFill>
              </a:rPr>
              <a:t>the</a:t>
            </a:r>
            <a:r>
              <a:rPr lang="en-US">
                <a:solidFill>
                  <a:schemeClr val="tx1"/>
                </a:solidFill>
              </a:rPr>
              <a:t> 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05636" y="4936080"/>
            <a:ext cx="1962546" cy="606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cxnSpLocks/>
            <a:stCxn id="16" idx="1"/>
            <a:endCxn id="48" idx="0"/>
          </p:cNvCxnSpPr>
          <p:nvPr/>
        </p:nvCxnSpPr>
        <p:spPr>
          <a:xfrm rot="10800000" flipV="1">
            <a:off x="1445060" y="5239167"/>
            <a:ext cx="1560577" cy="5462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92877" y="4921788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smtClean="0">
                <a:solidFill>
                  <a:schemeClr val="tx1"/>
                </a:solidFill>
              </a:rPr>
              <a:t>Game – Bingo!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8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32095" y="2771993"/>
            <a:ext cx="10565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7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CALL OUT THE PHRASES!</a:t>
            </a:r>
            <a:endParaRPr lang="en-US" sz="72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561468" y="5680879"/>
            <a:ext cx="794533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wedding ceremony</a:t>
            </a:r>
          </a:p>
        </p:txBody>
      </p:sp>
      <p:pic>
        <p:nvPicPr>
          <p:cNvPr id="3" name="Content Placeholder 2" descr="50_1057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40025" y="1282065"/>
            <a:ext cx="6711950" cy="44742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5931" y="5545504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whale worship</a:t>
            </a:r>
          </a:p>
        </p:txBody>
      </p:sp>
      <p:pic>
        <p:nvPicPr>
          <p:cNvPr id="4" name="Content Placeholder 3" descr="whale-festival-in-vietnam-cul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74670" y="1209040"/>
            <a:ext cx="6506845" cy="43376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27mam-co-cung-cho-ngay-mung-2-tet-phunutodayvn-1400-phunutoday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8505" y="1103630"/>
            <a:ext cx="6065520" cy="452183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234791" y="553898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food offerings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9985" y="576167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family reunion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35580" y="1144270"/>
            <a:ext cx="7088505" cy="47256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92417" y="1949254"/>
            <a:ext cx="1180084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1.We held </a:t>
            </a:r>
            <a:r>
              <a:rPr lang="en-US" sz="54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a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family reunion last week.</a:t>
            </a:r>
          </a:p>
        </p:txBody>
      </p:sp>
      <p:sp>
        <p:nvSpPr>
          <p:cNvPr id="5" name="Rectangle 30"/>
          <p:cNvSpPr/>
          <p:nvPr/>
        </p:nvSpPr>
        <p:spPr>
          <a:xfrm>
            <a:off x="336867" y="3267270"/>
            <a:ext cx="114357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2. </a:t>
            </a:r>
            <a:r>
              <a:rPr lang="en-US" sz="5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My </a:t>
            </a:r>
            <a:r>
              <a:rPr lang="en-US" sz="5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mum 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prepares food offerings at Tet.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774</Words>
  <PresentationFormat>Widescreen</PresentationFormat>
  <Paragraphs>219</Paragraphs>
  <Slides>29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2023-06-19T04:11:22Z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F0307D44DFBF446DB36105F5F9210A83</vt:lpwstr>
  </property>
  <property fmtid="{D5CDD505-2E9C-101B-9397-08002B2CF9AE}" pid="3" name="KSOProductBuildVer">
    <vt:lpwstr>1033-11.2.0.11380</vt:lpwstr>
  </property>
</Properties>
</file>