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8"/>
  </p:notesMasterIdLst>
  <p:sldIdLst>
    <p:sldId id="310" r:id="rId3"/>
    <p:sldId id="311" r:id="rId4"/>
    <p:sldId id="312" r:id="rId5"/>
    <p:sldId id="305" r:id="rId6"/>
    <p:sldId id="270" r:id="rId7"/>
    <p:sldId id="306" r:id="rId8"/>
    <p:sldId id="303" r:id="rId9"/>
    <p:sldId id="273" r:id="rId10"/>
    <p:sldId id="271" r:id="rId11"/>
    <p:sldId id="272" r:id="rId12"/>
    <p:sldId id="304" r:id="rId13"/>
    <p:sldId id="275" r:id="rId14"/>
    <p:sldId id="289" r:id="rId15"/>
    <p:sldId id="297" r:id="rId16"/>
    <p:sldId id="314" r:id="rId17"/>
    <p:sldId id="313" r:id="rId18"/>
    <p:sldId id="315" r:id="rId19"/>
    <p:sldId id="316" r:id="rId20"/>
    <p:sldId id="317" r:id="rId21"/>
    <p:sldId id="318" r:id="rId22"/>
    <p:sldId id="282" r:id="rId23"/>
    <p:sldId id="294" r:id="rId24"/>
    <p:sldId id="309" r:id="rId25"/>
    <p:sldId id="269" r:id="rId26"/>
    <p:sldId id="295" r:id="rId2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1038" autoAdjust="0"/>
  </p:normalViewPr>
  <p:slideViewPr>
    <p:cSldViewPr snapToGrid="0" snapToObjects="1">
      <p:cViewPr varScale="1">
        <p:scale>
          <a:sx n="68" d="100"/>
          <a:sy n="68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44, New Words, activity 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44, New Words, activity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44, New Words, activity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4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8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59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9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rPr lang="en-US" smtClean="0"/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/>
        </p:nvSpPr>
        <p:spPr>
          <a:xfrm>
            <a:off x="10823331" y="-36418"/>
            <a:ext cx="12832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</a:t>
            </a:r>
            <a:r>
              <a:rPr lang="en-US" baseline="0" dirty="0"/>
              <a:t> 1.1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F7E46E-68A2-F5D3-CBA1-FE2CB1013F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1A1B4B7-7C06-404C-CEC8-C791B42B5D18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9" name="Picture 18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411C7109-AD9D-CB3E-A80C-7E92786262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8823F71-6E12-A598-F6AF-28BC9F015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70D7868-0CF0-833E-1B94-4842ADD6B6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405E3E8-3F2F-B226-23C7-2ABCEEE3C53A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D0D691-E34A-CB4E-9E4E-114A1349EA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4477CE1-04C7-0B19-FDA9-12FB02D0C312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9</a:t>
            </a:r>
          </a:p>
        </p:txBody>
      </p:sp>
    </p:spTree>
    <p:extLst>
      <p:ext uri="{BB962C8B-B14F-4D97-AF65-F5344CB8AC3E}">
        <p14:creationId xmlns:p14="http://schemas.microsoft.com/office/powerpoint/2010/main" val="182703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6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slideLayout" Target="../slideLayouts/slideLayout1.xml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audio" Target="../media/media15.mp3"/><Relationship Id="rId2" Type="http://schemas.openxmlformats.org/officeDocument/2006/relationships/audio" Target="../media/media10.mp3"/><Relationship Id="rId16" Type="http://schemas.openxmlformats.org/officeDocument/2006/relationships/image" Target="../media/image17.png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microsoft.com/office/2007/relationships/media" Target="../media/media15.mp3"/><Relationship Id="rId5" Type="http://schemas.microsoft.com/office/2007/relationships/media" Target="../media/media12.mp3"/><Relationship Id="rId15" Type="http://schemas.openxmlformats.org/officeDocument/2006/relationships/image" Target="../media/image16.png"/><Relationship Id="rId10" Type="http://schemas.openxmlformats.org/officeDocument/2006/relationships/audio" Target="../media/media14.mp3"/><Relationship Id="rId4" Type="http://schemas.openxmlformats.org/officeDocument/2006/relationships/audio" Target="../media/media11.mp3"/><Relationship Id="rId9" Type="http://schemas.microsoft.com/office/2007/relationships/media" Target="../media/media14.mp3"/><Relationship Id="rId1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2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0685" y="2457473"/>
            <a:ext cx="68449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9: TRAVEL AND TOURISM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1.1 – Vocabulary &amp; Reading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74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F5180-2709-4778-A06B-DEE80029063E}"/>
              </a:ext>
            </a:extLst>
          </p:cNvPr>
          <p:cNvSpPr txBox="1"/>
          <p:nvPr/>
        </p:nvSpPr>
        <p:spPr>
          <a:xfrm>
            <a:off x="2677238" y="390697"/>
            <a:ext cx="882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b. Fill in the blanks using the following words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B9EF3-C587-4B26-B429-A5BA72174F01}"/>
              </a:ext>
            </a:extLst>
          </p:cNvPr>
          <p:cNvSpPr/>
          <p:nvPr/>
        </p:nvSpPr>
        <p:spPr>
          <a:xfrm>
            <a:off x="576247" y="1151880"/>
            <a:ext cx="1107872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view, tower, sightseeing, castle, national park, World Heritage 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B52F2-FF6C-4D48-AB49-0849282822A8}"/>
              </a:ext>
            </a:extLst>
          </p:cNvPr>
          <p:cNvSpPr txBox="1"/>
          <p:nvPr/>
        </p:nvSpPr>
        <p:spPr>
          <a:xfrm>
            <a:off x="49484" y="1864996"/>
            <a:ext cx="11862495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Many people enjoy going ___________ when they go on vacation.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UNESCO says which place can be a __________________ . The Palace of Versailles and the Eiffel Tower are famous examples of them in France.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Nelson Lakes______________ is a popular place to visit in New Zealand. You can go hiking and camping there.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1EE858-C58E-445E-9A6B-1FCBDDE1BEC6}"/>
              </a:ext>
            </a:extLst>
          </p:cNvPr>
          <p:cNvSpPr/>
          <p:nvPr/>
        </p:nvSpPr>
        <p:spPr>
          <a:xfrm>
            <a:off x="4699077" y="2001562"/>
            <a:ext cx="23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sightseeing 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E7B16-5539-426E-800C-CD12463B5C61}"/>
              </a:ext>
            </a:extLst>
          </p:cNvPr>
          <p:cNvSpPr/>
          <p:nvPr/>
        </p:nvSpPr>
        <p:spPr>
          <a:xfrm>
            <a:off x="6180539" y="2736843"/>
            <a:ext cx="3848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World Heritage site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64708-609C-47AE-861E-121D46B177B9}"/>
              </a:ext>
            </a:extLst>
          </p:cNvPr>
          <p:cNvSpPr/>
          <p:nvPr/>
        </p:nvSpPr>
        <p:spPr>
          <a:xfrm>
            <a:off x="2802167" y="4897015"/>
            <a:ext cx="2800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National Park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7276" y="359920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50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F5180-2709-4778-A06B-DEE80029063E}"/>
              </a:ext>
            </a:extLst>
          </p:cNvPr>
          <p:cNvSpPr txBox="1"/>
          <p:nvPr/>
        </p:nvSpPr>
        <p:spPr>
          <a:xfrm>
            <a:off x="2727872" y="359270"/>
            <a:ext cx="882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b. Fill in the blanks using the following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B52F2-FF6C-4D48-AB49-0849282822A8}"/>
              </a:ext>
            </a:extLst>
          </p:cNvPr>
          <p:cNvSpPr txBox="1"/>
          <p:nvPr/>
        </p:nvSpPr>
        <p:spPr>
          <a:xfrm>
            <a:off x="327760" y="1890609"/>
            <a:ext cx="11536471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4. If you go to the top of the Tokyo Sky Tree, you can enjoy a great ______ of the city..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5. The Sears  ______  in Chicago used to be the highest building in the world.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6. Framlingham ______ was built in the 12th century and has high walls and 13 towers.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FD6491-8781-41B4-80A3-50DB0B099602}"/>
              </a:ext>
            </a:extLst>
          </p:cNvPr>
          <p:cNvSpPr/>
          <p:nvPr/>
        </p:nvSpPr>
        <p:spPr>
          <a:xfrm>
            <a:off x="478161" y="2753641"/>
            <a:ext cx="1056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view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BF8C9-2C51-442E-9BF3-1D3CBE171F97}"/>
              </a:ext>
            </a:extLst>
          </p:cNvPr>
          <p:cNvSpPr/>
          <p:nvPr/>
        </p:nvSpPr>
        <p:spPr>
          <a:xfrm>
            <a:off x="2488302" y="3486666"/>
            <a:ext cx="1534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Tower  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5C5BFF-9173-4DC9-B52A-A31DCCA936C5}"/>
              </a:ext>
            </a:extLst>
          </p:cNvPr>
          <p:cNvSpPr/>
          <p:nvPr/>
        </p:nvSpPr>
        <p:spPr>
          <a:xfrm>
            <a:off x="3038686" y="4955800"/>
            <a:ext cx="1421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Castle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7276" y="359920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50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628878-B8E5-F5A2-649F-BE4774D2E8F8}"/>
              </a:ext>
            </a:extLst>
          </p:cNvPr>
          <p:cNvSpPr/>
          <p:nvPr/>
        </p:nvSpPr>
        <p:spPr>
          <a:xfrm>
            <a:off x="495222" y="1137366"/>
            <a:ext cx="1136900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view, tower, sightseeing, castle, national park, World Heritage site</a:t>
            </a:r>
          </a:p>
        </p:txBody>
      </p:sp>
    </p:spTree>
    <p:extLst>
      <p:ext uri="{BB962C8B-B14F-4D97-AF65-F5344CB8AC3E}">
        <p14:creationId xmlns:p14="http://schemas.microsoft.com/office/powerpoint/2010/main" val="9192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0327"/>
            <a:ext cx="3056794" cy="522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714" y="942841"/>
            <a:ext cx="11974285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  <a:latin typeface="HelveticaNeueLTStd-BdCn"/>
              </a:rPr>
              <a:t>b. In pairs: Use the </a:t>
            </a:r>
            <a:r>
              <a:rPr lang="en-US" sz="3600" b="1" dirty="0">
                <a:solidFill>
                  <a:srgbClr val="FF0000"/>
                </a:solidFill>
                <a:latin typeface="HelveticaNeueLTStd-BdCn"/>
              </a:rPr>
              <a:t>new words </a:t>
            </a:r>
            <a:r>
              <a:rPr lang="en-US" sz="3600" b="1" dirty="0">
                <a:solidFill>
                  <a:srgbClr val="0070C0"/>
                </a:solidFill>
                <a:latin typeface="HelveticaNeueLTStd-BdCn"/>
              </a:rPr>
              <a:t>to talk about places in your country.?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C3BFD6A-3737-CC36-ED39-6FC9FB1B8673}"/>
              </a:ext>
            </a:extLst>
          </p:cNvPr>
          <p:cNvSpPr/>
          <p:nvPr/>
        </p:nvSpPr>
        <p:spPr>
          <a:xfrm>
            <a:off x="2370226" y="3573078"/>
            <a:ext cx="5226467" cy="958611"/>
          </a:xfrm>
          <a:prstGeom prst="wedgeRoundRectCallout">
            <a:avLst>
              <a:gd name="adj1" fmla="val -62165"/>
              <a:gd name="adj2" fmla="val 43100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I really enjoy </a:t>
            </a:r>
            <a:r>
              <a:rPr lang="en-US" sz="3600" b="1" dirty="0">
                <a:solidFill>
                  <a:srgbClr val="FF0000"/>
                </a:solidFill>
              </a:rPr>
              <a:t>sightseeing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30F0567-8BFF-19B7-D5F4-3E0B74A412B7}"/>
              </a:ext>
            </a:extLst>
          </p:cNvPr>
          <p:cNvSpPr/>
          <p:nvPr/>
        </p:nvSpPr>
        <p:spPr>
          <a:xfrm>
            <a:off x="3056793" y="5017741"/>
            <a:ext cx="6805663" cy="958611"/>
          </a:xfrm>
          <a:prstGeom prst="wedgeRoundRectCallout">
            <a:avLst>
              <a:gd name="adj1" fmla="val 56938"/>
              <a:gd name="adj2" fmla="val 31174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I visited a beautiful </a:t>
            </a:r>
            <a:r>
              <a:rPr lang="en-US" sz="3600" b="1" dirty="0">
                <a:solidFill>
                  <a:srgbClr val="FF0000"/>
                </a:solidFill>
              </a:rPr>
              <a:t>national park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DDDA0-E47E-E83B-0447-7D371FCDA2CD}"/>
              </a:ext>
            </a:extLst>
          </p:cNvPr>
          <p:cNvSpPr txBox="1"/>
          <p:nvPr/>
        </p:nvSpPr>
        <p:spPr>
          <a:xfrm>
            <a:off x="545822" y="2751986"/>
            <a:ext cx="251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18537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112130-DFBA-72FA-1C2B-6AA4E7C69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801" y="4061"/>
            <a:ext cx="10763370" cy="6852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2B07D-9A41-4923-1217-FF3E2749C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90133"/>
            <a:ext cx="5747658" cy="14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158" y="2066621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read?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092" y="2797309"/>
            <a:ext cx="7567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Read an article about visiting France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18158" y="3566945"/>
            <a:ext cx="5402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do?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2092" y="4365988"/>
            <a:ext cx="878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FF0000"/>
                </a:solidFill>
              </a:rPr>
              <a:t>Matching</a:t>
            </a:r>
            <a:r>
              <a:rPr lang="en-US" sz="3600" dirty="0">
                <a:solidFill>
                  <a:srgbClr val="FF0000"/>
                </a:solidFill>
              </a:rPr>
              <a:t> the </a:t>
            </a:r>
            <a:r>
              <a:rPr lang="en-US" sz="3600" b="1" dirty="0">
                <a:solidFill>
                  <a:srgbClr val="FF0000"/>
                </a:solidFill>
              </a:rPr>
              <a:t>paragraph</a:t>
            </a:r>
            <a:r>
              <a:rPr lang="en-US" sz="3600" dirty="0">
                <a:solidFill>
                  <a:srgbClr val="FF0000"/>
                </a:solidFill>
              </a:rPr>
              <a:t> with the </a:t>
            </a:r>
            <a:r>
              <a:rPr lang="en-US" sz="3600" b="1" dirty="0">
                <a:solidFill>
                  <a:srgbClr val="FF0000"/>
                </a:solidFill>
              </a:rPr>
              <a:t>pictures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35FD1-E9E8-4135-6C82-651D4F434ECB}"/>
              </a:ext>
            </a:extLst>
          </p:cNvPr>
          <p:cNvSpPr txBox="1"/>
          <p:nvPr/>
        </p:nvSpPr>
        <p:spPr>
          <a:xfrm>
            <a:off x="314092" y="806338"/>
            <a:ext cx="109635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a. Read the article about visiting France. Match the paragraphs with the pictures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913" y="41856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35FD1-E9E8-4135-6C82-651D4F434ECB}"/>
              </a:ext>
            </a:extLst>
          </p:cNvPr>
          <p:cNvSpPr txBox="1"/>
          <p:nvPr/>
        </p:nvSpPr>
        <p:spPr>
          <a:xfrm>
            <a:off x="131290" y="1127012"/>
            <a:ext cx="24842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Run through each picture.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What can you see in each picture?</a:t>
            </a:r>
            <a:r>
              <a:rPr lang="en-US" sz="2800" b="1" i="0" dirty="0">
                <a:solidFill>
                  <a:srgbClr val="002060"/>
                </a:solidFill>
                <a:effectLst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FB036-ABB2-CAB7-9F5B-77B41BA68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28" y="413275"/>
            <a:ext cx="4560388" cy="3010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E1317-F428-4B6E-5575-C2B1A49EF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70" y="418566"/>
            <a:ext cx="4560388" cy="3022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04449-EE31-6B72-4059-26B5DF3E36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132" y="3428604"/>
            <a:ext cx="4592340" cy="3046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53DBC-9A60-9D84-E592-21FCDA568B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70" y="3434687"/>
            <a:ext cx="4560388" cy="30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6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4" y="31469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35FD1-E9E8-4135-6C82-651D4F434ECB}"/>
              </a:ext>
            </a:extLst>
          </p:cNvPr>
          <p:cNvSpPr txBox="1"/>
          <p:nvPr/>
        </p:nvSpPr>
        <p:spPr>
          <a:xfrm>
            <a:off x="110891" y="702493"/>
            <a:ext cx="12182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a. Read the article about visiting France. Match the paragraphs with the pictures.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FC528-543E-36CB-1BEB-2007CD22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33" y="1196685"/>
            <a:ext cx="8808133" cy="52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913" y="41856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35FD1-E9E8-4135-6C82-651D4F434ECB}"/>
              </a:ext>
            </a:extLst>
          </p:cNvPr>
          <p:cNvSpPr txBox="1"/>
          <p:nvPr/>
        </p:nvSpPr>
        <p:spPr>
          <a:xfrm>
            <a:off x="131290" y="1127012"/>
            <a:ext cx="24842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a. Read the article about visiting France. Match the paragraphs with the pictures.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FB036-ABB2-CAB7-9F5B-77B41BA68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28" y="413275"/>
            <a:ext cx="4560388" cy="3010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E1317-F428-4B6E-5575-C2B1A49EF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70" y="418566"/>
            <a:ext cx="4560388" cy="3022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04449-EE31-6B72-4059-26B5DF3E36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132" y="3428604"/>
            <a:ext cx="4592340" cy="3046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53DBC-9A60-9D84-E592-21FCDA568B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170" y="3434687"/>
            <a:ext cx="4560388" cy="3034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D201FB-E1C1-0177-7A9B-D1A35995D665}"/>
              </a:ext>
            </a:extLst>
          </p:cNvPr>
          <p:cNvSpPr txBox="1"/>
          <p:nvPr/>
        </p:nvSpPr>
        <p:spPr>
          <a:xfrm>
            <a:off x="6506218" y="575079"/>
            <a:ext cx="5270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CA125-89F5-886E-6595-1D54DD6E287F}"/>
              </a:ext>
            </a:extLst>
          </p:cNvPr>
          <p:cNvSpPr txBox="1"/>
          <p:nvPr/>
        </p:nvSpPr>
        <p:spPr>
          <a:xfrm>
            <a:off x="11109468" y="553905"/>
            <a:ext cx="5270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5926B-8230-169D-EAB1-74EF83216354}"/>
              </a:ext>
            </a:extLst>
          </p:cNvPr>
          <p:cNvSpPr txBox="1"/>
          <p:nvPr/>
        </p:nvSpPr>
        <p:spPr>
          <a:xfrm>
            <a:off x="6498469" y="3571211"/>
            <a:ext cx="5270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76D4EC-2726-42A8-A8AB-9661EEA59000}"/>
              </a:ext>
            </a:extLst>
          </p:cNvPr>
          <p:cNvSpPr txBox="1"/>
          <p:nvPr/>
        </p:nvSpPr>
        <p:spPr>
          <a:xfrm>
            <a:off x="11151347" y="3617925"/>
            <a:ext cx="5270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953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4" y="31469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35FD1-E9E8-4135-6C82-651D4F434ECB}"/>
              </a:ext>
            </a:extLst>
          </p:cNvPr>
          <p:cNvSpPr txBox="1"/>
          <p:nvPr/>
        </p:nvSpPr>
        <p:spPr>
          <a:xfrm>
            <a:off x="110891" y="673465"/>
            <a:ext cx="12182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a. Read the article about visiting France. Match the paragraphs with the pictures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FC528-543E-36CB-1BEB-2007CD22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33" y="1196685"/>
            <a:ext cx="8808133" cy="52500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DE1459-7A6F-AFA5-8D43-E587DC28496D}"/>
              </a:ext>
            </a:extLst>
          </p:cNvPr>
          <p:cNvCxnSpPr/>
          <p:nvPr/>
        </p:nvCxnSpPr>
        <p:spPr>
          <a:xfrm>
            <a:off x="5820229" y="243840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94E54-9F11-97F2-F670-2E6DA5E6157C}"/>
              </a:ext>
            </a:extLst>
          </p:cNvPr>
          <p:cNvCxnSpPr>
            <a:cxnSpLocks/>
          </p:cNvCxnSpPr>
          <p:nvPr/>
        </p:nvCxnSpPr>
        <p:spPr>
          <a:xfrm>
            <a:off x="6582229" y="3069771"/>
            <a:ext cx="2750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2D3CA7-3440-C135-6C23-3D9B3055ABDC}"/>
              </a:ext>
            </a:extLst>
          </p:cNvPr>
          <p:cNvCxnSpPr>
            <a:cxnSpLocks/>
          </p:cNvCxnSpPr>
          <p:nvPr/>
        </p:nvCxnSpPr>
        <p:spPr>
          <a:xfrm>
            <a:off x="3207657" y="3443514"/>
            <a:ext cx="725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DC5A81-C828-4E76-A1C1-98F9240814A8}"/>
              </a:ext>
            </a:extLst>
          </p:cNvPr>
          <p:cNvCxnSpPr>
            <a:cxnSpLocks/>
          </p:cNvCxnSpPr>
          <p:nvPr/>
        </p:nvCxnSpPr>
        <p:spPr>
          <a:xfrm>
            <a:off x="5312229" y="3429000"/>
            <a:ext cx="14369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562F5D-3C45-B14C-84CB-27DFF6971361}"/>
              </a:ext>
            </a:extLst>
          </p:cNvPr>
          <p:cNvCxnSpPr>
            <a:cxnSpLocks/>
          </p:cNvCxnSpPr>
          <p:nvPr/>
        </p:nvCxnSpPr>
        <p:spPr>
          <a:xfrm>
            <a:off x="7166428" y="3429000"/>
            <a:ext cx="2282372" cy="14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ACF2BC-4884-7650-667B-E5C14BF17007}"/>
              </a:ext>
            </a:extLst>
          </p:cNvPr>
          <p:cNvCxnSpPr>
            <a:cxnSpLocks/>
          </p:cNvCxnSpPr>
          <p:nvPr/>
        </p:nvCxnSpPr>
        <p:spPr>
          <a:xfrm>
            <a:off x="3497944" y="4455885"/>
            <a:ext cx="2090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03A142-7E01-AAA6-1055-EC9CE3D3853E}"/>
              </a:ext>
            </a:extLst>
          </p:cNvPr>
          <p:cNvCxnSpPr>
            <a:cxnSpLocks/>
          </p:cNvCxnSpPr>
          <p:nvPr/>
        </p:nvCxnSpPr>
        <p:spPr>
          <a:xfrm>
            <a:off x="6691086" y="4746171"/>
            <a:ext cx="972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98093F-0DF6-D945-2293-B1F5224CF306}"/>
              </a:ext>
            </a:extLst>
          </p:cNvPr>
          <p:cNvCxnSpPr>
            <a:cxnSpLocks/>
          </p:cNvCxnSpPr>
          <p:nvPr/>
        </p:nvCxnSpPr>
        <p:spPr>
          <a:xfrm>
            <a:off x="3802742" y="5762171"/>
            <a:ext cx="11030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A46392-20DF-A41E-75E4-AEA3238B0B00}"/>
              </a:ext>
            </a:extLst>
          </p:cNvPr>
          <p:cNvCxnSpPr>
            <a:cxnSpLocks/>
          </p:cNvCxnSpPr>
          <p:nvPr/>
        </p:nvCxnSpPr>
        <p:spPr>
          <a:xfrm>
            <a:off x="2427513" y="6066972"/>
            <a:ext cx="1621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4AEC5FA-D6C7-17CB-B8FE-D9B53C45DAC9}"/>
              </a:ext>
            </a:extLst>
          </p:cNvPr>
          <p:cNvSpPr/>
          <p:nvPr/>
        </p:nvSpPr>
        <p:spPr>
          <a:xfrm>
            <a:off x="1110343" y="3429000"/>
            <a:ext cx="537028" cy="344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F85D4E-A8A4-CDCF-7C9D-D76872E8D19F}"/>
              </a:ext>
            </a:extLst>
          </p:cNvPr>
          <p:cNvSpPr/>
          <p:nvPr/>
        </p:nvSpPr>
        <p:spPr>
          <a:xfrm>
            <a:off x="1081313" y="4631870"/>
            <a:ext cx="537028" cy="344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334767-61D7-E66D-0370-54A1FF507184}"/>
              </a:ext>
            </a:extLst>
          </p:cNvPr>
          <p:cNvSpPr/>
          <p:nvPr/>
        </p:nvSpPr>
        <p:spPr>
          <a:xfrm>
            <a:off x="1084657" y="5762171"/>
            <a:ext cx="537028" cy="344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3F42EFC-088D-3544-81E4-E4B127542784}"/>
              </a:ext>
            </a:extLst>
          </p:cNvPr>
          <p:cNvSpPr/>
          <p:nvPr/>
        </p:nvSpPr>
        <p:spPr>
          <a:xfrm>
            <a:off x="1074567" y="2416605"/>
            <a:ext cx="537028" cy="344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236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663206-312E-4275-A592-F16F4C1DF957}"/>
              </a:ext>
            </a:extLst>
          </p:cNvPr>
          <p:cNvSpPr txBox="1"/>
          <p:nvPr/>
        </p:nvSpPr>
        <p:spPr>
          <a:xfrm>
            <a:off x="607757" y="1413063"/>
            <a:ext cx="10668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1. When was the Louvre the world's most popular museum?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2. What can you do on the second level of the Eiffel Tower?</a:t>
            </a:r>
          </a:p>
          <a:p>
            <a:pPr marL="514350" indent="-514350">
              <a:buAutoNum type="arabicPeriod"/>
            </a:pP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3. What can you see between the towns of Sully-sur Loire and </a:t>
            </a:r>
            <a:r>
              <a:rPr lang="en-US" sz="3200" dirty="0" err="1">
                <a:solidFill>
                  <a:srgbClr val="002060"/>
                </a:solidFill>
              </a:rPr>
              <a:t>Chalonnes</a:t>
            </a:r>
            <a:r>
              <a:rPr lang="en-US" sz="3200" dirty="0">
                <a:solidFill>
                  <a:srgbClr val="002060"/>
                </a:solidFill>
              </a:rPr>
              <a:t>-sur-Loire?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4.  For what reasons is Chateau d'Amboise famous?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3FA66-AF2C-421A-B2AC-4F015722E7AB}"/>
              </a:ext>
            </a:extLst>
          </p:cNvPr>
          <p:cNvSpPr txBox="1"/>
          <p:nvPr/>
        </p:nvSpPr>
        <p:spPr>
          <a:xfrm flipH="1">
            <a:off x="1053771" y="1882916"/>
            <a:ext cx="2160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3E163-7B50-4363-A76D-07A568EB741F}"/>
              </a:ext>
            </a:extLst>
          </p:cNvPr>
          <p:cNvSpPr txBox="1"/>
          <p:nvPr/>
        </p:nvSpPr>
        <p:spPr>
          <a:xfrm flipH="1">
            <a:off x="1001486" y="2778482"/>
            <a:ext cx="555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the view, eat dinner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4DF40-AC9D-4E1A-9CBB-FFF0E579DD22}"/>
              </a:ext>
            </a:extLst>
          </p:cNvPr>
          <p:cNvSpPr txBox="1"/>
          <p:nvPr/>
        </p:nvSpPr>
        <p:spPr>
          <a:xfrm flipH="1">
            <a:off x="957583" y="4274196"/>
            <a:ext cx="451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many beautiful buildings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A2FC7-57CF-4227-B46B-AEBEFBD93B23}"/>
              </a:ext>
            </a:extLst>
          </p:cNvPr>
          <p:cNvSpPr txBox="1"/>
          <p:nvPr/>
        </p:nvSpPr>
        <p:spPr>
          <a:xfrm flipH="1">
            <a:off x="1001486" y="5300389"/>
            <a:ext cx="9606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great views of the river, Leonardo da Vinci is buried here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531" y="396259"/>
            <a:ext cx="2062265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While-Reading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3F0BE7-3E08-523C-90C5-FC49F7C0F822}"/>
              </a:ext>
            </a:extLst>
          </p:cNvPr>
          <p:cNvSpPr txBox="1"/>
          <p:nvPr/>
        </p:nvSpPr>
        <p:spPr>
          <a:xfrm>
            <a:off x="2561771" y="627091"/>
            <a:ext cx="9022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Now read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9797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448" y="432660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80" y="1363685"/>
            <a:ext cx="2255359" cy="6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978" y="2253407"/>
            <a:ext cx="3980247" cy="754147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714844" y="4875149"/>
            <a:ext cx="2488257" cy="661624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604962-3D9C-15A2-B3B7-643B37C163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191" y="3353612"/>
            <a:ext cx="3268665" cy="835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80" y="510274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5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4" y="314696"/>
            <a:ext cx="2467429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FC528-543E-36CB-1BEB-2007CD22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33" y="1196685"/>
            <a:ext cx="8808133" cy="52500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905D56-A627-CF96-B1BA-BAD7688063FF}"/>
              </a:ext>
            </a:extLst>
          </p:cNvPr>
          <p:cNvCxnSpPr>
            <a:cxnSpLocks/>
          </p:cNvCxnSpPr>
          <p:nvPr/>
        </p:nvCxnSpPr>
        <p:spPr>
          <a:xfrm>
            <a:off x="9535886" y="2743199"/>
            <a:ext cx="76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28F1D8-8CD8-1A86-4709-9352C6571FAF}"/>
              </a:ext>
            </a:extLst>
          </p:cNvPr>
          <p:cNvCxnSpPr>
            <a:cxnSpLocks/>
          </p:cNvCxnSpPr>
          <p:nvPr/>
        </p:nvCxnSpPr>
        <p:spPr>
          <a:xfrm>
            <a:off x="2336800" y="3077029"/>
            <a:ext cx="375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3E51227-09C0-0195-E76F-B5120FEBF6F4}"/>
              </a:ext>
            </a:extLst>
          </p:cNvPr>
          <p:cNvSpPr/>
          <p:nvPr/>
        </p:nvSpPr>
        <p:spPr>
          <a:xfrm>
            <a:off x="10500066" y="2380343"/>
            <a:ext cx="313077" cy="36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B7193D-BD1D-4B1E-E445-4E2DBDEBA430}"/>
              </a:ext>
            </a:extLst>
          </p:cNvPr>
          <p:cNvCxnSpPr>
            <a:cxnSpLocks/>
          </p:cNvCxnSpPr>
          <p:nvPr/>
        </p:nvCxnSpPr>
        <p:spPr>
          <a:xfrm>
            <a:off x="5304971" y="3737429"/>
            <a:ext cx="5000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83A105-5C89-3E46-86B0-C85734348C1C}"/>
              </a:ext>
            </a:extLst>
          </p:cNvPr>
          <p:cNvCxnSpPr>
            <a:cxnSpLocks/>
          </p:cNvCxnSpPr>
          <p:nvPr/>
        </p:nvCxnSpPr>
        <p:spPr>
          <a:xfrm>
            <a:off x="2336800" y="4056743"/>
            <a:ext cx="449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3D5C30-7AB7-6C32-870B-2AB6C3EA25B8}"/>
              </a:ext>
            </a:extLst>
          </p:cNvPr>
          <p:cNvCxnSpPr>
            <a:cxnSpLocks/>
          </p:cNvCxnSpPr>
          <p:nvPr/>
        </p:nvCxnSpPr>
        <p:spPr>
          <a:xfrm>
            <a:off x="4230914" y="4056743"/>
            <a:ext cx="34181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927C78-1322-4642-D73D-1F63B9144D3B}"/>
              </a:ext>
            </a:extLst>
          </p:cNvPr>
          <p:cNvSpPr/>
          <p:nvPr/>
        </p:nvSpPr>
        <p:spPr>
          <a:xfrm>
            <a:off x="10500066" y="3473351"/>
            <a:ext cx="313077" cy="36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AC4368-627B-874F-024E-49E732573E15}"/>
              </a:ext>
            </a:extLst>
          </p:cNvPr>
          <p:cNvSpPr/>
          <p:nvPr/>
        </p:nvSpPr>
        <p:spPr>
          <a:xfrm>
            <a:off x="10506301" y="4511204"/>
            <a:ext cx="313077" cy="36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80EEFA-2CC8-FF41-4A3A-BE2983F025BC}"/>
              </a:ext>
            </a:extLst>
          </p:cNvPr>
          <p:cNvCxnSpPr>
            <a:cxnSpLocks/>
          </p:cNvCxnSpPr>
          <p:nvPr/>
        </p:nvCxnSpPr>
        <p:spPr>
          <a:xfrm>
            <a:off x="7866744" y="4746254"/>
            <a:ext cx="22061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2A16D7-9E29-5533-1475-AA418FD8C180}"/>
              </a:ext>
            </a:extLst>
          </p:cNvPr>
          <p:cNvCxnSpPr>
            <a:cxnSpLocks/>
          </p:cNvCxnSpPr>
          <p:nvPr/>
        </p:nvCxnSpPr>
        <p:spPr>
          <a:xfrm>
            <a:off x="2336800" y="5065487"/>
            <a:ext cx="673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8A317A-F97D-2903-C75F-68A4985E1EC6}"/>
              </a:ext>
            </a:extLst>
          </p:cNvPr>
          <p:cNvCxnSpPr>
            <a:cxnSpLocks/>
          </p:cNvCxnSpPr>
          <p:nvPr/>
        </p:nvCxnSpPr>
        <p:spPr>
          <a:xfrm>
            <a:off x="2336800" y="5399314"/>
            <a:ext cx="4281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FB1726-541B-C509-B9D6-C32C9721BB7E}"/>
              </a:ext>
            </a:extLst>
          </p:cNvPr>
          <p:cNvCxnSpPr>
            <a:cxnSpLocks/>
          </p:cNvCxnSpPr>
          <p:nvPr/>
        </p:nvCxnSpPr>
        <p:spPr>
          <a:xfrm>
            <a:off x="2329542" y="6393543"/>
            <a:ext cx="7336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2D050E-65B6-00F6-A1FE-A22AC8D279D6}"/>
              </a:ext>
            </a:extLst>
          </p:cNvPr>
          <p:cNvCxnSpPr>
            <a:cxnSpLocks/>
          </p:cNvCxnSpPr>
          <p:nvPr/>
        </p:nvCxnSpPr>
        <p:spPr>
          <a:xfrm>
            <a:off x="8831944" y="6059797"/>
            <a:ext cx="15022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CF4772F-C328-A864-4A13-3E64A69545B1}"/>
              </a:ext>
            </a:extLst>
          </p:cNvPr>
          <p:cNvSpPr/>
          <p:nvPr/>
        </p:nvSpPr>
        <p:spPr>
          <a:xfrm>
            <a:off x="10476254" y="5792651"/>
            <a:ext cx="313077" cy="3628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AB30DA-DEF6-9A7D-EFD6-4CF19BFD0240}"/>
              </a:ext>
            </a:extLst>
          </p:cNvPr>
          <p:cNvSpPr txBox="1"/>
          <p:nvPr/>
        </p:nvSpPr>
        <p:spPr>
          <a:xfrm>
            <a:off x="2786743" y="351261"/>
            <a:ext cx="8390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Now read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4982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5" y="1128276"/>
            <a:ext cx="1131678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e. In pairs: </a:t>
            </a: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Would you like to visit France?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Which of the places in the article would you like to visit most? 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Why?</a:t>
            </a:r>
            <a:endParaRPr lang="en-US" sz="4000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414" y="359920"/>
            <a:ext cx="4504431" cy="2838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Post-Listening</a:t>
            </a:r>
          </a:p>
        </p:txBody>
      </p:sp>
    </p:spTree>
    <p:extLst>
      <p:ext uri="{BB962C8B-B14F-4D97-AF65-F5344CB8AC3E}">
        <p14:creationId xmlns:p14="http://schemas.microsoft.com/office/powerpoint/2010/main" val="3248621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1949" y="1118679"/>
            <a:ext cx="308366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7382" y="428013"/>
            <a:ext cx="2548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7913082" y="674756"/>
            <a:ext cx="3407912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Click here to play the game!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1E77A-6970-3DC0-6968-80ACCAE2CF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12"/>
          <a:stretch/>
        </p:blipFill>
        <p:spPr>
          <a:xfrm>
            <a:off x="609600" y="1548533"/>
            <a:ext cx="10551885" cy="47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2731" y="447973"/>
            <a:ext cx="4714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Today’s lesson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388" y="1589677"/>
            <a:ext cx="11446691" cy="368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Vocabulary: </a:t>
            </a:r>
            <a:r>
              <a:rPr lang="en-US" sz="4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sightseeing, tower, view, World Heritage Site, castle, national park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JDCLK L+ Frutiger LT Std"/>
              </a:rPr>
              <a:t>Reading:</a:t>
            </a:r>
            <a:r>
              <a:rPr lang="vi-VN" sz="40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JDCLK L+ Frutiger LT Std"/>
              </a:rPr>
              <a:t> </a:t>
            </a:r>
            <a:r>
              <a:rPr lang="en-US" sz="40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JDCLK L+ Frutiger LT Std"/>
              </a:rPr>
              <a:t>Read </a:t>
            </a:r>
            <a:r>
              <a:rPr lang="vi-VN" sz="40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JDCLK L+ Frutiger LT Std"/>
              </a:rPr>
              <a:t>for main ideas and specific information</a:t>
            </a:r>
            <a:r>
              <a:rPr lang="en-US" sz="40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JDCLK L+ Frutiger LT Std"/>
              </a:rPr>
              <a:t> about Vacation</a:t>
            </a:r>
            <a:r>
              <a:rPr lang="en-US" sz="4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JDCLK L+ Frutiger LT Std"/>
              </a:rPr>
              <a:t>.</a:t>
            </a:r>
            <a:endParaRPr lang="en-US" sz="4000" dirty="0">
              <a:solidFill>
                <a:srgbClr val="0070C0"/>
              </a:solidFill>
              <a:effectLst/>
              <a:ea typeface="Calibri" panose="020F0502020204030204" pitchFamily="34" charset="0"/>
              <a:cs typeface="JDCLK L+ Frutiger LT St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876" y="359920"/>
            <a:ext cx="254432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8270"/>
            <a:ext cx="120178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Write a paragraph to describe a place of interest in your local area.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exercises in workbook on page 50.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Practice vocabulary in the </a:t>
            </a:r>
            <a:r>
              <a:rPr lang="en-US" sz="3600" b="1" dirty="0" err="1">
                <a:solidFill>
                  <a:schemeClr val="accent1"/>
                </a:solidFill>
              </a:rPr>
              <a:t>Tiếng</a:t>
            </a:r>
            <a:r>
              <a:rPr lang="en-US" sz="3600" b="1" dirty="0">
                <a:solidFill>
                  <a:schemeClr val="accent1"/>
                </a:solidFill>
              </a:rPr>
              <a:t> Anh 10 </a:t>
            </a:r>
            <a:r>
              <a:rPr lang="en-US" sz="3600" b="1" dirty="0" err="1">
                <a:solidFill>
                  <a:schemeClr val="accent1"/>
                </a:solidFill>
              </a:rPr>
              <a:t>i</a:t>
            </a:r>
            <a:r>
              <a:rPr lang="en-US" sz="3600" b="1" dirty="0">
                <a:solidFill>
                  <a:schemeClr val="accent1"/>
                </a:solidFill>
              </a:rPr>
              <a:t>-Learn Smart World 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Notebook </a:t>
            </a:r>
            <a:r>
              <a:rPr lang="en-US" sz="3600">
                <a:solidFill>
                  <a:srgbClr val="0070C0"/>
                </a:solidFill>
                <a:ea typeface="Times New Roman" panose="02020603050405020304" pitchFamily="18" charset="0"/>
              </a:rPr>
              <a:t>page 50.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10287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lesson: Lesson 1.2 – Grammar (page 75).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7607" y="413690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459" y="3228722"/>
            <a:ext cx="11010817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practice and learn vocab. for </a:t>
            </a: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Vacations</a:t>
            </a:r>
            <a:r>
              <a:rPr lang="en-US" sz="3200" b="1" i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: sightseeing, tower, view, World Heritage Site, castle, national park.</a:t>
            </a:r>
            <a:r>
              <a:rPr lang="en-US" sz="3200" b="0" i="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JDCLK L+ Frutiger LT Std"/>
              </a:rPr>
              <a:t>- </a:t>
            </a:r>
            <a:r>
              <a:rPr lang="vi-VN" sz="32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JDCLK L+ Frutiger LT Std"/>
              </a:rPr>
              <a:t>practice reading for main ideas and specific information</a:t>
            </a: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JDCLK L+ Frutiger LT Std"/>
              </a:rPr>
              <a:t>.</a:t>
            </a:r>
            <a:endParaRPr lang="en-US" sz="3200" dirty="0">
              <a:solidFill>
                <a:srgbClr val="002060"/>
              </a:solidFill>
              <a:effectLst/>
              <a:ea typeface="Arial" panose="020B0604020202020204" pitchFamily="34" charset="0"/>
              <a:cs typeface="JDCLK L+ Frutiger LT Std"/>
            </a:endParaRPr>
          </a:p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- improve critical thinking skills through giving opinions.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77" y="368201"/>
            <a:ext cx="4240668" cy="27378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06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355231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8178" y="3561684"/>
            <a:ext cx="8965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What 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was your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best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 or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worst vacation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? </a:t>
            </a:r>
          </a:p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What happened</a:t>
            </a:r>
            <a:r>
              <a:rPr lang="en-US" sz="4000" b="1" i="0" dirty="0">
                <a:solidFill>
                  <a:srgbClr val="002060"/>
                </a:solidFill>
                <a:effectLst/>
              </a:rPr>
              <a:t>?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574" y="595237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0" y="367162"/>
            <a:ext cx="9616440" cy="599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9648" y="904332"/>
            <a:ext cx="5706488" cy="10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401DCAB-0F20-4C30-B678-2C0BAB2D695B}"/>
              </a:ext>
            </a:extLst>
          </p:cNvPr>
          <p:cNvSpPr/>
          <p:nvPr/>
        </p:nvSpPr>
        <p:spPr>
          <a:xfrm>
            <a:off x="77323" y="846974"/>
            <a:ext cx="3552328" cy="58234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1</a:t>
            </a:r>
            <a:r>
              <a:rPr lang="en-US" sz="3600" i="1" dirty="0">
                <a:solidFill>
                  <a:schemeClr val="accent1"/>
                </a:solidFill>
              </a:rPr>
              <a:t>. sightseeing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2</a:t>
            </a:r>
            <a:r>
              <a:rPr lang="en-US" sz="3600" i="1" dirty="0">
                <a:solidFill>
                  <a:schemeClr val="accent1"/>
                </a:solidFill>
              </a:rPr>
              <a:t>. tower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3</a:t>
            </a:r>
            <a:r>
              <a:rPr lang="en-US" sz="3600" i="1" dirty="0">
                <a:solidFill>
                  <a:schemeClr val="accent1"/>
                </a:solidFill>
              </a:rPr>
              <a:t>. view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4</a:t>
            </a:r>
            <a:r>
              <a:rPr lang="en-US" sz="3600" i="1" dirty="0">
                <a:solidFill>
                  <a:schemeClr val="accent1"/>
                </a:solidFill>
              </a:rPr>
              <a:t>. World Heritage site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5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>
                <a:solidFill>
                  <a:schemeClr val="accent1"/>
                </a:solidFill>
              </a:rPr>
              <a:t>castle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2060"/>
                </a:solidFill>
              </a:rPr>
              <a:t>6</a:t>
            </a:r>
            <a:r>
              <a:rPr lang="en-US" sz="3600" i="1" dirty="0">
                <a:solidFill>
                  <a:schemeClr val="accent1"/>
                </a:solidFill>
              </a:rPr>
              <a:t>. national park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3" y="290433"/>
            <a:ext cx="2935548" cy="547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5512" y="289569"/>
            <a:ext cx="92454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elveticaNeueLTStd-BdCn"/>
              </a:rPr>
              <a:t>Match the words with the descriptions. Listen and repeat. 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4" name="sweep the fl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2" y="2067902"/>
            <a:ext cx="487363" cy="487363"/>
          </a:xfrm>
          <a:prstGeom prst="rect">
            <a:avLst/>
          </a:prstGeom>
        </p:spPr>
      </p:pic>
      <p:pic>
        <p:nvPicPr>
          <p:cNvPr id="35" name="vaccuum the sof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1" y="2076455"/>
            <a:ext cx="487363" cy="487363"/>
          </a:xfrm>
          <a:prstGeom prst="rect">
            <a:avLst/>
          </a:prstGeom>
        </p:spPr>
      </p:pic>
      <p:pic>
        <p:nvPicPr>
          <p:cNvPr id="36" name="mop the living ro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8140" y="2076933"/>
            <a:ext cx="487363" cy="487363"/>
          </a:xfrm>
          <a:prstGeom prst="rect">
            <a:avLst/>
          </a:prstGeom>
        </p:spPr>
      </p:pic>
      <p:pic>
        <p:nvPicPr>
          <p:cNvPr id="37" name="dust the furnit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2" y="2093485"/>
            <a:ext cx="487363" cy="487363"/>
          </a:xfrm>
          <a:prstGeom prst="rect">
            <a:avLst/>
          </a:prstGeom>
        </p:spPr>
      </p:pic>
      <p:pic>
        <p:nvPicPr>
          <p:cNvPr id="38" name="tidy my 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2" y="2084731"/>
            <a:ext cx="487363" cy="487363"/>
          </a:xfrm>
          <a:prstGeom prst="rect">
            <a:avLst/>
          </a:prstGeom>
        </p:spPr>
      </p:pic>
      <p:pic>
        <p:nvPicPr>
          <p:cNvPr id="39" name="put away the clothe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8140" y="2094268"/>
            <a:ext cx="487363" cy="487363"/>
          </a:xfrm>
          <a:prstGeom prst="rect">
            <a:avLst/>
          </a:prstGeom>
        </p:spPr>
      </p:pic>
      <p:pic>
        <p:nvPicPr>
          <p:cNvPr id="40" name="wash do the dishe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93334" y="2094268"/>
            <a:ext cx="487363" cy="487363"/>
          </a:xfrm>
          <a:prstGeom prst="rect">
            <a:avLst/>
          </a:prstGeom>
        </p:spPr>
      </p:pic>
      <p:pic>
        <p:nvPicPr>
          <p:cNvPr id="41" name="clean the bathroom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2247" y="2076838"/>
            <a:ext cx="487363" cy="48736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985A41-AD51-46BF-8035-72E168A88C3C}"/>
              </a:ext>
            </a:extLst>
          </p:cNvPr>
          <p:cNvSpPr/>
          <p:nvPr/>
        </p:nvSpPr>
        <p:spPr>
          <a:xfrm>
            <a:off x="4249537" y="854228"/>
            <a:ext cx="7894059" cy="5847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i="1" dirty="0">
                <a:solidFill>
                  <a:srgbClr val="002060"/>
                </a:solidFill>
              </a:rPr>
              <a:t>a</a:t>
            </a:r>
            <a:r>
              <a:rPr lang="en-US" sz="3400" i="1" dirty="0">
                <a:solidFill>
                  <a:schemeClr val="accent1"/>
                </a:solidFill>
              </a:rPr>
              <a:t>. a place that is said to be very important by UNESCO </a:t>
            </a:r>
            <a:br>
              <a:rPr lang="en-US" sz="3400" dirty="0"/>
            </a:br>
            <a:r>
              <a:rPr lang="en-US" sz="3400" i="1" dirty="0">
                <a:solidFill>
                  <a:srgbClr val="002060"/>
                </a:solidFill>
              </a:rPr>
              <a:t>b</a:t>
            </a:r>
            <a:r>
              <a:rPr lang="en-US" sz="3400" i="1" dirty="0">
                <a:solidFill>
                  <a:schemeClr val="accent1"/>
                </a:solidFill>
              </a:rPr>
              <a:t>. visiting interesting places, especially by people on vacation </a:t>
            </a:r>
          </a:p>
          <a:p>
            <a:r>
              <a:rPr lang="en-US" sz="3400" i="1" dirty="0">
                <a:solidFill>
                  <a:srgbClr val="002060"/>
                </a:solidFill>
              </a:rPr>
              <a:t>c</a:t>
            </a:r>
            <a:r>
              <a:rPr lang="en-US" sz="3400" i="1" dirty="0">
                <a:solidFill>
                  <a:schemeClr val="accent1"/>
                </a:solidFill>
              </a:rPr>
              <a:t>. a natural area that is protected by the government</a:t>
            </a:r>
          </a:p>
          <a:p>
            <a:r>
              <a:rPr lang="en-US" sz="3400" i="1" dirty="0">
                <a:solidFill>
                  <a:srgbClr val="002060"/>
                </a:solidFill>
              </a:rPr>
              <a:t>d</a:t>
            </a:r>
            <a:r>
              <a:rPr lang="en-US" sz="3400" i="1" dirty="0">
                <a:solidFill>
                  <a:schemeClr val="accent1"/>
                </a:solidFill>
              </a:rPr>
              <a:t>. a tall narrow building that can be part of another building or stand by itself</a:t>
            </a:r>
          </a:p>
          <a:p>
            <a:r>
              <a:rPr lang="en-US" sz="3400" i="1" dirty="0">
                <a:solidFill>
                  <a:srgbClr val="002060"/>
                </a:solidFill>
              </a:rPr>
              <a:t>e</a:t>
            </a:r>
            <a:r>
              <a:rPr lang="en-US" sz="3400" i="1" dirty="0">
                <a:solidFill>
                  <a:schemeClr val="accent1"/>
                </a:solidFill>
              </a:rPr>
              <a:t>. what you can see from a place</a:t>
            </a:r>
          </a:p>
          <a:p>
            <a:r>
              <a:rPr lang="en-US" sz="3400" i="1" dirty="0">
                <a:solidFill>
                  <a:srgbClr val="002060"/>
                </a:solidFill>
              </a:rPr>
              <a:t>f</a:t>
            </a:r>
            <a:r>
              <a:rPr lang="en-US" sz="3400" i="1" dirty="0">
                <a:solidFill>
                  <a:schemeClr val="accent1"/>
                </a:solidFill>
              </a:rPr>
              <a:t>. a large, strong building that is often built to protect people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A6A93-3582-4CBC-8291-3468904FA4E3}"/>
              </a:ext>
            </a:extLst>
          </p:cNvPr>
          <p:cNvCxnSpPr>
            <a:cxnSpLocks/>
          </p:cNvCxnSpPr>
          <p:nvPr/>
        </p:nvCxnSpPr>
        <p:spPr>
          <a:xfrm>
            <a:off x="2685143" y="1566504"/>
            <a:ext cx="1705706" cy="637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508632-EA1B-4C24-A30C-1F1717C200FC}"/>
              </a:ext>
            </a:extLst>
          </p:cNvPr>
          <p:cNvCxnSpPr>
            <a:cxnSpLocks/>
          </p:cNvCxnSpPr>
          <p:nvPr/>
        </p:nvCxnSpPr>
        <p:spPr>
          <a:xfrm>
            <a:off x="1666324" y="2377341"/>
            <a:ext cx="2743438" cy="1815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7FF5C3-2D37-4549-B4EF-4E8754F7321B}"/>
              </a:ext>
            </a:extLst>
          </p:cNvPr>
          <p:cNvCxnSpPr>
            <a:cxnSpLocks/>
          </p:cNvCxnSpPr>
          <p:nvPr/>
        </p:nvCxnSpPr>
        <p:spPr>
          <a:xfrm>
            <a:off x="1422400" y="2942173"/>
            <a:ext cx="2987362" cy="2270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E151A4-D364-4B48-B2CB-9CC3C83A194D}"/>
              </a:ext>
            </a:extLst>
          </p:cNvPr>
          <p:cNvCxnSpPr>
            <a:cxnSpLocks/>
          </p:cNvCxnSpPr>
          <p:nvPr/>
        </p:nvCxnSpPr>
        <p:spPr>
          <a:xfrm flipV="1">
            <a:off x="1666324" y="1318980"/>
            <a:ext cx="2724525" cy="2433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5CC57F-12CD-411B-812E-281D3C20F32C}"/>
              </a:ext>
            </a:extLst>
          </p:cNvPr>
          <p:cNvCxnSpPr>
            <a:cxnSpLocks/>
          </p:cNvCxnSpPr>
          <p:nvPr/>
        </p:nvCxnSpPr>
        <p:spPr>
          <a:xfrm>
            <a:off x="1666324" y="5572402"/>
            <a:ext cx="2724525" cy="198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4A060FA-7AE1-4402-BE89-DE74FC43219B}"/>
              </a:ext>
            </a:extLst>
          </p:cNvPr>
          <p:cNvCxnSpPr>
            <a:cxnSpLocks/>
          </p:cNvCxnSpPr>
          <p:nvPr/>
        </p:nvCxnSpPr>
        <p:spPr>
          <a:xfrm flipV="1">
            <a:off x="3005512" y="3397504"/>
            <a:ext cx="1385337" cy="2890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0" name="CD2-TRACK 24">
            <a:hlinkClick r:id="" action="ppaction://media"/>
            <a:extLst>
              <a:ext uri="{FF2B5EF4-FFF2-40B4-BE49-F238E27FC236}">
                <a16:creationId xmlns:a16="http://schemas.microsoft.com/office/drawing/2014/main" id="{7BC8BC4C-FA9E-0068-06D3-DA88DCDE7C7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698180" y="6277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A38FD29A-9EA4-48C3-9604-F8A13F4133E0}"/>
              </a:ext>
            </a:extLst>
          </p:cNvPr>
          <p:cNvSpPr txBox="1"/>
          <p:nvPr/>
        </p:nvSpPr>
        <p:spPr>
          <a:xfrm>
            <a:off x="490657" y="3188407"/>
            <a:ext cx="11369975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4. World Heritage site (n) </a:t>
            </a:r>
            <a:r>
              <a:rPr lang="en-US" i="0" dirty="0"/>
              <a:t> </a:t>
            </a:r>
          </a:p>
          <a:p>
            <a:r>
              <a:rPr lang="en-US" i="0" dirty="0">
                <a:solidFill>
                  <a:srgbClr val="002060"/>
                </a:solidFill>
              </a:rPr>
              <a:t>                  /ˌ</a:t>
            </a:r>
            <a:r>
              <a:rPr lang="en-US" i="0" dirty="0" err="1">
                <a:solidFill>
                  <a:srgbClr val="002060"/>
                </a:solidFill>
              </a:rPr>
              <a:t>wɜːrld</a:t>
            </a:r>
            <a:r>
              <a:rPr lang="en-US" i="0" dirty="0">
                <a:solidFill>
                  <a:srgbClr val="002060"/>
                </a:solidFill>
              </a:rPr>
              <a:t> ˈ</a:t>
            </a:r>
            <a:r>
              <a:rPr lang="en-US" i="0" dirty="0" err="1">
                <a:solidFill>
                  <a:srgbClr val="002060"/>
                </a:solidFill>
              </a:rPr>
              <a:t>herɪtɪdʒ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 err="1">
                <a:solidFill>
                  <a:srgbClr val="002060"/>
                </a:solidFill>
              </a:rPr>
              <a:t>saɪt</a:t>
            </a:r>
            <a:r>
              <a:rPr lang="en-US" i="0" dirty="0">
                <a:solidFill>
                  <a:srgbClr val="002060"/>
                </a:solidFill>
              </a:rPr>
              <a:t>/ </a:t>
            </a:r>
            <a:r>
              <a:rPr lang="en-US" sz="3600" dirty="0">
                <a:solidFill>
                  <a:srgbClr val="FF0000"/>
                </a:solidFill>
              </a:rPr>
              <a:t>di </a:t>
            </a:r>
            <a:r>
              <a:rPr lang="en-US" sz="3600" dirty="0" err="1">
                <a:solidFill>
                  <a:srgbClr val="FF0000"/>
                </a:solidFill>
              </a:rPr>
              <a:t>sản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giới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01DCAB-0F20-4C30-B678-2C0BAB2D695B}"/>
              </a:ext>
            </a:extLst>
          </p:cNvPr>
          <p:cNvSpPr/>
          <p:nvPr/>
        </p:nvSpPr>
        <p:spPr>
          <a:xfrm>
            <a:off x="464833" y="948112"/>
            <a:ext cx="1130871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1. sightseeing (n) </a:t>
            </a:r>
            <a:r>
              <a:rPr lang="en-US" dirty="0"/>
              <a:t>            </a:t>
            </a:r>
            <a:r>
              <a:rPr lang="en-US" sz="3600" dirty="0">
                <a:solidFill>
                  <a:srgbClr val="002060"/>
                </a:solidFill>
              </a:rPr>
              <a:t>/ˈ</a:t>
            </a:r>
            <a:r>
              <a:rPr lang="en-US" sz="3600" dirty="0" err="1">
                <a:solidFill>
                  <a:srgbClr val="002060"/>
                </a:solidFill>
              </a:rPr>
              <a:t>saɪtsiːɪŋ</a:t>
            </a:r>
            <a:r>
              <a:rPr lang="en-US" sz="3600" dirty="0">
                <a:solidFill>
                  <a:srgbClr val="002060"/>
                </a:solidFill>
              </a:rPr>
              <a:t>/         </a:t>
            </a:r>
            <a:r>
              <a:rPr lang="en-US" sz="3600" i="1" dirty="0" err="1">
                <a:solidFill>
                  <a:srgbClr val="FF0000"/>
                </a:solidFill>
              </a:rPr>
              <a:t>việc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tham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quan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0C3EBD-A3E2-4FD1-86AA-46A7737F9655}"/>
              </a:ext>
            </a:extLst>
          </p:cNvPr>
          <p:cNvSpPr txBox="1"/>
          <p:nvPr/>
        </p:nvSpPr>
        <p:spPr>
          <a:xfrm>
            <a:off x="466791" y="1711156"/>
            <a:ext cx="1133660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36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2. tower (n)                 </a:t>
            </a:r>
            <a:r>
              <a:rPr lang="en-US" i="0" dirty="0">
                <a:solidFill>
                  <a:srgbClr val="002060"/>
                </a:solidFill>
              </a:rPr>
              <a:t>/ˈ</a:t>
            </a:r>
            <a:r>
              <a:rPr lang="en-US" i="0" dirty="0" err="1">
                <a:solidFill>
                  <a:srgbClr val="002060"/>
                </a:solidFill>
              </a:rPr>
              <a:t>taʊər</a:t>
            </a:r>
            <a:r>
              <a:rPr lang="en-US" i="0" dirty="0">
                <a:solidFill>
                  <a:srgbClr val="002060"/>
                </a:solidFill>
              </a:rPr>
              <a:t>/	             </a:t>
            </a:r>
            <a:r>
              <a:rPr lang="en-US" dirty="0" err="1">
                <a:solidFill>
                  <a:srgbClr val="FF0000"/>
                </a:solidFill>
              </a:rPr>
              <a:t>tòa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tháp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971E7F-47FF-4D67-B27C-B22D7A36E432}"/>
              </a:ext>
            </a:extLst>
          </p:cNvPr>
          <p:cNvSpPr txBox="1"/>
          <p:nvPr/>
        </p:nvSpPr>
        <p:spPr>
          <a:xfrm>
            <a:off x="461627" y="2426365"/>
            <a:ext cx="1136997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3. view (n)                   </a:t>
            </a:r>
            <a:r>
              <a:rPr lang="en-US" i="0" dirty="0">
                <a:solidFill>
                  <a:srgbClr val="002060"/>
                </a:solidFill>
              </a:rPr>
              <a:t>/</a:t>
            </a:r>
            <a:r>
              <a:rPr lang="en-US" i="0" dirty="0" err="1">
                <a:solidFill>
                  <a:srgbClr val="002060"/>
                </a:solidFill>
              </a:rPr>
              <a:t>vju</a:t>
            </a:r>
            <a:r>
              <a:rPr lang="en-US" i="0" dirty="0">
                <a:solidFill>
                  <a:srgbClr val="002060"/>
                </a:solidFill>
              </a:rPr>
              <a:t>ː/	            </a:t>
            </a:r>
            <a:r>
              <a:rPr lang="en-US" sz="3600" dirty="0" err="1">
                <a:solidFill>
                  <a:srgbClr val="FF0000"/>
                </a:solidFill>
              </a:rPr>
              <a:t>tầm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nhìn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quang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cảnh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EBBE7A-CE46-43BF-9C2C-FAC8E0EA8B9E}"/>
              </a:ext>
            </a:extLst>
          </p:cNvPr>
          <p:cNvSpPr txBox="1"/>
          <p:nvPr/>
        </p:nvSpPr>
        <p:spPr>
          <a:xfrm>
            <a:off x="492385" y="4670113"/>
            <a:ext cx="1134301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5. castle (n) </a:t>
            </a:r>
            <a:r>
              <a:rPr lang="en-US" i="0" dirty="0"/>
              <a:t>                </a:t>
            </a:r>
            <a:r>
              <a:rPr lang="en-US" i="0" dirty="0">
                <a:solidFill>
                  <a:srgbClr val="002060"/>
                </a:solidFill>
              </a:rPr>
              <a:t>/ˈ</a:t>
            </a:r>
            <a:r>
              <a:rPr lang="en-US" i="0" dirty="0" err="1">
                <a:solidFill>
                  <a:srgbClr val="002060"/>
                </a:solidFill>
              </a:rPr>
              <a:t>kæsl</a:t>
            </a:r>
            <a:r>
              <a:rPr lang="en-US" i="0" dirty="0">
                <a:solidFill>
                  <a:srgbClr val="002060"/>
                </a:solidFill>
              </a:rPr>
              <a:t>/	    </a:t>
            </a:r>
            <a:r>
              <a:rPr lang="en-US" sz="3600" dirty="0" err="1">
                <a:solidFill>
                  <a:srgbClr val="FF0000"/>
                </a:solidFill>
              </a:rPr>
              <a:t>lâu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đài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66D4B8-D452-4251-B4C2-5F05DE774A9E}"/>
              </a:ext>
            </a:extLst>
          </p:cNvPr>
          <p:cNvSpPr txBox="1"/>
          <p:nvPr/>
        </p:nvSpPr>
        <p:spPr>
          <a:xfrm>
            <a:off x="496124" y="5574009"/>
            <a:ext cx="1133171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6. national park  ( n)</a:t>
            </a:r>
            <a:r>
              <a:rPr lang="en-US" i="0" dirty="0"/>
              <a:t>  </a:t>
            </a:r>
            <a:r>
              <a:rPr lang="en-US" i="0" dirty="0">
                <a:solidFill>
                  <a:srgbClr val="002060"/>
                </a:solidFill>
              </a:rPr>
              <a:t>/ˈ</a:t>
            </a:r>
            <a:r>
              <a:rPr lang="en-US" i="0" dirty="0" err="1">
                <a:solidFill>
                  <a:srgbClr val="002060"/>
                </a:solidFill>
              </a:rPr>
              <a:t>næʃənl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 err="1">
                <a:solidFill>
                  <a:srgbClr val="002060"/>
                </a:solidFill>
              </a:rPr>
              <a:t>pɑːrk</a:t>
            </a:r>
            <a:r>
              <a:rPr lang="en-US" i="0" dirty="0">
                <a:solidFill>
                  <a:srgbClr val="002060"/>
                </a:solidFill>
              </a:rPr>
              <a:t>/ </a:t>
            </a:r>
            <a:r>
              <a:rPr lang="en-US" sz="3600" dirty="0" err="1">
                <a:solidFill>
                  <a:srgbClr val="FF0000"/>
                </a:solidFill>
              </a:rPr>
              <a:t>vườn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quốc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06" y="321436"/>
            <a:ext cx="2935548" cy="547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2577" y="334309"/>
            <a:ext cx="5778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NeueLTStd-BdCn"/>
              </a:rPr>
              <a:t>Listen and repeat.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7837" y="42843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sightseeing">
            <a:hlinkClick r:id="" action="ppaction://media"/>
            <a:extLst>
              <a:ext uri="{FF2B5EF4-FFF2-40B4-BE49-F238E27FC236}">
                <a16:creationId xmlns:a16="http://schemas.microsoft.com/office/drawing/2014/main" id="{079DE447-FA6A-2EE7-C1ED-17DC14BD0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3920" y="884586"/>
            <a:ext cx="609600" cy="609600"/>
          </a:xfrm>
          <a:prstGeom prst="rect">
            <a:avLst/>
          </a:prstGeom>
        </p:spPr>
      </p:pic>
      <p:pic>
        <p:nvPicPr>
          <p:cNvPr id="14" name="tower">
            <a:hlinkClick r:id="" action="ppaction://media"/>
            <a:extLst>
              <a:ext uri="{FF2B5EF4-FFF2-40B4-BE49-F238E27FC236}">
                <a16:creationId xmlns:a16="http://schemas.microsoft.com/office/drawing/2014/main" id="{34E02084-C4E5-B18E-2129-705369F7B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3920" y="1741636"/>
            <a:ext cx="609600" cy="609600"/>
          </a:xfrm>
          <a:prstGeom prst="rect">
            <a:avLst/>
          </a:prstGeom>
        </p:spPr>
      </p:pic>
      <p:pic>
        <p:nvPicPr>
          <p:cNvPr id="15" name="view">
            <a:hlinkClick r:id="" action="ppaction://media"/>
            <a:extLst>
              <a:ext uri="{FF2B5EF4-FFF2-40B4-BE49-F238E27FC236}">
                <a16:creationId xmlns:a16="http://schemas.microsoft.com/office/drawing/2014/main" id="{F9F42C7D-229A-9F5A-C1AE-72C3A72D366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3920" y="2629499"/>
            <a:ext cx="609600" cy="609600"/>
          </a:xfrm>
          <a:prstGeom prst="rect">
            <a:avLst/>
          </a:prstGeom>
        </p:spPr>
      </p:pic>
      <p:pic>
        <p:nvPicPr>
          <p:cNvPr id="16" name="world heritage site">
            <a:hlinkClick r:id="" action="ppaction://media"/>
            <a:extLst>
              <a:ext uri="{FF2B5EF4-FFF2-40B4-BE49-F238E27FC236}">
                <a16:creationId xmlns:a16="http://schemas.microsoft.com/office/drawing/2014/main" id="{41F72B04-3882-04C4-4BC6-F7A8DFA8F6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13920" y="3545326"/>
            <a:ext cx="609600" cy="609600"/>
          </a:xfrm>
          <a:prstGeom prst="rect">
            <a:avLst/>
          </a:prstGeom>
        </p:spPr>
      </p:pic>
      <p:pic>
        <p:nvPicPr>
          <p:cNvPr id="17" name="castle">
            <a:hlinkClick r:id="" action="ppaction://media"/>
            <a:extLst>
              <a:ext uri="{FF2B5EF4-FFF2-40B4-BE49-F238E27FC236}">
                <a16:creationId xmlns:a16="http://schemas.microsoft.com/office/drawing/2014/main" id="{49DD63AA-3791-B2B2-14A7-4CD4109985F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61783" y="4768399"/>
            <a:ext cx="609600" cy="609600"/>
          </a:xfrm>
          <a:prstGeom prst="rect">
            <a:avLst/>
          </a:prstGeom>
        </p:spPr>
      </p:pic>
      <p:pic>
        <p:nvPicPr>
          <p:cNvPr id="18" name="national park">
            <a:hlinkClick r:id="" action="ppaction://media"/>
            <a:extLst>
              <a:ext uri="{FF2B5EF4-FFF2-40B4-BE49-F238E27FC236}">
                <a16:creationId xmlns:a16="http://schemas.microsoft.com/office/drawing/2014/main" id="{A20F3007-834D-4FE6-EF53-0A79CDC62EE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61783" y="5692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9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93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6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32" grpId="0" animBg="1"/>
      <p:bldP spid="46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76" y="359920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50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2BA05-0331-8490-A8E2-CF075E00E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76" y="448108"/>
            <a:ext cx="10258425" cy="695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F7F311-E1FC-9DFD-08F3-C5D7225BC0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445" y="3953974"/>
            <a:ext cx="12144375" cy="2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ADB73-7E20-17DB-5794-9E1F87EACB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11" y="1384381"/>
            <a:ext cx="7651615" cy="222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4CC927-AEA1-ED31-0EE8-32FB74C4C920}"/>
              </a:ext>
            </a:extLst>
          </p:cNvPr>
          <p:cNvSpPr/>
          <p:nvPr/>
        </p:nvSpPr>
        <p:spPr>
          <a:xfrm>
            <a:off x="1399010" y="2276450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FFC334-E474-5FB1-9E88-FEFD5AAE9E0C}"/>
              </a:ext>
            </a:extLst>
          </p:cNvPr>
          <p:cNvSpPr/>
          <p:nvPr/>
        </p:nvSpPr>
        <p:spPr>
          <a:xfrm>
            <a:off x="2718812" y="2277744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BB4308-D726-94D0-242D-37B0FFD62130}"/>
              </a:ext>
            </a:extLst>
          </p:cNvPr>
          <p:cNvSpPr/>
          <p:nvPr/>
        </p:nvSpPr>
        <p:spPr>
          <a:xfrm>
            <a:off x="1376245" y="3089251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2499EB-70D0-0213-857F-41DD5834A8CB}"/>
              </a:ext>
            </a:extLst>
          </p:cNvPr>
          <p:cNvSpPr/>
          <p:nvPr/>
        </p:nvSpPr>
        <p:spPr>
          <a:xfrm>
            <a:off x="4651301" y="3089607"/>
            <a:ext cx="493486" cy="377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A09EC7-D73A-EB3C-04E7-629EF4363784}"/>
              </a:ext>
            </a:extLst>
          </p:cNvPr>
          <p:cNvSpPr/>
          <p:nvPr/>
        </p:nvSpPr>
        <p:spPr>
          <a:xfrm>
            <a:off x="5273585" y="3075093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15D66B-2D5B-30C1-1A6B-0AA36422509A}"/>
              </a:ext>
            </a:extLst>
          </p:cNvPr>
          <p:cNvSpPr/>
          <p:nvPr/>
        </p:nvSpPr>
        <p:spPr>
          <a:xfrm>
            <a:off x="5972101" y="3089251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E38C17-014D-5039-6FBF-4E143C5FD152}"/>
              </a:ext>
            </a:extLst>
          </p:cNvPr>
          <p:cNvSpPr/>
          <p:nvPr/>
        </p:nvSpPr>
        <p:spPr>
          <a:xfrm>
            <a:off x="1335785" y="399726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D2B44F-1256-1E12-FB9D-C127E896C97D}"/>
              </a:ext>
            </a:extLst>
          </p:cNvPr>
          <p:cNvSpPr/>
          <p:nvPr/>
        </p:nvSpPr>
        <p:spPr>
          <a:xfrm>
            <a:off x="3857240" y="399726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0426D4-FE1B-E839-FD77-EC0136730215}"/>
              </a:ext>
            </a:extLst>
          </p:cNvPr>
          <p:cNvSpPr/>
          <p:nvPr/>
        </p:nvSpPr>
        <p:spPr>
          <a:xfrm>
            <a:off x="1446727" y="4826832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BFBECE-F5BD-21BC-F70A-96FAA13717CB}"/>
              </a:ext>
            </a:extLst>
          </p:cNvPr>
          <p:cNvSpPr/>
          <p:nvPr/>
        </p:nvSpPr>
        <p:spPr>
          <a:xfrm>
            <a:off x="2683821" y="4826832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F86950-AC5A-319E-49B1-C1AA1DD817B8}"/>
              </a:ext>
            </a:extLst>
          </p:cNvPr>
          <p:cNvSpPr/>
          <p:nvPr/>
        </p:nvSpPr>
        <p:spPr>
          <a:xfrm>
            <a:off x="3302368" y="4824831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796A4AD-29EE-8DEF-8944-F080AD06B30B}"/>
              </a:ext>
            </a:extLst>
          </p:cNvPr>
          <p:cNvSpPr/>
          <p:nvPr/>
        </p:nvSpPr>
        <p:spPr>
          <a:xfrm>
            <a:off x="4541571" y="4822862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AE5FE5-BBD5-E053-428C-1B330C26FB62}"/>
              </a:ext>
            </a:extLst>
          </p:cNvPr>
          <p:cNvSpPr/>
          <p:nvPr/>
        </p:nvSpPr>
        <p:spPr>
          <a:xfrm>
            <a:off x="6956427" y="4837836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35B179B-8FCE-BDCB-2CF0-5943F304E11E}"/>
              </a:ext>
            </a:extLst>
          </p:cNvPr>
          <p:cNvSpPr/>
          <p:nvPr/>
        </p:nvSpPr>
        <p:spPr>
          <a:xfrm>
            <a:off x="1479383" y="560543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9E822D-E49B-594E-35A6-35C877A449E3}"/>
              </a:ext>
            </a:extLst>
          </p:cNvPr>
          <p:cNvSpPr/>
          <p:nvPr/>
        </p:nvSpPr>
        <p:spPr>
          <a:xfrm>
            <a:off x="5099412" y="5590923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7B37963-663E-1721-0FAB-CDCB7C63BC3F}"/>
              </a:ext>
            </a:extLst>
          </p:cNvPr>
          <p:cNvSpPr/>
          <p:nvPr/>
        </p:nvSpPr>
        <p:spPr>
          <a:xfrm>
            <a:off x="6334956" y="560543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BFED99-8953-CCB3-38DA-FFD998EFAF0E}"/>
              </a:ext>
            </a:extLst>
          </p:cNvPr>
          <p:cNvSpPr/>
          <p:nvPr/>
        </p:nvSpPr>
        <p:spPr>
          <a:xfrm>
            <a:off x="7571256" y="5605437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3D36B0-CCC0-8224-3528-AE14715EF8E7}"/>
              </a:ext>
            </a:extLst>
          </p:cNvPr>
          <p:cNvSpPr/>
          <p:nvPr/>
        </p:nvSpPr>
        <p:spPr>
          <a:xfrm>
            <a:off x="8777705" y="5605438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DC31561-FE53-27DC-E4AA-5E32147BCF0A}"/>
              </a:ext>
            </a:extLst>
          </p:cNvPr>
          <p:cNvSpPr/>
          <p:nvPr/>
        </p:nvSpPr>
        <p:spPr>
          <a:xfrm>
            <a:off x="11711209" y="5613169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F51B06-CC85-5775-BB50-9238BAEC12FD}"/>
              </a:ext>
            </a:extLst>
          </p:cNvPr>
          <p:cNvSpPr/>
          <p:nvPr/>
        </p:nvSpPr>
        <p:spPr>
          <a:xfrm>
            <a:off x="10592424" y="5598654"/>
            <a:ext cx="493486" cy="42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969</Words>
  <Application>Microsoft Office PowerPoint</Application>
  <PresentationFormat>Màn hình rộng</PresentationFormat>
  <Paragraphs>155</Paragraphs>
  <Slides>25</Slides>
  <Notes>8</Notes>
  <HiddenSlides>0</HiddenSlides>
  <MMClips>15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HelveticaNeueLTStd-BdCn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412</cp:revision>
  <dcterms:created xsi:type="dcterms:W3CDTF">2022-02-12T14:14:43Z</dcterms:created>
  <dcterms:modified xsi:type="dcterms:W3CDTF">2022-07-26T04:02:38Z</dcterms:modified>
</cp:coreProperties>
</file>