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52"/>
  </p:notesMasterIdLst>
  <p:sldIdLst>
    <p:sldId id="256" r:id="rId2"/>
    <p:sldId id="262" r:id="rId3"/>
    <p:sldId id="263" r:id="rId4"/>
    <p:sldId id="271" r:id="rId5"/>
    <p:sldId id="295" r:id="rId6"/>
    <p:sldId id="296" r:id="rId7"/>
    <p:sldId id="300" r:id="rId8"/>
    <p:sldId id="299" r:id="rId9"/>
    <p:sldId id="301" r:id="rId10"/>
    <p:sldId id="302"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333" r:id="rId41"/>
    <p:sldId id="334" r:id="rId42"/>
    <p:sldId id="336" r:id="rId43"/>
    <p:sldId id="337" r:id="rId44"/>
    <p:sldId id="338" r:id="rId45"/>
    <p:sldId id="339" r:id="rId46"/>
    <p:sldId id="340" r:id="rId47"/>
    <p:sldId id="341" r:id="rId48"/>
    <p:sldId id="342" r:id="rId49"/>
    <p:sldId id="343" r:id="rId50"/>
    <p:sldId id="344" r:id="rId5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5E7"/>
    <a:srgbClr val="FFF2C9"/>
    <a:srgbClr val="F0ECF4"/>
    <a:srgbClr val="FFF6D9"/>
    <a:srgbClr val="FF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735" autoAdjust="0"/>
  </p:normalViewPr>
  <p:slideViewPr>
    <p:cSldViewPr>
      <p:cViewPr varScale="1">
        <p:scale>
          <a:sx n="38" d="100"/>
          <a:sy n="38" d="100"/>
        </p:scale>
        <p:origin x="115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7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8BFD-3C38-4280-B658-1E1FD70D298B}"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C5D56-4C86-4DDB-8252-ED2CD16C1DC6}" type="slidenum">
              <a:rPr lang="en-US" smtClean="0"/>
              <a:t>‹#›</a:t>
            </a:fld>
            <a:endParaRPr lang="en-US"/>
          </a:p>
        </p:txBody>
      </p:sp>
    </p:spTree>
    <p:extLst>
      <p:ext uri="{BB962C8B-B14F-4D97-AF65-F5344CB8AC3E}">
        <p14:creationId xmlns:p14="http://schemas.microsoft.com/office/powerpoint/2010/main" val="283790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0C5D56-4C86-4DDB-8252-ED2CD16C1DC6}" type="slidenum">
              <a:rPr lang="en-US" smtClean="0"/>
              <a:t>39</a:t>
            </a:fld>
            <a:endParaRPr lang="en-US"/>
          </a:p>
        </p:txBody>
      </p:sp>
    </p:spTree>
    <p:extLst>
      <p:ext uri="{BB962C8B-B14F-4D97-AF65-F5344CB8AC3E}">
        <p14:creationId xmlns:p14="http://schemas.microsoft.com/office/powerpoint/2010/main" val="22082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3.svg"/><Relationship Id="rId7"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19.png"/><Relationship Id="rId4" Type="http://schemas.openxmlformats.org/officeDocument/2006/relationships/image" Target="../media/image47.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3.svg"/><Relationship Id="rId7" Type="http://schemas.openxmlformats.org/officeDocument/2006/relationships/image" Target="../media/image18.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51.svg"/><Relationship Id="rId4" Type="http://schemas.openxmlformats.org/officeDocument/2006/relationships/image" Target="../media/image47.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63.png"/><Relationship Id="rId7" Type="http://schemas.openxmlformats.org/officeDocument/2006/relationships/image" Target="../media/image24.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76.sv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59.sv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3.svg"/><Relationship Id="rId7" Type="http://schemas.openxmlformats.org/officeDocument/2006/relationships/image" Target="../media/image2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8.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81.sv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84.sv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6.sv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svg"/><Relationship Id="rId7"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6.svg"/><Relationship Id="rId5" Type="http://schemas.openxmlformats.org/officeDocument/2006/relationships/image" Target="../media/image48.svg"/><Relationship Id="rId10" Type="http://schemas.openxmlformats.org/officeDocument/2006/relationships/image" Target="../media/image75.png"/><Relationship Id="rId4" Type="http://schemas.openxmlformats.org/officeDocument/2006/relationships/image" Target="../media/image47.png"/><Relationship Id="rId9" Type="http://schemas.openxmlformats.org/officeDocument/2006/relationships/image" Target="../media/image51.sv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svg"/><Relationship Id="rId7"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6.svg"/><Relationship Id="rId5" Type="http://schemas.openxmlformats.org/officeDocument/2006/relationships/image" Target="../media/image48.svg"/><Relationship Id="rId10" Type="http://schemas.openxmlformats.org/officeDocument/2006/relationships/image" Target="../media/image75.png"/><Relationship Id="rId4" Type="http://schemas.openxmlformats.org/officeDocument/2006/relationships/image" Target="../media/image47.png"/><Relationship Id="rId9" Type="http://schemas.openxmlformats.org/officeDocument/2006/relationships/image" Target="../media/image51.svg"/></Relationships>
</file>

<file path=ppt/slides/_rels/slide33.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9.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9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53.sv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9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18.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12.png"/><Relationship Id="rId7" Type="http://schemas.openxmlformats.org/officeDocument/2006/relationships/image" Target="../media/image9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1.png"/><Relationship Id="rId7" Type="http://schemas.openxmlformats.org/officeDocument/2006/relationships/image" Target="../media/image10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102.sv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svg"/></Relationships>
</file>

<file path=ppt/slides/_rels/slide47.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43.svg"/><Relationship Id="rId7" Type="http://schemas.openxmlformats.org/officeDocument/2006/relationships/image" Target="../media/image110.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9.png"/><Relationship Id="rId9" Type="http://schemas.openxmlformats.org/officeDocument/2006/relationships/image" Target="../media/image1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svg"/><Relationship Id="rId4" Type="http://schemas.openxmlformats.org/officeDocument/2006/relationships/image" Target="../media/image117.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7.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rot="-1265356">
            <a:off x="-148391" y="-98815"/>
            <a:ext cx="1654706" cy="1600928"/>
          </a:xfrm>
          <a:custGeom>
            <a:avLst/>
            <a:gdLst/>
            <a:ahLst/>
            <a:cxnLst/>
            <a:rect l="l" t="t" r="r" b="b"/>
            <a:pathLst>
              <a:path w="1654706" h="1600928">
                <a:moveTo>
                  <a:pt x="0" y="0"/>
                </a:moveTo>
                <a:lnTo>
                  <a:pt x="1654706" y="0"/>
                </a:lnTo>
                <a:lnTo>
                  <a:pt x="1654706" y="1600928"/>
                </a:lnTo>
                <a:lnTo>
                  <a:pt x="0" y="1600928"/>
                </a:lnTo>
                <a:lnTo>
                  <a:pt x="0" y="0"/>
                </a:lnTo>
                <a:close/>
              </a:path>
            </a:pathLst>
          </a:custGeom>
          <a:blipFill>
            <a:blip r:embed="rId2"/>
            <a:stretch>
              <a:fillRect/>
            </a:stretch>
          </a:blipFill>
        </p:spPr>
        <p:txBody>
          <a:bodyPr/>
          <a:lstStyle/>
          <a:p>
            <a:endParaRPr lang="en-US"/>
          </a:p>
        </p:txBody>
      </p:sp>
      <p:sp>
        <p:nvSpPr>
          <p:cNvPr id="17" name="Freeform 17"/>
          <p:cNvSpPr/>
          <p:nvPr/>
        </p:nvSpPr>
        <p:spPr>
          <a:xfrm rot="-286834">
            <a:off x="154051" y="7277170"/>
            <a:ext cx="1955925" cy="3008732"/>
          </a:xfrm>
          <a:custGeom>
            <a:avLst/>
            <a:gdLst/>
            <a:ahLst/>
            <a:cxnLst/>
            <a:rect l="l" t="t" r="r" b="b"/>
            <a:pathLst>
              <a:path w="3399175" h="5606886">
                <a:moveTo>
                  <a:pt x="0" y="0"/>
                </a:moveTo>
                <a:lnTo>
                  <a:pt x="3399175" y="0"/>
                </a:lnTo>
                <a:lnTo>
                  <a:pt x="3399175" y="5606886"/>
                </a:lnTo>
                <a:lnTo>
                  <a:pt x="0" y="5606886"/>
                </a:lnTo>
                <a:lnTo>
                  <a:pt x="0" y="0"/>
                </a:lnTo>
                <a:close/>
              </a:path>
            </a:pathLst>
          </a:custGeom>
          <a:blipFill>
            <a:blip r:embed="rId3"/>
            <a:stretch>
              <a:fillRect/>
            </a:stretch>
          </a:blipFill>
        </p:spPr>
        <p:txBody>
          <a:bodyPr/>
          <a:lstStyle/>
          <a:p>
            <a:endParaRPr lang="en-US"/>
          </a:p>
        </p:txBody>
      </p:sp>
      <p:sp>
        <p:nvSpPr>
          <p:cNvPr id="18" name="Freeform 18"/>
          <p:cNvSpPr/>
          <p:nvPr/>
        </p:nvSpPr>
        <p:spPr>
          <a:xfrm rot="555802" flipH="1">
            <a:off x="16452697" y="7409333"/>
            <a:ext cx="1347089" cy="2868565"/>
          </a:xfrm>
          <a:custGeom>
            <a:avLst/>
            <a:gdLst/>
            <a:ahLst/>
            <a:cxnLst/>
            <a:rect l="l" t="t" r="r" b="b"/>
            <a:pathLst>
              <a:path w="2714055" h="5496820">
                <a:moveTo>
                  <a:pt x="2714055" y="0"/>
                </a:moveTo>
                <a:lnTo>
                  <a:pt x="0" y="0"/>
                </a:lnTo>
                <a:lnTo>
                  <a:pt x="0" y="5496820"/>
                </a:lnTo>
                <a:lnTo>
                  <a:pt x="2714055" y="5496820"/>
                </a:lnTo>
                <a:lnTo>
                  <a:pt x="2714055" y="0"/>
                </a:lnTo>
                <a:close/>
              </a:path>
            </a:pathLst>
          </a:custGeom>
          <a:blipFill>
            <a:blip r:embed="rId4"/>
            <a:stretch>
              <a:fillRect/>
            </a:stretch>
          </a:blipFill>
        </p:spPr>
        <p:txBody>
          <a:bodyPr/>
          <a:lstStyle/>
          <a:p>
            <a:endParaRPr lang="en-US"/>
          </a:p>
        </p:txBody>
      </p:sp>
      <p:sp>
        <p:nvSpPr>
          <p:cNvPr id="19" name="Freeform 19"/>
          <p:cNvSpPr/>
          <p:nvPr/>
        </p:nvSpPr>
        <p:spPr>
          <a:xfrm rot="936696">
            <a:off x="16673794" y="161190"/>
            <a:ext cx="1421238" cy="1628926"/>
          </a:xfrm>
          <a:custGeom>
            <a:avLst/>
            <a:gdLst/>
            <a:ahLst/>
            <a:cxnLst/>
            <a:rect l="l" t="t" r="r" b="b"/>
            <a:pathLst>
              <a:path w="1421238" h="1628926">
                <a:moveTo>
                  <a:pt x="0" y="0"/>
                </a:moveTo>
                <a:lnTo>
                  <a:pt x="1421237" y="0"/>
                </a:lnTo>
                <a:lnTo>
                  <a:pt x="1421237" y="1628925"/>
                </a:lnTo>
                <a:lnTo>
                  <a:pt x="0" y="1628925"/>
                </a:lnTo>
                <a:lnTo>
                  <a:pt x="0" y="0"/>
                </a:lnTo>
                <a:close/>
              </a:path>
            </a:pathLst>
          </a:custGeom>
          <a:blipFill>
            <a:blip r:embed="rId5"/>
            <a:stretch>
              <a:fillRect/>
            </a:stretch>
          </a:blipFill>
        </p:spPr>
        <p:txBody>
          <a:bodyPr/>
          <a:lstStyle/>
          <a:p>
            <a:endParaRPr lang="en-US"/>
          </a:p>
        </p:txBody>
      </p:sp>
      <p:sp>
        <p:nvSpPr>
          <p:cNvPr id="23" name="TextBox 12">
            <a:extLst>
              <a:ext uri="{FF2B5EF4-FFF2-40B4-BE49-F238E27FC236}">
                <a16:creationId xmlns:a16="http://schemas.microsoft.com/office/drawing/2014/main" id="{DE798FC2-0A38-6966-4B1F-B4BF4FDE42DE}"/>
              </a:ext>
            </a:extLst>
          </p:cNvPr>
          <p:cNvSpPr txBox="1"/>
          <p:nvPr/>
        </p:nvSpPr>
        <p:spPr>
          <a:xfrm>
            <a:off x="786086" y="3410910"/>
            <a:ext cx="16715828" cy="346517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128388" y="8877300"/>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p>
        </p:txBody>
      </p:sp>
      <p:sp>
        <p:nvSpPr>
          <p:cNvPr id="15" name="Freeform 15"/>
          <p:cNvSpPr/>
          <p:nvPr/>
        </p:nvSpPr>
        <p:spPr>
          <a:xfrm rot="3055056">
            <a:off x="17009950" y="9361136"/>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3"/>
            <a:stretch>
              <a:fillRect/>
            </a:stretch>
          </a:blipFill>
        </p:spPr>
        <p:txBody>
          <a:bodyPr/>
          <a:lstStyle/>
          <a:p>
            <a:endParaRPr lang="en-US"/>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7025281" y="122717"/>
            <a:ext cx="1259361" cy="116600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Arrow: Pentagon 13">
            <a:extLst>
              <a:ext uri="{FF2B5EF4-FFF2-40B4-BE49-F238E27FC236}">
                <a16:creationId xmlns:a16="http://schemas.microsoft.com/office/drawing/2014/main" id="{854D9564-7C9D-8F44-6C4C-23CFD1394350}"/>
              </a:ext>
            </a:extLst>
          </p:cNvPr>
          <p:cNvSpPr/>
          <p:nvPr/>
        </p:nvSpPr>
        <p:spPr>
          <a:xfrm>
            <a:off x="0" y="732997"/>
            <a:ext cx="8229600" cy="1404256"/>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YÊU CẦU ĐƯA RA</a:t>
            </a:r>
          </a:p>
        </p:txBody>
      </p:sp>
      <p:grpSp>
        <p:nvGrpSpPr>
          <p:cNvPr id="16" name="Group 15">
            <a:extLst>
              <a:ext uri="{FF2B5EF4-FFF2-40B4-BE49-F238E27FC236}">
                <a16:creationId xmlns:a16="http://schemas.microsoft.com/office/drawing/2014/main" id="{2DD5AB23-BBE2-74A9-4376-80DE4ADF1DB8}"/>
              </a:ext>
            </a:extLst>
          </p:cNvPr>
          <p:cNvGrpSpPr/>
          <p:nvPr/>
        </p:nvGrpSpPr>
        <p:grpSpPr>
          <a:xfrm>
            <a:off x="465025" y="2933700"/>
            <a:ext cx="5475525" cy="5504368"/>
            <a:chOff x="405521" y="2763333"/>
            <a:chExt cx="5475525" cy="5504368"/>
          </a:xfrm>
        </p:grpSpPr>
        <p:sp>
          <p:nvSpPr>
            <p:cNvPr id="18" name="Rectangle 17">
              <a:extLst>
                <a:ext uri="{FF2B5EF4-FFF2-40B4-BE49-F238E27FC236}">
                  <a16:creationId xmlns:a16="http://schemas.microsoft.com/office/drawing/2014/main" id="{BDF01A6D-7996-050A-7E8B-A8FD0B4FD2E4}"/>
                </a:ext>
              </a:extLst>
            </p:cNvPr>
            <p:cNvSpPr/>
            <p:nvPr/>
          </p:nvSpPr>
          <p:spPr>
            <a:xfrm>
              <a:off x="405521" y="3314701"/>
              <a:ext cx="5475525" cy="4953000"/>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Thời gian làm việc của người lái xe ô tô không được lái xe liên tục quá 4 giờ.</a:t>
              </a:r>
              <a:endParaRPr lang="en-US" sz="32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FC7AFD57-5E22-74A9-6DFD-BFB4A8F0683C}"/>
                </a:ext>
              </a:extLst>
            </p:cNvPr>
            <p:cNvSpPr/>
            <p:nvPr/>
          </p:nvSpPr>
          <p:spPr>
            <a:xfrm>
              <a:off x="1967634" y="2763333"/>
              <a:ext cx="2251884" cy="1087003"/>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01</a:t>
              </a:r>
              <a:endParaRPr lang="en-US" sz="4800" b="1" dirty="0">
                <a:solidFill>
                  <a:schemeClr val="tx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72C30C0D-29A8-84D4-8B4E-A9C7BD9052FE}"/>
              </a:ext>
            </a:extLst>
          </p:cNvPr>
          <p:cNvGrpSpPr/>
          <p:nvPr/>
        </p:nvGrpSpPr>
        <p:grpSpPr>
          <a:xfrm>
            <a:off x="6406239" y="3854533"/>
            <a:ext cx="5475523" cy="5496502"/>
            <a:chOff x="6254330" y="2771198"/>
            <a:chExt cx="5475523" cy="5496502"/>
          </a:xfrm>
        </p:grpSpPr>
        <p:sp>
          <p:nvSpPr>
            <p:cNvPr id="21" name="Rectangle 20">
              <a:extLst>
                <a:ext uri="{FF2B5EF4-FFF2-40B4-BE49-F238E27FC236}">
                  <a16:creationId xmlns:a16="http://schemas.microsoft.com/office/drawing/2014/main" id="{273103C6-0946-65D6-4E9D-734C320B6CDC}"/>
                </a:ext>
              </a:extLst>
            </p:cNvPr>
            <p:cNvSpPr/>
            <p:nvPr/>
          </p:nvSpPr>
          <p:spPr>
            <a:xfrm>
              <a:off x="6254330" y="3314699"/>
              <a:ext cx="5475523" cy="4953001"/>
            </a:xfrm>
            <a:prstGeom prst="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Hằng năm, người sử dụng lao động phải tổ chức khám sức khỏe định kì cho người lao động, kể cả người học nghề, thực tập nghề.</a:t>
              </a:r>
              <a:endParaRPr lang="en-US" sz="3200" dirty="0">
                <a:solidFill>
                  <a:schemeClr val="tx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260C5AA3-7D85-A771-F5CA-2F946B79D55A}"/>
                </a:ext>
              </a:extLst>
            </p:cNvPr>
            <p:cNvSpPr/>
            <p:nvPr/>
          </p:nvSpPr>
          <p:spPr>
            <a:xfrm>
              <a:off x="7866150" y="2771198"/>
              <a:ext cx="2251884" cy="1087003"/>
            </a:xfrm>
            <a:prstGeom prst="round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02</a:t>
              </a:r>
              <a:endParaRPr lang="en-US" sz="4800" b="1" dirty="0">
                <a:solidFill>
                  <a:schemeClr val="tx1"/>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E6BDCEA2-4C66-95B4-DEBE-05565B8E11F4}"/>
              </a:ext>
            </a:extLst>
          </p:cNvPr>
          <p:cNvGrpSpPr/>
          <p:nvPr/>
        </p:nvGrpSpPr>
        <p:grpSpPr>
          <a:xfrm>
            <a:off x="12347451" y="2941564"/>
            <a:ext cx="5475524" cy="5496504"/>
            <a:chOff x="12343005" y="2771197"/>
            <a:chExt cx="5475524" cy="5496504"/>
          </a:xfrm>
        </p:grpSpPr>
        <p:sp>
          <p:nvSpPr>
            <p:cNvPr id="27" name="Rectangle 26">
              <a:extLst>
                <a:ext uri="{FF2B5EF4-FFF2-40B4-BE49-F238E27FC236}">
                  <a16:creationId xmlns:a16="http://schemas.microsoft.com/office/drawing/2014/main" id="{A25BBFCC-DF7E-2455-20B1-4F5712B87273}"/>
                </a:ext>
              </a:extLst>
            </p:cNvPr>
            <p:cNvSpPr/>
            <p:nvPr/>
          </p:nvSpPr>
          <p:spPr>
            <a:xfrm>
              <a:off x="12343005" y="3314700"/>
              <a:ext cx="5475524" cy="495300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cs typeface="Arial" panose="020B0604020202020204" pitchFamily="34" charset="0"/>
                </a:rPr>
                <a:t>Người sử dụng lao động phải bảo đảm nơi làm việc đạt yêu cầu về không gian, nhiệt độ, độ ẩm, tiếng ồn,...</a:t>
              </a:r>
              <a:endParaRPr lang="en-US" sz="3200" dirty="0">
                <a:solidFill>
                  <a:schemeClr val="tx1"/>
                </a:solidFill>
                <a:latin typeface="Arial" panose="020B0604020202020204" pitchFamily="34" charset="0"/>
                <a:cs typeface="Arial" panose="020B0604020202020204" pitchFamily="34" charset="0"/>
              </a:endParaRPr>
            </a:p>
          </p:txBody>
        </p:sp>
        <p:sp>
          <p:nvSpPr>
            <p:cNvPr id="33" name="Rectangle: Rounded Corners 32">
              <a:extLst>
                <a:ext uri="{FF2B5EF4-FFF2-40B4-BE49-F238E27FC236}">
                  <a16:creationId xmlns:a16="http://schemas.microsoft.com/office/drawing/2014/main" id="{3318E978-29C6-637A-A6D7-C4A8A2E8A0FB}"/>
                </a:ext>
              </a:extLst>
            </p:cNvPr>
            <p:cNvSpPr/>
            <p:nvPr/>
          </p:nvSpPr>
          <p:spPr>
            <a:xfrm>
              <a:off x="14004535" y="2771197"/>
              <a:ext cx="2251884" cy="1087003"/>
            </a:xfrm>
            <a:prstGeom prst="roundRect">
              <a:avLst/>
            </a:prstGeom>
            <a:solidFill>
              <a:srgbClr val="FFFFC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Arial" panose="020B0604020202020204" pitchFamily="34" charset="0"/>
                  <a:cs typeface="Arial" panose="020B0604020202020204" pitchFamily="34" charset="0"/>
                </a:rPr>
                <a:t>03</a:t>
              </a:r>
              <a:endParaRPr lang="en-US" sz="4800" b="1"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72008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CD0F3F7-D2BF-CC5B-A3B5-29532101DA0D}"/>
              </a:ext>
            </a:extLst>
          </p:cNvPr>
          <p:cNvGrpSpPr/>
          <p:nvPr/>
        </p:nvGrpSpPr>
        <p:grpSpPr>
          <a:xfrm>
            <a:off x="914399" y="1484098"/>
            <a:ext cx="16695683" cy="8268107"/>
            <a:chOff x="914400" y="1484099"/>
            <a:chExt cx="10061916" cy="7841216"/>
          </a:xfrm>
        </p:grpSpPr>
        <p:sp>
          <p:nvSpPr>
            <p:cNvPr id="10" name="Freeform 3">
              <a:extLst>
                <a:ext uri="{FF2B5EF4-FFF2-40B4-BE49-F238E27FC236}">
                  <a16:creationId xmlns:a16="http://schemas.microsoft.com/office/drawing/2014/main" id="{15B83239-FE08-1885-0120-A35845DC0881}"/>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FFF2C9"/>
            </a:solidFill>
          </p:spPr>
          <p:txBody>
            <a:bodyPr/>
            <a:lstStyle/>
            <a:p>
              <a:endParaRPr lang="en-US" dirty="0">
                <a:latin typeface="Arial" panose="020B0604020202020204" pitchFamily="34" charset="0"/>
                <a:cs typeface="Arial" panose="020B0604020202020204" pitchFamily="34" charset="0"/>
              </a:endParaRPr>
            </a:p>
          </p:txBody>
        </p:sp>
        <p:sp>
          <p:nvSpPr>
            <p:cNvPr id="11" name="AutoShape 8">
              <a:extLst>
                <a:ext uri="{FF2B5EF4-FFF2-40B4-BE49-F238E27FC236}">
                  <a16:creationId xmlns:a16="http://schemas.microsoft.com/office/drawing/2014/main" id="{1B01AAAD-6E81-AFD2-F779-2C19DB6A0589}"/>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12" name="AutoShape 9">
              <a:extLst>
                <a:ext uri="{FF2B5EF4-FFF2-40B4-BE49-F238E27FC236}">
                  <a16:creationId xmlns:a16="http://schemas.microsoft.com/office/drawing/2014/main" id="{E4B9E70F-F316-5145-3B94-301E25AC3607}"/>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DFED8931-395A-7CC7-2FEB-F92D77B16666}"/>
              </a:ext>
            </a:extLst>
          </p:cNvPr>
          <p:cNvGrpSpPr/>
          <p:nvPr/>
        </p:nvGrpSpPr>
        <p:grpSpPr>
          <a:xfrm>
            <a:off x="5046889" y="815397"/>
            <a:ext cx="8194222" cy="1359487"/>
            <a:chOff x="593845" y="1078893"/>
            <a:chExt cx="8194222" cy="1359487"/>
          </a:xfrm>
        </p:grpSpPr>
        <p:sp>
          <p:nvSpPr>
            <p:cNvPr id="15" name="Freeform 6">
              <a:extLst>
                <a:ext uri="{FF2B5EF4-FFF2-40B4-BE49-F238E27FC236}">
                  <a16:creationId xmlns:a16="http://schemas.microsoft.com/office/drawing/2014/main" id="{39D27B7E-683F-14A7-CC81-B5AB35BBF835}"/>
                </a:ext>
              </a:extLst>
            </p:cNvPr>
            <p:cNvSpPr/>
            <p:nvPr/>
          </p:nvSpPr>
          <p:spPr>
            <a:xfrm>
              <a:off x="593845" y="1078893"/>
              <a:ext cx="8194222" cy="1359487"/>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2">
                  <a:lumMod val="75000"/>
                </a:schemeClr>
              </a:solidFill>
            </a:ln>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58EFFF-95D4-E22F-C661-61C36B40D85E}"/>
                </a:ext>
              </a:extLst>
            </p:cNvPr>
            <p:cNvSpPr txBox="1"/>
            <p:nvPr/>
          </p:nvSpPr>
          <p:spPr>
            <a:xfrm>
              <a:off x="1202337" y="1388540"/>
              <a:ext cx="6977238" cy="830997"/>
            </a:xfrm>
            <a:prstGeom prst="rect">
              <a:avLst/>
            </a:prstGeom>
            <a:noFill/>
          </p:spPr>
          <p:txBody>
            <a:bodyPr wrap="square">
              <a:spAutoFit/>
            </a:bodyPr>
            <a:lstStyle/>
            <a:p>
              <a:pPr marL="0" marR="0" algn="ctr">
                <a:spcBef>
                  <a:spcPts val="0"/>
                </a:spcBef>
                <a:spcAft>
                  <a:spcPts val="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GỢI Ý THAM KHẢO</a:t>
              </a:r>
              <a:endParaRPr lang="en-US" sz="48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3E62E483-6751-7BD8-49C2-55C3D6D629D4}"/>
              </a:ext>
            </a:extLst>
          </p:cNvPr>
          <p:cNvSpPr txBox="1"/>
          <p:nvPr/>
        </p:nvSpPr>
        <p:spPr>
          <a:xfrm>
            <a:off x="1929329" y="2381560"/>
            <a:ext cx="14451712" cy="710502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Lí giải yêu cầu 3:</a:t>
            </a:r>
          </a:p>
          <a:p>
            <a:pPr marL="571500" indent="-571500" algn="just">
              <a:lnSpc>
                <a:spcPct val="150000"/>
              </a:lnSpc>
              <a:buFont typeface="Courier New" panose="02070309020205020404" pitchFamily="49" charset="0"/>
              <a:buChar char="o"/>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Người sử dụng lao động phải đảm bảo nơi làm việc đạt yêu cầu về nhiệt độ vì nhiệt độ cao quá sẽ gây ra say nóng, say nắng, bệnh thần kinh, bệnh ngoài da,...; nhiệt độ thấp quá sẽ gây ra bệnh cảm lạnh, bệnh thấp khớp,... </a:t>
            </a:r>
          </a:p>
          <a:p>
            <a:pPr marL="571500" indent="-571500" algn="just">
              <a:lnSpc>
                <a:spcPct val="150000"/>
              </a:lnSpc>
              <a:buFont typeface="Courier New" panose="02070309020205020404" pitchFamily="49" charset="0"/>
              <a:buChar char="o"/>
            </a:pPr>
            <a:r>
              <a:rPr lang="vi-VN" sz="3400">
                <a:solidFill>
                  <a:srgbClr val="000000"/>
                </a:solidFill>
                <a:latin typeface="Arial" panose="020B0604020202020204" pitchFamily="34" charset="0"/>
                <a:ea typeface="Calibri" panose="020F0502020204030204" pitchFamily="34" charset="0"/>
                <a:cs typeface="Arial" panose="020B0604020202020204" pitchFamily="34" charset="0"/>
              </a:rPr>
              <a:t>Nói chung, nhiệt độ cao hơn hoặc thấp hơn điều kiện cho phép sẽ làm suy nhược cơ thể, làm tê liệt sự vận động, làm tê liệt sự vận động, điều này không đảm bảo an toàn, sức khỏe cho người lao động thực hiện công việc.</a:t>
            </a:r>
          </a:p>
        </p:txBody>
      </p:sp>
      <p:pic>
        <p:nvPicPr>
          <p:cNvPr id="19" name="Picture 18" descr="Icon&#10;&#10;Description automatically generated">
            <a:extLst>
              <a:ext uri="{FF2B5EF4-FFF2-40B4-BE49-F238E27FC236}">
                <a16:creationId xmlns:a16="http://schemas.microsoft.com/office/drawing/2014/main" id="{39F9F4D4-3579-E0F9-5C4B-A6C692EFF3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111" y="232271"/>
            <a:ext cx="1795022" cy="2144600"/>
          </a:xfrm>
          <a:prstGeom prst="rect">
            <a:avLst/>
          </a:prstGeom>
        </p:spPr>
      </p:pic>
      <p:sp>
        <p:nvSpPr>
          <p:cNvPr id="16" name="Freeform 16"/>
          <p:cNvSpPr/>
          <p:nvPr/>
        </p:nvSpPr>
        <p:spPr>
          <a:xfrm flipV="1">
            <a:off x="16595871" y="9164032"/>
            <a:ext cx="1443920" cy="782875"/>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6906359" y="828286"/>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3" name="Picture 22" descr="A group of people working on a project&#10;&#10;Description automatically generated">
            <a:extLst>
              <a:ext uri="{FF2B5EF4-FFF2-40B4-BE49-F238E27FC236}">
                <a16:creationId xmlns:a16="http://schemas.microsoft.com/office/drawing/2014/main" id="{20E6221E-0A6A-04FF-6E21-9D4A9EB42B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83" r="9136"/>
          <a:stretch/>
        </p:blipFill>
        <p:spPr>
          <a:xfrm>
            <a:off x="-128836" y="8622912"/>
            <a:ext cx="2705099" cy="1761132"/>
          </a:xfrm>
          <a:prstGeom prst="rect">
            <a:avLst/>
          </a:prstGeom>
        </p:spPr>
      </p:pic>
    </p:spTree>
    <p:extLst>
      <p:ext uri="{BB962C8B-B14F-4D97-AF65-F5344CB8AC3E}">
        <p14:creationId xmlns:p14="http://schemas.microsoft.com/office/powerpoint/2010/main" val="9646641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left)">
                                      <p:cBhvr>
                                        <p:cTn id="17" dur="500"/>
                                        <p:tgtEl>
                                          <p:spTgt spid="18">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wipe(left)">
                                      <p:cBhvr>
                                        <p:cTn id="2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 name="Freeform 4"/>
          <p:cNvSpPr/>
          <p:nvPr/>
        </p:nvSpPr>
        <p:spPr>
          <a:xfrm rot="-924948">
            <a:off x="-18176" y="113188"/>
            <a:ext cx="1352850" cy="1192979"/>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7109015" y="46975"/>
            <a:ext cx="993451" cy="1207440"/>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3B2A705-5116-667E-9B45-D1969B381011}"/>
              </a:ext>
            </a:extLst>
          </p:cNvPr>
          <p:cNvSpPr txBox="1"/>
          <p:nvPr/>
        </p:nvSpPr>
        <p:spPr>
          <a:xfrm>
            <a:off x="1532390" y="650693"/>
            <a:ext cx="15321149"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3: Trao đổi ý nghĩa của việc cần đảm bảo an toàn và sức khỏe nghề nghiệp đối với người lao động </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CE81DD4-8B8B-1ADB-23D2-3FC0E218BE63}"/>
              </a:ext>
            </a:extLst>
          </p:cNvPr>
          <p:cNvGrpSpPr/>
          <p:nvPr/>
        </p:nvGrpSpPr>
        <p:grpSpPr>
          <a:xfrm>
            <a:off x="7772400" y="3086100"/>
            <a:ext cx="9847006" cy="6429429"/>
            <a:chOff x="7772400" y="3423951"/>
            <a:chExt cx="9847006" cy="6429429"/>
          </a:xfrm>
        </p:grpSpPr>
        <p:sp>
          <p:nvSpPr>
            <p:cNvPr id="22" name="Freeform 7">
              <a:extLst>
                <a:ext uri="{FF2B5EF4-FFF2-40B4-BE49-F238E27FC236}">
                  <a16:creationId xmlns:a16="http://schemas.microsoft.com/office/drawing/2014/main" id="{A0ECCA52-FE96-A41D-C999-A321DE952E46}"/>
                </a:ext>
              </a:extLst>
            </p:cNvPr>
            <p:cNvSpPr/>
            <p:nvPr/>
          </p:nvSpPr>
          <p:spPr>
            <a:xfrm>
              <a:off x="7772400" y="3423951"/>
              <a:ext cx="9847006" cy="642942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9">
              <a:extLst>
                <a:ext uri="{FF2B5EF4-FFF2-40B4-BE49-F238E27FC236}">
                  <a16:creationId xmlns:a16="http://schemas.microsoft.com/office/drawing/2014/main" id="{EA4783B0-FCC4-2FB9-85BD-87C7FA3A8CD4}"/>
                </a:ext>
              </a:extLst>
            </p:cNvPr>
            <p:cNvSpPr txBox="1"/>
            <p:nvPr/>
          </p:nvSpPr>
          <p:spPr>
            <a:xfrm>
              <a:off x="8574839" y="3656406"/>
              <a:ext cx="8242127" cy="5964518"/>
            </a:xfrm>
            <a:prstGeom prst="rect">
              <a:avLst/>
            </a:prstGeom>
          </p:spPr>
          <p:txBody>
            <a:bodyPr wrap="square" lIns="0" tIns="0" rIns="0" bIns="0" rtlCol="0" anchor="t">
              <a:spAutoFit/>
            </a:bodyPr>
            <a:lstStyle/>
            <a:p>
              <a:pPr algn="just">
                <a:lnSpc>
                  <a:spcPct val="200000"/>
                </a:lnSpc>
              </a:pPr>
              <a:r>
                <a:rPr lang="vi-VN" sz="4000">
                  <a:latin typeface="Arial" panose="020B0604020202020204" pitchFamily="34" charset="0"/>
                  <a:cs typeface="Arial" panose="020B0604020202020204" pitchFamily="34" charset="0"/>
                </a:rPr>
                <a:t>Các nhóm thảo luận và nêu ý nghĩa của những việc cần đảm bảo an toàn và sức khỏe nghề nghiệp đối với người lao động dựa vào ví dụ tham khảo </a:t>
              </a:r>
              <a:r>
                <a:rPr lang="en-US" sz="4000">
                  <a:latin typeface="Arial" panose="020B0604020202020204" pitchFamily="34" charset="0"/>
                  <a:cs typeface="Arial" panose="020B0604020202020204" pitchFamily="34" charset="0"/>
                </a:rPr>
                <a:t>cho sẵn </a:t>
              </a:r>
              <a:r>
                <a:rPr lang="vi-VN" sz="4000">
                  <a:latin typeface="Arial" panose="020B0604020202020204" pitchFamily="34" charset="0"/>
                  <a:cs typeface="Arial" panose="020B0604020202020204" pitchFamily="34" charset="0"/>
                </a:rPr>
                <a:t>dưới đây</a:t>
              </a:r>
            </a:p>
          </p:txBody>
        </p:sp>
      </p:grpSp>
      <p:grpSp>
        <p:nvGrpSpPr>
          <p:cNvPr id="24" name="Group 23">
            <a:extLst>
              <a:ext uri="{FF2B5EF4-FFF2-40B4-BE49-F238E27FC236}">
                <a16:creationId xmlns:a16="http://schemas.microsoft.com/office/drawing/2014/main" id="{0AC6FA06-1992-4847-D69B-12109A6B3266}"/>
              </a:ext>
            </a:extLst>
          </p:cNvPr>
          <p:cNvGrpSpPr/>
          <p:nvPr/>
        </p:nvGrpSpPr>
        <p:grpSpPr>
          <a:xfrm>
            <a:off x="803283" y="3086100"/>
            <a:ext cx="6324600" cy="6429429"/>
            <a:chOff x="602583" y="3455181"/>
            <a:chExt cx="6324600" cy="6429429"/>
          </a:xfrm>
        </p:grpSpPr>
        <p:grpSp>
          <p:nvGrpSpPr>
            <p:cNvPr id="25" name="Group 24">
              <a:extLst>
                <a:ext uri="{FF2B5EF4-FFF2-40B4-BE49-F238E27FC236}">
                  <a16:creationId xmlns:a16="http://schemas.microsoft.com/office/drawing/2014/main" id="{537FF29B-3D5A-EA0D-C374-FEEA0FAB5CE5}"/>
                </a:ext>
              </a:extLst>
            </p:cNvPr>
            <p:cNvGrpSpPr/>
            <p:nvPr/>
          </p:nvGrpSpPr>
          <p:grpSpPr>
            <a:xfrm>
              <a:off x="602583" y="3455181"/>
              <a:ext cx="6324600" cy="6429429"/>
              <a:chOff x="849062" y="2965971"/>
              <a:chExt cx="6324600" cy="6429429"/>
            </a:xfrm>
          </p:grpSpPr>
          <p:sp>
            <p:nvSpPr>
              <p:cNvPr id="27" name="Freeform 7">
                <a:extLst>
                  <a:ext uri="{FF2B5EF4-FFF2-40B4-BE49-F238E27FC236}">
                    <a16:creationId xmlns:a16="http://schemas.microsoft.com/office/drawing/2014/main" id="{B0426A17-0031-ACD1-B943-1B2F922F0189}"/>
                  </a:ext>
                </a:extLst>
              </p:cNvPr>
              <p:cNvSpPr/>
              <p:nvPr/>
            </p:nvSpPr>
            <p:spPr>
              <a:xfrm>
                <a:off x="849062" y="2965971"/>
                <a:ext cx="6324600" cy="6429429"/>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8CB03B25-6D1E-C1BF-B06D-9806A9750020}"/>
                  </a:ext>
                </a:extLst>
              </p:cNvPr>
              <p:cNvGrpSpPr/>
              <p:nvPr/>
            </p:nvGrpSpPr>
            <p:grpSpPr>
              <a:xfrm>
                <a:off x="1097992" y="3448983"/>
                <a:ext cx="5826740" cy="1420726"/>
                <a:chOff x="1411853" y="3646061"/>
                <a:chExt cx="5826740" cy="1420726"/>
              </a:xfrm>
            </p:grpSpPr>
            <p:sp>
              <p:nvSpPr>
                <p:cNvPr id="29" name="Freeform 10">
                  <a:extLst>
                    <a:ext uri="{FF2B5EF4-FFF2-40B4-BE49-F238E27FC236}">
                      <a16:creationId xmlns:a16="http://schemas.microsoft.com/office/drawing/2014/main" id="{4FFC241D-FE69-6006-7501-99FDF5CFEE24}"/>
                    </a:ext>
                  </a:extLst>
                </p:cNvPr>
                <p:cNvSpPr/>
                <p:nvPr/>
              </p:nvSpPr>
              <p:spPr>
                <a:xfrm>
                  <a:off x="1411853" y="3646061"/>
                  <a:ext cx="5826740" cy="1420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1A6CF7E-5C0F-3E66-7F36-87E38984E1AC}"/>
                    </a:ext>
                  </a:extLst>
                </p:cNvPr>
                <p:cNvSpPr txBox="1"/>
                <p:nvPr/>
              </p:nvSpPr>
              <p:spPr>
                <a:xfrm>
                  <a:off x="1411853" y="3987092"/>
                  <a:ext cx="582674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HOẠT ĐỘNG NHÓM</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6" name="Picture 25" descr="A group of children in clothing&#10;&#10;Description automatically generated with low confidence">
              <a:extLst>
                <a:ext uri="{FF2B5EF4-FFF2-40B4-BE49-F238E27FC236}">
                  <a16:creationId xmlns:a16="http://schemas.microsoft.com/office/drawing/2014/main" id="{EA7D47CB-0C9C-D280-699F-76B669EB7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270" y="5570494"/>
              <a:ext cx="3696966" cy="4102541"/>
            </a:xfrm>
            <a:prstGeom prst="rect">
              <a:avLst/>
            </a:prstGeom>
          </p:spPr>
        </p:pic>
      </p:grpSp>
      <p:sp>
        <p:nvSpPr>
          <p:cNvPr id="19" name="Freeform 19"/>
          <p:cNvSpPr/>
          <p:nvPr/>
        </p:nvSpPr>
        <p:spPr>
          <a:xfrm rot="9700754">
            <a:off x="16384355" y="9123463"/>
            <a:ext cx="1808120" cy="760827"/>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4097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BC61FFF-D51D-3109-A73D-07519AF42800}"/>
              </a:ext>
            </a:extLst>
          </p:cNvPr>
          <p:cNvGrpSpPr/>
          <p:nvPr/>
        </p:nvGrpSpPr>
        <p:grpSpPr>
          <a:xfrm>
            <a:off x="5903057" y="1255642"/>
            <a:ext cx="11563380" cy="8254076"/>
            <a:chOff x="0" y="0"/>
            <a:chExt cx="2567348" cy="2069539"/>
          </a:xfrm>
        </p:grpSpPr>
        <p:sp>
          <p:nvSpPr>
            <p:cNvPr id="5" name="Freeform 4">
              <a:extLst>
                <a:ext uri="{FF2B5EF4-FFF2-40B4-BE49-F238E27FC236}">
                  <a16:creationId xmlns:a16="http://schemas.microsoft.com/office/drawing/2014/main" id="{C9CA33D5-9ED6-06A2-46E7-3ED08E66BFC6}"/>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FFF5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B157555-C25A-4F33-E8E0-C111DE8AC18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1D5642E-35EE-2B70-1A84-6F06505539B1}"/>
              </a:ext>
            </a:extLst>
          </p:cNvPr>
          <p:cNvGrpSpPr/>
          <p:nvPr/>
        </p:nvGrpSpPr>
        <p:grpSpPr>
          <a:xfrm>
            <a:off x="560311" y="2275243"/>
            <a:ext cx="5641975" cy="5657816"/>
            <a:chOff x="0" y="0"/>
            <a:chExt cx="812800" cy="812800"/>
          </a:xfrm>
        </p:grpSpPr>
        <p:sp>
          <p:nvSpPr>
            <p:cNvPr id="8" name="Freeform 7">
              <a:extLst>
                <a:ext uri="{FF2B5EF4-FFF2-40B4-BE49-F238E27FC236}">
                  <a16:creationId xmlns:a16="http://schemas.microsoft.com/office/drawing/2014/main" id="{A2846DD7-CCAF-2A33-A43E-16CB5D55A83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79B994-E4C7-14BC-9082-AA89CCE3115E}"/>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2B9130AB-9417-8C82-F0D0-342CAF5B1D4F}"/>
              </a:ext>
            </a:extLst>
          </p:cNvPr>
          <p:cNvSpPr txBox="1"/>
          <p:nvPr/>
        </p:nvSpPr>
        <p:spPr>
          <a:xfrm>
            <a:off x="1054752" y="3785271"/>
            <a:ext cx="4503522" cy="225805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VÍ DỤ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THAM KHẢO</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8">
            <a:extLst>
              <a:ext uri="{FF2B5EF4-FFF2-40B4-BE49-F238E27FC236}">
                <a16:creationId xmlns:a16="http://schemas.microsoft.com/office/drawing/2014/main" id="{055320BA-340C-52B2-619B-ECFE94D7D0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1957453" y="1226408"/>
            <a:ext cx="1983055" cy="1983055"/>
          </a:xfrm>
          <a:prstGeom prst="rect">
            <a:avLst/>
          </a:prstGeom>
        </p:spPr>
      </p:pic>
      <p:pic>
        <p:nvPicPr>
          <p:cNvPr id="14" name="Picture 13" descr="A picture containing toy, doll, vector graphics, clipart&#10;&#10;Description automatically generated">
            <a:extLst>
              <a:ext uri="{FF2B5EF4-FFF2-40B4-BE49-F238E27FC236}">
                <a16:creationId xmlns:a16="http://schemas.microsoft.com/office/drawing/2014/main" id="{6CEE4332-10D5-CEA1-444E-D52D5016E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sp>
        <p:nvSpPr>
          <p:cNvPr id="15" name="Freeform 8">
            <a:extLst>
              <a:ext uri="{FF2B5EF4-FFF2-40B4-BE49-F238E27FC236}">
                <a16:creationId xmlns:a16="http://schemas.microsoft.com/office/drawing/2014/main" id="{2342483F-6640-F28F-1B08-EBF2CB4AC9BC}"/>
              </a:ext>
            </a:extLst>
          </p:cNvPr>
          <p:cNvSpPr/>
          <p:nvPr/>
        </p:nvSpPr>
        <p:spPr>
          <a:xfrm>
            <a:off x="5414509" y="8713081"/>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flipV="1">
            <a:off x="16321623" y="852383"/>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9"/>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6906361" y="9018618"/>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10"/>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6EAFF438-A353-900F-45F0-21ACC251E834}"/>
              </a:ext>
            </a:extLst>
          </p:cNvPr>
          <p:cNvSpPr txBox="1"/>
          <p:nvPr/>
        </p:nvSpPr>
        <p:spPr>
          <a:xfrm>
            <a:off x="6476411" y="1646474"/>
            <a:ext cx="10172407" cy="7364901"/>
          </a:xfrm>
          <a:prstGeom prst="rect">
            <a:avLst/>
          </a:prstGeom>
          <a:noFill/>
        </p:spPr>
        <p:txBody>
          <a:bodyPr wrap="square">
            <a:spAutoFit/>
          </a:bodyPr>
          <a:lstStyle/>
          <a:p>
            <a:pPr marL="571500" lvl="0" indent="-571500" algn="just">
              <a:lnSpc>
                <a:spcPct val="150000"/>
              </a:lnSpc>
              <a:buFont typeface="Courier New" panose="02070309020205020404" pitchFamily="49" charset="0"/>
              <a:buChar char="o"/>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Khi hiểu lí do tại sao cần yêu cầu về nhiệt độ ở môi trường làm việc</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sẽ mang đến những lợi ích sau đối với các đối tượng liên quan: </a:t>
            </a:r>
            <a:endParaRPr kumimoji="0" lang="vi-VN"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Người sử dụng lao động phải đảm bảo điều kiện nhiệt độ để tăng năng suất lao động, đảm bảo sức khỏe cho người lao động,...</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630463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left)">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left)">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BC61FFF-D51D-3109-A73D-07519AF42800}"/>
              </a:ext>
            </a:extLst>
          </p:cNvPr>
          <p:cNvGrpSpPr/>
          <p:nvPr/>
        </p:nvGrpSpPr>
        <p:grpSpPr>
          <a:xfrm>
            <a:off x="5903057" y="1255642"/>
            <a:ext cx="11563380" cy="8254076"/>
            <a:chOff x="0" y="0"/>
            <a:chExt cx="2567348" cy="2069539"/>
          </a:xfrm>
        </p:grpSpPr>
        <p:sp>
          <p:nvSpPr>
            <p:cNvPr id="5" name="Freeform 4">
              <a:extLst>
                <a:ext uri="{FF2B5EF4-FFF2-40B4-BE49-F238E27FC236}">
                  <a16:creationId xmlns:a16="http://schemas.microsoft.com/office/drawing/2014/main" id="{C9CA33D5-9ED6-06A2-46E7-3ED08E66BFC6}"/>
                </a:ext>
              </a:extLst>
            </p:cNvPr>
            <p:cNvSpPr/>
            <p:nvPr/>
          </p:nvSpPr>
          <p:spPr>
            <a:xfrm>
              <a:off x="0" y="0"/>
              <a:ext cx="2567349" cy="2069539"/>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FFF5D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B157555-C25A-4F33-E8E0-C111DE8AC18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A1D5642E-35EE-2B70-1A84-6F06505539B1}"/>
              </a:ext>
            </a:extLst>
          </p:cNvPr>
          <p:cNvGrpSpPr/>
          <p:nvPr/>
        </p:nvGrpSpPr>
        <p:grpSpPr>
          <a:xfrm>
            <a:off x="560311" y="2275243"/>
            <a:ext cx="5641975" cy="5657816"/>
            <a:chOff x="0" y="0"/>
            <a:chExt cx="812800" cy="812800"/>
          </a:xfrm>
        </p:grpSpPr>
        <p:sp>
          <p:nvSpPr>
            <p:cNvPr id="8" name="Freeform 7">
              <a:extLst>
                <a:ext uri="{FF2B5EF4-FFF2-40B4-BE49-F238E27FC236}">
                  <a16:creationId xmlns:a16="http://schemas.microsoft.com/office/drawing/2014/main" id="{A2846DD7-CCAF-2A33-A43E-16CB5D55A83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79B994-E4C7-14BC-9082-AA89CCE3115E}"/>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2B9130AB-9417-8C82-F0D0-342CAF5B1D4F}"/>
              </a:ext>
            </a:extLst>
          </p:cNvPr>
          <p:cNvSpPr txBox="1"/>
          <p:nvPr/>
        </p:nvSpPr>
        <p:spPr>
          <a:xfrm>
            <a:off x="1054752" y="3785271"/>
            <a:ext cx="4503522" cy="225805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VÍ DỤ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THAM KHẢO</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8767A2F-C604-6822-85B4-BE70CEDCE530}"/>
              </a:ext>
            </a:extLst>
          </p:cNvPr>
          <p:cNvSpPr txBox="1"/>
          <p:nvPr/>
        </p:nvSpPr>
        <p:spPr>
          <a:xfrm>
            <a:off x="6450549" y="1700229"/>
            <a:ext cx="10468400" cy="7364901"/>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Người lao động hiểu được ảnh hưởng của nhiệt độ cao hoặc quá thấp đối với sức khỏe và sự an toàn thì sẽ có những cách thức để hỗ trợ sức khỏe của chính mình và phản ánh, kiến nghị lên tổ chức công đoàn, người quản lí nếu người sử dụng lao động không đáp ứng được điều kiện nhiệt độ làm việc.</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8">
            <a:extLst>
              <a:ext uri="{FF2B5EF4-FFF2-40B4-BE49-F238E27FC236}">
                <a16:creationId xmlns:a16="http://schemas.microsoft.com/office/drawing/2014/main" id="{055320BA-340C-52B2-619B-ECFE94D7D0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1957453" y="1226408"/>
            <a:ext cx="1983055" cy="1983055"/>
          </a:xfrm>
          <a:prstGeom prst="rect">
            <a:avLst/>
          </a:prstGeom>
        </p:spPr>
      </p:pic>
      <p:pic>
        <p:nvPicPr>
          <p:cNvPr id="14" name="Picture 13" descr="A picture containing toy, doll, vector graphics, clipart&#10;&#10;Description automatically generated">
            <a:extLst>
              <a:ext uri="{FF2B5EF4-FFF2-40B4-BE49-F238E27FC236}">
                <a16:creationId xmlns:a16="http://schemas.microsoft.com/office/drawing/2014/main" id="{6CEE4332-10D5-CEA1-444E-D52D5016E2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684" y="6081136"/>
            <a:ext cx="4627658" cy="4627658"/>
          </a:xfrm>
          <a:prstGeom prst="rect">
            <a:avLst/>
          </a:prstGeom>
        </p:spPr>
      </p:pic>
      <p:sp>
        <p:nvSpPr>
          <p:cNvPr id="16" name="Freeform 16"/>
          <p:cNvSpPr/>
          <p:nvPr/>
        </p:nvSpPr>
        <p:spPr>
          <a:xfrm flipV="1">
            <a:off x="16321623" y="852383"/>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6906361" y="9018618"/>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8"/>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8">
            <a:extLst>
              <a:ext uri="{FF2B5EF4-FFF2-40B4-BE49-F238E27FC236}">
                <a16:creationId xmlns:a16="http://schemas.microsoft.com/office/drawing/2014/main" id="{D952E518-F916-98A5-69BB-C21E62737AD8}"/>
              </a:ext>
            </a:extLst>
          </p:cNvPr>
          <p:cNvSpPr/>
          <p:nvPr/>
        </p:nvSpPr>
        <p:spPr>
          <a:xfrm>
            <a:off x="5414509" y="8713081"/>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34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5443" y="142154"/>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7431588" y="-12044"/>
            <a:ext cx="880509" cy="908157"/>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69FF3B2-26D9-EF22-7D8F-840688C2D483}"/>
              </a:ext>
            </a:extLst>
          </p:cNvPr>
          <p:cNvGrpSpPr/>
          <p:nvPr/>
        </p:nvGrpSpPr>
        <p:grpSpPr>
          <a:xfrm>
            <a:off x="824948" y="1790700"/>
            <a:ext cx="6490252" cy="7069286"/>
            <a:chOff x="-93592" y="-159754"/>
            <a:chExt cx="6490252" cy="7417838"/>
          </a:xfrm>
        </p:grpSpPr>
        <p:sp>
          <p:nvSpPr>
            <p:cNvPr id="6" name="Rectangle: Rounded Corners 5">
              <a:extLst>
                <a:ext uri="{FF2B5EF4-FFF2-40B4-BE49-F238E27FC236}">
                  <a16:creationId xmlns:a16="http://schemas.microsoft.com/office/drawing/2014/main" id="{CB67D789-F657-D7CB-F4FB-531261F16E60}"/>
                </a:ext>
              </a:extLst>
            </p:cNvPr>
            <p:cNvSpPr/>
            <p:nvPr/>
          </p:nvSpPr>
          <p:spPr>
            <a:xfrm>
              <a:off x="-93592" y="8977"/>
              <a:ext cx="6490252" cy="724910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Những </a:t>
              </a:r>
              <a:r>
                <a:rPr lang="vi-VN" sz="4000">
                  <a:solidFill>
                    <a:schemeClr val="tx1"/>
                  </a:solidFill>
                  <a:latin typeface="Arial" panose="020B0604020202020204" pitchFamily="34" charset="0"/>
                  <a:cs typeface="Arial" panose="020B0604020202020204" pitchFamily="34" charset="0"/>
                </a:rPr>
                <a:t>ý nghĩa của việc cần đảm bảo an toàn và sức khỏe nghề nghiệp đối với người lao động</a:t>
              </a:r>
              <a:r>
                <a:rPr lang="en-US" sz="4000">
                  <a:solidFill>
                    <a:schemeClr val="tx1"/>
                  </a:solidFill>
                  <a:latin typeface="Arial" panose="020B0604020202020204" pitchFamily="34" charset="0"/>
                  <a:cs typeface="Arial" panose="020B0604020202020204" pitchFamily="34" charset="0"/>
                </a:rPr>
                <a:t> có thể kể đến như:</a:t>
              </a:r>
              <a:endParaRPr lang="vi-VN" sz="400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EA46295-55E6-9E0D-A425-5FCDCD60F19E}"/>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37931" y="-159754"/>
              <a:ext cx="1427205" cy="1393311"/>
            </a:xfrm>
            <a:prstGeom prst="rect">
              <a:avLst/>
            </a:prstGeom>
          </p:spPr>
        </p:pic>
      </p:grpSp>
      <p:grpSp>
        <p:nvGrpSpPr>
          <p:cNvPr id="8" name="Group 7">
            <a:extLst>
              <a:ext uri="{FF2B5EF4-FFF2-40B4-BE49-F238E27FC236}">
                <a16:creationId xmlns:a16="http://schemas.microsoft.com/office/drawing/2014/main" id="{96564921-4699-BCF8-5899-B4CBF5E03750}"/>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07B08074-A931-B473-5ADA-00A48AF9BE5A}"/>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C4208C7-785C-8CF8-D1CD-0E8E1725F7C2}"/>
                </a:ext>
              </a:extLst>
            </p:cNvPr>
            <p:cNvSpPr txBox="1"/>
            <p:nvPr/>
          </p:nvSpPr>
          <p:spPr>
            <a:xfrm>
              <a:off x="5313042" y="292021"/>
              <a:ext cx="6403317" cy="792316"/>
            </a:xfrm>
            <a:prstGeom prst="rect">
              <a:avLst/>
            </a:prstGeom>
            <a:noFill/>
          </p:spPr>
          <p:txBody>
            <a:bodyPr wrap="square" rtlCol="0">
              <a:spAutoFit/>
            </a:bodyPr>
            <a:lstStyle/>
            <a:p>
              <a:pPr algn="ctr"/>
              <a:r>
                <a:rPr lang="en-US" sz="5200" b="1">
                  <a:solidFill>
                    <a:schemeClr val="bg1"/>
                  </a:solidFill>
                  <a:latin typeface="Arial" panose="020B0604020202020204" pitchFamily="34" charset="0"/>
                  <a:cs typeface="Arial" panose="020B0604020202020204" pitchFamily="34" charset="0"/>
                </a:rPr>
                <a:t>TỔNG KẾT</a:t>
              </a:r>
              <a:endParaRPr lang="en-US" sz="5200" b="1" dirty="0">
                <a:solidFill>
                  <a:schemeClr val="bg1"/>
                </a:solidFill>
                <a:latin typeface="Arial" panose="020B0604020202020204" pitchFamily="34" charset="0"/>
                <a:cs typeface="Arial" panose="020B0604020202020204" pitchFamily="34" charset="0"/>
              </a:endParaRPr>
            </a:p>
          </p:txBody>
        </p:sp>
      </p:grpSp>
      <p:pic>
        <p:nvPicPr>
          <p:cNvPr id="11" name="Picture 10" descr="A picture containing text&#10;&#10;Description automatically generated">
            <a:extLst>
              <a:ext uri="{FF2B5EF4-FFF2-40B4-BE49-F238E27FC236}">
                <a16:creationId xmlns:a16="http://schemas.microsoft.com/office/drawing/2014/main" id="{8F1DFADD-A43D-7682-66F2-3869415797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7754670"/>
            <a:ext cx="2721620" cy="2721620"/>
          </a:xfrm>
          <a:prstGeom prst="rect">
            <a:avLst/>
          </a:prstGeom>
        </p:spPr>
      </p:pic>
      <p:sp>
        <p:nvSpPr>
          <p:cNvPr id="15" name="Freeform 15"/>
          <p:cNvSpPr/>
          <p:nvPr/>
        </p:nvSpPr>
        <p:spPr>
          <a:xfrm rot="3055056">
            <a:off x="-333935" y="9361136"/>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722BF09A-9042-33E6-76D7-1458D46B0CAD}"/>
              </a:ext>
            </a:extLst>
          </p:cNvPr>
          <p:cNvGrpSpPr/>
          <p:nvPr/>
        </p:nvGrpSpPr>
        <p:grpSpPr>
          <a:xfrm>
            <a:off x="8686799" y="1540328"/>
            <a:ext cx="9012539" cy="2768159"/>
            <a:chOff x="8686799" y="1540328"/>
            <a:chExt cx="9012539" cy="2768159"/>
          </a:xfrm>
        </p:grpSpPr>
        <p:sp>
          <p:nvSpPr>
            <p:cNvPr id="13" name="Speech Bubble: Rectangle with Corners Rounded 12">
              <a:extLst>
                <a:ext uri="{FF2B5EF4-FFF2-40B4-BE49-F238E27FC236}">
                  <a16:creationId xmlns:a16="http://schemas.microsoft.com/office/drawing/2014/main" id="{F27E81D8-FB31-28FD-1531-2E740FB7F822}"/>
                </a:ext>
              </a:extLst>
            </p:cNvPr>
            <p:cNvSpPr/>
            <p:nvPr/>
          </p:nvSpPr>
          <p:spPr>
            <a:xfrm>
              <a:off x="8686799" y="2095500"/>
              <a:ext cx="8776253" cy="2212987"/>
            </a:xfrm>
            <a:prstGeom prst="wedgeRoundRectCallout">
              <a:avLst>
                <a:gd name="adj1" fmla="val -57480"/>
                <a:gd name="adj2" fmla="val 43842"/>
                <a:gd name="adj3" fmla="val 16667"/>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Nâng cao năng suất lao động</a:t>
              </a:r>
              <a:endParaRPr lang="en-US" sz="4000">
                <a:solidFill>
                  <a:schemeClr val="tx1"/>
                </a:solidFill>
                <a:latin typeface="Arial" panose="020B0604020202020204" pitchFamily="34" charset="0"/>
                <a:cs typeface="Arial" panose="020B0604020202020204" pitchFamily="34" charset="0"/>
              </a:endParaRPr>
            </a:p>
          </p:txBody>
        </p:sp>
        <p:pic>
          <p:nvPicPr>
            <p:cNvPr id="25" name="Picture 24" descr="A group of people holding gears&#10;&#10;Description automatically generated">
              <a:extLst>
                <a:ext uri="{FF2B5EF4-FFF2-40B4-BE49-F238E27FC236}">
                  <a16:creationId xmlns:a16="http://schemas.microsoft.com/office/drawing/2014/main" id="{F34D9579-F64D-B440-AB8B-57CB19A748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94338" y="1540328"/>
              <a:ext cx="1905000" cy="1290638"/>
            </a:xfrm>
            <a:prstGeom prst="rect">
              <a:avLst/>
            </a:prstGeom>
          </p:spPr>
        </p:pic>
      </p:grpSp>
      <p:grpSp>
        <p:nvGrpSpPr>
          <p:cNvPr id="31" name="Group 30">
            <a:extLst>
              <a:ext uri="{FF2B5EF4-FFF2-40B4-BE49-F238E27FC236}">
                <a16:creationId xmlns:a16="http://schemas.microsoft.com/office/drawing/2014/main" id="{AF494639-D13C-7BD7-6C1A-B7A98FC5ADB6}"/>
              </a:ext>
            </a:extLst>
          </p:cNvPr>
          <p:cNvGrpSpPr/>
          <p:nvPr/>
        </p:nvGrpSpPr>
        <p:grpSpPr>
          <a:xfrm>
            <a:off x="8686798" y="4694989"/>
            <a:ext cx="9471291" cy="2303134"/>
            <a:chOff x="8686798" y="4694989"/>
            <a:chExt cx="9471291" cy="2303134"/>
          </a:xfrm>
        </p:grpSpPr>
        <p:sp>
          <p:nvSpPr>
            <p:cNvPr id="17" name="Speech Bubble: Rectangle with Corners Rounded 16">
              <a:extLst>
                <a:ext uri="{FF2B5EF4-FFF2-40B4-BE49-F238E27FC236}">
                  <a16:creationId xmlns:a16="http://schemas.microsoft.com/office/drawing/2014/main" id="{45E1D4C8-6970-79EC-9117-74D83212CB95}"/>
                </a:ext>
              </a:extLst>
            </p:cNvPr>
            <p:cNvSpPr/>
            <p:nvPr/>
          </p:nvSpPr>
          <p:spPr>
            <a:xfrm>
              <a:off x="8686798" y="4694989"/>
              <a:ext cx="8776254" cy="2212987"/>
            </a:xfrm>
            <a:prstGeom prst="wedgeRoundRectCallout">
              <a:avLst>
                <a:gd name="adj1" fmla="val -59585"/>
                <a:gd name="adj2" fmla="val -43335"/>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Đảm bảo hiệu quả công việc</a:t>
              </a:r>
              <a:endParaRPr lang="en-US" sz="4000">
                <a:solidFill>
                  <a:schemeClr val="tx1"/>
                </a:solidFill>
                <a:latin typeface="Arial" panose="020B0604020202020204" pitchFamily="34" charset="0"/>
                <a:cs typeface="Arial" panose="020B0604020202020204" pitchFamily="34" charset="0"/>
              </a:endParaRPr>
            </a:p>
          </p:txBody>
        </p:sp>
        <p:pic>
          <p:nvPicPr>
            <p:cNvPr id="30" name="Picture 29" descr="A person holding a tablet and a clock&#10;&#10;Description automatically generated">
              <a:extLst>
                <a:ext uri="{FF2B5EF4-FFF2-40B4-BE49-F238E27FC236}">
                  <a16:creationId xmlns:a16="http://schemas.microsoft.com/office/drawing/2014/main" id="{D90C81AB-140A-6933-CAF7-32B343F574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8175" t="-591" r="12930" b="8896"/>
            <a:stretch/>
          </p:blipFill>
          <p:spPr>
            <a:xfrm>
              <a:off x="16495356" y="4785136"/>
              <a:ext cx="1662733" cy="2212987"/>
            </a:xfrm>
            <a:prstGeom prst="rect">
              <a:avLst/>
            </a:prstGeom>
          </p:spPr>
        </p:pic>
      </p:grpSp>
      <p:grpSp>
        <p:nvGrpSpPr>
          <p:cNvPr id="36" name="Group 35">
            <a:extLst>
              <a:ext uri="{FF2B5EF4-FFF2-40B4-BE49-F238E27FC236}">
                <a16:creationId xmlns:a16="http://schemas.microsoft.com/office/drawing/2014/main" id="{A46BCFE9-E8F3-31F3-8965-FD296F9EFDAB}"/>
              </a:ext>
            </a:extLst>
          </p:cNvPr>
          <p:cNvGrpSpPr/>
          <p:nvPr/>
        </p:nvGrpSpPr>
        <p:grpSpPr>
          <a:xfrm>
            <a:off x="8686798" y="7294478"/>
            <a:ext cx="9185044" cy="2395241"/>
            <a:chOff x="8686798" y="7294478"/>
            <a:chExt cx="9185044" cy="2395241"/>
          </a:xfrm>
        </p:grpSpPr>
        <p:sp>
          <p:nvSpPr>
            <p:cNvPr id="23" name="Speech Bubble: Rectangle with Corners Rounded 22">
              <a:extLst>
                <a:ext uri="{FF2B5EF4-FFF2-40B4-BE49-F238E27FC236}">
                  <a16:creationId xmlns:a16="http://schemas.microsoft.com/office/drawing/2014/main" id="{86C312EC-A89D-F416-E955-8FCF32E15B4A}"/>
                </a:ext>
              </a:extLst>
            </p:cNvPr>
            <p:cNvSpPr/>
            <p:nvPr/>
          </p:nvSpPr>
          <p:spPr>
            <a:xfrm>
              <a:off x="8686798" y="7294478"/>
              <a:ext cx="8776254" cy="2212987"/>
            </a:xfrm>
            <a:prstGeom prst="wedgeRoundRectCallout">
              <a:avLst>
                <a:gd name="adj1" fmla="val -59236"/>
                <a:gd name="adj2" fmla="val -50160"/>
                <a:gd name="adj3" fmla="val 16667"/>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latin typeface="Arial" panose="020B0604020202020204" pitchFamily="34" charset="0"/>
                  <a:cs typeface="Arial" panose="020B0604020202020204" pitchFamily="34" charset="0"/>
                </a:rPr>
                <a:t>Đảm bảo sức khỏe</a:t>
              </a:r>
              <a:endParaRPr lang="en-US" sz="4000">
                <a:solidFill>
                  <a:schemeClr val="tx1"/>
                </a:solidFill>
                <a:latin typeface="Arial" panose="020B0604020202020204" pitchFamily="34" charset="0"/>
                <a:cs typeface="Arial" panose="020B0604020202020204" pitchFamily="34" charset="0"/>
              </a:endParaRPr>
            </a:p>
          </p:txBody>
        </p:sp>
        <p:pic>
          <p:nvPicPr>
            <p:cNvPr id="35" name="Picture 34" descr="A heart and hands with a black background&#10;&#10;Description automatically generated">
              <a:extLst>
                <a:ext uri="{FF2B5EF4-FFF2-40B4-BE49-F238E27FC236}">
                  <a16:creationId xmlns:a16="http://schemas.microsoft.com/office/drawing/2014/main" id="{5B181A6C-5260-191A-82E4-4A041421A9B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33" t="3333" r="3333" b="10001"/>
            <a:stretch/>
          </p:blipFill>
          <p:spPr>
            <a:xfrm>
              <a:off x="15966842" y="7920790"/>
              <a:ext cx="1905000" cy="1768929"/>
            </a:xfrm>
            <a:prstGeom prst="rect">
              <a:avLst/>
            </a:prstGeom>
          </p:spPr>
        </p:pic>
      </p:grpSp>
    </p:spTree>
    <p:extLst>
      <p:ext uri="{BB962C8B-B14F-4D97-AF65-F5344CB8AC3E}">
        <p14:creationId xmlns:p14="http://schemas.microsoft.com/office/powerpoint/2010/main" val="30475561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righ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right)">
                                      <p:cBhvr>
                                        <p:cTn id="3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A6ABBC35-B796-A1CA-D94B-1DB789F8CFAE}"/>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23" name="TextBox 20">
            <a:extLst>
              <a:ext uri="{FF2B5EF4-FFF2-40B4-BE49-F238E27FC236}">
                <a16:creationId xmlns:a16="http://schemas.microsoft.com/office/drawing/2014/main" id="{801C028C-89DB-E189-F94A-E1BF666501F0}"/>
              </a:ext>
            </a:extLst>
          </p:cNvPr>
          <p:cNvSpPr txBox="1"/>
          <p:nvPr/>
        </p:nvSpPr>
        <p:spPr>
          <a:xfrm>
            <a:off x="2540314" y="2524548"/>
            <a:ext cx="12583551" cy="572682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4</a:t>
            </a:r>
            <a:r>
              <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400" b="1">
                <a:solidFill>
                  <a:prstClr val="white"/>
                </a:solidFill>
                <a:latin typeface="Arial" panose="020B0604020202020204" pitchFamily="34" charset="0"/>
                <a:ea typeface="Calibri" panose="020F0502020204030204" pitchFamily="34" charset="0"/>
                <a:cs typeface="Arial" panose="020B0604020202020204" pitchFamily="34" charset="0"/>
              </a:rPr>
              <a:t>Sưu </a:t>
            </a:r>
            <a:r>
              <a:rPr lang="en-US" sz="6400" b="1">
                <a:solidFill>
                  <a:prstClr val="white"/>
                </a:solidFill>
                <a:latin typeface="Arial" panose="020B0604020202020204" pitchFamily="34" charset="0"/>
                <a:ea typeface="Calibri" panose="020F0502020204030204" pitchFamily="34" charset="0"/>
                <a:cs typeface="Arial" panose="020B0604020202020204" pitchFamily="34" charset="0"/>
              </a:rPr>
              <a:t>t</a:t>
            </a:r>
            <a:r>
              <a:rPr lang="vi-VN" sz="6400" b="1">
                <a:solidFill>
                  <a:prstClr val="white"/>
                </a:solidFill>
                <a:latin typeface="Arial" panose="020B0604020202020204" pitchFamily="34" charset="0"/>
                <a:ea typeface="Calibri" panose="020F0502020204030204" pitchFamily="34" charset="0"/>
                <a:cs typeface="Arial" panose="020B0604020202020204" pitchFamily="34" charset="0"/>
              </a:rPr>
              <a:t>ầm tài liệu về xu hướng phát triển nghề trong xã hội và thị trường lao động</a:t>
            </a:r>
            <a:endParaRPr kumimoji="0" lang="vi-VN" sz="64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Freeform 19"/>
          <p:cNvSpPr/>
          <p:nvPr/>
        </p:nvSpPr>
        <p:spPr>
          <a:xfrm rot="2406724">
            <a:off x="15859078" y="8459395"/>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Freeform 15"/>
          <p:cNvSpPr/>
          <p:nvPr/>
        </p:nvSpPr>
        <p:spPr>
          <a:xfrm rot="1416047">
            <a:off x="15859434" y="1108037"/>
            <a:ext cx="1696061" cy="1640939"/>
          </a:xfrm>
          <a:custGeom>
            <a:avLst/>
            <a:gdLst/>
            <a:ahLst/>
            <a:cxnLst/>
            <a:rect l="l" t="t" r="r" b="b"/>
            <a:pathLst>
              <a:path w="1696061" h="1640939">
                <a:moveTo>
                  <a:pt x="0" y="0"/>
                </a:moveTo>
                <a:lnTo>
                  <a:pt x="1696062" y="0"/>
                </a:lnTo>
                <a:lnTo>
                  <a:pt x="1696062" y="1640939"/>
                </a:lnTo>
                <a:lnTo>
                  <a:pt x="0" y="16409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rot="2618330">
            <a:off x="-233188" y="8394965"/>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Freeform 17"/>
          <p:cNvSpPr/>
          <p:nvPr/>
        </p:nvSpPr>
        <p:spPr>
          <a:xfrm>
            <a:off x="725701" y="1264800"/>
            <a:ext cx="1789559" cy="1581522"/>
          </a:xfrm>
          <a:custGeom>
            <a:avLst/>
            <a:gdLst/>
            <a:ahLst/>
            <a:cxnLst/>
            <a:rect l="l" t="t" r="r" b="b"/>
            <a:pathLst>
              <a:path w="1789559" h="1581522">
                <a:moveTo>
                  <a:pt x="0" y="0"/>
                </a:moveTo>
                <a:lnTo>
                  <a:pt x="1789559" y="0"/>
                </a:lnTo>
                <a:lnTo>
                  <a:pt x="1789559" y="1581522"/>
                </a:lnTo>
                <a:lnTo>
                  <a:pt x="0" y="158152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468368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131793" y="144300"/>
            <a:ext cx="949388" cy="614084"/>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009725" y="9186466"/>
            <a:ext cx="1072176" cy="1057211"/>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AE43B902-5826-86F7-D1FC-60AE9EFA70B2}"/>
              </a:ext>
            </a:extLst>
          </p:cNvPr>
          <p:cNvSpPr/>
          <p:nvPr/>
        </p:nvSpPr>
        <p:spPr>
          <a:xfrm>
            <a:off x="8382000" y="3167573"/>
            <a:ext cx="9067798" cy="3118927"/>
          </a:xfrm>
          <a:prstGeom prst="wedgeRoundRectCallout">
            <a:avLst>
              <a:gd name="adj1" fmla="val -57063"/>
              <a:gd name="adj2" fmla="val 47957"/>
              <a:gd name="adj3" fmla="val 16667"/>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Em sẽ dựa vào các nguồn nào để thu thập thông tin về xu hướng phát triển nghề trong xã hội và thị trường lao động?</a:t>
            </a:r>
            <a:endPar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38666413-920D-1E00-F3CA-B4D830D94A0C}"/>
              </a:ext>
            </a:extLst>
          </p:cNvPr>
          <p:cNvSpPr/>
          <p:nvPr/>
        </p:nvSpPr>
        <p:spPr>
          <a:xfrm>
            <a:off x="8382000" y="6649010"/>
            <a:ext cx="9067798" cy="2895171"/>
          </a:xfrm>
          <a:prstGeom prst="wedgeRoundRectCallout">
            <a:avLst>
              <a:gd name="adj1" fmla="val -56081"/>
              <a:gd name="adj2" fmla="val -43313"/>
              <a:gd name="adj3" fmla="val 16667"/>
            </a:avLst>
          </a:prstGeom>
          <a:solidFill>
            <a:schemeClr val="accent5">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600">
                <a:solidFill>
                  <a:prstClr val="black"/>
                </a:solidFill>
                <a:latin typeface="Arial" panose="020B0604020202020204" pitchFamily="34" charset="0"/>
                <a:cs typeface="Arial" panose="020B0604020202020204" pitchFamily="34" charset="0"/>
              </a:rPr>
              <a:t>Dựa vào những cơ sở nào để đánh giá nguồn thông tin có độ tin cậy?</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AAF55EFB-B356-98AC-5844-0E7848577CAB}"/>
              </a:ext>
            </a:extLst>
          </p:cNvPr>
          <p:cNvGrpSpPr/>
          <p:nvPr/>
        </p:nvGrpSpPr>
        <p:grpSpPr>
          <a:xfrm>
            <a:off x="838201" y="2628900"/>
            <a:ext cx="6019798" cy="3939774"/>
            <a:chOff x="-107993" y="2280757"/>
            <a:chExt cx="6019798" cy="3939774"/>
          </a:xfrm>
        </p:grpSpPr>
        <p:sp>
          <p:nvSpPr>
            <p:cNvPr id="20" name="Line Callout 1 (Border and Accent Bar) 3">
              <a:extLst>
                <a:ext uri="{FF2B5EF4-FFF2-40B4-BE49-F238E27FC236}">
                  <a16:creationId xmlns:a16="http://schemas.microsoft.com/office/drawing/2014/main" id="{788E6FD1-5FDC-B425-AEF5-53553A8AEA58}"/>
                </a:ext>
              </a:extLst>
            </p:cNvPr>
            <p:cNvSpPr/>
            <p:nvPr/>
          </p:nvSpPr>
          <p:spPr>
            <a:xfrm>
              <a:off x="-107993" y="2819430"/>
              <a:ext cx="6019798" cy="3401101"/>
            </a:xfrm>
            <a:prstGeom prst="roundRect">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8064A2">
                      <a:lumMod val="50000"/>
                    </a:srgbClr>
                  </a:solidFill>
                  <a:effectLst/>
                  <a:uLnTx/>
                  <a:uFillTx/>
                  <a:latin typeface="Arial" panose="020B0604020202020204" pitchFamily="34" charset="0"/>
                  <a:cs typeface="Arial" panose="020B0604020202020204" pitchFamily="34" charset="0"/>
                </a:rPr>
                <a:t>Các em làm việc theo nhóm và trả lời những câu hỏi sau:</a:t>
              </a:r>
              <a:endParaRPr kumimoji="0" lang="en-US" sz="4000" b="0" i="0" u="none" strike="noStrike" kern="1200" cap="none" spc="0" normalizeH="0" baseline="0" noProof="0" dirty="0">
                <a:ln>
                  <a:noFill/>
                </a:ln>
                <a:solidFill>
                  <a:srgbClr val="8064A2">
                    <a:lumMod val="50000"/>
                  </a:srgbClr>
                </a:solidFill>
                <a:effectLst/>
                <a:uLnTx/>
                <a:uFillTx/>
                <a:latin typeface="Arial" panose="020B0604020202020204" pitchFamily="34" charset="0"/>
                <a:cs typeface="Arial" panose="020B0604020202020204" pitchFamily="34" charset="0"/>
              </a:endParaRPr>
            </a:p>
          </p:txBody>
        </p:sp>
        <p:pic>
          <p:nvPicPr>
            <p:cNvPr id="21" name="Picture 2">
              <a:extLst>
                <a:ext uri="{FF2B5EF4-FFF2-40B4-BE49-F238E27FC236}">
                  <a16:creationId xmlns:a16="http://schemas.microsoft.com/office/drawing/2014/main" id="{AFEEF878-3D87-1B86-37AB-99B0DEC50E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23650" y="2280757"/>
              <a:ext cx="756511" cy="777721"/>
            </a:xfrm>
            <a:prstGeom prst="rect">
              <a:avLst/>
            </a:prstGeom>
          </p:spPr>
        </p:pic>
      </p:grpSp>
      <p:sp>
        <p:nvSpPr>
          <p:cNvPr id="2" name="TextBox 1">
            <a:extLst>
              <a:ext uri="{FF2B5EF4-FFF2-40B4-BE49-F238E27FC236}">
                <a16:creationId xmlns:a16="http://schemas.microsoft.com/office/drawing/2014/main" id="{1C69C6D0-C886-D917-4488-503C4248C73C}"/>
              </a:ext>
            </a:extLst>
          </p:cNvPr>
          <p:cNvSpPr txBox="1"/>
          <p:nvPr/>
        </p:nvSpPr>
        <p:spPr>
          <a:xfrm>
            <a:off x="514350" y="571929"/>
            <a:ext cx="17259299"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Xác định các nguồn thu thập thông tin cho việc tìm hiểu xu hướng phát triển nghề trong xã hội và thị trường lao động</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11">
            <a:extLst>
              <a:ext uri="{FF2B5EF4-FFF2-40B4-BE49-F238E27FC236}">
                <a16:creationId xmlns:a16="http://schemas.microsoft.com/office/drawing/2014/main" id="{FF1CD690-B27D-376C-6549-EDAB10A838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3599" y="7036307"/>
            <a:ext cx="3657600" cy="3250693"/>
          </a:xfrm>
          <a:prstGeom prst="rect">
            <a:avLst/>
          </a:prstGeom>
        </p:spPr>
      </p:pic>
    </p:spTree>
    <p:extLst>
      <p:ext uri="{BB962C8B-B14F-4D97-AF65-F5344CB8AC3E}">
        <p14:creationId xmlns:p14="http://schemas.microsoft.com/office/powerpoint/2010/main" val="108684154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4" name="Freeform 14"/>
          <p:cNvSpPr/>
          <p:nvPr/>
        </p:nvSpPr>
        <p:spPr>
          <a:xfrm rot="-755808">
            <a:off x="-127396" y="9276139"/>
            <a:ext cx="989202" cy="913994"/>
          </a:xfrm>
          <a:custGeom>
            <a:avLst/>
            <a:gdLst/>
            <a:ahLst/>
            <a:cxnLst/>
            <a:rect l="l" t="t" r="r" b="b"/>
            <a:pathLst>
              <a:path w="1380235" h="1331927">
                <a:moveTo>
                  <a:pt x="0" y="0"/>
                </a:moveTo>
                <a:lnTo>
                  <a:pt x="1380235" y="0"/>
                </a:lnTo>
                <a:lnTo>
                  <a:pt x="1380235" y="1331926"/>
                </a:lnTo>
                <a:lnTo>
                  <a:pt x="0" y="133192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1070001">
            <a:off x="16758289" y="53607"/>
            <a:ext cx="1221632" cy="1149634"/>
          </a:xfrm>
          <a:custGeom>
            <a:avLst/>
            <a:gdLst/>
            <a:ahLst/>
            <a:cxnLst/>
            <a:rect l="l" t="t" r="r" b="b"/>
            <a:pathLst>
              <a:path w="1775423" h="1677775">
                <a:moveTo>
                  <a:pt x="0" y="0"/>
                </a:moveTo>
                <a:lnTo>
                  <a:pt x="1775423" y="0"/>
                </a:lnTo>
                <a:lnTo>
                  <a:pt x="1775423" y="1677775"/>
                </a:lnTo>
                <a:lnTo>
                  <a:pt x="0" y="16777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rot="3081206">
            <a:off x="17191772" y="9345325"/>
            <a:ext cx="908219" cy="1004632"/>
          </a:xfrm>
          <a:custGeom>
            <a:avLst/>
            <a:gdLst/>
            <a:ahLst/>
            <a:cxnLst/>
            <a:rect l="l" t="t" r="r" b="b"/>
            <a:pathLst>
              <a:path w="1341298" h="1197109">
                <a:moveTo>
                  <a:pt x="0" y="0"/>
                </a:moveTo>
                <a:lnTo>
                  <a:pt x="1341299" y="0"/>
                </a:lnTo>
                <a:lnTo>
                  <a:pt x="1341299" y="1197109"/>
                </a:lnTo>
                <a:lnTo>
                  <a:pt x="0" y="119710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BCE9ABD-39D2-6E6E-D7A9-D773D23DDF47}"/>
              </a:ext>
            </a:extLst>
          </p:cNvPr>
          <p:cNvGrpSpPr/>
          <p:nvPr/>
        </p:nvGrpSpPr>
        <p:grpSpPr>
          <a:xfrm>
            <a:off x="796530" y="1432708"/>
            <a:ext cx="16201902" cy="3787607"/>
            <a:chOff x="-504532" y="38412"/>
            <a:chExt cx="16201902" cy="3787607"/>
          </a:xfrm>
        </p:grpSpPr>
        <p:sp>
          <p:nvSpPr>
            <p:cNvPr id="5" name="Speech Bubble: Rectangle with Corners Rounded 4">
              <a:extLst>
                <a:ext uri="{FF2B5EF4-FFF2-40B4-BE49-F238E27FC236}">
                  <a16:creationId xmlns:a16="http://schemas.microsoft.com/office/drawing/2014/main" id="{9A96EC98-B05B-EA5F-0B39-91EE46AC2797}"/>
                </a:ext>
              </a:extLst>
            </p:cNvPr>
            <p:cNvSpPr/>
            <p:nvPr/>
          </p:nvSpPr>
          <p:spPr>
            <a:xfrm>
              <a:off x="-11495" y="449764"/>
              <a:ext cx="15708865" cy="3376255"/>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nhóm tiến hành tìm hiểu các nguồn thu thập thông tin về xu hướng phát triển nghề trong xã hội và thị trường lao động, sau đó trình bày kết quả hoạt động nhóm với hai nội dung sau:</a:t>
              </a:r>
              <a:endParaRPr lang="en-US" sz="4000" dirty="0">
                <a:latin typeface="Arial" panose="020B0604020202020204" pitchFamily="34" charset="0"/>
                <a:cs typeface="Arial" panose="020B0604020202020204" pitchFamily="34" charset="0"/>
              </a:endParaRPr>
            </a:p>
          </p:txBody>
        </p:sp>
        <p:pic>
          <p:nvPicPr>
            <p:cNvPr id="6" name="Picture 4">
              <a:extLst>
                <a:ext uri="{FF2B5EF4-FFF2-40B4-BE49-F238E27FC236}">
                  <a16:creationId xmlns:a16="http://schemas.microsoft.com/office/drawing/2014/main" id="{DD708DB5-EA6B-248F-1DFA-DEA0DD4240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555803">
              <a:off x="-504532" y="38412"/>
              <a:ext cx="1454937" cy="822702"/>
            </a:xfrm>
            <a:prstGeom prst="rect">
              <a:avLst/>
            </a:prstGeom>
          </p:spPr>
        </p:pic>
      </p:grpSp>
      <p:grpSp>
        <p:nvGrpSpPr>
          <p:cNvPr id="7" name="Group 6">
            <a:extLst>
              <a:ext uri="{FF2B5EF4-FFF2-40B4-BE49-F238E27FC236}">
                <a16:creationId xmlns:a16="http://schemas.microsoft.com/office/drawing/2014/main" id="{444465E3-AB8D-AB05-34DD-5173115A9871}"/>
              </a:ext>
            </a:extLst>
          </p:cNvPr>
          <p:cNvGrpSpPr/>
          <p:nvPr/>
        </p:nvGrpSpPr>
        <p:grpSpPr>
          <a:xfrm>
            <a:off x="5446400" y="0"/>
            <a:ext cx="7583876" cy="1388058"/>
            <a:chOff x="4834930" y="84191"/>
            <a:chExt cx="7359542" cy="1232175"/>
          </a:xfrm>
        </p:grpSpPr>
        <p:sp>
          <p:nvSpPr>
            <p:cNvPr id="8" name="Round Same Side Corner Rectangle 11">
              <a:extLst>
                <a:ext uri="{FF2B5EF4-FFF2-40B4-BE49-F238E27FC236}">
                  <a16:creationId xmlns:a16="http://schemas.microsoft.com/office/drawing/2014/main" id="{23BADBC8-474C-0EB4-32ED-DB1EA2A2098B}"/>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ED35BCD-C91A-1254-882F-974DAEAC5CDE}"/>
                </a:ext>
              </a:extLst>
            </p:cNvPr>
            <p:cNvSpPr txBox="1"/>
            <p:nvPr/>
          </p:nvSpPr>
          <p:spPr>
            <a:xfrm>
              <a:off x="5313042" y="263138"/>
              <a:ext cx="6403317" cy="76499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HOẠT ĐỘNG NHÓM</a:t>
              </a:r>
              <a:endParaRPr lang="en-US" sz="5000" b="1"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93EB75B7-CFDC-4730-2904-CF7D194EAD46}"/>
              </a:ext>
            </a:extLst>
          </p:cNvPr>
          <p:cNvGrpSpPr/>
          <p:nvPr/>
        </p:nvGrpSpPr>
        <p:grpSpPr>
          <a:xfrm>
            <a:off x="4724399" y="5220314"/>
            <a:ext cx="8839200" cy="1066185"/>
            <a:chOff x="3029863" y="1823688"/>
            <a:chExt cx="12362538" cy="1262412"/>
          </a:xfrm>
        </p:grpSpPr>
        <p:cxnSp>
          <p:nvCxnSpPr>
            <p:cNvPr id="12" name="Straight Connector 11">
              <a:extLst>
                <a:ext uri="{FF2B5EF4-FFF2-40B4-BE49-F238E27FC236}">
                  <a16:creationId xmlns:a16="http://schemas.microsoft.com/office/drawing/2014/main" id="{5891AE5A-6322-42D8-D24E-D39F97965949}"/>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4E5F7EA-248E-B50A-AC2C-BD0F7184D569}"/>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7C730E2-AC61-637A-366C-DB52933B29BE}"/>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7909CA2-EC25-C139-38DD-9B0BF53D19E2}"/>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19EFF5D6-9B37-1C37-4405-0BAF80D4CDA0}"/>
              </a:ext>
            </a:extLst>
          </p:cNvPr>
          <p:cNvSpPr/>
          <p:nvPr/>
        </p:nvSpPr>
        <p:spPr>
          <a:xfrm>
            <a:off x="1222032" y="6124674"/>
            <a:ext cx="7388567" cy="364360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(1) Các nguồn có thể thu thập được thông tin về xu hướng phát triển nghề trong xã hội và thị trường lao động</a:t>
            </a:r>
          </a:p>
        </p:txBody>
      </p:sp>
      <p:sp>
        <p:nvSpPr>
          <p:cNvPr id="33" name="Rectangle 32">
            <a:extLst>
              <a:ext uri="{FF2B5EF4-FFF2-40B4-BE49-F238E27FC236}">
                <a16:creationId xmlns:a16="http://schemas.microsoft.com/office/drawing/2014/main" id="{1A5E4798-78A8-4127-F78E-53423488093E}"/>
              </a:ext>
            </a:extLst>
          </p:cNvPr>
          <p:cNvSpPr/>
          <p:nvPr/>
        </p:nvSpPr>
        <p:spPr>
          <a:xfrm>
            <a:off x="9829802" y="6124674"/>
            <a:ext cx="7236164" cy="3674018"/>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(2) Cơ sở cho thấy nguồn thông tin có độ tin cậy.</a:t>
            </a:r>
          </a:p>
        </p:txBody>
      </p:sp>
      <p:pic>
        <p:nvPicPr>
          <p:cNvPr id="34" name="Picture 10">
            <a:extLst>
              <a:ext uri="{FF2B5EF4-FFF2-40B4-BE49-F238E27FC236}">
                <a16:creationId xmlns:a16="http://schemas.microsoft.com/office/drawing/2014/main" id="{981EB5A4-ECAD-C919-488F-5703520113B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8458" y="8807376"/>
            <a:ext cx="3071084" cy="1554737"/>
          </a:xfrm>
          <a:prstGeom prst="rect">
            <a:avLst/>
          </a:prstGeom>
        </p:spPr>
      </p:pic>
    </p:spTree>
    <p:extLst>
      <p:ext uri="{BB962C8B-B14F-4D97-AF65-F5344CB8AC3E}">
        <p14:creationId xmlns:p14="http://schemas.microsoft.com/office/powerpoint/2010/main" val="8268875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1+#ppt_w/2"/>
                                          </p:val>
                                        </p:tav>
                                        <p:tav tm="100000">
                                          <p:val>
                                            <p:strVal val="#ppt_x"/>
                                          </p:val>
                                        </p:tav>
                                      </p:tavLst>
                                    </p:anim>
                                    <p:anim calcmode="lin" valueType="num">
                                      <p:cBhvr additive="base">
                                        <p:cTn id="27"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9" name="Freeform 12">
            <a:extLst>
              <a:ext uri="{FF2B5EF4-FFF2-40B4-BE49-F238E27FC236}">
                <a16:creationId xmlns:a16="http://schemas.microsoft.com/office/drawing/2014/main" id="{66E70CE7-D95E-1399-B317-16008A9ACD14}"/>
              </a:ext>
            </a:extLst>
          </p:cNvPr>
          <p:cNvSpPr/>
          <p:nvPr/>
        </p:nvSpPr>
        <p:spPr>
          <a:xfrm rot="1598604">
            <a:off x="17127361" y="8870495"/>
            <a:ext cx="1306580" cy="1250254"/>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0" name="Freeform 14">
            <a:extLst>
              <a:ext uri="{FF2B5EF4-FFF2-40B4-BE49-F238E27FC236}">
                <a16:creationId xmlns:a16="http://schemas.microsoft.com/office/drawing/2014/main" id="{FEB6F9CB-3039-D2B3-B804-2DE7F62DDFD3}"/>
              </a:ext>
            </a:extLst>
          </p:cNvPr>
          <p:cNvSpPr/>
          <p:nvPr/>
        </p:nvSpPr>
        <p:spPr>
          <a:xfrm>
            <a:off x="0" y="9495622"/>
            <a:ext cx="902201" cy="781353"/>
          </a:xfrm>
          <a:custGeom>
            <a:avLst/>
            <a:gdLst/>
            <a:ahLst/>
            <a:cxnLst/>
            <a:rect l="l" t="t" r="r" b="b"/>
            <a:pathLst>
              <a:path w="1655814" h="1584752">
                <a:moveTo>
                  <a:pt x="0" y="0"/>
                </a:moveTo>
                <a:lnTo>
                  <a:pt x="1655814" y="0"/>
                </a:lnTo>
                <a:lnTo>
                  <a:pt x="1655814" y="1584752"/>
                </a:lnTo>
                <a:lnTo>
                  <a:pt x="0" y="158475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2F147F1-03B9-E042-CF8F-368DAA022EA1}"/>
              </a:ext>
            </a:extLst>
          </p:cNvPr>
          <p:cNvGrpSpPr/>
          <p:nvPr/>
        </p:nvGrpSpPr>
        <p:grpSpPr>
          <a:xfrm>
            <a:off x="457200" y="220238"/>
            <a:ext cx="16230600" cy="2777581"/>
            <a:chOff x="388620" y="360"/>
            <a:chExt cx="16230600" cy="2777581"/>
          </a:xfrm>
        </p:grpSpPr>
        <p:sp>
          <p:nvSpPr>
            <p:cNvPr id="13" name="Line Callout 1 (Border and Accent Bar) 3">
              <a:extLst>
                <a:ext uri="{FF2B5EF4-FFF2-40B4-BE49-F238E27FC236}">
                  <a16:creationId xmlns:a16="http://schemas.microsoft.com/office/drawing/2014/main" id="{8BC978B0-2A96-6BC4-3BF6-E254218F1195}"/>
                </a:ext>
              </a:extLst>
            </p:cNvPr>
            <p:cNvSpPr/>
            <p:nvPr/>
          </p:nvSpPr>
          <p:spPr>
            <a:xfrm>
              <a:off x="388620" y="571500"/>
              <a:ext cx="15621000" cy="22064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Tổng kết: </a:t>
              </a:r>
              <a:r>
                <a:rPr lang="en-US" sz="3800">
                  <a:solidFill>
                    <a:schemeClr val="accent2">
                      <a:lumMod val="50000"/>
                    </a:schemeClr>
                  </a:solidFill>
                  <a:latin typeface="Arial" panose="020B0604020202020204" pitchFamily="34" charset="0"/>
                  <a:cs typeface="Arial" panose="020B0604020202020204" pitchFamily="34" charset="0"/>
                </a:rPr>
                <a:t>Các </a:t>
              </a:r>
              <a:r>
                <a:rPr lang="vi-VN" sz="3800">
                  <a:solidFill>
                    <a:schemeClr val="accent2">
                      <a:lumMod val="50000"/>
                    </a:schemeClr>
                  </a:solidFill>
                  <a:latin typeface="Arial" panose="020B0604020202020204" pitchFamily="34" charset="0"/>
                  <a:cs typeface="Arial" panose="020B0604020202020204" pitchFamily="34" charset="0"/>
                </a:rPr>
                <a:t>nguồn thu thập thông tin cho việc tìm hiểu xu hướng phát triển nghề trong xã hội và thị trường lao động</a:t>
              </a:r>
              <a:r>
                <a:rPr lang="en-US" sz="3800">
                  <a:solidFill>
                    <a:schemeClr val="accent2">
                      <a:lumMod val="50000"/>
                    </a:schemeClr>
                  </a:solidFill>
                  <a:latin typeface="Arial" panose="020B0604020202020204" pitchFamily="34" charset="0"/>
                  <a:cs typeface="Arial" panose="020B0604020202020204" pitchFamily="34" charset="0"/>
                </a:rPr>
                <a:t> có thể kể đến</a:t>
              </a:r>
              <a:r>
                <a:rPr lang="vi-VN" sz="3800">
                  <a:solidFill>
                    <a:schemeClr val="accent2">
                      <a:lumMod val="50000"/>
                    </a:schemeClr>
                  </a:solidFill>
                  <a:latin typeface="Arial" panose="020B0604020202020204" pitchFamily="34" charset="0"/>
                  <a:cs typeface="Arial" panose="020B0604020202020204" pitchFamily="34" charset="0"/>
                </a:rPr>
                <a:t> </a:t>
              </a:r>
              <a:r>
                <a:rPr lang="en-US" sz="3800">
                  <a:solidFill>
                    <a:schemeClr val="accent2">
                      <a:lumMod val="50000"/>
                    </a:schemeClr>
                  </a:solidFill>
                  <a:latin typeface="Arial" panose="020B0604020202020204" pitchFamily="34" charset="0"/>
                  <a:cs typeface="Arial" panose="020B0604020202020204" pitchFamily="34" charset="0"/>
                </a:rPr>
                <a:t>như:</a:t>
              </a:r>
              <a:endParaRPr lang="en-US" sz="3800" dirty="0">
                <a:solidFill>
                  <a:schemeClr val="accent2">
                    <a:lumMod val="50000"/>
                  </a:schemeClr>
                </a:solidFill>
                <a:latin typeface="Arial" panose="020B0604020202020204" pitchFamily="34" charset="0"/>
                <a:cs typeface="Arial" panose="020B0604020202020204" pitchFamily="34" charset="0"/>
              </a:endParaRPr>
            </a:p>
          </p:txBody>
        </p:sp>
        <p:pic>
          <p:nvPicPr>
            <p:cNvPr id="14" name="Picture 13" descr="Icon&#10;&#10;Description automatically generated">
              <a:extLst>
                <a:ext uri="{FF2B5EF4-FFF2-40B4-BE49-F238E27FC236}">
                  <a16:creationId xmlns:a16="http://schemas.microsoft.com/office/drawing/2014/main" id="{EA7C8BAB-493C-12B5-35D5-041A6582D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0591" y="360"/>
              <a:ext cx="1278629" cy="1278629"/>
            </a:xfrm>
            <a:prstGeom prst="rect">
              <a:avLst/>
            </a:prstGeom>
          </p:spPr>
        </p:pic>
      </p:grpSp>
      <p:sp>
        <p:nvSpPr>
          <p:cNvPr id="15" name="Rectangle: Rounded Corners 14">
            <a:extLst>
              <a:ext uri="{FF2B5EF4-FFF2-40B4-BE49-F238E27FC236}">
                <a16:creationId xmlns:a16="http://schemas.microsoft.com/office/drawing/2014/main" id="{9CA775B3-0A36-C6E9-4FF6-A87B8A8EB96F}"/>
              </a:ext>
            </a:extLst>
          </p:cNvPr>
          <p:cNvSpPr/>
          <p:nvPr/>
        </p:nvSpPr>
        <p:spPr>
          <a:xfrm>
            <a:off x="609600" y="3507962"/>
            <a:ext cx="5410200" cy="2626138"/>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Trung tâm hướng nghiệp trong nhà trường</a:t>
            </a:r>
            <a:endParaRPr lang="en-US" sz="3600" dirty="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1F788631-BDB8-3623-4EB0-32B9744A5716}"/>
              </a:ext>
            </a:extLst>
          </p:cNvPr>
          <p:cNvSpPr/>
          <p:nvPr/>
        </p:nvSpPr>
        <p:spPr>
          <a:xfrm>
            <a:off x="6591300" y="3518094"/>
            <a:ext cx="5105400" cy="261600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Trung tâm giới thiệu việc làm</a:t>
            </a:r>
            <a:endParaRPr lang="en-US" sz="3600" dirty="0">
              <a:solidFill>
                <a:schemeClr val="tx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B88C9D6-9B0D-142D-4D6A-E35C0D871D0D}"/>
              </a:ext>
            </a:extLst>
          </p:cNvPr>
          <p:cNvSpPr/>
          <p:nvPr/>
        </p:nvSpPr>
        <p:spPr>
          <a:xfrm>
            <a:off x="12268201" y="3518094"/>
            <a:ext cx="5410199" cy="2616006"/>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Các buổi thảo luận, trao đổi về xu hướng phát triển nghề</a:t>
            </a:r>
            <a:endParaRPr lang="en-US" sz="3600" dirty="0">
              <a:solidFill>
                <a:schemeClr val="tx1"/>
              </a:solidFill>
              <a:latin typeface="Arial" panose="020B0604020202020204" pitchFamily="34" charset="0"/>
              <a:cs typeface="Arial" panose="020B0604020202020204" pitchFamily="34" charset="0"/>
            </a:endParaRPr>
          </a:p>
        </p:txBody>
      </p:sp>
      <p:pic>
        <p:nvPicPr>
          <p:cNvPr id="1028" name="Picture 4" descr="Phê duyệt Đề án “Giáo dục hướng nghiệp và định hướng phân luồng học sinh  trong giáo dục phổ thông giai đoạn 2018-2025”">
            <a:extLst>
              <a:ext uri="{FF2B5EF4-FFF2-40B4-BE49-F238E27FC236}">
                <a16:creationId xmlns:a16="http://schemas.microsoft.com/office/drawing/2014/main" id="{2A2248A6-F3BD-8CBF-5B56-F0991969A9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135" y="6644243"/>
            <a:ext cx="4643130" cy="3040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Trung tâm giới thiệu việc làm là gì? Chức năng, vai trò, nhiệm vụ">
            <a:extLst>
              <a:ext uri="{FF2B5EF4-FFF2-40B4-BE49-F238E27FC236}">
                <a16:creationId xmlns:a16="http://schemas.microsoft.com/office/drawing/2014/main" id="{B1D03D9B-0E01-C30B-EDAC-E109320E63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8790" y="6644242"/>
            <a:ext cx="4810419" cy="3040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Đẩy mạnh công tác giáo dục hướng nghiệp, phân luồng trong giáo dục gắn với  nhu cầu của xã hội | Tạp chí Tuyên giáo">
            <a:extLst>
              <a:ext uri="{FF2B5EF4-FFF2-40B4-BE49-F238E27FC236}">
                <a16:creationId xmlns:a16="http://schemas.microsoft.com/office/drawing/2014/main" id="{7AC665F9-FCA9-9A34-78BD-BA70578D3D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80000" y="6639245"/>
            <a:ext cx="4786599" cy="3040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68509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0-#ppt_w/2"/>
                                          </p:val>
                                        </p:tav>
                                        <p:tav tm="100000">
                                          <p:val>
                                            <p:strVal val="#ppt_x"/>
                                          </p:val>
                                        </p:tav>
                                      </p:tavLst>
                                    </p:anim>
                                    <p:anim calcmode="lin" valueType="num">
                                      <p:cBhvr additive="base">
                                        <p:cTn id="17"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additive="base">
                                        <p:cTn id="26" dur="500" fill="hold"/>
                                        <p:tgtEl>
                                          <p:spTgt spid="1030"/>
                                        </p:tgtEl>
                                        <p:attrNameLst>
                                          <p:attrName>ppt_x</p:attrName>
                                        </p:attrNameLst>
                                      </p:cBhvr>
                                      <p:tavLst>
                                        <p:tav tm="0">
                                          <p:val>
                                            <p:strVal val="#ppt_x"/>
                                          </p:val>
                                        </p:tav>
                                        <p:tav tm="100000">
                                          <p:val>
                                            <p:strVal val="#ppt_x"/>
                                          </p:val>
                                        </p:tav>
                                      </p:tavLst>
                                    </p:anim>
                                    <p:anim calcmode="lin" valueType="num">
                                      <p:cBhvr additive="base">
                                        <p:cTn id="27"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1+#ppt_w/2"/>
                                          </p:val>
                                        </p:tav>
                                        <p:tav tm="100000">
                                          <p:val>
                                            <p:strVal val="#ppt_x"/>
                                          </p:val>
                                        </p:tav>
                                      </p:tavLst>
                                    </p:anim>
                                    <p:anim calcmode="lin" valueType="num">
                                      <p:cBhvr additive="base">
                                        <p:cTn id="33" dur="500" fill="hold"/>
                                        <p:tgtEl>
                                          <p:spTgt spid="1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additive="base">
                                        <p:cTn id="36" dur="500" fill="hold"/>
                                        <p:tgtEl>
                                          <p:spTgt spid="1032"/>
                                        </p:tgtEl>
                                        <p:attrNameLst>
                                          <p:attrName>ppt_x</p:attrName>
                                        </p:attrNameLst>
                                      </p:cBhvr>
                                      <p:tavLst>
                                        <p:tav tm="0">
                                          <p:val>
                                            <p:strVal val="1+#ppt_w/2"/>
                                          </p:val>
                                        </p:tav>
                                        <p:tav tm="100000">
                                          <p:val>
                                            <p:strVal val="#ppt_x"/>
                                          </p:val>
                                        </p:tav>
                                      </p:tavLst>
                                    </p:anim>
                                    <p:anim calcmode="lin" valueType="num">
                                      <p:cBhvr additive="base">
                                        <p:cTn id="37"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69792">
            <a:off x="-78229" y="204375"/>
            <a:ext cx="1579064" cy="1372653"/>
          </a:xfrm>
          <a:custGeom>
            <a:avLst/>
            <a:gdLst/>
            <a:ahLst/>
            <a:cxnLst/>
            <a:rect l="l" t="t" r="r" b="b"/>
            <a:pathLst>
              <a:path w="1818612" h="1777694">
                <a:moveTo>
                  <a:pt x="0" y="0"/>
                </a:moveTo>
                <a:lnTo>
                  <a:pt x="1818612" y="0"/>
                </a:lnTo>
                <a:lnTo>
                  <a:pt x="1818612" y="1777694"/>
                </a:lnTo>
                <a:lnTo>
                  <a:pt x="0" y="177769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Freeform 13"/>
          <p:cNvSpPr/>
          <p:nvPr/>
        </p:nvSpPr>
        <p:spPr>
          <a:xfrm rot="1351046">
            <a:off x="16708956" y="70405"/>
            <a:ext cx="1689157" cy="1640594"/>
          </a:xfrm>
          <a:custGeom>
            <a:avLst/>
            <a:gdLst/>
            <a:ahLst/>
            <a:cxnLst/>
            <a:rect l="l" t="t" r="r" b="b"/>
            <a:pathLst>
              <a:path w="1689157" h="1640594">
                <a:moveTo>
                  <a:pt x="0" y="0"/>
                </a:moveTo>
                <a:lnTo>
                  <a:pt x="1689157" y="0"/>
                </a:lnTo>
                <a:lnTo>
                  <a:pt x="1689157" y="1640594"/>
                </a:lnTo>
                <a:lnTo>
                  <a:pt x="0" y="164059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Freeform 14"/>
          <p:cNvSpPr/>
          <p:nvPr/>
        </p:nvSpPr>
        <p:spPr>
          <a:xfrm rot="-1278881">
            <a:off x="238273" y="8699630"/>
            <a:ext cx="1309243" cy="1500565"/>
          </a:xfrm>
          <a:custGeom>
            <a:avLst/>
            <a:gdLst/>
            <a:ahLst/>
            <a:cxnLst/>
            <a:rect l="l" t="t" r="r" b="b"/>
            <a:pathLst>
              <a:path w="1309243" h="1500565">
                <a:moveTo>
                  <a:pt x="0" y="0"/>
                </a:moveTo>
                <a:lnTo>
                  <a:pt x="1309243" y="0"/>
                </a:lnTo>
                <a:lnTo>
                  <a:pt x="1309243" y="1500565"/>
                </a:lnTo>
                <a:lnTo>
                  <a:pt x="0" y="150056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Freeform 16"/>
          <p:cNvSpPr/>
          <p:nvPr/>
        </p:nvSpPr>
        <p:spPr>
          <a:xfrm>
            <a:off x="17243956" y="8878284"/>
            <a:ext cx="1387585" cy="1408716"/>
          </a:xfrm>
          <a:custGeom>
            <a:avLst/>
            <a:gdLst/>
            <a:ahLst/>
            <a:cxnLst/>
            <a:rect l="l" t="t" r="r" b="b"/>
            <a:pathLst>
              <a:path w="1387585" h="1408716">
                <a:moveTo>
                  <a:pt x="0" y="0"/>
                </a:moveTo>
                <a:lnTo>
                  <a:pt x="1387585" y="0"/>
                </a:lnTo>
                <a:lnTo>
                  <a:pt x="1387585" y="1408716"/>
                </a:lnTo>
                <a:lnTo>
                  <a:pt x="0" y="140871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Picture 2">
            <a:extLst>
              <a:ext uri="{FF2B5EF4-FFF2-40B4-BE49-F238E27FC236}">
                <a16:creationId xmlns:a16="http://schemas.microsoft.com/office/drawing/2014/main" id="{D529F6F9-99DA-AFFB-9161-ED647DF0D4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326155">
            <a:off x="5173127" y="-3286584"/>
            <a:ext cx="8076231" cy="16860166"/>
          </a:xfrm>
          <a:prstGeom prst="rect">
            <a:avLst/>
          </a:prstGeom>
        </p:spPr>
      </p:pic>
      <p:sp>
        <p:nvSpPr>
          <p:cNvPr id="23" name="TextBox 9">
            <a:extLst>
              <a:ext uri="{FF2B5EF4-FFF2-40B4-BE49-F238E27FC236}">
                <a16:creationId xmlns:a16="http://schemas.microsoft.com/office/drawing/2014/main" id="{811CCFEF-EAEC-A3FA-4224-6B40836A835F}"/>
              </a:ext>
            </a:extLst>
          </p:cNvPr>
          <p:cNvSpPr txBox="1"/>
          <p:nvPr/>
        </p:nvSpPr>
        <p:spPr>
          <a:xfrm>
            <a:off x="1474121" y="2221933"/>
            <a:ext cx="15339753" cy="49943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Hoạt động giáo dục theo chủ đề</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Chủ đề 7: Thông tin về các nhóm nghề cơ bản</a:t>
            </a:r>
          </a:p>
        </p:txBody>
      </p:sp>
      <p:pic>
        <p:nvPicPr>
          <p:cNvPr id="24" name="Picture 6">
            <a:extLst>
              <a:ext uri="{FF2B5EF4-FFF2-40B4-BE49-F238E27FC236}">
                <a16:creationId xmlns:a16="http://schemas.microsoft.com/office/drawing/2014/main" id="{0B4E1C9D-D031-0897-2681-3B9AB334B18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86398" y="74980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randombar(horizontal)">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barn(outVertical)">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9" name="Freeform 12">
            <a:extLst>
              <a:ext uri="{FF2B5EF4-FFF2-40B4-BE49-F238E27FC236}">
                <a16:creationId xmlns:a16="http://schemas.microsoft.com/office/drawing/2014/main" id="{66E70CE7-D95E-1399-B317-16008A9ACD14}"/>
              </a:ext>
            </a:extLst>
          </p:cNvPr>
          <p:cNvSpPr/>
          <p:nvPr/>
        </p:nvSpPr>
        <p:spPr>
          <a:xfrm rot="1598604">
            <a:off x="17127361" y="8870495"/>
            <a:ext cx="1306580" cy="1250254"/>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0" name="Freeform 14">
            <a:extLst>
              <a:ext uri="{FF2B5EF4-FFF2-40B4-BE49-F238E27FC236}">
                <a16:creationId xmlns:a16="http://schemas.microsoft.com/office/drawing/2014/main" id="{FEB6F9CB-3039-D2B3-B804-2DE7F62DDFD3}"/>
              </a:ext>
            </a:extLst>
          </p:cNvPr>
          <p:cNvSpPr/>
          <p:nvPr/>
        </p:nvSpPr>
        <p:spPr>
          <a:xfrm>
            <a:off x="0" y="9495622"/>
            <a:ext cx="902201" cy="781353"/>
          </a:xfrm>
          <a:custGeom>
            <a:avLst/>
            <a:gdLst/>
            <a:ahLst/>
            <a:cxnLst/>
            <a:rect l="l" t="t" r="r" b="b"/>
            <a:pathLst>
              <a:path w="1655814" h="1584752">
                <a:moveTo>
                  <a:pt x="0" y="0"/>
                </a:moveTo>
                <a:lnTo>
                  <a:pt x="1655814" y="0"/>
                </a:lnTo>
                <a:lnTo>
                  <a:pt x="1655814" y="1584752"/>
                </a:lnTo>
                <a:lnTo>
                  <a:pt x="0" y="158475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2F147F1-03B9-E042-CF8F-368DAA022EA1}"/>
              </a:ext>
            </a:extLst>
          </p:cNvPr>
          <p:cNvGrpSpPr/>
          <p:nvPr/>
        </p:nvGrpSpPr>
        <p:grpSpPr>
          <a:xfrm>
            <a:off x="457200" y="220238"/>
            <a:ext cx="16230600" cy="2777581"/>
            <a:chOff x="388620" y="360"/>
            <a:chExt cx="16230600" cy="2777581"/>
          </a:xfrm>
        </p:grpSpPr>
        <p:sp>
          <p:nvSpPr>
            <p:cNvPr id="13" name="Line Callout 1 (Border and Accent Bar) 3">
              <a:extLst>
                <a:ext uri="{FF2B5EF4-FFF2-40B4-BE49-F238E27FC236}">
                  <a16:creationId xmlns:a16="http://schemas.microsoft.com/office/drawing/2014/main" id="{8BC978B0-2A96-6BC4-3BF6-E254218F1195}"/>
                </a:ext>
              </a:extLst>
            </p:cNvPr>
            <p:cNvSpPr/>
            <p:nvPr/>
          </p:nvSpPr>
          <p:spPr>
            <a:xfrm>
              <a:off x="388620" y="571500"/>
              <a:ext cx="15621000" cy="22064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accent2">
                      <a:lumMod val="50000"/>
                    </a:schemeClr>
                  </a:solidFill>
                  <a:latin typeface="Arial" panose="020B0604020202020204" pitchFamily="34" charset="0"/>
                  <a:cs typeface="Arial" panose="020B0604020202020204" pitchFamily="34" charset="0"/>
                </a:rPr>
                <a:t>Tổng kết: </a:t>
              </a:r>
              <a:r>
                <a:rPr lang="en-US" sz="3800">
                  <a:solidFill>
                    <a:schemeClr val="accent2">
                      <a:lumMod val="50000"/>
                    </a:schemeClr>
                  </a:solidFill>
                  <a:latin typeface="Arial" panose="020B0604020202020204" pitchFamily="34" charset="0"/>
                  <a:cs typeface="Arial" panose="020B0604020202020204" pitchFamily="34" charset="0"/>
                </a:rPr>
                <a:t>Các </a:t>
              </a:r>
              <a:r>
                <a:rPr lang="vi-VN" sz="3800">
                  <a:solidFill>
                    <a:schemeClr val="accent2">
                      <a:lumMod val="50000"/>
                    </a:schemeClr>
                  </a:solidFill>
                  <a:latin typeface="Arial" panose="020B0604020202020204" pitchFamily="34" charset="0"/>
                  <a:cs typeface="Arial" panose="020B0604020202020204" pitchFamily="34" charset="0"/>
                </a:rPr>
                <a:t>nguồn thu thập thông tin cho việc tìm hiểu xu hướng phát triển nghề trong xã hội và thị trường lao động</a:t>
              </a:r>
              <a:r>
                <a:rPr lang="en-US" sz="3800">
                  <a:solidFill>
                    <a:schemeClr val="accent2">
                      <a:lumMod val="50000"/>
                    </a:schemeClr>
                  </a:solidFill>
                  <a:latin typeface="Arial" panose="020B0604020202020204" pitchFamily="34" charset="0"/>
                  <a:cs typeface="Arial" panose="020B0604020202020204" pitchFamily="34" charset="0"/>
                </a:rPr>
                <a:t> có thể kể đến</a:t>
              </a:r>
              <a:r>
                <a:rPr lang="vi-VN" sz="3800">
                  <a:solidFill>
                    <a:schemeClr val="accent2">
                      <a:lumMod val="50000"/>
                    </a:schemeClr>
                  </a:solidFill>
                  <a:latin typeface="Arial" panose="020B0604020202020204" pitchFamily="34" charset="0"/>
                  <a:cs typeface="Arial" panose="020B0604020202020204" pitchFamily="34" charset="0"/>
                </a:rPr>
                <a:t> </a:t>
              </a:r>
              <a:r>
                <a:rPr lang="en-US" sz="3800">
                  <a:solidFill>
                    <a:schemeClr val="accent2">
                      <a:lumMod val="50000"/>
                    </a:schemeClr>
                  </a:solidFill>
                  <a:latin typeface="Arial" panose="020B0604020202020204" pitchFamily="34" charset="0"/>
                  <a:cs typeface="Arial" panose="020B0604020202020204" pitchFamily="34" charset="0"/>
                </a:rPr>
                <a:t>như:</a:t>
              </a:r>
              <a:endParaRPr lang="en-US" sz="3800" dirty="0">
                <a:solidFill>
                  <a:schemeClr val="accent2">
                    <a:lumMod val="50000"/>
                  </a:schemeClr>
                </a:solidFill>
                <a:latin typeface="Arial" panose="020B0604020202020204" pitchFamily="34" charset="0"/>
                <a:cs typeface="Arial" panose="020B0604020202020204" pitchFamily="34" charset="0"/>
              </a:endParaRPr>
            </a:p>
          </p:txBody>
        </p:sp>
        <p:pic>
          <p:nvPicPr>
            <p:cNvPr id="14" name="Picture 13" descr="Icon&#10;&#10;Description automatically generated">
              <a:extLst>
                <a:ext uri="{FF2B5EF4-FFF2-40B4-BE49-F238E27FC236}">
                  <a16:creationId xmlns:a16="http://schemas.microsoft.com/office/drawing/2014/main" id="{EA7C8BAB-493C-12B5-35D5-041A6582D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40591" y="360"/>
              <a:ext cx="1278629" cy="1278629"/>
            </a:xfrm>
            <a:prstGeom prst="rect">
              <a:avLst/>
            </a:prstGeom>
          </p:spPr>
        </p:pic>
      </p:grpSp>
      <p:sp>
        <p:nvSpPr>
          <p:cNvPr id="15" name="Rectangle: Rounded Corners 14">
            <a:extLst>
              <a:ext uri="{FF2B5EF4-FFF2-40B4-BE49-F238E27FC236}">
                <a16:creationId xmlns:a16="http://schemas.microsoft.com/office/drawing/2014/main" id="{9CA775B3-0A36-C6E9-4FF6-A87B8A8EB96F}"/>
              </a:ext>
            </a:extLst>
          </p:cNvPr>
          <p:cNvSpPr/>
          <p:nvPr/>
        </p:nvSpPr>
        <p:spPr>
          <a:xfrm>
            <a:off x="838200" y="3507962"/>
            <a:ext cx="8001000" cy="2854738"/>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Các bài báo, bài viết có nội dung liên quan đến xu hướng phát triển nghề</a:t>
            </a:r>
            <a:endParaRPr lang="en-US" sz="3600" dirty="0">
              <a:solidFill>
                <a:schemeClr val="tx1"/>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0B88C9D6-9B0D-142D-4D6A-E35C0D871D0D}"/>
              </a:ext>
            </a:extLst>
          </p:cNvPr>
          <p:cNvSpPr/>
          <p:nvPr/>
        </p:nvSpPr>
        <p:spPr>
          <a:xfrm>
            <a:off x="9448800" y="3502518"/>
            <a:ext cx="8001000" cy="2860182"/>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Các trang web trực tuyến liên quan đến xu hướng liên quan đến xu hướng phát triển nghề</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Những nghề hot hiện nay và xu hướng nghề nghiệp trong 5 năm tới">
            <a:extLst>
              <a:ext uri="{FF2B5EF4-FFF2-40B4-BE49-F238E27FC236}">
                <a16:creationId xmlns:a16="http://schemas.microsoft.com/office/drawing/2014/main" id="{724FA13E-F633-0977-EFA6-FBDCC10DE7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0" y="6742997"/>
            <a:ext cx="4724400" cy="3143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Bài 1: Website là gì, website hoạt động như thế nào? | Hoàng Phi IT's Blog  - Chia sẻ để thành công">
            <a:extLst>
              <a:ext uri="{FF2B5EF4-FFF2-40B4-BE49-F238E27FC236}">
                <a16:creationId xmlns:a16="http://schemas.microsoft.com/office/drawing/2014/main" id="{0D59E703-727B-1ABB-0AC1-6439CC319E7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087102" y="6742997"/>
            <a:ext cx="5124947" cy="31433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0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1+#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additive="base">
                                        <p:cTn id="21" dur="500" fill="hold"/>
                                        <p:tgtEl>
                                          <p:spTgt spid="2054"/>
                                        </p:tgtEl>
                                        <p:attrNameLst>
                                          <p:attrName>ppt_x</p:attrName>
                                        </p:attrNameLst>
                                      </p:cBhvr>
                                      <p:tavLst>
                                        <p:tav tm="0">
                                          <p:val>
                                            <p:strVal val="1+#ppt_w/2"/>
                                          </p:val>
                                        </p:tav>
                                        <p:tav tm="100000">
                                          <p:val>
                                            <p:strVal val="#ppt_x"/>
                                          </p:val>
                                        </p:tav>
                                      </p:tavLst>
                                    </p:anim>
                                    <p:anim calcmode="lin" valueType="num">
                                      <p:cBhvr additive="base">
                                        <p:cTn id="22"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48709" y="385906"/>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218828" y="82637"/>
            <a:ext cx="741668" cy="927422"/>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74B91D1-4E5E-F93B-9C98-4D8594F7694E}"/>
              </a:ext>
            </a:extLst>
          </p:cNvPr>
          <p:cNvSpPr txBox="1"/>
          <p:nvPr/>
        </p:nvSpPr>
        <p:spPr>
          <a:xfrm>
            <a:off x="589607" y="610590"/>
            <a:ext cx="16539472"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Thu thập và chia sẻ những thông tin về xu hướng phát triển nghề trong xã hội và thị trường lao động</a:t>
            </a:r>
            <a:endParaRPr kumimoji="0" lang="vi-VN" sz="44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8" name="Freeform 4">
            <a:extLst>
              <a:ext uri="{FF2B5EF4-FFF2-40B4-BE49-F238E27FC236}">
                <a16:creationId xmlns:a16="http://schemas.microsoft.com/office/drawing/2014/main" id="{99EE49DE-297A-2E70-EC4D-C35CE5FE598F}"/>
              </a:ext>
            </a:extLst>
          </p:cNvPr>
          <p:cNvSpPr/>
          <p:nvPr/>
        </p:nvSpPr>
        <p:spPr>
          <a:xfrm>
            <a:off x="7557940" y="2990730"/>
            <a:ext cx="9881178" cy="6904256"/>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979B1E04-25A8-205C-DD31-F17425C7B3A3}"/>
              </a:ext>
            </a:extLst>
          </p:cNvPr>
          <p:cNvSpPr txBox="1"/>
          <p:nvPr/>
        </p:nvSpPr>
        <p:spPr>
          <a:xfrm>
            <a:off x="7914496" y="3124030"/>
            <a:ext cx="9386676" cy="663765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600">
                <a:latin typeface="Arial" panose="020B0604020202020204" pitchFamily="34" charset="0"/>
                <a:cs typeface="Arial" panose="020B0604020202020204" pitchFamily="34" charset="0"/>
              </a:rPr>
              <a:t>Dựa vào các nguồn thu thập thông tin, </a:t>
            </a:r>
            <a:r>
              <a:rPr lang="en-US" sz="3600">
                <a:latin typeface="Arial" panose="020B0604020202020204" pitchFamily="34" charset="0"/>
                <a:cs typeface="Arial" panose="020B0604020202020204" pitchFamily="34" charset="0"/>
              </a:rPr>
              <a:t>các em </a:t>
            </a:r>
            <a:r>
              <a:rPr lang="vi-VN" sz="3600">
                <a:latin typeface="Arial" panose="020B0604020202020204" pitchFamily="34" charset="0"/>
                <a:cs typeface="Arial" panose="020B0604020202020204" pitchFamily="34" charset="0"/>
              </a:rPr>
              <a:t>thu thập thông tin về xu hướng phát triển nghề nghiệp trong xã hội và thị trường lao động; phân tích và hệ thống các thông tin theo</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gợi ý </a:t>
            </a:r>
            <a:r>
              <a:rPr lang="en-US" sz="3600" i="1">
                <a:latin typeface="Arial" panose="020B0604020202020204" pitchFamily="34" charset="0"/>
                <a:cs typeface="Arial" panose="020B0604020202020204" pitchFamily="34" charset="0"/>
              </a:rPr>
              <a:t>(SGK – tr.61).</a:t>
            </a:r>
            <a:endParaRPr lang="vi-VN" sz="3600" i="1">
              <a:latin typeface="Arial" panose="020B060402020202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3600">
                <a:latin typeface="Arial" panose="020B0604020202020204" pitchFamily="34" charset="0"/>
                <a:cs typeface="Arial" panose="020B0604020202020204" pitchFamily="34" charset="0"/>
              </a:rPr>
              <a:t>Sau đó, c</a:t>
            </a:r>
            <a:r>
              <a:rPr lang="vi-VN" sz="3600">
                <a:latin typeface="Arial" panose="020B0604020202020204" pitchFamily="34" charset="0"/>
                <a:cs typeface="Arial" panose="020B0604020202020204" pitchFamily="34" charset="0"/>
              </a:rPr>
              <a:t>hia sẻ những thông tin về xu hướng phát triển nghề trong xã hội và thị trường lao động.</a:t>
            </a:r>
          </a:p>
        </p:txBody>
      </p:sp>
      <p:grpSp>
        <p:nvGrpSpPr>
          <p:cNvPr id="40" name="Group 39">
            <a:extLst>
              <a:ext uri="{FF2B5EF4-FFF2-40B4-BE49-F238E27FC236}">
                <a16:creationId xmlns:a16="http://schemas.microsoft.com/office/drawing/2014/main" id="{FEC6AD5C-6CF7-45DB-20D2-2559A0CF6042}"/>
              </a:ext>
            </a:extLst>
          </p:cNvPr>
          <p:cNvGrpSpPr/>
          <p:nvPr/>
        </p:nvGrpSpPr>
        <p:grpSpPr>
          <a:xfrm>
            <a:off x="837996" y="2857780"/>
            <a:ext cx="6409906" cy="7037203"/>
            <a:chOff x="533400" y="2882673"/>
            <a:chExt cx="6409906" cy="7037203"/>
          </a:xfrm>
        </p:grpSpPr>
        <p:grpSp>
          <p:nvGrpSpPr>
            <p:cNvPr id="41" name="Group 40">
              <a:extLst>
                <a:ext uri="{FF2B5EF4-FFF2-40B4-BE49-F238E27FC236}">
                  <a16:creationId xmlns:a16="http://schemas.microsoft.com/office/drawing/2014/main" id="{50F36970-8CA5-C232-0E63-1DCD1E3BCD9D}"/>
                </a:ext>
              </a:extLst>
            </p:cNvPr>
            <p:cNvGrpSpPr/>
            <p:nvPr/>
          </p:nvGrpSpPr>
          <p:grpSpPr>
            <a:xfrm>
              <a:off x="533400" y="2882673"/>
              <a:ext cx="6409906" cy="7037203"/>
              <a:chOff x="914400" y="2826612"/>
              <a:chExt cx="6409906" cy="7037203"/>
            </a:xfrm>
          </p:grpSpPr>
          <p:grpSp>
            <p:nvGrpSpPr>
              <p:cNvPr id="43" name="Group 6">
                <a:extLst>
                  <a:ext uri="{FF2B5EF4-FFF2-40B4-BE49-F238E27FC236}">
                    <a16:creationId xmlns:a16="http://schemas.microsoft.com/office/drawing/2014/main" id="{7DCD998B-CE05-8134-14EE-9C2FBB2283EA}"/>
                  </a:ext>
                </a:extLst>
              </p:cNvPr>
              <p:cNvGrpSpPr/>
              <p:nvPr/>
            </p:nvGrpSpPr>
            <p:grpSpPr>
              <a:xfrm>
                <a:off x="914400" y="2826612"/>
                <a:ext cx="6409906" cy="7037203"/>
                <a:chOff x="0" y="-47625"/>
                <a:chExt cx="1457118" cy="2027179"/>
              </a:xfrm>
            </p:grpSpPr>
            <p:sp>
              <p:nvSpPr>
                <p:cNvPr id="47" name="Freeform 7">
                  <a:extLst>
                    <a:ext uri="{FF2B5EF4-FFF2-40B4-BE49-F238E27FC236}">
                      <a16:creationId xmlns:a16="http://schemas.microsoft.com/office/drawing/2014/main" id="{3CE7FFE0-1D48-4008-7453-9DE4216C72E4}"/>
                    </a:ext>
                  </a:extLst>
                </p:cNvPr>
                <p:cNvSpPr/>
                <p:nvPr/>
              </p:nvSpPr>
              <p:spPr>
                <a:xfrm>
                  <a:off x="0" y="-9327"/>
                  <a:ext cx="1457118" cy="1988881"/>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3">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48" name="TextBox 8">
                  <a:extLst>
                    <a:ext uri="{FF2B5EF4-FFF2-40B4-BE49-F238E27FC236}">
                      <a16:creationId xmlns:a16="http://schemas.microsoft.com/office/drawing/2014/main" id="{6AD556E6-A4A4-4A92-2DF8-D9FB679F607D}"/>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3074A0AE-F6C9-DFD8-6110-FB4E923D8AE7}"/>
                  </a:ext>
                </a:extLst>
              </p:cNvPr>
              <p:cNvGrpSpPr/>
              <p:nvPr/>
            </p:nvGrpSpPr>
            <p:grpSpPr>
              <a:xfrm>
                <a:off x="1063232" y="3434292"/>
                <a:ext cx="6103136" cy="1509912"/>
                <a:chOff x="1061357" y="3471514"/>
                <a:chExt cx="6103136" cy="1509912"/>
              </a:xfrm>
            </p:grpSpPr>
            <p:sp>
              <p:nvSpPr>
                <p:cNvPr id="45" name="Freeform 10">
                  <a:extLst>
                    <a:ext uri="{FF2B5EF4-FFF2-40B4-BE49-F238E27FC236}">
                      <a16:creationId xmlns:a16="http://schemas.microsoft.com/office/drawing/2014/main" id="{A3046DB9-181B-6D35-EBB5-7D37C0B5EDAA}"/>
                    </a:ext>
                  </a:extLst>
                </p:cNvPr>
                <p:cNvSpPr/>
                <p:nvPr/>
              </p:nvSpPr>
              <p:spPr>
                <a:xfrm>
                  <a:off x="1233450" y="3471514"/>
                  <a:ext cx="5826740" cy="1509912"/>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67167643-38A5-D642-F5BC-C70D1CB16BD6}"/>
                    </a:ext>
                  </a:extLst>
                </p:cNvPr>
                <p:cNvSpPr txBox="1"/>
                <p:nvPr/>
              </p:nvSpPr>
              <p:spPr>
                <a:xfrm>
                  <a:off x="1061357" y="3824933"/>
                  <a:ext cx="6103136" cy="769441"/>
                </a:xfrm>
                <a:prstGeom prst="rect">
                  <a:avLst/>
                </a:prstGeom>
                <a:noFill/>
              </p:spPr>
              <p:txBody>
                <a:bodyPr wrap="square" rtlCol="0">
                  <a:spAutoFit/>
                </a:bodyPr>
                <a:lstStyle/>
                <a:p>
                  <a:pPr algn="ctr"/>
                  <a:r>
                    <a:rPr lang="en-US" sz="4400" b="1">
                      <a:latin typeface="Arial" panose="020B0604020202020204" pitchFamily="34" charset="0"/>
                      <a:cs typeface="Arial" panose="020B0604020202020204" pitchFamily="34" charset="0"/>
                    </a:rPr>
                    <a:t>Thảo luận nhóm</a:t>
                  </a:r>
                  <a:endParaRPr lang="en-US" sz="4400" b="1" dirty="0">
                    <a:latin typeface="Arial" panose="020B0604020202020204" pitchFamily="34" charset="0"/>
                    <a:cs typeface="Arial" panose="020B0604020202020204" pitchFamily="34" charset="0"/>
                  </a:endParaRPr>
                </a:p>
              </p:txBody>
            </p:sp>
          </p:grpSp>
        </p:grpSp>
        <p:pic>
          <p:nvPicPr>
            <p:cNvPr id="42" name="Picture 9">
              <a:extLst>
                <a:ext uri="{FF2B5EF4-FFF2-40B4-BE49-F238E27FC236}">
                  <a16:creationId xmlns:a16="http://schemas.microsoft.com/office/drawing/2014/main" id="{BD5DCAFD-781A-7074-8975-A764B43460B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49366" y="5474996"/>
              <a:ext cx="3770685" cy="3972943"/>
            </a:xfrm>
            <a:prstGeom prst="rect">
              <a:avLst/>
            </a:prstGeom>
          </p:spPr>
        </p:pic>
      </p:grpSp>
    </p:spTree>
    <p:extLst>
      <p:ext uri="{BB962C8B-B14F-4D97-AF65-F5344CB8AC3E}">
        <p14:creationId xmlns:p14="http://schemas.microsoft.com/office/powerpoint/2010/main" val="23636841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39">
                                            <p:txEl>
                                              <p:pRg st="0" end="0"/>
                                            </p:txEl>
                                          </p:spTgt>
                                        </p:tgtEl>
                                        <p:attrNameLst>
                                          <p:attrName>style.visibility</p:attrName>
                                        </p:attrNameLst>
                                      </p:cBhvr>
                                      <p:to>
                                        <p:strVal val="visible"/>
                                      </p:to>
                                    </p:set>
                                    <p:animEffect transition="in" filter="barn(outVertical)">
                                      <p:cBhvr>
                                        <p:cTn id="20" dur="500"/>
                                        <p:tgtEl>
                                          <p:spTgt spid="39">
                                            <p:txEl>
                                              <p:pRg st="0" end="0"/>
                                            </p:txEl>
                                          </p:spTgt>
                                        </p:tgtEl>
                                      </p:cBhvr>
                                    </p:animEffect>
                                  </p:childTnLst>
                                </p:cTn>
                              </p:par>
                            </p:childTnLst>
                          </p:cTn>
                        </p:par>
                        <p:par>
                          <p:cTn id="21" fill="hold">
                            <p:stCondLst>
                              <p:cond delay="500"/>
                            </p:stCondLst>
                            <p:childTnLst>
                              <p:par>
                                <p:cTn id="22" presetID="16" presetClass="entr" presetSubtype="37" fill="hold" grpId="0" nodeType="after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animEffect transition="in" filter="barn(outVertical)">
                                      <p:cBhvr>
                                        <p:cTn id="24" dur="500"/>
                                        <p:tgtEl>
                                          <p:spTgt spid="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animBg="1"/>
      <p:bldP spid="3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5443" y="142154"/>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7409312" y="-9029"/>
            <a:ext cx="903194" cy="908157"/>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2292D31A-4DE5-B4E9-BFFD-FCBCE60D79FF}"/>
              </a:ext>
            </a:extLst>
          </p:cNvPr>
          <p:cNvSpPr/>
          <p:nvPr/>
        </p:nvSpPr>
        <p:spPr>
          <a:xfrm>
            <a:off x="7848600" y="1312127"/>
            <a:ext cx="9366323" cy="2438400"/>
          </a:xfrm>
          <a:prstGeom prst="wedgeRoundRectCallout">
            <a:avLst>
              <a:gd name="adj1" fmla="val -57480"/>
              <a:gd name="adj2" fmla="val 43842"/>
              <a:gd name="adj3" fmla="val 16667"/>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Các nghề mới xuất hiện</a:t>
            </a:r>
            <a:endParaRPr lang="en-US" sz="3800">
              <a:solidFill>
                <a:schemeClr val="tx1"/>
              </a:solidFill>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7F4C0607-B8F7-D9F4-08EE-0E5ED596A975}"/>
              </a:ext>
            </a:extLst>
          </p:cNvPr>
          <p:cNvSpPr/>
          <p:nvPr/>
        </p:nvSpPr>
        <p:spPr>
          <a:xfrm>
            <a:off x="7848600" y="4237273"/>
            <a:ext cx="9366323" cy="2438400"/>
          </a:xfrm>
          <a:prstGeom prst="wedgeRoundRectCallout">
            <a:avLst>
              <a:gd name="adj1" fmla="val -57901"/>
              <a:gd name="adj2" fmla="val -36645"/>
              <a:gd name="adj3" fmla="val 16667"/>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Các nghề vẫn ổn định trong những năm gần đây</a:t>
            </a:r>
            <a:endParaRPr lang="en-US" sz="3800">
              <a:solidFill>
                <a:schemeClr val="tx1"/>
              </a:solidFill>
              <a:latin typeface="Arial" panose="020B0604020202020204" pitchFamily="34" charset="0"/>
              <a:cs typeface="Arial" panose="020B0604020202020204" pitchFamily="34" charset="0"/>
            </a:endParaRPr>
          </a:p>
        </p:txBody>
      </p:sp>
      <p:sp>
        <p:nvSpPr>
          <p:cNvPr id="16" name="Speech Bubble: Rectangle with Corners Rounded 15">
            <a:extLst>
              <a:ext uri="{FF2B5EF4-FFF2-40B4-BE49-F238E27FC236}">
                <a16:creationId xmlns:a16="http://schemas.microsoft.com/office/drawing/2014/main" id="{79255527-8826-CAD1-7E91-3670EF925D6C}"/>
              </a:ext>
            </a:extLst>
          </p:cNvPr>
          <p:cNvSpPr/>
          <p:nvPr/>
        </p:nvSpPr>
        <p:spPr>
          <a:xfrm>
            <a:off x="7848600" y="7162419"/>
            <a:ext cx="9366323" cy="2438400"/>
          </a:xfrm>
          <a:prstGeom prst="wedgeRoundRectCallout">
            <a:avLst>
              <a:gd name="adj1" fmla="val -57901"/>
              <a:gd name="adj2" fmla="val -36645"/>
              <a:gd name="adj3" fmla="val 16667"/>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chemeClr val="tx1"/>
                </a:solidFill>
                <a:latin typeface="Arial" panose="020B0604020202020204" pitchFamily="34" charset="0"/>
                <a:cs typeface="Arial" panose="020B0604020202020204" pitchFamily="34" charset="0"/>
              </a:rPr>
              <a:t>Các nghề đang giảm số lượng lao động</a:t>
            </a:r>
            <a:endParaRPr lang="en-US" sz="380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DB49F4-F86D-0259-E723-3D6C45842A90}"/>
              </a:ext>
            </a:extLst>
          </p:cNvPr>
          <p:cNvGrpSpPr/>
          <p:nvPr/>
        </p:nvGrpSpPr>
        <p:grpSpPr>
          <a:xfrm>
            <a:off x="1073077" y="709986"/>
            <a:ext cx="5427835" cy="4393651"/>
            <a:chOff x="-107993" y="1707439"/>
            <a:chExt cx="5427835" cy="4393651"/>
          </a:xfrm>
        </p:grpSpPr>
        <p:sp>
          <p:nvSpPr>
            <p:cNvPr id="24" name="Line Callout 1 (Border and Accent Bar) 3">
              <a:extLst>
                <a:ext uri="{FF2B5EF4-FFF2-40B4-BE49-F238E27FC236}">
                  <a16:creationId xmlns:a16="http://schemas.microsoft.com/office/drawing/2014/main" id="{D13747C0-6159-548B-5E32-0C3E89200749}"/>
                </a:ext>
              </a:extLst>
            </p:cNvPr>
            <p:cNvSpPr/>
            <p:nvPr/>
          </p:nvSpPr>
          <p:spPr>
            <a:xfrm>
              <a:off x="-107993" y="2280758"/>
              <a:ext cx="5427835" cy="3820332"/>
            </a:xfrm>
            <a:prstGeom prst="roundRect">
              <a:avLst/>
            </a:prstGeom>
            <a:solidFill>
              <a:srgbClr val="FFF6D9"/>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2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nhóm nội dung gợi ý được đưa ra là:</a:t>
              </a:r>
            </a:p>
          </p:txBody>
        </p:sp>
        <p:pic>
          <p:nvPicPr>
            <p:cNvPr id="26" name="Picture 2">
              <a:extLst>
                <a:ext uri="{FF2B5EF4-FFF2-40B4-BE49-F238E27FC236}">
                  <a16:creationId xmlns:a16="http://schemas.microsoft.com/office/drawing/2014/main" id="{E40A2BCC-6DE7-E080-48F1-9185F4022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9802" y="1707439"/>
              <a:ext cx="772243" cy="793894"/>
            </a:xfrm>
            <a:prstGeom prst="rect">
              <a:avLst/>
            </a:prstGeom>
          </p:spPr>
        </p:pic>
      </p:grpSp>
      <p:pic>
        <p:nvPicPr>
          <p:cNvPr id="29" name="Picture 28" descr="A group of cartoon characters&#10;&#10;Description automatically generated">
            <a:extLst>
              <a:ext uri="{FF2B5EF4-FFF2-40B4-BE49-F238E27FC236}">
                <a16:creationId xmlns:a16="http://schemas.microsoft.com/office/drawing/2014/main" id="{2DF08F41-5A17-ECB9-55B7-A6A8ECB44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406" y="5676956"/>
            <a:ext cx="5091301" cy="3657544"/>
          </a:xfrm>
          <a:prstGeom prst="rect">
            <a:avLst/>
          </a:prstGeom>
        </p:spPr>
      </p:pic>
      <p:sp>
        <p:nvSpPr>
          <p:cNvPr id="15" name="Freeform 15"/>
          <p:cNvSpPr/>
          <p:nvPr/>
        </p:nvSpPr>
        <p:spPr>
          <a:xfrm rot="3055056">
            <a:off x="16880988" y="9247663"/>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57573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righ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5443" y="142154"/>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7409312" y="-9029"/>
            <a:ext cx="903194" cy="908157"/>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2292D31A-4DE5-B4E9-BFFD-FCBCE60D79FF}"/>
              </a:ext>
            </a:extLst>
          </p:cNvPr>
          <p:cNvSpPr/>
          <p:nvPr/>
        </p:nvSpPr>
        <p:spPr>
          <a:xfrm>
            <a:off x="7848600" y="1593271"/>
            <a:ext cx="9366323" cy="3200400"/>
          </a:xfrm>
          <a:prstGeom prst="wedgeRoundRectCallout">
            <a:avLst>
              <a:gd name="adj1" fmla="val -57480"/>
              <a:gd name="adj2" fmla="val 43842"/>
              <a:gd name="adj3" fmla="val 16667"/>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Các nghề thu hút nhiều nhân lực lao động và giới trẻ hiện nay.</a:t>
            </a:r>
            <a:endParaRPr lang="en-US" sz="3800">
              <a:solidFill>
                <a:schemeClr val="tx1"/>
              </a:solidFill>
              <a:latin typeface="Arial" panose="020B0604020202020204" pitchFamily="34" charset="0"/>
              <a:cs typeface="Arial" panose="020B0604020202020204" pitchFamily="34" charset="0"/>
            </a:endParaRPr>
          </a:p>
        </p:txBody>
      </p:sp>
      <p:sp>
        <p:nvSpPr>
          <p:cNvPr id="14" name="Speech Bubble: Rectangle with Corners Rounded 13">
            <a:extLst>
              <a:ext uri="{FF2B5EF4-FFF2-40B4-BE49-F238E27FC236}">
                <a16:creationId xmlns:a16="http://schemas.microsoft.com/office/drawing/2014/main" id="{7F4C0607-B8F7-D9F4-08EE-0E5ED596A975}"/>
              </a:ext>
            </a:extLst>
          </p:cNvPr>
          <p:cNvSpPr/>
          <p:nvPr/>
        </p:nvSpPr>
        <p:spPr>
          <a:xfrm>
            <a:off x="7848600" y="5515101"/>
            <a:ext cx="9366323" cy="3200400"/>
          </a:xfrm>
          <a:prstGeom prst="wedgeRoundRectCallout">
            <a:avLst>
              <a:gd name="adj1" fmla="val -56506"/>
              <a:gd name="adj2" fmla="val -39706"/>
              <a:gd name="adj3" fmla="val 1666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Các lĩnh vực lao động có nhu cầu tăng lên trong xã hội.</a:t>
            </a:r>
            <a:endParaRPr lang="en-US" sz="3800">
              <a:solidFill>
                <a:schemeClr val="tx1"/>
              </a:solidFill>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DB49F4-F86D-0259-E723-3D6C45842A90}"/>
              </a:ext>
            </a:extLst>
          </p:cNvPr>
          <p:cNvGrpSpPr/>
          <p:nvPr/>
        </p:nvGrpSpPr>
        <p:grpSpPr>
          <a:xfrm>
            <a:off x="1073077" y="709986"/>
            <a:ext cx="5427835" cy="4393651"/>
            <a:chOff x="-107993" y="1707439"/>
            <a:chExt cx="5427835" cy="4393651"/>
          </a:xfrm>
        </p:grpSpPr>
        <p:sp>
          <p:nvSpPr>
            <p:cNvPr id="24" name="Line Callout 1 (Border and Accent Bar) 3">
              <a:extLst>
                <a:ext uri="{FF2B5EF4-FFF2-40B4-BE49-F238E27FC236}">
                  <a16:creationId xmlns:a16="http://schemas.microsoft.com/office/drawing/2014/main" id="{D13747C0-6159-548B-5E32-0C3E89200749}"/>
                </a:ext>
              </a:extLst>
            </p:cNvPr>
            <p:cNvSpPr/>
            <p:nvPr/>
          </p:nvSpPr>
          <p:spPr>
            <a:xfrm>
              <a:off x="-107993" y="2280758"/>
              <a:ext cx="5427835" cy="3820332"/>
            </a:xfrm>
            <a:prstGeom prst="roundRect">
              <a:avLst/>
            </a:prstGeom>
            <a:solidFill>
              <a:srgbClr val="FFF6D9"/>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2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nhóm nội dung gợi ý được đưa ra là:</a:t>
              </a:r>
            </a:p>
          </p:txBody>
        </p:sp>
        <p:pic>
          <p:nvPicPr>
            <p:cNvPr id="26" name="Picture 2">
              <a:extLst>
                <a:ext uri="{FF2B5EF4-FFF2-40B4-BE49-F238E27FC236}">
                  <a16:creationId xmlns:a16="http://schemas.microsoft.com/office/drawing/2014/main" id="{E40A2BCC-6DE7-E080-48F1-9185F4022F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9802" y="1707439"/>
              <a:ext cx="772243" cy="793894"/>
            </a:xfrm>
            <a:prstGeom prst="rect">
              <a:avLst/>
            </a:prstGeom>
          </p:spPr>
        </p:pic>
      </p:grpSp>
      <p:sp>
        <p:nvSpPr>
          <p:cNvPr id="2" name="Freeform 15">
            <a:extLst>
              <a:ext uri="{FF2B5EF4-FFF2-40B4-BE49-F238E27FC236}">
                <a16:creationId xmlns:a16="http://schemas.microsoft.com/office/drawing/2014/main" id="{4A6AD2AB-DF50-D1F6-1A45-736A063433B5}"/>
              </a:ext>
            </a:extLst>
          </p:cNvPr>
          <p:cNvSpPr/>
          <p:nvPr/>
        </p:nvSpPr>
        <p:spPr>
          <a:xfrm rot="3055056">
            <a:off x="16880988" y="9247663"/>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descr="A group of cartoon characters&#10;&#10;Description automatically generated">
            <a:extLst>
              <a:ext uri="{FF2B5EF4-FFF2-40B4-BE49-F238E27FC236}">
                <a16:creationId xmlns:a16="http://schemas.microsoft.com/office/drawing/2014/main" id="{443ACC5F-3557-9CD7-1243-D5B72B7156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406" y="5676956"/>
            <a:ext cx="5091301" cy="3657544"/>
          </a:xfrm>
          <a:prstGeom prst="rect">
            <a:avLst/>
          </a:prstGeom>
        </p:spPr>
      </p:pic>
    </p:spTree>
    <p:extLst>
      <p:ext uri="{BB962C8B-B14F-4D97-AF65-F5344CB8AC3E}">
        <p14:creationId xmlns:p14="http://schemas.microsoft.com/office/powerpoint/2010/main" val="427234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A6ABBC35-B796-A1CA-D94B-1DB789F8CFAE}"/>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23" name="TextBox 20">
            <a:extLst>
              <a:ext uri="{FF2B5EF4-FFF2-40B4-BE49-F238E27FC236}">
                <a16:creationId xmlns:a16="http://schemas.microsoft.com/office/drawing/2014/main" id="{801C028C-89DB-E189-F94A-E1BF666501F0}"/>
              </a:ext>
            </a:extLst>
          </p:cNvPr>
          <p:cNvSpPr txBox="1"/>
          <p:nvPr/>
        </p:nvSpPr>
        <p:spPr>
          <a:xfrm>
            <a:off x="2476499" y="3161312"/>
            <a:ext cx="13335000" cy="438222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lang="en-US" sz="6600" b="1">
                <a:solidFill>
                  <a:prstClr val="white"/>
                </a:solidFill>
                <a:latin typeface="Arial" panose="020B0604020202020204" pitchFamily="34" charset="0"/>
                <a:ea typeface="Calibri" panose="020F0502020204030204" pitchFamily="34" charset="0"/>
                <a:cs typeface="Arial" panose="020B0604020202020204" pitchFamily="34" charset="0"/>
              </a:rPr>
              <a:t> 5</a:t>
            </a:r>
            <a:r>
              <a:rPr kumimoji="0" lang="vi-VN"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prstClr val="white"/>
                </a:solidFill>
                <a:latin typeface="Arial" panose="020B0604020202020204" pitchFamily="34" charset="0"/>
                <a:ea typeface="Calibri" panose="020F0502020204030204" pitchFamily="34" charset="0"/>
                <a:cs typeface="Arial" panose="020B0604020202020204" pitchFamily="34" charset="0"/>
              </a:rPr>
              <a:t>Đánh giá sự phù hợp của bản thân đối với các nhóm nghề </a:t>
            </a:r>
            <a:endParaRPr kumimoji="0" lang="vi-VN"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Freeform 19"/>
          <p:cNvSpPr/>
          <p:nvPr/>
        </p:nvSpPr>
        <p:spPr>
          <a:xfrm rot="2406724">
            <a:off x="15859078" y="8459395"/>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1416047">
            <a:off x="15859434" y="1108037"/>
            <a:ext cx="1696061" cy="1640939"/>
          </a:xfrm>
          <a:custGeom>
            <a:avLst/>
            <a:gdLst/>
            <a:ahLst/>
            <a:cxnLst/>
            <a:rect l="l" t="t" r="r" b="b"/>
            <a:pathLst>
              <a:path w="1696061" h="1640939">
                <a:moveTo>
                  <a:pt x="0" y="0"/>
                </a:moveTo>
                <a:lnTo>
                  <a:pt x="1696062" y="0"/>
                </a:lnTo>
                <a:lnTo>
                  <a:pt x="1696062" y="1640939"/>
                </a:lnTo>
                <a:lnTo>
                  <a:pt x="0" y="16409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2618330">
            <a:off x="-233188" y="8394965"/>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a:off x="725701" y="1264800"/>
            <a:ext cx="1789559" cy="1581522"/>
          </a:xfrm>
          <a:custGeom>
            <a:avLst/>
            <a:gdLst/>
            <a:ahLst/>
            <a:cxnLst/>
            <a:rect l="l" t="t" r="r" b="b"/>
            <a:pathLst>
              <a:path w="1789559" h="1581522">
                <a:moveTo>
                  <a:pt x="0" y="0"/>
                </a:moveTo>
                <a:lnTo>
                  <a:pt x="1789559" y="0"/>
                </a:lnTo>
                <a:lnTo>
                  <a:pt x="1789559" y="1581522"/>
                </a:lnTo>
                <a:lnTo>
                  <a:pt x="0" y="158152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6905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7072196" y="144671"/>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4F39FB8-4AC6-A23B-C4EE-BD124E5136B3}"/>
              </a:ext>
            </a:extLst>
          </p:cNvPr>
          <p:cNvSpPr txBox="1"/>
          <p:nvPr/>
        </p:nvSpPr>
        <p:spPr>
          <a:xfrm>
            <a:off x="1001486" y="554716"/>
            <a:ext cx="16306800"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Phân tích mức độ phù hợp về phẩm chất và năng lực đối với yêu cầu của nhóm nghề</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Freeform 4">
            <a:extLst>
              <a:ext uri="{FF2B5EF4-FFF2-40B4-BE49-F238E27FC236}">
                <a16:creationId xmlns:a16="http://schemas.microsoft.com/office/drawing/2014/main" id="{CD093C8A-4FA1-02BE-39DE-99DDBFE5603F}"/>
              </a:ext>
            </a:extLst>
          </p:cNvPr>
          <p:cNvSpPr/>
          <p:nvPr/>
        </p:nvSpPr>
        <p:spPr>
          <a:xfrm>
            <a:off x="1502089" y="2839645"/>
            <a:ext cx="10115157" cy="6661824"/>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C455136-3F1D-83F4-3BED-49404EA0AD94}"/>
              </a:ext>
            </a:extLst>
          </p:cNvPr>
          <p:cNvSpPr txBox="1"/>
          <p:nvPr/>
        </p:nvSpPr>
        <p:spPr>
          <a:xfrm>
            <a:off x="2261495" y="3014209"/>
            <a:ext cx="8678438" cy="6056851"/>
          </a:xfrm>
          <a:prstGeom prst="rect">
            <a:avLst/>
          </a:prstGeom>
          <a:noFill/>
        </p:spPr>
        <p:txBody>
          <a:bodyPr wrap="square">
            <a:spAutoFit/>
          </a:bodyPr>
          <a:lstStyle/>
          <a:p>
            <a:pPr marR="0" algn="just">
              <a:lnSpc>
                <a:spcPct val="20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Cả lớp chia thành 4 nhóm (4 – 6 HS), mỗi nhóm hãy phân tích và xác định nhóm nghề phù hợp với nhân vật A trong ví dụ </a:t>
            </a:r>
            <a:r>
              <a:rPr lang="en-US" sz="4000" i="1">
                <a:latin typeface="Arial" panose="020B0604020202020204" pitchFamily="34" charset="0"/>
                <a:ea typeface="Calibri" panose="020F0502020204030204" pitchFamily="34" charset="0"/>
                <a:cs typeface="Arial" panose="020B0604020202020204" pitchFamily="34" charset="0"/>
              </a:rPr>
              <a:t>(SGK – tr.61,62) </a:t>
            </a:r>
            <a:r>
              <a:rPr lang="en-US" sz="4000">
                <a:latin typeface="Arial" panose="020B0604020202020204" pitchFamily="34" charset="0"/>
                <a:ea typeface="Calibri" panose="020F0502020204030204" pitchFamily="34" charset="0"/>
                <a:cs typeface="Arial" panose="020B0604020202020204" pitchFamily="34" charset="0"/>
              </a:rPr>
              <a:t>dựa vào các gợi ý cho sẵn dưới đây</a:t>
            </a:r>
          </a:p>
        </p:txBody>
      </p:sp>
      <p:grpSp>
        <p:nvGrpSpPr>
          <p:cNvPr id="14" name="Group 13">
            <a:extLst>
              <a:ext uri="{FF2B5EF4-FFF2-40B4-BE49-F238E27FC236}">
                <a16:creationId xmlns:a16="http://schemas.microsoft.com/office/drawing/2014/main" id="{9D2C7239-591B-EF50-861D-BB7347BF8C52}"/>
              </a:ext>
            </a:extLst>
          </p:cNvPr>
          <p:cNvGrpSpPr/>
          <p:nvPr/>
        </p:nvGrpSpPr>
        <p:grpSpPr>
          <a:xfrm>
            <a:off x="11201991" y="3165768"/>
            <a:ext cx="6467176" cy="5988836"/>
            <a:chOff x="11075782" y="3259671"/>
            <a:chExt cx="6467176" cy="5988836"/>
          </a:xfrm>
        </p:grpSpPr>
        <p:sp>
          <p:nvSpPr>
            <p:cNvPr id="15" name="Oval 14">
              <a:extLst>
                <a:ext uri="{FF2B5EF4-FFF2-40B4-BE49-F238E27FC236}">
                  <a16:creationId xmlns:a16="http://schemas.microsoft.com/office/drawing/2014/main" id="{CFCCC009-567F-AC0D-FD5C-D3C4A3A88516}"/>
                </a:ext>
              </a:extLst>
            </p:cNvPr>
            <p:cNvSpPr/>
            <p:nvPr/>
          </p:nvSpPr>
          <p:spPr>
            <a:xfrm>
              <a:off x="11075782" y="3259671"/>
              <a:ext cx="6467176" cy="5988836"/>
            </a:xfrm>
            <a:prstGeom prst="ellipse">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1AA852B-D5E2-D096-C53F-5EE22FEE2EA0}"/>
                </a:ext>
              </a:extLst>
            </p:cNvPr>
            <p:cNvSpPr txBox="1"/>
            <p:nvPr/>
          </p:nvSpPr>
          <p:spPr>
            <a:xfrm>
              <a:off x="11295382" y="5038402"/>
              <a:ext cx="6095999" cy="2431371"/>
            </a:xfrm>
            <a:prstGeom prst="rect">
              <a:avLst/>
            </a:prstGeom>
            <a:noFill/>
          </p:spPr>
          <p:txBody>
            <a:bodyPr wrap="square" rtlCol="0">
              <a:spAutoFit/>
            </a:bodyPr>
            <a:lstStyle/>
            <a:p>
              <a:pPr algn="ctr">
                <a:lnSpc>
                  <a:spcPct val="150000"/>
                </a:lnSpc>
              </a:pPr>
              <a:r>
                <a:rPr lang="en-US" sz="5400" b="1">
                  <a:solidFill>
                    <a:schemeClr val="accent1">
                      <a:lumMod val="50000"/>
                    </a:schemeClr>
                  </a:solidFill>
                  <a:latin typeface="Arial" panose="020B0604020202020204" pitchFamily="34" charset="0"/>
                  <a:cs typeface="Arial" panose="020B0604020202020204" pitchFamily="34" charset="0"/>
                </a:rPr>
                <a:t>THẢO LUẬN 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18" name="Picture 11">
              <a:extLst>
                <a:ext uri="{FF2B5EF4-FFF2-40B4-BE49-F238E27FC236}">
                  <a16:creationId xmlns:a16="http://schemas.microsoft.com/office/drawing/2014/main" id="{35155447-1302-FD41-7ABB-E4C7F8C52D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19" name="Picture 12">
            <a:extLst>
              <a:ext uri="{FF2B5EF4-FFF2-40B4-BE49-F238E27FC236}">
                <a16:creationId xmlns:a16="http://schemas.microsoft.com/office/drawing/2014/main" id="{F012F220-7BC1-3FD3-3F6B-9219A52E1FE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4219" y="2382106"/>
            <a:ext cx="946403" cy="1752601"/>
          </a:xfrm>
          <a:prstGeom prst="rect">
            <a:avLst/>
          </a:prstGeom>
        </p:spPr>
      </p:pic>
      <p:pic>
        <p:nvPicPr>
          <p:cNvPr id="20" name="Picture 10">
            <a:extLst>
              <a:ext uri="{FF2B5EF4-FFF2-40B4-BE49-F238E27FC236}">
                <a16:creationId xmlns:a16="http://schemas.microsoft.com/office/drawing/2014/main" id="{BEB6C71F-E5A4-C1CE-4A56-4C19148E8D5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345098" y="7581900"/>
            <a:ext cx="5440813" cy="2754412"/>
          </a:xfrm>
          <a:prstGeom prst="rect">
            <a:avLst/>
          </a:prstGeom>
        </p:spPr>
      </p:pic>
      <p:sp>
        <p:nvSpPr>
          <p:cNvPr id="16" name="Freeform 16"/>
          <p:cNvSpPr/>
          <p:nvPr/>
        </p:nvSpPr>
        <p:spPr>
          <a:xfrm flipV="1">
            <a:off x="541298" y="8857437"/>
            <a:ext cx="1500597" cy="1061453"/>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11"/>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6648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7012654" y="9263434"/>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9A1621EA-DDF0-EDC2-6A57-83E5C3C66BBB}"/>
              </a:ext>
            </a:extLst>
          </p:cNvPr>
          <p:cNvSpPr/>
          <p:nvPr/>
        </p:nvSpPr>
        <p:spPr>
          <a:xfrm rot="10800000">
            <a:off x="6566350" y="958657"/>
            <a:ext cx="10890525" cy="8600959"/>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715B093-A4EF-4FA9-5374-DCA30F5F7FCD}"/>
              </a:ext>
            </a:extLst>
          </p:cNvPr>
          <p:cNvSpPr txBox="1"/>
          <p:nvPr/>
        </p:nvSpPr>
        <p:spPr>
          <a:xfrm>
            <a:off x="7023543" y="1109314"/>
            <a:ext cx="9887959" cy="829964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Phân tích làm rõ những phẩm chất và năng lực của nhân vật A.</a:t>
            </a:r>
          </a:p>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Xác định được các phẩm chất và năng lực đối với yêu cầu của từng nhóm nghề trong SGK </a:t>
            </a:r>
            <a:r>
              <a:rPr lang="en-US" sz="3600" i="1">
                <a:latin typeface="Arial" panose="020B0604020202020204" pitchFamily="34" charset="0"/>
                <a:ea typeface="Calibri" panose="020F0502020204030204" pitchFamily="34" charset="0"/>
                <a:cs typeface="Arial" panose="020B0604020202020204" pitchFamily="34" charset="0"/>
              </a:rPr>
              <a:t>(tr.61, 62).</a:t>
            </a:r>
            <a:endParaRPr lang="vi-VN" sz="3600" i="1">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latin typeface="Arial" panose="020B0604020202020204" pitchFamily="34" charset="0"/>
                <a:ea typeface="Calibri" panose="020F0502020204030204" pitchFamily="34" charset="0"/>
                <a:cs typeface="Arial" panose="020B0604020202020204" pitchFamily="34" charset="0"/>
              </a:rPr>
              <a:t>So sánh, đối chiếu những phẩm chất và năng lực của nhân vật A với những yêu cầu về phẩm chất và năng lực của từng nhóm nghề để xác định nhân vật A phù hợp với nhóm nghề nào</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grpSp>
        <p:nvGrpSpPr>
          <p:cNvPr id="23" name="Group 3">
            <a:extLst>
              <a:ext uri="{FF2B5EF4-FFF2-40B4-BE49-F238E27FC236}">
                <a16:creationId xmlns:a16="http://schemas.microsoft.com/office/drawing/2014/main" id="{6D3D2E7E-696C-F4D3-C940-B64F98C5373A}"/>
              </a:ext>
            </a:extLst>
          </p:cNvPr>
          <p:cNvGrpSpPr/>
          <p:nvPr/>
        </p:nvGrpSpPr>
        <p:grpSpPr>
          <a:xfrm>
            <a:off x="831122" y="727384"/>
            <a:ext cx="5224073" cy="8038608"/>
            <a:chOff x="0" y="-47625"/>
            <a:chExt cx="1375888" cy="2117164"/>
          </a:xfrm>
        </p:grpSpPr>
        <p:sp>
          <p:nvSpPr>
            <p:cNvPr id="24" name="Freeform 4">
              <a:extLst>
                <a:ext uri="{FF2B5EF4-FFF2-40B4-BE49-F238E27FC236}">
                  <a16:creationId xmlns:a16="http://schemas.microsoft.com/office/drawing/2014/main" id="{A99850FE-5C6A-93BE-B904-A862891DFDA0}"/>
                </a:ext>
              </a:extLst>
            </p:cNvPr>
            <p:cNvSpPr/>
            <p:nvPr/>
          </p:nvSpPr>
          <p:spPr>
            <a:xfrm>
              <a:off x="0" y="13286"/>
              <a:ext cx="1375888" cy="2056253"/>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6">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sp>
          <p:nvSpPr>
            <p:cNvPr id="25" name="TextBox 5">
              <a:extLst>
                <a:ext uri="{FF2B5EF4-FFF2-40B4-BE49-F238E27FC236}">
                  <a16:creationId xmlns:a16="http://schemas.microsoft.com/office/drawing/2014/main" id="{017C1684-6390-E7EC-B1BC-728FB6A0AF21}"/>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E7C354E4-0B42-9D2D-1430-99A1C9763D42}"/>
              </a:ext>
            </a:extLst>
          </p:cNvPr>
          <p:cNvSpPr txBox="1"/>
          <p:nvPr/>
        </p:nvSpPr>
        <p:spPr>
          <a:xfrm>
            <a:off x="928714" y="3925548"/>
            <a:ext cx="4985539" cy="2431371"/>
          </a:xfrm>
          <a:prstGeom prst="rect">
            <a:avLst/>
          </a:prstGeom>
          <a:noFill/>
        </p:spPr>
        <p:txBody>
          <a:bodyPr wrap="square" rtlCol="0">
            <a:spAutoFit/>
          </a:bodyPr>
          <a:lstStyle/>
          <a:p>
            <a:pPr algn="ctr">
              <a:lnSpc>
                <a:spcPct val="150000"/>
              </a:lnSpc>
            </a:pP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GỢI Ý </a:t>
            </a:r>
          </a:p>
          <a:p>
            <a:pPr algn="ctr">
              <a:lnSpc>
                <a:spcPct val="150000"/>
              </a:lnSpc>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THỰC HIỆN</a:t>
            </a:r>
            <a:endPar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Icon&#10;&#10;Description automatically generated">
            <a:extLst>
              <a:ext uri="{FF2B5EF4-FFF2-40B4-BE49-F238E27FC236}">
                <a16:creationId xmlns:a16="http://schemas.microsoft.com/office/drawing/2014/main" id="{72CB5F5E-4660-75C8-7757-E083F095A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7314" y="1272460"/>
            <a:ext cx="2721851" cy="2721851"/>
          </a:xfrm>
          <a:prstGeom prst="rect">
            <a:avLst/>
          </a:prstGeom>
        </p:spPr>
      </p:pic>
      <p:pic>
        <p:nvPicPr>
          <p:cNvPr id="28" name="Picture 27" descr="A picture containing toy, doll&#10;&#10;Description automatically generated">
            <a:extLst>
              <a:ext uri="{FF2B5EF4-FFF2-40B4-BE49-F238E27FC236}">
                <a16:creationId xmlns:a16="http://schemas.microsoft.com/office/drawing/2014/main" id="{294A832D-44AA-05BD-685F-C293BB400D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331"/>
          <a:stretch/>
        </p:blipFill>
        <p:spPr>
          <a:xfrm>
            <a:off x="413971" y="6881521"/>
            <a:ext cx="6170357" cy="3383708"/>
          </a:xfrm>
          <a:prstGeom prst="rect">
            <a:avLst/>
          </a:prstGeom>
        </p:spPr>
      </p:pic>
      <p:sp>
        <p:nvSpPr>
          <p:cNvPr id="16" name="Freeform 16"/>
          <p:cNvSpPr/>
          <p:nvPr/>
        </p:nvSpPr>
        <p:spPr>
          <a:xfrm flipV="1">
            <a:off x="16382369" y="528590"/>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56392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2" dur="500"/>
                                        <p:tgtEl>
                                          <p:spTgt spid="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7"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5CA4928-D91F-F1C3-2F44-3C13A131B978}"/>
              </a:ext>
            </a:extLst>
          </p:cNvPr>
          <p:cNvGrpSpPr/>
          <p:nvPr/>
        </p:nvGrpSpPr>
        <p:grpSpPr>
          <a:xfrm>
            <a:off x="761999" y="424528"/>
            <a:ext cx="16764000" cy="9647383"/>
            <a:chOff x="761999" y="424528"/>
            <a:chExt cx="16764000" cy="9647383"/>
          </a:xfrm>
        </p:grpSpPr>
        <p:grpSp>
          <p:nvGrpSpPr>
            <p:cNvPr id="2" name="Group 1">
              <a:extLst>
                <a:ext uri="{FF2B5EF4-FFF2-40B4-BE49-F238E27FC236}">
                  <a16:creationId xmlns:a16="http://schemas.microsoft.com/office/drawing/2014/main" id="{BBCFC4CC-3EA9-4073-98F7-643EA3654CDF}"/>
                </a:ext>
              </a:extLst>
            </p:cNvPr>
            <p:cNvGrpSpPr/>
            <p:nvPr/>
          </p:nvGrpSpPr>
          <p:grpSpPr>
            <a:xfrm>
              <a:off x="761999" y="424528"/>
              <a:ext cx="16764000" cy="9647383"/>
              <a:chOff x="761999" y="466125"/>
              <a:chExt cx="16764000" cy="9647383"/>
            </a:xfrm>
          </p:grpSpPr>
          <p:grpSp>
            <p:nvGrpSpPr>
              <p:cNvPr id="4" name="Group 3">
                <a:extLst>
                  <a:ext uri="{FF2B5EF4-FFF2-40B4-BE49-F238E27FC236}">
                    <a16:creationId xmlns:a16="http://schemas.microsoft.com/office/drawing/2014/main" id="{FF6E53DC-D084-4FE0-684B-B6532B6DE3A4}"/>
                  </a:ext>
                </a:extLst>
              </p:cNvPr>
              <p:cNvGrpSpPr/>
              <p:nvPr/>
            </p:nvGrpSpPr>
            <p:grpSpPr>
              <a:xfrm>
                <a:off x="761999" y="466125"/>
                <a:ext cx="16764000" cy="9647383"/>
                <a:chOff x="69744" y="1299931"/>
                <a:chExt cx="16764000" cy="8331609"/>
              </a:xfrm>
            </p:grpSpPr>
            <p:sp>
              <p:nvSpPr>
                <p:cNvPr id="7" name="Rectangle 6">
                  <a:extLst>
                    <a:ext uri="{FF2B5EF4-FFF2-40B4-BE49-F238E27FC236}">
                      <a16:creationId xmlns:a16="http://schemas.microsoft.com/office/drawing/2014/main" id="{7C812820-584F-A51C-AA5C-A26086F0F59E}"/>
                    </a:ext>
                  </a:extLst>
                </p:cNvPr>
                <p:cNvSpPr/>
                <p:nvPr/>
              </p:nvSpPr>
              <p:spPr>
                <a:xfrm>
                  <a:off x="69744" y="1717673"/>
                  <a:ext cx="16764000" cy="7913867"/>
                </a:xfrm>
                <a:prstGeom prst="rect">
                  <a:avLst/>
                </a:prstGeom>
                <a:solidFill>
                  <a:schemeClr val="accent3">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3600">
                    <a:solidFill>
                      <a:schemeClr val="tx1"/>
                    </a:solidFill>
                    <a:latin typeface="Arial" panose="020B0604020202020204" pitchFamily="34" charset="0"/>
                    <a:cs typeface="Arial" panose="020B0604020202020204" pitchFamily="34" charset="0"/>
                  </a:endParaRPr>
                </a:p>
              </p:txBody>
            </p:sp>
            <p:sp>
              <p:nvSpPr>
                <p:cNvPr id="8" name="Rectangle: Top Corners One Rounded and One Snipped 7">
                  <a:extLst>
                    <a:ext uri="{FF2B5EF4-FFF2-40B4-BE49-F238E27FC236}">
                      <a16:creationId xmlns:a16="http://schemas.microsoft.com/office/drawing/2014/main" id="{2D663D7C-DDB8-6716-B1BB-3BC76D664B62}"/>
                    </a:ext>
                  </a:extLst>
                </p:cNvPr>
                <p:cNvSpPr/>
                <p:nvPr/>
              </p:nvSpPr>
              <p:spPr>
                <a:xfrm flipH="1">
                  <a:off x="69744" y="1299931"/>
                  <a:ext cx="4082146" cy="982422"/>
                </a:xfrm>
                <a:prstGeom prst="snipRound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Arial" panose="020B0604020202020204" pitchFamily="34" charset="0"/>
                      <a:cs typeface="Arial" panose="020B0604020202020204" pitchFamily="34" charset="0"/>
                    </a:rPr>
                    <a:t>Ví dụ đưa ra</a:t>
                  </a:r>
                </a:p>
              </p:txBody>
            </p:sp>
          </p:grpSp>
          <p:sp>
            <p:nvSpPr>
              <p:cNvPr id="6" name="TextBox 5">
                <a:extLst>
                  <a:ext uri="{FF2B5EF4-FFF2-40B4-BE49-F238E27FC236}">
                    <a16:creationId xmlns:a16="http://schemas.microsoft.com/office/drawing/2014/main" id="{8E07F5F8-C97E-2746-C424-80F41B9C980C}"/>
                  </a:ext>
                </a:extLst>
              </p:cNvPr>
              <p:cNvSpPr txBox="1"/>
              <p:nvPr/>
            </p:nvSpPr>
            <p:spPr>
              <a:xfrm>
                <a:off x="1409700" y="1855821"/>
                <a:ext cx="15468598" cy="7751353"/>
              </a:xfrm>
              <a:prstGeom prst="rect">
                <a:avLst/>
              </a:prstGeom>
            </p:spPr>
            <p:txBody>
              <a:bodyPr wrap="square" lIns="0" tIns="0" rIns="0" bIns="0" rtlCol="0" anchor="t">
                <a:spAutoFit/>
              </a:bodyPr>
              <a:lstStyle/>
              <a:p>
                <a:pPr algn="just">
                  <a:lnSpc>
                    <a:spcPct val="150000"/>
                  </a:lnSpc>
                </a:pPr>
                <a:r>
                  <a:rPr lang="en-US" sz="3400">
                    <a:latin typeface="Arial" panose="020B0604020202020204" pitchFamily="34" charset="0"/>
                    <a:cs typeface="Arial" panose="020B0604020202020204" pitchFamily="34" charset="0"/>
                  </a:rPr>
                  <a:t>A là người ngăn nắp, tỉ mỉ, có năng lực tổ chức, yêu động vật, yêu thơ ca, đặc biệt thích hoạt động ngoài thiên nhiên, trải nghiệm cuộc sống. Tuy nhiên, A thấy mình chưa tự tin trong giao tiếp và không giỏi công nghệ.</a:t>
                </a:r>
              </a:p>
              <a:p>
                <a:pPr algn="just">
                  <a:lnSpc>
                    <a:spcPct val="150000"/>
                  </a:lnSpc>
                </a:pPr>
                <a:r>
                  <a:rPr lang="en-US" sz="3400" b="1" i="1">
                    <a:solidFill>
                      <a:srgbClr val="FF0000"/>
                    </a:solidFill>
                    <a:latin typeface="Arial" panose="020B0604020202020204" pitchFamily="34" charset="0"/>
                    <a:cs typeface="Arial" panose="020B0604020202020204" pitchFamily="34" charset="0"/>
                  </a:rPr>
                  <a:t>Nhóm nghề nào phù hợp với A?</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Nhân viên dịch vụ và bán hàng.</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Nhà chuyên môn về bán hàng, tiếp thị và quan hệ công chúng.</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Thư kí hành chính và nhân viên chuyên môn khác.</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Nhà văn, nhà báo và nhà ngôn ngữ học.</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Nhà tư vấn nông, lâm nghiệp và thủy sản.</a:t>
                </a:r>
              </a:p>
              <a:p>
                <a:pPr marL="457200" indent="-457200" algn="just">
                  <a:lnSpc>
                    <a:spcPct val="150000"/>
                  </a:lnSpc>
                  <a:buFont typeface="Arial" panose="020B0604020202020204" pitchFamily="34" charset="0"/>
                  <a:buChar char="−"/>
                </a:pPr>
                <a:r>
                  <a:rPr lang="en-US" sz="3400">
                    <a:latin typeface="Arial" panose="020B0604020202020204" pitchFamily="34" charset="0"/>
                    <a:cs typeface="Arial" panose="020B0604020202020204" pitchFamily="34" charset="0"/>
                  </a:rPr>
                  <a:t>…</a:t>
                </a:r>
                <a:endParaRPr lang="vi-VN" sz="3400" dirty="0">
                  <a:latin typeface="Arial" panose="020B0604020202020204" pitchFamily="34" charset="0"/>
                  <a:cs typeface="Arial" panose="020B0604020202020204" pitchFamily="34" charset="0"/>
                </a:endParaRPr>
              </a:p>
            </p:txBody>
          </p:sp>
        </p:grpSp>
        <p:pic>
          <p:nvPicPr>
            <p:cNvPr id="14" name="Picture 11">
              <a:extLst>
                <a:ext uri="{FF2B5EF4-FFF2-40B4-BE49-F238E27FC236}">
                  <a16:creationId xmlns:a16="http://schemas.microsoft.com/office/drawing/2014/main" id="{EA59859E-6F78-378D-488B-7AF11B83D16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71271" y="5112243"/>
              <a:ext cx="2438399" cy="4948780"/>
            </a:xfrm>
            <a:prstGeom prst="rect">
              <a:avLst/>
            </a:prstGeom>
          </p:spPr>
        </p:pic>
      </p:grpSp>
    </p:spTree>
    <p:extLst>
      <p:ext uri="{BB962C8B-B14F-4D97-AF65-F5344CB8AC3E}">
        <p14:creationId xmlns:p14="http://schemas.microsoft.com/office/powerpoint/2010/main" val="4213614577"/>
      </p:ext>
    </p:extLst>
  </p:cSld>
  <p:clrMapOvr>
    <a:masterClrMapping/>
  </p:clrMapOvr>
  <p:transition spd="med">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5" name="Freeform 3">
            <a:extLst>
              <a:ext uri="{FF2B5EF4-FFF2-40B4-BE49-F238E27FC236}">
                <a16:creationId xmlns:a16="http://schemas.microsoft.com/office/drawing/2014/main" id="{6A262A9A-7877-0055-BFD8-F5746CB4028B}"/>
              </a:ext>
            </a:extLst>
          </p:cNvPr>
          <p:cNvSpPr/>
          <p:nvPr/>
        </p:nvSpPr>
        <p:spPr>
          <a:xfrm>
            <a:off x="980777" y="2559039"/>
            <a:ext cx="16487056" cy="692838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B9EFBF6-D1E9-662B-E100-2C8F1EB94942}"/>
              </a:ext>
            </a:extLst>
          </p:cNvPr>
          <p:cNvSpPr txBox="1"/>
          <p:nvPr/>
        </p:nvSpPr>
        <p:spPr>
          <a:xfrm>
            <a:off x="6384159" y="2704407"/>
            <a:ext cx="10669539" cy="663765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Ở tình huống trên,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 có phẩm chất chịu khó, nhẫn nại, tập trung; có năng lực tổ chức (lập kế hoạch, huy động được mọi người cùng tham gia,...); có sở thích là yêu thiên nhiên, thơ ca, trải nghiệm.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 có thể phù hợp với </a:t>
            </a:r>
            <a:r>
              <a:rPr lang="vi-VN" sz="3600" i="1">
                <a:solidFill>
                  <a:srgbClr val="FF0000"/>
                </a:solidFill>
                <a:latin typeface="Arial" panose="020B0604020202020204" pitchFamily="34" charset="0"/>
                <a:ea typeface="Calibri" panose="020F0502020204030204" pitchFamily="34" charset="0"/>
                <a:cs typeface="Arial" panose="020B0604020202020204" pitchFamily="34" charset="0"/>
              </a:rPr>
              <a:t>nhóm nghề chuyên môn bảo vệ môi trường</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tương đối phù hợp với </a:t>
            </a:r>
            <a:r>
              <a:rPr lang="vi-VN" sz="3600" i="1">
                <a:solidFill>
                  <a:srgbClr val="FF0000"/>
                </a:solidFill>
                <a:latin typeface="Arial" panose="020B0604020202020204" pitchFamily="34" charset="0"/>
                <a:ea typeface="Calibri" panose="020F0502020204030204" pitchFamily="34" charset="0"/>
                <a:cs typeface="Arial" panose="020B0604020202020204" pitchFamily="34" charset="0"/>
              </a:rPr>
              <a:t>nhóm nghề văn hóa.</a:t>
            </a:r>
          </a:p>
        </p:txBody>
      </p:sp>
      <p:grpSp>
        <p:nvGrpSpPr>
          <p:cNvPr id="7" name="Group 6">
            <a:extLst>
              <a:ext uri="{FF2B5EF4-FFF2-40B4-BE49-F238E27FC236}">
                <a16:creationId xmlns:a16="http://schemas.microsoft.com/office/drawing/2014/main" id="{2338B8A9-8EE4-B5F4-1696-857CB41C7EC0}"/>
              </a:ext>
            </a:extLst>
          </p:cNvPr>
          <p:cNvGrpSpPr/>
          <p:nvPr/>
        </p:nvGrpSpPr>
        <p:grpSpPr>
          <a:xfrm>
            <a:off x="-1981205" y="627413"/>
            <a:ext cx="11582400" cy="1363710"/>
            <a:chOff x="3467284" y="414578"/>
            <a:chExt cx="11582400" cy="1363710"/>
          </a:xfrm>
        </p:grpSpPr>
        <p:grpSp>
          <p:nvGrpSpPr>
            <p:cNvPr id="8" name="Group 18">
              <a:extLst>
                <a:ext uri="{FF2B5EF4-FFF2-40B4-BE49-F238E27FC236}">
                  <a16:creationId xmlns:a16="http://schemas.microsoft.com/office/drawing/2014/main" id="{D21EEDAA-C0F0-D421-B0F4-A1C916F079DC}"/>
                </a:ext>
              </a:extLst>
            </p:cNvPr>
            <p:cNvGrpSpPr/>
            <p:nvPr/>
          </p:nvGrpSpPr>
          <p:grpSpPr>
            <a:xfrm>
              <a:off x="3467284" y="414578"/>
              <a:ext cx="11582400" cy="1363710"/>
              <a:chOff x="0" y="0"/>
              <a:chExt cx="3160916" cy="406400"/>
            </a:xfrm>
          </p:grpSpPr>
          <p:sp>
            <p:nvSpPr>
              <p:cNvPr id="10" name="Freeform 19">
                <a:extLst>
                  <a:ext uri="{FF2B5EF4-FFF2-40B4-BE49-F238E27FC236}">
                    <a16:creationId xmlns:a16="http://schemas.microsoft.com/office/drawing/2014/main" id="{2EDD0976-3785-A860-67C9-F9A1E5207D35}"/>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5A9496B-1599-A7D5-9A52-901B3393C92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C75AF8DE-DB69-0438-9A5E-E9B31486CE74}"/>
                </a:ext>
              </a:extLst>
            </p:cNvPr>
            <p:cNvSpPr txBox="1"/>
            <p:nvPr/>
          </p:nvSpPr>
          <p:spPr>
            <a:xfrm>
              <a:off x="5628500" y="680932"/>
              <a:ext cx="7148064"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13" name="Picture 12" descr="Icon&#10;&#10;Description automatically generated">
            <a:extLst>
              <a:ext uri="{FF2B5EF4-FFF2-40B4-BE49-F238E27FC236}">
                <a16:creationId xmlns:a16="http://schemas.microsoft.com/office/drawing/2014/main" id="{7EFD8145-511E-5E81-3481-F37ACC6BAF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4081" y="8678500"/>
            <a:ext cx="1547504" cy="1547504"/>
          </a:xfrm>
          <a:prstGeom prst="rect">
            <a:avLst/>
          </a:prstGeom>
        </p:spPr>
      </p:pic>
      <p:grpSp>
        <p:nvGrpSpPr>
          <p:cNvPr id="15" name="Group 14">
            <a:extLst>
              <a:ext uri="{FF2B5EF4-FFF2-40B4-BE49-F238E27FC236}">
                <a16:creationId xmlns:a16="http://schemas.microsoft.com/office/drawing/2014/main" id="{64C35ACF-6F95-93FA-3E2C-5E0B16059FD9}"/>
              </a:ext>
            </a:extLst>
          </p:cNvPr>
          <p:cNvGrpSpPr/>
          <p:nvPr/>
        </p:nvGrpSpPr>
        <p:grpSpPr>
          <a:xfrm>
            <a:off x="1790953" y="4040343"/>
            <a:ext cx="4179071" cy="3671134"/>
            <a:chOff x="1720461" y="4039253"/>
            <a:chExt cx="4179071" cy="3671134"/>
          </a:xfrm>
        </p:grpSpPr>
        <p:grpSp>
          <p:nvGrpSpPr>
            <p:cNvPr id="22" name="Group 8">
              <a:extLst>
                <a:ext uri="{FF2B5EF4-FFF2-40B4-BE49-F238E27FC236}">
                  <a16:creationId xmlns:a16="http://schemas.microsoft.com/office/drawing/2014/main" id="{9F26487E-F86E-9B3B-8C0A-921E8F3313D3}"/>
                </a:ext>
              </a:extLst>
            </p:cNvPr>
            <p:cNvGrpSpPr/>
            <p:nvPr/>
          </p:nvGrpSpPr>
          <p:grpSpPr>
            <a:xfrm>
              <a:off x="1720461" y="4039253"/>
              <a:ext cx="4179071" cy="3671134"/>
              <a:chOff x="0" y="0"/>
              <a:chExt cx="1100661" cy="893945"/>
            </a:xfrm>
          </p:grpSpPr>
          <p:sp>
            <p:nvSpPr>
              <p:cNvPr id="24" name="Freeform 9">
                <a:extLst>
                  <a:ext uri="{FF2B5EF4-FFF2-40B4-BE49-F238E27FC236}">
                    <a16:creationId xmlns:a16="http://schemas.microsoft.com/office/drawing/2014/main" id="{30622212-DD9F-AA10-C2C2-C3BFCA94B61D}"/>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5" name="TextBox 10">
                <a:extLst>
                  <a:ext uri="{FF2B5EF4-FFF2-40B4-BE49-F238E27FC236}">
                    <a16:creationId xmlns:a16="http://schemas.microsoft.com/office/drawing/2014/main" id="{3A21EC4C-69C2-FF40-7208-BEF1D9144C04}"/>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3" name="Picture 11">
              <a:extLst>
                <a:ext uri="{FF2B5EF4-FFF2-40B4-BE49-F238E27FC236}">
                  <a16:creationId xmlns:a16="http://schemas.microsoft.com/office/drawing/2014/main" id="{1FB8018F-6250-6EB6-1822-D84751CC03C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54764" y="4114098"/>
              <a:ext cx="1710463" cy="3471419"/>
            </a:xfrm>
            <a:prstGeom prst="rect">
              <a:avLst/>
            </a:prstGeom>
          </p:spPr>
        </p:pic>
      </p:grpSp>
      <p:sp>
        <p:nvSpPr>
          <p:cNvPr id="16" name="Freeform 13">
            <a:extLst>
              <a:ext uri="{FF2B5EF4-FFF2-40B4-BE49-F238E27FC236}">
                <a16:creationId xmlns:a16="http://schemas.microsoft.com/office/drawing/2014/main" id="{51236FB2-CCC9-8C57-4DE0-411B068AD256}"/>
              </a:ext>
            </a:extLst>
          </p:cNvPr>
          <p:cNvSpPr/>
          <p:nvPr/>
        </p:nvSpPr>
        <p:spPr>
          <a:xfrm rot="18344311">
            <a:off x="523553" y="8514685"/>
            <a:ext cx="1211194" cy="1227067"/>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12"/>
          <p:cNvSpPr/>
          <p:nvPr/>
        </p:nvSpPr>
        <p:spPr>
          <a:xfrm rot="-7096851">
            <a:off x="16702693" y="625019"/>
            <a:ext cx="1623112" cy="884002"/>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85213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left)">
                                      <p:cBhvr>
                                        <p:cTn id="18" dur="500"/>
                                        <p:tgtEl>
                                          <p:spTgt spid="6">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48709" y="385906"/>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218828" y="82637"/>
            <a:ext cx="741668" cy="927422"/>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74B91D1-4E5E-F93B-9C98-4D8594F7694E}"/>
              </a:ext>
            </a:extLst>
          </p:cNvPr>
          <p:cNvSpPr txBox="1"/>
          <p:nvPr/>
        </p:nvSpPr>
        <p:spPr>
          <a:xfrm>
            <a:off x="1552103" y="516696"/>
            <a:ext cx="15183793" cy="1998176"/>
          </a:xfrm>
          <a:prstGeom prst="rect">
            <a:avLst/>
          </a:prstGeom>
          <a:noFill/>
        </p:spPr>
        <p:txBody>
          <a:bodyPr wrap="square">
            <a:spAutoFit/>
          </a:bodyPr>
          <a:lstStyle/>
          <a:p>
            <a:pPr lvl="0"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Thực hành đánh giá mức độ đáp ứng của bản thân với yêu cầu của nhóm nghề trên</a:t>
            </a:r>
            <a:endParaRPr kumimoji="0" lang="vi-VN" sz="44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id="{6BD880E9-9C07-2BBB-F917-B54475B7AC8E}"/>
              </a:ext>
            </a:extLst>
          </p:cNvPr>
          <p:cNvSpPr/>
          <p:nvPr/>
        </p:nvSpPr>
        <p:spPr>
          <a:xfrm>
            <a:off x="6552374" y="2848306"/>
            <a:ext cx="10745026" cy="1998176"/>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Mỗi em hãy nhận định và mô tả các đặc điểm về phẩm chất và năng lực của bản thân.</a:t>
            </a:r>
          </a:p>
        </p:txBody>
      </p:sp>
      <p:sp>
        <p:nvSpPr>
          <p:cNvPr id="3" name="Speech Bubble: Rectangle with Corners Rounded 2">
            <a:extLst>
              <a:ext uri="{FF2B5EF4-FFF2-40B4-BE49-F238E27FC236}">
                <a16:creationId xmlns:a16="http://schemas.microsoft.com/office/drawing/2014/main" id="{CE71721F-798F-7F17-B451-5613E92EC6FB}"/>
              </a:ext>
            </a:extLst>
          </p:cNvPr>
          <p:cNvSpPr/>
          <p:nvPr/>
        </p:nvSpPr>
        <p:spPr>
          <a:xfrm>
            <a:off x="6552374" y="5281819"/>
            <a:ext cx="10745026" cy="1998175"/>
          </a:xfrm>
          <a:prstGeom prst="wedgeRoundRectCallout">
            <a:avLst>
              <a:gd name="adj1" fmla="val -57540"/>
              <a:gd name="adj2" fmla="val -42110"/>
              <a:gd name="adj3" fmla="val 16667"/>
            </a:avLst>
          </a:prstGeom>
          <a:solidFill>
            <a:srgbClr val="FFF2C9"/>
          </a:solidFill>
          <a:ln>
            <a:solidFill>
              <a:srgbClr val="FFF2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Sau đó, tìm hiểu và xác định những đặc điểm, yêu cầu của các nhóm nghề.</a:t>
            </a:r>
          </a:p>
        </p:txBody>
      </p:sp>
      <p:sp>
        <p:nvSpPr>
          <p:cNvPr id="5" name="Speech Bubble: Rectangle with Corners Rounded 4">
            <a:extLst>
              <a:ext uri="{FF2B5EF4-FFF2-40B4-BE49-F238E27FC236}">
                <a16:creationId xmlns:a16="http://schemas.microsoft.com/office/drawing/2014/main" id="{0211208C-15E2-112D-0453-B9C6882F44CA}"/>
              </a:ext>
            </a:extLst>
          </p:cNvPr>
          <p:cNvSpPr/>
          <p:nvPr/>
        </p:nvSpPr>
        <p:spPr>
          <a:xfrm>
            <a:off x="6552374" y="7715331"/>
            <a:ext cx="10745026" cy="1998175"/>
          </a:xfrm>
          <a:prstGeom prst="wedgeRoundRectCallout">
            <a:avLst>
              <a:gd name="adj1" fmla="val -56780"/>
              <a:gd name="adj2" fmla="val -34755"/>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Cuối cùng, tự đánh giá mức độ phù hợp của mình với từng nhóm nghề dựa vào tiêu chí của GV</a:t>
            </a:r>
          </a:p>
        </p:txBody>
      </p:sp>
      <p:pic>
        <p:nvPicPr>
          <p:cNvPr id="6" name="Picture 5">
            <a:extLst>
              <a:ext uri="{FF2B5EF4-FFF2-40B4-BE49-F238E27FC236}">
                <a16:creationId xmlns:a16="http://schemas.microsoft.com/office/drawing/2014/main" id="{7A407118-90E0-9C83-31E9-B0029A08577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5612" y="3084834"/>
            <a:ext cx="4304978" cy="7174963"/>
          </a:xfrm>
          <a:prstGeom prst="rect">
            <a:avLst/>
          </a:prstGeom>
        </p:spPr>
      </p:pic>
    </p:spTree>
    <p:extLst>
      <p:ext uri="{BB962C8B-B14F-4D97-AF65-F5344CB8AC3E}">
        <p14:creationId xmlns:p14="http://schemas.microsoft.com/office/powerpoint/2010/main" val="20506675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 name="Freeform 4"/>
          <p:cNvSpPr/>
          <p:nvPr/>
        </p:nvSpPr>
        <p:spPr>
          <a:xfrm rot="-924948">
            <a:off x="-93956" y="136818"/>
            <a:ext cx="1547575" cy="149341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6866338" y="192933"/>
            <a:ext cx="1346501" cy="1351913"/>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9700754">
            <a:off x="15718388" y="8989317"/>
            <a:ext cx="2474489" cy="1004255"/>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380A37AA-B56B-9E68-E716-0AB6553CCDB6}"/>
              </a:ext>
            </a:extLst>
          </p:cNvPr>
          <p:cNvGrpSpPr/>
          <p:nvPr/>
        </p:nvGrpSpPr>
        <p:grpSpPr>
          <a:xfrm>
            <a:off x="3764530" y="0"/>
            <a:ext cx="10758940" cy="1644920"/>
            <a:chOff x="3677277" y="831974"/>
            <a:chExt cx="10758940" cy="1644920"/>
          </a:xfrm>
        </p:grpSpPr>
        <p:sp>
          <p:nvSpPr>
            <p:cNvPr id="27" name="Freeform 3">
              <a:extLst>
                <a:ext uri="{FF2B5EF4-FFF2-40B4-BE49-F238E27FC236}">
                  <a16:creationId xmlns:a16="http://schemas.microsoft.com/office/drawing/2014/main" id="{2281D0F4-FD6E-6809-479B-370A678CB030}"/>
                </a:ext>
              </a:extLst>
            </p:cNvPr>
            <p:cNvSpPr/>
            <p:nvPr/>
          </p:nvSpPr>
          <p:spPr>
            <a:xfrm>
              <a:off x="3677277" y="831974"/>
              <a:ext cx="10758940" cy="164492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A837E9D-1D5B-23D4-EEF9-B8FAD1769B7F}"/>
                </a:ext>
              </a:extLst>
            </p:cNvPr>
            <p:cNvSpPr txBox="1"/>
            <p:nvPr/>
          </p:nvSpPr>
          <p:spPr>
            <a:xfrm>
              <a:off x="4820277" y="115455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62EE58F0-E442-219F-9C28-1DEAE44F9BCB}"/>
              </a:ext>
            </a:extLst>
          </p:cNvPr>
          <p:cNvGrpSpPr/>
          <p:nvPr/>
        </p:nvGrpSpPr>
        <p:grpSpPr>
          <a:xfrm>
            <a:off x="2933254" y="6429067"/>
            <a:ext cx="12496800" cy="3438832"/>
            <a:chOff x="-245147" y="1889100"/>
            <a:chExt cx="12496800" cy="3438832"/>
          </a:xfrm>
        </p:grpSpPr>
        <p:sp>
          <p:nvSpPr>
            <p:cNvPr id="54" name="Freeform 7">
              <a:extLst>
                <a:ext uri="{FF2B5EF4-FFF2-40B4-BE49-F238E27FC236}">
                  <a16:creationId xmlns:a16="http://schemas.microsoft.com/office/drawing/2014/main" id="{3B7B9059-551F-A3F9-7DC1-2ED69906A5A6}"/>
                </a:ext>
              </a:extLst>
            </p:cNvPr>
            <p:cNvSpPr/>
            <p:nvPr/>
          </p:nvSpPr>
          <p:spPr>
            <a:xfrm>
              <a:off x="-245147" y="1889100"/>
              <a:ext cx="12496800" cy="343883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56F3A8D-3148-414D-A778-6CAD8202DD96}"/>
                </a:ext>
              </a:extLst>
            </p:cNvPr>
            <p:cNvSpPr txBox="1"/>
            <p:nvPr/>
          </p:nvSpPr>
          <p:spPr>
            <a:xfrm>
              <a:off x="586129" y="2207677"/>
              <a:ext cx="11170670"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vi-VN" sz="4000">
                  <a:effectLst/>
                  <a:latin typeface="Arial" panose="020B0604020202020204" pitchFamily="34" charset="0"/>
                  <a:ea typeface="Calibri" panose="020F0502020204030204" pitchFamily="34" charset="0"/>
                  <a:cs typeface="Arial" panose="020B0604020202020204" pitchFamily="34" charset="0"/>
                </a:rPr>
                <a:t>Phân tích những yêu cầu của nhà tuyển dụng về phẩm chất và năng lực của người lao động đối với nhóm nghề mà em quan tâm</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6" name="Group 55">
            <a:extLst>
              <a:ext uri="{FF2B5EF4-FFF2-40B4-BE49-F238E27FC236}">
                <a16:creationId xmlns:a16="http://schemas.microsoft.com/office/drawing/2014/main" id="{F456E0AF-F9BF-FD75-190E-5AF2A038B12D}"/>
              </a:ext>
            </a:extLst>
          </p:cNvPr>
          <p:cNvGrpSpPr/>
          <p:nvPr/>
        </p:nvGrpSpPr>
        <p:grpSpPr>
          <a:xfrm>
            <a:off x="798131" y="2043912"/>
            <a:ext cx="8030803" cy="3986164"/>
            <a:chOff x="620854" y="2162735"/>
            <a:chExt cx="8030803" cy="3986164"/>
          </a:xfrm>
        </p:grpSpPr>
        <p:sp>
          <p:nvSpPr>
            <p:cNvPr id="57" name="Freeform 7">
              <a:extLst>
                <a:ext uri="{FF2B5EF4-FFF2-40B4-BE49-F238E27FC236}">
                  <a16:creationId xmlns:a16="http://schemas.microsoft.com/office/drawing/2014/main" id="{D1BDED8D-18F0-7DE9-10B6-C6098B7D5673}"/>
                </a:ext>
              </a:extLst>
            </p:cNvPr>
            <p:cNvSpPr/>
            <p:nvPr/>
          </p:nvSpPr>
          <p:spPr>
            <a:xfrm>
              <a:off x="620854" y="2162735"/>
              <a:ext cx="8030803" cy="39861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C0405C00-C2CD-7A2D-B42B-32532EFBC854}"/>
                </a:ext>
              </a:extLst>
            </p:cNvPr>
            <p:cNvSpPr txBox="1"/>
            <p:nvPr/>
          </p:nvSpPr>
          <p:spPr>
            <a:xfrm>
              <a:off x="1285513" y="2320023"/>
              <a:ext cx="6701484"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Tìm hiểu nhóm nghề và đặc trưng, yêu cầu của từng nhóm nghề </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DD914ACF-301B-DCB9-0FE4-6F546D658BB3}"/>
              </a:ext>
            </a:extLst>
          </p:cNvPr>
          <p:cNvGrpSpPr/>
          <p:nvPr/>
        </p:nvGrpSpPr>
        <p:grpSpPr>
          <a:xfrm>
            <a:off x="9181654" y="2043911"/>
            <a:ext cx="8397631" cy="3986165"/>
            <a:chOff x="8935861" y="2816711"/>
            <a:chExt cx="8397631" cy="3986165"/>
          </a:xfrm>
        </p:grpSpPr>
        <p:sp>
          <p:nvSpPr>
            <p:cNvPr id="60" name="Freeform 7">
              <a:extLst>
                <a:ext uri="{FF2B5EF4-FFF2-40B4-BE49-F238E27FC236}">
                  <a16:creationId xmlns:a16="http://schemas.microsoft.com/office/drawing/2014/main" id="{266DA74D-4A2D-AC4A-A16F-A17BE6036DE5}"/>
                </a:ext>
              </a:extLst>
            </p:cNvPr>
            <p:cNvSpPr/>
            <p:nvPr/>
          </p:nvSpPr>
          <p:spPr>
            <a:xfrm>
              <a:off x="8935861" y="2816711"/>
              <a:ext cx="8397631" cy="3986165"/>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61" name="TextBox 11">
              <a:extLst>
                <a:ext uri="{FF2B5EF4-FFF2-40B4-BE49-F238E27FC236}">
                  <a16:creationId xmlns:a16="http://schemas.microsoft.com/office/drawing/2014/main" id="{39798C39-0067-6422-9904-28880899BCC0}"/>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FC13173D-9F7B-6C58-7CA4-CC92E730A9E5}"/>
                </a:ext>
              </a:extLst>
            </p:cNvPr>
            <p:cNvSpPr txBox="1"/>
            <p:nvPr/>
          </p:nvSpPr>
          <p:spPr>
            <a:xfrm>
              <a:off x="9149593" y="2974001"/>
              <a:ext cx="7970166"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Giải thích ý nghĩa của việc đảm bảo an toàn và sức khỏe nghề nghiệp đối với người lao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1+#ppt_w/2"/>
                                          </p:val>
                                        </p:tav>
                                        <p:tav tm="100000">
                                          <p:val>
                                            <p:strVal val="#ppt_x"/>
                                          </p:val>
                                        </p:tav>
                                      </p:tavLst>
                                    </p:anim>
                                    <p:anim calcmode="lin" valueType="num">
                                      <p:cBhvr additive="base">
                                        <p:cTn id="20"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79123" y="157687"/>
            <a:ext cx="1012797" cy="845149"/>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7409312" y="-9029"/>
            <a:ext cx="903194" cy="908157"/>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A2C05FE-A692-CE93-5FA4-0CD9C898E2F1}"/>
              </a:ext>
            </a:extLst>
          </p:cNvPr>
          <p:cNvSpPr txBox="1"/>
          <p:nvPr/>
        </p:nvSpPr>
        <p:spPr>
          <a:xfrm>
            <a:off x="933674" y="649033"/>
            <a:ext cx="16420478"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3: Thực hành đánh giá điểm mạnh, điểm yếu và mức độ đáp ứng của bản thân đối với nhóm nghề mà em quan tâm</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61F3EA8-1608-FCC4-B849-09FDC164BA1C}"/>
              </a:ext>
            </a:extLst>
          </p:cNvPr>
          <p:cNvGrpSpPr/>
          <p:nvPr/>
        </p:nvGrpSpPr>
        <p:grpSpPr>
          <a:xfrm>
            <a:off x="696202" y="2810755"/>
            <a:ext cx="16608653" cy="1923222"/>
            <a:chOff x="396328" y="3160046"/>
            <a:chExt cx="16608653" cy="1923222"/>
          </a:xfrm>
        </p:grpSpPr>
        <p:sp>
          <p:nvSpPr>
            <p:cNvPr id="7" name="TextBox 6">
              <a:extLst>
                <a:ext uri="{FF2B5EF4-FFF2-40B4-BE49-F238E27FC236}">
                  <a16:creationId xmlns:a16="http://schemas.microsoft.com/office/drawing/2014/main" id="{3D6F9DA2-F149-10E4-BCE0-FE8DCA76434C}"/>
                </a:ext>
              </a:extLst>
            </p:cNvPr>
            <p:cNvSpPr txBox="1"/>
            <p:nvPr/>
          </p:nvSpPr>
          <p:spPr>
            <a:xfrm>
              <a:off x="1841180" y="3160046"/>
              <a:ext cx="15163801" cy="1923222"/>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3800" b="1">
                  <a:solidFill>
                    <a:schemeClr val="tx2">
                      <a:lumMod val="50000"/>
                    </a:schemeClr>
                  </a:solidFill>
                  <a:latin typeface="Arial" panose="020B0604020202020204" pitchFamily="34" charset="0"/>
                  <a:cs typeface="Arial" panose="020B0604020202020204" pitchFamily="34" charset="0"/>
                </a:rPr>
                <a:t>Yêu cầu: </a:t>
              </a:r>
              <a:r>
                <a:rPr lang="en-US" sz="3800">
                  <a:latin typeface="Arial" panose="020B0604020202020204" pitchFamily="34" charset="0"/>
                  <a:cs typeface="Arial" panose="020B0604020202020204" pitchFamily="34" charset="0"/>
                </a:rPr>
                <a:t>Các em tham khảo những công cụ và cách thức được cung cấp dưới đây để xác định mức độ phù hợp với các nhóm nghề</a:t>
              </a:r>
              <a:endParaRPr lang="vi-VN" sz="3800">
                <a:latin typeface="Arial" panose="020B0604020202020204" pitchFamily="34" charset="0"/>
                <a:cs typeface="Arial" panose="020B0604020202020204" pitchFamily="34" charset="0"/>
              </a:endParaRPr>
            </a:p>
          </p:txBody>
        </p:sp>
        <p:pic>
          <p:nvPicPr>
            <p:cNvPr id="8" name="Picture 9">
              <a:extLst>
                <a:ext uri="{FF2B5EF4-FFF2-40B4-BE49-F238E27FC236}">
                  <a16:creationId xmlns:a16="http://schemas.microsoft.com/office/drawing/2014/main" id="{140303F8-8541-18E2-CDA7-CBB8DDA68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6328" y="3430117"/>
              <a:ext cx="1230941" cy="1383080"/>
            </a:xfrm>
            <a:prstGeom prst="rect">
              <a:avLst/>
            </a:prstGeom>
          </p:spPr>
        </p:pic>
      </p:grpSp>
      <p:grpSp>
        <p:nvGrpSpPr>
          <p:cNvPr id="9" name="Group 8">
            <a:extLst>
              <a:ext uri="{FF2B5EF4-FFF2-40B4-BE49-F238E27FC236}">
                <a16:creationId xmlns:a16="http://schemas.microsoft.com/office/drawing/2014/main" id="{9CE26CB3-B35B-313D-72E3-1BB93DE90058}"/>
              </a:ext>
            </a:extLst>
          </p:cNvPr>
          <p:cNvGrpSpPr/>
          <p:nvPr/>
        </p:nvGrpSpPr>
        <p:grpSpPr>
          <a:xfrm>
            <a:off x="2438401" y="4754215"/>
            <a:ext cx="13411198" cy="941372"/>
            <a:chOff x="3029863" y="1823688"/>
            <a:chExt cx="12362538" cy="1262412"/>
          </a:xfrm>
        </p:grpSpPr>
        <p:cxnSp>
          <p:nvCxnSpPr>
            <p:cNvPr id="10" name="Straight Connector 9">
              <a:extLst>
                <a:ext uri="{FF2B5EF4-FFF2-40B4-BE49-F238E27FC236}">
                  <a16:creationId xmlns:a16="http://schemas.microsoft.com/office/drawing/2014/main" id="{0F04D37B-D9CC-68A3-820F-CB0108CC964B}"/>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677D556-9F4B-992D-277B-E9C26E14B224}"/>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FFA4F1-1C85-A0D4-E45E-2364249E7522}"/>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3AB26AF-85D5-29DF-9BB3-3A2FD5FC3661}"/>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1C30AEC8-F720-43DE-16E8-FDB4CAFA8AF7}"/>
              </a:ext>
            </a:extLst>
          </p:cNvPr>
          <p:cNvSpPr/>
          <p:nvPr/>
        </p:nvSpPr>
        <p:spPr>
          <a:xfrm>
            <a:off x="718818" y="5695587"/>
            <a:ext cx="5160396" cy="412817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latin typeface="Arial" panose="020B0604020202020204" pitchFamily="34" charset="0"/>
                <a:cs typeface="Arial" panose="020B0604020202020204" pitchFamily="34" charset="0"/>
              </a:rPr>
              <a:t>Tài liệu và hướng dẫn cho người học cách thực hiện các bài trắc nghiệm holland, 360 độ, MBTI,... </a:t>
            </a:r>
            <a:endParaRPr lang="en-US" sz="340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ACCA13F-E090-DB42-EFDB-19761525FAF6}"/>
              </a:ext>
            </a:extLst>
          </p:cNvPr>
          <p:cNvSpPr/>
          <p:nvPr/>
        </p:nvSpPr>
        <p:spPr>
          <a:xfrm>
            <a:off x="6324604" y="5694974"/>
            <a:ext cx="5671447" cy="414401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latin typeface="Arial" panose="020B0604020202020204" pitchFamily="34" charset="0"/>
                <a:cs typeface="Arial" panose="020B0604020202020204" pitchFamily="34" charset="0"/>
              </a:rPr>
              <a:t>Trải nghiệm các công việc gần hoặc liên quan đến nghề; đánh giá mức độ thích và hứng thú với nghề hoặc nhóm nghề.</a:t>
            </a:r>
            <a:endParaRPr lang="en-US" sz="3400" dirty="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D9D37F4D-47BC-1FEC-7F29-F33865705E94}"/>
              </a:ext>
            </a:extLst>
          </p:cNvPr>
          <p:cNvSpPr/>
          <p:nvPr/>
        </p:nvSpPr>
        <p:spPr>
          <a:xfrm>
            <a:off x="12441441" y="5678891"/>
            <a:ext cx="5127914" cy="414400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a:solidFill>
                  <a:schemeClr val="tx1"/>
                </a:solidFill>
                <a:latin typeface="Arial" panose="020B0604020202020204" pitchFamily="34" charset="0"/>
                <a:cs typeface="Arial" panose="020B0604020202020204" pitchFamily="34" charset="0"/>
              </a:rPr>
              <a:t>Tìm hiểu về xu hướng nghề định lựa chọn ở hiện tại, tương lai,...</a:t>
            </a:r>
          </a:p>
        </p:txBody>
      </p:sp>
      <p:sp>
        <p:nvSpPr>
          <p:cNvPr id="15" name="Freeform 15"/>
          <p:cNvSpPr/>
          <p:nvPr/>
        </p:nvSpPr>
        <p:spPr>
          <a:xfrm rot="3055056">
            <a:off x="16880988" y="9247663"/>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6"/>
            <a:stretch>
              <a:fillRect/>
            </a:stretch>
          </a:blipFill>
        </p:spPr>
        <p:txBody>
          <a:bodyPr/>
          <a:lstStyle/>
          <a:p>
            <a:pPr algn="just"/>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90862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C9CA33D5-9ED6-06A2-46E7-3ED08E66BFC6}"/>
              </a:ext>
            </a:extLst>
          </p:cNvPr>
          <p:cNvSpPr/>
          <p:nvPr/>
        </p:nvSpPr>
        <p:spPr>
          <a:xfrm>
            <a:off x="5903057" y="1255642"/>
            <a:ext cx="11563385" cy="8178975"/>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1D5642E-35EE-2B70-1A84-6F06505539B1}"/>
              </a:ext>
            </a:extLst>
          </p:cNvPr>
          <p:cNvGrpSpPr/>
          <p:nvPr/>
        </p:nvGrpSpPr>
        <p:grpSpPr>
          <a:xfrm>
            <a:off x="560311" y="2275243"/>
            <a:ext cx="5641975" cy="5657816"/>
            <a:chOff x="0" y="0"/>
            <a:chExt cx="812800" cy="812800"/>
          </a:xfrm>
        </p:grpSpPr>
        <p:sp>
          <p:nvSpPr>
            <p:cNvPr id="8" name="Freeform 7">
              <a:extLst>
                <a:ext uri="{FF2B5EF4-FFF2-40B4-BE49-F238E27FC236}">
                  <a16:creationId xmlns:a16="http://schemas.microsoft.com/office/drawing/2014/main" id="{A2846DD7-CCAF-2A33-A43E-16CB5D55A83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79B994-E4C7-14BC-9082-AA89CCE3115E}"/>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2B9130AB-9417-8C82-F0D0-342CAF5B1D4F}"/>
              </a:ext>
            </a:extLst>
          </p:cNvPr>
          <p:cNvSpPr txBox="1"/>
          <p:nvPr/>
        </p:nvSpPr>
        <p:spPr>
          <a:xfrm>
            <a:off x="1125150" y="3808285"/>
            <a:ext cx="4503522" cy="225805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THEO NHÓM</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8">
            <a:extLst>
              <a:ext uri="{FF2B5EF4-FFF2-40B4-BE49-F238E27FC236}">
                <a16:creationId xmlns:a16="http://schemas.microsoft.com/office/drawing/2014/main" id="{055320BA-340C-52B2-619B-ECFE94D7D0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1957453" y="1226408"/>
            <a:ext cx="1983055" cy="1983055"/>
          </a:xfrm>
          <a:prstGeom prst="rect">
            <a:avLst/>
          </a:prstGeom>
        </p:spPr>
      </p:pic>
      <p:sp>
        <p:nvSpPr>
          <p:cNvPr id="16" name="Freeform 16"/>
          <p:cNvSpPr/>
          <p:nvPr/>
        </p:nvSpPr>
        <p:spPr>
          <a:xfrm flipV="1">
            <a:off x="16321623" y="852383"/>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3258891">
            <a:off x="16906361" y="9018618"/>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8">
            <a:extLst>
              <a:ext uri="{FF2B5EF4-FFF2-40B4-BE49-F238E27FC236}">
                <a16:creationId xmlns:a16="http://schemas.microsoft.com/office/drawing/2014/main" id="{D952E518-F916-98A5-69BB-C21E62737AD8}"/>
              </a:ext>
            </a:extLst>
          </p:cNvPr>
          <p:cNvSpPr/>
          <p:nvPr/>
        </p:nvSpPr>
        <p:spPr>
          <a:xfrm>
            <a:off x="5414509" y="8713081"/>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B91628-00AD-1DEF-EE54-20A4024D2D66}"/>
              </a:ext>
            </a:extLst>
          </p:cNvPr>
          <p:cNvSpPr txBox="1"/>
          <p:nvPr/>
        </p:nvSpPr>
        <p:spPr>
          <a:xfrm>
            <a:off x="6607308" y="2124343"/>
            <a:ext cx="10172407" cy="6441572"/>
          </a:xfrm>
          <a:prstGeom prst="rect">
            <a:avLst/>
          </a:prstGeom>
          <a:noFill/>
        </p:spPr>
        <p:txBody>
          <a:bodyPr wrap="square">
            <a:spAutoFit/>
          </a:bodyPr>
          <a:lstStyle/>
          <a:p>
            <a:pPr marL="571500" lvl="0" indent="-571500" algn="just">
              <a:lnSpc>
                <a:spcPct val="150000"/>
              </a:lnSpc>
              <a:buFont typeface="Courier New" panose="02070309020205020404" pitchFamily="49" charset="0"/>
              <a:buChar char="o"/>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Các em thảo luận với bạn trong nhóm và thực hiện những yêu cầu sau</a:t>
            </a: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kumimoji="0" lang="vi-VN"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Xác định tên nhóm nghề quan tâm, viết ra những phẩm chất; năng lực cần cho nghề, nhóm nghề và sử dụng bảng mô tả các đặc điểm về phẩm chất và năng lực của bản thân.</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5" name="Picture 9">
            <a:extLst>
              <a:ext uri="{FF2B5EF4-FFF2-40B4-BE49-F238E27FC236}">
                <a16:creationId xmlns:a16="http://schemas.microsoft.com/office/drawing/2014/main" id="{73613EAA-81CE-6C03-64A4-616A062DD29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6859" y="6334749"/>
            <a:ext cx="3765364" cy="3967337"/>
          </a:xfrm>
          <a:prstGeom prst="rect">
            <a:avLst/>
          </a:prstGeom>
        </p:spPr>
      </p:pic>
    </p:spTree>
    <p:extLst>
      <p:ext uri="{BB962C8B-B14F-4D97-AF65-F5344CB8AC3E}">
        <p14:creationId xmlns:p14="http://schemas.microsoft.com/office/powerpoint/2010/main" val="41220105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left)">
                                      <p:cBhvr>
                                        <p:cTn id="3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0" grpId="0"/>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C9CA33D5-9ED6-06A2-46E7-3ED08E66BFC6}"/>
              </a:ext>
            </a:extLst>
          </p:cNvPr>
          <p:cNvSpPr/>
          <p:nvPr/>
        </p:nvSpPr>
        <p:spPr>
          <a:xfrm>
            <a:off x="5903057" y="1255642"/>
            <a:ext cx="11563385" cy="8178975"/>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A1D5642E-35EE-2B70-1A84-6F06505539B1}"/>
              </a:ext>
            </a:extLst>
          </p:cNvPr>
          <p:cNvGrpSpPr/>
          <p:nvPr/>
        </p:nvGrpSpPr>
        <p:grpSpPr>
          <a:xfrm>
            <a:off x="560311" y="2275243"/>
            <a:ext cx="5641975" cy="5657816"/>
            <a:chOff x="0" y="0"/>
            <a:chExt cx="812800" cy="812800"/>
          </a:xfrm>
        </p:grpSpPr>
        <p:sp>
          <p:nvSpPr>
            <p:cNvPr id="8" name="Freeform 7">
              <a:extLst>
                <a:ext uri="{FF2B5EF4-FFF2-40B4-BE49-F238E27FC236}">
                  <a16:creationId xmlns:a16="http://schemas.microsoft.com/office/drawing/2014/main" id="{A2846DD7-CCAF-2A33-A43E-16CB5D55A83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F79B994-E4C7-14BC-9082-AA89CCE3115E}"/>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pic>
        <p:nvPicPr>
          <p:cNvPr id="12" name="Picture 18">
            <a:extLst>
              <a:ext uri="{FF2B5EF4-FFF2-40B4-BE49-F238E27FC236}">
                <a16:creationId xmlns:a16="http://schemas.microsoft.com/office/drawing/2014/main" id="{055320BA-340C-52B2-619B-ECFE94D7D0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26758">
            <a:off x="1957453" y="1226408"/>
            <a:ext cx="1983055" cy="1983055"/>
          </a:xfrm>
          <a:prstGeom prst="rect">
            <a:avLst/>
          </a:prstGeom>
        </p:spPr>
      </p:pic>
      <p:sp>
        <p:nvSpPr>
          <p:cNvPr id="16" name="Freeform 16"/>
          <p:cNvSpPr/>
          <p:nvPr/>
        </p:nvSpPr>
        <p:spPr>
          <a:xfrm flipV="1">
            <a:off x="16321623" y="852383"/>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13"/>
          <p:cNvSpPr/>
          <p:nvPr/>
        </p:nvSpPr>
        <p:spPr>
          <a:xfrm rot="-3258891">
            <a:off x="16906361" y="9018618"/>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8">
            <a:extLst>
              <a:ext uri="{FF2B5EF4-FFF2-40B4-BE49-F238E27FC236}">
                <a16:creationId xmlns:a16="http://schemas.microsoft.com/office/drawing/2014/main" id="{D952E518-F916-98A5-69BB-C21E62737AD8}"/>
              </a:ext>
            </a:extLst>
          </p:cNvPr>
          <p:cNvSpPr/>
          <p:nvPr/>
        </p:nvSpPr>
        <p:spPr>
          <a:xfrm>
            <a:off x="5414509" y="8713081"/>
            <a:ext cx="1015286" cy="1317895"/>
          </a:xfrm>
          <a:custGeom>
            <a:avLst/>
            <a:gdLst/>
            <a:ahLst/>
            <a:cxnLst/>
            <a:rect l="l" t="t" r="r" b="b"/>
            <a:pathLst>
              <a:path w="1015286" h="1317895">
                <a:moveTo>
                  <a:pt x="0" y="0"/>
                </a:moveTo>
                <a:lnTo>
                  <a:pt x="1015286" y="0"/>
                </a:lnTo>
                <a:lnTo>
                  <a:pt x="1015286" y="1317895"/>
                </a:lnTo>
                <a:lnTo>
                  <a:pt x="0" y="1317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4B91628-00AD-1DEF-EE54-20A4024D2D66}"/>
              </a:ext>
            </a:extLst>
          </p:cNvPr>
          <p:cNvSpPr txBox="1"/>
          <p:nvPr/>
        </p:nvSpPr>
        <p:spPr>
          <a:xfrm>
            <a:off x="6657988" y="1922714"/>
            <a:ext cx="10042675"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So sánh và tự đánh giá mức độ đáp ứng của bản thân đối với yêu cầu của nghề và những điểm mạnh, điểm yếu của bản thân đối với yêu cầu đó.</a:t>
            </a:r>
          </a:p>
          <a:p>
            <a:pPr marL="571500" lvl="0" indent="-571500" algn="just">
              <a:lnSpc>
                <a:spcPct val="150000"/>
              </a:lnSpc>
              <a:buFont typeface="Wingdings" panose="05000000000000000000" pitchFamily="2" charset="2"/>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Cuối cùng,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lấy ý kiến, trao đổi với các thành viên trong gia đình, bạn bè, thầy cô,... để nhận định được chính xác hơn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F6C13C6-180D-4308-441F-08865DD0AFB8}"/>
              </a:ext>
            </a:extLst>
          </p:cNvPr>
          <p:cNvSpPr txBox="1"/>
          <p:nvPr/>
        </p:nvSpPr>
        <p:spPr>
          <a:xfrm>
            <a:off x="1125150" y="3808285"/>
            <a:ext cx="4503522" cy="2258054"/>
          </a:xfrm>
          <a:prstGeom prst="rect">
            <a:avLst/>
          </a:prstGeom>
          <a:no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HOẠT ĐỘNG THEO NHÓM</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6" name="Picture 9">
            <a:extLst>
              <a:ext uri="{FF2B5EF4-FFF2-40B4-BE49-F238E27FC236}">
                <a16:creationId xmlns:a16="http://schemas.microsoft.com/office/drawing/2014/main" id="{A25CC5EC-21F7-7A5C-F941-D1CDAF84090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06859" y="6334749"/>
            <a:ext cx="3765364" cy="3967337"/>
          </a:xfrm>
          <a:prstGeom prst="rect">
            <a:avLst/>
          </a:prstGeom>
        </p:spPr>
      </p:pic>
    </p:spTree>
    <p:extLst>
      <p:ext uri="{BB962C8B-B14F-4D97-AF65-F5344CB8AC3E}">
        <p14:creationId xmlns:p14="http://schemas.microsoft.com/office/powerpoint/2010/main" val="33737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left)">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88A9AE5B-6BB0-2461-A864-806BB987B3E4}"/>
              </a:ext>
            </a:extLst>
          </p:cNvPr>
          <p:cNvSpPr/>
          <p:nvPr/>
        </p:nvSpPr>
        <p:spPr>
          <a:xfrm>
            <a:off x="762000" y="2332356"/>
            <a:ext cx="16802099" cy="745289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0ECF4"/>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7713734C-71E8-79B6-7C7F-53A0A0B8C0B1}"/>
              </a:ext>
            </a:extLst>
          </p:cNvPr>
          <p:cNvSpPr txBox="1"/>
          <p:nvPr/>
        </p:nvSpPr>
        <p:spPr>
          <a:xfrm>
            <a:off x="6857977" y="2584624"/>
            <a:ext cx="10439423" cy="7001276"/>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Nhóm nghề em quan tâm</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 Kế toán </a:t>
            </a:r>
          </a:p>
          <a:p>
            <a:pPr marL="571500" indent="-571500" algn="just">
              <a:lnSpc>
                <a:spcPct val="150000"/>
              </a:lnSpc>
              <a:buFont typeface="Courier New" panose="02070309020205020404" pitchFamily="49" charset="0"/>
              <a:buChar char="o"/>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Phẩm chất và năng lực cần cho nghề này: </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Trung thực</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c</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hăm chỉ</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t</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rách nhiệm.</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Cẩn thận, tỉ mỉ, chính xác.</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Có kiến thức chuyên môn về kế toán, thuế, tài chính. </a:t>
            </a:r>
          </a:p>
          <a:p>
            <a:pPr marL="1028700" lvl="1"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Có khả năng phân tích, đánh giá và báo cáo kết quả tài chính. </a:t>
            </a:r>
          </a:p>
        </p:txBody>
      </p:sp>
      <p:grpSp>
        <p:nvGrpSpPr>
          <p:cNvPr id="5" name="Group 4">
            <a:extLst>
              <a:ext uri="{FF2B5EF4-FFF2-40B4-BE49-F238E27FC236}">
                <a16:creationId xmlns:a16="http://schemas.microsoft.com/office/drawing/2014/main" id="{BBEA3634-36A7-DF4B-C595-A4944E914CD6}"/>
              </a:ext>
            </a:extLst>
          </p:cNvPr>
          <p:cNvGrpSpPr/>
          <p:nvPr/>
        </p:nvGrpSpPr>
        <p:grpSpPr>
          <a:xfrm>
            <a:off x="-1981209" y="502848"/>
            <a:ext cx="11582400" cy="1363710"/>
            <a:chOff x="3467284" y="414578"/>
            <a:chExt cx="11582400" cy="1363710"/>
          </a:xfrm>
        </p:grpSpPr>
        <p:grpSp>
          <p:nvGrpSpPr>
            <p:cNvPr id="6" name="Group 18">
              <a:extLst>
                <a:ext uri="{FF2B5EF4-FFF2-40B4-BE49-F238E27FC236}">
                  <a16:creationId xmlns:a16="http://schemas.microsoft.com/office/drawing/2014/main" id="{46DAECBB-1C27-827F-B95A-8A6F28A991B9}"/>
                </a:ext>
              </a:extLst>
            </p:cNvPr>
            <p:cNvGrpSpPr/>
            <p:nvPr/>
          </p:nvGrpSpPr>
          <p:grpSpPr>
            <a:xfrm>
              <a:off x="3467284" y="414578"/>
              <a:ext cx="11582400" cy="1363710"/>
              <a:chOff x="0" y="0"/>
              <a:chExt cx="3160916" cy="406400"/>
            </a:xfrm>
          </p:grpSpPr>
          <p:sp>
            <p:nvSpPr>
              <p:cNvPr id="8" name="Freeform 19">
                <a:extLst>
                  <a:ext uri="{FF2B5EF4-FFF2-40B4-BE49-F238E27FC236}">
                    <a16:creationId xmlns:a16="http://schemas.microsoft.com/office/drawing/2014/main" id="{44309745-E90D-A3B7-9011-FB6D688D71B8}"/>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4">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83A7734-45E4-D63A-4BBC-A0FA7073600F}"/>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28853824-71FE-95B0-4C54-42662205D17E}"/>
                </a:ext>
              </a:extLst>
            </p:cNvPr>
            <p:cNvSpPr txBox="1"/>
            <p:nvPr/>
          </p:nvSpPr>
          <p:spPr>
            <a:xfrm>
              <a:off x="5684450" y="612830"/>
              <a:ext cx="7148064"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VÍ DỤ THAM KHẢO</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21" name="Picture 20" descr="Icon&#10;&#10;Description automatically generated">
            <a:extLst>
              <a:ext uri="{FF2B5EF4-FFF2-40B4-BE49-F238E27FC236}">
                <a16:creationId xmlns:a16="http://schemas.microsoft.com/office/drawing/2014/main" id="{A5630D39-20FC-D55D-6440-D4162DADA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6944" y="1734340"/>
            <a:ext cx="1196031" cy="1196031"/>
          </a:xfrm>
          <a:prstGeom prst="rect">
            <a:avLst/>
          </a:prstGeom>
        </p:spPr>
      </p:pic>
      <p:grpSp>
        <p:nvGrpSpPr>
          <p:cNvPr id="24" name="Group 23">
            <a:extLst>
              <a:ext uri="{FF2B5EF4-FFF2-40B4-BE49-F238E27FC236}">
                <a16:creationId xmlns:a16="http://schemas.microsoft.com/office/drawing/2014/main" id="{BC3E5D4C-6B21-7118-874C-CB72EAF66706}"/>
              </a:ext>
            </a:extLst>
          </p:cNvPr>
          <p:cNvGrpSpPr/>
          <p:nvPr/>
        </p:nvGrpSpPr>
        <p:grpSpPr>
          <a:xfrm>
            <a:off x="1514649" y="3985909"/>
            <a:ext cx="4590679" cy="4145784"/>
            <a:chOff x="1611898" y="3747710"/>
            <a:chExt cx="4590679" cy="4145784"/>
          </a:xfrm>
        </p:grpSpPr>
        <p:sp>
          <p:nvSpPr>
            <p:cNvPr id="25" name="Freeform 9">
              <a:extLst>
                <a:ext uri="{FF2B5EF4-FFF2-40B4-BE49-F238E27FC236}">
                  <a16:creationId xmlns:a16="http://schemas.microsoft.com/office/drawing/2014/main" id="{BE6FAA00-098D-0F23-4D7A-EF3F25622EA5}"/>
                </a:ext>
              </a:extLst>
            </p:cNvPr>
            <p:cNvSpPr/>
            <p:nvPr/>
          </p:nvSpPr>
          <p:spPr>
            <a:xfrm>
              <a:off x="1611898" y="3747710"/>
              <a:ext cx="4590679" cy="4038817"/>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26" name="Picture 25" descr="A cartoon of a child reading a book&#10;&#10;Description automatically generated">
              <a:extLst>
                <a:ext uri="{FF2B5EF4-FFF2-40B4-BE49-F238E27FC236}">
                  <a16:creationId xmlns:a16="http://schemas.microsoft.com/office/drawing/2014/main" id="{A28CC11D-70F5-79FB-9D26-6A7D89B85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813" y="3854181"/>
              <a:ext cx="3904140" cy="4039313"/>
            </a:xfrm>
            <a:prstGeom prst="rect">
              <a:avLst/>
            </a:prstGeom>
          </p:spPr>
        </p:pic>
      </p:grpSp>
      <p:sp>
        <p:nvSpPr>
          <p:cNvPr id="16" name="Freeform 16"/>
          <p:cNvSpPr/>
          <p:nvPr/>
        </p:nvSpPr>
        <p:spPr>
          <a:xfrm flipV="1">
            <a:off x="541298" y="8857437"/>
            <a:ext cx="1500597" cy="1061453"/>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6909022" y="8996847"/>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6669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88A9AE5B-6BB0-2461-A864-806BB987B3E4}"/>
              </a:ext>
            </a:extLst>
          </p:cNvPr>
          <p:cNvSpPr/>
          <p:nvPr/>
        </p:nvSpPr>
        <p:spPr>
          <a:xfrm>
            <a:off x="762000" y="2332356"/>
            <a:ext cx="16802099" cy="7452890"/>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rgbClr val="F0ECF4"/>
          </a:solidFill>
        </p:spPr>
        <p:txBody>
          <a:bodyPr/>
          <a:lstStyle/>
          <a:p>
            <a:r>
              <a:rPr lang="en-US">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7713734C-71E8-79B6-7C7F-53A0A0B8C0B1}"/>
              </a:ext>
            </a:extLst>
          </p:cNvPr>
          <p:cNvSpPr txBox="1"/>
          <p:nvPr/>
        </p:nvSpPr>
        <p:spPr>
          <a:xfrm>
            <a:off x="6857977" y="2584624"/>
            <a:ext cx="10058423" cy="6928179"/>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3800" b="1">
                <a:solidFill>
                  <a:srgbClr val="000000"/>
                </a:solidFill>
                <a:ea typeface="Calibri" panose="020F0502020204030204" pitchFamily="34" charset="0"/>
                <a:cs typeface="Arial" panose="020B0604020202020204" pitchFamily="34" charset="0"/>
              </a:rPr>
              <a:t>Đánh giá bản thân: </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Em là một người yêu thích những con số, chăm chỉ, cẩn thận và có trách nhiệm trong mọi công việc. </a:t>
            </a:r>
            <a:endParaRPr lang="en-US" sz="3800">
              <a:solidFill>
                <a:srgbClr val="000000"/>
              </a:solidFill>
              <a:ea typeface="Calibri" panose="020F0502020204030204" pitchFamily="34" charset="0"/>
              <a:cs typeface="Arial" panose="020B0604020202020204" pitchFamily="34" charset="0"/>
            </a:endParaRPr>
          </a:p>
          <a:p>
            <a:pPr marL="1028700" lvl="1" indent="-571500" algn="just">
              <a:lnSpc>
                <a:spcPct val="200000"/>
              </a:lnSpc>
              <a:buFont typeface="Wingdings" panose="05000000000000000000" pitchFamily="2" charset="2"/>
              <a:buChar char="§"/>
            </a:pPr>
            <a:r>
              <a:rPr lang="vi-VN" sz="3800">
                <a:solidFill>
                  <a:srgbClr val="000000"/>
                </a:solidFill>
                <a:ea typeface="Calibri" panose="020F0502020204030204" pitchFamily="34" charset="0"/>
                <a:cs typeface="Arial" panose="020B0604020202020204" pitchFamily="34" charset="0"/>
              </a:rPr>
              <a:t>Em cảm thấy mình phù hợp với nhóm nghề này.</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BEA3634-36A7-DF4B-C595-A4944E914CD6}"/>
              </a:ext>
            </a:extLst>
          </p:cNvPr>
          <p:cNvGrpSpPr/>
          <p:nvPr/>
        </p:nvGrpSpPr>
        <p:grpSpPr>
          <a:xfrm>
            <a:off x="-1981209" y="502848"/>
            <a:ext cx="11582400" cy="1363710"/>
            <a:chOff x="3467284" y="414578"/>
            <a:chExt cx="11582400" cy="1363710"/>
          </a:xfrm>
        </p:grpSpPr>
        <p:grpSp>
          <p:nvGrpSpPr>
            <p:cNvPr id="6" name="Group 18">
              <a:extLst>
                <a:ext uri="{FF2B5EF4-FFF2-40B4-BE49-F238E27FC236}">
                  <a16:creationId xmlns:a16="http://schemas.microsoft.com/office/drawing/2014/main" id="{46DAECBB-1C27-827F-B95A-8A6F28A991B9}"/>
                </a:ext>
              </a:extLst>
            </p:cNvPr>
            <p:cNvGrpSpPr/>
            <p:nvPr/>
          </p:nvGrpSpPr>
          <p:grpSpPr>
            <a:xfrm>
              <a:off x="3467284" y="414578"/>
              <a:ext cx="11582400" cy="1363710"/>
              <a:chOff x="0" y="0"/>
              <a:chExt cx="3160916" cy="406400"/>
            </a:xfrm>
          </p:grpSpPr>
          <p:sp>
            <p:nvSpPr>
              <p:cNvPr id="8" name="Freeform 19">
                <a:extLst>
                  <a:ext uri="{FF2B5EF4-FFF2-40B4-BE49-F238E27FC236}">
                    <a16:creationId xmlns:a16="http://schemas.microsoft.com/office/drawing/2014/main" id="{44309745-E90D-A3B7-9011-FB6D688D71B8}"/>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4">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83A7734-45E4-D63A-4BBC-A0FA7073600F}"/>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28853824-71FE-95B0-4C54-42662205D17E}"/>
                </a:ext>
              </a:extLst>
            </p:cNvPr>
            <p:cNvSpPr txBox="1"/>
            <p:nvPr/>
          </p:nvSpPr>
          <p:spPr>
            <a:xfrm>
              <a:off x="5684450" y="612830"/>
              <a:ext cx="7148064"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VÍ DỤ THAM KHẢO</a:t>
              </a:r>
              <a:endParaRPr lang="en-US" sz="5000" b="1" dirty="0">
                <a:solidFill>
                  <a:schemeClr val="bg1"/>
                </a:solidFill>
                <a:latin typeface="Arial" panose="020B0604020202020204" pitchFamily="34" charset="0"/>
                <a:cs typeface="Arial" panose="020B0604020202020204" pitchFamily="34" charset="0"/>
              </a:endParaRPr>
            </a:p>
          </p:txBody>
        </p:sp>
      </p:grpSp>
      <p:pic>
        <p:nvPicPr>
          <p:cNvPr id="21" name="Picture 20" descr="Icon&#10;&#10;Description automatically generated">
            <a:extLst>
              <a:ext uri="{FF2B5EF4-FFF2-40B4-BE49-F238E27FC236}">
                <a16:creationId xmlns:a16="http://schemas.microsoft.com/office/drawing/2014/main" id="{A5630D39-20FC-D55D-6440-D4162DADAF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86944" y="1734340"/>
            <a:ext cx="1196031" cy="1196031"/>
          </a:xfrm>
          <a:prstGeom prst="rect">
            <a:avLst/>
          </a:prstGeom>
        </p:spPr>
      </p:pic>
      <p:grpSp>
        <p:nvGrpSpPr>
          <p:cNvPr id="24" name="Group 23">
            <a:extLst>
              <a:ext uri="{FF2B5EF4-FFF2-40B4-BE49-F238E27FC236}">
                <a16:creationId xmlns:a16="http://schemas.microsoft.com/office/drawing/2014/main" id="{BC3E5D4C-6B21-7118-874C-CB72EAF66706}"/>
              </a:ext>
            </a:extLst>
          </p:cNvPr>
          <p:cNvGrpSpPr/>
          <p:nvPr/>
        </p:nvGrpSpPr>
        <p:grpSpPr>
          <a:xfrm>
            <a:off x="1514649" y="3985909"/>
            <a:ext cx="4590679" cy="4145784"/>
            <a:chOff x="1611898" y="3747710"/>
            <a:chExt cx="4590679" cy="4145784"/>
          </a:xfrm>
        </p:grpSpPr>
        <p:sp>
          <p:nvSpPr>
            <p:cNvPr id="25" name="Freeform 9">
              <a:extLst>
                <a:ext uri="{FF2B5EF4-FFF2-40B4-BE49-F238E27FC236}">
                  <a16:creationId xmlns:a16="http://schemas.microsoft.com/office/drawing/2014/main" id="{BE6FAA00-098D-0F23-4D7A-EF3F25622EA5}"/>
                </a:ext>
              </a:extLst>
            </p:cNvPr>
            <p:cNvSpPr/>
            <p:nvPr/>
          </p:nvSpPr>
          <p:spPr>
            <a:xfrm>
              <a:off x="1611898" y="3747710"/>
              <a:ext cx="4590679" cy="4038817"/>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26" name="Picture 25" descr="A cartoon of a child reading a book&#10;&#10;Description automatically generated">
              <a:extLst>
                <a:ext uri="{FF2B5EF4-FFF2-40B4-BE49-F238E27FC236}">
                  <a16:creationId xmlns:a16="http://schemas.microsoft.com/office/drawing/2014/main" id="{A28CC11D-70F5-79FB-9D26-6A7D89B85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2813" y="3854181"/>
              <a:ext cx="3904140" cy="4039313"/>
            </a:xfrm>
            <a:prstGeom prst="rect">
              <a:avLst/>
            </a:prstGeom>
          </p:spPr>
        </p:pic>
      </p:grpSp>
      <p:sp>
        <p:nvSpPr>
          <p:cNvPr id="16" name="Freeform 16"/>
          <p:cNvSpPr/>
          <p:nvPr/>
        </p:nvSpPr>
        <p:spPr>
          <a:xfrm flipV="1">
            <a:off x="541298" y="8857437"/>
            <a:ext cx="1500597" cy="1061453"/>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6"/>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16909022" y="8996847"/>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7"/>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1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wipe(left)">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4" name="Freeform 14"/>
          <p:cNvSpPr/>
          <p:nvPr/>
        </p:nvSpPr>
        <p:spPr>
          <a:xfrm rot="-755808">
            <a:off x="-140840" y="-143129"/>
            <a:ext cx="989202" cy="913994"/>
          </a:xfrm>
          <a:custGeom>
            <a:avLst/>
            <a:gdLst/>
            <a:ahLst/>
            <a:cxnLst/>
            <a:rect l="l" t="t" r="r" b="b"/>
            <a:pathLst>
              <a:path w="1380235" h="1331927">
                <a:moveTo>
                  <a:pt x="0" y="0"/>
                </a:moveTo>
                <a:lnTo>
                  <a:pt x="1380235" y="0"/>
                </a:lnTo>
                <a:lnTo>
                  <a:pt x="1380235" y="1331926"/>
                </a:lnTo>
                <a:lnTo>
                  <a:pt x="0" y="133192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1070001">
            <a:off x="16758289" y="53607"/>
            <a:ext cx="1221632" cy="1149634"/>
          </a:xfrm>
          <a:custGeom>
            <a:avLst/>
            <a:gdLst/>
            <a:ahLst/>
            <a:cxnLst/>
            <a:rect l="l" t="t" r="r" b="b"/>
            <a:pathLst>
              <a:path w="1775423" h="1677775">
                <a:moveTo>
                  <a:pt x="0" y="0"/>
                </a:moveTo>
                <a:lnTo>
                  <a:pt x="1775423" y="0"/>
                </a:lnTo>
                <a:lnTo>
                  <a:pt x="1775423" y="1677775"/>
                </a:lnTo>
                <a:lnTo>
                  <a:pt x="0" y="167777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rot="3081206">
            <a:off x="17191772" y="9345325"/>
            <a:ext cx="908219" cy="1004632"/>
          </a:xfrm>
          <a:custGeom>
            <a:avLst/>
            <a:gdLst/>
            <a:ahLst/>
            <a:cxnLst/>
            <a:rect l="l" t="t" r="r" b="b"/>
            <a:pathLst>
              <a:path w="1341298" h="1197109">
                <a:moveTo>
                  <a:pt x="0" y="0"/>
                </a:moveTo>
                <a:lnTo>
                  <a:pt x="1341299" y="0"/>
                </a:lnTo>
                <a:lnTo>
                  <a:pt x="1341299" y="1197109"/>
                </a:lnTo>
                <a:lnTo>
                  <a:pt x="0" y="1197109"/>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786CB44-52CD-F895-57E1-F98216248FD4}"/>
              </a:ext>
            </a:extLst>
          </p:cNvPr>
          <p:cNvSpPr txBox="1"/>
          <p:nvPr/>
        </p:nvSpPr>
        <p:spPr>
          <a:xfrm>
            <a:off x="2607686" y="691655"/>
            <a:ext cx="13072627" cy="1998176"/>
          </a:xfrm>
          <a:prstGeom prst="rect">
            <a:avLst/>
          </a:prstGeom>
          <a:noFill/>
        </p:spPr>
        <p:txBody>
          <a:bodyPr wrap="square">
            <a:spAutoFit/>
          </a:bodyPr>
          <a:lstStyle/>
          <a:p>
            <a:pPr algn="ctr">
              <a:lnSpc>
                <a:spcPct val="150000"/>
              </a:lnSpc>
            </a:pPr>
            <a:r>
              <a:rPr lang="vi-VN" sz="4400" b="1">
                <a:solidFill>
                  <a:srgbClr val="C00000"/>
                </a:solidFill>
                <a:latin typeface="Arial" panose="020B0604020202020204" pitchFamily="34" charset="0"/>
                <a:cs typeface="Arial" panose="020B0604020202020204" pitchFamily="34" charset="0"/>
              </a:rPr>
              <a:t>Nhiệm vụ 4: Xây dựng một tập thông tin nghề mà em quan tâm</a:t>
            </a:r>
            <a:endParaRPr lang="en-US" sz="4400" b="1" dirty="0">
              <a:solidFill>
                <a:srgbClr val="C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9D9360F9-0A06-6878-08F0-1078E662E861}"/>
              </a:ext>
            </a:extLst>
          </p:cNvPr>
          <p:cNvGrpSpPr/>
          <p:nvPr/>
        </p:nvGrpSpPr>
        <p:grpSpPr>
          <a:xfrm>
            <a:off x="7391400" y="2729360"/>
            <a:ext cx="9829799" cy="6071740"/>
            <a:chOff x="6863956" y="1527085"/>
            <a:chExt cx="9829799" cy="6071740"/>
          </a:xfrm>
        </p:grpSpPr>
        <p:sp>
          <p:nvSpPr>
            <p:cNvPr id="20" name="Speech Bubble: Rectangle with Corners Rounded 19">
              <a:extLst>
                <a:ext uri="{FF2B5EF4-FFF2-40B4-BE49-F238E27FC236}">
                  <a16:creationId xmlns:a16="http://schemas.microsoft.com/office/drawing/2014/main" id="{2AE5612C-9388-0312-6D35-D75D45E68937}"/>
                </a:ext>
              </a:extLst>
            </p:cNvPr>
            <p:cNvSpPr/>
            <p:nvPr/>
          </p:nvSpPr>
          <p:spPr>
            <a:xfrm>
              <a:off x="6863956" y="2380554"/>
              <a:ext cx="9829799" cy="5218271"/>
            </a:xfrm>
            <a:prstGeom prst="wedgeRoundRectCallout">
              <a:avLst>
                <a:gd name="adj1" fmla="val -60624"/>
                <a:gd name="adj2" fmla="val 39997"/>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Trước khi thực hiện nhiệm vụ, c</a:t>
              </a:r>
              <a:r>
                <a:rPr lang="vi-VN" sz="4000">
                  <a:solidFill>
                    <a:schemeClr val="tx1"/>
                  </a:solidFill>
                  <a:latin typeface="Arial" panose="020B0604020202020204" pitchFamily="34" charset="0"/>
                  <a:cs typeface="Arial" panose="020B0604020202020204" pitchFamily="34" charset="0"/>
                </a:rPr>
                <a:t>ác em hãy </a:t>
              </a:r>
              <a:r>
                <a:rPr lang="en-US" sz="4000">
                  <a:solidFill>
                    <a:schemeClr val="tx1"/>
                  </a:solidFill>
                  <a:latin typeface="Arial" panose="020B0604020202020204" pitchFamily="34" charset="0"/>
                  <a:cs typeface="Arial" panose="020B0604020202020204" pitchFamily="34" charset="0"/>
                </a:rPr>
                <a:t>lắng nghe phần giải thích lí do tại sao cần xây dựng trang thông tin nghề nghiệp của bản thân cho sẵn dưới đây</a:t>
              </a:r>
              <a:endParaRPr lang="vi-VN" sz="4000" i="1">
                <a:solidFill>
                  <a:schemeClr val="tx1"/>
                </a:solidFill>
                <a:latin typeface="Arial" panose="020B0604020202020204" pitchFamily="34" charset="0"/>
                <a:cs typeface="Arial" panose="020B0604020202020204" pitchFamily="34" charset="0"/>
              </a:endParaRPr>
            </a:p>
          </p:txBody>
        </p:sp>
        <p:pic>
          <p:nvPicPr>
            <p:cNvPr id="22" name="Picture 2">
              <a:extLst>
                <a:ext uri="{FF2B5EF4-FFF2-40B4-BE49-F238E27FC236}">
                  <a16:creationId xmlns:a16="http://schemas.microsoft.com/office/drawing/2014/main" id="{89D7EF10-2865-0B6B-3C57-10FDA4A20E0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15063" y="1527085"/>
              <a:ext cx="1127583" cy="1159197"/>
            </a:xfrm>
            <a:prstGeom prst="rect">
              <a:avLst/>
            </a:prstGeom>
          </p:spPr>
        </p:pic>
      </p:grpSp>
      <p:pic>
        <p:nvPicPr>
          <p:cNvPr id="23" name="Picture 22" descr="A picture containing vector graphics&#10;&#10;Description automatically generated">
            <a:extLst>
              <a:ext uri="{FF2B5EF4-FFF2-40B4-BE49-F238E27FC236}">
                <a16:creationId xmlns:a16="http://schemas.microsoft.com/office/drawing/2014/main" id="{408C1B9B-C6A0-4BD8-AE1D-ECA679D6674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96" r="11864"/>
          <a:stretch/>
        </p:blipFill>
        <p:spPr>
          <a:xfrm>
            <a:off x="1447800" y="4840128"/>
            <a:ext cx="4495800" cy="5446872"/>
          </a:xfrm>
          <a:prstGeom prst="rect">
            <a:avLst/>
          </a:prstGeom>
        </p:spPr>
      </p:pic>
    </p:spTree>
    <p:extLst>
      <p:ext uri="{BB962C8B-B14F-4D97-AF65-F5344CB8AC3E}">
        <p14:creationId xmlns:p14="http://schemas.microsoft.com/office/powerpoint/2010/main" val="8690988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DAE5E9-85CA-D570-299C-DE8459A52927}"/>
              </a:ext>
            </a:extLst>
          </p:cNvPr>
          <p:cNvGrpSpPr/>
          <p:nvPr/>
        </p:nvGrpSpPr>
        <p:grpSpPr>
          <a:xfrm>
            <a:off x="457200" y="220728"/>
            <a:ext cx="17585545" cy="2179572"/>
            <a:chOff x="312421" y="-440033"/>
            <a:chExt cx="17585545" cy="2179572"/>
          </a:xfrm>
        </p:grpSpPr>
        <p:sp>
          <p:nvSpPr>
            <p:cNvPr id="3" name="Line Callout 1 (Border and Accent Bar) 3">
              <a:extLst>
                <a:ext uri="{FF2B5EF4-FFF2-40B4-BE49-F238E27FC236}">
                  <a16:creationId xmlns:a16="http://schemas.microsoft.com/office/drawing/2014/main" id="{22CFCD12-9A0F-C79A-DF99-44E070218800}"/>
                </a:ext>
              </a:extLst>
            </p:cNvPr>
            <p:cNvSpPr/>
            <p:nvPr/>
          </p:nvSpPr>
          <p:spPr>
            <a:xfrm>
              <a:off x="312421" y="77778"/>
              <a:ext cx="17045016" cy="1661761"/>
            </a:xfrm>
            <a:prstGeom prst="accentBorderCallout1">
              <a:avLst>
                <a:gd name="adj1" fmla="val 18750"/>
                <a:gd name="adj2" fmla="val -3127"/>
                <a:gd name="adj3" fmla="val 17954"/>
                <a:gd name="adj4" fmla="val -17509"/>
              </a:avLst>
            </a:prstGeom>
            <a:solidFill>
              <a:srgbClr val="FFFAEB"/>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C00000"/>
                  </a:solidFill>
                  <a:latin typeface="Arial" panose="020B0604020202020204" pitchFamily="34" charset="0"/>
                  <a:cs typeface="Arial" panose="020B0604020202020204" pitchFamily="34" charset="0"/>
                </a:rPr>
                <a:t>Lí do tại sao cần xây dựng trang thông tin nghề nghiệp của bản thân</a:t>
              </a:r>
              <a:r>
                <a:rPr lang="en-US" sz="4000">
                  <a:solidFill>
                    <a:srgbClr val="C00000"/>
                  </a:solidFill>
                  <a:latin typeface="Arial" panose="020B0604020202020204" pitchFamily="34" charset="0"/>
                  <a:cs typeface="Arial" panose="020B0604020202020204" pitchFamily="34" charset="0"/>
                </a:rPr>
                <a:t> là:</a:t>
              </a:r>
              <a:r>
                <a:rPr lang="vi-VN" sz="4000">
                  <a:solidFill>
                    <a:srgbClr val="C00000"/>
                  </a:solidFill>
                  <a:latin typeface="Arial" panose="020B0604020202020204" pitchFamily="34" charset="0"/>
                  <a:cs typeface="Arial" panose="020B0604020202020204" pitchFamily="34" charset="0"/>
                </a:rPr>
                <a:t> </a:t>
              </a:r>
              <a:endParaRPr lang="en-US" sz="4000" dirty="0">
                <a:solidFill>
                  <a:srgbClr val="C00000"/>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9E7D7D88-6125-946A-783A-45A09C087F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16907" y="-440033"/>
              <a:ext cx="1081059" cy="1081059"/>
            </a:xfrm>
            <a:prstGeom prst="rect">
              <a:avLst/>
            </a:prstGeom>
          </p:spPr>
        </p:pic>
      </p:grpSp>
      <p:sp>
        <p:nvSpPr>
          <p:cNvPr id="5" name="Freeform 6">
            <a:extLst>
              <a:ext uri="{FF2B5EF4-FFF2-40B4-BE49-F238E27FC236}">
                <a16:creationId xmlns:a16="http://schemas.microsoft.com/office/drawing/2014/main" id="{43C638AC-B6AD-7CE1-43FC-EDE6FD8CD543}"/>
              </a:ext>
            </a:extLst>
          </p:cNvPr>
          <p:cNvSpPr/>
          <p:nvPr/>
        </p:nvSpPr>
        <p:spPr>
          <a:xfrm>
            <a:off x="571500" y="2918111"/>
            <a:ext cx="16816416" cy="6949788"/>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E8F4F8"/>
          </a:solid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4E4D3EE-4270-645E-91A0-64A43B78F2EF}"/>
              </a:ext>
            </a:extLst>
          </p:cNvPr>
          <p:cNvSpPr txBox="1"/>
          <p:nvPr/>
        </p:nvSpPr>
        <p:spPr>
          <a:xfrm>
            <a:off x="1149572" y="3074179"/>
            <a:ext cx="10439400" cy="6637651"/>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Ø"/>
            </a:pPr>
            <a:r>
              <a:rPr lang="vi-VN" sz="3600" b="1">
                <a:solidFill>
                  <a:srgbClr val="000000"/>
                </a:solidFill>
                <a:latin typeface="Arial" panose="020B0604020202020204" pitchFamily="34" charset="0"/>
                <a:ea typeface="Calibri" panose="020F0502020204030204" pitchFamily="34" charset="0"/>
                <a:cs typeface="Arial" panose="020B0604020202020204" pitchFamily="34" charset="0"/>
              </a:rPr>
              <a:t>Một trong những cách thức phát triển năng lực tự hướng nghiệp là cần phải hiểu:</a:t>
            </a:r>
          </a:p>
          <a:p>
            <a:pPr marL="571500" marR="0" indent="-571500" algn="just">
              <a:lnSpc>
                <a:spcPct val="150000"/>
              </a:lnSpc>
              <a:spcBef>
                <a:spcPts val="0"/>
              </a:spcBef>
              <a:spcAft>
                <a:spcPts val="0"/>
              </a:spcAft>
              <a:buFont typeface="Wingdings" panose="05000000000000000000" pitchFamily="2" charset="2"/>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Chính mình có p</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hẩm chất, kĩ năng, mong muốn nào liên quan đến nghề nghiệp định lực chọn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Các điểm mạnh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và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điểm yếu của bản thân và gia đình.</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Yêu cầu về phẩm chất và năng lực của nghề nghiệp định lựa chọn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50" name="Freeform 14">
            <a:extLst>
              <a:ext uri="{FF2B5EF4-FFF2-40B4-BE49-F238E27FC236}">
                <a16:creationId xmlns:a16="http://schemas.microsoft.com/office/drawing/2014/main" id="{FEB6F9CB-3039-D2B3-B804-2DE7F62DDFD3}"/>
              </a:ext>
            </a:extLst>
          </p:cNvPr>
          <p:cNvSpPr/>
          <p:nvPr/>
        </p:nvSpPr>
        <p:spPr>
          <a:xfrm>
            <a:off x="120399" y="9362892"/>
            <a:ext cx="902201" cy="781353"/>
          </a:xfrm>
          <a:custGeom>
            <a:avLst/>
            <a:gdLst/>
            <a:ahLst/>
            <a:cxnLst/>
            <a:rect l="l" t="t" r="r" b="b"/>
            <a:pathLst>
              <a:path w="1655814" h="1584752">
                <a:moveTo>
                  <a:pt x="0" y="0"/>
                </a:moveTo>
                <a:lnTo>
                  <a:pt x="1655814" y="0"/>
                </a:lnTo>
                <a:lnTo>
                  <a:pt x="1655814" y="1584752"/>
                </a:lnTo>
                <a:lnTo>
                  <a:pt x="0" y="158475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9" name="Freeform 12">
            <a:extLst>
              <a:ext uri="{FF2B5EF4-FFF2-40B4-BE49-F238E27FC236}">
                <a16:creationId xmlns:a16="http://schemas.microsoft.com/office/drawing/2014/main" id="{66E70CE7-D95E-1399-B317-16008A9ACD14}"/>
              </a:ext>
            </a:extLst>
          </p:cNvPr>
          <p:cNvSpPr/>
          <p:nvPr/>
        </p:nvSpPr>
        <p:spPr>
          <a:xfrm rot="1598604">
            <a:off x="17023625" y="9166301"/>
            <a:ext cx="999995" cy="946749"/>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4211BED4-DD12-C787-E411-BAE5272CDCA4}"/>
              </a:ext>
            </a:extLst>
          </p:cNvPr>
          <p:cNvGrpSpPr/>
          <p:nvPr/>
        </p:nvGrpSpPr>
        <p:grpSpPr>
          <a:xfrm>
            <a:off x="12167044" y="4002114"/>
            <a:ext cx="4688805" cy="4036986"/>
            <a:chOff x="12167044" y="4002114"/>
            <a:chExt cx="4688805" cy="4036986"/>
          </a:xfrm>
        </p:grpSpPr>
        <p:pic>
          <p:nvPicPr>
            <p:cNvPr id="3074" name="Picture 2" descr="Hướng nghiệp cho học sinh THPT Tâm lý Á Châu">
              <a:extLst>
                <a:ext uri="{FF2B5EF4-FFF2-40B4-BE49-F238E27FC236}">
                  <a16:creationId xmlns:a16="http://schemas.microsoft.com/office/drawing/2014/main" id="{E9C17DD3-5137-ADF7-C14B-B652CB0FE5F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856" r="10856"/>
            <a:stretch/>
          </p:blipFill>
          <p:spPr bwMode="auto">
            <a:xfrm>
              <a:off x="12167044" y="4610100"/>
              <a:ext cx="4608000" cy="342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2" descr="Push pin ">
              <a:extLst>
                <a:ext uri="{FF2B5EF4-FFF2-40B4-BE49-F238E27FC236}">
                  <a16:creationId xmlns:a16="http://schemas.microsoft.com/office/drawing/2014/main" id="{288900E6-1884-67E5-3305-48C8B89B9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271260">
              <a:off x="16157686" y="4002114"/>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83478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5" dur="500"/>
                                        <p:tgtEl>
                                          <p:spTgt spid="6">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barn(inVertical)">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5443" y="142154"/>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7431588" y="-12044"/>
            <a:ext cx="880509" cy="908157"/>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96564921-4699-BCF8-5899-B4CBF5E03750}"/>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07B08074-A931-B473-5ADA-00A48AF9BE5A}"/>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C4208C7-785C-8CF8-D1CD-0E8E1725F7C2}"/>
                </a:ext>
              </a:extLst>
            </p:cNvPr>
            <p:cNvSpPr txBox="1"/>
            <p:nvPr/>
          </p:nvSpPr>
          <p:spPr>
            <a:xfrm>
              <a:off x="5313042" y="292021"/>
              <a:ext cx="6403317" cy="792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HỎI – ĐÁP NHANH</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3" name="Speech Bubble: Rectangle with Corners Rounded 12">
            <a:extLst>
              <a:ext uri="{FF2B5EF4-FFF2-40B4-BE49-F238E27FC236}">
                <a16:creationId xmlns:a16="http://schemas.microsoft.com/office/drawing/2014/main" id="{F27E81D8-FB31-28FD-1531-2E740FB7F822}"/>
              </a:ext>
            </a:extLst>
          </p:cNvPr>
          <p:cNvSpPr/>
          <p:nvPr/>
        </p:nvSpPr>
        <p:spPr>
          <a:xfrm>
            <a:off x="7696200" y="2095500"/>
            <a:ext cx="9753601" cy="2392880"/>
          </a:xfrm>
          <a:prstGeom prst="wedgeRoundRectCallout">
            <a:avLst>
              <a:gd name="adj1" fmla="val -57480"/>
              <a:gd name="adj2" fmla="val 43842"/>
              <a:gd name="adj3" fmla="val 16667"/>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Để đưa ra quyết định học/làm nghề gì trong tương lai, em cần dựa trên các thông tin gì?</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45E1D4C8-6970-79EC-9117-74D83212CB95}"/>
              </a:ext>
            </a:extLst>
          </p:cNvPr>
          <p:cNvSpPr/>
          <p:nvPr/>
        </p:nvSpPr>
        <p:spPr>
          <a:xfrm>
            <a:off x="7696199" y="4872020"/>
            <a:ext cx="9753602" cy="2212987"/>
          </a:xfrm>
          <a:prstGeom prst="wedgeRoundRectCallout">
            <a:avLst>
              <a:gd name="adj1" fmla="val -59585"/>
              <a:gd name="adj2" fmla="val -43335"/>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Ai thu thập, phân tích</a:t>
            </a:r>
            <a:r>
              <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và </a:t>
            </a:r>
            <a:r>
              <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hệ thống các thông tin đó?</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86C312EC-A89D-F416-E955-8FCF32E15B4A}"/>
              </a:ext>
            </a:extLst>
          </p:cNvPr>
          <p:cNvSpPr/>
          <p:nvPr/>
        </p:nvSpPr>
        <p:spPr>
          <a:xfrm>
            <a:off x="7696199" y="7468647"/>
            <a:ext cx="9753602" cy="2212987"/>
          </a:xfrm>
          <a:prstGeom prst="wedgeRoundRectCallout">
            <a:avLst>
              <a:gd name="adj1" fmla="val -59236"/>
              <a:gd name="adj2" fmla="val -50160"/>
              <a:gd name="adj3" fmla="val 16667"/>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Cách nào lưu giữ và thực hiện có tính hệ thống, bổ sung các thông tin phù hợp?</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13873C9-B00E-1316-CBEE-83EB983776B7}"/>
              </a:ext>
            </a:extLst>
          </p:cNvPr>
          <p:cNvGrpSpPr/>
          <p:nvPr/>
        </p:nvGrpSpPr>
        <p:grpSpPr>
          <a:xfrm>
            <a:off x="838200" y="1485900"/>
            <a:ext cx="5486400" cy="3581400"/>
            <a:chOff x="-107993" y="2205690"/>
            <a:chExt cx="5486400" cy="3581400"/>
          </a:xfrm>
        </p:grpSpPr>
        <p:sp>
          <p:nvSpPr>
            <p:cNvPr id="3" name="Line Callout 1 (Border and Accent Bar) 3">
              <a:extLst>
                <a:ext uri="{FF2B5EF4-FFF2-40B4-BE49-F238E27FC236}">
                  <a16:creationId xmlns:a16="http://schemas.microsoft.com/office/drawing/2014/main" id="{610A531D-7CF8-DEC5-3ECF-DD6D0736E8BE}"/>
                </a:ext>
              </a:extLst>
            </p:cNvPr>
            <p:cNvSpPr/>
            <p:nvPr/>
          </p:nvSpPr>
          <p:spPr>
            <a:xfrm>
              <a:off x="-107993" y="2786904"/>
              <a:ext cx="5486400" cy="3000186"/>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em hãy trả lời những câu hỏi sau:</a:t>
              </a:r>
              <a:endPar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6194757F-6950-4231-D96E-12FABC1DEA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56951" y="2205690"/>
              <a:ext cx="756511" cy="777721"/>
            </a:xfrm>
            <a:prstGeom prst="rect">
              <a:avLst/>
            </a:prstGeom>
          </p:spPr>
        </p:pic>
      </p:grpSp>
      <p:pic>
        <p:nvPicPr>
          <p:cNvPr id="16" name="Picture 10">
            <a:extLst>
              <a:ext uri="{FF2B5EF4-FFF2-40B4-BE49-F238E27FC236}">
                <a16:creationId xmlns:a16="http://schemas.microsoft.com/office/drawing/2014/main" id="{659A15E1-5219-E909-71D1-E4E913D1EC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335199" y="5497286"/>
            <a:ext cx="2813363" cy="4762500"/>
          </a:xfrm>
          <a:prstGeom prst="rect">
            <a:avLst/>
          </a:prstGeom>
        </p:spPr>
      </p:pic>
      <p:sp>
        <p:nvSpPr>
          <p:cNvPr id="15" name="Freeform 15"/>
          <p:cNvSpPr/>
          <p:nvPr/>
        </p:nvSpPr>
        <p:spPr>
          <a:xfrm rot="3055056">
            <a:off x="16754971" y="9328478"/>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86071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48709" y="385906"/>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218828" y="82637"/>
            <a:ext cx="741668" cy="927422"/>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F7798EF-9C54-9FCF-2220-85C45050220D}"/>
              </a:ext>
            </a:extLst>
          </p:cNvPr>
          <p:cNvGrpSpPr/>
          <p:nvPr/>
        </p:nvGrpSpPr>
        <p:grpSpPr>
          <a:xfrm>
            <a:off x="762001" y="1002028"/>
            <a:ext cx="6705600" cy="7533812"/>
            <a:chOff x="-445830" y="-337509"/>
            <a:chExt cx="6705600" cy="7905268"/>
          </a:xfrm>
        </p:grpSpPr>
        <p:sp>
          <p:nvSpPr>
            <p:cNvPr id="11" name="Rectangle: Rounded Corners 10">
              <a:extLst>
                <a:ext uri="{FF2B5EF4-FFF2-40B4-BE49-F238E27FC236}">
                  <a16:creationId xmlns:a16="http://schemas.microsoft.com/office/drawing/2014/main" id="{77EE6CFD-6974-91ED-7475-18345645F08F}"/>
                </a:ext>
              </a:extLst>
            </p:cNvPr>
            <p:cNvSpPr/>
            <p:nvPr/>
          </p:nvSpPr>
          <p:spPr>
            <a:xfrm>
              <a:off x="-445830" y="6258"/>
              <a:ext cx="6705600" cy="756150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NHIỆM VỤ: </a:t>
              </a:r>
            </a:p>
            <a:p>
              <a:pPr algn="ctr">
                <a:lnSpc>
                  <a:spcPct val="150000"/>
                </a:lnSpc>
              </a:pPr>
              <a:r>
                <a:rPr lang="en-US" sz="4000">
                  <a:solidFill>
                    <a:schemeClr val="tx1"/>
                  </a:solidFill>
                  <a:latin typeface="Arial" panose="020B0604020202020204" pitchFamily="34" charset="0"/>
                  <a:cs typeface="Arial" panose="020B0604020202020204" pitchFamily="34" charset="0"/>
                </a:rPr>
                <a:t>Các em xây dựng một tập thông tin nghề mà em quan tâm dựa vào những gợi ý (SGK – tr.62):</a:t>
              </a:r>
              <a:endParaRPr lang="vi-VN" sz="4000">
                <a:solidFill>
                  <a:schemeClr val="tx1"/>
                </a:solidFill>
                <a:latin typeface="Arial" panose="020B0604020202020204" pitchFamily="34" charset="0"/>
                <a:cs typeface="Arial" panose="020B0604020202020204" pitchFamily="34" charset="0"/>
              </a:endParaRPr>
            </a:p>
          </p:txBody>
        </p:sp>
        <p:pic>
          <p:nvPicPr>
            <p:cNvPr id="13" name="Picture 6">
              <a:extLst>
                <a:ext uri="{FF2B5EF4-FFF2-40B4-BE49-F238E27FC236}">
                  <a16:creationId xmlns:a16="http://schemas.microsoft.com/office/drawing/2014/main" id="{9131F17D-B973-DAD8-6B88-840C3E4382DC}"/>
                </a:ext>
              </a:extLst>
            </p:cNvPr>
            <p:cNvPicPr>
              <a:picLocks noChangeAspect="1"/>
            </p:cNvPicPr>
            <p:nvPr/>
          </p:nvPicPr>
          <p:blipFill>
            <a:blip r:embed="rId4"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1780" y="-337509"/>
              <a:ext cx="1610379" cy="1572135"/>
            </a:xfrm>
            <a:prstGeom prst="rect">
              <a:avLst/>
            </a:prstGeom>
          </p:spPr>
        </p:pic>
      </p:grpSp>
      <p:sp>
        <p:nvSpPr>
          <p:cNvPr id="28" name="Rounded Rectangle 18">
            <a:extLst>
              <a:ext uri="{FF2B5EF4-FFF2-40B4-BE49-F238E27FC236}">
                <a16:creationId xmlns:a16="http://schemas.microsoft.com/office/drawing/2014/main" id="{C6ABBDDE-351B-4CDF-DAE5-69439A0B03AB}"/>
              </a:ext>
            </a:extLst>
          </p:cNvPr>
          <p:cNvSpPr/>
          <p:nvPr/>
        </p:nvSpPr>
        <p:spPr>
          <a:xfrm>
            <a:off x="8958927" y="5351016"/>
            <a:ext cx="8458202" cy="167772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a:latin typeface="Arial" panose="020B0604020202020204" pitchFamily="34" charset="0"/>
                <a:cs typeface="Arial" panose="020B0604020202020204" pitchFamily="34" charset="0"/>
              </a:rPr>
              <a:t>Nhóm nghề, nghề mong muốn làm</a:t>
            </a:r>
            <a:endParaRPr lang="en-US" sz="3800" dirty="0">
              <a:solidFill>
                <a:schemeClr val="tx1"/>
              </a:solidFill>
              <a:latin typeface="Arial" panose="020B0604020202020204" pitchFamily="34" charset="0"/>
              <a:cs typeface="Arial" panose="020B0604020202020204" pitchFamily="34" charset="0"/>
            </a:endParaRPr>
          </a:p>
        </p:txBody>
      </p:sp>
      <p:sp>
        <p:nvSpPr>
          <p:cNvPr id="29" name="Rounded Rectangle 19">
            <a:extLst>
              <a:ext uri="{FF2B5EF4-FFF2-40B4-BE49-F238E27FC236}">
                <a16:creationId xmlns:a16="http://schemas.microsoft.com/office/drawing/2014/main" id="{AF822CD1-955D-836F-A4D7-EC6770C2E5A4}"/>
              </a:ext>
            </a:extLst>
          </p:cNvPr>
          <p:cNvSpPr/>
          <p:nvPr/>
        </p:nvSpPr>
        <p:spPr>
          <a:xfrm>
            <a:off x="8958950" y="3089476"/>
            <a:ext cx="8458198" cy="1677729"/>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Sở thích</a:t>
            </a:r>
            <a:endParaRPr lang="en-US" sz="3800" dirty="0">
              <a:solidFill>
                <a:schemeClr val="tx1"/>
              </a:solidFill>
              <a:latin typeface="Arial" panose="020B0604020202020204" pitchFamily="34" charset="0"/>
              <a:cs typeface="Arial" panose="020B0604020202020204" pitchFamily="34" charset="0"/>
            </a:endParaRPr>
          </a:p>
        </p:txBody>
      </p:sp>
      <p:sp>
        <p:nvSpPr>
          <p:cNvPr id="30" name="Rounded Rectangle 23">
            <a:extLst>
              <a:ext uri="{FF2B5EF4-FFF2-40B4-BE49-F238E27FC236}">
                <a16:creationId xmlns:a16="http://schemas.microsoft.com/office/drawing/2014/main" id="{A53F5200-8B3E-4DEF-9488-65BDCDEA794D}"/>
              </a:ext>
            </a:extLst>
          </p:cNvPr>
          <p:cNvSpPr/>
          <p:nvPr/>
        </p:nvSpPr>
        <p:spPr>
          <a:xfrm>
            <a:off x="8958927" y="7623662"/>
            <a:ext cx="8458196" cy="2097736"/>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Đặc trưng và yêu cầu của nghề, nhóm nghề</a:t>
            </a:r>
            <a:endParaRPr lang="en-US" sz="3800" dirty="0">
              <a:solidFill>
                <a:schemeClr val="tx1"/>
              </a:solidFill>
              <a:latin typeface="Arial" panose="020B0604020202020204" pitchFamily="34" charset="0"/>
              <a:cs typeface="Arial" panose="020B0604020202020204" pitchFamily="34" charset="0"/>
            </a:endParaRPr>
          </a:p>
        </p:txBody>
      </p:sp>
      <p:sp>
        <p:nvSpPr>
          <p:cNvPr id="31" name="Rounded Rectangle 19">
            <a:extLst>
              <a:ext uri="{FF2B5EF4-FFF2-40B4-BE49-F238E27FC236}">
                <a16:creationId xmlns:a16="http://schemas.microsoft.com/office/drawing/2014/main" id="{3184DCAA-03DB-6539-8C43-8478A98F5388}"/>
              </a:ext>
            </a:extLst>
          </p:cNvPr>
          <p:cNvSpPr/>
          <p:nvPr/>
        </p:nvSpPr>
        <p:spPr>
          <a:xfrm>
            <a:off x="8958946" y="822560"/>
            <a:ext cx="8458200" cy="1677731"/>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800">
                <a:latin typeface="Arial" panose="020B0604020202020204" pitchFamily="34" charset="0"/>
                <a:cs typeface="Arial" panose="020B0604020202020204" pitchFamily="34" charset="0"/>
              </a:rPr>
              <a:t>Thông tin cá nhân (tên, tuổi)</a:t>
            </a:r>
            <a:endParaRPr lang="en-US" sz="3800" dirty="0">
              <a:solidFill>
                <a:schemeClr val="tx1"/>
              </a:solidFill>
              <a:latin typeface="Arial" panose="020B0604020202020204" pitchFamily="34" charset="0"/>
              <a:cs typeface="Arial" panose="020B0604020202020204" pitchFamily="34" charset="0"/>
            </a:endParaRPr>
          </a:p>
        </p:txBody>
      </p:sp>
      <p:grpSp>
        <p:nvGrpSpPr>
          <p:cNvPr id="32" name="Group 31">
            <a:extLst>
              <a:ext uri="{FF2B5EF4-FFF2-40B4-BE49-F238E27FC236}">
                <a16:creationId xmlns:a16="http://schemas.microsoft.com/office/drawing/2014/main" id="{B77807C9-2255-7D71-72BC-147AEE0D9695}"/>
              </a:ext>
            </a:extLst>
          </p:cNvPr>
          <p:cNvGrpSpPr/>
          <p:nvPr/>
        </p:nvGrpSpPr>
        <p:grpSpPr>
          <a:xfrm rot="16200000">
            <a:off x="7525984" y="2653009"/>
            <a:ext cx="2103918" cy="761992"/>
            <a:chOff x="6498137" y="3625822"/>
            <a:chExt cx="558104" cy="973671"/>
          </a:xfrm>
        </p:grpSpPr>
        <p:cxnSp>
          <p:nvCxnSpPr>
            <p:cNvPr id="33" name="Straight Connector 32">
              <a:extLst>
                <a:ext uri="{FF2B5EF4-FFF2-40B4-BE49-F238E27FC236}">
                  <a16:creationId xmlns:a16="http://schemas.microsoft.com/office/drawing/2014/main" id="{C3AACD99-0D61-DFBE-EBFC-4CA1B8843093}"/>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5161B0-2E2B-B974-8210-512FD7343986}"/>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D551ADB-4032-5F3A-82FA-38514DE06886}"/>
              </a:ext>
            </a:extLst>
          </p:cNvPr>
          <p:cNvGrpSpPr/>
          <p:nvPr/>
        </p:nvGrpSpPr>
        <p:grpSpPr>
          <a:xfrm rot="16200000" flipH="1">
            <a:off x="5446765" y="4394383"/>
            <a:ext cx="6262353" cy="761990"/>
            <a:chOff x="6498137" y="3625822"/>
            <a:chExt cx="558104" cy="973671"/>
          </a:xfrm>
        </p:grpSpPr>
        <p:cxnSp>
          <p:nvCxnSpPr>
            <p:cNvPr id="36" name="Straight Connector 35">
              <a:extLst>
                <a:ext uri="{FF2B5EF4-FFF2-40B4-BE49-F238E27FC236}">
                  <a16:creationId xmlns:a16="http://schemas.microsoft.com/office/drawing/2014/main" id="{C3E969E4-FE10-31A0-B516-655522CC5EC5}"/>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2D5EC29-06D7-A68C-91EE-5769F4347BE0}"/>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9E09B77C-D378-0583-2B79-08295FC7FFB5}"/>
              </a:ext>
            </a:extLst>
          </p:cNvPr>
          <p:cNvGrpSpPr/>
          <p:nvPr/>
        </p:nvGrpSpPr>
        <p:grpSpPr>
          <a:xfrm rot="16200000">
            <a:off x="7090109" y="4430714"/>
            <a:ext cx="2975662" cy="761972"/>
            <a:chOff x="6498137" y="3625822"/>
            <a:chExt cx="558104" cy="973671"/>
          </a:xfrm>
        </p:grpSpPr>
        <p:cxnSp>
          <p:nvCxnSpPr>
            <p:cNvPr id="39" name="Straight Connector 38">
              <a:extLst>
                <a:ext uri="{FF2B5EF4-FFF2-40B4-BE49-F238E27FC236}">
                  <a16:creationId xmlns:a16="http://schemas.microsoft.com/office/drawing/2014/main" id="{4F6194B9-68ED-E321-8ABF-05A333D9873C}"/>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488AF4C-F3C9-C71E-7AAB-4C0149D1D566}"/>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4328002-3453-0991-5C29-EE659A588B5A}"/>
              </a:ext>
            </a:extLst>
          </p:cNvPr>
          <p:cNvGrpSpPr/>
          <p:nvPr/>
        </p:nvGrpSpPr>
        <p:grpSpPr>
          <a:xfrm rot="16200000">
            <a:off x="6848139" y="6792252"/>
            <a:ext cx="3459594" cy="761981"/>
            <a:chOff x="6498137" y="3625822"/>
            <a:chExt cx="558104" cy="973671"/>
          </a:xfrm>
        </p:grpSpPr>
        <p:cxnSp>
          <p:nvCxnSpPr>
            <p:cNvPr id="42" name="Straight Connector 41">
              <a:extLst>
                <a:ext uri="{FF2B5EF4-FFF2-40B4-BE49-F238E27FC236}">
                  <a16:creationId xmlns:a16="http://schemas.microsoft.com/office/drawing/2014/main" id="{13DA93CD-B0EC-54A0-E238-27879B1EF9DE}"/>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B1C2FE5-CC4B-F36B-216B-5A1265001587}"/>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45" name="Picture 44" descr="A pink album with a cartoon of a person holding a camera&#10;&#10;Description automatically generated">
            <a:extLst>
              <a:ext uri="{FF2B5EF4-FFF2-40B4-BE49-F238E27FC236}">
                <a16:creationId xmlns:a16="http://schemas.microsoft.com/office/drawing/2014/main" id="{E2B5844F-75F4-F223-2ECD-E560C09B27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0350" y="7223314"/>
            <a:ext cx="3108899" cy="2898432"/>
          </a:xfrm>
          <a:prstGeom prst="rect">
            <a:avLst/>
          </a:prstGeom>
        </p:spPr>
      </p:pic>
    </p:spTree>
    <p:extLst>
      <p:ext uri="{BB962C8B-B14F-4D97-AF65-F5344CB8AC3E}">
        <p14:creationId xmlns:p14="http://schemas.microsoft.com/office/powerpoint/2010/main" val="40094226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randombar(horizont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left)">
                                      <p:cBhvr>
                                        <p:cTn id="33" dur="500"/>
                                        <p:tgtEl>
                                          <p:spTgt spid="38"/>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randombar(horizontal)">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48709" y="385906"/>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218828" y="82637"/>
            <a:ext cx="741668" cy="927422"/>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F7798EF-9C54-9FCF-2220-85C45050220D}"/>
              </a:ext>
            </a:extLst>
          </p:cNvPr>
          <p:cNvGrpSpPr/>
          <p:nvPr/>
        </p:nvGrpSpPr>
        <p:grpSpPr>
          <a:xfrm>
            <a:off x="762001" y="1002028"/>
            <a:ext cx="6705600" cy="7533812"/>
            <a:chOff x="-445830" y="-337509"/>
            <a:chExt cx="6705600" cy="7905268"/>
          </a:xfrm>
        </p:grpSpPr>
        <p:sp>
          <p:nvSpPr>
            <p:cNvPr id="11" name="Rectangle: Rounded Corners 10">
              <a:extLst>
                <a:ext uri="{FF2B5EF4-FFF2-40B4-BE49-F238E27FC236}">
                  <a16:creationId xmlns:a16="http://schemas.microsoft.com/office/drawing/2014/main" id="{77EE6CFD-6974-91ED-7475-18345645F08F}"/>
                </a:ext>
              </a:extLst>
            </p:cNvPr>
            <p:cNvSpPr/>
            <p:nvPr/>
          </p:nvSpPr>
          <p:spPr>
            <a:xfrm>
              <a:off x="-445830" y="6258"/>
              <a:ext cx="6705600" cy="756150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NHIỆM VỤ: </a:t>
              </a:r>
            </a:p>
            <a:p>
              <a:pPr algn="ctr">
                <a:lnSpc>
                  <a:spcPct val="150000"/>
                </a:lnSpc>
              </a:pPr>
              <a:r>
                <a:rPr lang="en-US" sz="4000">
                  <a:solidFill>
                    <a:schemeClr val="tx1"/>
                  </a:solidFill>
                  <a:latin typeface="Arial" panose="020B0604020202020204" pitchFamily="34" charset="0"/>
                  <a:cs typeface="Arial" panose="020B0604020202020204" pitchFamily="34" charset="0"/>
                </a:rPr>
                <a:t>Các em xây dựng một tập thông tin nghề mà em quan tâm dựa vào những gợi ý (SGK – tr.62):</a:t>
              </a:r>
              <a:endParaRPr lang="vi-VN" sz="4000">
                <a:solidFill>
                  <a:schemeClr val="tx1"/>
                </a:solidFill>
                <a:latin typeface="Arial" panose="020B0604020202020204" pitchFamily="34" charset="0"/>
                <a:cs typeface="Arial" panose="020B0604020202020204" pitchFamily="34" charset="0"/>
              </a:endParaRPr>
            </a:p>
          </p:txBody>
        </p:sp>
        <p:pic>
          <p:nvPicPr>
            <p:cNvPr id="13" name="Picture 6">
              <a:extLst>
                <a:ext uri="{FF2B5EF4-FFF2-40B4-BE49-F238E27FC236}">
                  <a16:creationId xmlns:a16="http://schemas.microsoft.com/office/drawing/2014/main" id="{9131F17D-B973-DAD8-6B88-840C3E4382DC}"/>
                </a:ext>
              </a:extLst>
            </p:cNvPr>
            <p:cNvPicPr>
              <a:picLocks noChangeAspect="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01780" y="-337509"/>
              <a:ext cx="1610379" cy="1572135"/>
            </a:xfrm>
            <a:prstGeom prst="rect">
              <a:avLst/>
            </a:prstGeom>
          </p:spPr>
        </p:pic>
      </p:grpSp>
      <p:sp>
        <p:nvSpPr>
          <p:cNvPr id="14" name="Rounded Rectangle 19">
            <a:extLst>
              <a:ext uri="{FF2B5EF4-FFF2-40B4-BE49-F238E27FC236}">
                <a16:creationId xmlns:a16="http://schemas.microsoft.com/office/drawing/2014/main" id="{FE858268-2678-6D59-7675-748DD24A7189}"/>
              </a:ext>
            </a:extLst>
          </p:cNvPr>
          <p:cNvSpPr/>
          <p:nvPr/>
        </p:nvSpPr>
        <p:spPr>
          <a:xfrm>
            <a:off x="8824671" y="4189743"/>
            <a:ext cx="8700903" cy="2266853"/>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Các phẩm chất và năng lực cần </a:t>
            </a:r>
          </a:p>
          <a:p>
            <a:pPr algn="ctr">
              <a:lnSpc>
                <a:spcPct val="150000"/>
              </a:lnSpc>
            </a:pPr>
            <a:r>
              <a:rPr lang="en-US" sz="3800">
                <a:latin typeface="Arial" panose="020B0604020202020204" pitchFamily="34" charset="0"/>
                <a:cs typeface="Arial" panose="020B0604020202020204" pitchFamily="34" charset="0"/>
              </a:rPr>
              <a:t>rèn luyện.</a:t>
            </a:r>
            <a:endParaRPr lang="en-US" sz="3800" dirty="0">
              <a:solidFill>
                <a:schemeClr val="tx1"/>
              </a:solidFill>
              <a:latin typeface="Arial" panose="020B0604020202020204" pitchFamily="34" charset="0"/>
              <a:cs typeface="Arial" panose="020B0604020202020204" pitchFamily="34" charset="0"/>
            </a:endParaRPr>
          </a:p>
        </p:txBody>
      </p:sp>
      <p:sp>
        <p:nvSpPr>
          <p:cNvPr id="15" name="Rounded Rectangle 23">
            <a:extLst>
              <a:ext uri="{FF2B5EF4-FFF2-40B4-BE49-F238E27FC236}">
                <a16:creationId xmlns:a16="http://schemas.microsoft.com/office/drawing/2014/main" id="{07AB528F-7BF5-D3F6-9998-423D14DF971F}"/>
              </a:ext>
            </a:extLst>
          </p:cNvPr>
          <p:cNvSpPr/>
          <p:nvPr/>
        </p:nvSpPr>
        <p:spPr>
          <a:xfrm>
            <a:off x="8824671" y="7220042"/>
            <a:ext cx="8701016" cy="2266853"/>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a:latin typeface="Arial" panose="020B0604020202020204" pitchFamily="34" charset="0"/>
                <a:cs typeface="Arial" panose="020B0604020202020204" pitchFamily="34" charset="0"/>
              </a:rPr>
              <a:t>Tập thông tin nghề được cập nhật theo từng học kì hoặc năm học.</a:t>
            </a:r>
            <a:endParaRPr lang="en-US" sz="3800" dirty="0">
              <a:solidFill>
                <a:schemeClr val="tx1"/>
              </a:solidFill>
              <a:latin typeface="Arial" panose="020B0604020202020204" pitchFamily="34" charset="0"/>
              <a:cs typeface="Arial" panose="020B0604020202020204" pitchFamily="34" charset="0"/>
            </a:endParaRPr>
          </a:p>
        </p:txBody>
      </p:sp>
      <p:sp>
        <p:nvSpPr>
          <p:cNvPr id="17" name="Rounded Rectangle 19">
            <a:extLst>
              <a:ext uri="{FF2B5EF4-FFF2-40B4-BE49-F238E27FC236}">
                <a16:creationId xmlns:a16="http://schemas.microsoft.com/office/drawing/2014/main" id="{5F579BEE-41EE-B5E6-067B-CAA8A299E76E}"/>
              </a:ext>
            </a:extLst>
          </p:cNvPr>
          <p:cNvSpPr/>
          <p:nvPr/>
        </p:nvSpPr>
        <p:spPr>
          <a:xfrm>
            <a:off x="8760008" y="1159448"/>
            <a:ext cx="8765990" cy="2266852"/>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3800">
                <a:latin typeface="Arial" panose="020B0604020202020204" pitchFamily="34" charset="0"/>
                <a:cs typeface="Arial" panose="020B0604020202020204" pitchFamily="34" charset="0"/>
              </a:rPr>
              <a:t>Các biểu hiện, hoạt động thể hiện khả năng thực hiện ngành nghề.</a:t>
            </a:r>
            <a:endParaRPr lang="en-US" sz="3800" dirty="0">
              <a:solidFill>
                <a:schemeClr val="tx1"/>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1BFDE674-1DD6-2A7A-51A5-501C86B9A337}"/>
              </a:ext>
            </a:extLst>
          </p:cNvPr>
          <p:cNvGrpSpPr/>
          <p:nvPr/>
        </p:nvGrpSpPr>
        <p:grpSpPr>
          <a:xfrm rot="16200000">
            <a:off x="6967760" y="3588220"/>
            <a:ext cx="3084508" cy="659787"/>
            <a:chOff x="6498137" y="3625822"/>
            <a:chExt cx="558104" cy="973671"/>
          </a:xfrm>
        </p:grpSpPr>
        <p:cxnSp>
          <p:nvCxnSpPr>
            <p:cNvPr id="19" name="Straight Connector 18">
              <a:extLst>
                <a:ext uri="{FF2B5EF4-FFF2-40B4-BE49-F238E27FC236}">
                  <a16:creationId xmlns:a16="http://schemas.microsoft.com/office/drawing/2014/main" id="{FD5CCCC0-414A-9811-EDDD-E9CD8AA4AC29}"/>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DEA7B1-2B88-D24F-AB56-1867A92E1CC1}"/>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06C3BE95-0389-1573-F501-4BC165080701}"/>
              </a:ext>
            </a:extLst>
          </p:cNvPr>
          <p:cNvGrpSpPr/>
          <p:nvPr/>
        </p:nvGrpSpPr>
        <p:grpSpPr>
          <a:xfrm rot="16200000" flipH="1">
            <a:off x="5584005" y="4971977"/>
            <a:ext cx="5772115" cy="579887"/>
            <a:chOff x="6498137" y="3625822"/>
            <a:chExt cx="558104" cy="973671"/>
          </a:xfrm>
        </p:grpSpPr>
        <p:cxnSp>
          <p:nvCxnSpPr>
            <p:cNvPr id="22" name="Straight Connector 21">
              <a:extLst>
                <a:ext uri="{FF2B5EF4-FFF2-40B4-BE49-F238E27FC236}">
                  <a16:creationId xmlns:a16="http://schemas.microsoft.com/office/drawing/2014/main" id="{9648452F-67BE-8CB6-F49C-C06A95EE511F}"/>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3D83BC-A411-53B2-B36B-BF55DDB0ECE2}"/>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DB32D6ED-2340-6A70-4811-AED85D9DD1D4}"/>
              </a:ext>
            </a:extLst>
          </p:cNvPr>
          <p:cNvGrpSpPr/>
          <p:nvPr/>
        </p:nvGrpSpPr>
        <p:grpSpPr>
          <a:xfrm rot="16200000">
            <a:off x="7107114" y="6757875"/>
            <a:ext cx="2805801" cy="659789"/>
            <a:chOff x="6498137" y="3625822"/>
            <a:chExt cx="558104" cy="973671"/>
          </a:xfrm>
        </p:grpSpPr>
        <p:cxnSp>
          <p:nvCxnSpPr>
            <p:cNvPr id="25" name="Straight Connector 24">
              <a:extLst>
                <a:ext uri="{FF2B5EF4-FFF2-40B4-BE49-F238E27FC236}">
                  <a16:creationId xmlns:a16="http://schemas.microsoft.com/office/drawing/2014/main" id="{4B4CA445-B2D5-77CA-68BD-2CDC8DB37EC9}"/>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9375CB6-210E-E493-5ED3-B246D73DAC6D}"/>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pic>
        <p:nvPicPr>
          <p:cNvPr id="2" name="Picture 1" descr="A pink album with a cartoon of a person holding a camera&#10;&#10;Description automatically generated">
            <a:extLst>
              <a:ext uri="{FF2B5EF4-FFF2-40B4-BE49-F238E27FC236}">
                <a16:creationId xmlns:a16="http://schemas.microsoft.com/office/drawing/2014/main" id="{F6EB5016-A3D9-B001-A368-835134136B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350" y="7223314"/>
            <a:ext cx="3108899" cy="2898432"/>
          </a:xfrm>
          <a:prstGeom prst="rect">
            <a:avLst/>
          </a:prstGeom>
        </p:spPr>
      </p:pic>
    </p:spTree>
    <p:extLst>
      <p:ext uri="{BB962C8B-B14F-4D97-AF65-F5344CB8AC3E}">
        <p14:creationId xmlns:p14="http://schemas.microsoft.com/office/powerpoint/2010/main" val="17597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4" name="Freeform 4"/>
          <p:cNvSpPr/>
          <p:nvPr/>
        </p:nvSpPr>
        <p:spPr>
          <a:xfrm rot="-924948">
            <a:off x="-93956" y="136818"/>
            <a:ext cx="1547575" cy="1493410"/>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6866338" y="192933"/>
            <a:ext cx="1346501" cy="1351913"/>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9700754">
            <a:off x="15718388" y="8989317"/>
            <a:ext cx="2474489" cy="1004255"/>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380A37AA-B56B-9E68-E716-0AB6553CCDB6}"/>
              </a:ext>
            </a:extLst>
          </p:cNvPr>
          <p:cNvGrpSpPr/>
          <p:nvPr/>
        </p:nvGrpSpPr>
        <p:grpSpPr>
          <a:xfrm>
            <a:off x="3764530" y="0"/>
            <a:ext cx="10758940" cy="1644920"/>
            <a:chOff x="3677277" y="831974"/>
            <a:chExt cx="10758940" cy="1644920"/>
          </a:xfrm>
        </p:grpSpPr>
        <p:sp>
          <p:nvSpPr>
            <p:cNvPr id="27" name="Freeform 3">
              <a:extLst>
                <a:ext uri="{FF2B5EF4-FFF2-40B4-BE49-F238E27FC236}">
                  <a16:creationId xmlns:a16="http://schemas.microsoft.com/office/drawing/2014/main" id="{2281D0F4-FD6E-6809-479B-370A678CB030}"/>
                </a:ext>
              </a:extLst>
            </p:cNvPr>
            <p:cNvSpPr/>
            <p:nvPr/>
          </p:nvSpPr>
          <p:spPr>
            <a:xfrm>
              <a:off x="3677277" y="831974"/>
              <a:ext cx="10758940" cy="164492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A837E9D-1D5B-23D4-EEF9-B8FAD1769B7F}"/>
                </a:ext>
              </a:extLst>
            </p:cNvPr>
            <p:cNvSpPr txBox="1"/>
            <p:nvPr/>
          </p:nvSpPr>
          <p:spPr>
            <a:xfrm>
              <a:off x="4820277" y="115455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62EE58F0-E442-219F-9C28-1DEAE44F9BCB}"/>
              </a:ext>
            </a:extLst>
          </p:cNvPr>
          <p:cNvGrpSpPr/>
          <p:nvPr/>
        </p:nvGrpSpPr>
        <p:grpSpPr>
          <a:xfrm>
            <a:off x="3352800" y="6419017"/>
            <a:ext cx="11582400" cy="3438832"/>
            <a:chOff x="-245147" y="1889100"/>
            <a:chExt cx="11582400" cy="3438832"/>
          </a:xfrm>
        </p:grpSpPr>
        <p:sp>
          <p:nvSpPr>
            <p:cNvPr id="54" name="Freeform 7">
              <a:extLst>
                <a:ext uri="{FF2B5EF4-FFF2-40B4-BE49-F238E27FC236}">
                  <a16:creationId xmlns:a16="http://schemas.microsoft.com/office/drawing/2014/main" id="{3B7B9059-551F-A3F9-7DC1-2ED69906A5A6}"/>
                </a:ext>
              </a:extLst>
            </p:cNvPr>
            <p:cNvSpPr/>
            <p:nvPr/>
          </p:nvSpPr>
          <p:spPr>
            <a:xfrm>
              <a:off x="-245147" y="1889100"/>
              <a:ext cx="11582400" cy="3438832"/>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F56F3A8D-3148-414D-A778-6CAD8202DD96}"/>
                </a:ext>
              </a:extLst>
            </p:cNvPr>
            <p:cNvSpPr txBox="1"/>
            <p:nvPr/>
          </p:nvSpPr>
          <p:spPr>
            <a:xfrm>
              <a:off x="635150" y="2213274"/>
              <a:ext cx="9821805" cy="274825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5: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Đánh giá sự phù hợp của bản thân đối với các nhóm nghề </a:t>
              </a:r>
            </a:p>
          </p:txBody>
        </p:sp>
      </p:grpSp>
      <p:grpSp>
        <p:nvGrpSpPr>
          <p:cNvPr id="56" name="Group 55">
            <a:extLst>
              <a:ext uri="{FF2B5EF4-FFF2-40B4-BE49-F238E27FC236}">
                <a16:creationId xmlns:a16="http://schemas.microsoft.com/office/drawing/2014/main" id="{F456E0AF-F9BF-FD75-190E-5AF2A038B12D}"/>
              </a:ext>
            </a:extLst>
          </p:cNvPr>
          <p:cNvGrpSpPr/>
          <p:nvPr/>
        </p:nvGrpSpPr>
        <p:grpSpPr>
          <a:xfrm>
            <a:off x="798131" y="2043912"/>
            <a:ext cx="8030803" cy="3986164"/>
            <a:chOff x="620854" y="2162735"/>
            <a:chExt cx="8030803" cy="3986164"/>
          </a:xfrm>
        </p:grpSpPr>
        <p:sp>
          <p:nvSpPr>
            <p:cNvPr id="57" name="Freeform 7">
              <a:extLst>
                <a:ext uri="{FF2B5EF4-FFF2-40B4-BE49-F238E27FC236}">
                  <a16:creationId xmlns:a16="http://schemas.microsoft.com/office/drawing/2014/main" id="{D1BDED8D-18F0-7DE9-10B6-C6098B7D5673}"/>
                </a:ext>
              </a:extLst>
            </p:cNvPr>
            <p:cNvSpPr/>
            <p:nvPr/>
          </p:nvSpPr>
          <p:spPr>
            <a:xfrm>
              <a:off x="620854" y="2162735"/>
              <a:ext cx="8030803" cy="3986164"/>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C0405C00-C2CD-7A2D-B42B-32532EFBC854}"/>
                </a:ext>
              </a:extLst>
            </p:cNvPr>
            <p:cNvSpPr txBox="1"/>
            <p:nvPr/>
          </p:nvSpPr>
          <p:spPr>
            <a:xfrm>
              <a:off x="1285513" y="2247302"/>
              <a:ext cx="6701484" cy="367158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4: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Sưu tầm tài liệu về xu hướng phát triển nghề trong xã hội và thị trường lao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DD914ACF-301B-DCB9-0FE4-6F546D658BB3}"/>
              </a:ext>
            </a:extLst>
          </p:cNvPr>
          <p:cNvGrpSpPr/>
          <p:nvPr/>
        </p:nvGrpSpPr>
        <p:grpSpPr>
          <a:xfrm>
            <a:off x="9181654" y="2043911"/>
            <a:ext cx="8397631" cy="3986165"/>
            <a:chOff x="8935861" y="2816711"/>
            <a:chExt cx="8397631" cy="3986165"/>
          </a:xfrm>
        </p:grpSpPr>
        <p:sp>
          <p:nvSpPr>
            <p:cNvPr id="60" name="Freeform 7">
              <a:extLst>
                <a:ext uri="{FF2B5EF4-FFF2-40B4-BE49-F238E27FC236}">
                  <a16:creationId xmlns:a16="http://schemas.microsoft.com/office/drawing/2014/main" id="{266DA74D-4A2D-AC4A-A16F-A17BE6036DE5}"/>
                </a:ext>
              </a:extLst>
            </p:cNvPr>
            <p:cNvSpPr/>
            <p:nvPr/>
          </p:nvSpPr>
          <p:spPr>
            <a:xfrm>
              <a:off x="8935861" y="2816711"/>
              <a:ext cx="8397631" cy="3986165"/>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rgbClr val="FFF2C9"/>
            </a:solidFill>
          </p:spPr>
          <p:txBody>
            <a:bodyPr/>
            <a:lstStyle/>
            <a:p>
              <a:endParaRPr lang="en-US">
                <a:latin typeface="Arial" panose="020B0604020202020204" pitchFamily="34" charset="0"/>
                <a:cs typeface="Arial" panose="020B0604020202020204" pitchFamily="34" charset="0"/>
              </a:endParaRPr>
            </a:p>
          </p:txBody>
        </p:sp>
        <p:sp>
          <p:nvSpPr>
            <p:cNvPr id="61" name="TextBox 11">
              <a:extLst>
                <a:ext uri="{FF2B5EF4-FFF2-40B4-BE49-F238E27FC236}">
                  <a16:creationId xmlns:a16="http://schemas.microsoft.com/office/drawing/2014/main" id="{39798C39-0067-6422-9904-28880899BCC0}"/>
                </a:ext>
              </a:extLst>
            </p:cNvPr>
            <p:cNvSpPr txBox="1"/>
            <p:nvPr/>
          </p:nvSpPr>
          <p:spPr>
            <a:xfrm>
              <a:off x="9470038" y="3776408"/>
              <a:ext cx="1427885" cy="1427885"/>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FC13173D-9F7B-6C58-7CA4-CC92E730A9E5}"/>
                </a:ext>
              </a:extLst>
            </p:cNvPr>
            <p:cNvSpPr txBox="1"/>
            <p:nvPr/>
          </p:nvSpPr>
          <p:spPr>
            <a:xfrm>
              <a:off x="9149593" y="3897331"/>
              <a:ext cx="7970166"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6: </a:t>
              </a:r>
            </a:p>
            <a:p>
              <a:pPr algn="ctr">
                <a:lnSpc>
                  <a:spcPct val="150000"/>
                </a:lnSpc>
              </a:pPr>
              <a:r>
                <a:rPr lang="vi-VN" sz="4000">
                  <a:effectLst/>
                  <a:latin typeface="Arial" panose="020B0604020202020204" pitchFamily="34" charset="0"/>
                  <a:ea typeface="Calibri" panose="020F0502020204030204" pitchFamily="34" charset="0"/>
                  <a:cs typeface="Arial" panose="020B0604020202020204" pitchFamily="34" charset="0"/>
                </a:rPr>
                <a:t>Khảo sát kết quả hoạt động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82422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0-#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1+#ppt_w/2"/>
                                          </p:val>
                                        </p:tav>
                                        <p:tav tm="100000">
                                          <p:val>
                                            <p:strVal val="#ppt_x"/>
                                          </p:val>
                                        </p:tav>
                                      </p:tavLst>
                                    </p:anim>
                                    <p:anim calcmode="lin" valueType="num">
                                      <p:cBhvr additive="base">
                                        <p:cTn id="20"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80888" y="8964712"/>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flipV="1">
            <a:off x="16459200" y="216562"/>
            <a:ext cx="1459000" cy="743870"/>
          </a:xfrm>
          <a:custGeom>
            <a:avLst/>
            <a:gdLst/>
            <a:ahLst/>
            <a:cxnLst/>
            <a:rect l="l" t="t" r="r" b="b"/>
            <a:pathLst>
              <a:path w="3490195" h="1410620">
                <a:moveTo>
                  <a:pt x="0" y="1410620"/>
                </a:moveTo>
                <a:lnTo>
                  <a:pt x="3490195" y="1410620"/>
                </a:lnTo>
                <a:lnTo>
                  <a:pt x="3490195" y="0"/>
                </a:lnTo>
                <a:lnTo>
                  <a:pt x="0" y="0"/>
                </a:lnTo>
                <a:lnTo>
                  <a:pt x="0" y="1410620"/>
                </a:lnTo>
                <a:close/>
              </a:path>
            </a:pathLst>
          </a:custGeom>
          <a:blipFill>
            <a:blip r:embed="rId5"/>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74CD014-4B92-D885-9CF8-200A2543AB44}"/>
              </a:ext>
            </a:extLst>
          </p:cNvPr>
          <p:cNvSpPr txBox="1"/>
          <p:nvPr/>
        </p:nvSpPr>
        <p:spPr>
          <a:xfrm>
            <a:off x="1621326" y="841188"/>
            <a:ext cx="15045348"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5: Định hướng rèn luyện bản thân phù hợp với nghề lựa chọn</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9831DE17-DCC4-4715-4246-48C3BA20D6F9}"/>
              </a:ext>
            </a:extLst>
          </p:cNvPr>
          <p:cNvGrpSpPr/>
          <p:nvPr/>
        </p:nvGrpSpPr>
        <p:grpSpPr>
          <a:xfrm>
            <a:off x="654281" y="2311107"/>
            <a:ext cx="9861319" cy="6068734"/>
            <a:chOff x="476502" y="1781416"/>
            <a:chExt cx="9861319" cy="6068734"/>
          </a:xfrm>
        </p:grpSpPr>
        <p:grpSp>
          <p:nvGrpSpPr>
            <p:cNvPr id="19" name="Group 18">
              <a:extLst>
                <a:ext uri="{FF2B5EF4-FFF2-40B4-BE49-F238E27FC236}">
                  <a16:creationId xmlns:a16="http://schemas.microsoft.com/office/drawing/2014/main" id="{691A70A8-B422-F1CE-326E-7850B99FA2C4}"/>
                </a:ext>
              </a:extLst>
            </p:cNvPr>
            <p:cNvGrpSpPr/>
            <p:nvPr/>
          </p:nvGrpSpPr>
          <p:grpSpPr>
            <a:xfrm>
              <a:off x="1201204" y="2785009"/>
              <a:ext cx="9136617" cy="5065141"/>
              <a:chOff x="1201204" y="2785009"/>
              <a:chExt cx="9136617" cy="5065141"/>
            </a:xfrm>
          </p:grpSpPr>
          <p:sp>
            <p:nvSpPr>
              <p:cNvPr id="21" name="Freeform 3">
                <a:extLst>
                  <a:ext uri="{FF2B5EF4-FFF2-40B4-BE49-F238E27FC236}">
                    <a16:creationId xmlns:a16="http://schemas.microsoft.com/office/drawing/2014/main" id="{E3D2B08D-200B-266A-70A3-0786C5B76B47}"/>
                  </a:ext>
                </a:extLst>
              </p:cNvPr>
              <p:cNvSpPr/>
              <p:nvPr/>
            </p:nvSpPr>
            <p:spPr>
              <a:xfrm>
                <a:off x="1201204" y="2785009"/>
                <a:ext cx="9136617" cy="5065141"/>
              </a:xfrm>
              <a:prstGeom prst="wedgeRectCallout">
                <a:avLst>
                  <a:gd name="adj1" fmla="val 62793"/>
                  <a:gd name="adj2" fmla="val 41325"/>
                </a:avLst>
              </a:prstGeom>
              <a:solidFill>
                <a:schemeClr val="bg1"/>
              </a:solidFill>
              <a:ln w="38100">
                <a:solidFill>
                  <a:schemeClr val="accent6">
                    <a:lumMod val="50000"/>
                  </a:schemeClr>
                </a:solidFill>
              </a:ln>
            </p:spPr>
            <p:txBody>
              <a:bodyPr/>
              <a:lstStyle/>
              <a:p>
                <a:endParaRPr lang="en-US"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BEFCA597-F422-59DB-82A4-C0364F7102A7}"/>
                  </a:ext>
                </a:extLst>
              </p:cNvPr>
              <p:cNvSpPr txBox="1"/>
              <p:nvPr/>
            </p:nvSpPr>
            <p:spPr>
              <a:xfrm>
                <a:off x="1532747" y="3020123"/>
                <a:ext cx="8473530" cy="459491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đọc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tr.63)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 x</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ác định những cách thức rèn luyện bản thân để đáp ứng tốt hơn với những yêu cầu về phẩm chất và năng lực nghề mình lựa chọn.</a:t>
                </a:r>
                <a:endParaRPr lang="en-US" sz="4000" i="1" dirty="0">
                  <a:latin typeface="Arial" panose="020B0604020202020204" pitchFamily="34" charset="0"/>
                  <a:cs typeface="Arial" panose="020B0604020202020204" pitchFamily="34" charset="0"/>
                </a:endParaRPr>
              </a:p>
            </p:txBody>
          </p:sp>
        </p:grpSp>
        <p:pic>
          <p:nvPicPr>
            <p:cNvPr id="20" name="Picture 19">
              <a:extLst>
                <a:ext uri="{FF2B5EF4-FFF2-40B4-BE49-F238E27FC236}">
                  <a16:creationId xmlns:a16="http://schemas.microsoft.com/office/drawing/2014/main" id="{2CDE1D15-41C3-796E-BCAE-DE20F2BAAA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0608254">
              <a:off x="476502" y="1781416"/>
              <a:ext cx="1168577" cy="1495779"/>
            </a:xfrm>
            <a:prstGeom prst="rect">
              <a:avLst/>
            </a:prstGeom>
          </p:spPr>
        </p:pic>
      </p:grpSp>
      <p:pic>
        <p:nvPicPr>
          <p:cNvPr id="30" name="Picture 29" descr="A group of kids sitting around a table&#10;&#10;Description automatically generated with low confidence">
            <a:extLst>
              <a:ext uri="{FF2B5EF4-FFF2-40B4-BE49-F238E27FC236}">
                <a16:creationId xmlns:a16="http://schemas.microsoft.com/office/drawing/2014/main" id="{E9BCE51F-BC7E-7C2D-E952-B22039637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12476925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50AE7E2-DE40-9EC2-0006-B4B745AAAFB6}"/>
              </a:ext>
            </a:extLst>
          </p:cNvPr>
          <p:cNvSpPr/>
          <p:nvPr/>
        </p:nvSpPr>
        <p:spPr>
          <a:xfrm>
            <a:off x="698217" y="3046201"/>
            <a:ext cx="16891566" cy="6628671"/>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2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19"/>
          <p:cNvSpPr/>
          <p:nvPr/>
        </p:nvSpPr>
        <p:spPr>
          <a:xfrm rot="-2394168">
            <a:off x="17374967" y="9412348"/>
            <a:ext cx="829161" cy="853405"/>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FD0C87-CCBC-5851-A798-C423BE825838}"/>
              </a:ext>
            </a:extLst>
          </p:cNvPr>
          <p:cNvGrpSpPr/>
          <p:nvPr/>
        </p:nvGrpSpPr>
        <p:grpSpPr>
          <a:xfrm>
            <a:off x="457200" y="123825"/>
            <a:ext cx="15916274" cy="2362929"/>
            <a:chOff x="236220" y="-434093"/>
            <a:chExt cx="15916274" cy="2362929"/>
          </a:xfrm>
        </p:grpSpPr>
        <p:sp>
          <p:nvSpPr>
            <p:cNvPr id="3" name="Line Callout 1 (Border and Accent Bar) 3">
              <a:extLst>
                <a:ext uri="{FF2B5EF4-FFF2-40B4-BE49-F238E27FC236}">
                  <a16:creationId xmlns:a16="http://schemas.microsoft.com/office/drawing/2014/main" id="{F95E2805-F6BE-8F10-C388-F4A154AEA50F}"/>
                </a:ext>
              </a:extLst>
            </p:cNvPr>
            <p:cNvSpPr/>
            <p:nvPr/>
          </p:nvSpPr>
          <p:spPr>
            <a:xfrm>
              <a:off x="236220" y="165982"/>
              <a:ext cx="15316199" cy="1762854"/>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cách</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thức rèn luyện bản thân </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có thể kể đến như:</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B771774-9A53-243C-1C66-7E1A2CA86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2344" y="-434093"/>
              <a:ext cx="1200150" cy="1200150"/>
            </a:xfrm>
            <a:prstGeom prst="rect">
              <a:avLst/>
            </a:prstGeom>
          </p:spPr>
        </p:pic>
      </p:grpSp>
      <p:sp>
        <p:nvSpPr>
          <p:cNvPr id="10" name="TextBox 9">
            <a:extLst>
              <a:ext uri="{FF2B5EF4-FFF2-40B4-BE49-F238E27FC236}">
                <a16:creationId xmlns:a16="http://schemas.microsoft.com/office/drawing/2014/main" id="{9CBB00CA-762A-B688-0D70-8D5973B72E11}"/>
              </a:ext>
            </a:extLst>
          </p:cNvPr>
          <p:cNvSpPr txBox="1"/>
          <p:nvPr/>
        </p:nvSpPr>
        <p:spPr>
          <a:xfrm>
            <a:off x="1488595" y="3332110"/>
            <a:ext cx="9043834" cy="6056851"/>
          </a:xfrm>
          <a:prstGeom prst="rect">
            <a:avLst/>
          </a:prstGeom>
          <a:noFill/>
        </p:spPr>
        <p:txBody>
          <a:bodyPr wrap="square">
            <a:spAutoFit/>
          </a:bodyPr>
          <a:lstStyle/>
          <a:p>
            <a:pPr marL="571500" lvl="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Tham gia trải nghiệm một số nghề nghiệp phù hợp.</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những phẩm chất và năng lực cần rèn luyện: tính kỉ luật, tinh thần trách nhiệm,...</a:t>
            </a:r>
          </a:p>
        </p:txBody>
      </p:sp>
      <p:sp>
        <p:nvSpPr>
          <p:cNvPr id="8" name="Freeform 18">
            <a:extLst>
              <a:ext uri="{FF2B5EF4-FFF2-40B4-BE49-F238E27FC236}">
                <a16:creationId xmlns:a16="http://schemas.microsoft.com/office/drawing/2014/main" id="{F57E3C29-6509-A292-AFAE-865900E49D11}"/>
              </a:ext>
            </a:extLst>
          </p:cNvPr>
          <p:cNvSpPr/>
          <p:nvPr/>
        </p:nvSpPr>
        <p:spPr>
          <a:xfrm rot="858427">
            <a:off x="157595" y="9351892"/>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descr="A cartoon of a child writing on a book&#10;&#10;Description automatically generated">
            <a:extLst>
              <a:ext uri="{FF2B5EF4-FFF2-40B4-BE49-F238E27FC236}">
                <a16:creationId xmlns:a16="http://schemas.microsoft.com/office/drawing/2014/main" id="{0D002445-0E9D-FD87-34E6-2CE06EE7ED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22" r="11556"/>
          <a:stretch/>
        </p:blipFill>
        <p:spPr>
          <a:xfrm>
            <a:off x="10924428" y="4022671"/>
            <a:ext cx="6273356" cy="4301051"/>
          </a:xfrm>
          <a:prstGeom prst="rect">
            <a:avLst/>
          </a:prstGeom>
        </p:spPr>
      </p:pic>
    </p:spTree>
    <p:extLst>
      <p:ext uri="{BB962C8B-B14F-4D97-AF65-F5344CB8AC3E}">
        <p14:creationId xmlns:p14="http://schemas.microsoft.com/office/powerpoint/2010/main" val="11398463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barn(inVertical)">
                                      <p:cBhvr>
                                        <p:cTn id="23"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50AE7E2-DE40-9EC2-0006-B4B745AAAFB6}"/>
              </a:ext>
            </a:extLst>
          </p:cNvPr>
          <p:cNvSpPr/>
          <p:nvPr/>
        </p:nvSpPr>
        <p:spPr>
          <a:xfrm>
            <a:off x="698217" y="3046201"/>
            <a:ext cx="16891566" cy="6628671"/>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rgbClr val="FFF2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19"/>
          <p:cNvSpPr/>
          <p:nvPr/>
        </p:nvSpPr>
        <p:spPr>
          <a:xfrm rot="-2394168">
            <a:off x="17374967" y="9412348"/>
            <a:ext cx="829161" cy="853405"/>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FD0C87-CCBC-5851-A798-C423BE825838}"/>
              </a:ext>
            </a:extLst>
          </p:cNvPr>
          <p:cNvGrpSpPr/>
          <p:nvPr/>
        </p:nvGrpSpPr>
        <p:grpSpPr>
          <a:xfrm>
            <a:off x="457200" y="123825"/>
            <a:ext cx="15916274" cy="2362929"/>
            <a:chOff x="236220" y="-434093"/>
            <a:chExt cx="15916274" cy="2362929"/>
          </a:xfrm>
        </p:grpSpPr>
        <p:sp>
          <p:nvSpPr>
            <p:cNvPr id="3" name="Line Callout 1 (Border and Accent Bar) 3">
              <a:extLst>
                <a:ext uri="{FF2B5EF4-FFF2-40B4-BE49-F238E27FC236}">
                  <a16:creationId xmlns:a16="http://schemas.microsoft.com/office/drawing/2014/main" id="{F95E2805-F6BE-8F10-C388-F4A154AEA50F}"/>
                </a:ext>
              </a:extLst>
            </p:cNvPr>
            <p:cNvSpPr/>
            <p:nvPr/>
          </p:nvSpPr>
          <p:spPr>
            <a:xfrm>
              <a:off x="236220" y="165982"/>
              <a:ext cx="15316199" cy="1762854"/>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Một số cách</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thức rèn luyện bản thân </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có thể kể đến như:</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B771774-9A53-243C-1C66-7E1A2CA86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2344" y="-434093"/>
              <a:ext cx="1200150" cy="1200150"/>
            </a:xfrm>
            <a:prstGeom prst="rect">
              <a:avLst/>
            </a:prstGeom>
          </p:spPr>
        </p:pic>
      </p:grpSp>
      <p:sp>
        <p:nvSpPr>
          <p:cNvPr id="10" name="TextBox 9">
            <a:extLst>
              <a:ext uri="{FF2B5EF4-FFF2-40B4-BE49-F238E27FC236}">
                <a16:creationId xmlns:a16="http://schemas.microsoft.com/office/drawing/2014/main" id="{9CBB00CA-762A-B688-0D70-8D5973B72E11}"/>
              </a:ext>
            </a:extLst>
          </p:cNvPr>
          <p:cNvSpPr txBox="1"/>
          <p:nvPr/>
        </p:nvSpPr>
        <p:spPr>
          <a:xfrm>
            <a:off x="1488595" y="3332110"/>
            <a:ext cx="9043834" cy="6056851"/>
          </a:xfrm>
          <a:prstGeom prst="rect">
            <a:avLst/>
          </a:prstGeom>
          <a:noFill/>
        </p:spPr>
        <p:txBody>
          <a:bodyPr wrap="square">
            <a:spAutoFit/>
          </a:bodyPr>
          <a:lstStyle/>
          <a:p>
            <a:pPr marL="571500" lvl="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Lựa chọn cách rèn luyện phù hợp với điều kiện của bản thân.</a:t>
            </a:r>
          </a:p>
          <a:p>
            <a:pPr marL="571500" lvl="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Xác định thời gian thực hiện có tính khả thi.</a:t>
            </a:r>
          </a:p>
          <a:p>
            <a:pPr marL="571500" lvl="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Ghi nhận kết quả đạt được.</a:t>
            </a:r>
          </a:p>
        </p:txBody>
      </p:sp>
      <p:sp>
        <p:nvSpPr>
          <p:cNvPr id="8" name="Freeform 18">
            <a:extLst>
              <a:ext uri="{FF2B5EF4-FFF2-40B4-BE49-F238E27FC236}">
                <a16:creationId xmlns:a16="http://schemas.microsoft.com/office/drawing/2014/main" id="{F57E3C29-6509-A292-AFAE-865900E49D11}"/>
              </a:ext>
            </a:extLst>
          </p:cNvPr>
          <p:cNvSpPr/>
          <p:nvPr/>
        </p:nvSpPr>
        <p:spPr>
          <a:xfrm rot="858427">
            <a:off x="157595" y="9351892"/>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descr="A cartoon of a child writing on a book&#10;&#10;Description automatically generated">
            <a:extLst>
              <a:ext uri="{FF2B5EF4-FFF2-40B4-BE49-F238E27FC236}">
                <a16:creationId xmlns:a16="http://schemas.microsoft.com/office/drawing/2014/main" id="{0D002445-0E9D-FD87-34E6-2CE06EE7ED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922" r="11556"/>
          <a:stretch/>
        </p:blipFill>
        <p:spPr>
          <a:xfrm>
            <a:off x="10924428" y="4022671"/>
            <a:ext cx="6273356" cy="4301051"/>
          </a:xfrm>
          <a:prstGeom prst="rect">
            <a:avLst/>
          </a:prstGeom>
        </p:spPr>
      </p:pic>
    </p:spTree>
    <p:extLst>
      <p:ext uri="{BB962C8B-B14F-4D97-AF65-F5344CB8AC3E}">
        <p14:creationId xmlns:p14="http://schemas.microsoft.com/office/powerpoint/2010/main" val="82431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a:off x="5443" y="142154"/>
            <a:ext cx="1230941" cy="1135664"/>
          </a:xfrm>
          <a:custGeom>
            <a:avLst/>
            <a:gdLst/>
            <a:ahLst/>
            <a:cxnLst/>
            <a:rect l="l" t="t" r="r" b="b"/>
            <a:pathLst>
              <a:path w="1920701" h="1714226">
                <a:moveTo>
                  <a:pt x="0" y="0"/>
                </a:moveTo>
                <a:lnTo>
                  <a:pt x="1920701" y="0"/>
                </a:lnTo>
                <a:lnTo>
                  <a:pt x="1920701" y="1714225"/>
                </a:lnTo>
                <a:lnTo>
                  <a:pt x="0" y="1714225"/>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4">
            <a:extLst>
              <a:ext uri="{FF2B5EF4-FFF2-40B4-BE49-F238E27FC236}">
                <a16:creationId xmlns:a16="http://schemas.microsoft.com/office/drawing/2014/main" id="{CFD2754A-62B4-87A9-2864-0BCE8C1E2FF9}"/>
              </a:ext>
            </a:extLst>
          </p:cNvPr>
          <p:cNvSpPr/>
          <p:nvPr/>
        </p:nvSpPr>
        <p:spPr>
          <a:xfrm rot="20675052">
            <a:off x="17431588" y="-12044"/>
            <a:ext cx="880509" cy="908157"/>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96564921-4699-BCF8-5899-B4CBF5E03750}"/>
              </a:ext>
            </a:extLst>
          </p:cNvPr>
          <p:cNvGrpSpPr/>
          <p:nvPr/>
        </p:nvGrpSpPr>
        <p:grpSpPr>
          <a:xfrm>
            <a:off x="5446400" y="0"/>
            <a:ext cx="7583876" cy="1388058"/>
            <a:chOff x="4834930" y="84191"/>
            <a:chExt cx="7359542" cy="1232175"/>
          </a:xfrm>
        </p:grpSpPr>
        <p:sp>
          <p:nvSpPr>
            <p:cNvPr id="9" name="Round Same Side Corner Rectangle 11">
              <a:extLst>
                <a:ext uri="{FF2B5EF4-FFF2-40B4-BE49-F238E27FC236}">
                  <a16:creationId xmlns:a16="http://schemas.microsoft.com/office/drawing/2014/main" id="{07B08074-A931-B473-5ADA-00A48AF9BE5A}"/>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C4208C7-785C-8CF8-D1CD-0E8E1725F7C2}"/>
                </a:ext>
              </a:extLst>
            </p:cNvPr>
            <p:cNvSpPr txBox="1"/>
            <p:nvPr/>
          </p:nvSpPr>
          <p:spPr>
            <a:xfrm>
              <a:off x="5313042" y="292021"/>
              <a:ext cx="6403317" cy="7923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GỢI Ý BỔ SUNG</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3" name="Speech Bubble: Rectangle with Corners Rounded 12">
            <a:extLst>
              <a:ext uri="{FF2B5EF4-FFF2-40B4-BE49-F238E27FC236}">
                <a16:creationId xmlns:a16="http://schemas.microsoft.com/office/drawing/2014/main" id="{F27E81D8-FB31-28FD-1531-2E740FB7F822}"/>
              </a:ext>
            </a:extLst>
          </p:cNvPr>
          <p:cNvSpPr/>
          <p:nvPr/>
        </p:nvSpPr>
        <p:spPr>
          <a:xfrm>
            <a:off x="8077200" y="2095500"/>
            <a:ext cx="9525000" cy="2941308"/>
          </a:xfrm>
          <a:prstGeom prst="wedgeRoundRectCallout">
            <a:avLst>
              <a:gd name="adj1" fmla="val -57480"/>
              <a:gd name="adj2" fmla="val 43842"/>
              <a:gd name="adj3" fmla="val 16667"/>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Tìm hiểu các bài học, câu chuyện của những người xung quanh, trên các phương tiện truyền thông.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45E1D4C8-6970-79EC-9117-74D83212CB95}"/>
              </a:ext>
            </a:extLst>
          </p:cNvPr>
          <p:cNvSpPr/>
          <p:nvPr/>
        </p:nvSpPr>
        <p:spPr>
          <a:xfrm>
            <a:off x="8077199" y="5428061"/>
            <a:ext cx="9525000" cy="1914986"/>
          </a:xfrm>
          <a:prstGeom prst="wedgeRoundRectCallout">
            <a:avLst>
              <a:gd name="adj1" fmla="val -59585"/>
              <a:gd name="adj2" fmla="val -43335"/>
              <a:gd name="adj3" fmla="val 16667"/>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Tham gia các khóa học.</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Speech Bubble: Rectangle with Corners Rounded 22">
            <a:extLst>
              <a:ext uri="{FF2B5EF4-FFF2-40B4-BE49-F238E27FC236}">
                <a16:creationId xmlns:a16="http://schemas.microsoft.com/office/drawing/2014/main" id="{86C312EC-A89D-F416-E955-8FCF32E15B4A}"/>
              </a:ext>
            </a:extLst>
          </p:cNvPr>
          <p:cNvSpPr/>
          <p:nvPr/>
        </p:nvSpPr>
        <p:spPr>
          <a:xfrm>
            <a:off x="8077199" y="7734300"/>
            <a:ext cx="9525000" cy="1914986"/>
          </a:xfrm>
          <a:prstGeom prst="wedgeRoundRectCallout">
            <a:avLst>
              <a:gd name="adj1" fmla="val -59236"/>
              <a:gd name="adj2" fmla="val -50160"/>
              <a:gd name="adj3" fmla="val 16667"/>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Tham gia các hoạt động phục vụ cộng đồng.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E13873C9-B00E-1316-CBEE-83EB983776B7}"/>
              </a:ext>
            </a:extLst>
          </p:cNvPr>
          <p:cNvGrpSpPr/>
          <p:nvPr/>
        </p:nvGrpSpPr>
        <p:grpSpPr>
          <a:xfrm>
            <a:off x="685800" y="1479415"/>
            <a:ext cx="6096000" cy="4121285"/>
            <a:chOff x="-260393" y="2199205"/>
            <a:chExt cx="6096000" cy="4121285"/>
          </a:xfrm>
        </p:grpSpPr>
        <p:sp>
          <p:nvSpPr>
            <p:cNvPr id="3" name="Line Callout 1 (Border and Accent Bar) 3">
              <a:extLst>
                <a:ext uri="{FF2B5EF4-FFF2-40B4-BE49-F238E27FC236}">
                  <a16:creationId xmlns:a16="http://schemas.microsoft.com/office/drawing/2014/main" id="{610A531D-7CF8-DEC5-3ECF-DD6D0736E8BE}"/>
                </a:ext>
              </a:extLst>
            </p:cNvPr>
            <p:cNvSpPr/>
            <p:nvPr/>
          </p:nvSpPr>
          <p:spPr>
            <a:xfrm>
              <a:off x="-260393" y="2786904"/>
              <a:ext cx="6096000" cy="3533586"/>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Các em tham khảo thêm những định hướng rèn luyện khác như:</a:t>
              </a:r>
              <a:endPar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6194757F-6950-4231-D96E-12FABC1DEA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54207" y="2199205"/>
              <a:ext cx="762000" cy="783364"/>
            </a:xfrm>
            <a:prstGeom prst="rect">
              <a:avLst/>
            </a:prstGeom>
          </p:spPr>
        </p:pic>
      </p:grpSp>
      <p:sp>
        <p:nvSpPr>
          <p:cNvPr id="15" name="Freeform 15"/>
          <p:cNvSpPr/>
          <p:nvPr/>
        </p:nvSpPr>
        <p:spPr>
          <a:xfrm rot="3055056">
            <a:off x="16977292" y="9485653"/>
            <a:ext cx="1389662" cy="706311"/>
          </a:xfrm>
          <a:custGeom>
            <a:avLst/>
            <a:gdLst/>
            <a:ahLst/>
            <a:cxnLst/>
            <a:rect l="l" t="t" r="r" b="b"/>
            <a:pathLst>
              <a:path w="2922882" h="1180114">
                <a:moveTo>
                  <a:pt x="0" y="0"/>
                </a:moveTo>
                <a:lnTo>
                  <a:pt x="2922882" y="0"/>
                </a:lnTo>
                <a:lnTo>
                  <a:pt x="2922882" y="1180114"/>
                </a:lnTo>
                <a:lnTo>
                  <a:pt x="0" y="118011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10">
            <a:extLst>
              <a:ext uri="{FF2B5EF4-FFF2-40B4-BE49-F238E27FC236}">
                <a16:creationId xmlns:a16="http://schemas.microsoft.com/office/drawing/2014/main" id="{FF9D6212-2B0C-6D7D-A8B4-303EB9775F8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6800" y="6053485"/>
            <a:ext cx="5171127" cy="4162758"/>
          </a:xfrm>
          <a:prstGeom prst="rect">
            <a:avLst/>
          </a:prstGeom>
        </p:spPr>
      </p:pic>
    </p:spTree>
    <p:extLst>
      <p:ext uri="{BB962C8B-B14F-4D97-AF65-F5344CB8AC3E}">
        <p14:creationId xmlns:p14="http://schemas.microsoft.com/office/powerpoint/2010/main" val="10944315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out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A6ABBC35-B796-A1CA-D94B-1DB789F8CFAE}"/>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23" name="TextBox 20">
            <a:extLst>
              <a:ext uri="{FF2B5EF4-FFF2-40B4-BE49-F238E27FC236}">
                <a16:creationId xmlns:a16="http://schemas.microsoft.com/office/drawing/2014/main" id="{801C028C-89DB-E189-F94A-E1BF666501F0}"/>
              </a:ext>
            </a:extLst>
          </p:cNvPr>
          <p:cNvSpPr txBox="1"/>
          <p:nvPr/>
        </p:nvSpPr>
        <p:spPr>
          <a:xfrm>
            <a:off x="2476499" y="3677022"/>
            <a:ext cx="13335000" cy="285873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6</a:t>
            </a:r>
            <a:r>
              <a:rPr kumimoji="0" lang="vi-VN"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600" b="1">
                <a:solidFill>
                  <a:prstClr val="white"/>
                </a:solidFill>
                <a:latin typeface="Arial" panose="020B0604020202020204" pitchFamily="34" charset="0"/>
                <a:ea typeface="Calibri" panose="020F0502020204030204" pitchFamily="34" charset="0"/>
                <a:cs typeface="Arial" panose="020B0604020202020204" pitchFamily="34" charset="0"/>
              </a:rPr>
              <a:t> Khảo sát kết quả hoạt động</a:t>
            </a:r>
            <a:endParaRPr kumimoji="0" lang="vi-VN" sz="66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Freeform 19"/>
          <p:cNvSpPr/>
          <p:nvPr/>
        </p:nvSpPr>
        <p:spPr>
          <a:xfrm rot="2406724">
            <a:off x="15859078" y="8459395"/>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1416047">
            <a:off x="15859434" y="1108037"/>
            <a:ext cx="1696061" cy="1640939"/>
          </a:xfrm>
          <a:custGeom>
            <a:avLst/>
            <a:gdLst/>
            <a:ahLst/>
            <a:cxnLst/>
            <a:rect l="l" t="t" r="r" b="b"/>
            <a:pathLst>
              <a:path w="1696061" h="1640939">
                <a:moveTo>
                  <a:pt x="0" y="0"/>
                </a:moveTo>
                <a:lnTo>
                  <a:pt x="1696062" y="0"/>
                </a:lnTo>
                <a:lnTo>
                  <a:pt x="1696062" y="1640939"/>
                </a:lnTo>
                <a:lnTo>
                  <a:pt x="0" y="16409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2618330">
            <a:off x="-233188" y="8394965"/>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a:off x="725701" y="1264800"/>
            <a:ext cx="1789559" cy="1581522"/>
          </a:xfrm>
          <a:custGeom>
            <a:avLst/>
            <a:gdLst/>
            <a:ahLst/>
            <a:cxnLst/>
            <a:rect l="l" t="t" r="r" b="b"/>
            <a:pathLst>
              <a:path w="1789559" h="1581522">
                <a:moveTo>
                  <a:pt x="0" y="0"/>
                </a:moveTo>
                <a:lnTo>
                  <a:pt x="1789559" y="0"/>
                </a:lnTo>
                <a:lnTo>
                  <a:pt x="1789559" y="1581522"/>
                </a:lnTo>
                <a:lnTo>
                  <a:pt x="0" y="158152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29209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76309" y="8977017"/>
            <a:ext cx="1420804" cy="712752"/>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1DD10ED-4C19-BCFB-10A9-A50F3658DA53}"/>
              </a:ext>
            </a:extLst>
          </p:cNvPr>
          <p:cNvGrpSpPr/>
          <p:nvPr/>
        </p:nvGrpSpPr>
        <p:grpSpPr>
          <a:xfrm>
            <a:off x="1821846" y="2641942"/>
            <a:ext cx="9067800" cy="6324601"/>
            <a:chOff x="1143001" y="2164196"/>
            <a:chExt cx="9067800" cy="6324601"/>
          </a:xfrm>
        </p:grpSpPr>
        <p:sp>
          <p:nvSpPr>
            <p:cNvPr id="4" name="Freeform 5">
              <a:extLst>
                <a:ext uri="{FF2B5EF4-FFF2-40B4-BE49-F238E27FC236}">
                  <a16:creationId xmlns:a16="http://schemas.microsoft.com/office/drawing/2014/main" id="{F2BEC0E8-8B08-D58B-9711-8536BEAFE3D6}"/>
                </a:ext>
              </a:extLst>
            </p:cNvPr>
            <p:cNvSpPr/>
            <p:nvPr/>
          </p:nvSpPr>
          <p:spPr>
            <a:xfrm>
              <a:off x="1143001" y="2781301"/>
              <a:ext cx="9067800" cy="5707496"/>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0699FCCA-41CC-1B47-ABC6-91F121B5F72C}"/>
                </a:ext>
              </a:extLst>
            </p:cNvPr>
            <p:cNvGrpSpPr/>
            <p:nvPr/>
          </p:nvGrpSpPr>
          <p:grpSpPr>
            <a:xfrm>
              <a:off x="2034533" y="2164196"/>
              <a:ext cx="7276528" cy="1234207"/>
              <a:chOff x="5488010" y="665623"/>
              <a:chExt cx="7276528" cy="1234207"/>
            </a:xfrm>
          </p:grpSpPr>
          <p:pic>
            <p:nvPicPr>
              <p:cNvPr id="18" name="Picture 9">
                <a:extLst>
                  <a:ext uri="{FF2B5EF4-FFF2-40B4-BE49-F238E27FC236}">
                    <a16:creationId xmlns:a16="http://schemas.microsoft.com/office/drawing/2014/main" id="{3E132348-419B-318A-C243-A355FDBC8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41462" y="665623"/>
                <a:ext cx="6816052" cy="1234207"/>
              </a:xfrm>
              <a:prstGeom prst="rect">
                <a:avLst/>
              </a:prstGeom>
            </p:spPr>
          </p:pic>
          <p:sp>
            <p:nvSpPr>
              <p:cNvPr id="19" name="TextBox 18">
                <a:extLst>
                  <a:ext uri="{FF2B5EF4-FFF2-40B4-BE49-F238E27FC236}">
                    <a16:creationId xmlns:a16="http://schemas.microsoft.com/office/drawing/2014/main" id="{A1D973D5-EE6F-6BEC-5D6F-8FC8E89B0048}"/>
                  </a:ext>
                </a:extLst>
              </p:cNvPr>
              <p:cNvSpPr txBox="1"/>
              <p:nvPr/>
            </p:nvSpPr>
            <p:spPr>
              <a:xfrm>
                <a:off x="5488010" y="839701"/>
                <a:ext cx="7276528" cy="830997"/>
              </a:xfrm>
              <a:prstGeom prst="rect">
                <a:avLst/>
              </a:prstGeom>
              <a:noFill/>
            </p:spPr>
            <p:txBody>
              <a:bodyPr wrap="square" rtlCol="0">
                <a:spAutoFit/>
              </a:bodyPr>
              <a:lstStyle/>
              <a:p>
                <a:pPr algn="ctr"/>
                <a:r>
                  <a:rPr lang="en-US" sz="4800" b="1" dirty="0" err="1">
                    <a:solidFill>
                      <a:schemeClr val="bg1"/>
                    </a:solidFill>
                    <a:latin typeface="Arial" panose="020B0604020202020204" pitchFamily="34" charset="0"/>
                    <a:cs typeface="Arial" panose="020B0604020202020204" pitchFamily="34" charset="0"/>
                  </a:rPr>
                  <a:t>Hoạt</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động</a:t>
                </a:r>
                <a:r>
                  <a:rPr lang="en-US" sz="4800" b="1" dirty="0">
                    <a:solidFill>
                      <a:schemeClr val="bg1"/>
                    </a:solidFill>
                    <a:latin typeface="Arial" panose="020B0604020202020204" pitchFamily="34" charset="0"/>
                    <a:cs typeface="Arial" panose="020B0604020202020204" pitchFamily="34" charset="0"/>
                  </a:rPr>
                  <a:t> </a:t>
                </a:r>
                <a:r>
                  <a:rPr lang="en-US" sz="4800" b="1" dirty="0" err="1">
                    <a:solidFill>
                      <a:schemeClr val="bg1"/>
                    </a:solidFill>
                    <a:latin typeface="Arial" panose="020B0604020202020204" pitchFamily="34" charset="0"/>
                    <a:cs typeface="Arial" panose="020B0604020202020204" pitchFamily="34" charset="0"/>
                  </a:rPr>
                  <a:t>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12601B8B-E415-CDDD-A8A3-2102F1AD43C8}"/>
                </a:ext>
              </a:extLst>
            </p:cNvPr>
            <p:cNvSpPr txBox="1"/>
            <p:nvPr/>
          </p:nvSpPr>
          <p:spPr>
            <a:xfrm>
              <a:off x="1970463" y="3268483"/>
              <a:ext cx="7404667" cy="4825745"/>
            </a:xfrm>
            <a:prstGeom prst="rect">
              <a:avLst/>
            </a:prstGeom>
            <a:noFill/>
          </p:spPr>
          <p:txBody>
            <a:bodyPr wrap="square">
              <a:spAutoFit/>
            </a:bodyPr>
            <a:lstStyle/>
            <a:p>
              <a:pPr algn="just">
                <a:lnSpc>
                  <a:spcPct val="20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thảo luận với bạn trong nhóm về: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Những thuận lợi và khó khăn khi thực hiện các hoạt động trong chủ đề này.</a:t>
              </a:r>
              <a:endParaRPr lang="en-US" sz="4000" b="1" i="1" dirty="0">
                <a:solidFill>
                  <a:srgbClr val="FF0000"/>
                </a:solidFill>
                <a:latin typeface="Arial" panose="020B0604020202020204" pitchFamily="34" charset="0"/>
                <a:cs typeface="Arial" panose="020B0604020202020204" pitchFamily="34" charset="0"/>
              </a:endParaRPr>
            </a:p>
          </p:txBody>
        </p:sp>
      </p:grpSp>
      <p:pic>
        <p:nvPicPr>
          <p:cNvPr id="20" name="Picture 11">
            <a:extLst>
              <a:ext uri="{FF2B5EF4-FFF2-40B4-BE49-F238E27FC236}">
                <a16:creationId xmlns:a16="http://schemas.microsoft.com/office/drawing/2014/main" id="{E7B7D234-EEAE-586C-3F94-53D8B1C4367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96860" y="5542000"/>
            <a:ext cx="5509139" cy="4896248"/>
          </a:xfrm>
          <a:prstGeom prst="rect">
            <a:avLst/>
          </a:prstGeom>
        </p:spPr>
      </p:pic>
      <p:sp>
        <p:nvSpPr>
          <p:cNvPr id="21" name="AutoShape 24">
            <a:extLst>
              <a:ext uri="{FF2B5EF4-FFF2-40B4-BE49-F238E27FC236}">
                <a16:creationId xmlns:a16="http://schemas.microsoft.com/office/drawing/2014/main" id="{BB61DFCF-390B-AA1C-E9D8-89EA2F8745D2}"/>
              </a:ext>
            </a:extLst>
          </p:cNvPr>
          <p:cNvSpPr/>
          <p:nvPr/>
        </p:nvSpPr>
        <p:spPr>
          <a:xfrm>
            <a:off x="-1981200" y="633526"/>
            <a:ext cx="22250400" cy="1451535"/>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08F3B01-4986-0D1A-0272-AFA2DCCBB957}"/>
              </a:ext>
            </a:extLst>
          </p:cNvPr>
          <p:cNvSpPr txBox="1"/>
          <p:nvPr/>
        </p:nvSpPr>
        <p:spPr>
          <a:xfrm>
            <a:off x="3238500" y="974572"/>
            <a:ext cx="12279742" cy="769441"/>
          </a:xfrm>
          <a:prstGeom prst="rect">
            <a:avLst/>
          </a:prstGeom>
          <a:noFill/>
        </p:spPr>
        <p:txBody>
          <a:bodyPr wrap="square">
            <a:spAutoFit/>
          </a:bodyPr>
          <a:lstStyle/>
          <a:p>
            <a:pPr algn="ctr">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9">
            <a:extLst>
              <a:ext uri="{FF2B5EF4-FFF2-40B4-BE49-F238E27FC236}">
                <a16:creationId xmlns:a16="http://schemas.microsoft.com/office/drawing/2014/main" id="{A29A935E-5345-20CB-35B3-9B50EF3D68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18242" y="417648"/>
            <a:ext cx="1654746" cy="1864980"/>
          </a:xfrm>
          <a:prstGeom prst="rect">
            <a:avLst/>
          </a:prstGeom>
        </p:spPr>
      </p:pic>
      <p:pic>
        <p:nvPicPr>
          <p:cNvPr id="28" name="Picture 9">
            <a:extLst>
              <a:ext uri="{FF2B5EF4-FFF2-40B4-BE49-F238E27FC236}">
                <a16:creationId xmlns:a16="http://schemas.microsoft.com/office/drawing/2014/main" id="{F0360738-857B-C349-B628-6AED372754C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5012" y="417648"/>
            <a:ext cx="1654746" cy="1864980"/>
          </a:xfrm>
          <a:prstGeom prst="rect">
            <a:avLst/>
          </a:prstGeom>
        </p:spPr>
      </p:pic>
    </p:spTree>
    <p:extLst>
      <p:ext uri="{BB962C8B-B14F-4D97-AF65-F5344CB8AC3E}">
        <p14:creationId xmlns:p14="http://schemas.microsoft.com/office/powerpoint/2010/main" val="26720361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76309" y="8977017"/>
            <a:ext cx="1420804" cy="712752"/>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AutoShape 24">
            <a:extLst>
              <a:ext uri="{FF2B5EF4-FFF2-40B4-BE49-F238E27FC236}">
                <a16:creationId xmlns:a16="http://schemas.microsoft.com/office/drawing/2014/main" id="{BB61DFCF-390B-AA1C-E9D8-89EA2F8745D2}"/>
              </a:ext>
            </a:extLst>
          </p:cNvPr>
          <p:cNvSpPr/>
          <p:nvPr/>
        </p:nvSpPr>
        <p:spPr>
          <a:xfrm>
            <a:off x="-1981200" y="633526"/>
            <a:ext cx="22250400" cy="1451535"/>
          </a:xfrm>
          <a:prstGeom prst="rect">
            <a:avLst/>
          </a:pr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08F3B01-4986-0D1A-0272-AFA2DCCBB957}"/>
              </a:ext>
            </a:extLst>
          </p:cNvPr>
          <p:cNvSpPr txBox="1"/>
          <p:nvPr/>
        </p:nvSpPr>
        <p:spPr>
          <a:xfrm>
            <a:off x="3238500" y="974572"/>
            <a:ext cx="12279742" cy="769441"/>
          </a:xfrm>
          <a:prstGeom prst="rect">
            <a:avLst/>
          </a:prstGeom>
          <a:noFill/>
        </p:spPr>
        <p:txBody>
          <a:bodyPr wrap="square">
            <a:spAutoFit/>
          </a:bodyPr>
          <a:lstStyle/>
          <a:p>
            <a:pPr algn="ctr">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1: Đánh giá đồng đẳng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9">
            <a:extLst>
              <a:ext uri="{FF2B5EF4-FFF2-40B4-BE49-F238E27FC236}">
                <a16:creationId xmlns:a16="http://schemas.microsoft.com/office/drawing/2014/main" id="{A29A935E-5345-20CB-35B3-9B50EF3D68D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18242" y="417648"/>
            <a:ext cx="1654746" cy="1864980"/>
          </a:xfrm>
          <a:prstGeom prst="rect">
            <a:avLst/>
          </a:prstGeom>
        </p:spPr>
      </p:pic>
      <p:pic>
        <p:nvPicPr>
          <p:cNvPr id="28" name="Picture 9">
            <a:extLst>
              <a:ext uri="{FF2B5EF4-FFF2-40B4-BE49-F238E27FC236}">
                <a16:creationId xmlns:a16="http://schemas.microsoft.com/office/drawing/2014/main" id="{F0360738-857B-C349-B628-6AED372754C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15012" y="417648"/>
            <a:ext cx="1654746" cy="1864980"/>
          </a:xfrm>
          <a:prstGeom prst="rect">
            <a:avLst/>
          </a:prstGeom>
        </p:spPr>
      </p:pic>
      <p:pic>
        <p:nvPicPr>
          <p:cNvPr id="5" name="Picture 4">
            <a:extLst>
              <a:ext uri="{FF2B5EF4-FFF2-40B4-BE49-F238E27FC236}">
                <a16:creationId xmlns:a16="http://schemas.microsoft.com/office/drawing/2014/main" id="{857F1405-A19A-0E2E-9634-8CEE87189104}"/>
              </a:ext>
            </a:extLst>
          </p:cNvPr>
          <p:cNvPicPr>
            <a:picLocks noChangeAspect="1"/>
          </p:cNvPicPr>
          <p:nvPr/>
        </p:nvPicPr>
        <p:blipFill>
          <a:blip r:embed="rId5"/>
          <a:srcRect/>
          <a:stretch>
            <a:fillRect/>
          </a:stretch>
        </p:blipFill>
        <p:spPr>
          <a:xfrm>
            <a:off x="10738045" y="4762500"/>
            <a:ext cx="7380406" cy="5535304"/>
          </a:xfrm>
          <a:prstGeom prst="rect">
            <a:avLst/>
          </a:prstGeom>
        </p:spPr>
      </p:pic>
      <p:grpSp>
        <p:nvGrpSpPr>
          <p:cNvPr id="6" name="Group 5">
            <a:extLst>
              <a:ext uri="{FF2B5EF4-FFF2-40B4-BE49-F238E27FC236}">
                <a16:creationId xmlns:a16="http://schemas.microsoft.com/office/drawing/2014/main" id="{6A2DD049-A8CA-3291-8C8A-BCBDBA04EA52}"/>
              </a:ext>
            </a:extLst>
          </p:cNvPr>
          <p:cNvGrpSpPr/>
          <p:nvPr/>
        </p:nvGrpSpPr>
        <p:grpSpPr>
          <a:xfrm>
            <a:off x="1115012" y="2623674"/>
            <a:ext cx="9067800" cy="6430464"/>
            <a:chOff x="876300" y="2709854"/>
            <a:chExt cx="9067800" cy="6430464"/>
          </a:xfrm>
        </p:grpSpPr>
        <p:sp>
          <p:nvSpPr>
            <p:cNvPr id="7" name="Rectangle: Rounded Corners 6">
              <a:extLst>
                <a:ext uri="{FF2B5EF4-FFF2-40B4-BE49-F238E27FC236}">
                  <a16:creationId xmlns:a16="http://schemas.microsoft.com/office/drawing/2014/main" id="{946BCF05-46C0-8BB8-D685-601D6F28413F}"/>
                </a:ext>
              </a:extLst>
            </p:cNvPr>
            <p:cNvSpPr/>
            <p:nvPr/>
          </p:nvSpPr>
          <p:spPr>
            <a:xfrm>
              <a:off x="876300" y="3605014"/>
              <a:ext cx="9067800" cy="5535304"/>
            </a:xfrm>
            <a:prstGeom prst="roundRect">
              <a:avLst/>
            </a:prstGeom>
            <a:solidFill>
              <a:schemeClr val="bg1"/>
            </a:solidFill>
            <a:ln w="38100">
              <a:solidFill>
                <a:srgbClr val="A9AD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Các thành viên đánh giá yêu cầu cần đạt của chủ đề</a:t>
              </a:r>
              <a:r>
                <a:rPr lang="en-US" sz="4000">
                  <a:solidFill>
                    <a:schemeClr val="tx1"/>
                  </a:solidFill>
                  <a:latin typeface="Arial" panose="020B0604020202020204" pitchFamily="34" charset="0"/>
                  <a:cs typeface="Arial" panose="020B0604020202020204" pitchFamily="34" charset="0"/>
                </a:rPr>
                <a:t> dựa vào câu hỏi</a:t>
              </a:r>
              <a:r>
                <a:rPr lang="vi-VN" sz="4000">
                  <a:solidFill>
                    <a:schemeClr val="tx1"/>
                  </a:solidFill>
                  <a:latin typeface="Arial" panose="020B0604020202020204" pitchFamily="34" charset="0"/>
                  <a:cs typeface="Arial" panose="020B0604020202020204" pitchFamily="34" charset="0"/>
                </a:rPr>
                <a:t>: </a:t>
              </a:r>
              <a:r>
                <a:rPr lang="vi-VN" sz="4000">
                  <a:solidFill>
                    <a:srgbClr val="FF0000"/>
                  </a:solidFill>
                  <a:latin typeface="Arial" panose="020B0604020202020204" pitchFamily="34" charset="0"/>
                  <a:cs typeface="Arial" panose="020B0604020202020204" pitchFamily="34" charset="0"/>
                </a:rPr>
                <a:t>Thích điều gì nhất ở bạn khi tham gia hoạt động chủ đề và mong gì ở bạn để bạn tiến bộ hơn?</a:t>
              </a:r>
              <a:endParaRPr lang="en-US" sz="4000">
                <a:solidFill>
                  <a:srgbClr val="FF0000"/>
                </a:solidFill>
                <a:latin typeface="Arial" panose="020B0604020202020204" pitchFamily="34" charset="0"/>
                <a:cs typeface="Arial" panose="020B0604020202020204" pitchFamily="34" charset="0"/>
              </a:endParaRPr>
            </a:p>
          </p:txBody>
        </p:sp>
        <p:pic>
          <p:nvPicPr>
            <p:cNvPr id="8" name="Picture 6">
              <a:extLst>
                <a:ext uri="{FF2B5EF4-FFF2-40B4-BE49-F238E27FC236}">
                  <a16:creationId xmlns:a16="http://schemas.microsoft.com/office/drawing/2014/main" id="{8BF4EDFF-74A6-84BD-F024-0EC1F190224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09488" y="2709854"/>
              <a:ext cx="1486847" cy="1451535"/>
            </a:xfrm>
            <a:prstGeom prst="rect">
              <a:avLst/>
            </a:prstGeom>
          </p:spPr>
        </p:pic>
      </p:grpSp>
    </p:spTree>
    <p:extLst>
      <p:ext uri="{BB962C8B-B14F-4D97-AF65-F5344CB8AC3E}">
        <p14:creationId xmlns:p14="http://schemas.microsoft.com/office/powerpoint/2010/main" val="15861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01DB13CD-6C42-06A0-F1E2-912F623F9652}"/>
              </a:ext>
            </a:extLst>
          </p:cNvPr>
          <p:cNvSpPr/>
          <p:nvPr/>
        </p:nvSpPr>
        <p:spPr>
          <a:xfrm rot="4975578">
            <a:off x="16632704" y="261826"/>
            <a:ext cx="1438329" cy="1268920"/>
          </a:xfrm>
          <a:custGeom>
            <a:avLst/>
            <a:gdLst/>
            <a:ahLst/>
            <a:cxnLst/>
            <a:rect l="l" t="t" r="r" b="b"/>
            <a:pathLst>
              <a:path w="2757771" h="2973338">
                <a:moveTo>
                  <a:pt x="0" y="0"/>
                </a:moveTo>
                <a:lnTo>
                  <a:pt x="2757771" y="0"/>
                </a:lnTo>
                <a:lnTo>
                  <a:pt x="2757771" y="2973338"/>
                </a:lnTo>
                <a:lnTo>
                  <a:pt x="0" y="2973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13"/>
          <p:cNvSpPr/>
          <p:nvPr/>
        </p:nvSpPr>
        <p:spPr>
          <a:xfrm rot="-3258891">
            <a:off x="-4714" y="9170791"/>
            <a:ext cx="1233955" cy="996662"/>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2" name="Picture 4">
            <a:extLst>
              <a:ext uri="{FF2B5EF4-FFF2-40B4-BE49-F238E27FC236}">
                <a16:creationId xmlns:a16="http://schemas.microsoft.com/office/drawing/2014/main" id="{615B72BD-4402-0922-FB71-FA8B21BC6341}"/>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b="26406"/>
          <a:stretch>
            <a:fillRect/>
          </a:stretch>
        </p:blipFill>
        <p:spPr>
          <a:xfrm>
            <a:off x="3859492" y="-571500"/>
            <a:ext cx="10622939" cy="8610600"/>
          </a:xfrm>
          <a:prstGeom prst="rect">
            <a:avLst/>
          </a:prstGeom>
        </p:spPr>
      </p:pic>
      <p:sp>
        <p:nvSpPr>
          <p:cNvPr id="14" name="TextBox 13">
            <a:extLst>
              <a:ext uri="{FF2B5EF4-FFF2-40B4-BE49-F238E27FC236}">
                <a16:creationId xmlns:a16="http://schemas.microsoft.com/office/drawing/2014/main" id="{86EC3050-7937-59B2-67F9-866C9689C80E}"/>
              </a:ext>
            </a:extLst>
          </p:cNvPr>
          <p:cNvSpPr txBox="1"/>
          <p:nvPr/>
        </p:nvSpPr>
        <p:spPr>
          <a:xfrm>
            <a:off x="4987467" y="4008396"/>
            <a:ext cx="8549522"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Em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hãy lắng nghe GV</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đọc từng nội dung trong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Bảng tự đánh giá</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dưới đây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và</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hoàn thành phần tự đánh giá của mình.</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AutoShape 24">
            <a:extLst>
              <a:ext uri="{FF2B5EF4-FFF2-40B4-BE49-F238E27FC236}">
                <a16:creationId xmlns:a16="http://schemas.microsoft.com/office/drawing/2014/main" id="{FF9D7463-A56E-DD37-0938-AA0AE431C0FC}"/>
              </a:ext>
            </a:extLst>
          </p:cNvPr>
          <p:cNvSpPr/>
          <p:nvPr/>
        </p:nvSpPr>
        <p:spPr>
          <a:xfrm>
            <a:off x="-1981200" y="718658"/>
            <a:ext cx="22250400" cy="1832872"/>
          </a:xfrm>
          <a:prstGeom prst="rect">
            <a:avLst/>
          </a:prstGeom>
          <a:solidFill>
            <a:srgbClr val="FFF5D5"/>
          </a:solid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90EEA392-F422-DEBC-8446-A5651DF6121D}"/>
              </a:ext>
            </a:extLst>
          </p:cNvPr>
          <p:cNvGrpSpPr/>
          <p:nvPr/>
        </p:nvGrpSpPr>
        <p:grpSpPr>
          <a:xfrm rot="702940">
            <a:off x="15859615" y="544799"/>
            <a:ext cx="2538524" cy="1908389"/>
            <a:chOff x="15794001" y="8493661"/>
            <a:chExt cx="2246574" cy="1599902"/>
          </a:xfrm>
        </p:grpSpPr>
        <p:sp>
          <p:nvSpPr>
            <p:cNvPr id="18" name="Freeform 9">
              <a:extLst>
                <a:ext uri="{FF2B5EF4-FFF2-40B4-BE49-F238E27FC236}">
                  <a16:creationId xmlns:a16="http://schemas.microsoft.com/office/drawing/2014/main" id="{408FF8CD-5F31-6301-17A3-F5C6D78AC26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Freeform 11">
              <a:extLst>
                <a:ext uri="{FF2B5EF4-FFF2-40B4-BE49-F238E27FC236}">
                  <a16:creationId xmlns:a16="http://schemas.microsoft.com/office/drawing/2014/main" id="{93DE5ED1-F3C7-3205-5D0B-9EDE43F4A62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3638C9E6-63DC-F1A8-4DF4-9A0EAB21F824}"/>
              </a:ext>
            </a:extLst>
          </p:cNvPr>
          <p:cNvGrpSpPr/>
          <p:nvPr/>
        </p:nvGrpSpPr>
        <p:grpSpPr>
          <a:xfrm rot="6949130">
            <a:off x="310503" y="510792"/>
            <a:ext cx="2506785" cy="1782556"/>
            <a:chOff x="15794001" y="8493661"/>
            <a:chExt cx="2246574" cy="1599902"/>
          </a:xfrm>
        </p:grpSpPr>
        <p:sp>
          <p:nvSpPr>
            <p:cNvPr id="22" name="Freeform 9">
              <a:extLst>
                <a:ext uri="{FF2B5EF4-FFF2-40B4-BE49-F238E27FC236}">
                  <a16:creationId xmlns:a16="http://schemas.microsoft.com/office/drawing/2014/main" id="{DE634BB1-4E7F-8061-2E98-8DD7BCF971A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3" name="Freeform 11">
              <a:extLst>
                <a:ext uri="{FF2B5EF4-FFF2-40B4-BE49-F238E27FC236}">
                  <a16:creationId xmlns:a16="http://schemas.microsoft.com/office/drawing/2014/main" id="{C4109394-76E1-DF3B-AFE2-EE50C2782A8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7329DA11-D84C-505C-01A5-9E4FA4C2575A}"/>
              </a:ext>
            </a:extLst>
          </p:cNvPr>
          <p:cNvSpPr txBox="1"/>
          <p:nvPr/>
        </p:nvSpPr>
        <p:spPr>
          <a:xfrm>
            <a:off x="2928417" y="122411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2: Khảo sát kết quả tự đánh giá</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8" name="Picture 27" descr="A child drawing on a piece of paper&#10;&#10;Description automatically generated with low confidence">
            <a:extLst>
              <a:ext uri="{FF2B5EF4-FFF2-40B4-BE49-F238E27FC236}">
                <a16:creationId xmlns:a16="http://schemas.microsoft.com/office/drawing/2014/main" id="{15A49CAC-D2C2-84D6-2A2A-3E11B6BDDEA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24" t="8894" r="6087" b="13329"/>
          <a:stretch/>
        </p:blipFill>
        <p:spPr>
          <a:xfrm>
            <a:off x="12685648" y="6492263"/>
            <a:ext cx="4683538" cy="4098091"/>
          </a:xfrm>
          <a:prstGeom prst="rect">
            <a:avLst/>
          </a:prstGeom>
        </p:spPr>
      </p:pic>
    </p:spTree>
    <p:extLst>
      <p:ext uri="{BB962C8B-B14F-4D97-AF65-F5344CB8AC3E}">
        <p14:creationId xmlns:p14="http://schemas.microsoft.com/office/powerpoint/2010/main" val="28004264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45E357-07FB-3B92-F3BD-1F5C6CA4AF65}"/>
              </a:ext>
            </a:extLst>
          </p:cNvPr>
          <p:cNvSpPr txBox="1"/>
          <p:nvPr/>
        </p:nvSpPr>
        <p:spPr>
          <a:xfrm>
            <a:off x="1028698" y="495300"/>
            <a:ext cx="16230599" cy="584775"/>
          </a:xfrm>
          <a:prstGeom prst="rect">
            <a:avLst/>
          </a:prstGeom>
          <a:noFill/>
        </p:spPr>
        <p:txBody>
          <a:bodyPr wrap="square" rtlCol="0">
            <a:spAutoFit/>
          </a:bodyPr>
          <a:lstStyle/>
          <a:p>
            <a:pPr algn="ctr"/>
            <a:r>
              <a:rPr lang="en-US" sz="3200" b="1">
                <a:solidFill>
                  <a:srgbClr val="C00000"/>
                </a:solidFill>
                <a:latin typeface="Arial" panose="020B0604020202020204" pitchFamily="34" charset="0"/>
                <a:cs typeface="Arial" panose="020B0604020202020204" pitchFamily="34" charset="0"/>
              </a:rPr>
              <a:t>BẢNG TỰ ĐÁNH GIÁ</a:t>
            </a:r>
          </a:p>
        </p:txBody>
      </p:sp>
      <p:graphicFrame>
        <p:nvGraphicFramePr>
          <p:cNvPr id="4" name="Table 3">
            <a:extLst>
              <a:ext uri="{FF2B5EF4-FFF2-40B4-BE49-F238E27FC236}">
                <a16:creationId xmlns:a16="http://schemas.microsoft.com/office/drawing/2014/main" id="{AD2D1D88-80FA-3B71-868A-BA2F84C701EF}"/>
              </a:ext>
            </a:extLst>
          </p:cNvPr>
          <p:cNvGraphicFramePr>
            <a:graphicFrameLocks noGrp="1"/>
          </p:cNvGraphicFramePr>
          <p:nvPr>
            <p:extLst>
              <p:ext uri="{D42A27DB-BD31-4B8C-83A1-F6EECF244321}">
                <p14:modId xmlns:p14="http://schemas.microsoft.com/office/powerpoint/2010/main" val="193811505"/>
              </p:ext>
            </p:extLst>
          </p:nvPr>
        </p:nvGraphicFramePr>
        <p:xfrm>
          <a:off x="544762" y="1257300"/>
          <a:ext cx="17198472" cy="8754103"/>
        </p:xfrm>
        <a:graphic>
          <a:graphicData uri="http://schemas.openxmlformats.org/drawingml/2006/table">
            <a:tbl>
              <a:tblPr firstRow="1" firstCol="1" bandRow="1">
                <a:tableStyleId>{93296810-A885-4BE3-A3E7-6D5BEEA58F35}</a:tableStyleId>
              </a:tblPr>
              <a:tblGrid>
                <a:gridCol w="9894636">
                  <a:extLst>
                    <a:ext uri="{9D8B030D-6E8A-4147-A177-3AD203B41FA5}">
                      <a16:colId xmlns:a16="http://schemas.microsoft.com/office/drawing/2014/main" val="1208389129"/>
                    </a:ext>
                  </a:extLst>
                </a:gridCol>
                <a:gridCol w="2498194">
                  <a:extLst>
                    <a:ext uri="{9D8B030D-6E8A-4147-A177-3AD203B41FA5}">
                      <a16:colId xmlns:a16="http://schemas.microsoft.com/office/drawing/2014/main" val="3547540038"/>
                    </a:ext>
                  </a:extLst>
                </a:gridCol>
                <a:gridCol w="2402821">
                  <a:extLst>
                    <a:ext uri="{9D8B030D-6E8A-4147-A177-3AD203B41FA5}">
                      <a16:colId xmlns:a16="http://schemas.microsoft.com/office/drawing/2014/main" val="567243386"/>
                    </a:ext>
                  </a:extLst>
                </a:gridCol>
                <a:gridCol w="2402821">
                  <a:extLst>
                    <a:ext uri="{9D8B030D-6E8A-4147-A177-3AD203B41FA5}">
                      <a16:colId xmlns:a16="http://schemas.microsoft.com/office/drawing/2014/main" val="4091727858"/>
                    </a:ext>
                  </a:extLst>
                </a:gridCol>
              </a:tblGrid>
              <a:tr h="638180">
                <a:tc rowSpan="2">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Nội</a:t>
                      </a:r>
                      <a:r>
                        <a:rPr lang="en-US" sz="2400" b="1" dirty="0">
                          <a:solidFill>
                            <a:schemeClr val="tx1"/>
                          </a:solidFill>
                          <a:effectLst/>
                          <a:latin typeface="Arial" panose="020B0604020202020204" pitchFamily="34" charset="0"/>
                          <a:cs typeface="Arial" panose="020B0604020202020204" pitchFamily="34" charset="0"/>
                        </a:rPr>
                        <a:t> dung </a:t>
                      </a:r>
                      <a:r>
                        <a:rPr lang="en-US" sz="2400" b="1" dirty="0" err="1">
                          <a:solidFill>
                            <a:schemeClr val="tx1"/>
                          </a:solidFill>
                          <a:effectLst/>
                          <a:latin typeface="Arial" panose="020B0604020202020204" pitchFamily="34" charset="0"/>
                          <a:cs typeface="Arial" panose="020B0604020202020204" pitchFamily="34" charset="0"/>
                        </a:rPr>
                        <a:t>đánh</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giá</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gridSpan="3">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Mức</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độ</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đạt</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được</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15371557"/>
                  </a:ext>
                </a:extLst>
              </a:tr>
              <a:tr h="612196">
                <a:tc vMerge="1">
                  <a:txBody>
                    <a:bodyPr/>
                    <a:lstStyle/>
                    <a:p>
                      <a:endParaRPr lang="en-US"/>
                    </a:p>
                  </a:txBody>
                  <a:tcPr/>
                </a:tc>
                <a:tc>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Tốt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Đạt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00000"/>
                        </a:lnSpc>
                        <a:spcBef>
                          <a:spcPts val="0"/>
                        </a:spcBef>
                        <a:spcAft>
                          <a:spcPts val="0"/>
                        </a:spcAft>
                      </a:pPr>
                      <a:r>
                        <a:rPr lang="en-US" sz="2400" b="1" dirty="0" err="1">
                          <a:solidFill>
                            <a:schemeClr val="tx1"/>
                          </a:solidFill>
                          <a:effectLst/>
                          <a:latin typeface="Arial" panose="020B0604020202020204" pitchFamily="34" charset="0"/>
                          <a:cs typeface="Arial" panose="020B0604020202020204" pitchFamily="34" charset="0"/>
                        </a:rPr>
                        <a:t>Chưa</a:t>
                      </a:r>
                      <a:r>
                        <a:rPr lang="en-US" sz="2400" b="1" dirty="0">
                          <a:solidFill>
                            <a:schemeClr val="tx1"/>
                          </a:solidFill>
                          <a:effectLst/>
                          <a:latin typeface="Arial" panose="020B0604020202020204" pitchFamily="34" charset="0"/>
                          <a:cs typeface="Arial" panose="020B0604020202020204" pitchFamily="34" charset="0"/>
                        </a:rPr>
                        <a:t> </a:t>
                      </a:r>
                      <a:r>
                        <a:rPr lang="en-US" sz="2400" b="1" dirty="0" err="1">
                          <a:solidFill>
                            <a:schemeClr val="tx1"/>
                          </a:solidFill>
                          <a:effectLst/>
                          <a:latin typeface="Arial" panose="020B0604020202020204" pitchFamily="34" charset="0"/>
                          <a:cs typeface="Arial" panose="020B0604020202020204" pitchFamily="34" charset="0"/>
                        </a:rPr>
                        <a:t>đạt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381756498"/>
                  </a:ext>
                </a:extLst>
              </a:tr>
              <a:tr h="1220998">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1. Sưu</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tầm được tài liệu về xu hướng phát triển nghề nghiệp trong xã hội và thị trường lao động.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extLst>
                  <a:ext uri="{0D108BD9-81ED-4DB2-BD59-A6C34878D82A}">
                    <a16:rowId xmlns:a16="http://schemas.microsoft.com/office/drawing/2014/main" val="167348419"/>
                  </a:ext>
                </a:extLst>
              </a:tr>
              <a:tr h="664998">
                <a:tc>
                  <a:txBody>
                    <a:bodyPr/>
                    <a:lstStyle/>
                    <a:p>
                      <a:pPr marL="0" marR="0" algn="just">
                        <a:lnSpc>
                          <a:spcPct val="10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2. Phân</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loại được các nhóm nghề cơ bản.</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extLst>
                  <a:ext uri="{0D108BD9-81ED-4DB2-BD59-A6C34878D82A}">
                    <a16:rowId xmlns:a16="http://schemas.microsoft.com/office/drawing/2014/main" val="1045154593"/>
                  </a:ext>
                </a:extLst>
              </a:tr>
              <a:tr h="677009">
                <a:tc>
                  <a:txBody>
                    <a:bodyPr/>
                    <a:lstStyle/>
                    <a:p>
                      <a:pPr marL="0" marR="0" algn="just">
                        <a:lnSpc>
                          <a:spcPct val="10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3. Chỉ</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ra được đặc trưng, yêu cầu của từng nhóm nghề.</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extLst>
                  <a:ext uri="{0D108BD9-81ED-4DB2-BD59-A6C34878D82A}">
                    <a16:rowId xmlns:a16="http://schemas.microsoft.com/office/drawing/2014/main" val="3932557023"/>
                  </a:ext>
                </a:extLst>
              </a:tr>
              <a:tr h="1215819">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4. Phân</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tích được những yêu cầu của nhà tuyển dụng về phẩm chất và năng lực của người lao động theo nhóm nghề, nghề mà em quan tâm.</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a:solidFill>
                            <a:schemeClr val="tx1"/>
                          </a:solidFill>
                          <a:effectLst/>
                          <a:latin typeface="Arial" panose="020B0604020202020204" pitchFamily="34" charset="0"/>
                          <a:cs typeface="Arial" panose="020B0604020202020204" pitchFamily="34" charset="0"/>
                        </a:rPr>
                        <a:t> </a:t>
                      </a:r>
                      <a:endParaRPr lang="en-US" sz="2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extLst>
                  <a:ext uri="{0D108BD9-81ED-4DB2-BD59-A6C34878D82A}">
                    <a16:rowId xmlns:a16="http://schemas.microsoft.com/office/drawing/2014/main" val="672060745"/>
                  </a:ext>
                </a:extLst>
              </a:tr>
              <a:tr h="1198022">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5. Giải</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thích được ý nghĩa của việc đảm bảo an toàn và sức khỏe nghề nghiệp đối với người lao động.</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r>
                        <a:rPr lang="vi-VN" sz="2400" dirty="0">
                          <a:solidFill>
                            <a:schemeClr val="tx1"/>
                          </a:solidFill>
                          <a:effectLst/>
                          <a:latin typeface="Arial" panose="020B0604020202020204" pitchFamily="34" charset="0"/>
                          <a:cs typeface="Arial" panose="020B0604020202020204" pitchFamily="34" charset="0"/>
                        </a:rPr>
                        <a:t> </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extLst>
                  <a:ext uri="{0D108BD9-81ED-4DB2-BD59-A6C34878D82A}">
                    <a16:rowId xmlns:a16="http://schemas.microsoft.com/office/drawing/2014/main" val="1128143522"/>
                  </a:ext>
                </a:extLst>
              </a:tr>
              <a:tr h="1273016">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6. Đánh</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giá được điểm mạnh và điểm yếu của bản thân đối với từng nhóm nghề.</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extLst>
                  <a:ext uri="{0D108BD9-81ED-4DB2-BD59-A6C34878D82A}">
                    <a16:rowId xmlns:a16="http://schemas.microsoft.com/office/drawing/2014/main" val="3202958781"/>
                  </a:ext>
                </a:extLst>
              </a:tr>
              <a:tr h="1253865">
                <a:tc>
                  <a:txBody>
                    <a:bodyPr/>
                    <a:lstStyle/>
                    <a:p>
                      <a:pPr marL="0" marR="0" algn="just">
                        <a:lnSpc>
                          <a:spcPct val="150000"/>
                        </a:lnSpc>
                        <a:spcBef>
                          <a:spcPts val="100"/>
                        </a:spcBef>
                        <a:spcAft>
                          <a:spcPts val="100"/>
                        </a:spcAft>
                      </a:pPr>
                      <a:r>
                        <a:rPr lang="en-US"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7</a:t>
                      </a:r>
                      <a:r>
                        <a:rPr lang="vi-VN" sz="2400" b="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Chỉ ra được phẩm chất và năng lực của bản thân phù hợp hoặc không phù hợp với nhóm nghề, nghề lựa chọn.</a:t>
                      </a:r>
                      <a:endParaRPr lang="en-US" sz="2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tc>
                  <a:txBody>
                    <a:bodyPr/>
                    <a:lstStyle/>
                    <a:p>
                      <a:pPr marL="0" marR="0">
                        <a:lnSpc>
                          <a:spcPct val="150000"/>
                        </a:lnSpc>
                        <a:spcBef>
                          <a:spcPts val="0"/>
                        </a:spcBef>
                        <a:spcAft>
                          <a:spcPts val="0"/>
                        </a:spcAft>
                      </a:pP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5E7"/>
                    </a:solidFill>
                  </a:tcPr>
                </a:tc>
                <a:extLst>
                  <a:ext uri="{0D108BD9-81ED-4DB2-BD59-A6C34878D82A}">
                    <a16:rowId xmlns:a16="http://schemas.microsoft.com/office/drawing/2014/main" val="3221378188"/>
                  </a:ext>
                </a:extLst>
              </a:tr>
            </a:tbl>
          </a:graphicData>
        </a:graphic>
      </p:graphicFrame>
    </p:spTree>
    <p:extLst>
      <p:ext uri="{BB962C8B-B14F-4D97-AF65-F5344CB8AC3E}">
        <p14:creationId xmlns:p14="http://schemas.microsoft.com/office/powerpoint/2010/main" val="2000888144"/>
      </p:ext>
    </p:extLst>
  </p:cSld>
  <p:clrMapOvr>
    <a:masterClrMapping/>
  </p:clrMapOvr>
  <p:transition spd="med">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39" name="Freeform 3">
            <a:extLst>
              <a:ext uri="{FF2B5EF4-FFF2-40B4-BE49-F238E27FC236}">
                <a16:creationId xmlns:a16="http://schemas.microsoft.com/office/drawing/2014/main" id="{91895ACF-200E-8532-D247-25F2EBD95B23}"/>
              </a:ext>
            </a:extLst>
          </p:cNvPr>
          <p:cNvSpPr/>
          <p:nvPr/>
        </p:nvSpPr>
        <p:spPr>
          <a:xfrm>
            <a:off x="963996" y="1866900"/>
            <a:ext cx="12563807" cy="6989807"/>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F8156D0E-C25D-2421-FDB4-EE118C50258A}"/>
              </a:ext>
            </a:extLst>
          </p:cNvPr>
          <p:cNvGrpSpPr/>
          <p:nvPr/>
        </p:nvGrpSpPr>
        <p:grpSpPr>
          <a:xfrm>
            <a:off x="2108448" y="1218281"/>
            <a:ext cx="10269310" cy="1416579"/>
            <a:chOff x="4157711" y="578015"/>
            <a:chExt cx="10269310" cy="1416579"/>
          </a:xfrm>
        </p:grpSpPr>
        <p:pic>
          <p:nvPicPr>
            <p:cNvPr id="41" name="Picture 9">
              <a:extLst>
                <a:ext uri="{FF2B5EF4-FFF2-40B4-BE49-F238E27FC236}">
                  <a16:creationId xmlns:a16="http://schemas.microsoft.com/office/drawing/2014/main" id="{7EB33CB5-A70C-B203-8314-684BCC035E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7711" y="578015"/>
              <a:ext cx="10269310" cy="1416579"/>
            </a:xfrm>
            <a:prstGeom prst="rect">
              <a:avLst/>
            </a:prstGeom>
          </p:spPr>
        </p:pic>
        <p:sp>
          <p:nvSpPr>
            <p:cNvPr id="42" name="TextBox 41">
              <a:extLst>
                <a:ext uri="{FF2B5EF4-FFF2-40B4-BE49-F238E27FC236}">
                  <a16:creationId xmlns:a16="http://schemas.microsoft.com/office/drawing/2014/main" id="{7996D0AA-B706-9666-10E2-815B78E10DD6}"/>
                </a:ext>
              </a:extLst>
            </p:cNvPr>
            <p:cNvSpPr txBox="1"/>
            <p:nvPr/>
          </p:nvSpPr>
          <p:spPr>
            <a:xfrm>
              <a:off x="4442935" y="793861"/>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43" name="TextBox 42">
            <a:extLst>
              <a:ext uri="{FF2B5EF4-FFF2-40B4-BE49-F238E27FC236}">
                <a16:creationId xmlns:a16="http://schemas.microsoft.com/office/drawing/2014/main" id="{D17EBAC7-57B3-FCAD-3138-476C733E44EA}"/>
              </a:ext>
            </a:extLst>
          </p:cNvPr>
          <p:cNvSpPr txBox="1"/>
          <p:nvPr/>
        </p:nvSpPr>
        <p:spPr>
          <a:xfrm>
            <a:off x="1534825" y="2944052"/>
            <a:ext cx="11416557" cy="4825745"/>
          </a:xfrm>
          <a:prstGeom prst="rect">
            <a:avLst/>
          </a:prstGeom>
          <a:noFill/>
        </p:spPr>
        <p:txBody>
          <a:bodyPr wrap="square">
            <a:spAutoFit/>
          </a:bodyPr>
          <a:lstStyle/>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p>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Rèn luyện các kĩ năng đã được học.</a:t>
            </a:r>
          </a:p>
          <a:p>
            <a:pPr marL="571500" marR="0" indent="-571500" algn="just">
              <a:lnSpc>
                <a:spcPct val="20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Chủ đề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8: Học tập và làm theo định hướng nghề nghiệp</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44" name="Freeform 3">
            <a:extLst>
              <a:ext uri="{FF2B5EF4-FFF2-40B4-BE49-F238E27FC236}">
                <a16:creationId xmlns:a16="http://schemas.microsoft.com/office/drawing/2014/main" id="{E8F34AC3-313B-12A8-0855-2A26CEA85B83}"/>
              </a:ext>
            </a:extLst>
          </p:cNvPr>
          <p:cNvSpPr/>
          <p:nvPr/>
        </p:nvSpPr>
        <p:spPr>
          <a:xfrm>
            <a:off x="12465628" y="5568043"/>
            <a:ext cx="3565514" cy="4724400"/>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5" name="Freeform 8">
            <a:extLst>
              <a:ext uri="{FF2B5EF4-FFF2-40B4-BE49-F238E27FC236}">
                <a16:creationId xmlns:a16="http://schemas.microsoft.com/office/drawing/2014/main" id="{2DAFB970-B8BB-CB9F-E504-A78EF9ECDE33}"/>
              </a:ext>
            </a:extLst>
          </p:cNvPr>
          <p:cNvSpPr/>
          <p:nvPr/>
        </p:nvSpPr>
        <p:spPr>
          <a:xfrm rot="19214868">
            <a:off x="632882" y="1376497"/>
            <a:ext cx="646713" cy="1100148"/>
          </a:xfrm>
          <a:custGeom>
            <a:avLst/>
            <a:gdLst/>
            <a:ahLst/>
            <a:cxnLst/>
            <a:rect l="l" t="t" r="r" b="b"/>
            <a:pathLst>
              <a:path w="1371510" h="1939154">
                <a:moveTo>
                  <a:pt x="0" y="0"/>
                </a:moveTo>
                <a:lnTo>
                  <a:pt x="1371510" y="0"/>
                </a:lnTo>
                <a:lnTo>
                  <a:pt x="1371510" y="1939154"/>
                </a:lnTo>
                <a:lnTo>
                  <a:pt x="0" y="19391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rot="1070001">
            <a:off x="12916986" y="1456331"/>
            <a:ext cx="1221632" cy="1149634"/>
          </a:xfrm>
          <a:custGeom>
            <a:avLst/>
            <a:gdLst/>
            <a:ahLst/>
            <a:cxnLst/>
            <a:rect l="l" t="t" r="r" b="b"/>
            <a:pathLst>
              <a:path w="1775423" h="1677775">
                <a:moveTo>
                  <a:pt x="0" y="0"/>
                </a:moveTo>
                <a:lnTo>
                  <a:pt x="1775423" y="0"/>
                </a:lnTo>
                <a:lnTo>
                  <a:pt x="1775423" y="1677775"/>
                </a:lnTo>
                <a:lnTo>
                  <a:pt x="0" y="1677775"/>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rot="3081206">
            <a:off x="502129" y="8178468"/>
            <a:ext cx="908219" cy="1004632"/>
          </a:xfrm>
          <a:custGeom>
            <a:avLst/>
            <a:gdLst/>
            <a:ahLst/>
            <a:cxnLst/>
            <a:rect l="l" t="t" r="r" b="b"/>
            <a:pathLst>
              <a:path w="1341298" h="1197109">
                <a:moveTo>
                  <a:pt x="0" y="0"/>
                </a:moveTo>
                <a:lnTo>
                  <a:pt x="1341299" y="0"/>
                </a:lnTo>
                <a:lnTo>
                  <a:pt x="1341299" y="1197109"/>
                </a:lnTo>
                <a:lnTo>
                  <a:pt x="0" y="119710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5382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wipe(left)">
                                      <p:cBhvr>
                                        <p:cTn id="7" dur="5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wipe(left)">
                                      <p:cBhvr>
                                        <p:cTn id="12" dur="5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
                                            <p:txEl>
                                              <p:pRg st="2" end="2"/>
                                            </p:txEl>
                                          </p:spTgt>
                                        </p:tgtEl>
                                        <p:attrNameLst>
                                          <p:attrName>style.visibility</p:attrName>
                                        </p:attrNameLst>
                                      </p:cBhvr>
                                      <p:to>
                                        <p:strVal val="visible"/>
                                      </p:to>
                                    </p:set>
                                    <p:animEffect transition="in" filter="wipe(left)">
                                      <p:cBhvr>
                                        <p:cTn id="17"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pic>
        <p:nvPicPr>
          <p:cNvPr id="22" name="Picture 3">
            <a:extLst>
              <a:ext uri="{FF2B5EF4-FFF2-40B4-BE49-F238E27FC236}">
                <a16:creationId xmlns:a16="http://schemas.microsoft.com/office/drawing/2014/main" id="{A6ABBC35-B796-A1CA-D94B-1DB789F8CFAE}"/>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srcRect t="7037" b="7037"/>
          <a:stretch>
            <a:fillRect/>
          </a:stretch>
        </p:blipFill>
        <p:spPr>
          <a:xfrm>
            <a:off x="1620481" y="2095500"/>
            <a:ext cx="15047037" cy="6934200"/>
          </a:xfrm>
          <a:prstGeom prst="rect">
            <a:avLst/>
          </a:prstGeom>
          <a:solidFill>
            <a:schemeClr val="accent6">
              <a:lumMod val="40000"/>
              <a:lumOff val="60000"/>
            </a:schemeClr>
          </a:solidFill>
        </p:spPr>
      </p:pic>
      <p:sp>
        <p:nvSpPr>
          <p:cNvPr id="23" name="TextBox 20">
            <a:extLst>
              <a:ext uri="{FF2B5EF4-FFF2-40B4-BE49-F238E27FC236}">
                <a16:creationId xmlns:a16="http://schemas.microsoft.com/office/drawing/2014/main" id="{801C028C-89DB-E189-F94A-E1BF666501F0}"/>
              </a:ext>
            </a:extLst>
          </p:cNvPr>
          <p:cNvSpPr txBox="1"/>
          <p:nvPr/>
        </p:nvSpPr>
        <p:spPr>
          <a:xfrm>
            <a:off x="2292191" y="2643635"/>
            <a:ext cx="13791540" cy="5547865"/>
          </a:xfrm>
          <a:prstGeom prst="rect">
            <a:avLst/>
          </a:prstGeom>
        </p:spPr>
        <p:txBody>
          <a:bodyPr wrap="square" lIns="0" tIns="0" rIns="0" bIns="0" rtlCol="0" anchor="t">
            <a:spAutoFit/>
          </a:bodyPr>
          <a:lstStyle/>
          <a:p>
            <a:pPr lvl="0" algn="ctr">
              <a:lnSpc>
                <a:spcPct val="150000"/>
              </a:lnSpc>
            </a:pPr>
            <a:r>
              <a:rPr kumimoji="0" lang="vi-VN" sz="62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Hoạt động</a:t>
            </a:r>
            <a:r>
              <a:rPr kumimoji="0" lang="en-US" sz="62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3</a:t>
            </a:r>
            <a:r>
              <a:rPr lang="vi-VN" sz="6200" b="1">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sz="6200" b="1">
              <a:solidFill>
                <a:prstClr val="white"/>
              </a:solidFill>
              <a:latin typeface="Arial" panose="020B0604020202020204" pitchFamily="34" charset="0"/>
              <a:ea typeface="Calibri" panose="020F0502020204030204" pitchFamily="34" charset="0"/>
              <a:cs typeface="Arial" panose="020B0604020202020204" pitchFamily="34" charset="0"/>
            </a:endParaRPr>
          </a:p>
          <a:p>
            <a:pPr lvl="0" algn="ctr">
              <a:lnSpc>
                <a:spcPct val="150000"/>
              </a:lnSpc>
            </a:pPr>
            <a:r>
              <a:rPr lang="vi-VN" sz="6200" b="1">
                <a:solidFill>
                  <a:prstClr val="white"/>
                </a:solidFill>
                <a:latin typeface="Arial" panose="020B0604020202020204" pitchFamily="34" charset="0"/>
                <a:ea typeface="Calibri" panose="020F0502020204030204" pitchFamily="34" charset="0"/>
                <a:cs typeface="Arial" panose="020B0604020202020204" pitchFamily="34" charset="0"/>
              </a:rPr>
              <a:t>Giải thích ý nghĩa của việc đảm bảo an toàn và sức khỏe nghề nghiệp đối với người lao động</a:t>
            </a:r>
            <a:endParaRPr kumimoji="0" lang="vi-VN" sz="62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Freeform 19"/>
          <p:cNvSpPr/>
          <p:nvPr/>
        </p:nvSpPr>
        <p:spPr>
          <a:xfrm rot="2406724">
            <a:off x="15859078" y="8459395"/>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5"/>
          <p:cNvSpPr/>
          <p:nvPr/>
        </p:nvSpPr>
        <p:spPr>
          <a:xfrm rot="1416047">
            <a:off x="15859434" y="1108037"/>
            <a:ext cx="1696061" cy="1640939"/>
          </a:xfrm>
          <a:custGeom>
            <a:avLst/>
            <a:gdLst/>
            <a:ahLst/>
            <a:cxnLst/>
            <a:rect l="l" t="t" r="r" b="b"/>
            <a:pathLst>
              <a:path w="1696061" h="1640939">
                <a:moveTo>
                  <a:pt x="0" y="0"/>
                </a:moveTo>
                <a:lnTo>
                  <a:pt x="1696062" y="0"/>
                </a:lnTo>
                <a:lnTo>
                  <a:pt x="1696062" y="1640939"/>
                </a:lnTo>
                <a:lnTo>
                  <a:pt x="0" y="1640939"/>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2618330">
            <a:off x="-233188" y="8394965"/>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7"/>
          <p:cNvSpPr/>
          <p:nvPr/>
        </p:nvSpPr>
        <p:spPr>
          <a:xfrm>
            <a:off x="725701" y="1264800"/>
            <a:ext cx="1789559" cy="1581522"/>
          </a:xfrm>
          <a:custGeom>
            <a:avLst/>
            <a:gdLst/>
            <a:ahLst/>
            <a:cxnLst/>
            <a:rect l="l" t="t" r="r" b="b"/>
            <a:pathLst>
              <a:path w="1789559" h="1581522">
                <a:moveTo>
                  <a:pt x="0" y="0"/>
                </a:moveTo>
                <a:lnTo>
                  <a:pt x="1789559" y="0"/>
                </a:lnTo>
                <a:lnTo>
                  <a:pt x="1789559" y="1581522"/>
                </a:lnTo>
                <a:lnTo>
                  <a:pt x="0" y="158152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23865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6" name="Freeform 16"/>
          <p:cNvSpPr/>
          <p:nvPr/>
        </p:nvSpPr>
        <p:spPr>
          <a:xfrm rot="-1265356">
            <a:off x="-148391" y="-98815"/>
            <a:ext cx="1654706" cy="1600928"/>
          </a:xfrm>
          <a:custGeom>
            <a:avLst/>
            <a:gdLst/>
            <a:ahLst/>
            <a:cxnLst/>
            <a:rect l="l" t="t" r="r" b="b"/>
            <a:pathLst>
              <a:path w="1654706" h="1600928">
                <a:moveTo>
                  <a:pt x="0" y="0"/>
                </a:moveTo>
                <a:lnTo>
                  <a:pt x="1654706" y="0"/>
                </a:lnTo>
                <a:lnTo>
                  <a:pt x="1654706" y="1600928"/>
                </a:lnTo>
                <a:lnTo>
                  <a:pt x="0" y="160092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286834">
            <a:off x="154051" y="7277170"/>
            <a:ext cx="1955925" cy="3008732"/>
          </a:xfrm>
          <a:custGeom>
            <a:avLst/>
            <a:gdLst/>
            <a:ahLst/>
            <a:cxnLst/>
            <a:rect l="l" t="t" r="r" b="b"/>
            <a:pathLst>
              <a:path w="3399175" h="5606886">
                <a:moveTo>
                  <a:pt x="0" y="0"/>
                </a:moveTo>
                <a:lnTo>
                  <a:pt x="3399175" y="0"/>
                </a:lnTo>
                <a:lnTo>
                  <a:pt x="3399175" y="5606886"/>
                </a:lnTo>
                <a:lnTo>
                  <a:pt x="0" y="560688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555802" flipH="1">
            <a:off x="16452697" y="7409333"/>
            <a:ext cx="1347089" cy="2868565"/>
          </a:xfrm>
          <a:custGeom>
            <a:avLst/>
            <a:gdLst/>
            <a:ahLst/>
            <a:cxnLst/>
            <a:rect l="l" t="t" r="r" b="b"/>
            <a:pathLst>
              <a:path w="2714055" h="5496820">
                <a:moveTo>
                  <a:pt x="2714055" y="0"/>
                </a:moveTo>
                <a:lnTo>
                  <a:pt x="0" y="0"/>
                </a:lnTo>
                <a:lnTo>
                  <a:pt x="0" y="5496820"/>
                </a:lnTo>
                <a:lnTo>
                  <a:pt x="2714055" y="5496820"/>
                </a:lnTo>
                <a:lnTo>
                  <a:pt x="2714055"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936696">
            <a:off x="16673794" y="161190"/>
            <a:ext cx="1421238" cy="1628926"/>
          </a:xfrm>
          <a:custGeom>
            <a:avLst/>
            <a:gdLst/>
            <a:ahLst/>
            <a:cxnLst/>
            <a:rect l="l" t="t" r="r" b="b"/>
            <a:pathLst>
              <a:path w="1421238" h="1628926">
                <a:moveTo>
                  <a:pt x="0" y="0"/>
                </a:moveTo>
                <a:lnTo>
                  <a:pt x="1421237" y="0"/>
                </a:lnTo>
                <a:lnTo>
                  <a:pt x="1421237" y="1628925"/>
                </a:lnTo>
                <a:lnTo>
                  <a:pt x="0" y="162892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12">
            <a:extLst>
              <a:ext uri="{FF2B5EF4-FFF2-40B4-BE49-F238E27FC236}">
                <a16:creationId xmlns:a16="http://schemas.microsoft.com/office/drawing/2014/main" id="{DE798FC2-0A38-6966-4B1F-B4BF4FDE42DE}"/>
              </a:ext>
            </a:extLst>
          </p:cNvPr>
          <p:cNvSpPr txBox="1"/>
          <p:nvPr/>
        </p:nvSpPr>
        <p:spPr>
          <a:xfrm>
            <a:off x="786086" y="3410910"/>
            <a:ext cx="16715828"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ƠN CÁC EM ĐÃ LẮNG NGHE, TẠM BIỆT VÀ HẸN GẶP LẠI</a:t>
            </a:r>
            <a:r>
              <a:rPr kumimoji="0" lang="en-US" sz="7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65048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9" name="Freeform 19"/>
          <p:cNvSpPr/>
          <p:nvPr/>
        </p:nvSpPr>
        <p:spPr>
          <a:xfrm rot="9700754">
            <a:off x="-145394" y="9283047"/>
            <a:ext cx="1808120" cy="760827"/>
          </a:xfrm>
          <a:custGeom>
            <a:avLst/>
            <a:gdLst/>
            <a:ahLst/>
            <a:cxnLst/>
            <a:rect l="l" t="t" r="r" b="b"/>
            <a:pathLst>
              <a:path w="3211716" h="1296730">
                <a:moveTo>
                  <a:pt x="0" y="0"/>
                </a:moveTo>
                <a:lnTo>
                  <a:pt x="3211716" y="0"/>
                </a:lnTo>
                <a:lnTo>
                  <a:pt x="3211716" y="1296730"/>
                </a:lnTo>
                <a:lnTo>
                  <a:pt x="0" y="1296730"/>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rot="-924948">
            <a:off x="-18176" y="113188"/>
            <a:ext cx="1352850" cy="1192979"/>
          </a:xfrm>
          <a:custGeom>
            <a:avLst/>
            <a:gdLst/>
            <a:ahLst/>
            <a:cxnLst/>
            <a:rect l="l" t="t" r="r" b="b"/>
            <a:pathLst>
              <a:path w="1547575" h="1493410">
                <a:moveTo>
                  <a:pt x="0" y="0"/>
                </a:moveTo>
                <a:lnTo>
                  <a:pt x="1547575" y="0"/>
                </a:lnTo>
                <a:lnTo>
                  <a:pt x="1547575" y="1493410"/>
                </a:lnTo>
                <a:lnTo>
                  <a:pt x="0" y="1493410"/>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rot="1092406">
            <a:off x="17130787" y="235286"/>
            <a:ext cx="993451" cy="1207440"/>
          </a:xfrm>
          <a:custGeom>
            <a:avLst/>
            <a:gdLst/>
            <a:ahLst/>
            <a:cxnLst/>
            <a:rect l="l" t="t" r="r" b="b"/>
            <a:pathLst>
              <a:path w="1963934" h="1993842">
                <a:moveTo>
                  <a:pt x="0" y="0"/>
                </a:moveTo>
                <a:lnTo>
                  <a:pt x="1963934" y="0"/>
                </a:lnTo>
                <a:lnTo>
                  <a:pt x="1963934" y="1993842"/>
                </a:lnTo>
                <a:lnTo>
                  <a:pt x="0" y="1993842"/>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23EF7F0-8C6E-73B4-F3ED-70D389ECD18D}"/>
              </a:ext>
            </a:extLst>
          </p:cNvPr>
          <p:cNvSpPr txBox="1"/>
          <p:nvPr/>
        </p:nvSpPr>
        <p:spPr>
          <a:xfrm>
            <a:off x="1831651" y="697995"/>
            <a:ext cx="15028574" cy="1911549"/>
          </a:xfrm>
          <a:prstGeom prst="rect">
            <a:avLst/>
          </a:prstGeom>
          <a:noFill/>
        </p:spPr>
        <p:txBody>
          <a:bodyPr wrap="square">
            <a:spAutoFit/>
          </a:bodyPr>
          <a:lstStyle/>
          <a:p>
            <a:pPr algn="ctr">
              <a:lnSpc>
                <a:spcPct val="150000"/>
              </a:lnSpc>
            </a:pPr>
            <a:r>
              <a:rPr lang="vi-VN" sz="4200" b="1">
                <a:solidFill>
                  <a:srgbClr val="C00000"/>
                </a:solidFill>
                <a:latin typeface="Arial" panose="020B0604020202020204" pitchFamily="34" charset="0"/>
                <a:cs typeface="Arial" panose="020B0604020202020204" pitchFamily="34" charset="0"/>
              </a:rPr>
              <a:t>Nhiệm vụ 1: Thảo luận những việc cần làm để đảm bảo an toàn và sức khỏe nghề nghiệp đối với người lao động</a:t>
            </a:r>
            <a:endParaRPr lang="en-US" sz="4200" b="1" dirty="0">
              <a:solidFill>
                <a:srgbClr val="C00000"/>
              </a:solidFill>
              <a:latin typeface="Arial" panose="020B0604020202020204" pitchFamily="34" charset="0"/>
              <a:cs typeface="Arial" panose="020B0604020202020204" pitchFamily="34" charset="0"/>
            </a:endParaRPr>
          </a:p>
        </p:txBody>
      </p:sp>
      <p:sp>
        <p:nvSpPr>
          <p:cNvPr id="6" name="Freeform 4">
            <a:extLst>
              <a:ext uri="{FF2B5EF4-FFF2-40B4-BE49-F238E27FC236}">
                <a16:creationId xmlns:a16="http://schemas.microsoft.com/office/drawing/2014/main" id="{034715A4-35B6-D0CB-E49B-B8C44B890C6E}"/>
              </a:ext>
            </a:extLst>
          </p:cNvPr>
          <p:cNvSpPr/>
          <p:nvPr/>
        </p:nvSpPr>
        <p:spPr>
          <a:xfrm>
            <a:off x="1066800" y="2933699"/>
            <a:ext cx="10900318" cy="6702225"/>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FB37C12-0BFD-2CA8-4602-303F45A932F4}"/>
              </a:ext>
            </a:extLst>
          </p:cNvPr>
          <p:cNvSpPr txBox="1"/>
          <p:nvPr/>
        </p:nvSpPr>
        <p:spPr>
          <a:xfrm>
            <a:off x="1831651" y="3222755"/>
            <a:ext cx="9042586" cy="6124112"/>
          </a:xfrm>
          <a:prstGeom prst="rect">
            <a:avLst/>
          </a:prstGeom>
          <a:noFill/>
        </p:spPr>
        <p:txBody>
          <a:bodyPr wrap="square">
            <a:spAutoFit/>
          </a:bodyPr>
          <a:lstStyle/>
          <a:p>
            <a:pPr marR="0" algn="just">
              <a:lnSpc>
                <a:spcPct val="150000"/>
              </a:lnSpc>
              <a:spcBef>
                <a:spcPts val="0"/>
              </a:spcBef>
              <a:spcAft>
                <a:spcPts val="0"/>
              </a:spcAft>
            </a:pPr>
            <a:r>
              <a:rPr lang="en-US" sz="3800">
                <a:latin typeface="Arial" panose="020B0604020202020204" pitchFamily="34" charset="0"/>
                <a:ea typeface="Calibri" panose="020F0502020204030204" pitchFamily="34" charset="0"/>
                <a:cs typeface="Arial" panose="020B0604020202020204" pitchFamily="34" charset="0"/>
              </a:rPr>
              <a:t>Cả lớp chia thành 4 </a:t>
            </a:r>
            <a:r>
              <a:rPr lang="vi-VN" sz="3800">
                <a:latin typeface="Arial" panose="020B0604020202020204" pitchFamily="34" charset="0"/>
                <a:ea typeface="Calibri" panose="020F0502020204030204" pitchFamily="34" charset="0"/>
                <a:cs typeface="Arial" panose="020B0604020202020204" pitchFamily="34" charset="0"/>
              </a:rPr>
              <a:t>nhóm (4 – 6 HS), </a:t>
            </a:r>
            <a:r>
              <a:rPr lang="en-US" sz="3800">
                <a:latin typeface="Arial" panose="020B0604020202020204" pitchFamily="34" charset="0"/>
                <a:ea typeface="Calibri" panose="020F0502020204030204" pitchFamily="34" charset="0"/>
                <a:cs typeface="Arial" panose="020B0604020202020204" pitchFamily="34" charset="0"/>
              </a:rPr>
              <a:t>mỗi nhóm trao đổi với nhau về </a:t>
            </a:r>
            <a:r>
              <a:rPr lang="vi-VN" sz="3800">
                <a:latin typeface="Arial" panose="020B0604020202020204" pitchFamily="34" charset="0"/>
                <a:ea typeface="Calibri" panose="020F0502020204030204" pitchFamily="34" charset="0"/>
                <a:cs typeface="Arial" panose="020B0604020202020204" pitchFamily="34" charset="0"/>
              </a:rPr>
              <a:t>những việc cần làm để đảm bảo an toàn và sức khỏe nghề nghiệp đối với người lao động ở một nghề cụ thể và đưa ra lí do (thực trạng, kết quả nghiên cứu,... để giải thích, thuyết phục).</a:t>
            </a:r>
          </a:p>
        </p:txBody>
      </p:sp>
      <p:grpSp>
        <p:nvGrpSpPr>
          <p:cNvPr id="9" name="Group 8">
            <a:extLst>
              <a:ext uri="{FF2B5EF4-FFF2-40B4-BE49-F238E27FC236}">
                <a16:creationId xmlns:a16="http://schemas.microsoft.com/office/drawing/2014/main" id="{1205F4F1-7F04-2BB3-79C1-2BB32FE61693}"/>
              </a:ext>
            </a:extLst>
          </p:cNvPr>
          <p:cNvGrpSpPr/>
          <p:nvPr/>
        </p:nvGrpSpPr>
        <p:grpSpPr>
          <a:xfrm>
            <a:off x="11331169" y="3159979"/>
            <a:ext cx="6467176" cy="5988836"/>
            <a:chOff x="11075782" y="3259671"/>
            <a:chExt cx="6467176" cy="5988836"/>
          </a:xfrm>
        </p:grpSpPr>
        <p:sp>
          <p:nvSpPr>
            <p:cNvPr id="10" name="Oval 9">
              <a:extLst>
                <a:ext uri="{FF2B5EF4-FFF2-40B4-BE49-F238E27FC236}">
                  <a16:creationId xmlns:a16="http://schemas.microsoft.com/office/drawing/2014/main" id="{AF201990-493F-FA33-559D-0D6A2EC43152}"/>
                </a:ext>
              </a:extLst>
            </p:cNvPr>
            <p:cNvSpPr/>
            <p:nvPr/>
          </p:nvSpPr>
          <p:spPr>
            <a:xfrm>
              <a:off x="11075782" y="3259671"/>
              <a:ext cx="6467176"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D53134-437F-28CD-F222-BFE57C394C0C}"/>
                </a:ext>
              </a:extLst>
            </p:cNvPr>
            <p:cNvSpPr txBox="1"/>
            <p:nvPr/>
          </p:nvSpPr>
          <p:spPr>
            <a:xfrm>
              <a:off x="11261368" y="5095180"/>
              <a:ext cx="6095999" cy="2431371"/>
            </a:xfrm>
            <a:prstGeom prst="rect">
              <a:avLst/>
            </a:prstGeom>
            <a:noFill/>
          </p:spPr>
          <p:txBody>
            <a:bodyPr wrap="square" rtlCol="0">
              <a:spAutoFit/>
            </a:bodyPr>
            <a:lstStyle/>
            <a:p>
              <a:pPr algn="ctr">
                <a:lnSpc>
                  <a:spcPct val="150000"/>
                </a:lnSpc>
              </a:pPr>
              <a:r>
                <a:rPr lang="en-US" sz="5400" b="1" dirty="0">
                  <a:solidFill>
                    <a:schemeClr val="accent1">
                      <a:lumMod val="50000"/>
                    </a:schemeClr>
                  </a:solidFill>
                  <a:latin typeface="Arial" panose="020B0604020202020204" pitchFamily="34" charset="0"/>
                  <a:cs typeface="Arial" panose="020B0604020202020204" pitchFamily="34" charset="0"/>
                </a:rPr>
                <a:t>HOẠT </a:t>
              </a:r>
              <a:r>
                <a:rPr lang="en-US" sz="5400" b="1">
                  <a:solidFill>
                    <a:schemeClr val="accent1">
                      <a:lumMod val="50000"/>
                    </a:schemeClr>
                  </a:solidFill>
                  <a:latin typeface="Arial" panose="020B0604020202020204" pitchFamily="34" charset="0"/>
                  <a:cs typeface="Arial" panose="020B0604020202020204" pitchFamily="34" charset="0"/>
                </a:rPr>
                <a:t>ĐỘNG THEO NHÓM</a:t>
              </a:r>
              <a:endParaRPr lang="en-US" sz="5400" b="1" dirty="0">
                <a:solidFill>
                  <a:schemeClr val="accent1">
                    <a:lumMod val="50000"/>
                  </a:schemeClr>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C6433ED-D53C-F49D-B48E-8237781C2B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055021" y="3352310"/>
              <a:ext cx="4508695" cy="1073889"/>
            </a:xfrm>
            <a:prstGeom prst="rect">
              <a:avLst/>
            </a:prstGeom>
          </p:spPr>
        </p:pic>
      </p:grpSp>
      <p:pic>
        <p:nvPicPr>
          <p:cNvPr id="13" name="Picture 12">
            <a:extLst>
              <a:ext uri="{FF2B5EF4-FFF2-40B4-BE49-F238E27FC236}">
                <a16:creationId xmlns:a16="http://schemas.microsoft.com/office/drawing/2014/main" id="{3B5EDFFD-4D19-D10D-6366-3244AB44A0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86558" y="2501331"/>
            <a:ext cx="898345" cy="1663604"/>
          </a:xfrm>
          <a:prstGeom prst="rect">
            <a:avLst/>
          </a:prstGeom>
        </p:spPr>
      </p:pic>
      <p:pic>
        <p:nvPicPr>
          <p:cNvPr id="14" name="Picture 10">
            <a:extLst>
              <a:ext uri="{FF2B5EF4-FFF2-40B4-BE49-F238E27FC236}">
                <a16:creationId xmlns:a16="http://schemas.microsoft.com/office/drawing/2014/main" id="{813BC84E-2609-8C05-A4AB-424F2EBD5E7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25510" y="7991572"/>
            <a:ext cx="4571822" cy="2314485"/>
          </a:xfrm>
          <a:prstGeom prst="rect">
            <a:avLst/>
          </a:prstGeom>
        </p:spPr>
      </p:pic>
    </p:spTree>
    <p:extLst>
      <p:ext uri="{BB962C8B-B14F-4D97-AF65-F5344CB8AC3E}">
        <p14:creationId xmlns:p14="http://schemas.microsoft.com/office/powerpoint/2010/main" val="31208212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650AE7E2-DE40-9EC2-0006-B4B745AAAFB6}"/>
              </a:ext>
            </a:extLst>
          </p:cNvPr>
          <p:cNvSpPr/>
          <p:nvPr/>
        </p:nvSpPr>
        <p:spPr>
          <a:xfrm>
            <a:off x="634434" y="3508545"/>
            <a:ext cx="17019132" cy="6408371"/>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9" name="Freeform 19"/>
          <p:cNvSpPr/>
          <p:nvPr/>
        </p:nvSpPr>
        <p:spPr>
          <a:xfrm rot="-2394168">
            <a:off x="17416218" y="166584"/>
            <a:ext cx="829161" cy="853405"/>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FD0C87-CCBC-5851-A798-C423BE825838}"/>
              </a:ext>
            </a:extLst>
          </p:cNvPr>
          <p:cNvGrpSpPr/>
          <p:nvPr/>
        </p:nvGrpSpPr>
        <p:grpSpPr>
          <a:xfrm>
            <a:off x="457201" y="126796"/>
            <a:ext cx="15459075" cy="2883104"/>
            <a:chOff x="236221" y="-420868"/>
            <a:chExt cx="15459075" cy="2883104"/>
          </a:xfrm>
        </p:grpSpPr>
        <p:sp>
          <p:nvSpPr>
            <p:cNvPr id="3" name="Line Callout 1 (Border and Accent Bar) 3">
              <a:extLst>
                <a:ext uri="{FF2B5EF4-FFF2-40B4-BE49-F238E27FC236}">
                  <a16:creationId xmlns:a16="http://schemas.microsoft.com/office/drawing/2014/main" id="{F95E2805-F6BE-8F10-C388-F4A154AEA50F}"/>
                </a:ext>
              </a:extLst>
            </p:cNvPr>
            <p:cNvSpPr/>
            <p:nvPr/>
          </p:nvSpPr>
          <p:spPr>
            <a:xfrm>
              <a:off x="236221" y="77778"/>
              <a:ext cx="14859000" cy="2384458"/>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Những việc cần làm để đảm bảo an toàn và sức khỏe nghề nghiệp đối với người lao động</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có thể kể đến như:</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B771774-9A53-243C-1C66-7E1A2CA86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5146" y="-420868"/>
              <a:ext cx="1200150" cy="1200150"/>
            </a:xfrm>
            <a:prstGeom prst="rect">
              <a:avLst/>
            </a:prstGeom>
          </p:spPr>
        </p:pic>
      </p:grpSp>
      <p:sp>
        <p:nvSpPr>
          <p:cNvPr id="10" name="TextBox 9">
            <a:extLst>
              <a:ext uri="{FF2B5EF4-FFF2-40B4-BE49-F238E27FC236}">
                <a16:creationId xmlns:a16="http://schemas.microsoft.com/office/drawing/2014/main" id="{9CBB00CA-762A-B688-0D70-8D5973B72E11}"/>
              </a:ext>
            </a:extLst>
          </p:cNvPr>
          <p:cNvSpPr txBox="1"/>
          <p:nvPr/>
        </p:nvSpPr>
        <p:spPr>
          <a:xfrm>
            <a:off x="1090214" y="3496656"/>
            <a:ext cx="9043834" cy="6056851"/>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Trang bị đầy đủ trang thiết bị bảo hộ lao động.</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Được tập huấn về an toàn lao động.</a:t>
            </a:r>
          </a:p>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Được nghe phổ biến về những rủi ro có thể gặp trong quá trình lao động.</a:t>
            </a:r>
          </a:p>
        </p:txBody>
      </p:sp>
      <p:pic>
        <p:nvPicPr>
          <p:cNvPr id="5" name="Picture 2" descr="Top sản phẩm đồ bảo hộ lao động cho công nhân">
            <a:extLst>
              <a:ext uri="{FF2B5EF4-FFF2-40B4-BE49-F238E27FC236}">
                <a16:creationId xmlns:a16="http://schemas.microsoft.com/office/drawing/2014/main" id="{052177F0-EEFF-EAB5-6CBB-E2F4E5F349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009107" y="4006772"/>
            <a:ext cx="4258704" cy="2499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4" descr="Quy định về tổ chức huấn luyện an toàn, vệ sinh lao động trong Công ty Cổ  Phần">
            <a:extLst>
              <a:ext uri="{FF2B5EF4-FFF2-40B4-BE49-F238E27FC236}">
                <a16:creationId xmlns:a16="http://schemas.microsoft.com/office/drawing/2014/main" id="{5C705A0B-71B0-F5DC-285E-A44B781D6B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4408" y="6962790"/>
            <a:ext cx="3387657" cy="2258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Đánh giá rủi ro toàn diện trong an toàn, vệ sinh lao động.">
            <a:extLst>
              <a:ext uri="{FF2B5EF4-FFF2-40B4-BE49-F238E27FC236}">
                <a16:creationId xmlns:a16="http://schemas.microsoft.com/office/drawing/2014/main" id="{5EFC38B7-5C5A-F880-30DC-7F3FD2D3D5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38459" y="6962791"/>
            <a:ext cx="3194747" cy="2258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18">
            <a:extLst>
              <a:ext uri="{FF2B5EF4-FFF2-40B4-BE49-F238E27FC236}">
                <a16:creationId xmlns:a16="http://schemas.microsoft.com/office/drawing/2014/main" id="{F57E3C29-6509-A292-AFAE-865900E49D11}"/>
              </a:ext>
            </a:extLst>
          </p:cNvPr>
          <p:cNvSpPr/>
          <p:nvPr/>
        </p:nvSpPr>
        <p:spPr>
          <a:xfrm rot="858427">
            <a:off x="157595" y="9351892"/>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8918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barn(inVertical)">
                                      <p:cBhvr>
                                        <p:cTn id="23" dur="500"/>
                                        <p:tgtEl>
                                          <p:spTgt spid="10">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barn(inVertical)">
                                      <p:cBhvr>
                                        <p:cTn id="31" dur="500"/>
                                        <p:tgtEl>
                                          <p:spTgt spid="10">
                                            <p:txEl>
                                              <p:pRg st="2" end="2"/>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barn(inVertical)">
                                      <p:cBhvr>
                                        <p:cTn id="3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9" name="Freeform 19"/>
          <p:cNvSpPr/>
          <p:nvPr/>
        </p:nvSpPr>
        <p:spPr>
          <a:xfrm rot="-2394168">
            <a:off x="17416218" y="166584"/>
            <a:ext cx="829161" cy="853405"/>
          </a:xfrm>
          <a:custGeom>
            <a:avLst/>
            <a:gdLst/>
            <a:ahLst/>
            <a:cxnLst/>
            <a:rect l="l" t="t" r="r" b="b"/>
            <a:pathLst>
              <a:path w="1409229" h="1498516">
                <a:moveTo>
                  <a:pt x="0" y="0"/>
                </a:moveTo>
                <a:lnTo>
                  <a:pt x="1409229" y="0"/>
                </a:lnTo>
                <a:lnTo>
                  <a:pt x="1409229" y="1498516"/>
                </a:lnTo>
                <a:lnTo>
                  <a:pt x="0" y="14985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FD0C87-CCBC-5851-A798-C423BE825838}"/>
              </a:ext>
            </a:extLst>
          </p:cNvPr>
          <p:cNvGrpSpPr/>
          <p:nvPr/>
        </p:nvGrpSpPr>
        <p:grpSpPr>
          <a:xfrm>
            <a:off x="457201" y="126796"/>
            <a:ext cx="15459075" cy="2883104"/>
            <a:chOff x="236221" y="-420868"/>
            <a:chExt cx="15459075" cy="2883104"/>
          </a:xfrm>
        </p:grpSpPr>
        <p:sp>
          <p:nvSpPr>
            <p:cNvPr id="3" name="Line Callout 1 (Border and Accent Bar) 3">
              <a:extLst>
                <a:ext uri="{FF2B5EF4-FFF2-40B4-BE49-F238E27FC236}">
                  <a16:creationId xmlns:a16="http://schemas.microsoft.com/office/drawing/2014/main" id="{F95E2805-F6BE-8F10-C388-F4A154AEA50F}"/>
                </a:ext>
              </a:extLst>
            </p:cNvPr>
            <p:cNvSpPr/>
            <p:nvPr/>
          </p:nvSpPr>
          <p:spPr>
            <a:xfrm>
              <a:off x="236221" y="77778"/>
              <a:ext cx="14859000" cy="2384458"/>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Gợi ý: </a:t>
              </a:r>
              <a:r>
                <a:rPr kumimoji="0" lang="vi-VN"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Những việc cần làm để đảm bảo an toàn và sức khỏe nghề nghiệp đối với người lao động</a:t>
              </a:r>
              <a:r>
                <a:rPr kumimoji="0" lang="en-US" sz="4000" b="0"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có thể kể đến như:</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4B771774-9A53-243C-1C66-7E1A2CA86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5146" y="-420868"/>
              <a:ext cx="1200150" cy="1200150"/>
            </a:xfrm>
            <a:prstGeom prst="rect">
              <a:avLst/>
            </a:prstGeom>
          </p:spPr>
        </p:pic>
      </p:grpSp>
      <p:sp>
        <p:nvSpPr>
          <p:cNvPr id="9" name="Freeform 6">
            <a:extLst>
              <a:ext uri="{FF2B5EF4-FFF2-40B4-BE49-F238E27FC236}">
                <a16:creationId xmlns:a16="http://schemas.microsoft.com/office/drawing/2014/main" id="{6C4380A5-3021-9A53-EBC2-A77D5A47A9DF}"/>
              </a:ext>
            </a:extLst>
          </p:cNvPr>
          <p:cNvSpPr/>
          <p:nvPr/>
        </p:nvSpPr>
        <p:spPr>
          <a:xfrm>
            <a:off x="634434" y="3508545"/>
            <a:ext cx="17019132" cy="6408371"/>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CBB00CA-762A-B688-0D70-8D5973B72E11}"/>
              </a:ext>
            </a:extLst>
          </p:cNvPr>
          <p:cNvSpPr txBox="1"/>
          <p:nvPr/>
        </p:nvSpPr>
        <p:spPr>
          <a:xfrm>
            <a:off x="1219200" y="4262305"/>
            <a:ext cx="8991600" cy="4825745"/>
          </a:xfrm>
          <a:prstGeom prst="rect">
            <a:avLst/>
          </a:prstGeom>
          <a:noFill/>
        </p:spPr>
        <p:txBody>
          <a:bodyPr wrap="square">
            <a:spAutoFit/>
          </a:bodyPr>
          <a:lstStyle/>
          <a:p>
            <a:pPr marL="571500" marR="0" indent="-571500" algn="just">
              <a:lnSpc>
                <a:spcPct val="200000"/>
              </a:lnSpc>
              <a:spcBef>
                <a:spcPts val="0"/>
              </a:spcBef>
              <a:spcAft>
                <a:spcPts val="0"/>
              </a:spcAft>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Được thăm khám định kì, có chế độ chăm sóc đặc biệt với những nghề độc hại ảnh hưởng trực tiếp đến sức khỏe người lao động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5122" name="Picture 2" descr="Nội dung khám sức khỏe định kỳ cho công ty">
            <a:extLst>
              <a:ext uri="{FF2B5EF4-FFF2-40B4-BE49-F238E27FC236}">
                <a16:creationId xmlns:a16="http://schemas.microsoft.com/office/drawing/2014/main" id="{581BD85D-48F5-B19C-5D06-84AC47665C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0366" y="4610100"/>
            <a:ext cx="5968434" cy="39867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Freeform 18"/>
          <p:cNvSpPr/>
          <p:nvPr/>
        </p:nvSpPr>
        <p:spPr>
          <a:xfrm rot="858427">
            <a:off x="157595" y="9351892"/>
            <a:ext cx="978468" cy="952585"/>
          </a:xfrm>
          <a:custGeom>
            <a:avLst/>
            <a:gdLst/>
            <a:ahLst/>
            <a:cxnLst/>
            <a:rect l="l" t="t" r="r" b="b"/>
            <a:pathLst>
              <a:path w="1601534" h="1415356">
                <a:moveTo>
                  <a:pt x="0" y="0"/>
                </a:moveTo>
                <a:lnTo>
                  <a:pt x="1601534" y="0"/>
                </a:lnTo>
                <a:lnTo>
                  <a:pt x="1601534" y="1415356"/>
                </a:lnTo>
                <a:lnTo>
                  <a:pt x="0" y="1415356"/>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678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CEC"/>
        </a:solidFill>
        <a:effectLst/>
      </p:bgPr>
    </p:bg>
    <p:spTree>
      <p:nvGrpSpPr>
        <p:cNvPr id="1" name=""/>
        <p:cNvGrpSpPr/>
        <p:nvPr/>
      </p:nvGrpSpPr>
      <p:grpSpPr>
        <a:xfrm>
          <a:off x="0" y="0"/>
          <a:ext cx="0" cy="0"/>
          <a:chOff x="0" y="0"/>
          <a:chExt cx="0" cy="0"/>
        </a:xfrm>
      </p:grpSpPr>
      <p:sp>
        <p:nvSpPr>
          <p:cNvPr id="12" name="Freeform 12"/>
          <p:cNvSpPr/>
          <p:nvPr/>
        </p:nvSpPr>
        <p:spPr>
          <a:xfrm rot="-7096851">
            <a:off x="-48709" y="385906"/>
            <a:ext cx="1164219" cy="585033"/>
          </a:xfrm>
          <a:custGeom>
            <a:avLst/>
            <a:gdLst/>
            <a:ahLst/>
            <a:cxnLst/>
            <a:rect l="l" t="t" r="r" b="b"/>
            <a:pathLst>
              <a:path w="2751306" h="1316041">
                <a:moveTo>
                  <a:pt x="0" y="0"/>
                </a:moveTo>
                <a:lnTo>
                  <a:pt x="2751306" y="0"/>
                </a:lnTo>
                <a:lnTo>
                  <a:pt x="2751306" y="1316041"/>
                </a:lnTo>
                <a:lnTo>
                  <a:pt x="0" y="1316041"/>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3">
            <a:extLst>
              <a:ext uri="{FF2B5EF4-FFF2-40B4-BE49-F238E27FC236}">
                <a16:creationId xmlns:a16="http://schemas.microsoft.com/office/drawing/2014/main" id="{51236FB2-CCC9-8C57-4DE0-411B068AD256}"/>
              </a:ext>
            </a:extLst>
          </p:cNvPr>
          <p:cNvSpPr/>
          <p:nvPr/>
        </p:nvSpPr>
        <p:spPr>
          <a:xfrm rot="18344311">
            <a:off x="17218828" y="82637"/>
            <a:ext cx="741668" cy="927422"/>
          </a:xfrm>
          <a:custGeom>
            <a:avLst/>
            <a:gdLst/>
            <a:ahLst/>
            <a:cxnLst/>
            <a:rect l="l" t="t" r="r" b="b"/>
            <a:pathLst>
              <a:path w="1319087" h="1693852">
                <a:moveTo>
                  <a:pt x="0" y="0"/>
                </a:moveTo>
                <a:lnTo>
                  <a:pt x="1319087" y="0"/>
                </a:lnTo>
                <a:lnTo>
                  <a:pt x="1319087" y="1693853"/>
                </a:lnTo>
                <a:lnTo>
                  <a:pt x="0" y="1693853"/>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74B91D1-4E5E-F93B-9C98-4D8594F7694E}"/>
              </a:ext>
            </a:extLst>
          </p:cNvPr>
          <p:cNvSpPr txBox="1"/>
          <p:nvPr/>
        </p:nvSpPr>
        <p:spPr>
          <a:xfrm>
            <a:off x="1371600" y="693572"/>
            <a:ext cx="15625072"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Thảo luận và lí giải những yêu cầu để đảm bảo an toàn và sức khỏe nghề nghiệp đối với người lao động</a:t>
            </a:r>
          </a:p>
        </p:txBody>
      </p:sp>
      <p:grpSp>
        <p:nvGrpSpPr>
          <p:cNvPr id="5" name="Group 4">
            <a:extLst>
              <a:ext uri="{FF2B5EF4-FFF2-40B4-BE49-F238E27FC236}">
                <a16:creationId xmlns:a16="http://schemas.microsoft.com/office/drawing/2014/main" id="{5F93053A-7ACD-1F10-C278-801DDE58BBB3}"/>
              </a:ext>
            </a:extLst>
          </p:cNvPr>
          <p:cNvGrpSpPr/>
          <p:nvPr/>
        </p:nvGrpSpPr>
        <p:grpSpPr>
          <a:xfrm>
            <a:off x="7769244" y="3050727"/>
            <a:ext cx="8930031" cy="6447047"/>
            <a:chOff x="747369" y="2889381"/>
            <a:chExt cx="8930031" cy="6447047"/>
          </a:xfrm>
        </p:grpSpPr>
        <p:sp>
          <p:nvSpPr>
            <p:cNvPr id="6" name="Freeform 4">
              <a:extLst>
                <a:ext uri="{FF2B5EF4-FFF2-40B4-BE49-F238E27FC236}">
                  <a16:creationId xmlns:a16="http://schemas.microsoft.com/office/drawing/2014/main" id="{B6EDB9AF-38DF-DF2B-405A-BDD404CC6D90}"/>
                </a:ext>
              </a:extLst>
            </p:cNvPr>
            <p:cNvSpPr/>
            <p:nvPr/>
          </p:nvSpPr>
          <p:spPr>
            <a:xfrm>
              <a:off x="747369" y="3460850"/>
              <a:ext cx="893003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4">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77C23B7-0BE8-4505-A0D3-A9729BC4093D}"/>
                </a:ext>
              </a:extLst>
            </p:cNvPr>
            <p:cNvGrpSpPr/>
            <p:nvPr/>
          </p:nvGrpSpPr>
          <p:grpSpPr>
            <a:xfrm>
              <a:off x="1517594" y="2889381"/>
              <a:ext cx="7329092" cy="1142938"/>
              <a:chOff x="1805556" y="2902746"/>
              <a:chExt cx="7329092" cy="1142938"/>
            </a:xfrm>
          </p:grpSpPr>
          <p:pic>
            <p:nvPicPr>
              <p:cNvPr id="10" name="Picture 9">
                <a:extLst>
                  <a:ext uri="{FF2B5EF4-FFF2-40B4-BE49-F238E27FC236}">
                    <a16:creationId xmlns:a16="http://schemas.microsoft.com/office/drawing/2014/main" id="{1EB8789A-F3D7-03B0-C402-962A090E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05556" y="2902746"/>
                <a:ext cx="7329092" cy="1142938"/>
              </a:xfrm>
              <a:prstGeom prst="rect">
                <a:avLst/>
              </a:prstGeom>
            </p:spPr>
          </p:pic>
          <p:sp>
            <p:nvSpPr>
              <p:cNvPr id="13" name="TextBox 12">
                <a:extLst>
                  <a:ext uri="{FF2B5EF4-FFF2-40B4-BE49-F238E27FC236}">
                    <a16:creationId xmlns:a16="http://schemas.microsoft.com/office/drawing/2014/main" id="{62E9A780-61B5-117E-9CFF-4371A073E8BA}"/>
                  </a:ext>
                </a:extLst>
              </p:cNvPr>
              <p:cNvSpPr txBox="1"/>
              <p:nvPr/>
            </p:nvSpPr>
            <p:spPr>
              <a:xfrm>
                <a:off x="2264290" y="3038149"/>
                <a:ext cx="6411624"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nhóm</a:t>
                </a:r>
                <a:endParaRPr lang="en-US" sz="4800" b="1" dirty="0">
                  <a:solidFill>
                    <a:schemeClr val="bg1"/>
                  </a:solidFill>
                  <a:latin typeface="Arial" panose="020B0604020202020204" pitchFamily="34" charset="0"/>
                  <a:cs typeface="Arial" panose="020B0604020202020204" pitchFamily="34" charset="0"/>
                </a:endParaRPr>
              </a:p>
            </p:txBody>
          </p:sp>
        </p:grpSp>
        <p:sp>
          <p:nvSpPr>
            <p:cNvPr id="8" name="TextBox 9">
              <a:extLst>
                <a:ext uri="{FF2B5EF4-FFF2-40B4-BE49-F238E27FC236}">
                  <a16:creationId xmlns:a16="http://schemas.microsoft.com/office/drawing/2014/main" id="{01B8B3CA-0DA7-DDF4-FE93-EAB75F7B2EE5}"/>
                </a:ext>
              </a:extLst>
            </p:cNvPr>
            <p:cNvSpPr txBox="1"/>
            <p:nvPr/>
          </p:nvSpPr>
          <p:spPr>
            <a:xfrm>
              <a:off x="1443018" y="4291847"/>
              <a:ext cx="7538731" cy="450257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Mỗi nhóm hãy đọc thông tin </a:t>
              </a:r>
              <a:r>
                <a:rPr lang="en-US" sz="4000" i="1">
                  <a:latin typeface="Arial" panose="020B0604020202020204" pitchFamily="34" charset="0"/>
                  <a:cs typeface="Arial" panose="020B0604020202020204" pitchFamily="34" charset="0"/>
                </a:rPr>
                <a:t>(SGK – tr.60), </a:t>
              </a:r>
              <a:r>
                <a:rPr lang="en-US" sz="4000">
                  <a:latin typeface="Arial" panose="020B0604020202020204" pitchFamily="34" charset="0"/>
                  <a:cs typeface="Arial" panose="020B0604020202020204" pitchFamily="34" charset="0"/>
                </a:rPr>
                <a:t>thảo luận với nhau và l</a:t>
              </a:r>
              <a:r>
                <a:rPr lang="vi-VN" sz="4000">
                  <a:latin typeface="Arial" panose="020B0604020202020204" pitchFamily="34" charset="0"/>
                  <a:cs typeface="Arial" panose="020B0604020202020204" pitchFamily="34" charset="0"/>
                </a:rPr>
                <a:t>í giải một yêu cầu để đảm bảo an toàn và sức khỏe nghề nghiệp đối với người lao động.</a:t>
              </a:r>
              <a:endParaRPr lang="vi-VN" sz="4000" i="1" dirty="0">
                <a:solidFill>
                  <a:srgbClr val="FF000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CFE849CF-01D8-282E-047A-B24BCB58505F}"/>
              </a:ext>
            </a:extLst>
          </p:cNvPr>
          <p:cNvGrpSpPr/>
          <p:nvPr/>
        </p:nvGrpSpPr>
        <p:grpSpPr>
          <a:xfrm>
            <a:off x="1733400" y="3159358"/>
            <a:ext cx="5703018" cy="6597013"/>
            <a:chOff x="2069466" y="2794472"/>
            <a:chExt cx="5703018" cy="6597013"/>
          </a:xfrm>
        </p:grpSpPr>
        <p:sp>
          <p:nvSpPr>
            <p:cNvPr id="19" name="Freeform 5">
              <a:extLst>
                <a:ext uri="{FF2B5EF4-FFF2-40B4-BE49-F238E27FC236}">
                  <a16:creationId xmlns:a16="http://schemas.microsoft.com/office/drawing/2014/main" id="{D2F75F4A-D098-F822-12B7-2C79F6713E07}"/>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2">
              <a:extLst>
                <a:ext uri="{FF2B5EF4-FFF2-40B4-BE49-F238E27FC236}">
                  <a16:creationId xmlns:a16="http://schemas.microsoft.com/office/drawing/2014/main" id="{5CCEEF7C-9CD4-463F-2926-FE11A68828C0}"/>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1" name="Picture 20" descr="Cartoon of kids with hats&#10;&#10;Description automatically generated">
            <a:extLst>
              <a:ext uri="{FF2B5EF4-FFF2-40B4-BE49-F238E27FC236}">
                <a16:creationId xmlns:a16="http://schemas.microsoft.com/office/drawing/2014/main" id="{1AAC8AE2-3137-2A86-96F7-864412B8C7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9800" y="4128329"/>
            <a:ext cx="4150688" cy="4150688"/>
          </a:xfrm>
          <a:prstGeom prst="rect">
            <a:avLst/>
          </a:prstGeom>
        </p:spPr>
      </p:pic>
    </p:spTree>
    <p:extLst>
      <p:ext uri="{BB962C8B-B14F-4D97-AF65-F5344CB8AC3E}">
        <p14:creationId xmlns:p14="http://schemas.microsoft.com/office/powerpoint/2010/main" val="1322699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3174</Words>
  <PresentationFormat>Tùy chỉnh</PresentationFormat>
  <Paragraphs>216</Paragraphs>
  <Slides>50</Slides>
  <Notes>1</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50</vt:i4>
      </vt:variant>
    </vt:vector>
  </HeadingPairs>
  <TitlesOfParts>
    <vt:vector size="55" baseType="lpstr">
      <vt:lpstr>Wingdings</vt:lpstr>
      <vt:lpstr>Courier New</vt:lpstr>
      <vt:lpstr>Arial</vt:lpstr>
      <vt:lpstr>Calibri</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VnTeach.Com</dc:creator>
  <cp:keywords>VnTeach.Com</cp:keywords>
  <cp:lastModifiedBy/>
  <dcterms:created xsi:type="dcterms:W3CDTF">2023-12-07T17:10:51Z</dcterms:created>
  <dcterms:modified xsi:type="dcterms:W3CDTF">2024-04-10T07:03:25Z</dcterms:modified>
  <dc:identifier/>
</cp:coreProperties>
</file>