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97" r:id="rId3"/>
    <p:sldMasterId id="2147483733" r:id="rId4"/>
  </p:sldMasterIdLst>
  <p:notesMasterIdLst>
    <p:notesMasterId r:id="rId27"/>
  </p:notesMasterIdLst>
  <p:sldIdLst>
    <p:sldId id="365" r:id="rId5"/>
    <p:sldId id="334" r:id="rId6"/>
    <p:sldId id="366" r:id="rId7"/>
    <p:sldId id="367" r:id="rId8"/>
    <p:sldId id="368" r:id="rId9"/>
    <p:sldId id="369" r:id="rId10"/>
    <p:sldId id="370" r:id="rId11"/>
    <p:sldId id="371" r:id="rId12"/>
    <p:sldId id="372" r:id="rId13"/>
    <p:sldId id="373" r:id="rId14"/>
    <p:sldId id="349" r:id="rId15"/>
    <p:sldId id="353" r:id="rId16"/>
    <p:sldId id="351" r:id="rId17"/>
    <p:sldId id="354" r:id="rId18"/>
    <p:sldId id="357" r:id="rId19"/>
    <p:sldId id="359" r:id="rId20"/>
    <p:sldId id="360" r:id="rId21"/>
    <p:sldId id="361" r:id="rId22"/>
    <p:sldId id="362" r:id="rId23"/>
    <p:sldId id="364" r:id="rId24"/>
    <p:sldId id="363" r:id="rId25"/>
    <p:sldId id="27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M HAI AN" initials="LHA" lastIdx="1" clrIdx="0">
    <p:extLst>
      <p:ext uri="{19B8F6BF-5375-455C-9EA6-DF929625EA0E}">
        <p15:presenceInfo xmlns:p15="http://schemas.microsoft.com/office/powerpoint/2012/main" userId="LAM HAI 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AAE4"/>
    <a:srgbClr val="F694C7"/>
    <a:srgbClr val="E482C3"/>
    <a:srgbClr val="79ED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72" autoAdjust="0"/>
    <p:restoredTop sz="94291" autoAdjust="0"/>
  </p:normalViewPr>
  <p:slideViewPr>
    <p:cSldViewPr snapToGrid="0">
      <p:cViewPr varScale="1">
        <p:scale>
          <a:sx n="66" d="100"/>
          <a:sy n="66" d="100"/>
        </p:scale>
        <p:origin x="1386" y="18"/>
      </p:cViewPr>
      <p:guideLst/>
    </p:cSldViewPr>
  </p:slideViewPr>
  <p:outlineViewPr>
    <p:cViewPr>
      <p:scale>
        <a:sx n="33" d="100"/>
        <a:sy n="33" d="100"/>
      </p:scale>
      <p:origin x="0" y="-4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444"/>
    </p:cViewPr>
  </p:sorterViewPr>
  <p:notesViewPr>
    <p:cSldViewPr snapToGrid="0">
      <p:cViewPr varScale="1">
        <p:scale>
          <a:sx n="53" d="100"/>
          <a:sy n="53" d="100"/>
        </p:scale>
        <p:origin x="2844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463CF-D469-49FE-89BB-CEDC169E12BA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D161CB-81E1-47BF-B2F9-D824F3D2EF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130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811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957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9494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852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2477" y="-90897"/>
            <a:ext cx="12740237" cy="7095201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4737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3518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836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03887A-5588-4C23-AFDC-6F0C19FDD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56D9D5-5507-472C-B469-8E96B6677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7E36FB-734F-48B8-94EA-0D32A5328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6CAD9A-9198-48E7-921A-19152ACC00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88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3908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1231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9976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300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0271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3090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405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8182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8018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D6654-EABA-4D43-B242-190150366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6AD251-B91D-4887-8919-58CDC7BBF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92773A-1A3F-4A5F-AA2A-06D1B12C3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57942E-0216-4E73-9469-BD06EE69E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EFCEDD-E322-4528-809E-927AD9DB1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7908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F2D6B-7123-4B3B-AC32-685E8AE37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7A6A9-6606-44AC-9DE6-29A785F6E9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97D520-3BDB-4985-8A7E-F62B683DE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D17E4-2AD3-4063-A782-2D1CDBE5B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AA97F-3BD0-4BF7-BA52-88C12A6A3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15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DBE58-6367-480F-B114-9D9453EB5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341E4-13FD-4E4D-BCDC-172FF36073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AAA12C-0861-47A8-9D17-937BBE338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89F8EC-A0B2-4839-A69F-66DFA17C9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8BAD9D-D699-40B7-8265-B46F1B5E9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6277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25498-E59B-4365-B039-B64EB5D3C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F6F49C-58BF-4D7B-9C84-63D06B7772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B23686-2A0F-4EDE-AEDB-C7BE06523A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8B2AD0-8538-41CF-8CC8-1B5916571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FF27B5-43C1-444C-A6AA-55120A32D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D84087-4038-4C19-B666-E249CDABB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1660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64570-5D27-4466-8233-DD4F39B10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CAEE3B-7890-46AE-910E-F9D545944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917E56-156D-4906-84E0-EF0495AB2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E54CDD-4E06-4DEB-A124-E88442860A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9B8601-3331-43DF-8132-C71CA58099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BA6251-AA48-4CDB-AAA5-3DED7C657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CAA3FA-8C90-41E1-AC36-9C0A670C6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3059BD-871B-47CA-ABAB-70DB073D8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1602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405E4-F396-4E5A-A285-206342234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F366B1-C31D-4A6A-9510-253737AA0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900E57-D687-422D-ACA8-81B6506B3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24B204-01EE-4512-A2BC-0CC1DF79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462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3871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D54D5F-5D58-4673-A9CA-88693466F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3043EF-4A15-42AF-BAF6-7AB80E498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2D0172-28B8-4776-A0D4-225DE6C89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6974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23F20-7D14-454E-B82B-20FBFD005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DB786-11E5-40B4-BF3A-0A5A1E6EF1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E334AB-D125-4FDC-A811-BF96C4CF9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A80024-9F5C-4D08-B84F-8A9F76BE2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A32996-E7F3-4A93-98A8-831606F84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000E66-5073-421D-AD6E-A3C6BF9D2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1658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613C9-F342-4F39-99B8-1B90FC59D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A99DF1-5BF9-4A5C-8BF6-C3B2057813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25FA8-0526-4346-BFC7-65403D5BD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3DE936-98AE-4081-B8E7-202DF494A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8F3DD2-7DE9-4489-910C-59CE692CD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E0DFFA-175F-4C77-91A4-DB8C2046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2054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E4CDF-9377-4F86-B46F-33BC8DAE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8FED7E-F2A8-453D-BCB3-ACA3563CC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F352F8-7752-4F82-A9E7-CFD79C28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1693F-8013-4256-B576-FF801C597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C84EE-0EA7-4D2E-B302-D8D5CF767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33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D7811F-727A-422A-856F-45B85A048C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01C796-B81D-43EE-896E-3EB59839F3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C6540-BD2C-4455-B4D8-7063E6928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695E79-46B2-48B8-AE93-859E6A9BD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13243C-CD0F-4CBD-92CF-AF92620E4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1918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77EEC-59F8-4623-97C3-441CCCBD30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31781B-1A68-42E9-8CCA-E6C38E1972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ED1623-65ED-4FF0-9DD2-E36A526D4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C11E9-CC93-4825-ABB8-B6C0C09931C2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79EBEB-A1E1-4552-94F2-B4B08FE3A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17DAFE-E944-40E6-8DCD-A6D13BAF4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3AF0E-E78E-48D8-94CC-BD0840E13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5039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0C091-48E7-4D4D-8686-74D7CE41B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7ECF7C-2005-437D-8B91-1EDF8B8DA8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48DE63-4DD4-4826-B77B-8424D3446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C11E9-CC93-4825-ABB8-B6C0C09931C2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EBBED2-E43E-4BF6-B5B4-2EE9D0446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27286F-BC7D-4C51-A63F-4333663FB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3AF0E-E78E-48D8-94CC-BD0840E13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42662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C5C65-FC79-4E7D-B635-791D2740F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65F5B4-C089-4059-8878-F9D2ECCCA5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86DAFB-A936-4BB1-AEBE-B313CE692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C11E9-CC93-4825-ABB8-B6C0C09931C2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668564-E5A0-4052-A84F-9EC324C6E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1466A0-E25B-4EEF-BCAE-C70F6AEE5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3AF0E-E78E-48D8-94CC-BD0840E13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92777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8E9C7-12E2-45EA-8EFD-F3B05A9B3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FDDA1-F546-4BE6-A5AE-E7145806DC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65D164-074A-47F8-BEC0-70B78BD0BD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537A22-FCA5-48F8-B1E5-A08EE80E6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C11E9-CC93-4825-ABB8-B6C0C09931C2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577344-AAA7-4D2C-A24F-01C4EF8DD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AC26A6-08E8-4DF3-8D76-3316C0E1E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3AF0E-E78E-48D8-94CC-BD0840E13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36747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BA389-C915-4D57-BF5C-6BEC41242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6FA0A-1267-403F-A903-59AA54D0D2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0DAD0D-40B4-4AF3-A799-C8D3D564BC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B60A61-66EA-433C-A6A1-3459C97DAE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1C16B8-548C-4498-AC2C-EBF0C783CC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87C1F0-7624-4615-A865-C7782A9B3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C11E9-CC93-4825-ABB8-B6C0C09931C2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AD72F6-84D6-4596-A3E3-FF3A49A89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B579DE-DE65-4E64-91E0-548D16818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3AF0E-E78E-48D8-94CC-BD0840E13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167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474194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6EB63-847A-49BD-B49B-BCCFC387D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337DEA-1DE6-4E7B-B8E4-AE3F4E91C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C11E9-CC93-4825-ABB8-B6C0C09931C2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7FE009-DCFE-4678-A34A-6D8F68675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CA2728-C13B-45FF-BC37-A1EF31869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3AF0E-E78E-48D8-94CC-BD0840E13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46775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AB1127-DA26-40E7-855B-3CD193C2A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C11E9-CC93-4825-ABB8-B6C0C09931C2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E18BCD-A89B-4115-9619-EC29C2FCA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CD59C4-434D-418C-9B10-5B87018EE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3AF0E-E78E-48D8-94CC-BD0840E13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6459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1E2C0-EBB1-4087-B2D7-6A6CEA92B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DBF637-9E23-4DC7-A374-DFD4463EF2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02AB92-4AC9-49B7-A21F-23E48E227B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E94346-1B87-4457-80B4-6152492EF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C11E9-CC93-4825-ABB8-B6C0C09931C2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CD8166-ACB5-4F26-8DF1-541700D82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25E8C9-5F58-4D2F-8224-D7936434F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3AF0E-E78E-48D8-94CC-BD0840E13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1649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9AACE-8274-4CE5-8458-4C936603F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89CEFC-DB18-4737-B598-9B4BAE963A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8FBAB6-651E-42BE-811B-D34DF25ED8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8C8249-5D9E-4BA9-8396-3A01C16F1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C11E9-CC93-4825-ABB8-B6C0C09931C2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359544-DD51-427A-B3F6-03C6B3B94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30B04D-6A4D-40A5-84CC-EFEB7708A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3AF0E-E78E-48D8-94CC-BD0840E13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8124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13A539-FE8F-4335-AEDD-B07B3ADC5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DC2DE7-997B-4865-A6DF-7D5BB70CFC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B8709C-217F-4ED8-BDAE-822C82BCE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C11E9-CC93-4825-ABB8-B6C0C09931C2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8C76C8-45BC-48C0-841B-6B25DD4FA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7E5609-8202-413C-BA1F-85EC862B1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3AF0E-E78E-48D8-94CC-BD0840E13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93016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554B792-BE1A-4AF3-942F-FE6900A0D0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9186EE-A47A-4AB2-900B-A44395F1AC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9A8F5A-0821-4E0E-9859-6471800F3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C11E9-CC93-4825-ABB8-B6C0C09931C2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179F66-18F1-42CB-B484-EFF469558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48AD1C-1AB4-488C-AC14-1D4D00063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3AF0E-E78E-48D8-94CC-BD0840E13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31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620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455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12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49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19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84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673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F8DF80-5E69-48EB-9390-9178CF9CB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7227BE-2C9B-4023-BE30-A43BBAE7B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BF15CF-DDEC-40BF-B48D-B7B57876A0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66434F-C472-42AA-B7F9-778250EE2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06E6B8-E79C-41EA-A055-7A235E7418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784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D75AE0-47B2-4862-9B59-29DE7C4F6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9E9D3E-1509-4E80-99AD-4AE9FB8CFB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F6D1F2-DF46-4568-AF6F-7BD7E2EA1D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AC11E9-CC93-4825-ABB8-B6C0C09931C2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5D47A-8A6F-44AB-A5F9-039EF4989F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50D90-5C27-4405-8749-CF45497204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3AF0E-E78E-48D8-94CC-BD0840E138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578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5.gif"/><Relationship Id="rId3" Type="http://schemas.openxmlformats.org/officeDocument/2006/relationships/audio" Target="../media/audio2.wav"/><Relationship Id="rId7" Type="http://schemas.openxmlformats.org/officeDocument/2006/relationships/image" Target="../media/image27.png"/><Relationship Id="rId12" Type="http://schemas.openxmlformats.org/officeDocument/2006/relationships/image" Target="../media/image34.gif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6.png"/><Relationship Id="rId11" Type="http://schemas.openxmlformats.org/officeDocument/2006/relationships/image" Target="../media/image33.gif"/><Relationship Id="rId5" Type="http://schemas.openxmlformats.org/officeDocument/2006/relationships/image" Target="../media/image30.gif"/><Relationship Id="rId15" Type="http://schemas.openxmlformats.org/officeDocument/2006/relationships/image" Target="../media/image37.gif"/><Relationship Id="rId10" Type="http://schemas.openxmlformats.org/officeDocument/2006/relationships/image" Target="../media/image32.gif"/><Relationship Id="rId4" Type="http://schemas.openxmlformats.org/officeDocument/2006/relationships/image" Target="../media/image29.PNG"/><Relationship Id="rId9" Type="http://schemas.openxmlformats.org/officeDocument/2006/relationships/slide" Target="slide4.xml"/><Relationship Id="rId14" Type="http://schemas.openxmlformats.org/officeDocument/2006/relationships/image" Target="../media/image36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6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5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4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8.png"/><Relationship Id="rId5" Type="http://schemas.openxmlformats.org/officeDocument/2006/relationships/image" Target="../media/image51.png"/><Relationship Id="rId4" Type="http://schemas.openxmlformats.org/officeDocument/2006/relationships/image" Target="../media/image53.png"/><Relationship Id="rId9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4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8.png"/><Relationship Id="rId5" Type="http://schemas.openxmlformats.org/officeDocument/2006/relationships/image" Target="../media/image51.png"/><Relationship Id="rId4" Type="http://schemas.openxmlformats.org/officeDocument/2006/relationships/image" Target="../media/image53.png"/><Relationship Id="rId9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5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9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50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49.png"/><Relationship Id="rId5" Type="http://schemas.openxmlformats.org/officeDocument/2006/relationships/image" Target="../media/image51.png"/><Relationship Id="rId4" Type="http://schemas.openxmlformats.org/officeDocument/2006/relationships/image" Target="../media/image53.png"/><Relationship Id="rId9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11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slide" Target="slide8.xml"/><Relationship Id="rId18" Type="http://schemas.openxmlformats.org/officeDocument/2006/relationships/image" Target="../media/image25.png"/><Relationship Id="rId3" Type="http://schemas.openxmlformats.org/officeDocument/2006/relationships/image" Target="../media/image15.jpeg"/><Relationship Id="rId21" Type="http://schemas.openxmlformats.org/officeDocument/2006/relationships/image" Target="../media/image27.png"/><Relationship Id="rId7" Type="http://schemas.openxmlformats.org/officeDocument/2006/relationships/slide" Target="slide6.xml"/><Relationship Id="rId12" Type="http://schemas.openxmlformats.org/officeDocument/2006/relationships/image" Target="../media/image21.png"/><Relationship Id="rId17" Type="http://schemas.openxmlformats.org/officeDocument/2006/relationships/image" Target="../media/image24.png"/><Relationship Id="rId2" Type="http://schemas.openxmlformats.org/officeDocument/2006/relationships/image" Target="../media/image14.jpg"/><Relationship Id="rId16" Type="http://schemas.openxmlformats.org/officeDocument/2006/relationships/slide" Target="slide9.xml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7.png"/><Relationship Id="rId11" Type="http://schemas.openxmlformats.org/officeDocument/2006/relationships/image" Target="../media/image20.png"/><Relationship Id="rId24" Type="http://schemas.openxmlformats.org/officeDocument/2006/relationships/image" Target="../media/image13.png"/><Relationship Id="rId5" Type="http://schemas.openxmlformats.org/officeDocument/2006/relationships/image" Target="../media/image16.png"/><Relationship Id="rId15" Type="http://schemas.openxmlformats.org/officeDocument/2006/relationships/image" Target="../media/image23.png"/><Relationship Id="rId23" Type="http://schemas.openxmlformats.org/officeDocument/2006/relationships/slide" Target="slide11.xml"/><Relationship Id="rId10" Type="http://schemas.openxmlformats.org/officeDocument/2006/relationships/slide" Target="slide7.xml"/><Relationship Id="rId19" Type="http://schemas.openxmlformats.org/officeDocument/2006/relationships/slide" Target="slide10.xml"/><Relationship Id="rId4" Type="http://schemas.openxmlformats.org/officeDocument/2006/relationships/slide" Target="slide5.xml"/><Relationship Id="rId9" Type="http://schemas.openxmlformats.org/officeDocument/2006/relationships/image" Target="../media/image19.png"/><Relationship Id="rId14" Type="http://schemas.openxmlformats.org/officeDocument/2006/relationships/image" Target="../media/image22.png"/><Relationship Id="rId22" Type="http://schemas.openxmlformats.org/officeDocument/2006/relationships/image" Target="../media/image28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5.gif"/><Relationship Id="rId3" Type="http://schemas.openxmlformats.org/officeDocument/2006/relationships/audio" Target="../media/audio2.wav"/><Relationship Id="rId7" Type="http://schemas.openxmlformats.org/officeDocument/2006/relationships/image" Target="../media/image17.png"/><Relationship Id="rId12" Type="http://schemas.openxmlformats.org/officeDocument/2006/relationships/image" Target="../media/image34.gif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6.png"/><Relationship Id="rId11" Type="http://schemas.openxmlformats.org/officeDocument/2006/relationships/image" Target="../media/image33.gif"/><Relationship Id="rId5" Type="http://schemas.openxmlformats.org/officeDocument/2006/relationships/image" Target="../media/image30.gif"/><Relationship Id="rId15" Type="http://schemas.openxmlformats.org/officeDocument/2006/relationships/image" Target="../media/image37.gif"/><Relationship Id="rId10" Type="http://schemas.openxmlformats.org/officeDocument/2006/relationships/image" Target="../media/image32.gif"/><Relationship Id="rId4" Type="http://schemas.openxmlformats.org/officeDocument/2006/relationships/image" Target="../media/image29.PNG"/><Relationship Id="rId9" Type="http://schemas.openxmlformats.org/officeDocument/2006/relationships/slide" Target="slide4.xml"/><Relationship Id="rId14" Type="http://schemas.openxmlformats.org/officeDocument/2006/relationships/image" Target="../media/image36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5.gif"/><Relationship Id="rId3" Type="http://schemas.openxmlformats.org/officeDocument/2006/relationships/audio" Target="../media/audio2.wav"/><Relationship Id="rId7" Type="http://schemas.openxmlformats.org/officeDocument/2006/relationships/image" Target="../media/image19.png"/><Relationship Id="rId12" Type="http://schemas.openxmlformats.org/officeDocument/2006/relationships/image" Target="../media/image34.gif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8.png"/><Relationship Id="rId11" Type="http://schemas.openxmlformats.org/officeDocument/2006/relationships/image" Target="../media/image33.gif"/><Relationship Id="rId5" Type="http://schemas.openxmlformats.org/officeDocument/2006/relationships/image" Target="../media/image30.gif"/><Relationship Id="rId15" Type="http://schemas.openxmlformats.org/officeDocument/2006/relationships/image" Target="../media/image37.gif"/><Relationship Id="rId10" Type="http://schemas.openxmlformats.org/officeDocument/2006/relationships/image" Target="../media/image32.gif"/><Relationship Id="rId4" Type="http://schemas.openxmlformats.org/officeDocument/2006/relationships/image" Target="../media/image29.PNG"/><Relationship Id="rId9" Type="http://schemas.openxmlformats.org/officeDocument/2006/relationships/slide" Target="slide4.xml"/><Relationship Id="rId14" Type="http://schemas.openxmlformats.org/officeDocument/2006/relationships/image" Target="../media/image36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5.gif"/><Relationship Id="rId3" Type="http://schemas.openxmlformats.org/officeDocument/2006/relationships/audio" Target="../media/audio2.wav"/><Relationship Id="rId7" Type="http://schemas.openxmlformats.org/officeDocument/2006/relationships/image" Target="../media/image21.png"/><Relationship Id="rId12" Type="http://schemas.openxmlformats.org/officeDocument/2006/relationships/image" Target="../media/image34.gif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0.png"/><Relationship Id="rId11" Type="http://schemas.openxmlformats.org/officeDocument/2006/relationships/image" Target="../media/image33.gif"/><Relationship Id="rId5" Type="http://schemas.openxmlformats.org/officeDocument/2006/relationships/image" Target="../media/image30.gif"/><Relationship Id="rId15" Type="http://schemas.openxmlformats.org/officeDocument/2006/relationships/image" Target="../media/image37.gif"/><Relationship Id="rId10" Type="http://schemas.openxmlformats.org/officeDocument/2006/relationships/image" Target="../media/image32.gif"/><Relationship Id="rId4" Type="http://schemas.openxmlformats.org/officeDocument/2006/relationships/image" Target="../media/image29.PNG"/><Relationship Id="rId9" Type="http://schemas.openxmlformats.org/officeDocument/2006/relationships/slide" Target="slide4.xml"/><Relationship Id="rId14" Type="http://schemas.openxmlformats.org/officeDocument/2006/relationships/image" Target="../media/image36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5.gif"/><Relationship Id="rId3" Type="http://schemas.openxmlformats.org/officeDocument/2006/relationships/audio" Target="../media/audio2.wav"/><Relationship Id="rId7" Type="http://schemas.openxmlformats.org/officeDocument/2006/relationships/image" Target="../media/image23.png"/><Relationship Id="rId12" Type="http://schemas.openxmlformats.org/officeDocument/2006/relationships/image" Target="../media/image34.gif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2.png"/><Relationship Id="rId11" Type="http://schemas.openxmlformats.org/officeDocument/2006/relationships/image" Target="../media/image33.gif"/><Relationship Id="rId5" Type="http://schemas.openxmlformats.org/officeDocument/2006/relationships/image" Target="../media/image30.gif"/><Relationship Id="rId15" Type="http://schemas.openxmlformats.org/officeDocument/2006/relationships/image" Target="../media/image37.gif"/><Relationship Id="rId10" Type="http://schemas.openxmlformats.org/officeDocument/2006/relationships/image" Target="../media/image32.gif"/><Relationship Id="rId4" Type="http://schemas.openxmlformats.org/officeDocument/2006/relationships/image" Target="../media/image29.PNG"/><Relationship Id="rId9" Type="http://schemas.openxmlformats.org/officeDocument/2006/relationships/slide" Target="slide4.xml"/><Relationship Id="rId14" Type="http://schemas.openxmlformats.org/officeDocument/2006/relationships/image" Target="../media/image36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5.gif"/><Relationship Id="rId3" Type="http://schemas.openxmlformats.org/officeDocument/2006/relationships/audio" Target="../media/audio2.wav"/><Relationship Id="rId7" Type="http://schemas.openxmlformats.org/officeDocument/2006/relationships/image" Target="../media/image25.png"/><Relationship Id="rId12" Type="http://schemas.openxmlformats.org/officeDocument/2006/relationships/image" Target="../media/image34.gif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4.png"/><Relationship Id="rId11" Type="http://schemas.openxmlformats.org/officeDocument/2006/relationships/image" Target="../media/image33.gif"/><Relationship Id="rId5" Type="http://schemas.openxmlformats.org/officeDocument/2006/relationships/image" Target="../media/image30.gif"/><Relationship Id="rId15" Type="http://schemas.openxmlformats.org/officeDocument/2006/relationships/image" Target="../media/image37.gif"/><Relationship Id="rId10" Type="http://schemas.openxmlformats.org/officeDocument/2006/relationships/image" Target="../media/image32.gif"/><Relationship Id="rId4" Type="http://schemas.openxmlformats.org/officeDocument/2006/relationships/image" Target="../media/image29.PNG"/><Relationship Id="rId9" Type="http://schemas.openxmlformats.org/officeDocument/2006/relationships/slide" Target="slide4.xml"/><Relationship Id="rId14" Type="http://schemas.openxmlformats.org/officeDocument/2006/relationships/image" Target="../media/image3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8451191" y="44189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TIẾNG VIỆT 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101047-25E6-45B1-9FAC-C1D2B827DC01}"/>
              </a:ext>
            </a:extLst>
          </p:cNvPr>
          <p:cNvSpPr/>
          <p:nvPr/>
        </p:nvSpPr>
        <p:spPr>
          <a:xfrm>
            <a:off x="10258352" y="628964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1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740514" y="2107339"/>
            <a:ext cx="1131713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Tuần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18: ÔN TẬP CUỐI HỌC KÌ 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Tiết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rial" panose="020B0604020202020204" pitchFamily="34" charset="0"/>
              </a:rPr>
              <a:t> </a:t>
            </a:r>
            <a:r>
              <a:rPr lang="en-US" sz="5400" b="1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7&amp;8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25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 nhận được 3 viên kẹo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Đọc đoạn cuối bài: Đón em (trang 130).</a:t>
            </a:r>
          </a:p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Theo em, Dũng thấy vui hơn mọi ngày vì điều gì?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800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Vì Dũng đã có mặt lúc em gái mong anh đến.</a:t>
            </a:r>
            <a:endParaRPr lang="en-US" sz="2800">
              <a:solidFill>
                <a:srgbClr val="002060"/>
              </a:solidFill>
              <a:latin typeface="UTM Avo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 LẠI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1813CCA-9763-446B-8402-1E5880CB67A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574" y="83953"/>
            <a:ext cx="2014426" cy="79392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47D9426-9675-4A09-8081-9A3ABCE19EAF}"/>
              </a:ext>
            </a:extLst>
          </p:cNvPr>
          <p:cNvSpPr/>
          <p:nvPr/>
        </p:nvSpPr>
        <p:spPr>
          <a:xfrm>
            <a:off x="10757415" y="6034080"/>
            <a:ext cx="502923" cy="570368"/>
          </a:xfrm>
          <a:prstGeom prst="rect">
            <a:avLst/>
          </a:prstGeom>
          <a:solidFill>
            <a:srgbClr val="E22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748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0372ABD-748A-4153-8DD5-7B0E5F96D0B9}"/>
              </a:ext>
            </a:extLst>
          </p:cNvPr>
          <p:cNvSpPr/>
          <p:nvPr/>
        </p:nvSpPr>
        <p:spPr>
          <a:xfrm>
            <a:off x="2626141" y="450273"/>
            <a:ext cx="693972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8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UTM Avo" panose="02040603050506020204" pitchFamily="18" charset="0"/>
                <a:cs typeface="Times New Roman" pitchFamily="18" charset="0"/>
              </a:rPr>
              <a:t>Bố</a:t>
            </a:r>
            <a:r>
              <a:rPr lang="en-US" sz="8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8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UTM Avo" panose="02040603050506020204" pitchFamily="18" charset="0"/>
                <a:cs typeface="Times New Roman" pitchFamily="18" charset="0"/>
              </a:rPr>
              <a:t>vắng</a:t>
            </a:r>
            <a:r>
              <a:rPr lang="en-US" sz="8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8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UTM Avo" panose="02040603050506020204" pitchFamily="18" charset="0"/>
                <a:cs typeface="Times New Roman" pitchFamily="18" charset="0"/>
              </a:rPr>
              <a:t>nhà</a:t>
            </a:r>
            <a:endParaRPr lang="en-US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UTM Avo" panose="02040603050506020204" pitchFamily="18" charset="0"/>
              <a:cs typeface="Times New Roman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C164B8-8486-481C-83CE-F2AA793E14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148" t="41761" r="21995" b="24716"/>
          <a:stretch/>
        </p:blipFill>
        <p:spPr>
          <a:xfrm>
            <a:off x="2978728" y="1773712"/>
            <a:ext cx="6968836" cy="455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47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2CBA5AB-C2C1-4BB1-980D-1C7DAD742109}"/>
              </a:ext>
            </a:extLst>
          </p:cNvPr>
          <p:cNvSpPr/>
          <p:nvPr/>
        </p:nvSpPr>
        <p:spPr>
          <a:xfrm>
            <a:off x="4535080" y="441604"/>
            <a:ext cx="35269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+mj-lt"/>
                <a:cs typeface="Times New Roman" pitchFamily="18" charset="0"/>
              </a:rPr>
              <a:t>Bố</a:t>
            </a:r>
            <a:r>
              <a:rPr lang="en-US" sz="4000" b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+mj-lt"/>
                <a:cs typeface="Times New Roman" pitchFamily="18" charset="0"/>
              </a:rPr>
              <a:t>vắng</a:t>
            </a:r>
            <a:r>
              <a:rPr lang="en-US" sz="4000" b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+mj-lt"/>
                <a:cs typeface="Times New Roman" pitchFamily="18" charset="0"/>
              </a:rPr>
              <a:t>nhà</a:t>
            </a:r>
            <a:endParaRPr lang="vi-VN" sz="40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CE63C20A-F8A2-4DE7-9497-C7C3C1FCF4B9}"/>
              </a:ext>
            </a:extLst>
          </p:cNvPr>
          <p:cNvSpPr txBox="1">
            <a:spLocks/>
          </p:cNvSpPr>
          <p:nvPr/>
        </p:nvSpPr>
        <p:spPr>
          <a:xfrm>
            <a:off x="1099425" y="1192764"/>
            <a:ext cx="5199119" cy="42942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1200"/>
              </a:spcBef>
              <a:buFont typeface="Arial" pitchFamily="34" charset="0"/>
              <a:buNone/>
            </a:pPr>
            <a:r>
              <a:rPr lang="vi-VN" sz="2600" dirty="0">
                <a:latin typeface="+mj-lt"/>
                <a:cs typeface="Times New Roman" pitchFamily="18" charset="0"/>
              </a:rPr>
              <a:t>Mâm cơm mẹ nấu thật ngon</a:t>
            </a:r>
            <a:br>
              <a:rPr lang="vi-VN" sz="2600" dirty="0">
                <a:latin typeface="+mj-lt"/>
                <a:cs typeface="Times New Roman" pitchFamily="18" charset="0"/>
              </a:rPr>
            </a:br>
            <a:r>
              <a:rPr lang="vi-VN" sz="2600" dirty="0">
                <a:latin typeface="+mj-lt"/>
                <a:cs typeface="Times New Roman" pitchFamily="18" charset="0"/>
              </a:rPr>
              <a:t>Có cá, có canh, có thịt</a:t>
            </a:r>
            <a:br>
              <a:rPr lang="vi-VN" sz="2600" dirty="0">
                <a:latin typeface="+mj-lt"/>
                <a:cs typeface="Times New Roman" pitchFamily="18" charset="0"/>
              </a:rPr>
            </a:br>
            <a:r>
              <a:rPr lang="vi-VN" sz="2600" dirty="0">
                <a:latin typeface="+mj-lt"/>
                <a:cs typeface="Times New Roman" pitchFamily="18" charset="0"/>
              </a:rPr>
              <a:t>Mà mẹ chỉ ăn qua quýt</a:t>
            </a:r>
            <a:br>
              <a:rPr lang="vi-VN" sz="2600" dirty="0">
                <a:latin typeface="+mj-lt"/>
                <a:cs typeface="Times New Roman" pitchFamily="18" charset="0"/>
              </a:rPr>
            </a:br>
            <a:r>
              <a:rPr lang="vi-VN" sz="2600" dirty="0">
                <a:latin typeface="+mj-lt"/>
                <a:cs typeface="Times New Roman" pitchFamily="18" charset="0"/>
              </a:rPr>
              <a:t>Rồi buông đũa lặng nhìn con.</a:t>
            </a: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endParaRPr lang="vi-VN" sz="2600" dirty="0">
              <a:latin typeface="+mj-lt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1200"/>
              </a:spcBef>
              <a:buFont typeface="Arial" pitchFamily="34" charset="0"/>
              <a:buNone/>
            </a:pPr>
            <a:r>
              <a:rPr lang="vi-VN" sz="2600" dirty="0">
                <a:latin typeface="+mj-lt"/>
                <a:cs typeface="Times New Roman" pitchFamily="18" charset="0"/>
              </a:rPr>
              <a:t>Hình như mẹ có gì lo</a:t>
            </a:r>
            <a:br>
              <a:rPr lang="vi-VN" sz="2600" dirty="0">
                <a:latin typeface="+mj-lt"/>
                <a:cs typeface="Times New Roman" pitchFamily="18" charset="0"/>
              </a:rPr>
            </a:br>
            <a:r>
              <a:rPr lang="vi-VN" sz="2600" dirty="0">
                <a:latin typeface="+mj-lt"/>
                <a:cs typeface="Times New Roman" pitchFamily="18" charset="0"/>
              </a:rPr>
              <a:t>Vẩn vơ mắt nhìn ra cửa</a:t>
            </a:r>
            <a:br>
              <a:rPr lang="vi-VN" sz="2600" dirty="0">
                <a:latin typeface="+mj-lt"/>
                <a:cs typeface="Times New Roman" pitchFamily="18" charset="0"/>
              </a:rPr>
            </a:br>
            <a:r>
              <a:rPr lang="vi-VN" sz="2600" dirty="0">
                <a:latin typeface="+mj-lt"/>
                <a:cs typeface="Times New Roman" pitchFamily="18" charset="0"/>
              </a:rPr>
              <a:t>À, bé biết rồi, vắng bố</a:t>
            </a:r>
            <a:br>
              <a:rPr lang="vi-VN" sz="2600" dirty="0">
                <a:latin typeface="+mj-lt"/>
                <a:cs typeface="Times New Roman" pitchFamily="18" charset="0"/>
              </a:rPr>
            </a:br>
            <a:r>
              <a:rPr lang="vi-VN" sz="2600" dirty="0">
                <a:latin typeface="+mj-lt"/>
                <a:cs typeface="Times New Roman" pitchFamily="18" charset="0"/>
              </a:rPr>
              <a:t>Sáng vừa đi công tác xa.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10E867-43FD-4083-9B25-9ED42B82AB33}"/>
              </a:ext>
            </a:extLst>
          </p:cNvPr>
          <p:cNvSpPr/>
          <p:nvPr/>
        </p:nvSpPr>
        <p:spPr>
          <a:xfrm>
            <a:off x="6556128" y="1147067"/>
            <a:ext cx="5199120" cy="3255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vi-VN" sz="2600" dirty="0">
                <a:latin typeface="+mj-lt"/>
                <a:cs typeface="Times New Roman" pitchFamily="18" charset="0"/>
              </a:rPr>
              <a:t>“Mai mốt bố về thôi mà</a:t>
            </a:r>
            <a:br>
              <a:rPr lang="vi-VN" sz="2600" dirty="0">
                <a:latin typeface="+mj-lt"/>
                <a:cs typeface="Times New Roman" pitchFamily="18" charset="0"/>
              </a:rPr>
            </a:br>
            <a:r>
              <a:rPr lang="vi-VN" sz="2600" dirty="0">
                <a:latin typeface="+mj-lt"/>
                <a:cs typeface="Times New Roman" pitchFamily="18" charset="0"/>
              </a:rPr>
              <a:t>Mẹ ăn thêm cơm, kẻo ốm…”</a:t>
            </a:r>
            <a:br>
              <a:rPr lang="vi-VN" sz="2600" dirty="0">
                <a:latin typeface="+mj-lt"/>
                <a:cs typeface="Times New Roman" pitchFamily="18" charset="0"/>
              </a:rPr>
            </a:br>
            <a:r>
              <a:rPr lang="vi-VN" sz="2600" dirty="0">
                <a:latin typeface="+mj-lt"/>
                <a:cs typeface="Times New Roman" pitchFamily="18" charset="0"/>
              </a:rPr>
              <a:t>Ô, bữa nay mẹ trẻ con</a:t>
            </a:r>
            <a:br>
              <a:rPr lang="vi-VN" sz="2600" dirty="0">
                <a:latin typeface="+mj-lt"/>
                <a:cs typeface="Times New Roman" pitchFamily="18" charset="0"/>
              </a:rPr>
            </a:br>
            <a:r>
              <a:rPr lang="vi-VN" sz="2600" dirty="0">
                <a:latin typeface="+mj-lt"/>
                <a:cs typeface="Times New Roman" pitchFamily="18" charset="0"/>
              </a:rPr>
              <a:t>Còn bé hóa ra người lớn.</a:t>
            </a:r>
            <a:endParaRPr lang="en-US" sz="2600" dirty="0">
              <a:latin typeface="+mj-lt"/>
              <a:cs typeface="Times New Roman" pitchFamily="18" charset="0"/>
            </a:endParaRPr>
          </a:p>
          <a:p>
            <a:pPr algn="r">
              <a:lnSpc>
                <a:spcPct val="170000"/>
              </a:lnSpc>
            </a:pPr>
            <a:r>
              <a:rPr lang="en-US" sz="2000" dirty="0">
                <a:latin typeface="+mj-lt"/>
                <a:cs typeface="Times New Roman" pitchFamily="18" charset="0"/>
              </a:rPr>
              <a:t>CAO XUÂN SƠN</a:t>
            </a:r>
            <a:endParaRPr lang="vi-VN" sz="2000" dirty="0">
              <a:latin typeface="+mj-lt"/>
              <a:cs typeface="Times New Roman" pitchFamily="18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B8013B32-FE45-414A-9E38-5D2171833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41" b="97098" l="3949" r="95261">
                        <a14:foregroundMark x1="70932" y1="41425" x2="73302" y2="49868"/>
                        <a14:foregroundMark x1="73460" y1="18734" x2="81517" y2="33773"/>
                        <a14:foregroundMark x1="64771" y1="70185" x2="75513" y2="75989"/>
                        <a14:foregroundMark x1="79463" y1="68602" x2="73460" y2="82850"/>
                        <a14:foregroundMark x1="59242" y1="81530" x2="64771" y2="74406"/>
                        <a14:foregroundMark x1="66351" y1="56992" x2="68562" y2="52507"/>
                        <a14:foregroundMark x1="71880" y1="23747" x2="70774" y2="15567"/>
                        <a14:foregroundMark x1="28120" y1="51715" x2="28436" y2="54354"/>
                        <a14:foregroundMark x1="27488" y1="51451" x2="27330" y2="49868"/>
                        <a14:foregroundMark x1="26382" y1="47493" x2="26382" y2="47493"/>
                        <a14:foregroundMark x1="60348" y1="53562" x2="63981" y2="38786"/>
                        <a14:foregroundMark x1="73302" y1="51451" x2="74882" y2="60422"/>
                        <a14:foregroundMark x1="75039" y1="52770" x2="74408" y2="43272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128" y="4144297"/>
            <a:ext cx="5585179" cy="2713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Flowchart: Terminator 7">
            <a:extLst>
              <a:ext uri="{FF2B5EF4-FFF2-40B4-BE49-F238E27FC236}">
                <a16:creationId xmlns:a16="http://schemas.microsoft.com/office/drawing/2014/main" id="{A2B34DA6-D67B-49C5-874A-955A04A3F56F}"/>
              </a:ext>
            </a:extLst>
          </p:cNvPr>
          <p:cNvSpPr/>
          <p:nvPr/>
        </p:nvSpPr>
        <p:spPr>
          <a:xfrm>
            <a:off x="213317" y="484878"/>
            <a:ext cx="3416573" cy="707886"/>
          </a:xfrm>
          <a:prstGeom prst="flowChartTerminator">
            <a:avLst/>
          </a:prstGeom>
          <a:solidFill>
            <a:srgbClr val="5A068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LUYỆN ĐỌC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686D77B-EB62-42DD-898A-1048518D7F6F}"/>
              </a:ext>
            </a:extLst>
          </p:cNvPr>
          <p:cNvSpPr/>
          <p:nvPr/>
        </p:nvSpPr>
        <p:spPr>
          <a:xfrm>
            <a:off x="3555443" y="3093671"/>
            <a:ext cx="177163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600" dirty="0">
                <a:solidFill>
                  <a:srgbClr val="0000FF"/>
                </a:solidFill>
                <a:latin typeface="+mj-lt"/>
                <a:cs typeface="Times New Roman" pitchFamily="18" charset="0"/>
              </a:rPr>
              <a:t>lặng nhìn </a:t>
            </a:r>
            <a:endParaRPr lang="en-US" sz="2600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FB21846-F980-4AB0-BB4E-988D86EDB66B}"/>
              </a:ext>
            </a:extLst>
          </p:cNvPr>
          <p:cNvSpPr/>
          <p:nvPr/>
        </p:nvSpPr>
        <p:spPr>
          <a:xfrm>
            <a:off x="1099425" y="4830336"/>
            <a:ext cx="143821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600" dirty="0">
                <a:solidFill>
                  <a:srgbClr val="0000FF"/>
                </a:solidFill>
                <a:latin typeface="+mj-lt"/>
                <a:cs typeface="Times New Roman" pitchFamily="18" charset="0"/>
              </a:rPr>
              <a:t>Vẩn vơ </a:t>
            </a:r>
            <a:endParaRPr lang="en-US" sz="2600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F319A91-D3C1-401B-A280-92DD1AACE10B}"/>
              </a:ext>
            </a:extLst>
          </p:cNvPr>
          <p:cNvSpPr/>
          <p:nvPr/>
        </p:nvSpPr>
        <p:spPr>
          <a:xfrm>
            <a:off x="3438389" y="2499678"/>
            <a:ext cx="165462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600" dirty="0">
                <a:solidFill>
                  <a:srgbClr val="0000FF"/>
                </a:solidFill>
                <a:latin typeface="+mj-lt"/>
                <a:cs typeface="Times New Roman" pitchFamily="18" charset="0"/>
              </a:rPr>
              <a:t>qua quýt</a:t>
            </a:r>
            <a:endParaRPr lang="en-US" sz="2600" dirty="0">
              <a:solidFill>
                <a:srgbClr val="0000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0826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 animBg="1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>
            <a:extLst>
              <a:ext uri="{FF2B5EF4-FFF2-40B4-BE49-F238E27FC236}">
                <a16:creationId xmlns:a16="http://schemas.microsoft.com/office/drawing/2014/main" id="{35EBB95C-253A-4284-9020-D4A4F85DD0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187" r="10907"/>
          <a:stretch/>
        </p:blipFill>
        <p:spPr bwMode="auto">
          <a:xfrm>
            <a:off x="7238206" y="4038693"/>
            <a:ext cx="2057400" cy="2398981"/>
          </a:xfrm>
          <a:prstGeom prst="ellipse">
            <a:avLst/>
          </a:prstGeom>
          <a:noFill/>
          <a:ln w="28575">
            <a:noFill/>
            <a:prstDash val="sys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5B78F25-F721-4172-A54F-E1806C9B8BD7}"/>
              </a:ext>
            </a:extLst>
          </p:cNvPr>
          <p:cNvSpPr/>
          <p:nvPr/>
        </p:nvSpPr>
        <p:spPr>
          <a:xfrm>
            <a:off x="2666206" y="4114800"/>
            <a:ext cx="4071857" cy="2246769"/>
          </a:xfrm>
          <a:prstGeom prst="rect">
            <a:avLst/>
          </a:prstGeom>
          <a:ln w="57150">
            <a:solidFill>
              <a:srgbClr val="5A0688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vi-VN" sz="2800" b="1" i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Vẩn vơ:</a:t>
            </a:r>
            <a:endParaRPr lang="en-US" sz="2800" b="1" i="1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r>
              <a:rPr lang="vi-VN" sz="2800" i="1" dirty="0">
                <a:latin typeface="+mj-lt"/>
                <a:cs typeface="Times New Roman" pitchFamily="18" charset="0"/>
              </a:rPr>
              <a:t> </a:t>
            </a:r>
            <a:r>
              <a:rPr lang="vi-VN" sz="2800" dirty="0">
                <a:latin typeface="+mj-lt"/>
                <a:cs typeface="Times New Roman" pitchFamily="18" charset="0"/>
              </a:rPr>
              <a:t>(nghĩ ngợi, đi lại, nói năng) một cách không chú ý, không rõ mình muốn gì, tại sao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ACA71FBB-ED82-4673-8FA7-2DF50201C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705" y="1347518"/>
            <a:ext cx="3277544" cy="2163372"/>
          </a:xfrm>
          <a:prstGeom prst="snip2DiagRect">
            <a:avLst/>
          </a:prstGeom>
          <a:noFill/>
          <a:ln w="28575">
            <a:noFill/>
            <a:prstDash val="sys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181FF5C-DC84-4A4C-B5F4-F2D6AAB3661E}"/>
              </a:ext>
            </a:extLst>
          </p:cNvPr>
          <p:cNvSpPr/>
          <p:nvPr/>
        </p:nvSpPr>
        <p:spPr>
          <a:xfrm>
            <a:off x="1447006" y="1521263"/>
            <a:ext cx="3944143" cy="1815882"/>
          </a:xfrm>
          <a:prstGeom prst="rect">
            <a:avLst/>
          </a:prstGeom>
          <a:ln w="57150">
            <a:solidFill>
              <a:srgbClr val="A28C0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vi-VN" sz="2800" b="1" i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Qua quýt:</a:t>
            </a:r>
            <a:endParaRPr lang="en-US" sz="2800" b="1" i="1" dirty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r>
              <a:rPr lang="vi-VN" sz="2800" i="1" dirty="0">
                <a:latin typeface="+mj-lt"/>
                <a:cs typeface="Times New Roman" pitchFamily="18" charset="0"/>
              </a:rPr>
              <a:t> </a:t>
            </a:r>
            <a:r>
              <a:rPr lang="vi-VN" sz="2800" dirty="0">
                <a:latin typeface="+mj-lt"/>
                <a:cs typeface="Times New Roman" pitchFamily="18" charset="0"/>
              </a:rPr>
              <a:t>(ăn, làm, học…) một cách qua loa, sơ sài, cho xong chuyện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1C0F2A8-C295-4FC4-9FA4-0EF51D91059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943" b="34245" l="18082" r="63324">
                        <a14:foregroundMark x1="34993" y1="21484" x2="35212" y2="20573"/>
                        <a14:foregroundMark x1="42606" y1="21094" x2="42606" y2="23698"/>
                        <a14:foregroundMark x1="51025" y1="21484" x2="51025" y2="21484"/>
                        <a14:foregroundMark x1="51903" y1="20573" x2="52416" y2="19531"/>
                        <a14:foregroundMark x1="57467" y1="22266" x2="57906" y2="25130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17624" t="7229" r="36013" b="62920"/>
          <a:stretch/>
        </p:blipFill>
        <p:spPr>
          <a:xfrm>
            <a:off x="7924006" y="7937"/>
            <a:ext cx="3276600" cy="11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32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38B710F-C008-4D14-85BD-DAC5DD900E94}"/>
              </a:ext>
            </a:extLst>
          </p:cNvPr>
          <p:cNvSpPr/>
          <p:nvPr/>
        </p:nvSpPr>
        <p:spPr>
          <a:xfrm>
            <a:off x="4635504" y="365841"/>
            <a:ext cx="35269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+mj-lt"/>
                <a:cs typeface="Times New Roman" pitchFamily="18" charset="0"/>
              </a:rPr>
              <a:t>Bố</a:t>
            </a:r>
            <a:r>
              <a:rPr lang="en-US" sz="4000" b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+mj-lt"/>
                <a:cs typeface="Times New Roman" pitchFamily="18" charset="0"/>
              </a:rPr>
              <a:t>vắng</a:t>
            </a:r>
            <a:r>
              <a:rPr lang="en-US" sz="4000" b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+mj-lt"/>
                <a:cs typeface="Times New Roman" pitchFamily="18" charset="0"/>
              </a:rPr>
              <a:t>nhà</a:t>
            </a:r>
            <a:endParaRPr lang="vi-VN" sz="40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4E88565-F788-47C4-B4D8-694974CFAED3}"/>
              </a:ext>
            </a:extLst>
          </p:cNvPr>
          <p:cNvSpPr txBox="1">
            <a:spLocks/>
          </p:cNvSpPr>
          <p:nvPr/>
        </p:nvSpPr>
        <p:spPr>
          <a:xfrm>
            <a:off x="2273705" y="952283"/>
            <a:ext cx="5047474" cy="42942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1200"/>
              </a:spcBef>
              <a:buFont typeface="Arial" pitchFamily="34" charset="0"/>
              <a:buNone/>
            </a:pPr>
            <a:r>
              <a:rPr lang="vi-VN" sz="2600" dirty="0">
                <a:latin typeface="+mj-lt"/>
                <a:cs typeface="Times New Roman" pitchFamily="18" charset="0"/>
              </a:rPr>
              <a:t>Mâm cơm mẹ nấu thật ngon</a:t>
            </a:r>
            <a:br>
              <a:rPr lang="vi-VN" sz="2600" dirty="0">
                <a:latin typeface="+mj-lt"/>
                <a:cs typeface="Times New Roman" pitchFamily="18" charset="0"/>
              </a:rPr>
            </a:br>
            <a:r>
              <a:rPr lang="vi-VN" sz="2600" dirty="0">
                <a:latin typeface="+mj-lt"/>
                <a:cs typeface="Times New Roman" pitchFamily="18" charset="0"/>
              </a:rPr>
              <a:t>Có cá, có canh, có thịt</a:t>
            </a:r>
            <a:br>
              <a:rPr lang="vi-VN" sz="2600" dirty="0">
                <a:latin typeface="+mj-lt"/>
                <a:cs typeface="Times New Roman" pitchFamily="18" charset="0"/>
              </a:rPr>
            </a:br>
            <a:r>
              <a:rPr lang="vi-VN" sz="2600" dirty="0">
                <a:latin typeface="+mj-lt"/>
                <a:cs typeface="Times New Roman" pitchFamily="18" charset="0"/>
              </a:rPr>
              <a:t>Mà mẹ chỉ ăn qua quýt</a:t>
            </a:r>
            <a:br>
              <a:rPr lang="vi-VN" sz="2600" dirty="0">
                <a:latin typeface="+mj-lt"/>
                <a:cs typeface="Times New Roman" pitchFamily="18" charset="0"/>
              </a:rPr>
            </a:br>
            <a:r>
              <a:rPr lang="vi-VN" sz="2600" dirty="0">
                <a:latin typeface="+mj-lt"/>
                <a:cs typeface="Times New Roman" pitchFamily="18" charset="0"/>
              </a:rPr>
              <a:t>Rồi buông đũa lặng nhìn con.</a:t>
            </a:r>
          </a:p>
          <a:p>
            <a:pPr marL="0" indent="0">
              <a:spcBef>
                <a:spcPts val="0"/>
              </a:spcBef>
              <a:buFont typeface="Arial" pitchFamily="34" charset="0"/>
              <a:buNone/>
            </a:pPr>
            <a:endParaRPr lang="vi-VN" sz="2600" dirty="0">
              <a:latin typeface="+mj-lt"/>
              <a:cs typeface="Times New Roman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D547BC-09A9-415C-AECD-8DC54961B5C9}"/>
              </a:ext>
            </a:extLst>
          </p:cNvPr>
          <p:cNvSpPr/>
          <p:nvPr/>
        </p:nvSpPr>
        <p:spPr>
          <a:xfrm>
            <a:off x="7383187" y="846593"/>
            <a:ext cx="5047474" cy="338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vi-VN" sz="2600" dirty="0">
                <a:latin typeface="+mj-lt"/>
                <a:cs typeface="Times New Roman" pitchFamily="18" charset="0"/>
              </a:rPr>
              <a:t>“Mai mốt bố về thôi mà</a:t>
            </a:r>
            <a:br>
              <a:rPr lang="vi-VN" sz="2600" dirty="0">
                <a:latin typeface="+mj-lt"/>
                <a:cs typeface="Times New Roman" pitchFamily="18" charset="0"/>
              </a:rPr>
            </a:br>
            <a:r>
              <a:rPr lang="vi-VN" sz="2600" dirty="0">
                <a:latin typeface="+mj-lt"/>
                <a:cs typeface="Times New Roman" pitchFamily="18" charset="0"/>
              </a:rPr>
              <a:t>Mẹ ăn thêm cơm, kẻo ốm…”</a:t>
            </a:r>
            <a:br>
              <a:rPr lang="vi-VN" sz="2600" dirty="0">
                <a:latin typeface="+mj-lt"/>
                <a:cs typeface="Times New Roman" pitchFamily="18" charset="0"/>
              </a:rPr>
            </a:br>
            <a:r>
              <a:rPr lang="vi-VN" sz="2600" dirty="0">
                <a:latin typeface="+mj-lt"/>
                <a:cs typeface="Times New Roman" pitchFamily="18" charset="0"/>
              </a:rPr>
              <a:t>Ô, bữa nay mẹ trẻ con</a:t>
            </a:r>
            <a:br>
              <a:rPr lang="vi-VN" sz="2600" dirty="0">
                <a:latin typeface="+mj-lt"/>
                <a:cs typeface="Times New Roman" pitchFamily="18" charset="0"/>
              </a:rPr>
            </a:br>
            <a:r>
              <a:rPr lang="vi-VN" sz="2600" dirty="0">
                <a:latin typeface="+mj-lt"/>
                <a:cs typeface="Times New Roman" pitchFamily="18" charset="0"/>
              </a:rPr>
              <a:t>Còn bé hóa ra người </a:t>
            </a:r>
            <a:r>
              <a:rPr lang="vi-VN" sz="2600">
                <a:latin typeface="+mj-lt"/>
                <a:cs typeface="Times New Roman" pitchFamily="18" charset="0"/>
              </a:rPr>
              <a:t>lớn.</a:t>
            </a:r>
            <a:endParaRPr lang="en-US" sz="2600" dirty="0">
              <a:latin typeface="+mj-lt"/>
              <a:cs typeface="Times New Roman" pitchFamily="18" charset="0"/>
            </a:endParaRPr>
          </a:p>
          <a:p>
            <a:pPr>
              <a:lnSpc>
                <a:spcPct val="170000"/>
              </a:lnSpc>
            </a:pPr>
            <a:r>
              <a:rPr lang="en-US" sz="2600">
                <a:latin typeface="+mj-lt"/>
                <a:cs typeface="Times New Roman" pitchFamily="18" charset="0"/>
              </a:rPr>
              <a:t>                         </a:t>
            </a:r>
            <a:r>
              <a:rPr lang="en-US" sz="2000">
                <a:latin typeface="+mj-lt"/>
                <a:cs typeface="Times New Roman" pitchFamily="18" charset="0"/>
              </a:rPr>
              <a:t>CAO </a:t>
            </a:r>
            <a:r>
              <a:rPr lang="en-US" sz="2000" dirty="0">
                <a:latin typeface="+mj-lt"/>
                <a:cs typeface="Times New Roman" pitchFamily="18" charset="0"/>
              </a:rPr>
              <a:t>XUÂN SƠN</a:t>
            </a:r>
            <a:endParaRPr lang="vi-VN" sz="2000" dirty="0">
              <a:latin typeface="+mj-lt"/>
              <a:cs typeface="Times New Roman" pitchFamily="18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CAA25088-AA03-4AE2-B284-CB076C9CBC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41" b="97098" l="3949" r="95261">
                        <a14:foregroundMark x1="70932" y1="41425" x2="73302" y2="49868"/>
                        <a14:foregroundMark x1="73460" y1="18734" x2="81517" y2="33773"/>
                        <a14:foregroundMark x1="64771" y1="70185" x2="75513" y2="75989"/>
                        <a14:foregroundMark x1="79463" y1="68602" x2="73460" y2="82850"/>
                        <a14:foregroundMark x1="59242" y1="81530" x2="64771" y2="74406"/>
                        <a14:foregroundMark x1="66351" y1="56992" x2="68562" y2="52507"/>
                        <a14:foregroundMark x1="71880" y1="23747" x2="70774" y2="15567"/>
                        <a14:foregroundMark x1="28120" y1="51715" x2="28436" y2="54354"/>
                        <a14:foregroundMark x1="27488" y1="51451" x2="27330" y2="49868"/>
                        <a14:foregroundMark x1="26382" y1="47493" x2="26382" y2="47493"/>
                        <a14:foregroundMark x1="60348" y1="53562" x2="63981" y2="38786"/>
                        <a14:foregroundMark x1="73302" y1="51451" x2="74882" y2="60422"/>
                        <a14:foregroundMark x1="75039" y1="52770" x2="74408" y2="43272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700" y="3869043"/>
            <a:ext cx="5585179" cy="3344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51AFE66-3FAD-4863-96E7-817A598BD953}"/>
              </a:ext>
            </a:extLst>
          </p:cNvPr>
          <p:cNvCxnSpPr/>
          <p:nvPr/>
        </p:nvCxnSpPr>
        <p:spPr>
          <a:xfrm>
            <a:off x="2256052" y="1121811"/>
            <a:ext cx="0" cy="220980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FD392E7-0EBD-4A9B-881A-49D267744CED}"/>
              </a:ext>
            </a:extLst>
          </p:cNvPr>
          <p:cNvCxnSpPr>
            <a:cxnSpLocks/>
          </p:cNvCxnSpPr>
          <p:nvPr/>
        </p:nvCxnSpPr>
        <p:spPr>
          <a:xfrm>
            <a:off x="2273705" y="3724839"/>
            <a:ext cx="0" cy="2092793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B0093DF-B11A-42E4-BB90-01FCF2115BFE}"/>
              </a:ext>
            </a:extLst>
          </p:cNvPr>
          <p:cNvCxnSpPr/>
          <p:nvPr/>
        </p:nvCxnSpPr>
        <p:spPr>
          <a:xfrm>
            <a:off x="7384372" y="1121811"/>
            <a:ext cx="0" cy="2438400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lowchart: Terminator 10">
            <a:extLst>
              <a:ext uri="{FF2B5EF4-FFF2-40B4-BE49-F238E27FC236}">
                <a16:creationId xmlns:a16="http://schemas.microsoft.com/office/drawing/2014/main" id="{53D21E00-A0DA-48CF-8F64-E4A7C4393C71}"/>
              </a:ext>
            </a:extLst>
          </p:cNvPr>
          <p:cNvSpPr/>
          <p:nvPr/>
        </p:nvSpPr>
        <p:spPr>
          <a:xfrm>
            <a:off x="260741" y="6040454"/>
            <a:ext cx="7369497" cy="707886"/>
          </a:xfrm>
          <a:prstGeom prst="flowChartTerminator">
            <a:avLst/>
          </a:prstGeom>
          <a:solidFill>
            <a:srgbClr val="00206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thơ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được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 chia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làm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mấy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đoạn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8782A97-A982-4767-8ED6-E19C4DEB29FC}"/>
              </a:ext>
            </a:extLst>
          </p:cNvPr>
          <p:cNvSpPr/>
          <p:nvPr/>
        </p:nvSpPr>
        <p:spPr>
          <a:xfrm>
            <a:off x="1706534" y="1076814"/>
            <a:ext cx="442763" cy="4438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latin typeface="+mj-lt"/>
                <a:cs typeface="Times New Roman" pitchFamily="18" charset="0"/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DF4278A-D3DD-4607-A444-9DA20F5ECCBF}"/>
              </a:ext>
            </a:extLst>
          </p:cNvPr>
          <p:cNvSpPr/>
          <p:nvPr/>
        </p:nvSpPr>
        <p:spPr>
          <a:xfrm>
            <a:off x="1759196" y="3647118"/>
            <a:ext cx="433664" cy="4438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latin typeface="+mj-lt"/>
                <a:cs typeface="Times New Roman" pitchFamily="18" charset="0"/>
              </a:rPr>
              <a:t>2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3EB341A-BC2E-4109-81C1-1326439673AD}"/>
              </a:ext>
            </a:extLst>
          </p:cNvPr>
          <p:cNvSpPr/>
          <p:nvPr/>
        </p:nvSpPr>
        <p:spPr>
          <a:xfrm>
            <a:off x="6888700" y="1009266"/>
            <a:ext cx="433664" cy="44385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+mj-lt"/>
                <a:cs typeface="Times New Roman" pitchFamily="18" charset="0"/>
              </a:rPr>
              <a:t>3</a:t>
            </a:r>
            <a:endParaRPr lang="vi-VN" sz="2800" b="1" dirty="0">
              <a:latin typeface="+mj-lt"/>
              <a:cs typeface="Times New Roman" pitchFamily="18" charset="0"/>
            </a:endParaRPr>
          </a:p>
        </p:txBody>
      </p:sp>
      <p:sp>
        <p:nvSpPr>
          <p:cNvPr id="15" name="Flowchart: Terminator 14">
            <a:extLst>
              <a:ext uri="{FF2B5EF4-FFF2-40B4-BE49-F238E27FC236}">
                <a16:creationId xmlns:a16="http://schemas.microsoft.com/office/drawing/2014/main" id="{7C64BB89-F837-4CDA-B0D3-702018FBCFF3}"/>
              </a:ext>
            </a:extLst>
          </p:cNvPr>
          <p:cNvSpPr/>
          <p:nvPr/>
        </p:nvSpPr>
        <p:spPr>
          <a:xfrm>
            <a:off x="486701" y="438959"/>
            <a:ext cx="2774961" cy="665649"/>
          </a:xfrm>
          <a:prstGeom prst="flowChartTerminator">
            <a:avLst/>
          </a:prstGeom>
          <a:solidFill>
            <a:srgbClr val="325C5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ĐỌC ĐOẠN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CAF5F0E1-D1A1-478E-BE78-EDCE27103E6D}"/>
              </a:ext>
            </a:extLst>
          </p:cNvPr>
          <p:cNvSpPr txBox="1">
            <a:spLocks/>
          </p:cNvSpPr>
          <p:nvPr/>
        </p:nvSpPr>
        <p:spPr>
          <a:xfrm>
            <a:off x="2291357" y="3557925"/>
            <a:ext cx="4325371" cy="3717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1200"/>
              </a:spcBef>
              <a:buFont typeface="Arial" pitchFamily="34" charset="0"/>
              <a:buNone/>
            </a:pPr>
            <a:r>
              <a:rPr lang="vi-VN" sz="2600">
                <a:latin typeface="+mj-lt"/>
                <a:cs typeface="Times New Roman" pitchFamily="18" charset="0"/>
              </a:rPr>
              <a:t>Hình </a:t>
            </a:r>
            <a:r>
              <a:rPr lang="vi-VN" sz="2600" dirty="0">
                <a:latin typeface="+mj-lt"/>
                <a:cs typeface="Times New Roman" pitchFamily="18" charset="0"/>
              </a:rPr>
              <a:t>như mẹ có gì lo</a:t>
            </a:r>
            <a:br>
              <a:rPr lang="vi-VN" sz="2600" dirty="0">
                <a:latin typeface="+mj-lt"/>
                <a:cs typeface="Times New Roman" pitchFamily="18" charset="0"/>
              </a:rPr>
            </a:br>
            <a:r>
              <a:rPr lang="vi-VN" sz="2600" dirty="0">
                <a:latin typeface="+mj-lt"/>
                <a:cs typeface="Times New Roman" pitchFamily="18" charset="0"/>
              </a:rPr>
              <a:t>Vẩn vơ mắt nhìn ra cửa</a:t>
            </a:r>
            <a:br>
              <a:rPr lang="vi-VN" sz="2600" dirty="0">
                <a:latin typeface="+mj-lt"/>
                <a:cs typeface="Times New Roman" pitchFamily="18" charset="0"/>
              </a:rPr>
            </a:br>
            <a:r>
              <a:rPr lang="vi-VN" sz="2600" dirty="0">
                <a:latin typeface="+mj-lt"/>
                <a:cs typeface="Times New Roman" pitchFamily="18" charset="0"/>
              </a:rPr>
              <a:t>À, bé biết rồi, vắng bố</a:t>
            </a:r>
            <a:br>
              <a:rPr lang="vi-VN" sz="2600" dirty="0">
                <a:latin typeface="+mj-lt"/>
                <a:cs typeface="Times New Roman" pitchFamily="18" charset="0"/>
              </a:rPr>
            </a:br>
            <a:r>
              <a:rPr lang="vi-VN" sz="2600" dirty="0">
                <a:latin typeface="+mj-lt"/>
                <a:cs typeface="Times New Roman" pitchFamily="18" charset="0"/>
              </a:rPr>
              <a:t>Sáng vừa đi công tác xa.</a:t>
            </a:r>
          </a:p>
        </p:txBody>
      </p:sp>
      <p:sp>
        <p:nvSpPr>
          <p:cNvPr id="18" name="Flowchart: Terminator 17">
            <a:extLst>
              <a:ext uri="{FF2B5EF4-FFF2-40B4-BE49-F238E27FC236}">
                <a16:creationId xmlns:a16="http://schemas.microsoft.com/office/drawing/2014/main" id="{779484F1-1DAC-4D1E-8481-F8A030C15326}"/>
              </a:ext>
            </a:extLst>
          </p:cNvPr>
          <p:cNvSpPr/>
          <p:nvPr/>
        </p:nvSpPr>
        <p:spPr>
          <a:xfrm>
            <a:off x="455770" y="392019"/>
            <a:ext cx="3448768" cy="665670"/>
          </a:xfrm>
          <a:prstGeom prst="flowChartTerminator">
            <a:avLst/>
          </a:prstGeom>
          <a:solidFill>
            <a:srgbClr val="A28C0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anose="02020603050405020304" pitchFamily="18" charset="0"/>
              </a:rPr>
              <a:t>ĐỌC TOÀN BÀI</a:t>
            </a:r>
          </a:p>
        </p:txBody>
      </p:sp>
    </p:spTree>
    <p:extLst>
      <p:ext uri="{BB962C8B-B14F-4D97-AF65-F5344CB8AC3E}">
        <p14:creationId xmlns:p14="http://schemas.microsoft.com/office/powerpoint/2010/main" val="146637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8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8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8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8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7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8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7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8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7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B838AD-6888-4BE8-8D56-7E5E60CFF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A91355-7C22-4FD2-A980-EA1BD081B7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0234CF-D9C2-4D19-BEC2-3E5C7ADBC4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931"/>
          <a:stretch/>
        </p:blipFill>
        <p:spPr>
          <a:xfrm>
            <a:off x="0" y="456125"/>
            <a:ext cx="12192000" cy="640187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E473BA2-C0C2-4FFB-82E5-E64AAA71F18B}"/>
              </a:ext>
            </a:extLst>
          </p:cNvPr>
          <p:cNvSpPr/>
          <p:nvPr/>
        </p:nvSpPr>
        <p:spPr>
          <a:xfrm>
            <a:off x="367146" y="990600"/>
            <a:ext cx="1161087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vi-VN" sz="88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  <a:cs typeface="Times New Roman" pitchFamily="18" charset="0"/>
              </a:rPr>
              <a:t>Chú khỉ thông minh</a:t>
            </a:r>
            <a:endParaRPr lang="en-US" sz="88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  <p:pic>
        <p:nvPicPr>
          <p:cNvPr id="7" name="Picture 2" descr="Pin on Mainan">
            <a:extLst>
              <a:ext uri="{FF2B5EF4-FFF2-40B4-BE49-F238E27FC236}">
                <a16:creationId xmlns:a16="http://schemas.microsoft.com/office/drawing/2014/main" id="{45D658DC-6C22-472B-8E48-BB7283A930B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429000"/>
            <a:ext cx="3048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Preschoolers GIFs - Get the best GIF on GIPHY">
            <a:extLst>
              <a:ext uri="{FF2B5EF4-FFF2-40B4-BE49-F238E27FC236}">
                <a16:creationId xmlns:a16="http://schemas.microsoft.com/office/drawing/2014/main" id="{8E48B77C-9BE7-4D26-B0AD-9440C143DA3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1" y="2057401"/>
            <a:ext cx="3425031" cy="3425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42319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46883-25D1-4382-BDDF-AABCE1D78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E55A02-BCB2-4A63-B938-B53C5BD4CA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45A2AA-A3C3-442B-967A-DF297234D7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32464"/>
            <a:ext cx="12192000" cy="6425536"/>
          </a:xfrm>
          <a:prstGeom prst="rect">
            <a:avLst/>
          </a:prstGeom>
        </p:spPr>
      </p:pic>
      <p:sp>
        <p:nvSpPr>
          <p:cNvPr id="6" name="Cloud Callout 3">
            <a:extLst>
              <a:ext uri="{FF2B5EF4-FFF2-40B4-BE49-F238E27FC236}">
                <a16:creationId xmlns:a16="http://schemas.microsoft.com/office/drawing/2014/main" id="{76D169E7-4203-4CAC-BE16-22BDE1283A94}"/>
              </a:ext>
            </a:extLst>
          </p:cNvPr>
          <p:cNvSpPr/>
          <p:nvPr/>
        </p:nvSpPr>
        <p:spPr>
          <a:xfrm>
            <a:off x="2483236" y="1111175"/>
            <a:ext cx="7212827" cy="1143149"/>
          </a:xfrm>
          <a:prstGeom prst="cloudCallout">
            <a:avLst>
              <a:gd name="adj1" fmla="val -56329"/>
              <a:gd name="adj2" fmla="val 151940"/>
            </a:avLst>
          </a:prstGeom>
          <a:solidFill>
            <a:schemeClr val="bg1">
              <a:lumMod val="85000"/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700" b="1" dirty="0">
                <a:solidFill>
                  <a:srgbClr val="0000FF"/>
                </a:solidFill>
                <a:latin typeface="+mj-lt"/>
                <a:cs typeface="Times New Roman" pitchFamily="18" charset="0"/>
              </a:rPr>
              <a:t>1. B</a:t>
            </a:r>
            <a:r>
              <a:rPr lang="vi-VN" sz="2700" b="1" dirty="0">
                <a:solidFill>
                  <a:srgbClr val="0000FF"/>
                </a:solidFill>
                <a:latin typeface="+mj-lt"/>
                <a:cs typeface="Times New Roman" pitchFamily="18" charset="0"/>
              </a:rPr>
              <a:t>é nhận ra điều gì lạ bên mâm cơm?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A0A201-DB5F-4CC2-AC77-BA5A013422FA}"/>
              </a:ext>
            </a:extLst>
          </p:cNvPr>
          <p:cNvSpPr/>
          <p:nvPr/>
        </p:nvSpPr>
        <p:spPr>
          <a:xfrm>
            <a:off x="2625613" y="3229347"/>
            <a:ext cx="78752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latin typeface="+mj-lt"/>
                <a:cs typeface="Times New Roman" pitchFamily="18" charset="0"/>
              </a:rPr>
              <a:t>Điều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lạ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bé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nhận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ra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bên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mâm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cơm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là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mâm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cơm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mẹ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nấu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rất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ngon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mà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mẹ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chỉ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ăn</a:t>
            </a:r>
            <a:r>
              <a:rPr lang="en-US" sz="2800" dirty="0">
                <a:latin typeface="+mj-lt"/>
                <a:cs typeface="Times New Roman" pitchFamily="18" charset="0"/>
              </a:rPr>
              <a:t> qua </a:t>
            </a:r>
            <a:r>
              <a:rPr lang="en-US" sz="2800" dirty="0" err="1">
                <a:latin typeface="+mj-lt"/>
                <a:cs typeface="Times New Roman" pitchFamily="18" charset="0"/>
              </a:rPr>
              <a:t>quýt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rồi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buông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đũa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lặng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nhìn</a:t>
            </a:r>
            <a:r>
              <a:rPr lang="en-US" sz="2800" dirty="0"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latin typeface="+mj-lt"/>
                <a:cs typeface="Times New Roman" pitchFamily="18" charset="0"/>
              </a:rPr>
              <a:t>bé</a:t>
            </a:r>
            <a:r>
              <a:rPr lang="en-US" sz="2800" dirty="0">
                <a:latin typeface="+mj-lt"/>
                <a:cs typeface="Times New Roman" pitchFamily="18" charset="0"/>
              </a:rPr>
              <a:t>.</a:t>
            </a:r>
            <a:endParaRPr lang="vi-VN" sz="2800" dirty="0">
              <a:latin typeface="+mj-lt"/>
              <a:cs typeface="Times New Roman" pitchFamily="18" charset="0"/>
            </a:endParaRPr>
          </a:p>
        </p:txBody>
      </p:sp>
      <p:pic>
        <p:nvPicPr>
          <p:cNvPr id="8" name="Tieng-yeah-tre-con-www_nhacchuongvui_com.mp3">
            <a:hlinkClick r:id="" action="ppaction://media"/>
            <a:extLst>
              <a:ext uri="{FF2B5EF4-FFF2-40B4-BE49-F238E27FC236}">
                <a16:creationId xmlns:a16="http://schemas.microsoft.com/office/drawing/2014/main" id="{5A2EB0D5-FABB-4B6E-9A9A-1721EF6F8C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429106" y="2678846"/>
            <a:ext cx="457260" cy="4572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7893D2-E349-4AAF-8A1B-4171741F5F4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1" t="11958" r="14877" b="10222"/>
          <a:stretch/>
        </p:blipFill>
        <p:spPr>
          <a:xfrm>
            <a:off x="474648" y="2675086"/>
            <a:ext cx="2258973" cy="19252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F45570E-E1B6-473F-BD21-DD39DE726AC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0" y="1061768"/>
            <a:ext cx="931472" cy="6209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6559E7B-7516-445E-BD05-ECFEB383474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12" t="15194" r="18271" b="16363"/>
          <a:stretch/>
        </p:blipFill>
        <p:spPr>
          <a:xfrm>
            <a:off x="750055" y="2753933"/>
            <a:ext cx="1733181" cy="192520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9EFA58F-84FC-4479-80F0-6077409F9E5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57498"/>
          <a:stretch/>
        </p:blipFill>
        <p:spPr>
          <a:xfrm>
            <a:off x="877606" y="1605565"/>
            <a:ext cx="1559874" cy="132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19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08 -0.0831 L -0.88854 0.45486 " pathEditMode="relative" rAng="0" ptsTypes="AA">
                                      <p:cBhvr>
                                        <p:cTn id="24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937" y="26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441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B8F24-4AF4-4DAD-AD48-358A76FEF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E278B8-8849-4307-B927-3B0D7BBFB2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2F3A7A-AB9F-4CF2-83A9-99CDEADD70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67535"/>
            <a:ext cx="12192000" cy="64450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A1F21A-212B-44FF-B207-7D59651DAC7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12" t="15194" r="18271" b="16363"/>
          <a:stretch/>
        </p:blipFill>
        <p:spPr>
          <a:xfrm>
            <a:off x="189049" y="3126803"/>
            <a:ext cx="1733181" cy="1925205"/>
          </a:xfrm>
          <a:prstGeom prst="rect">
            <a:avLst/>
          </a:prstGeom>
        </p:spPr>
      </p:pic>
      <p:sp>
        <p:nvSpPr>
          <p:cNvPr id="7" name="Cloud Callout 2">
            <a:extLst>
              <a:ext uri="{FF2B5EF4-FFF2-40B4-BE49-F238E27FC236}">
                <a16:creationId xmlns:a16="http://schemas.microsoft.com/office/drawing/2014/main" id="{B6B25E88-2BD8-44A2-ABC3-672E3088FD97}"/>
              </a:ext>
            </a:extLst>
          </p:cNvPr>
          <p:cNvSpPr/>
          <p:nvPr/>
        </p:nvSpPr>
        <p:spPr>
          <a:xfrm>
            <a:off x="1804309" y="485181"/>
            <a:ext cx="9615850" cy="1524000"/>
          </a:xfrm>
          <a:prstGeom prst="cloudCallout">
            <a:avLst>
              <a:gd name="adj1" fmla="val -56329"/>
              <a:gd name="adj2" fmla="val 151940"/>
            </a:avLst>
          </a:prstGeom>
          <a:solidFill>
            <a:schemeClr val="bg1">
              <a:lumMod val="85000"/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0000FF"/>
                </a:solidFill>
                <a:latin typeface="+mj-lt"/>
                <a:cs typeface="Times New Roman" pitchFamily="18" charset="0"/>
              </a:rPr>
              <a:t>2. Theo bé, vì sao mẹ lo?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AD91D5F-66D8-4056-9246-67CECD155932}"/>
              </a:ext>
            </a:extLst>
          </p:cNvPr>
          <p:cNvSpPr/>
          <p:nvPr/>
        </p:nvSpPr>
        <p:spPr>
          <a:xfrm>
            <a:off x="1940215" y="3126803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Theo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bé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mẹ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lo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vì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sáng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nay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bố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vừa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đi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công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tác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xa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.</a:t>
            </a:r>
            <a:endParaRPr lang="vi-VN" sz="4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9" name="Tieng-yeah-tre-con-www_nhacchuongvui_com.mp3">
            <a:hlinkClick r:id="" action="ppaction://media"/>
            <a:extLst>
              <a:ext uri="{FF2B5EF4-FFF2-40B4-BE49-F238E27FC236}">
                <a16:creationId xmlns:a16="http://schemas.microsoft.com/office/drawing/2014/main" id="{55C4B5CE-51CF-4455-8822-5A4AED17D1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421393" y="3545237"/>
            <a:ext cx="609600" cy="609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F63EF5B-B3BC-42E8-BE7D-5AFA6D8EFBE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1" t="11958" r="14877" b="10222"/>
          <a:stretch/>
        </p:blipFill>
        <p:spPr>
          <a:xfrm>
            <a:off x="189049" y="2772343"/>
            <a:ext cx="1965960" cy="22796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CCD33CE-A603-4417-8A42-616F1AD22DB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0092" y="1480043"/>
            <a:ext cx="1241801" cy="8278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0A17149-A6FB-42BE-A8A5-7D8EFD72B432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57498"/>
          <a:stretch/>
        </p:blipFill>
        <p:spPr>
          <a:xfrm>
            <a:off x="1142293" y="1783424"/>
            <a:ext cx="1559874" cy="132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75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59259E-6 L -0.93542 0.46041 " pathEditMode="relative" rAng="0" ptsTypes="AA">
                                      <p:cBhvr>
                                        <p:cTn id="26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771" y="2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44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 animBg="1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B8F24-4AF4-4DAD-AD48-358A76FEF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E278B8-8849-4307-B927-3B0D7BBFB2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2F3A7A-AB9F-4CF2-83A9-99CDEADD70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2955"/>
            <a:ext cx="12192000" cy="64450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1020536-7DAA-4883-8218-85CA54B9C6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12" t="15194" r="18271" b="16363"/>
          <a:stretch/>
        </p:blipFill>
        <p:spPr>
          <a:xfrm>
            <a:off x="795" y="3124201"/>
            <a:ext cx="1733181" cy="1925205"/>
          </a:xfrm>
          <a:prstGeom prst="rect">
            <a:avLst/>
          </a:prstGeom>
        </p:spPr>
      </p:pic>
      <p:sp>
        <p:nvSpPr>
          <p:cNvPr id="14" name="Cloud Callout 3">
            <a:extLst>
              <a:ext uri="{FF2B5EF4-FFF2-40B4-BE49-F238E27FC236}">
                <a16:creationId xmlns:a16="http://schemas.microsoft.com/office/drawing/2014/main" id="{5D48C5A3-B893-474A-BA77-4CD87A16E89F}"/>
              </a:ext>
            </a:extLst>
          </p:cNvPr>
          <p:cNvSpPr/>
          <p:nvPr/>
        </p:nvSpPr>
        <p:spPr>
          <a:xfrm>
            <a:off x="1433151" y="634430"/>
            <a:ext cx="9615850" cy="1524000"/>
          </a:xfrm>
          <a:prstGeom prst="cloudCallout">
            <a:avLst>
              <a:gd name="adj1" fmla="val -56329"/>
              <a:gd name="adj2" fmla="val 151940"/>
            </a:avLst>
          </a:prstGeom>
          <a:solidFill>
            <a:schemeClr val="bg1">
              <a:lumMod val="85000"/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0000FF"/>
                </a:solidFill>
                <a:latin typeface="+mj-lt"/>
                <a:cs typeface="Times New Roman" pitchFamily="18" charset="0"/>
              </a:rPr>
              <a:t>3. Vì sao bé nghĩ bữa nay bé là người lớn?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9B4436B-A438-4568-8B48-3D222839BECF}"/>
              </a:ext>
            </a:extLst>
          </p:cNvPr>
          <p:cNvSpPr/>
          <p:nvPr/>
        </p:nvSpPr>
        <p:spPr>
          <a:xfrm>
            <a:off x="2438400" y="3154741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Bé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nghĩ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bữa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nay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bé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là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người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lớn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vì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bé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hiểu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được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lòng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mẹ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và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an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ủi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được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mẹ</a:t>
            </a:r>
            <a:r>
              <a:rPr lang="en-US" sz="40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.</a:t>
            </a:r>
            <a:endParaRPr lang="vi-VN" sz="40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16" name="Tieng-yeah-tre-con-www_nhacchuongvui_com.mp3">
            <a:hlinkClick r:id="" action="ppaction://media"/>
            <a:extLst>
              <a:ext uri="{FF2B5EF4-FFF2-40B4-BE49-F238E27FC236}">
                <a16:creationId xmlns:a16="http://schemas.microsoft.com/office/drawing/2014/main" id="{7A26D514-56A3-4985-9ECA-A06F0950DC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421393" y="2057400"/>
            <a:ext cx="609600" cy="609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E9C7B9C-1544-493A-9A88-7ACD00D5E18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1" t="11958" r="14877" b="10222"/>
          <a:stretch/>
        </p:blipFill>
        <p:spPr>
          <a:xfrm>
            <a:off x="794" y="3429000"/>
            <a:ext cx="1965960" cy="227966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123AA7A-CC2E-431D-BBBC-03EC625D4FC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0092" y="-7794"/>
            <a:ext cx="1241801" cy="82786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CBFFF75-A043-4261-9A1A-4232BDC8CB1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57498"/>
          <a:stretch/>
        </p:blipFill>
        <p:spPr>
          <a:xfrm>
            <a:off x="952500" y="1676400"/>
            <a:ext cx="1559874" cy="132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44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-0.975 0.69143 " pathEditMode="relative" rAng="0" ptsTypes="AA">
                                      <p:cBhvr>
                                        <p:cTn id="24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750" y="3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441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4" grpId="0" animBg="1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B8F24-4AF4-4DAD-AD48-358A76FEF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E278B8-8849-4307-B927-3B0D7BBFB2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2F3A7A-AB9F-4CF2-83A9-99CDEADD7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2955"/>
            <a:ext cx="12192000" cy="6445045"/>
          </a:xfrm>
          <a:prstGeom prst="rect">
            <a:avLst/>
          </a:prstGeom>
        </p:spPr>
      </p:pic>
      <p:sp>
        <p:nvSpPr>
          <p:cNvPr id="6" name="Rounded Rectangle 1">
            <a:extLst>
              <a:ext uri="{FF2B5EF4-FFF2-40B4-BE49-F238E27FC236}">
                <a16:creationId xmlns:a16="http://schemas.microsoft.com/office/drawing/2014/main" id="{76AD14C4-BEE2-45E9-B155-9B96A556AF8E}"/>
              </a:ext>
            </a:extLst>
          </p:cNvPr>
          <p:cNvSpPr/>
          <p:nvPr/>
        </p:nvSpPr>
        <p:spPr>
          <a:xfrm>
            <a:off x="1184401" y="2302899"/>
            <a:ext cx="4953000" cy="69194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a)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Bé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an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ủi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mẹ</a:t>
            </a:r>
            <a:endParaRPr lang="vi-VN" sz="28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7" name="Rounded Rectangle 2">
            <a:extLst>
              <a:ext uri="{FF2B5EF4-FFF2-40B4-BE49-F238E27FC236}">
                <a16:creationId xmlns:a16="http://schemas.microsoft.com/office/drawing/2014/main" id="{55792BDB-0143-4A9C-B497-F5C21A7FCD75}"/>
              </a:ext>
            </a:extLst>
          </p:cNvPr>
          <p:cNvSpPr/>
          <p:nvPr/>
        </p:nvSpPr>
        <p:spPr>
          <a:xfrm>
            <a:off x="1184401" y="3962706"/>
            <a:ext cx="4953000" cy="69194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b)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Bữa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đó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bé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là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người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lớn</a:t>
            </a:r>
            <a:endParaRPr lang="vi-VN" sz="28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EF03A11F-88E7-4D72-A1D0-C4E6F071BD54}"/>
              </a:ext>
            </a:extLst>
          </p:cNvPr>
          <p:cNvSpPr/>
          <p:nvPr/>
        </p:nvSpPr>
        <p:spPr>
          <a:xfrm>
            <a:off x="1184401" y="5731900"/>
            <a:ext cx="4953000" cy="69194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c)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Cả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nhà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thương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yêu</a:t>
            </a:r>
            <a:r>
              <a:rPr lang="en-US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+mj-lt"/>
                <a:cs typeface="Times New Roman" pitchFamily="18" charset="0"/>
              </a:rPr>
              <a:t>nha</a:t>
            </a:r>
            <a:endParaRPr lang="vi-VN" sz="28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823FA07-BCF9-4E96-9A56-F2E39FD465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7"/>
          <a:stretch/>
        </p:blipFill>
        <p:spPr>
          <a:xfrm>
            <a:off x="776001" y="1709738"/>
            <a:ext cx="1600203" cy="14951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FB5EC6D-AAA4-456A-A052-565DCD2F4C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7"/>
          <a:stretch/>
        </p:blipFill>
        <p:spPr>
          <a:xfrm>
            <a:off x="140413" y="3368418"/>
            <a:ext cx="1600203" cy="149511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D37E4A1-FB5F-4D30-8C20-9FB71A9DF6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7"/>
          <a:stretch/>
        </p:blipFill>
        <p:spPr>
          <a:xfrm>
            <a:off x="31748" y="5147488"/>
            <a:ext cx="1600203" cy="1495118"/>
          </a:xfrm>
          <a:prstGeom prst="rect">
            <a:avLst/>
          </a:prstGeom>
        </p:spPr>
      </p:pic>
      <p:sp>
        <p:nvSpPr>
          <p:cNvPr id="12" name="Rounded Rectangle 7">
            <a:extLst>
              <a:ext uri="{FF2B5EF4-FFF2-40B4-BE49-F238E27FC236}">
                <a16:creationId xmlns:a16="http://schemas.microsoft.com/office/drawing/2014/main" id="{9FF5787F-0F76-4280-974D-599C1A51B852}"/>
              </a:ext>
            </a:extLst>
          </p:cNvPr>
          <p:cNvSpPr/>
          <p:nvPr/>
        </p:nvSpPr>
        <p:spPr>
          <a:xfrm>
            <a:off x="7706876" y="2316417"/>
            <a:ext cx="3200400" cy="691945"/>
          </a:xfrm>
          <a:prstGeom prst="roundRec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prstClr val="white"/>
                </a:solidFill>
                <a:latin typeface="+mj-lt"/>
                <a:cs typeface="Times New Roman" pitchFamily="18" charset="0"/>
              </a:rPr>
              <a:t>1) Ai </a:t>
            </a:r>
            <a:r>
              <a:rPr lang="en-US" sz="2800" dirty="0" err="1">
                <a:solidFill>
                  <a:prstClr val="white"/>
                </a:solidFill>
                <a:latin typeface="+mj-lt"/>
                <a:cs typeface="Times New Roman" pitchFamily="18" charset="0"/>
              </a:rPr>
              <a:t>là</a:t>
            </a:r>
            <a:r>
              <a:rPr lang="en-US" sz="2800" dirty="0">
                <a:solidFill>
                  <a:prstClr val="white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+mj-lt"/>
                <a:cs typeface="Times New Roman" pitchFamily="18" charset="0"/>
              </a:rPr>
              <a:t>gì</a:t>
            </a:r>
            <a:r>
              <a:rPr lang="en-US" sz="2800" dirty="0">
                <a:solidFill>
                  <a:prstClr val="white"/>
                </a:solidFill>
                <a:latin typeface="+mj-lt"/>
                <a:cs typeface="Times New Roman" pitchFamily="18" charset="0"/>
              </a:rPr>
              <a:t>?</a:t>
            </a:r>
            <a:endParaRPr lang="vi-VN" sz="2800" dirty="0">
              <a:solidFill>
                <a:prstClr val="white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FD93A04-FC4B-45F7-BB22-E7EDA86689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991" y="2213793"/>
            <a:ext cx="1171577" cy="781051"/>
          </a:xfrm>
          <a:prstGeom prst="rect">
            <a:avLst/>
          </a:prstGeom>
        </p:spPr>
      </p:pic>
      <p:sp>
        <p:nvSpPr>
          <p:cNvPr id="14" name="Rounded Rectangle 9">
            <a:extLst>
              <a:ext uri="{FF2B5EF4-FFF2-40B4-BE49-F238E27FC236}">
                <a16:creationId xmlns:a16="http://schemas.microsoft.com/office/drawing/2014/main" id="{B2754F41-DE5D-4B76-913E-7E1B720CF113}"/>
              </a:ext>
            </a:extLst>
          </p:cNvPr>
          <p:cNvSpPr/>
          <p:nvPr/>
        </p:nvSpPr>
        <p:spPr>
          <a:xfrm>
            <a:off x="7712661" y="3968545"/>
            <a:ext cx="3200400" cy="691945"/>
          </a:xfrm>
          <a:prstGeom prst="roundRec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prstClr val="white"/>
                </a:solidFill>
                <a:latin typeface="+mj-lt"/>
                <a:cs typeface="Times New Roman" pitchFamily="18" charset="0"/>
              </a:rPr>
              <a:t>2) Ai </a:t>
            </a:r>
            <a:r>
              <a:rPr lang="en-US" sz="2800" dirty="0" err="1">
                <a:solidFill>
                  <a:prstClr val="white"/>
                </a:solidFill>
                <a:latin typeface="+mj-lt"/>
                <a:cs typeface="Times New Roman" pitchFamily="18" charset="0"/>
              </a:rPr>
              <a:t>làm</a:t>
            </a:r>
            <a:r>
              <a:rPr lang="en-US" sz="2800" dirty="0">
                <a:solidFill>
                  <a:prstClr val="white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+mj-lt"/>
                <a:cs typeface="Times New Roman" pitchFamily="18" charset="0"/>
              </a:rPr>
              <a:t>gì</a:t>
            </a:r>
            <a:r>
              <a:rPr lang="en-US" sz="2800" dirty="0">
                <a:solidFill>
                  <a:prstClr val="white"/>
                </a:solidFill>
                <a:latin typeface="+mj-lt"/>
                <a:cs typeface="Times New Roman" pitchFamily="18" charset="0"/>
              </a:rPr>
              <a:t>?</a:t>
            </a:r>
            <a:endParaRPr lang="vi-VN" sz="2800" dirty="0">
              <a:solidFill>
                <a:prstClr val="white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2A9AA47-1EC1-484E-A769-CE6C7DD5C3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8776" y="3865921"/>
            <a:ext cx="1171577" cy="781051"/>
          </a:xfrm>
          <a:prstGeom prst="rect">
            <a:avLst/>
          </a:prstGeom>
        </p:spPr>
      </p:pic>
      <p:sp>
        <p:nvSpPr>
          <p:cNvPr id="16" name="Rounded Rectangle 11">
            <a:extLst>
              <a:ext uri="{FF2B5EF4-FFF2-40B4-BE49-F238E27FC236}">
                <a16:creationId xmlns:a16="http://schemas.microsoft.com/office/drawing/2014/main" id="{B224F9C2-32DF-417C-90C2-911167A1AA79}"/>
              </a:ext>
            </a:extLst>
          </p:cNvPr>
          <p:cNvSpPr/>
          <p:nvPr/>
        </p:nvSpPr>
        <p:spPr>
          <a:xfrm>
            <a:off x="7777291" y="5798269"/>
            <a:ext cx="3200400" cy="691945"/>
          </a:xfrm>
          <a:prstGeom prst="roundRec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prstClr val="white"/>
                </a:solidFill>
                <a:latin typeface="+mj-lt"/>
                <a:cs typeface="Times New Roman" pitchFamily="18" charset="0"/>
              </a:rPr>
              <a:t>3) Ai </a:t>
            </a:r>
            <a:r>
              <a:rPr lang="en-US" sz="2800" dirty="0" err="1">
                <a:solidFill>
                  <a:prstClr val="white"/>
                </a:solidFill>
                <a:latin typeface="+mj-lt"/>
                <a:cs typeface="Times New Roman" pitchFamily="18" charset="0"/>
              </a:rPr>
              <a:t>thế</a:t>
            </a:r>
            <a:r>
              <a:rPr lang="en-US" sz="2800" dirty="0">
                <a:solidFill>
                  <a:prstClr val="white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prstClr val="white"/>
                </a:solidFill>
                <a:latin typeface="+mj-lt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prstClr val="white"/>
                </a:solidFill>
                <a:latin typeface="+mj-lt"/>
                <a:cs typeface="Times New Roman" pitchFamily="18" charset="0"/>
              </a:rPr>
              <a:t>?</a:t>
            </a:r>
            <a:endParaRPr lang="vi-VN" sz="2800" dirty="0">
              <a:solidFill>
                <a:prstClr val="white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265FB7F-F03A-4532-9A30-C6B4B0E277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1487" y="5642794"/>
            <a:ext cx="1171577" cy="781051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6D32F44-7AB6-47DC-845B-83634989C492}"/>
              </a:ext>
            </a:extLst>
          </p:cNvPr>
          <p:cNvSpPr/>
          <p:nvPr/>
        </p:nvSpPr>
        <p:spPr>
          <a:xfrm>
            <a:off x="1701004" y="652755"/>
            <a:ext cx="88727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>
                <a:solidFill>
                  <a:srgbClr val="0000FF"/>
                </a:solidFill>
                <a:latin typeface="+mj-lt"/>
                <a:cs typeface="Times New Roman" pitchFamily="18" charset="0"/>
              </a:rPr>
              <a:t>4. </a:t>
            </a:r>
            <a:r>
              <a:rPr lang="vi-VN" sz="3600" b="1">
                <a:solidFill>
                  <a:srgbClr val="0000FF"/>
                </a:solidFill>
                <a:latin typeface="+mj-lt"/>
                <a:cs typeface="Times New Roman" pitchFamily="18" charset="0"/>
              </a:rPr>
              <a:t>Ghép </a:t>
            </a:r>
            <a:r>
              <a:rPr lang="vi-VN" sz="3600" b="1" dirty="0">
                <a:solidFill>
                  <a:srgbClr val="0000FF"/>
                </a:solidFill>
                <a:latin typeface="+mj-lt"/>
                <a:cs typeface="Times New Roman" pitchFamily="18" charset="0"/>
              </a:rPr>
              <a:t>mỗi câu ở bên A với mẫu câu thích hợp ở </a:t>
            </a:r>
            <a:r>
              <a:rPr lang="vi-VN" sz="3600" b="1">
                <a:solidFill>
                  <a:srgbClr val="0000FF"/>
                </a:solidFill>
                <a:latin typeface="+mj-lt"/>
                <a:cs typeface="Times New Roman" pitchFamily="18" charset="0"/>
              </a:rPr>
              <a:t>bên B</a:t>
            </a:r>
            <a:r>
              <a:rPr lang="en-US" sz="3600" b="1">
                <a:solidFill>
                  <a:srgbClr val="0000FF"/>
                </a:solidFill>
                <a:latin typeface="+mj-lt"/>
                <a:cs typeface="Times New Roman" pitchFamily="18" charset="0"/>
              </a:rPr>
              <a:t>:</a:t>
            </a:r>
            <a:endParaRPr lang="vi-VN" sz="3600" b="1" dirty="0">
              <a:solidFill>
                <a:srgbClr val="0000FF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A7A5477-9146-4EA7-BCCC-7C8F7926E5E7}"/>
              </a:ext>
            </a:extLst>
          </p:cNvPr>
          <p:cNvSpPr/>
          <p:nvPr/>
        </p:nvSpPr>
        <p:spPr>
          <a:xfrm>
            <a:off x="2762841" y="1586399"/>
            <a:ext cx="609600" cy="70300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A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08051C0-4704-48DB-96C0-24AB7C7C99E9}"/>
              </a:ext>
            </a:extLst>
          </p:cNvPr>
          <p:cNvSpPr/>
          <p:nvPr/>
        </p:nvSpPr>
        <p:spPr>
          <a:xfrm>
            <a:off x="9002276" y="1544953"/>
            <a:ext cx="609600" cy="70300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800" b="1" dirty="0">
                <a:latin typeface="+mj-lt"/>
                <a:cs typeface="Times New Roman" pitchFamily="18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74601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4" grpId="0" animBg="1"/>
      <p:bldP spid="16" grpId="0" animBg="1"/>
      <p:bldP spid="18" grpId="0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ết quả hình ảnh cho boneca palito escola | Школьные проекты ...">
            <a:extLst>
              <a:ext uri="{FF2B5EF4-FFF2-40B4-BE49-F238E27FC236}">
                <a16:creationId xmlns:a16="http://schemas.microsoft.com/office/drawing/2014/main" id="{1BECF5E4-B462-4342-B362-8D2B38B79C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040" y="713442"/>
            <a:ext cx="10363919" cy="543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E7E7B29-1DBA-4815-9ADE-AAF0DE38B52C}"/>
              </a:ext>
            </a:extLst>
          </p:cNvPr>
          <p:cNvSpPr/>
          <p:nvPr/>
        </p:nvSpPr>
        <p:spPr>
          <a:xfrm>
            <a:off x="2747038" y="3889184"/>
            <a:ext cx="7657231" cy="1383299"/>
          </a:xfrm>
          <a:prstGeom prst="rect">
            <a:avLst/>
          </a:prstGeom>
          <a:noFill/>
        </p:spPr>
        <p:txBody>
          <a:bodyPr wrap="square" lIns="40104" tIns="20052" rIns="40104" bIns="20052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726" b="1" i="0" u="none" strike="noStrike" kern="1200" cap="none" spc="0" normalizeH="0" baseline="0" noProof="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n-ea"/>
                <a:cs typeface="Times New Roman" pitchFamily="18" charset="0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33259676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B8F24-4AF4-4DAD-AD48-358A76FEF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E278B8-8849-4307-B927-3B0D7BBFB2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+mj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2F3A7A-AB9F-4CF2-83A9-99CDEADD70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2955"/>
            <a:ext cx="12192000" cy="6445045"/>
          </a:xfrm>
          <a:prstGeom prst="rect">
            <a:avLst/>
          </a:prstGeom>
        </p:spPr>
      </p:pic>
      <p:sp>
        <p:nvSpPr>
          <p:cNvPr id="6" name="Rounded Rectangle 1">
            <a:extLst>
              <a:ext uri="{FF2B5EF4-FFF2-40B4-BE49-F238E27FC236}">
                <a16:creationId xmlns:a16="http://schemas.microsoft.com/office/drawing/2014/main" id="{32EE3083-590B-4193-A56A-CFD64C5EFF42}"/>
              </a:ext>
            </a:extLst>
          </p:cNvPr>
          <p:cNvSpPr/>
          <p:nvPr/>
        </p:nvSpPr>
        <p:spPr>
          <a:xfrm>
            <a:off x="1831868" y="909415"/>
            <a:ext cx="4953000" cy="69194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a)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Bé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an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ủi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mẹ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</p:txBody>
      </p:sp>
      <p:sp>
        <p:nvSpPr>
          <p:cNvPr id="7" name="Rounded Rectangle 2">
            <a:extLst>
              <a:ext uri="{FF2B5EF4-FFF2-40B4-BE49-F238E27FC236}">
                <a16:creationId xmlns:a16="http://schemas.microsoft.com/office/drawing/2014/main" id="{027F979C-25E2-49B7-9CB2-C24FAADAFC24}"/>
              </a:ext>
            </a:extLst>
          </p:cNvPr>
          <p:cNvSpPr/>
          <p:nvPr/>
        </p:nvSpPr>
        <p:spPr>
          <a:xfrm>
            <a:off x="1831868" y="2569222"/>
            <a:ext cx="4953000" cy="69194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b)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Bữa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đó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bé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là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người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lớn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</p:txBody>
      </p:sp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A8EB372A-9736-4DEA-B0CC-0ED0F0D3B9D0}"/>
              </a:ext>
            </a:extLst>
          </p:cNvPr>
          <p:cNvSpPr/>
          <p:nvPr/>
        </p:nvSpPr>
        <p:spPr>
          <a:xfrm>
            <a:off x="1831868" y="4338416"/>
            <a:ext cx="4953000" cy="69194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c)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Cả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nhà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thương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yêu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nha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B5D121-42F4-42B9-8E8F-F2393C559FE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7"/>
          <a:stretch/>
        </p:blipFill>
        <p:spPr>
          <a:xfrm>
            <a:off x="1450776" y="376671"/>
            <a:ext cx="1600203" cy="14951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5064AE7-D8E9-434C-906E-57055F4B414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7"/>
          <a:stretch/>
        </p:blipFill>
        <p:spPr>
          <a:xfrm>
            <a:off x="650675" y="2150584"/>
            <a:ext cx="1600203" cy="149511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5FBBB6E-753D-4DFD-B31B-5C6BDA6A2E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7"/>
          <a:stretch/>
        </p:blipFill>
        <p:spPr>
          <a:xfrm>
            <a:off x="688464" y="3801089"/>
            <a:ext cx="1600203" cy="1495118"/>
          </a:xfrm>
          <a:prstGeom prst="rect">
            <a:avLst/>
          </a:prstGeom>
        </p:spPr>
      </p:pic>
      <p:sp>
        <p:nvSpPr>
          <p:cNvPr id="12" name="Rounded Rectangle 7">
            <a:extLst>
              <a:ext uri="{FF2B5EF4-FFF2-40B4-BE49-F238E27FC236}">
                <a16:creationId xmlns:a16="http://schemas.microsoft.com/office/drawing/2014/main" id="{892688E1-6DC2-489D-8D78-5D2CD191D715}"/>
              </a:ext>
            </a:extLst>
          </p:cNvPr>
          <p:cNvSpPr/>
          <p:nvPr/>
        </p:nvSpPr>
        <p:spPr>
          <a:xfrm>
            <a:off x="8355497" y="922933"/>
            <a:ext cx="3200400" cy="691945"/>
          </a:xfrm>
          <a:prstGeom prst="roundRec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1) Ai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là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gì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?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B3B31A9-89A7-4EDC-B740-84035BFDA0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1612" y="820309"/>
            <a:ext cx="1171577" cy="781051"/>
          </a:xfrm>
          <a:prstGeom prst="rect">
            <a:avLst/>
          </a:prstGeom>
        </p:spPr>
      </p:pic>
      <p:sp>
        <p:nvSpPr>
          <p:cNvPr id="14" name="Rounded Rectangle 9">
            <a:extLst>
              <a:ext uri="{FF2B5EF4-FFF2-40B4-BE49-F238E27FC236}">
                <a16:creationId xmlns:a16="http://schemas.microsoft.com/office/drawing/2014/main" id="{B2030962-3E22-4EA9-A718-9644EA525DBC}"/>
              </a:ext>
            </a:extLst>
          </p:cNvPr>
          <p:cNvSpPr/>
          <p:nvPr/>
        </p:nvSpPr>
        <p:spPr>
          <a:xfrm>
            <a:off x="8361282" y="2575061"/>
            <a:ext cx="3200400" cy="691945"/>
          </a:xfrm>
          <a:prstGeom prst="roundRec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2) Ai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làm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gì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?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B78D915-E3B1-4735-BEB8-E32DB3F0CE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017" y="2489130"/>
            <a:ext cx="1171577" cy="781051"/>
          </a:xfrm>
          <a:prstGeom prst="rect">
            <a:avLst/>
          </a:prstGeom>
        </p:spPr>
      </p:pic>
      <p:sp>
        <p:nvSpPr>
          <p:cNvPr id="16" name="Rounded Rectangle 11">
            <a:extLst>
              <a:ext uri="{FF2B5EF4-FFF2-40B4-BE49-F238E27FC236}">
                <a16:creationId xmlns:a16="http://schemas.microsoft.com/office/drawing/2014/main" id="{667E09D8-58E9-44BC-97B4-2C2881C351AF}"/>
              </a:ext>
            </a:extLst>
          </p:cNvPr>
          <p:cNvSpPr/>
          <p:nvPr/>
        </p:nvSpPr>
        <p:spPr>
          <a:xfrm>
            <a:off x="8355497" y="4404785"/>
            <a:ext cx="3200400" cy="691945"/>
          </a:xfrm>
          <a:prstGeom prst="roundRec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3) Ai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thế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nào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?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2949377-98EF-4D7F-B995-0217B875DFF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6358" y="4309329"/>
            <a:ext cx="1171577" cy="781051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B6BA9CD-375F-4560-BE45-EB7D10DFF3FC}"/>
              </a:ext>
            </a:extLst>
          </p:cNvPr>
          <p:cNvCxnSpPr>
            <a:stCxn id="6" idx="3"/>
            <a:endCxn id="14" idx="1"/>
          </p:cNvCxnSpPr>
          <p:nvPr/>
        </p:nvCxnSpPr>
        <p:spPr>
          <a:xfrm>
            <a:off x="6784868" y="1255388"/>
            <a:ext cx="1576414" cy="166564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710930E-CA2F-47DD-BA2F-D99EF0E9BE26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6784868" y="4684389"/>
            <a:ext cx="1570629" cy="6636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086DFBC-F47E-4742-BC13-C3E1C6933310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6784868" y="1268906"/>
            <a:ext cx="1500214" cy="164628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EEFF93DF-E768-459B-8B6F-A47CB7BFD5E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7"/>
          <a:stretch/>
        </p:blipFill>
        <p:spPr>
          <a:xfrm>
            <a:off x="3319358" y="768350"/>
            <a:ext cx="3719410" cy="347515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B817CF6-8F10-4AFD-8ADA-6912BF05863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64980" flipH="1">
            <a:off x="5798850" y="1781972"/>
            <a:ext cx="2341314" cy="1560875"/>
          </a:xfrm>
          <a:prstGeom prst="rect">
            <a:avLst/>
          </a:prstGeom>
        </p:spPr>
      </p:pic>
      <p:pic>
        <p:nvPicPr>
          <p:cNvPr id="23" name="Tieng-yeah-tre-con-www_nhacchuongvui_com.mp3">
            <a:hlinkClick r:id="" action="ppaction://media"/>
            <a:extLst>
              <a:ext uri="{FF2B5EF4-FFF2-40B4-BE49-F238E27FC236}">
                <a16:creationId xmlns:a16="http://schemas.microsoft.com/office/drawing/2014/main" id="{D79762CD-5BAA-41F1-8D16-F55C84A5A1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421393" y="2057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304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000"/>
                            </p:stCondLst>
                            <p:childTnLst>
                              <p:par>
                                <p:cTn id="1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500"/>
                            </p:stCondLst>
                            <p:childTnLst>
                              <p:par>
                                <p:cTn id="15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1.11111E-6 L 0.77631 -1.11111E-6 " pathEditMode="relative" rAng="0" ptsTypes="AA">
                                      <p:cBhvr>
                                        <p:cTn id="159" dur="4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815" y="0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22222E-6 L 0.76641 2.22222E-6 " pathEditMode="relative" rAng="0" ptsTypes="AA">
                                      <p:cBhvr>
                                        <p:cTn id="161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20" y="0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5" dur="4414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2" grpId="0" animBg="1"/>
      <p:bldP spid="12" grpId="1" animBg="1"/>
      <p:bldP spid="14" grpId="0" animBg="1"/>
      <p:bldP spid="14" grpId="1" animBg="1"/>
      <p:bldP spid="16" grpId="0" animBg="1"/>
      <p:bldP spid="1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B8F24-4AF4-4DAD-AD48-358A76FEF9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E278B8-8849-4307-B927-3B0D7BBFB2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2F3A7A-AB9F-4CF2-83A9-99CDEADD70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412955"/>
            <a:ext cx="12192000" cy="6445045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29365B2C-4336-4D85-8CDD-AE9B039DFFFF}"/>
              </a:ext>
            </a:extLst>
          </p:cNvPr>
          <p:cNvSpPr/>
          <p:nvPr/>
        </p:nvSpPr>
        <p:spPr>
          <a:xfrm>
            <a:off x="1820758" y="412955"/>
            <a:ext cx="10191380" cy="4525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solidFill>
                  <a:srgbClr val="0000FF"/>
                </a:solidFill>
                <a:latin typeface="+mj-lt"/>
                <a:cs typeface="Times New Roman" pitchFamily="18" charset="0"/>
              </a:rPr>
              <a:t>5. Đọc truyện vui sau. Dấu câu nào phù hợp với mỗi ô trống: </a:t>
            </a:r>
            <a:r>
              <a:rPr lang="vi-VN" sz="2800" b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dấu chấm </a:t>
            </a:r>
            <a:r>
              <a:rPr lang="vi-VN" sz="2800" dirty="0">
                <a:solidFill>
                  <a:srgbClr val="0000FF"/>
                </a:solidFill>
                <a:latin typeface="+mj-lt"/>
                <a:cs typeface="Times New Roman" pitchFamily="18" charset="0"/>
              </a:rPr>
              <a:t>hay </a:t>
            </a:r>
            <a:r>
              <a:rPr lang="vi-VN" sz="2800" b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dấu chấm hỏi</a:t>
            </a:r>
            <a:r>
              <a:rPr lang="vi-VN" sz="2800" dirty="0">
                <a:solidFill>
                  <a:srgbClr val="0000FF"/>
                </a:solidFill>
                <a:latin typeface="+mj-lt"/>
                <a:cs typeface="Times New Roman" pitchFamily="18" charset="0"/>
              </a:rPr>
              <a:t>, </a:t>
            </a:r>
            <a:r>
              <a:rPr lang="vi-VN" sz="2800" b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dấu chấm than</a:t>
            </a:r>
            <a:r>
              <a:rPr lang="vi-VN" sz="2800" dirty="0">
                <a:solidFill>
                  <a:srgbClr val="0000FF"/>
                </a:solidFill>
                <a:latin typeface="+mj-lt"/>
                <a:cs typeface="Times New Roman" pitchFamily="18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vi-VN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Bé Hoa mới đi học lớp 1 được một </a:t>
            </a:r>
            <a:r>
              <a:rPr lang="vi-VN" sz="2800">
                <a:solidFill>
                  <a:prstClr val="black"/>
                </a:solidFill>
                <a:latin typeface="+mj-lt"/>
                <a:cs typeface="Times New Roman" pitchFamily="18" charset="0"/>
              </a:rPr>
              <a:t>tuần        Bé </a:t>
            </a:r>
            <a:r>
              <a:rPr lang="vi-VN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nói với bố:</a:t>
            </a:r>
          </a:p>
          <a:p>
            <a:pPr>
              <a:lnSpc>
                <a:spcPct val="150000"/>
              </a:lnSpc>
            </a:pPr>
            <a:r>
              <a:rPr lang="vi-VN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- Có nhiều điều cô giáo con không biết đâu, bố ạ.</a:t>
            </a:r>
          </a:p>
          <a:p>
            <a:pPr>
              <a:lnSpc>
                <a:spcPct val="150000"/>
              </a:lnSpc>
            </a:pPr>
            <a:r>
              <a:rPr lang="vi-VN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- Sao con lại nghĩ thế  </a:t>
            </a:r>
          </a:p>
          <a:p>
            <a:pPr>
              <a:lnSpc>
                <a:spcPct val="150000"/>
              </a:lnSpc>
            </a:pPr>
            <a:r>
              <a:rPr lang="vi-VN" sz="28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- Vì thỉnh thoảng, cô lại bảo: "Các em hãy trả lời cho cô câu hỏi này </a:t>
            </a:r>
            <a:r>
              <a:rPr lang="vi-VN" sz="2800">
                <a:solidFill>
                  <a:prstClr val="black"/>
                </a:solidFill>
                <a:latin typeface="+mj-lt"/>
                <a:cs typeface="Times New Roman" pitchFamily="18" charset="0"/>
              </a:rPr>
              <a:t>nhé        ".</a:t>
            </a:r>
            <a:endParaRPr lang="vi-VN" sz="28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2D40F45-E92C-4471-A949-3D3B58E3ECD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12" t="15194" r="18271" b="16363"/>
          <a:stretch/>
        </p:blipFill>
        <p:spPr>
          <a:xfrm>
            <a:off x="8938205" y="4959783"/>
            <a:ext cx="1733181" cy="192520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734CD70-A082-44C3-8393-3D5622547E4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1" t="11958" r="14877" b="10222"/>
          <a:stretch/>
        </p:blipFill>
        <p:spPr>
          <a:xfrm>
            <a:off x="8844290" y="4742960"/>
            <a:ext cx="1965960" cy="227966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03F1141-69DC-47C4-A064-1A84FC6F73F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37725" y="-192760"/>
            <a:ext cx="1241801" cy="82786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D01806D-60A1-42A0-8D0C-D49CBE990CC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57498"/>
          <a:stretch/>
        </p:blipFill>
        <p:spPr>
          <a:xfrm>
            <a:off x="7378331" y="4605350"/>
            <a:ext cx="1559874" cy="1325944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2A2BA2D3-9AFA-4185-89D3-5094E1C28F43}"/>
              </a:ext>
            </a:extLst>
          </p:cNvPr>
          <p:cNvSpPr/>
          <p:nvPr/>
        </p:nvSpPr>
        <p:spPr>
          <a:xfrm>
            <a:off x="8762351" y="1724155"/>
            <a:ext cx="685800" cy="60960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199AE09-EDFD-401D-A825-ED23EDD4AD8E}"/>
              </a:ext>
            </a:extLst>
          </p:cNvPr>
          <p:cNvSpPr/>
          <p:nvPr/>
        </p:nvSpPr>
        <p:spPr>
          <a:xfrm>
            <a:off x="4758430" y="4337050"/>
            <a:ext cx="685800" cy="60960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834DB8B-6361-4430-8408-A29D71499A29}"/>
              </a:ext>
            </a:extLst>
          </p:cNvPr>
          <p:cNvSpPr/>
          <p:nvPr/>
        </p:nvSpPr>
        <p:spPr>
          <a:xfrm>
            <a:off x="5644686" y="3043959"/>
            <a:ext cx="685800" cy="60960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vi-VN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3616239-837D-4C90-8DC5-499F07F5B7C0}"/>
              </a:ext>
            </a:extLst>
          </p:cNvPr>
          <p:cNvSpPr txBox="1"/>
          <p:nvPr/>
        </p:nvSpPr>
        <p:spPr>
          <a:xfrm>
            <a:off x="8598022" y="1675012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49E3CF4-1DD6-4623-BB2E-391A54910CE6}"/>
              </a:ext>
            </a:extLst>
          </p:cNvPr>
          <p:cNvSpPr txBox="1"/>
          <p:nvPr/>
        </p:nvSpPr>
        <p:spPr>
          <a:xfrm>
            <a:off x="5500193" y="3030754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DB56CE0-2FF9-4B1A-BCD1-FCF7652A1072}"/>
              </a:ext>
            </a:extLst>
          </p:cNvPr>
          <p:cNvSpPr txBox="1"/>
          <p:nvPr/>
        </p:nvSpPr>
        <p:spPr>
          <a:xfrm>
            <a:off x="4558953" y="4287907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36" name="Tieng-yeah-tre-con-www_nhacchuongvui_com.mp3">
            <a:hlinkClick r:id="" action="ppaction://media"/>
            <a:extLst>
              <a:ext uri="{FF2B5EF4-FFF2-40B4-BE49-F238E27FC236}">
                <a16:creationId xmlns:a16="http://schemas.microsoft.com/office/drawing/2014/main" id="{579AA79A-E0DC-45C5-B15B-1E4E24677A5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414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421393" y="20289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5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078 4.07407E-6 L 1.00521 0.90763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99" y="45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4000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53" presetClass="entr" presetSubtype="16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23" grpId="0"/>
      <p:bldP spid="28" grpId="0" animBg="1"/>
      <p:bldP spid="29" grpId="0" animBg="1"/>
      <p:bldP spid="30" grpId="0" animBg="1"/>
      <p:bldP spid="31" grpId="0"/>
      <p:bldP spid="3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  <a:cs typeface="Arial" panose="020B0604020202020204" pitchFamily="34" charset="0"/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  <a:cs typeface="Arial" panose="020B0604020202020204" pitchFamily="34" charset="0"/>
              </a:rPr>
              <a:t>chúc</a:t>
            </a:r>
            <a:r>
              <a:rPr lang="en-US" sz="4800" b="1" dirty="0">
                <a:solidFill>
                  <a:srgbClr val="FF8119"/>
                </a:solidFill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cs typeface="Arial" panose="020B0604020202020204" pitchFamily="34" charset="0"/>
              </a:rPr>
              <a:t>các</a:t>
            </a:r>
            <a:r>
              <a:rPr lang="en-US" sz="4800" b="1" dirty="0">
                <a:solidFill>
                  <a:srgbClr val="FF8119"/>
                </a:solidFill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cs typeface="Arial" panose="020B0604020202020204" pitchFamily="34" charset="0"/>
              </a:rPr>
              <a:t>em</a:t>
            </a:r>
            <a:r>
              <a:rPr lang="en-US" sz="4800" b="1" dirty="0">
                <a:solidFill>
                  <a:srgbClr val="FF8119"/>
                </a:solidFill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cs typeface="Arial" panose="020B0604020202020204" pitchFamily="34" charset="0"/>
              </a:rPr>
              <a:t>học</a:t>
            </a:r>
            <a:r>
              <a:rPr lang="en-US" sz="4800" b="1" dirty="0">
                <a:solidFill>
                  <a:srgbClr val="FF8119"/>
                </a:solidFill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cs typeface="Arial" panose="020B0604020202020204" pitchFamily="34" charset="0"/>
              </a:rPr>
              <a:t>tốt</a:t>
            </a:r>
            <a:r>
              <a:rPr lang="en-US" sz="4800" b="1" dirty="0">
                <a:solidFill>
                  <a:srgbClr val="FF8119"/>
                </a:solidFill>
                <a:cs typeface="Arial" panose="020B06040202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555EA4-F00B-431C-B665-58DC8538AA2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778" l="4961" r="926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15"/>
          <a:stretch/>
        </p:blipFill>
        <p:spPr>
          <a:xfrm>
            <a:off x="2209801" y="0"/>
            <a:ext cx="7772396" cy="430132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FE0A47F-DE0D-4AFB-A019-3B65ECEF2308}"/>
              </a:ext>
            </a:extLst>
          </p:cNvPr>
          <p:cNvSpPr/>
          <p:nvPr/>
        </p:nvSpPr>
        <p:spPr>
          <a:xfrm>
            <a:off x="2757586" y="4057324"/>
            <a:ext cx="667682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 w="6600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TRÒ CH</a:t>
            </a:r>
            <a:r>
              <a:rPr kumimoji="0" lang="vi-VN" sz="3600" b="1" i="0" u="none" strike="noStrike" kern="1200" cap="none" spc="0" normalizeH="0" baseline="0" noProof="0">
                <a:ln w="6600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kumimoji="0" lang="en-US" sz="3600" b="1" i="0" u="none" strike="noStrike" kern="1200" cap="none" spc="0" normalizeH="0" baseline="0" noProof="0">
                <a:ln w="6600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ahoma" panose="020B0604030504040204" pitchFamily="34" charset="0"/>
              </a:rPr>
              <a:t>I HỘP QUÀ BÍ MẬT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637220-8609-44A7-8DDD-910576BCA515}"/>
              </a:ext>
            </a:extLst>
          </p:cNvPr>
          <p:cNvSpPr/>
          <p:nvPr/>
        </p:nvSpPr>
        <p:spPr>
          <a:xfrm>
            <a:off x="5868643" y="4924753"/>
            <a:ext cx="44646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Gift box secret game</a:t>
            </a:r>
          </a:p>
        </p:txBody>
      </p:sp>
      <p:pic>
        <p:nvPicPr>
          <p:cNvPr id="18" name="chrysanthemum">
            <a:hlinkClick r:id="" action="ppaction://media"/>
            <a:extLst>
              <a:ext uri="{FF2B5EF4-FFF2-40B4-BE49-F238E27FC236}">
                <a16:creationId xmlns:a16="http://schemas.microsoft.com/office/drawing/2014/main" id="{8AE2F4B0-E4D2-402B-A75B-0B7FADBE23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561926" y="-800100"/>
            <a:ext cx="609600" cy="609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DE89DDF-07D3-4211-87B5-CC5C5566EF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84328" y="6273224"/>
            <a:ext cx="2105890" cy="4849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6994CC0-E187-4764-98BD-D95CDD97CAA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46" y="0"/>
            <a:ext cx="2355273" cy="92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64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59259E-6 L 0 -0.07222 " pathEditMode="relative" rAng="0" ptsTypes="AA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0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335562D-47C3-42BC-BC7D-7AF52EE5A71A}"/>
              </a:ext>
            </a:extLst>
          </p:cNvPr>
          <p:cNvSpPr/>
          <p:nvPr/>
        </p:nvSpPr>
        <p:spPr>
          <a:xfrm>
            <a:off x="0" y="1839350"/>
            <a:ext cx="12192000" cy="114174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DE8E057-79AF-4679-8F0F-5F578B85F19A}"/>
              </a:ext>
            </a:extLst>
          </p:cNvPr>
          <p:cNvSpPr/>
          <p:nvPr/>
        </p:nvSpPr>
        <p:spPr>
          <a:xfrm>
            <a:off x="0" y="5174659"/>
            <a:ext cx="12192000" cy="114174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hlinkClick r:id="rId4" action="ppaction://hlinksldjump"/>
            <a:extLst>
              <a:ext uri="{FF2B5EF4-FFF2-40B4-BE49-F238E27FC236}">
                <a16:creationId xmlns:a16="http://schemas.microsoft.com/office/drawing/2014/main" id="{165D02D2-111C-48DA-B806-17EDA77B2D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607" y="988823"/>
            <a:ext cx="1969179" cy="1743607"/>
          </a:xfrm>
          <a:prstGeom prst="rect">
            <a:avLst/>
          </a:prstGeom>
        </p:spPr>
      </p:pic>
      <p:pic>
        <p:nvPicPr>
          <p:cNvPr id="9" name="Picture 8">
            <a:hlinkClick r:id="rId4" action="ppaction://hlinksldjump"/>
            <a:extLst>
              <a:ext uri="{FF2B5EF4-FFF2-40B4-BE49-F238E27FC236}">
                <a16:creationId xmlns:a16="http://schemas.microsoft.com/office/drawing/2014/main" id="{DE93B167-9DF8-4F7B-A15E-DCA0F1988F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882" y="449004"/>
            <a:ext cx="2060627" cy="1383912"/>
          </a:xfrm>
          <a:prstGeom prst="rect">
            <a:avLst/>
          </a:prstGeom>
        </p:spPr>
      </p:pic>
      <p:pic>
        <p:nvPicPr>
          <p:cNvPr id="10" name="Picture 9">
            <a:hlinkClick r:id="rId7" action="ppaction://hlinksldjump"/>
            <a:extLst>
              <a:ext uri="{FF2B5EF4-FFF2-40B4-BE49-F238E27FC236}">
                <a16:creationId xmlns:a16="http://schemas.microsoft.com/office/drawing/2014/main" id="{99F79902-D845-4948-9A8D-BC737DA839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410" y="914088"/>
            <a:ext cx="1969179" cy="174360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A3D29D-2006-4BE0-AEF2-ABC918DCEA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685" y="401979"/>
            <a:ext cx="2060627" cy="1383912"/>
          </a:xfrm>
          <a:prstGeom prst="rect">
            <a:avLst/>
          </a:prstGeom>
        </p:spPr>
      </p:pic>
      <p:pic>
        <p:nvPicPr>
          <p:cNvPr id="12" name="Picture 11">
            <a:hlinkClick r:id="rId10" action="ppaction://hlinksldjump"/>
            <a:extLst>
              <a:ext uri="{FF2B5EF4-FFF2-40B4-BE49-F238E27FC236}">
                <a16:creationId xmlns:a16="http://schemas.microsoft.com/office/drawing/2014/main" id="{B9F6EF56-EFE5-46AA-BEED-938FE1E31AD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68" y="958360"/>
            <a:ext cx="1969179" cy="174360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BCEBFF-5DE1-4042-94D0-113FF0A7D80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2343" y="446251"/>
            <a:ext cx="2060627" cy="1383912"/>
          </a:xfrm>
          <a:prstGeom prst="rect">
            <a:avLst/>
          </a:prstGeom>
        </p:spPr>
      </p:pic>
      <p:pic>
        <p:nvPicPr>
          <p:cNvPr id="14" name="Picture 13">
            <a:hlinkClick r:id="rId13" action="ppaction://hlinksldjump"/>
            <a:extLst>
              <a:ext uri="{FF2B5EF4-FFF2-40B4-BE49-F238E27FC236}">
                <a16:creationId xmlns:a16="http://schemas.microsoft.com/office/drawing/2014/main" id="{633EC59B-FCA1-44AA-9210-1F72A9C855E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1" y="4320472"/>
            <a:ext cx="1969179" cy="1743607"/>
          </a:xfrm>
          <a:prstGeom prst="rect">
            <a:avLst/>
          </a:prstGeom>
        </p:spPr>
      </p:pic>
      <p:pic>
        <p:nvPicPr>
          <p:cNvPr id="15" name="Picture 14">
            <a:hlinkClick r:id="rId13" action="ppaction://hlinksldjump"/>
            <a:extLst>
              <a:ext uri="{FF2B5EF4-FFF2-40B4-BE49-F238E27FC236}">
                <a16:creationId xmlns:a16="http://schemas.microsoft.com/office/drawing/2014/main" id="{AD65FD14-A8FF-49BD-BB2A-1A81849D35A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16" y="3808363"/>
            <a:ext cx="2060627" cy="1383912"/>
          </a:xfrm>
          <a:prstGeom prst="rect">
            <a:avLst/>
          </a:prstGeom>
        </p:spPr>
      </p:pic>
      <p:pic>
        <p:nvPicPr>
          <p:cNvPr id="16" name="Picture 15">
            <a:hlinkClick r:id="rId16" action="ppaction://hlinksldjump"/>
            <a:extLst>
              <a:ext uri="{FF2B5EF4-FFF2-40B4-BE49-F238E27FC236}">
                <a16:creationId xmlns:a16="http://schemas.microsoft.com/office/drawing/2014/main" id="{6FB1DCEB-4C74-4EB6-8AC6-7F38A1717E0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210" y="4302855"/>
            <a:ext cx="1969179" cy="1743607"/>
          </a:xfrm>
          <a:prstGeom prst="rect">
            <a:avLst/>
          </a:prstGeom>
        </p:spPr>
      </p:pic>
      <p:pic>
        <p:nvPicPr>
          <p:cNvPr id="17" name="Picture 16">
            <a:hlinkClick r:id="rId16" action="ppaction://hlinksldjump"/>
            <a:extLst>
              <a:ext uri="{FF2B5EF4-FFF2-40B4-BE49-F238E27FC236}">
                <a16:creationId xmlns:a16="http://schemas.microsoft.com/office/drawing/2014/main" id="{769360CF-BDF1-45A9-8C3E-6AEF4338A20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485" y="3790746"/>
            <a:ext cx="2060627" cy="1383912"/>
          </a:xfrm>
          <a:prstGeom prst="rect">
            <a:avLst/>
          </a:prstGeom>
        </p:spPr>
      </p:pic>
      <p:pic>
        <p:nvPicPr>
          <p:cNvPr id="18" name="Picture 17">
            <a:hlinkClick r:id="rId19" action="ppaction://hlinksldjump"/>
            <a:extLst>
              <a:ext uri="{FF2B5EF4-FFF2-40B4-BE49-F238E27FC236}">
                <a16:creationId xmlns:a16="http://schemas.microsoft.com/office/drawing/2014/main" id="{72FC547B-FE68-4CD5-98AE-80D9F184E2A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402" y="4335076"/>
            <a:ext cx="1969179" cy="1743607"/>
          </a:xfrm>
          <a:prstGeom prst="rect">
            <a:avLst/>
          </a:prstGeom>
        </p:spPr>
      </p:pic>
      <p:pic>
        <p:nvPicPr>
          <p:cNvPr id="19" name="Picture 18">
            <a:hlinkClick r:id="rId19" action="ppaction://hlinksldjump"/>
            <a:extLst>
              <a:ext uri="{FF2B5EF4-FFF2-40B4-BE49-F238E27FC236}">
                <a16:creationId xmlns:a16="http://schemas.microsoft.com/office/drawing/2014/main" id="{12C318AC-1A9F-4496-B8ED-00C59FCFCB6B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402" y="3771023"/>
            <a:ext cx="2060627" cy="13839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6677DD5-4B38-44EE-AE03-4CE69860F1F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308765"/>
            <a:ext cx="6095999" cy="33481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E58EB64-C11F-4AA8-BD51-6B7EDB33655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6308765"/>
            <a:ext cx="6095999" cy="33481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68116E2-9E2A-444E-92F8-B1A7CB14769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4629"/>
            <a:ext cx="6095999" cy="33481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AF2A1C0-A62D-4A01-AB2A-74ABC46C1AC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974629"/>
            <a:ext cx="6095999" cy="334819"/>
          </a:xfrm>
          <a:prstGeom prst="rect">
            <a:avLst/>
          </a:prstGeom>
        </p:spPr>
      </p:pic>
      <p:sp>
        <p:nvSpPr>
          <p:cNvPr id="42" name="Flowchart: Summing Junction 41">
            <a:hlinkClick r:id="rId23" action="ppaction://hlinksldjump"/>
            <a:extLst>
              <a:ext uri="{FF2B5EF4-FFF2-40B4-BE49-F238E27FC236}">
                <a16:creationId xmlns:a16="http://schemas.microsoft.com/office/drawing/2014/main" id="{E51D645D-F5EB-48AD-9720-05E0BE57DF46}"/>
              </a:ext>
            </a:extLst>
          </p:cNvPr>
          <p:cNvSpPr/>
          <p:nvPr/>
        </p:nvSpPr>
        <p:spPr>
          <a:xfrm>
            <a:off x="11398689" y="6114928"/>
            <a:ext cx="649068" cy="649068"/>
          </a:xfrm>
          <a:prstGeom prst="flowChartSummingJunction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A62F65E-B99D-40DE-83B9-6C6F2BF12D2D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4" y="57431"/>
            <a:ext cx="2014426" cy="79392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40F4C0C-7DA0-4A2E-9DFC-C36E07AC6FC8}"/>
              </a:ext>
            </a:extLst>
          </p:cNvPr>
          <p:cNvSpPr txBox="1"/>
          <p:nvPr/>
        </p:nvSpPr>
        <p:spPr>
          <a:xfrm>
            <a:off x="8374617" y="2732430"/>
            <a:ext cx="3863106" cy="37856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anose="02020603050405020304" pitchFamily="18" charset="0"/>
              </a:rPr>
              <a:t>GV click vào đường màu đỏ trên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anose="02020603050405020304" pitchFamily="18" charset="0"/>
              </a:rPr>
              <a:t>THÂN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anose="02020603050405020304" pitchFamily="18" charset="0"/>
              </a:rPr>
              <a:t> hộp quà để ra câu hỏi.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anose="02020603050405020304" pitchFamily="18" charset="0"/>
              </a:rPr>
              <a:t> Click chuột vào màn hình ra đáp án. Click chuột vào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anose="02020603050405020304" pitchFamily="18" charset="0"/>
              </a:rPr>
              <a:t>NẮP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anose="02020603050405020304" pitchFamily="18" charset="0"/>
              </a:rPr>
              <a:t> hộp quà để ra phần thưởng.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anose="02020603050405020304" pitchFamily="18" charset="0"/>
              </a:rPr>
              <a:t> Click chuột vào chữ 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anose="02020603050405020304" pitchFamily="18" charset="0"/>
              </a:rPr>
              <a:t>QUAY LẠI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Times New Roman" panose="02020603050405020304" pitchFamily="18" charset="0"/>
              </a:rPr>
              <a:t>để trở về chọn hộp quà tiếp theo.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B75EAE7-EC69-422F-A599-B0F44D72099D}"/>
              </a:ext>
            </a:extLst>
          </p:cNvPr>
          <p:cNvSpPr/>
          <p:nvPr/>
        </p:nvSpPr>
        <p:spPr>
          <a:xfrm>
            <a:off x="2982195" y="2131200"/>
            <a:ext cx="502923" cy="57036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1E39B94-C9BE-4FFB-BC35-13359ADAE5B5}"/>
              </a:ext>
            </a:extLst>
          </p:cNvPr>
          <p:cNvSpPr/>
          <p:nvPr/>
        </p:nvSpPr>
        <p:spPr>
          <a:xfrm>
            <a:off x="6095998" y="2077081"/>
            <a:ext cx="502923" cy="57036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2574B8A-590E-4610-841B-A8958722E415}"/>
              </a:ext>
            </a:extLst>
          </p:cNvPr>
          <p:cNvSpPr/>
          <p:nvPr/>
        </p:nvSpPr>
        <p:spPr>
          <a:xfrm>
            <a:off x="9432656" y="2102601"/>
            <a:ext cx="502923" cy="57036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B839782-CDFC-4ACF-8867-5A197D0B1EAF}"/>
              </a:ext>
            </a:extLst>
          </p:cNvPr>
          <p:cNvSpPr/>
          <p:nvPr/>
        </p:nvSpPr>
        <p:spPr>
          <a:xfrm>
            <a:off x="1656329" y="5457206"/>
            <a:ext cx="502923" cy="57036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0FA4F45-79B6-41A9-8FAE-BA3470D10A6E}"/>
              </a:ext>
            </a:extLst>
          </p:cNvPr>
          <p:cNvSpPr/>
          <p:nvPr/>
        </p:nvSpPr>
        <p:spPr>
          <a:xfrm>
            <a:off x="4438315" y="5457206"/>
            <a:ext cx="502923" cy="570368"/>
          </a:xfrm>
          <a:prstGeom prst="rect">
            <a:avLst/>
          </a:prstGeom>
          <a:solidFill>
            <a:srgbClr val="9AD2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6EFF1F4-88AD-43C8-B19D-66AECF578F7D}"/>
              </a:ext>
            </a:extLst>
          </p:cNvPr>
          <p:cNvSpPr/>
          <p:nvPr/>
        </p:nvSpPr>
        <p:spPr>
          <a:xfrm>
            <a:off x="7254991" y="5508315"/>
            <a:ext cx="502923" cy="570368"/>
          </a:xfrm>
          <a:prstGeom prst="rect">
            <a:avLst/>
          </a:prstGeom>
          <a:solidFill>
            <a:srgbClr val="E22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574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 nhận được 3 viên kẹo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79355" y="163843"/>
            <a:ext cx="10291030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Đọc đoạn cuối bài: Câu chuyện bó đũa (trang 138).</a:t>
            </a:r>
          </a:p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Qua câu chuyện người cha muốn khuyên các con điều gì? 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119673" y="2105312"/>
            <a:ext cx="10104582" cy="1419837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800">
                <a:solidFill>
                  <a:srgbClr val="002060"/>
                </a:solidFill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Anh em phải thương yêu đùm bọc nhau. Đoàn kết mới tạo sức mạnh.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 LẠI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A2D4D75-0DA8-4717-97ED-60BDC399FC9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2502" y="83953"/>
            <a:ext cx="2014426" cy="79392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5473678-1F63-4640-86B1-28DA51CA7468}"/>
              </a:ext>
            </a:extLst>
          </p:cNvPr>
          <p:cNvSpPr/>
          <p:nvPr/>
        </p:nvSpPr>
        <p:spPr>
          <a:xfrm>
            <a:off x="10799030" y="6058831"/>
            <a:ext cx="502923" cy="57036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0466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 nhận được 2 viên kẹo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166808" y="0"/>
            <a:ext cx="10542493" cy="1530367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Đọc 2 đoạn cuối bài: Tiếng võng kêu (trang 135). </a:t>
            </a:r>
          </a:p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Bạn nhỏ nói gì với em bé trong hai khổ thơ cuối?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269543" y="1579915"/>
            <a:ext cx="10413282" cy="2242119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2800">
                <a:solidFill>
                  <a:srgbClr val="002060"/>
                </a:solidFill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Hỏi em bé: Trong giấc mơ em – Có gặp con cò? – Lặn lội bờ sông? Có gặp cánh bướm - Mênh mông, mênh mông?</a:t>
            </a:r>
          </a:p>
          <a:p>
            <a:pPr lvl="0">
              <a:defRPr/>
            </a:pPr>
            <a:r>
              <a:rPr lang="en-US" sz="2800">
                <a:solidFill>
                  <a:srgbClr val="002060"/>
                </a:solidFill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Nhắn nhủ em: Em ơi cứ ngủ - Tay anh đưa đều – em cứ ngủ ngon, anh vẫn đưa võng đều đều cho em ngủ.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 LẠI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4877D13-18D9-46BD-8A80-FE1D4031125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574" y="83953"/>
            <a:ext cx="2014426" cy="79392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9CF4E27-E6FF-4B10-8610-5A969DB61ADC}"/>
              </a:ext>
            </a:extLst>
          </p:cNvPr>
          <p:cNvSpPr/>
          <p:nvPr/>
        </p:nvSpPr>
        <p:spPr>
          <a:xfrm>
            <a:off x="10757415" y="6034080"/>
            <a:ext cx="502923" cy="57036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930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 nhận được 3 viên kẹo.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Đọc 2 đoạn cuối bài: Để lại cho em (trang 128).</a:t>
            </a:r>
          </a:p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Chị còn để lại cho em bé điều gì tốt đẹp?</a:t>
            </a:r>
            <a:r>
              <a:rPr lang="en-US" sz="32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7999" y="2131123"/>
            <a:ext cx="9622971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Chị còn để lại cho em “cái ngoan” của chị.</a:t>
            </a:r>
            <a:endParaRPr lang="en-US" sz="3200">
              <a:solidFill>
                <a:srgbClr val="002060"/>
              </a:solidFill>
              <a:latin typeface="UTM Avo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 LẠI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84D608F-E017-4DEB-B63C-F7A7C6469FD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574" y="83953"/>
            <a:ext cx="2014426" cy="79392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B4EBB3CB-0FF0-4C95-9C51-2994148718D1}"/>
              </a:ext>
            </a:extLst>
          </p:cNvPr>
          <p:cNvSpPr/>
          <p:nvPr/>
        </p:nvSpPr>
        <p:spPr>
          <a:xfrm>
            <a:off x="10757415" y="6034080"/>
            <a:ext cx="502923" cy="57036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689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 nhận được 2 viên kẹo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2744" y="253552"/>
            <a:ext cx="987062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Đọc đoạn 2 bài: Sự tích cây vú sữa (trang 123).</a:t>
            </a:r>
          </a:p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Khi quay về nhà, không thấy mẹ, cậu bé đã làm gì?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800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Khi quay về nhà, không thấy mẹ, cậu bé ôm một cây xanh trong vườn mà khóc.</a:t>
            </a:r>
            <a:endParaRPr lang="en-US" sz="2800">
              <a:solidFill>
                <a:srgbClr val="002060"/>
              </a:solidFill>
              <a:latin typeface="UTM Avo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 LẠI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59F3294-AF9D-4DFE-A775-99FAAC152E4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574" y="103181"/>
            <a:ext cx="2014426" cy="79392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821889B-C14E-4853-9B91-72DBA5916DB2}"/>
              </a:ext>
            </a:extLst>
          </p:cNvPr>
          <p:cNvSpPr/>
          <p:nvPr/>
        </p:nvSpPr>
        <p:spPr>
          <a:xfrm>
            <a:off x="10799030" y="6034080"/>
            <a:ext cx="502923" cy="57036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3062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 nhận được 4 viên kẹo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9525" y="419072"/>
            <a:ext cx="10799030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Đọc 2 đoạn cuối bài: Nấu bữa cơm đầu tiên (trang 120).</a:t>
            </a:r>
          </a:p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Mâm cơm được bạn nhỏ chuẩn bị </a:t>
            </a:r>
            <a:r>
              <a:rPr lang="en-US" sz="32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như thế nào?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5406" y="2379482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>
                <a:solidFill>
                  <a:srgbClr val="002060"/>
                </a:solidFill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Chuẩn bị rất đầy đủ.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 LẠI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D06B968-AB2E-44B9-8623-FE44214778F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9332" y="83953"/>
            <a:ext cx="2014426" cy="79392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0FF0573-168D-4C5B-A9A9-0DB39E5CDAA7}"/>
              </a:ext>
            </a:extLst>
          </p:cNvPr>
          <p:cNvSpPr/>
          <p:nvPr/>
        </p:nvSpPr>
        <p:spPr>
          <a:xfrm>
            <a:off x="10799030" y="6034080"/>
            <a:ext cx="502923" cy="570368"/>
          </a:xfrm>
          <a:prstGeom prst="rect">
            <a:avLst/>
          </a:prstGeom>
          <a:solidFill>
            <a:srgbClr val="9AD2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889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  <p:bldP spid="19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952</TotalTime>
  <Words>983</Words>
  <Application>Microsoft Office PowerPoint</Application>
  <PresentationFormat>Widescreen</PresentationFormat>
  <Paragraphs>98</Paragraphs>
  <Slides>22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Arial</vt:lpstr>
      <vt:lpstr>Calibri</vt:lpstr>
      <vt:lpstr>Calibri Light</vt:lpstr>
      <vt:lpstr>Tahoma</vt:lpstr>
      <vt:lpstr>Times New Roman</vt:lpstr>
      <vt:lpstr>UTM Avo</vt:lpstr>
      <vt:lpstr>1_Office Theme</vt:lpstr>
      <vt:lpstr>2_Office Theme</vt:lpstr>
      <vt:lpstr>3_Office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 HAI AN</dc:creator>
  <cp:lastModifiedBy>Vũ Trọng Đông</cp:lastModifiedBy>
  <cp:revision>12</cp:revision>
  <dcterms:created xsi:type="dcterms:W3CDTF">2021-11-09T13:51:41Z</dcterms:created>
  <dcterms:modified xsi:type="dcterms:W3CDTF">2021-12-01T18:33:44Z</dcterms:modified>
</cp:coreProperties>
</file>