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97" r:id="rId3"/>
  </p:sldMasterIdLst>
  <p:sldIdLst>
    <p:sldId id="350" r:id="rId4"/>
    <p:sldId id="334" r:id="rId5"/>
    <p:sldId id="349" r:id="rId6"/>
    <p:sldId id="336" r:id="rId7"/>
    <p:sldId id="337" r:id="rId8"/>
    <p:sldId id="338" r:id="rId9"/>
    <p:sldId id="339" r:id="rId10"/>
    <p:sldId id="340" r:id="rId11"/>
    <p:sldId id="341" r:id="rId12"/>
    <p:sldId id="262" r:id="rId13"/>
    <p:sldId id="343" r:id="rId14"/>
    <p:sldId id="344" r:id="rId15"/>
    <p:sldId id="342" r:id="rId16"/>
    <p:sldId id="346" r:id="rId17"/>
    <p:sldId id="345" r:id="rId18"/>
    <p:sldId id="27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M HAI AN" initials="LHA" lastIdx="1" clrIdx="0">
    <p:extLst>
      <p:ext uri="{19B8F6BF-5375-455C-9EA6-DF929625EA0E}">
        <p15:presenceInfo xmlns:p15="http://schemas.microsoft.com/office/powerpoint/2012/main" userId="LAM HAI 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1E7"/>
    <a:srgbClr val="E533E9"/>
    <a:srgbClr val="D217D7"/>
    <a:srgbClr val="9AD21C"/>
    <a:srgbClr val="AFE438"/>
    <a:srgbClr val="A8E226"/>
    <a:srgbClr val="AEE434"/>
    <a:srgbClr val="F694C7"/>
    <a:srgbClr val="F8AAE4"/>
    <a:srgbClr val="E48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7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811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95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49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85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4737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3518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836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908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23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99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30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027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09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05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8182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01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790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5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277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660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1602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6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3871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69745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1658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054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33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91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4741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20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455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12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49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9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8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67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635D2-1FD4-42FB-A3A0-B9DFEF7C7F90}" type="datetimeFigureOut">
              <a:rPr lang="en-US" smtClean="0"/>
              <a:t>12/2/2021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A4EFB-0D95-4D66-8DB7-7B35D2AA2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8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7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1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slide" Target="slide8.xml"/><Relationship Id="rId18" Type="http://schemas.openxmlformats.org/officeDocument/2006/relationships/image" Target="../media/image25.png"/><Relationship Id="rId3" Type="http://schemas.openxmlformats.org/officeDocument/2006/relationships/image" Target="../media/image15.jpeg"/><Relationship Id="rId21" Type="http://schemas.openxmlformats.org/officeDocument/2006/relationships/image" Target="../media/image27.png"/><Relationship Id="rId7" Type="http://schemas.openxmlformats.org/officeDocument/2006/relationships/slide" Target="slide6.xml"/><Relationship Id="rId12" Type="http://schemas.openxmlformats.org/officeDocument/2006/relationships/image" Target="../media/image21.png"/><Relationship Id="rId17" Type="http://schemas.openxmlformats.org/officeDocument/2006/relationships/image" Target="../media/image24.png"/><Relationship Id="rId2" Type="http://schemas.openxmlformats.org/officeDocument/2006/relationships/image" Target="../media/image14.jpg"/><Relationship Id="rId16" Type="http://schemas.openxmlformats.org/officeDocument/2006/relationships/slide" Target="slide9.xml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24" Type="http://schemas.openxmlformats.org/officeDocument/2006/relationships/image" Target="../media/image13.png"/><Relationship Id="rId5" Type="http://schemas.openxmlformats.org/officeDocument/2006/relationships/image" Target="../media/image16.png"/><Relationship Id="rId15" Type="http://schemas.openxmlformats.org/officeDocument/2006/relationships/image" Target="../media/image23.png"/><Relationship Id="rId23" Type="http://schemas.openxmlformats.org/officeDocument/2006/relationships/slide" Target="slide11.xml"/><Relationship Id="rId10" Type="http://schemas.openxmlformats.org/officeDocument/2006/relationships/slide" Target="slide7.xml"/><Relationship Id="rId19" Type="http://schemas.openxmlformats.org/officeDocument/2006/relationships/slide" Target="slide10.xml"/><Relationship Id="rId4" Type="http://schemas.openxmlformats.org/officeDocument/2006/relationships/slide" Target="slide5.xml"/><Relationship Id="rId9" Type="http://schemas.openxmlformats.org/officeDocument/2006/relationships/image" Target="../media/image19.png"/><Relationship Id="rId14" Type="http://schemas.openxmlformats.org/officeDocument/2006/relationships/image" Target="../media/image22.png"/><Relationship Id="rId22" Type="http://schemas.openxmlformats.org/officeDocument/2006/relationships/image" Target="../media/image28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19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0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5.gif"/><Relationship Id="rId3" Type="http://schemas.openxmlformats.org/officeDocument/2006/relationships/audio" Target="../media/audio2.wav"/><Relationship Id="rId7" Type="http://schemas.openxmlformats.org/officeDocument/2006/relationships/image" Target="../media/image25.png"/><Relationship Id="rId12" Type="http://schemas.openxmlformats.org/officeDocument/2006/relationships/image" Target="../media/image34.gif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4.png"/><Relationship Id="rId11" Type="http://schemas.openxmlformats.org/officeDocument/2006/relationships/image" Target="../media/image33.gif"/><Relationship Id="rId5" Type="http://schemas.openxmlformats.org/officeDocument/2006/relationships/image" Target="../media/image30.gif"/><Relationship Id="rId15" Type="http://schemas.openxmlformats.org/officeDocument/2006/relationships/image" Target="../media/image37.gif"/><Relationship Id="rId10" Type="http://schemas.openxmlformats.org/officeDocument/2006/relationships/image" Target="../media/image32.gif"/><Relationship Id="rId4" Type="http://schemas.openxmlformats.org/officeDocument/2006/relationships/image" Target="../media/image29.PNG"/><Relationship Id="rId9" Type="http://schemas.openxmlformats.org/officeDocument/2006/relationships/slide" Target="slide4.xml"/><Relationship Id="rId14" Type="http://schemas.openxmlformats.org/officeDocument/2006/relationships/image" Target="../media/image3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451191" y="44189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TIẾNG VIỆT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101047-25E6-45B1-9FAC-C1D2B827DC01}"/>
              </a:ext>
            </a:extLst>
          </p:cNvPr>
          <p:cNvSpPr/>
          <p:nvPr/>
        </p:nvSpPr>
        <p:spPr>
          <a:xfrm>
            <a:off x="10258352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1031247" y="2230833"/>
            <a:ext cx="1131713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Tuần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18: ÔN TẬP CUỐI HỌC KÌ 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Tiết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 5&amp;6</a:t>
            </a:r>
          </a:p>
        </p:txBody>
      </p:sp>
    </p:spTree>
    <p:extLst>
      <p:ext uri="{BB962C8B-B14F-4D97-AF65-F5344CB8AC3E}">
        <p14:creationId xmlns:p14="http://schemas.microsoft.com/office/powerpoint/2010/main" val="369550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nhận được 3 viên kẹo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129206" y="330801"/>
            <a:ext cx="10249415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đoạn cuối bài: Vầng trăng của ngoại (trang 108).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Quầng sáng My nhìn thấy khi tỉnh giấc là gì?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208637" y="2172959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Quầng sáng My nhìn thấy khi tỉnh giấc là ánh sáng từ chiếc đèn bàn của ông.</a:t>
            </a:r>
            <a:endParaRPr lang="en-US" sz="3200">
              <a:solidFill>
                <a:srgbClr val="002060"/>
              </a:solidFill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1813CCA-9763-446B-8402-1E5880CB67A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47D9426-9675-4A09-8081-9A3ABCE19EAF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E22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34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2BF14B-81A2-4884-8F89-BD83D5F33B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6"/>
          <a:stretch/>
        </p:blipFill>
        <p:spPr>
          <a:xfrm>
            <a:off x="0" y="471053"/>
            <a:ext cx="12192000" cy="638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4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E91E2-A41B-4AEA-BA47-82AB70CAC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5A4C8-5378-4530-BAEB-5F3AD0DB7A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Bm3u3kWZvMUD16wHaBriQmEdVCOb7qhR">
            <a:hlinkClick r:id="" action="ppaction://media"/>
            <a:extLst>
              <a:ext uri="{FF2B5EF4-FFF2-40B4-BE49-F238E27FC236}">
                <a16:creationId xmlns:a16="http://schemas.microsoft.com/office/drawing/2014/main" id="{3C6E4E86-C45C-4C19-8848-423648D6EC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5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12D39EA-D77C-4C81-BEC3-37C6F3F37F2A}"/>
              </a:ext>
            </a:extLst>
          </p:cNvPr>
          <p:cNvSpPr/>
          <p:nvPr/>
        </p:nvSpPr>
        <p:spPr>
          <a:xfrm>
            <a:off x="8386732" y="754846"/>
            <a:ext cx="39855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cây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na.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6C80E8-62B6-4CC7-9D43-668574FE65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6" b="25813"/>
          <a:stretch/>
        </p:blipFill>
        <p:spPr>
          <a:xfrm>
            <a:off x="0" y="429491"/>
            <a:ext cx="4742155" cy="445850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E1859F7-3F9F-451C-BFFE-36934A557CAE}"/>
              </a:ext>
            </a:extLst>
          </p:cNvPr>
          <p:cNvSpPr/>
          <p:nvPr/>
        </p:nvSpPr>
        <p:spPr>
          <a:xfrm>
            <a:off x="4513577" y="642123"/>
            <a:ext cx="3953500" cy="57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lphaLcParenR"/>
            </a:pP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cây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1B9933-4393-4545-A2E3-0F05EE9D0762}"/>
              </a:ext>
            </a:extLst>
          </p:cNvPr>
          <p:cNvSpPr/>
          <p:nvPr/>
        </p:nvSpPr>
        <p:spPr>
          <a:xfrm>
            <a:off x="4513577" y="1375084"/>
            <a:ext cx="7112335" cy="57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b)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Bác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hàng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xóm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ngạc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nhiên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nói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gì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C2A2A9-87D2-475A-867D-E3AC740E023F}"/>
              </a:ext>
            </a:extLst>
          </p:cNvPr>
          <p:cNvSpPr/>
          <p:nvPr/>
        </p:nvSpPr>
        <p:spPr>
          <a:xfrm>
            <a:off x="4860519" y="1949472"/>
            <a:ext cx="72131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Bác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hàng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xóm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ngạc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nhiên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nói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: “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ơi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nhiều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tuổi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na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?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chuối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hơn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?”.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08F10D-B7EE-4753-97ED-B811B7F4F9C0}"/>
              </a:ext>
            </a:extLst>
          </p:cNvPr>
          <p:cNvSpPr/>
          <p:nvPr/>
        </p:nvSpPr>
        <p:spPr>
          <a:xfrm>
            <a:off x="4581465" y="3112552"/>
            <a:ext cx="7610535" cy="1128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c)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Vì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sao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bác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hàng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xóm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khuyên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cây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chuối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046E89-235E-4D21-89D3-8172EF5199DF}"/>
              </a:ext>
            </a:extLst>
          </p:cNvPr>
          <p:cNvSpPr/>
          <p:nvPr/>
        </p:nvSpPr>
        <p:spPr>
          <a:xfrm>
            <a:off x="4784465" y="4351166"/>
            <a:ext cx="72788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Bác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hàng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xóm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khuyên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trồng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chuối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vì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chuối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mau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ra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quả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còn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na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chắc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gì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chờ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đến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ngày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err="1">
                <a:latin typeface="UTM Avo" panose="02040603050506020204" pitchFamily="18" charset="0"/>
                <a:cs typeface="Times New Roman" pitchFamily="18" charset="0"/>
              </a:rPr>
              <a:t>có</a:t>
            </a:r>
            <a:r>
              <a:rPr lang="en-US" sz="2400">
                <a:latin typeface="UTM Avo" panose="02040603050506020204" pitchFamily="18" charset="0"/>
                <a:cs typeface="Times New Roman" pitchFamily="18" charset="0"/>
              </a:rPr>
              <a:t> quả.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5663B8-3828-4C55-81BD-9715101D0F11}"/>
              </a:ext>
            </a:extLst>
          </p:cNvPr>
          <p:cNvSpPr/>
          <p:nvPr/>
        </p:nvSpPr>
        <p:spPr>
          <a:xfrm>
            <a:off x="0" y="5306001"/>
            <a:ext cx="5915891" cy="578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d)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trả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lời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như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thế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nào</a:t>
            </a:r>
            <a:r>
              <a:rPr lang="en-US" sz="2400" b="1" dirty="0">
                <a:solidFill>
                  <a:srgbClr val="0000FF"/>
                </a:solidFill>
                <a:latin typeface="UTM Avo" panose="02040603050506020204" pitchFamily="18" charset="0"/>
                <a:cs typeface="Times New Roman" pitchFamily="18" charset="0"/>
              </a:rPr>
              <a:t>?</a:t>
            </a:r>
            <a:endParaRPr lang="vi-VN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5D25902-37F2-458A-B51B-E4ECC276C1D7}"/>
              </a:ext>
            </a:extLst>
          </p:cNvPr>
          <p:cNvSpPr/>
          <p:nvPr/>
        </p:nvSpPr>
        <p:spPr>
          <a:xfrm>
            <a:off x="193964" y="5884877"/>
            <a:ext cx="108169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trả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lời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: “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đâu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!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Tôi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thì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cháu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tôi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ăn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Chúng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sẽ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chẳng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UTM Avo" panose="02040603050506020204" pitchFamily="18" charset="0"/>
                <a:cs typeface="Times New Roman" pitchFamily="18" charset="0"/>
              </a:rPr>
              <a:t>quên</a:t>
            </a:r>
            <a:r>
              <a:rPr lang="en-US" sz="24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2400" err="1">
                <a:latin typeface="UTM Avo" panose="02040603050506020204" pitchFamily="18" charset="0"/>
                <a:cs typeface="Times New Roman" pitchFamily="18" charset="0"/>
              </a:rPr>
              <a:t>người</a:t>
            </a:r>
            <a:r>
              <a:rPr lang="en-US" sz="2400">
                <a:latin typeface="UTM Avo" panose="02040603050506020204" pitchFamily="18" charset="0"/>
                <a:cs typeface="Times New Roman" pitchFamily="18" charset="0"/>
              </a:rPr>
              <a:t> trồng.”</a:t>
            </a:r>
            <a:endParaRPr lang="vi-V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82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225A16-B04D-4D6F-B481-BF3A9007EC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6" b="25813"/>
          <a:stretch/>
        </p:blipFill>
        <p:spPr>
          <a:xfrm>
            <a:off x="0" y="526472"/>
            <a:ext cx="12192000" cy="4336474"/>
          </a:xfrm>
          <a:prstGeom prst="rect">
            <a:avLst/>
          </a:prstGeom>
        </p:spPr>
      </p:pic>
      <p:sp>
        <p:nvSpPr>
          <p:cNvPr id="6" name="Rounded Rectangle 13">
            <a:extLst>
              <a:ext uri="{FF2B5EF4-FFF2-40B4-BE49-F238E27FC236}">
                <a16:creationId xmlns:a16="http://schemas.microsoft.com/office/drawing/2014/main" id="{3DA875CD-82B0-4864-BD2D-DE6441478A3D}"/>
              </a:ext>
            </a:extLst>
          </p:cNvPr>
          <p:cNvSpPr/>
          <p:nvPr/>
        </p:nvSpPr>
        <p:spPr>
          <a:xfrm>
            <a:off x="1491080" y="4862946"/>
            <a:ext cx="5666829" cy="12291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Times New Roman" panose="02020603050405020304" pitchFamily="18" charset="0"/>
              </a:rPr>
              <a:t>Kể chuyện theo nhóm đôi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13">
            <a:extLst>
              <a:ext uri="{FF2B5EF4-FFF2-40B4-BE49-F238E27FC236}">
                <a16:creationId xmlns:a16="http://schemas.microsoft.com/office/drawing/2014/main" id="{1E819590-D925-4465-BF64-88E2C933D0AD}"/>
              </a:ext>
            </a:extLst>
          </p:cNvPr>
          <p:cNvSpPr/>
          <p:nvPr/>
        </p:nvSpPr>
        <p:spPr>
          <a:xfrm>
            <a:off x="1401344" y="4862946"/>
            <a:ext cx="5846299" cy="12291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Times New Roman" panose="02020603050405020304" pitchFamily="18" charset="0"/>
              </a:rPr>
              <a:t>Kể chuyện theo trước lớp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04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6D19C8-DAAD-4C98-A8BD-8DDDB11675D2}"/>
              </a:ext>
            </a:extLst>
          </p:cNvPr>
          <p:cNvSpPr/>
          <p:nvPr/>
        </p:nvSpPr>
        <p:spPr>
          <a:xfrm>
            <a:off x="46167" y="5446432"/>
            <a:ext cx="11954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71500"/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-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thương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con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cháu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nghĩ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cho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con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cháu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nghĩ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về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lâu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UTM Avo" panose="02040603050506020204" pitchFamily="18" charset="0"/>
                <a:cs typeface="Times New Roman" pitchFamily="18" charset="0"/>
              </a:rPr>
              <a:t>dài</a:t>
            </a:r>
            <a:r>
              <a:rPr lang="en-US" sz="3600" dirty="0">
                <a:latin typeface="UTM Avo" panose="02040603050506020204" pitchFamily="18" charset="0"/>
                <a:cs typeface="Times New Roman" pitchFamily="18" charset="0"/>
              </a:rPr>
              <a:t>.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DB08EC-67B8-438A-B04F-82062ADCB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6931" y="1515804"/>
            <a:ext cx="6257375" cy="39306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F66031-9165-4F29-B407-36E648C802C1}"/>
              </a:ext>
            </a:extLst>
          </p:cNvPr>
          <p:cNvSpPr txBox="1"/>
          <p:nvPr/>
        </p:nvSpPr>
        <p:spPr>
          <a:xfrm>
            <a:off x="23083" y="438586"/>
            <a:ext cx="121458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14350"/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2. Qua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câu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trả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lời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em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nghĩ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gì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về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tình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cảm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ông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cụ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với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 con </a:t>
            </a:r>
            <a:r>
              <a:rPr lang="en-US" sz="3200" dirty="0" err="1">
                <a:latin typeface="UTM Avo" panose="02040603050506020204" pitchFamily="18" charset="0"/>
                <a:cs typeface="Times New Roman" pitchFamily="18" charset="0"/>
              </a:rPr>
              <a:t>cháu</a:t>
            </a:r>
            <a:r>
              <a:rPr lang="en-US" sz="3200" dirty="0">
                <a:latin typeface="UTM Avo" panose="02040603050506020204" pitchFamily="18" charset="0"/>
                <a:cs typeface="Times New Roman" pitchFamily="18" charset="0"/>
              </a:rPr>
              <a:t>?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30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chúc</a:t>
            </a:r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các</a:t>
            </a:r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em</a:t>
            </a:r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học</a:t>
            </a:r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tốt</a:t>
            </a:r>
            <a:r>
              <a:rPr lang="en-US" sz="4800" b="1" dirty="0">
                <a:solidFill>
                  <a:srgbClr val="FF8119"/>
                </a:solidFill>
                <a:latin typeface="+mn-lt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ết quả hình ảnh cho boneca palito escola | Школьные проекты ...">
            <a:extLst>
              <a:ext uri="{FF2B5EF4-FFF2-40B4-BE49-F238E27FC236}">
                <a16:creationId xmlns:a16="http://schemas.microsoft.com/office/drawing/2014/main" id="{1BECF5E4-B462-4342-B362-8D2B38B79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40" y="713442"/>
            <a:ext cx="10363919" cy="543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E7E7B29-1DBA-4815-9ADE-AAF0DE38B52C}"/>
              </a:ext>
            </a:extLst>
          </p:cNvPr>
          <p:cNvSpPr/>
          <p:nvPr/>
        </p:nvSpPr>
        <p:spPr>
          <a:xfrm>
            <a:off x="2747038" y="3889184"/>
            <a:ext cx="7657231" cy="1383299"/>
          </a:xfrm>
          <a:prstGeom prst="rect">
            <a:avLst/>
          </a:prstGeom>
          <a:noFill/>
        </p:spPr>
        <p:txBody>
          <a:bodyPr wrap="square" lIns="40104" tIns="20052" rIns="40104" bIns="20052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726" b="1" i="0" u="none" strike="noStrike" kern="1200" cap="none" spc="0" normalizeH="0" baseline="0" noProof="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n-ea"/>
                <a:cs typeface="Times New Roman" pitchFamily="18" charset="0"/>
              </a:rPr>
              <a:t>KHỞI ĐỘNG</a:t>
            </a:r>
          </a:p>
        </p:txBody>
      </p:sp>
    </p:spTree>
    <p:extLst>
      <p:ext uri="{BB962C8B-B14F-4D97-AF65-F5344CB8AC3E}">
        <p14:creationId xmlns:p14="http://schemas.microsoft.com/office/powerpoint/2010/main" val="3325967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2757586" y="4057324"/>
            <a:ext cx="667682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kumimoji="0" lang="vi-VN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kumimoji="0" lang="en-US" sz="3600" b="1" i="0" u="none" strike="noStrike" kern="1200" cap="none" spc="0" normalizeH="0" baseline="0" noProof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 HỘP QUÀ BÍ MẬT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637220-8609-44A7-8DDD-910576BCA515}"/>
              </a:ext>
            </a:extLst>
          </p:cNvPr>
          <p:cNvSpPr/>
          <p:nvPr/>
        </p:nvSpPr>
        <p:spPr>
          <a:xfrm>
            <a:off x="5868643" y="4924753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E89DDF-07D3-4211-87B5-CC5C5566EF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84328" y="6273224"/>
            <a:ext cx="2105890" cy="4849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994CC0-E187-4764-98BD-D95CDD97CAA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6" y="0"/>
            <a:ext cx="2355273" cy="92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4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607" y="988823"/>
            <a:ext cx="1969179" cy="1743607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882" y="449004"/>
            <a:ext cx="2060627" cy="1383912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10" y="914088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685" y="401979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68" y="958360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343" y="446251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13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1" y="4320472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hlinkClick r:id="rId13" action="ppaction://hlinksldjump"/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6" y="3808363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6" action="ppaction://hlinksldjump"/>
            <a:extLst>
              <a:ext uri="{FF2B5EF4-FFF2-40B4-BE49-F238E27FC236}">
                <a16:creationId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210" y="4302855"/>
            <a:ext cx="1969179" cy="1743607"/>
          </a:xfrm>
          <a:prstGeom prst="rect">
            <a:avLst/>
          </a:prstGeom>
        </p:spPr>
      </p:pic>
      <p:pic>
        <p:nvPicPr>
          <p:cNvPr id="17" name="Picture 16">
            <a:hlinkClick r:id="rId16" action="ppaction://hlinksldjump"/>
            <a:extLst>
              <a:ext uri="{FF2B5EF4-FFF2-40B4-BE49-F238E27FC236}">
                <a16:creationId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485" y="3790746"/>
            <a:ext cx="2060627" cy="1383912"/>
          </a:xfrm>
          <a:prstGeom prst="rect">
            <a:avLst/>
          </a:prstGeom>
        </p:spPr>
      </p:pic>
      <p:pic>
        <p:nvPicPr>
          <p:cNvPr id="18" name="Picture 17">
            <a:hlinkClick r:id="rId19" action="ppaction://hlinksldjump"/>
            <a:extLst>
              <a:ext uri="{FF2B5EF4-FFF2-40B4-BE49-F238E27FC236}">
                <a16:creationId xmlns:a16="http://schemas.microsoft.com/office/drawing/2014/main" id="{72FC547B-FE68-4CD5-98AE-80D9F184E2A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02" y="4335076"/>
            <a:ext cx="1969179" cy="1743607"/>
          </a:xfrm>
          <a:prstGeom prst="rect">
            <a:avLst/>
          </a:prstGeom>
        </p:spPr>
      </p:pic>
      <p:pic>
        <p:nvPicPr>
          <p:cNvPr id="19" name="Picture 18">
            <a:hlinkClick r:id="rId19" action="ppaction://hlinksldjump"/>
            <a:extLst>
              <a:ext uri="{FF2B5EF4-FFF2-40B4-BE49-F238E27FC236}">
                <a16:creationId xmlns:a16="http://schemas.microsoft.com/office/drawing/2014/main" id="{12C318AC-1A9F-4496-B8ED-00C59FCFCB6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402" y="3771023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23" action="ppaction://hlinksldjump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9A62F65E-B99D-40DE-83B9-6C6F2BF12D2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" y="57431"/>
            <a:ext cx="2014426" cy="79392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40F4C0C-7DA0-4A2E-9DFC-C36E07AC6FC8}"/>
              </a:ext>
            </a:extLst>
          </p:cNvPr>
          <p:cNvSpPr txBox="1"/>
          <p:nvPr/>
        </p:nvSpPr>
        <p:spPr>
          <a:xfrm>
            <a:off x="8374617" y="2732430"/>
            <a:ext cx="3863106" cy="37856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GV click vào đường màu đỏ trên </a:t>
            </a:r>
            <a:r>
              <a:rPr lang="en-US" sz="2400" b="1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THÂN</a:t>
            </a: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hộp quà để ra câu hỏi.</a:t>
            </a:r>
          </a:p>
          <a:p>
            <a:pPr>
              <a:buFontTx/>
              <a:buChar char="-"/>
            </a:pP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Click chuột vào màn hình ra đáp án. Click chuột vào </a:t>
            </a:r>
            <a:r>
              <a:rPr lang="en-US" sz="2400" b="1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NẮP</a:t>
            </a: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hộp quà để ra phần thưởng. </a:t>
            </a:r>
          </a:p>
          <a:p>
            <a:pPr>
              <a:buFontTx/>
              <a:buChar char="-"/>
            </a:pP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 Click chuột vào chữ </a:t>
            </a:r>
            <a:r>
              <a:rPr lang="en-US" sz="2400" b="1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QUAY LẠI</a:t>
            </a:r>
            <a:r>
              <a:rPr lang="en-US" sz="240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UTM Avo" panose="02040603050506020204" pitchFamily="18" charset="0"/>
                <a:cs typeface="Times New Roman" panose="02020603050405020304" pitchFamily="18" charset="0"/>
              </a:rPr>
              <a:t>để trở về chọn hộp quà tiếp theo.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B75EAE7-EC69-422F-A599-B0F44D72099D}"/>
              </a:ext>
            </a:extLst>
          </p:cNvPr>
          <p:cNvSpPr/>
          <p:nvPr/>
        </p:nvSpPr>
        <p:spPr>
          <a:xfrm>
            <a:off x="2982195" y="2131200"/>
            <a:ext cx="502923" cy="5703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1E39B94-C9BE-4FFB-BC35-13359ADAE5B5}"/>
              </a:ext>
            </a:extLst>
          </p:cNvPr>
          <p:cNvSpPr/>
          <p:nvPr/>
        </p:nvSpPr>
        <p:spPr>
          <a:xfrm>
            <a:off x="6095998" y="2077081"/>
            <a:ext cx="502923" cy="5703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2574B8A-590E-4610-841B-A8958722E415}"/>
              </a:ext>
            </a:extLst>
          </p:cNvPr>
          <p:cNvSpPr/>
          <p:nvPr/>
        </p:nvSpPr>
        <p:spPr>
          <a:xfrm>
            <a:off x="9432656" y="2102601"/>
            <a:ext cx="502923" cy="5703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839782-CDFC-4ACF-8867-5A197D0B1EAF}"/>
              </a:ext>
            </a:extLst>
          </p:cNvPr>
          <p:cNvSpPr/>
          <p:nvPr/>
        </p:nvSpPr>
        <p:spPr>
          <a:xfrm>
            <a:off x="1656329" y="5457206"/>
            <a:ext cx="502923" cy="57036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0FA4F45-79B6-41A9-8FAE-BA3470D10A6E}"/>
              </a:ext>
            </a:extLst>
          </p:cNvPr>
          <p:cNvSpPr/>
          <p:nvPr/>
        </p:nvSpPr>
        <p:spPr>
          <a:xfrm>
            <a:off x="4438315" y="5457206"/>
            <a:ext cx="502923" cy="570368"/>
          </a:xfrm>
          <a:prstGeom prst="rect">
            <a:avLst/>
          </a:prstGeom>
          <a:solidFill>
            <a:srgbClr val="9AD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6EFF1F4-88AD-43C8-B19D-66AECF578F7D}"/>
              </a:ext>
            </a:extLst>
          </p:cNvPr>
          <p:cNvSpPr/>
          <p:nvPr/>
        </p:nvSpPr>
        <p:spPr>
          <a:xfrm>
            <a:off x="7254991" y="5508315"/>
            <a:ext cx="502923" cy="570368"/>
          </a:xfrm>
          <a:prstGeom prst="rect">
            <a:avLst/>
          </a:prstGeom>
          <a:solidFill>
            <a:srgbClr val="E22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7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</a:t>
            </a: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 kẹo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Đến trường (trang 82).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Cô hiệu trưởng đã làm gì để cậu bé thích đi học?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32405" y="2041404"/>
            <a:ext cx="10104582" cy="1645947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 cho cậu bé thấy ở trường học sinh được học nhiều thứ, được làm nhiều việc theo sở thích chứ không phài học đọc, học toán.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A2D4D75-0DA8-4717-97ED-60BDC399FC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502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5473678-1F63-4640-86B1-28DA51CA7468}"/>
              </a:ext>
            </a:extLst>
          </p:cNvPr>
          <p:cNvSpPr/>
          <p:nvPr/>
        </p:nvSpPr>
        <p:spPr>
          <a:xfrm>
            <a:off x="10799030" y="6058831"/>
            <a:ext cx="502923" cy="5703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583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 nhận được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viên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kẹo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13449" y="273649"/>
            <a:ext cx="10542493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Ươm mầm (trang 91). </a:t>
            </a:r>
          </a:p>
          <a:p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Rô-linh đã làm gì để nhớ và kể lại chuyện cho em gái nghe?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Rô</a:t>
            </a:r>
            <a:r>
              <a:rPr lang="en-US" sz="3200">
                <a:solidFill>
                  <a:srgbClr val="002060"/>
                </a:solidFill>
                <a:latin typeface="UTM Avo" panose="020406030505060202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-linh ghi lại những câu chuyện của mình.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4877D13-18D9-46BD-8A80-FE1D4031125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9CF4E27-E6FF-4B10-8610-5A969DB61ADC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55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nhận được 3 viên kẹo.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0573" y="316256"/>
            <a:ext cx="10814964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Sáng kiến của bé Hà (trang 99).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Gần đến ngày lập đông, Hà còn băn khoăn chuyện gì? 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7999" y="2131123"/>
            <a:ext cx="9622971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Hà băn khoăn chưa biết nên chuẩn bị quà gì biếu ông bà.</a:t>
            </a:r>
            <a:endParaRPr kumimoji="0" lang="en-US" sz="320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84D608F-E017-4DEB-B63C-F7A7C6469F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4EBB3CB-0FF0-4C95-9C51-2994148718D1}"/>
              </a:ext>
            </a:extLst>
          </p:cNvPr>
          <p:cNvSpPr/>
          <p:nvPr/>
        </p:nvSpPr>
        <p:spPr>
          <a:xfrm>
            <a:off x="10757415" y="6034080"/>
            <a:ext cx="502923" cy="57036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30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nhận được 2 viên kẹo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209667" y="439955"/>
            <a:ext cx="10547748" cy="1617138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>
              <a:solidFill>
                <a:schemeClr val="accent1">
                  <a:lumMod val="75000"/>
                </a:schemeClr>
              </a:solidFill>
              <a:latin typeface="UTM Avo" panose="02040603050506020204" pitchFamily="18" charset="0"/>
              <a:cs typeface="Times New Roman" pitchFamily="18" charset="0"/>
            </a:endParaRP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3 đoạn cuối bài: Con chả biết được đâu (trang 99).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Các anh quan tâm đến em b</a:t>
            </a:r>
            <a:r>
              <a:rPr lang="en-US" sz="32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é sắp sinh như thế nào?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82028" y="2342956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Các anh cứ hỏi hoài: Bao giờ sinh em bé?</a:t>
            </a:r>
            <a:endParaRPr kumimoji="0" lang="en-US" sz="320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9F3294-AF9D-4DFE-A775-99FAAC152E4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103181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821889B-C14E-4853-9B91-72DBA5916DB2}"/>
              </a:ext>
            </a:extLst>
          </p:cNvPr>
          <p:cNvSpPr/>
          <p:nvPr/>
        </p:nvSpPr>
        <p:spPr>
          <a:xfrm>
            <a:off x="10799030" y="6034080"/>
            <a:ext cx="502923" cy="57036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57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</a:t>
            </a:r>
            <a:r>
              <a:rPr kumimoji="0" lang="en-US" sz="1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nhận được 4 viên kẹo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364982" y="330978"/>
            <a:ext cx="10146145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Đọc 2 đoạn cuối bài: Con nuôi (trang 115).</a:t>
            </a:r>
          </a:p>
          <a:p>
            <a:pPr algn="ctr"/>
            <a:r>
              <a:rPr lang="en-US" sz="2800" b="1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Theo Ngọc, tình cảm giữa mọi người trong bức tranh thế nào?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9669574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schemeClr val="accent1">
                    <a:lumMod val="75000"/>
                  </a:schemeClr>
                </a:solidFill>
                <a:latin typeface="UTM Avo" panose="02040603050506020204" pitchFamily="18" charset="0"/>
                <a:cs typeface="Times New Roman" pitchFamily="18" charset="0"/>
              </a:rPr>
              <a:t>Mọi người trong gia đình này rất yêu quý nhau.</a:t>
            </a:r>
            <a:endParaRPr lang="en-US" sz="3200">
              <a:solidFill>
                <a:srgbClr val="002060"/>
              </a:solidFill>
              <a:latin typeface="UTM Avo" panose="020406030505060202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801407" y="4069021"/>
            <a:ext cx="2310938" cy="899514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 LẠI</a:t>
            </a:r>
            <a:endParaRPr kumimoji="0" 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D06B968-AB2E-44B9-8623-FE44214778F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574" y="83953"/>
            <a:ext cx="2014426" cy="7939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0FF0573-168D-4C5B-A9A9-0DB39E5CDAA7}"/>
              </a:ext>
            </a:extLst>
          </p:cNvPr>
          <p:cNvSpPr/>
          <p:nvPr/>
        </p:nvSpPr>
        <p:spPr>
          <a:xfrm>
            <a:off x="10799030" y="6034080"/>
            <a:ext cx="502923" cy="570368"/>
          </a:xfrm>
          <a:prstGeom prst="rect">
            <a:avLst/>
          </a:prstGeom>
          <a:solidFill>
            <a:srgbClr val="9AD2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7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  <p:bldP spid="19" grpId="0" animBg="1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569</Words>
  <Application>Microsoft Office PowerPoint</Application>
  <PresentationFormat>Widescreen</PresentationFormat>
  <Paragraphs>54</Paragraphs>
  <Slides>16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Tahoma</vt:lpstr>
      <vt:lpstr>Times New Roman</vt:lpstr>
      <vt:lpstr>UTM Avo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 HAI AN</dc:creator>
  <cp:lastModifiedBy>Vũ Trọng Đông</cp:lastModifiedBy>
  <cp:revision>9</cp:revision>
  <dcterms:created xsi:type="dcterms:W3CDTF">2021-11-09T13:51:41Z</dcterms:created>
  <dcterms:modified xsi:type="dcterms:W3CDTF">2021-12-01T18:30:35Z</dcterms:modified>
</cp:coreProperties>
</file>