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18"/>
  </p:notesMasterIdLst>
  <p:sldIdLst>
    <p:sldId id="271" r:id="rId2"/>
    <p:sldId id="323" r:id="rId3"/>
    <p:sldId id="324" r:id="rId4"/>
    <p:sldId id="316" r:id="rId5"/>
    <p:sldId id="358" r:id="rId6"/>
    <p:sldId id="359" r:id="rId7"/>
    <p:sldId id="360" r:id="rId8"/>
    <p:sldId id="361" r:id="rId9"/>
    <p:sldId id="362" r:id="rId10"/>
    <p:sldId id="356" r:id="rId11"/>
    <p:sldId id="357" r:id="rId12"/>
    <p:sldId id="311" r:id="rId13"/>
    <p:sldId id="363" r:id="rId14"/>
    <p:sldId id="325" r:id="rId15"/>
    <p:sldId id="317"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IBOOKS" initials="E" lastIdx="1" clrIdx="0">
    <p:extLst>
      <p:ext uri="{19B8F6BF-5375-455C-9EA6-DF929625EA0E}">
        <p15:presenceInfo xmlns:p15="http://schemas.microsoft.com/office/powerpoint/2012/main" userId="e44a7bdf1da03790" providerId="Windows Live"/>
      </p:ext>
    </p:extLst>
  </p:cmAuthor>
  <p:cmAuthor id="2" name="104THAIHA" initials="1" lastIdx="1" clrIdx="1">
    <p:extLst>
      <p:ext uri="{19B8F6BF-5375-455C-9EA6-DF929625EA0E}">
        <p15:presenceInfo xmlns:p15="http://schemas.microsoft.com/office/powerpoint/2012/main" userId="104THAIH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8F91"/>
    <a:srgbClr val="CCCCFF"/>
    <a:srgbClr val="E0A4A5"/>
    <a:srgbClr val="FFFF99"/>
    <a:srgbClr val="E36427"/>
    <a:srgbClr val="000000"/>
    <a:srgbClr val="61953D"/>
    <a:srgbClr val="5E913B"/>
    <a:srgbClr val="5C8E3A"/>
    <a:srgbClr val="CB64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0" autoAdjust="0"/>
    <p:restoredTop sz="94196" autoAdjust="0"/>
  </p:normalViewPr>
  <p:slideViewPr>
    <p:cSldViewPr snapToGrid="0" showGuides="1">
      <p:cViewPr varScale="1">
        <p:scale>
          <a:sx n="62" d="100"/>
          <a:sy n="62" d="100"/>
        </p:scale>
        <p:origin x="640"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1690414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2499103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299864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3602710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3632269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3902642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719883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71205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89476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5499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44"/>
        <p:cNvGrpSpPr/>
        <p:nvPr/>
      </p:nvGrpSpPr>
      <p:grpSpPr>
        <a:xfrm>
          <a:off x="0" y="0"/>
          <a:ext cx="0" cy="0"/>
          <a:chOff x="0" y="0"/>
          <a:chExt cx="0" cy="0"/>
        </a:xfrm>
      </p:grpSpPr>
      <p:sp>
        <p:nvSpPr>
          <p:cNvPr id="545" name="Google Shape;545;p10"/>
          <p:cNvSpPr txBox="1">
            <a:spLocks noGrp="1"/>
          </p:cNvSpPr>
          <p:nvPr>
            <p:ph type="body" idx="1"/>
          </p:nvPr>
        </p:nvSpPr>
        <p:spPr>
          <a:xfrm>
            <a:off x="949833" y="5385300"/>
            <a:ext cx="10292400" cy="749600"/>
          </a:xfrm>
          <a:prstGeom prst="rect">
            <a:avLst/>
          </a:prstGeom>
        </p:spPr>
        <p:txBody>
          <a:bodyPr spcFirstLastPara="1" wrap="square" lIns="0" tIns="0" rIns="0" bIns="0" anchor="ctr" anchorCtr="0">
            <a:noAutofit/>
          </a:bodyPr>
          <a:lstStyle>
            <a:lvl1pPr marL="457200" lvl="0" indent="-228600" algn="ctr">
              <a:lnSpc>
                <a:spcPct val="100000"/>
              </a:lnSpc>
              <a:spcBef>
                <a:spcPts val="0"/>
              </a:spcBef>
              <a:spcAft>
                <a:spcPts val="0"/>
              </a:spcAft>
              <a:buSzPts val="1400"/>
              <a:buNone/>
              <a:defRPr/>
            </a:lvl1pPr>
          </a:lstStyle>
          <a:p>
            <a:endParaRPr/>
          </a:p>
        </p:txBody>
      </p:sp>
    </p:spTree>
    <p:extLst>
      <p:ext uri="{BB962C8B-B14F-4D97-AF65-F5344CB8AC3E}">
        <p14:creationId xmlns:p14="http://schemas.microsoft.com/office/powerpoint/2010/main" val="3364357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4"/>
        <p:cNvGrpSpPr/>
        <p:nvPr/>
      </p:nvGrpSpPr>
      <p:grpSpPr>
        <a:xfrm>
          <a:off x="0" y="0"/>
          <a:ext cx="0" cy="0"/>
          <a:chOff x="0" y="0"/>
          <a:chExt cx="0" cy="0"/>
        </a:xfrm>
      </p:grpSpPr>
      <p:sp>
        <p:nvSpPr>
          <p:cNvPr id="165" name="Google Shape;165;p4"/>
          <p:cNvSpPr txBox="1">
            <a:spLocks noGrp="1"/>
          </p:cNvSpPr>
          <p:nvPr>
            <p:ph type="title"/>
          </p:nvPr>
        </p:nvSpPr>
        <p:spPr>
          <a:xfrm>
            <a:off x="1331400" y="723267"/>
            <a:ext cx="9529200" cy="633600"/>
          </a:xfrm>
          <a:prstGeom prst="rect">
            <a:avLst/>
          </a:prstGeom>
        </p:spPr>
        <p:txBody>
          <a:bodyPr spcFirstLastPara="1" wrap="square" lIns="0" tIns="0" rIns="0" bIns="0"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4" name="Google Shape;234;p4"/>
          <p:cNvSpPr txBox="1">
            <a:spLocks noGrp="1"/>
          </p:cNvSpPr>
          <p:nvPr>
            <p:ph type="body" idx="1"/>
          </p:nvPr>
        </p:nvSpPr>
        <p:spPr>
          <a:xfrm>
            <a:off x="1331400" y="1356867"/>
            <a:ext cx="9529200" cy="4777600"/>
          </a:xfrm>
          <a:prstGeom prst="rect">
            <a:avLst/>
          </a:prstGeom>
        </p:spPr>
        <p:txBody>
          <a:bodyPr spcFirstLastPara="1" wrap="square" lIns="0" tIns="0" rIns="0" bIns="0" anchor="b" anchorCtr="0">
            <a:noAutofit/>
          </a:bodyPr>
          <a:lstStyle>
            <a:lvl1pPr marL="457200" lvl="0" indent="-304800" rtl="0">
              <a:lnSpc>
                <a:spcPct val="100000"/>
              </a:lnSpc>
              <a:spcBef>
                <a:spcPts val="0"/>
              </a:spcBef>
              <a:spcAft>
                <a:spcPts val="0"/>
              </a:spcAft>
              <a:buClr>
                <a:schemeClr val="lt1"/>
              </a:buClr>
              <a:buSzPts val="1200"/>
              <a:buChar char="●"/>
              <a:defRPr>
                <a:solidFill>
                  <a:schemeClr val="lt1"/>
                </a:solidFill>
              </a:defRPr>
            </a:lvl1pPr>
            <a:lvl2pPr marL="914400" lvl="1" indent="-304800" rtl="0">
              <a:lnSpc>
                <a:spcPct val="100000"/>
              </a:lnSpc>
              <a:spcBef>
                <a:spcPts val="1600"/>
              </a:spcBef>
              <a:spcAft>
                <a:spcPts val="0"/>
              </a:spcAft>
              <a:buClr>
                <a:schemeClr val="lt1"/>
              </a:buClr>
              <a:buSzPts val="1200"/>
              <a:buChar char="○"/>
              <a:defRPr sz="1200">
                <a:solidFill>
                  <a:schemeClr val="lt1"/>
                </a:solidFill>
              </a:defRPr>
            </a:lvl2pPr>
            <a:lvl3pPr marL="1371600" lvl="2" indent="-304800" rtl="0">
              <a:lnSpc>
                <a:spcPct val="100000"/>
              </a:lnSpc>
              <a:spcBef>
                <a:spcPts val="1600"/>
              </a:spcBef>
              <a:spcAft>
                <a:spcPts val="0"/>
              </a:spcAft>
              <a:buClr>
                <a:schemeClr val="lt1"/>
              </a:buClr>
              <a:buSzPts val="1200"/>
              <a:buChar char="■"/>
              <a:defRPr sz="1200">
                <a:solidFill>
                  <a:schemeClr val="lt1"/>
                </a:solidFill>
              </a:defRPr>
            </a:lvl3pPr>
            <a:lvl4pPr marL="1828800" lvl="3" indent="-304800" rtl="0">
              <a:lnSpc>
                <a:spcPct val="100000"/>
              </a:lnSpc>
              <a:spcBef>
                <a:spcPts val="1600"/>
              </a:spcBef>
              <a:spcAft>
                <a:spcPts val="0"/>
              </a:spcAft>
              <a:buClr>
                <a:schemeClr val="lt1"/>
              </a:buClr>
              <a:buSzPts val="1200"/>
              <a:buChar char="●"/>
              <a:defRPr sz="1200">
                <a:solidFill>
                  <a:schemeClr val="lt1"/>
                </a:solidFill>
              </a:defRPr>
            </a:lvl4pPr>
            <a:lvl5pPr marL="2286000" lvl="4" indent="-304800" rtl="0">
              <a:lnSpc>
                <a:spcPct val="100000"/>
              </a:lnSpc>
              <a:spcBef>
                <a:spcPts val="1600"/>
              </a:spcBef>
              <a:spcAft>
                <a:spcPts val="0"/>
              </a:spcAft>
              <a:buClr>
                <a:schemeClr val="lt1"/>
              </a:buClr>
              <a:buSzPts val="1200"/>
              <a:buChar char="○"/>
              <a:defRPr sz="1200">
                <a:solidFill>
                  <a:schemeClr val="lt1"/>
                </a:solidFill>
              </a:defRPr>
            </a:lvl5pPr>
            <a:lvl6pPr marL="2743200" lvl="5" indent="-304800" rtl="0">
              <a:lnSpc>
                <a:spcPct val="100000"/>
              </a:lnSpc>
              <a:spcBef>
                <a:spcPts val="1600"/>
              </a:spcBef>
              <a:spcAft>
                <a:spcPts val="0"/>
              </a:spcAft>
              <a:buClr>
                <a:schemeClr val="lt1"/>
              </a:buClr>
              <a:buSzPts val="1200"/>
              <a:buChar char="■"/>
              <a:defRPr sz="1200">
                <a:solidFill>
                  <a:schemeClr val="lt1"/>
                </a:solidFill>
              </a:defRPr>
            </a:lvl6pPr>
            <a:lvl7pPr marL="3200400" lvl="6" indent="-304800" rtl="0">
              <a:lnSpc>
                <a:spcPct val="100000"/>
              </a:lnSpc>
              <a:spcBef>
                <a:spcPts val="1600"/>
              </a:spcBef>
              <a:spcAft>
                <a:spcPts val="0"/>
              </a:spcAft>
              <a:buClr>
                <a:schemeClr val="lt1"/>
              </a:buClr>
              <a:buSzPts val="1200"/>
              <a:buChar char="●"/>
              <a:defRPr sz="1200">
                <a:solidFill>
                  <a:schemeClr val="lt1"/>
                </a:solidFill>
              </a:defRPr>
            </a:lvl7pPr>
            <a:lvl8pPr marL="3657600" lvl="7" indent="-304800" rtl="0">
              <a:lnSpc>
                <a:spcPct val="100000"/>
              </a:lnSpc>
              <a:spcBef>
                <a:spcPts val="1600"/>
              </a:spcBef>
              <a:spcAft>
                <a:spcPts val="0"/>
              </a:spcAft>
              <a:buClr>
                <a:schemeClr val="lt1"/>
              </a:buClr>
              <a:buSzPts val="1200"/>
              <a:buChar char="○"/>
              <a:defRPr sz="1200">
                <a:solidFill>
                  <a:schemeClr val="lt1"/>
                </a:solidFill>
              </a:defRPr>
            </a:lvl8pPr>
            <a:lvl9pPr marL="4114800" lvl="8" indent="-304800" rtl="0">
              <a:lnSpc>
                <a:spcPct val="100000"/>
              </a:lnSpc>
              <a:spcBef>
                <a:spcPts val="1600"/>
              </a:spcBef>
              <a:spcAft>
                <a:spcPts val="1600"/>
              </a:spcAft>
              <a:buClr>
                <a:schemeClr val="lt1"/>
              </a:buClr>
              <a:buSzPts val="1200"/>
              <a:buChar char="■"/>
              <a:defRPr sz="1200">
                <a:solidFill>
                  <a:schemeClr val="lt1"/>
                </a:solidFill>
              </a:defRPr>
            </a:lvl9pPr>
          </a:lstStyle>
          <a:p>
            <a:endParaRPr/>
          </a:p>
        </p:txBody>
      </p:sp>
    </p:spTree>
    <p:extLst>
      <p:ext uri="{BB962C8B-B14F-4D97-AF65-F5344CB8AC3E}">
        <p14:creationId xmlns:p14="http://schemas.microsoft.com/office/powerpoint/2010/main" val="3353954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with subtitle">
  <p:cSld name="Main point with subtitle">
    <p:spTree>
      <p:nvGrpSpPr>
        <p:cNvPr id="1" name="Shape 796"/>
        <p:cNvGrpSpPr/>
        <p:nvPr/>
      </p:nvGrpSpPr>
      <p:grpSpPr>
        <a:xfrm>
          <a:off x="0" y="0"/>
          <a:ext cx="0" cy="0"/>
          <a:chOff x="0" y="0"/>
          <a:chExt cx="0" cy="0"/>
        </a:xfrm>
      </p:grpSpPr>
      <p:sp>
        <p:nvSpPr>
          <p:cNvPr id="814" name="Google Shape;814;p17"/>
          <p:cNvSpPr txBox="1">
            <a:spLocks noGrp="1"/>
          </p:cNvSpPr>
          <p:nvPr>
            <p:ph type="title"/>
          </p:nvPr>
        </p:nvSpPr>
        <p:spPr>
          <a:xfrm>
            <a:off x="1705833" y="1785017"/>
            <a:ext cx="8380400" cy="2608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sz="8000"/>
            </a:lvl1pPr>
            <a:lvl2pPr lvl="1" algn="r" rtl="0">
              <a:lnSpc>
                <a:spcPct val="100000"/>
              </a:lnSpc>
              <a:spcBef>
                <a:spcPts val="0"/>
              </a:spcBef>
              <a:spcAft>
                <a:spcPts val="0"/>
              </a:spcAft>
              <a:buNone/>
              <a:defRPr sz="8000"/>
            </a:lvl2pPr>
            <a:lvl3pPr lvl="2" algn="r" rtl="0">
              <a:lnSpc>
                <a:spcPct val="100000"/>
              </a:lnSpc>
              <a:spcBef>
                <a:spcPts val="0"/>
              </a:spcBef>
              <a:spcAft>
                <a:spcPts val="0"/>
              </a:spcAft>
              <a:buNone/>
              <a:defRPr sz="8000"/>
            </a:lvl3pPr>
            <a:lvl4pPr lvl="3" algn="r" rtl="0">
              <a:lnSpc>
                <a:spcPct val="100000"/>
              </a:lnSpc>
              <a:spcBef>
                <a:spcPts val="0"/>
              </a:spcBef>
              <a:spcAft>
                <a:spcPts val="0"/>
              </a:spcAft>
              <a:buNone/>
              <a:defRPr sz="8000"/>
            </a:lvl4pPr>
            <a:lvl5pPr lvl="4" algn="r" rtl="0">
              <a:lnSpc>
                <a:spcPct val="100000"/>
              </a:lnSpc>
              <a:spcBef>
                <a:spcPts val="0"/>
              </a:spcBef>
              <a:spcAft>
                <a:spcPts val="0"/>
              </a:spcAft>
              <a:buNone/>
              <a:defRPr sz="8000"/>
            </a:lvl5pPr>
            <a:lvl6pPr lvl="5" algn="r" rtl="0">
              <a:lnSpc>
                <a:spcPct val="100000"/>
              </a:lnSpc>
              <a:spcBef>
                <a:spcPts val="0"/>
              </a:spcBef>
              <a:spcAft>
                <a:spcPts val="0"/>
              </a:spcAft>
              <a:buNone/>
              <a:defRPr sz="8000"/>
            </a:lvl6pPr>
            <a:lvl7pPr lvl="6" algn="r" rtl="0">
              <a:lnSpc>
                <a:spcPct val="100000"/>
              </a:lnSpc>
              <a:spcBef>
                <a:spcPts val="0"/>
              </a:spcBef>
              <a:spcAft>
                <a:spcPts val="0"/>
              </a:spcAft>
              <a:buNone/>
              <a:defRPr sz="8000"/>
            </a:lvl7pPr>
            <a:lvl8pPr lvl="7" algn="r" rtl="0">
              <a:lnSpc>
                <a:spcPct val="100000"/>
              </a:lnSpc>
              <a:spcBef>
                <a:spcPts val="0"/>
              </a:spcBef>
              <a:spcAft>
                <a:spcPts val="0"/>
              </a:spcAft>
              <a:buNone/>
              <a:defRPr sz="8000"/>
            </a:lvl8pPr>
            <a:lvl9pPr lvl="8" algn="r" rtl="0">
              <a:lnSpc>
                <a:spcPct val="100000"/>
              </a:lnSpc>
              <a:spcBef>
                <a:spcPts val="0"/>
              </a:spcBef>
              <a:spcAft>
                <a:spcPts val="0"/>
              </a:spcAft>
              <a:buNone/>
              <a:defRPr sz="8000"/>
            </a:lvl9pPr>
          </a:lstStyle>
          <a:p>
            <a:endParaRPr/>
          </a:p>
        </p:txBody>
      </p:sp>
      <p:sp>
        <p:nvSpPr>
          <p:cNvPr id="815" name="Google Shape;815;p17"/>
          <p:cNvSpPr txBox="1">
            <a:spLocks noGrp="1"/>
          </p:cNvSpPr>
          <p:nvPr>
            <p:ph type="subTitle" idx="1"/>
          </p:nvPr>
        </p:nvSpPr>
        <p:spPr>
          <a:xfrm>
            <a:off x="1705833" y="4610184"/>
            <a:ext cx="8380400" cy="462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a:latin typeface="Montserrat Medium"/>
                <a:ea typeface="Montserrat Medium"/>
                <a:cs typeface="Montserrat Medium"/>
                <a:sym typeface="Montserrat Medium"/>
              </a:defRPr>
            </a:lvl1pPr>
            <a:lvl2pPr lvl="1" algn="ctr" rtl="0">
              <a:lnSpc>
                <a:spcPct val="100000"/>
              </a:lnSpc>
              <a:spcBef>
                <a:spcPts val="0"/>
              </a:spcBef>
              <a:spcAft>
                <a:spcPts val="0"/>
              </a:spcAft>
              <a:buNone/>
              <a:defRPr>
                <a:latin typeface="Montserrat Medium"/>
                <a:ea typeface="Montserrat Medium"/>
                <a:cs typeface="Montserrat Medium"/>
                <a:sym typeface="Montserrat Medium"/>
              </a:defRPr>
            </a:lvl2pPr>
            <a:lvl3pPr lvl="2" algn="ctr" rtl="0">
              <a:lnSpc>
                <a:spcPct val="100000"/>
              </a:lnSpc>
              <a:spcBef>
                <a:spcPts val="0"/>
              </a:spcBef>
              <a:spcAft>
                <a:spcPts val="0"/>
              </a:spcAft>
              <a:buNone/>
              <a:defRPr>
                <a:latin typeface="Montserrat Medium"/>
                <a:ea typeface="Montserrat Medium"/>
                <a:cs typeface="Montserrat Medium"/>
                <a:sym typeface="Montserrat Medium"/>
              </a:defRPr>
            </a:lvl3pPr>
            <a:lvl4pPr lvl="3" algn="ctr" rtl="0">
              <a:lnSpc>
                <a:spcPct val="100000"/>
              </a:lnSpc>
              <a:spcBef>
                <a:spcPts val="0"/>
              </a:spcBef>
              <a:spcAft>
                <a:spcPts val="0"/>
              </a:spcAft>
              <a:buNone/>
              <a:defRPr>
                <a:latin typeface="Montserrat Medium"/>
                <a:ea typeface="Montserrat Medium"/>
                <a:cs typeface="Montserrat Medium"/>
                <a:sym typeface="Montserrat Medium"/>
              </a:defRPr>
            </a:lvl4pPr>
            <a:lvl5pPr lvl="4" algn="ctr" rtl="0">
              <a:lnSpc>
                <a:spcPct val="100000"/>
              </a:lnSpc>
              <a:spcBef>
                <a:spcPts val="0"/>
              </a:spcBef>
              <a:spcAft>
                <a:spcPts val="0"/>
              </a:spcAft>
              <a:buNone/>
              <a:defRPr>
                <a:latin typeface="Montserrat Medium"/>
                <a:ea typeface="Montserrat Medium"/>
                <a:cs typeface="Montserrat Medium"/>
                <a:sym typeface="Montserrat Medium"/>
              </a:defRPr>
            </a:lvl5pPr>
            <a:lvl6pPr lvl="5" algn="ctr" rtl="0">
              <a:lnSpc>
                <a:spcPct val="100000"/>
              </a:lnSpc>
              <a:spcBef>
                <a:spcPts val="0"/>
              </a:spcBef>
              <a:spcAft>
                <a:spcPts val="0"/>
              </a:spcAft>
              <a:buNone/>
              <a:defRPr>
                <a:latin typeface="Montserrat Medium"/>
                <a:ea typeface="Montserrat Medium"/>
                <a:cs typeface="Montserrat Medium"/>
                <a:sym typeface="Montserrat Medium"/>
              </a:defRPr>
            </a:lvl6pPr>
            <a:lvl7pPr lvl="6" algn="ctr" rtl="0">
              <a:lnSpc>
                <a:spcPct val="100000"/>
              </a:lnSpc>
              <a:spcBef>
                <a:spcPts val="0"/>
              </a:spcBef>
              <a:spcAft>
                <a:spcPts val="0"/>
              </a:spcAft>
              <a:buNone/>
              <a:defRPr>
                <a:latin typeface="Montserrat Medium"/>
                <a:ea typeface="Montserrat Medium"/>
                <a:cs typeface="Montserrat Medium"/>
                <a:sym typeface="Montserrat Medium"/>
              </a:defRPr>
            </a:lvl7pPr>
            <a:lvl8pPr lvl="7" algn="ctr" rtl="0">
              <a:lnSpc>
                <a:spcPct val="100000"/>
              </a:lnSpc>
              <a:spcBef>
                <a:spcPts val="0"/>
              </a:spcBef>
              <a:spcAft>
                <a:spcPts val="0"/>
              </a:spcAft>
              <a:buNone/>
              <a:defRPr>
                <a:latin typeface="Montserrat Medium"/>
                <a:ea typeface="Montserrat Medium"/>
                <a:cs typeface="Montserrat Medium"/>
                <a:sym typeface="Montserrat Medium"/>
              </a:defRPr>
            </a:lvl8pPr>
            <a:lvl9pPr lvl="8" algn="ctr" rtl="0">
              <a:lnSpc>
                <a:spcPct val="100000"/>
              </a:lnSpc>
              <a:spcBef>
                <a:spcPts val="0"/>
              </a:spcBef>
              <a:spcAft>
                <a:spcPts val="0"/>
              </a:spcAft>
              <a:buNone/>
              <a:defRPr>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3229981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617151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6018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1910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99706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54025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4465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18428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91598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2/9/2023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266335797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4362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908213" y="1015927"/>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3" name="TextBox 12">
            <a:extLst>
              <a:ext uri="{FF2B5EF4-FFF2-40B4-BE49-F238E27FC236}">
                <a16:creationId xmlns="" xmlns:a16="http://schemas.microsoft.com/office/drawing/2014/main" id="{8514929A-D5FC-4F66-8951-74EDFD16573E}"/>
              </a:ext>
            </a:extLst>
          </p:cNvPr>
          <p:cNvSpPr txBox="1"/>
          <p:nvPr/>
        </p:nvSpPr>
        <p:spPr>
          <a:xfrm>
            <a:off x="1556814" y="947190"/>
            <a:ext cx="10390018" cy="954107"/>
          </a:xfrm>
          <a:prstGeom prst="rect">
            <a:avLst/>
          </a:prstGeom>
          <a:noFill/>
        </p:spPr>
        <p:txBody>
          <a:bodyPr wrap="square">
            <a:spAutoFit/>
          </a:bodyPr>
          <a:lstStyle/>
          <a:p>
            <a:r>
              <a:rPr lang="en-US" sz="2800" b="1">
                <a:latin typeface="Arial" panose="020B0604020202020204" pitchFamily="34" charset="0"/>
                <a:cs typeface="Arial" panose="020B0604020202020204" pitchFamily="34" charset="0"/>
              </a:rPr>
              <a:t>Work in groups. Discuss and decide whether the following ideas are for or against restoring local ecosystems. </a:t>
            </a:r>
            <a:endParaRPr lang="en-US" sz="2800" b="1" dirty="0">
              <a:latin typeface="Arial" panose="020B0604020202020204" pitchFamily="34" charset="0"/>
              <a:cs typeface="Arial" panose="020B0604020202020204" pitchFamily="34" charset="0"/>
            </a:endParaRP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smtClean="0">
                <a:solidFill>
                  <a:schemeClr val="bg1"/>
                </a:solidFill>
                <a:latin typeface="UTM Facebook K&amp;T" panose="02040603050506020204" pitchFamily="18" charset="0"/>
                <a:cs typeface="Arial" panose="020B0604020202020204" pitchFamily="34" charset="0"/>
              </a:rPr>
              <a:t>PRE-WRITING</a:t>
            </a:r>
            <a:endParaRPr lang="en-US" sz="3600" b="1" dirty="0">
              <a:solidFill>
                <a:schemeClr val="bg1"/>
              </a:solidFill>
              <a:latin typeface="UTM Facebook K&amp;T" panose="02040603050506020204" pitchFamily="18"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272887" y="2426687"/>
            <a:ext cx="11843384" cy="2895326"/>
          </a:xfrm>
          <a:prstGeom prst="rect">
            <a:avLst/>
          </a:prstGeom>
        </p:spPr>
      </p:pic>
      <p:sp>
        <p:nvSpPr>
          <p:cNvPr id="3" name="TextBox 2"/>
          <p:cNvSpPr txBox="1"/>
          <p:nvPr/>
        </p:nvSpPr>
        <p:spPr>
          <a:xfrm>
            <a:off x="10140593" y="3318553"/>
            <a:ext cx="328773" cy="369332"/>
          </a:xfrm>
          <a:prstGeom prst="rect">
            <a:avLst/>
          </a:prstGeom>
          <a:noFill/>
        </p:spPr>
        <p:txBody>
          <a:bodyPr wrap="square" rtlCol="0">
            <a:spAutoFit/>
          </a:bodyPr>
          <a:lstStyle/>
          <a:p>
            <a:r>
              <a:rPr lang="en-US" b="1" smtClean="0">
                <a:solidFill>
                  <a:srgbClr val="C00000"/>
                </a:solidFill>
              </a:rPr>
              <a:t>√</a:t>
            </a:r>
            <a:endParaRPr lang="en-US" b="1">
              <a:solidFill>
                <a:srgbClr val="C00000"/>
              </a:solidFill>
            </a:endParaRPr>
          </a:p>
        </p:txBody>
      </p:sp>
      <p:sp>
        <p:nvSpPr>
          <p:cNvPr id="18" name="TextBox 17"/>
          <p:cNvSpPr txBox="1"/>
          <p:nvPr/>
        </p:nvSpPr>
        <p:spPr>
          <a:xfrm>
            <a:off x="10171415" y="4510398"/>
            <a:ext cx="328773" cy="369332"/>
          </a:xfrm>
          <a:prstGeom prst="rect">
            <a:avLst/>
          </a:prstGeom>
          <a:noFill/>
        </p:spPr>
        <p:txBody>
          <a:bodyPr wrap="square" rtlCol="0">
            <a:spAutoFit/>
          </a:bodyPr>
          <a:lstStyle/>
          <a:p>
            <a:r>
              <a:rPr lang="en-US" b="1" smtClean="0">
                <a:solidFill>
                  <a:srgbClr val="C00000"/>
                </a:solidFill>
              </a:rPr>
              <a:t>√</a:t>
            </a:r>
            <a:endParaRPr lang="en-US" b="1">
              <a:solidFill>
                <a:srgbClr val="C00000"/>
              </a:solidFill>
            </a:endParaRPr>
          </a:p>
        </p:txBody>
      </p:sp>
      <p:sp>
        <p:nvSpPr>
          <p:cNvPr id="19" name="TextBox 18"/>
          <p:cNvSpPr txBox="1"/>
          <p:nvPr/>
        </p:nvSpPr>
        <p:spPr>
          <a:xfrm>
            <a:off x="10140593" y="4059417"/>
            <a:ext cx="328773" cy="369332"/>
          </a:xfrm>
          <a:prstGeom prst="rect">
            <a:avLst/>
          </a:prstGeom>
          <a:noFill/>
        </p:spPr>
        <p:txBody>
          <a:bodyPr wrap="square" rtlCol="0">
            <a:spAutoFit/>
          </a:bodyPr>
          <a:lstStyle/>
          <a:p>
            <a:r>
              <a:rPr lang="en-US" b="1" smtClean="0">
                <a:solidFill>
                  <a:srgbClr val="C00000"/>
                </a:solidFill>
              </a:rPr>
              <a:t>√</a:t>
            </a:r>
            <a:endParaRPr lang="en-US" b="1">
              <a:solidFill>
                <a:srgbClr val="C00000"/>
              </a:solidFill>
            </a:endParaRPr>
          </a:p>
        </p:txBody>
      </p:sp>
      <p:sp>
        <p:nvSpPr>
          <p:cNvPr id="20" name="TextBox 19"/>
          <p:cNvSpPr txBox="1"/>
          <p:nvPr/>
        </p:nvSpPr>
        <p:spPr>
          <a:xfrm>
            <a:off x="11315271" y="4934045"/>
            <a:ext cx="328773" cy="369332"/>
          </a:xfrm>
          <a:prstGeom prst="rect">
            <a:avLst/>
          </a:prstGeom>
          <a:noFill/>
        </p:spPr>
        <p:txBody>
          <a:bodyPr wrap="square" rtlCol="0">
            <a:spAutoFit/>
          </a:bodyPr>
          <a:lstStyle/>
          <a:p>
            <a:r>
              <a:rPr lang="en-US" b="1" smtClean="0">
                <a:solidFill>
                  <a:srgbClr val="C00000"/>
                </a:solidFill>
              </a:rPr>
              <a:t>√</a:t>
            </a:r>
            <a:endParaRPr lang="en-US" b="1">
              <a:solidFill>
                <a:srgbClr val="C00000"/>
              </a:solidFill>
            </a:endParaRPr>
          </a:p>
        </p:txBody>
      </p:sp>
      <p:sp>
        <p:nvSpPr>
          <p:cNvPr id="21" name="TextBox 20"/>
          <p:cNvSpPr txBox="1"/>
          <p:nvPr/>
        </p:nvSpPr>
        <p:spPr>
          <a:xfrm>
            <a:off x="11284449" y="3675363"/>
            <a:ext cx="328773" cy="369332"/>
          </a:xfrm>
          <a:prstGeom prst="rect">
            <a:avLst/>
          </a:prstGeom>
          <a:noFill/>
        </p:spPr>
        <p:txBody>
          <a:bodyPr wrap="square" rtlCol="0">
            <a:spAutoFit/>
          </a:bodyPr>
          <a:lstStyle/>
          <a:p>
            <a:r>
              <a:rPr lang="en-US" b="1" smtClean="0">
                <a:solidFill>
                  <a:srgbClr val="C00000"/>
                </a:solidFill>
              </a:rPr>
              <a:t>√</a:t>
            </a:r>
            <a:endParaRPr lang="en-US" b="1">
              <a:solidFill>
                <a:srgbClr val="C00000"/>
              </a:solidFill>
            </a:endParaRPr>
          </a:p>
        </p:txBody>
      </p:sp>
      <p:sp>
        <p:nvSpPr>
          <p:cNvPr id="22" name="TextBox 21"/>
          <p:cNvSpPr txBox="1"/>
          <p:nvPr/>
        </p:nvSpPr>
        <p:spPr>
          <a:xfrm>
            <a:off x="11255339" y="2840805"/>
            <a:ext cx="328773" cy="369332"/>
          </a:xfrm>
          <a:prstGeom prst="rect">
            <a:avLst/>
          </a:prstGeom>
          <a:noFill/>
        </p:spPr>
        <p:txBody>
          <a:bodyPr wrap="square" rtlCol="0">
            <a:spAutoFit/>
          </a:bodyPr>
          <a:lstStyle/>
          <a:p>
            <a:r>
              <a:rPr lang="en-US" b="1" smtClean="0">
                <a:solidFill>
                  <a:srgbClr val="C00000"/>
                </a:solidFill>
              </a:rPr>
              <a:t>√</a:t>
            </a:r>
            <a:endParaRPr lang="en-US" b="1">
              <a:solidFill>
                <a:srgbClr val="C00000"/>
              </a:solidFill>
            </a:endParaRPr>
          </a:p>
        </p:txBody>
      </p:sp>
    </p:spTree>
    <p:extLst>
      <p:ext uri="{BB962C8B-B14F-4D97-AF65-F5344CB8AC3E}">
        <p14:creationId xmlns:p14="http://schemas.microsoft.com/office/powerpoint/2010/main" val="89424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19" grpId="0"/>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smtClean="0">
                <a:solidFill>
                  <a:schemeClr val="bg1"/>
                </a:solidFill>
                <a:latin typeface="UTM Facebook K&amp;T" panose="02040603050506020204" pitchFamily="18" charset="0"/>
                <a:cs typeface="Arial" panose="020B0604020202020204" pitchFamily="34" charset="0"/>
              </a:rPr>
              <a:t>PRE-WRITING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10" name="TextBox 9"/>
          <p:cNvSpPr txBox="1"/>
          <p:nvPr/>
        </p:nvSpPr>
        <p:spPr>
          <a:xfrm>
            <a:off x="2291625" y="1140426"/>
            <a:ext cx="7356297" cy="584775"/>
          </a:xfrm>
          <a:prstGeom prst="rect">
            <a:avLst/>
          </a:prstGeom>
          <a:noFill/>
        </p:spPr>
        <p:txBody>
          <a:bodyPr wrap="square" rtlCol="0">
            <a:spAutoFit/>
          </a:bodyPr>
          <a:lstStyle/>
          <a:p>
            <a:pPr algn="ctr"/>
            <a:r>
              <a:rPr lang="en-US" sz="3200" b="1" smtClean="0">
                <a:solidFill>
                  <a:srgbClr val="FF0000"/>
                </a:solidFill>
              </a:rPr>
              <a:t>Outline and u</a:t>
            </a:r>
            <a:r>
              <a:rPr lang="en-US" sz="3200" b="1" smtClean="0">
                <a:solidFill>
                  <a:srgbClr val="FF0000"/>
                </a:solidFill>
              </a:rPr>
              <a:t>seful </a:t>
            </a:r>
            <a:r>
              <a:rPr lang="en-US" sz="3200" b="1" smtClean="0">
                <a:solidFill>
                  <a:srgbClr val="FF0000"/>
                </a:solidFill>
              </a:rPr>
              <a:t>expressions</a:t>
            </a:r>
            <a:endParaRPr lang="en-US" sz="3200" b="1">
              <a:solidFill>
                <a:srgbClr val="FF0000"/>
              </a:solidFill>
            </a:endParaRPr>
          </a:p>
        </p:txBody>
      </p:sp>
      <p:pic>
        <p:nvPicPr>
          <p:cNvPr id="2" name="Picture 1"/>
          <p:cNvPicPr>
            <a:picLocks noChangeAspect="1"/>
          </p:cNvPicPr>
          <p:nvPr/>
        </p:nvPicPr>
        <p:blipFill>
          <a:blip r:embed="rId3"/>
          <a:stretch>
            <a:fillRect/>
          </a:stretch>
        </p:blipFill>
        <p:spPr>
          <a:xfrm>
            <a:off x="568889" y="2123064"/>
            <a:ext cx="10976232" cy="3620190"/>
          </a:xfrm>
          <a:prstGeom prst="rect">
            <a:avLst/>
          </a:prstGeom>
        </p:spPr>
      </p:pic>
    </p:spTree>
    <p:extLst>
      <p:ext uri="{BB962C8B-B14F-4D97-AF65-F5344CB8AC3E}">
        <p14:creationId xmlns:p14="http://schemas.microsoft.com/office/powerpoint/2010/main" val="25539955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908213" y="1015927"/>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3" name="TextBox 12">
            <a:extLst>
              <a:ext uri="{FF2B5EF4-FFF2-40B4-BE49-F238E27FC236}">
                <a16:creationId xmlns="" xmlns:a16="http://schemas.microsoft.com/office/drawing/2014/main" id="{8514929A-D5FC-4F66-8951-74EDFD16573E}"/>
              </a:ext>
            </a:extLst>
          </p:cNvPr>
          <p:cNvSpPr txBox="1"/>
          <p:nvPr/>
        </p:nvSpPr>
        <p:spPr>
          <a:xfrm>
            <a:off x="1573934" y="962164"/>
            <a:ext cx="10171752" cy="1569660"/>
          </a:xfrm>
          <a:prstGeom prst="rect">
            <a:avLst/>
          </a:prstGeom>
          <a:noFill/>
        </p:spPr>
        <p:txBody>
          <a:bodyPr wrap="square">
            <a:spAutoFit/>
          </a:bodyPr>
          <a:lstStyle/>
          <a:p>
            <a:r>
              <a:rPr lang="en-GB" sz="2400" b="1">
                <a:latin typeface="Arial" panose="020B0604020202020204" pitchFamily="34" charset="0"/>
                <a:cs typeface="Arial" panose="020B0604020202020204" pitchFamily="34" charset="0"/>
              </a:rPr>
              <a:t>Write an opinion essay (150-180 words) presenting your point of view on whether we should spend more money on restoring local ecosystems. Use the ideas in Task 1 and the outline below to help you.</a:t>
            </a:r>
            <a:endParaRPr lang="en-US" sz="2400" b="1" dirty="0">
              <a:latin typeface="Arial" panose="020B0604020202020204" pitchFamily="34" charset="0"/>
              <a:cs typeface="Arial" panose="020B0604020202020204" pitchFamily="34" charset="0"/>
            </a:endParaRP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smtClean="0">
                <a:solidFill>
                  <a:schemeClr val="bg1"/>
                </a:solidFill>
                <a:latin typeface="UTM Facebook K&amp;T" panose="02040603050506020204" pitchFamily="18" charset="0"/>
                <a:cs typeface="Arial" panose="020B0604020202020204" pitchFamily="34" charset="0"/>
              </a:rPr>
              <a:t>WHILE-WRITING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2" name="Rectangle 1"/>
          <p:cNvSpPr/>
          <p:nvPr/>
        </p:nvSpPr>
        <p:spPr>
          <a:xfrm>
            <a:off x="878041" y="2600787"/>
            <a:ext cx="11002810" cy="4016484"/>
          </a:xfrm>
          <a:prstGeom prst="rect">
            <a:avLst/>
          </a:prstGeom>
        </p:spPr>
        <p:txBody>
          <a:bodyPr wrap="square">
            <a:spAutoFit/>
          </a:bodyPr>
          <a:lstStyle/>
          <a:p>
            <a:pPr algn="just"/>
            <a:r>
              <a:rPr lang="en-US" sz="1700" b="1">
                <a:solidFill>
                  <a:schemeClr val="accent2"/>
                </a:solidFill>
                <a:latin typeface="Arial" panose="020B0604020202020204" pitchFamily="34" charset="0"/>
                <a:ea typeface="Times New Roman" panose="02020603050405020304" pitchFamily="18" charset="0"/>
                <a:cs typeface="Arial" panose="020B0604020202020204" pitchFamily="34" charset="0"/>
              </a:rPr>
              <a:t>Suggested answer:</a:t>
            </a:r>
            <a:endParaRPr lang="en-US" sz="1700">
              <a:solidFill>
                <a:schemeClr val="accent2"/>
              </a:solidFill>
              <a:latin typeface="Arial" panose="020B0604020202020204" pitchFamily="34" charset="0"/>
              <a:ea typeface="Times New Roman" panose="02020603050405020304" pitchFamily="18" charset="0"/>
              <a:cs typeface="Arial" panose="020B0604020202020204" pitchFamily="34" charset="0"/>
            </a:endParaRPr>
          </a:p>
          <a:p>
            <a:pPr algn="just"/>
            <a:r>
              <a:rPr lang="en-US" sz="1700" i="1">
                <a:solidFill>
                  <a:schemeClr val="accent2"/>
                </a:solidFill>
                <a:latin typeface="Arial" panose="020B0604020202020204" pitchFamily="34" charset="0"/>
                <a:ea typeface="Times New Roman" panose="02020603050405020304" pitchFamily="18" charset="0"/>
                <a:cs typeface="Arial" panose="020B0604020202020204" pitchFamily="34" charset="0"/>
              </a:rPr>
              <a:t>Today</a:t>
            </a:r>
            <a:r>
              <a:rPr lang="vi-VN" sz="1700" i="1">
                <a:solidFill>
                  <a:schemeClr val="accent2"/>
                </a:solidFill>
                <a:latin typeface="Arial" panose="020B0604020202020204" pitchFamily="34" charset="0"/>
                <a:ea typeface="Times New Roman" panose="02020603050405020304" pitchFamily="18" charset="0"/>
                <a:cs typeface="Arial" panose="020B0604020202020204" pitchFamily="34" charset="0"/>
              </a:rPr>
              <a:t> many people argue</a:t>
            </a:r>
            <a:r>
              <a:rPr lang="en-US" sz="1700" i="1">
                <a:solidFill>
                  <a:schemeClr val="accent2"/>
                </a:solidFill>
                <a:latin typeface="Arial" panose="020B0604020202020204" pitchFamily="34" charset="0"/>
                <a:ea typeface="Times New Roman" panose="02020603050405020304" pitchFamily="18" charset="0"/>
                <a:cs typeface="Arial" panose="020B0604020202020204" pitchFamily="34" charset="0"/>
              </a:rPr>
              <a:t> that we</a:t>
            </a:r>
            <a:r>
              <a:rPr lang="vi-VN" sz="1700" i="1">
                <a:solidFill>
                  <a:schemeClr val="accent2"/>
                </a:solidFill>
                <a:latin typeface="Arial" panose="020B0604020202020204" pitchFamily="34" charset="0"/>
                <a:ea typeface="Times New Roman" panose="02020603050405020304" pitchFamily="18" charset="0"/>
                <a:cs typeface="Arial" panose="020B0604020202020204" pitchFamily="34" charset="0"/>
              </a:rPr>
              <a:t> should</a:t>
            </a:r>
            <a:r>
              <a:rPr lang="en-US" sz="1700" i="1">
                <a:solidFill>
                  <a:schemeClr val="accent2"/>
                </a:solidFill>
                <a:latin typeface="Arial" panose="020B0604020202020204" pitchFamily="34" charset="0"/>
                <a:ea typeface="Times New Roman" panose="02020603050405020304" pitchFamily="18" charset="0"/>
                <a:cs typeface="Arial" panose="020B0604020202020204" pitchFamily="34" charset="0"/>
              </a:rPr>
              <a:t> spend</a:t>
            </a:r>
            <a:r>
              <a:rPr lang="vi-VN" sz="1700" i="1">
                <a:solidFill>
                  <a:schemeClr val="accent2"/>
                </a:solidFill>
                <a:latin typeface="Arial" panose="020B0604020202020204" pitchFamily="34" charset="0"/>
                <a:ea typeface="Times New Roman" panose="02020603050405020304" pitchFamily="18" charset="0"/>
                <a:cs typeface="Arial" panose="020B0604020202020204" pitchFamily="34" charset="0"/>
              </a:rPr>
              <a:t> more money </a:t>
            </a:r>
            <a:r>
              <a:rPr lang="en-US" sz="1700" i="1">
                <a:solidFill>
                  <a:schemeClr val="accent2"/>
                </a:solidFill>
                <a:latin typeface="Arial" panose="020B0604020202020204" pitchFamily="34" charset="0"/>
                <a:ea typeface="Times New Roman" panose="02020603050405020304" pitchFamily="18" charset="0"/>
                <a:cs typeface="Arial" panose="020B0604020202020204" pitchFamily="34" charset="0"/>
              </a:rPr>
              <a:t>on restoring local ecosystems. From my point of view, </a:t>
            </a:r>
            <a:r>
              <a:rPr lang="vi-VN" sz="1700" i="1">
                <a:solidFill>
                  <a:schemeClr val="accent2"/>
                </a:solidFill>
                <a:latin typeface="Arial" panose="020B0604020202020204" pitchFamily="34" charset="0"/>
                <a:ea typeface="Times New Roman" panose="02020603050405020304" pitchFamily="18" charset="0"/>
                <a:cs typeface="Arial" panose="020B0604020202020204" pitchFamily="34" charset="0"/>
              </a:rPr>
              <a:t>this </a:t>
            </a:r>
            <a:r>
              <a:rPr lang="en-US" sz="1700" i="1">
                <a:solidFill>
                  <a:schemeClr val="accent2"/>
                </a:solidFill>
                <a:latin typeface="Arial" panose="020B0604020202020204" pitchFamily="34" charset="0"/>
                <a:ea typeface="Times New Roman" panose="02020603050405020304" pitchFamily="18" charset="0"/>
                <a:cs typeface="Arial" panose="020B0604020202020204" pitchFamily="34" charset="0"/>
              </a:rPr>
              <a:t>is a great </a:t>
            </a:r>
            <a:r>
              <a:rPr lang="vi-VN" sz="1700" i="1">
                <a:solidFill>
                  <a:schemeClr val="accent2"/>
                </a:solidFill>
                <a:latin typeface="Arial" panose="020B0604020202020204" pitchFamily="34" charset="0"/>
                <a:ea typeface="Times New Roman" panose="02020603050405020304" pitchFamily="18" charset="0"/>
                <a:cs typeface="Arial" panose="020B0604020202020204" pitchFamily="34" charset="0"/>
              </a:rPr>
              <a:t>idea </a:t>
            </a:r>
            <a:r>
              <a:rPr lang="en-US" sz="1700" i="1">
                <a:solidFill>
                  <a:schemeClr val="accent2"/>
                </a:solidFill>
                <a:latin typeface="Arial" panose="020B0604020202020204" pitchFamily="34" charset="0"/>
                <a:ea typeface="Times New Roman" panose="02020603050405020304" pitchFamily="18" charset="0"/>
                <a:cs typeface="Arial" panose="020B0604020202020204" pitchFamily="34" charset="0"/>
              </a:rPr>
              <a:t>for the following reasons.</a:t>
            </a:r>
            <a:endParaRPr lang="en-US" sz="1700">
              <a:solidFill>
                <a:schemeClr val="accent2"/>
              </a:solidFill>
              <a:latin typeface="Arial" panose="020B0604020202020204" pitchFamily="34" charset="0"/>
              <a:ea typeface="Times New Roman" panose="02020603050405020304" pitchFamily="18" charset="0"/>
              <a:cs typeface="Arial" panose="020B0604020202020204" pitchFamily="34" charset="0"/>
            </a:endParaRPr>
          </a:p>
          <a:p>
            <a:pPr algn="just"/>
            <a:r>
              <a:rPr lang="en-US" sz="1700" i="1">
                <a:solidFill>
                  <a:schemeClr val="accent2"/>
                </a:solidFill>
                <a:latin typeface="Arial" panose="020B0604020202020204" pitchFamily="34" charset="0"/>
                <a:ea typeface="Times New Roman" panose="02020603050405020304" pitchFamily="18" charset="0"/>
                <a:cs typeface="Arial" panose="020B0604020202020204" pitchFamily="34" charset="0"/>
              </a:rPr>
              <a:t>Firstly, the</a:t>
            </a:r>
            <a:r>
              <a:rPr lang="vi-VN" sz="1700" i="1">
                <a:solidFill>
                  <a:schemeClr val="accent2"/>
                </a:solidFill>
                <a:latin typeface="Arial" panose="020B0604020202020204" pitchFamily="34" charset="0"/>
                <a:ea typeface="Times New Roman" panose="02020603050405020304" pitchFamily="18" charset="0"/>
                <a:cs typeface="Arial" panose="020B0604020202020204" pitchFamily="34" charset="0"/>
              </a:rPr>
              <a:t> most important reason why we should </a:t>
            </a:r>
            <a:r>
              <a:rPr lang="en-US" sz="1700" i="1">
                <a:solidFill>
                  <a:schemeClr val="accent2"/>
                </a:solidFill>
                <a:latin typeface="Arial" panose="020B0604020202020204" pitchFamily="34" charset="0"/>
                <a:ea typeface="Times New Roman" panose="02020603050405020304" pitchFamily="18" charset="0"/>
                <a:cs typeface="Arial" panose="020B0604020202020204" pitchFamily="34" charset="0"/>
              </a:rPr>
              <a:t>invest in</a:t>
            </a:r>
            <a:r>
              <a:rPr lang="vi-VN" sz="1700" i="1">
                <a:solidFill>
                  <a:schemeClr val="accent2"/>
                </a:solidFill>
                <a:latin typeface="Arial" panose="020B0604020202020204" pitchFamily="34" charset="0"/>
                <a:ea typeface="Times New Roman" panose="02020603050405020304" pitchFamily="18" charset="0"/>
                <a:cs typeface="Arial" panose="020B0604020202020204" pitchFamily="34" charset="0"/>
              </a:rPr>
              <a:t> restor</a:t>
            </a:r>
            <a:r>
              <a:rPr lang="en-US" sz="1700" i="1">
                <a:solidFill>
                  <a:schemeClr val="accent2"/>
                </a:solidFill>
                <a:latin typeface="Arial" panose="020B0604020202020204" pitchFamily="34" charset="0"/>
                <a:ea typeface="Times New Roman" panose="02020603050405020304" pitchFamily="18" charset="0"/>
                <a:cs typeface="Arial" panose="020B0604020202020204" pitchFamily="34" charset="0"/>
              </a:rPr>
              <a:t>ing the </a:t>
            </a:r>
            <a:r>
              <a:rPr lang="vi-VN" sz="1700" i="1">
                <a:solidFill>
                  <a:schemeClr val="accent2"/>
                </a:solidFill>
                <a:latin typeface="Arial" panose="020B0604020202020204" pitchFamily="34" charset="0"/>
                <a:ea typeface="Times New Roman" panose="02020603050405020304" pitchFamily="18" charset="0"/>
                <a:cs typeface="Arial" panose="020B0604020202020204" pitchFamily="34" charset="0"/>
              </a:rPr>
              <a:t>ecosystem</a:t>
            </a:r>
            <a:r>
              <a:rPr lang="en-US" sz="1700" i="1">
                <a:solidFill>
                  <a:schemeClr val="accent2"/>
                </a:solidFill>
                <a:latin typeface="Arial" panose="020B0604020202020204" pitchFamily="34" charset="0"/>
                <a:ea typeface="Times New Roman" panose="02020603050405020304" pitchFamily="18" charset="0"/>
                <a:cs typeface="Arial" panose="020B0604020202020204" pitchFamily="34" charset="0"/>
              </a:rPr>
              <a:t>s</a:t>
            </a:r>
            <a:r>
              <a:rPr lang="vi-VN" sz="1700" i="1">
                <a:solidFill>
                  <a:schemeClr val="accent2"/>
                </a:solidFill>
                <a:latin typeface="Arial" panose="020B0604020202020204" pitchFamily="34" charset="0"/>
                <a:ea typeface="Times New Roman" panose="02020603050405020304" pitchFamily="18" charset="0"/>
                <a:cs typeface="Arial" panose="020B0604020202020204" pitchFamily="34" charset="0"/>
              </a:rPr>
              <a:t> is that </a:t>
            </a:r>
            <a:r>
              <a:rPr lang="en-US" sz="1700" i="1">
                <a:solidFill>
                  <a:schemeClr val="accent2"/>
                </a:solidFill>
                <a:latin typeface="Arial" panose="020B0604020202020204" pitchFamily="34" charset="0"/>
                <a:ea typeface="Times New Roman" panose="02020603050405020304" pitchFamily="18" charset="0"/>
                <a:cs typeface="Arial" panose="020B0604020202020204" pitchFamily="34" charset="0"/>
              </a:rPr>
              <a:t>we are already suffering from the impact of its damage</a:t>
            </a:r>
            <a:r>
              <a:rPr lang="vi-VN" sz="1700" i="1">
                <a:solidFill>
                  <a:schemeClr val="accent2"/>
                </a:solidFill>
                <a:latin typeface="Arial" panose="020B0604020202020204" pitchFamily="34" charset="0"/>
                <a:ea typeface="Times New Roman" panose="02020603050405020304" pitchFamily="18" charset="0"/>
                <a:cs typeface="Arial" panose="020B0604020202020204" pitchFamily="34" charset="0"/>
              </a:rPr>
              <a:t>.</a:t>
            </a:r>
            <a:r>
              <a:rPr lang="en-US" sz="1700" i="1">
                <a:solidFill>
                  <a:schemeClr val="accent2"/>
                </a:solidFill>
                <a:latin typeface="Arial" panose="020B0604020202020204" pitchFamily="34" charset="0"/>
                <a:ea typeface="Times New Roman" panose="02020603050405020304" pitchFamily="18" charset="0"/>
                <a:cs typeface="Arial" panose="020B0604020202020204" pitchFamily="34" charset="0"/>
              </a:rPr>
              <a:t> Both air and water pollution have increased and are affecting our health</a:t>
            </a:r>
            <a:r>
              <a:rPr lang="vi-VN" sz="1700" i="1">
                <a:solidFill>
                  <a:schemeClr val="accent2"/>
                </a:solidFill>
                <a:latin typeface="Arial" panose="020B0604020202020204" pitchFamily="34" charset="0"/>
                <a:ea typeface="Times New Roman" panose="02020603050405020304" pitchFamily="18" charset="0"/>
                <a:cs typeface="Arial" panose="020B0604020202020204" pitchFamily="34" charset="0"/>
              </a:rPr>
              <a:t>. </a:t>
            </a:r>
            <a:endParaRPr lang="en-US" sz="1700">
              <a:solidFill>
                <a:schemeClr val="accent2"/>
              </a:solidFill>
              <a:latin typeface="Arial" panose="020B0604020202020204" pitchFamily="34" charset="0"/>
              <a:ea typeface="Times New Roman" panose="02020603050405020304" pitchFamily="18" charset="0"/>
              <a:cs typeface="Arial" panose="020B0604020202020204" pitchFamily="34" charset="0"/>
            </a:endParaRPr>
          </a:p>
          <a:p>
            <a:pPr algn="just"/>
            <a:r>
              <a:rPr lang="en-US" sz="1700" i="1">
                <a:solidFill>
                  <a:schemeClr val="accent2"/>
                </a:solidFill>
                <a:latin typeface="Arial" panose="020B0604020202020204" pitchFamily="34" charset="0"/>
                <a:ea typeface="Times New Roman" panose="02020603050405020304" pitchFamily="18" charset="0"/>
                <a:cs typeface="Arial" panose="020B0604020202020204" pitchFamily="34" charset="0"/>
              </a:rPr>
              <a:t>Secondly, habitat loss has caused the disappearance of many</a:t>
            </a:r>
            <a:r>
              <a:rPr lang="vi-VN" sz="1700" i="1">
                <a:solidFill>
                  <a:schemeClr val="accent2"/>
                </a:solidFill>
                <a:latin typeface="Arial" panose="020B0604020202020204" pitchFamily="34" charset="0"/>
                <a:ea typeface="Times New Roman" panose="02020603050405020304" pitchFamily="18" charset="0"/>
                <a:cs typeface="Arial" panose="020B0604020202020204" pitchFamily="34" charset="0"/>
              </a:rPr>
              <a:t> plant and animal s</a:t>
            </a:r>
            <a:r>
              <a:rPr lang="en-US" sz="1700" i="1">
                <a:solidFill>
                  <a:schemeClr val="accent2"/>
                </a:solidFill>
                <a:latin typeface="Arial" panose="020B0604020202020204" pitchFamily="34" charset="0"/>
                <a:ea typeface="Times New Roman" panose="02020603050405020304" pitchFamily="18" charset="0"/>
                <a:cs typeface="Arial" panose="020B0604020202020204" pitchFamily="34" charset="0"/>
              </a:rPr>
              <a:t>pecies</a:t>
            </a:r>
            <a:r>
              <a:rPr lang="vi-VN" sz="1700" i="1">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en-US" sz="1700" i="1">
                <a:solidFill>
                  <a:schemeClr val="accent2"/>
                </a:solidFill>
                <a:latin typeface="Arial" panose="020B0604020202020204" pitchFamily="34" charset="0"/>
                <a:ea typeface="Times New Roman" panose="02020603050405020304" pitchFamily="18" charset="0"/>
                <a:cs typeface="Arial" panose="020B0604020202020204" pitchFamily="34" charset="0"/>
              </a:rPr>
              <a:t>This has affected the balance of local ecosystems since all living things play an important role. When plants or animals die out, the food chain may also break down</a:t>
            </a:r>
            <a:r>
              <a:rPr lang="vi-VN" sz="1700" i="1">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en-US" sz="1700" i="1">
                <a:solidFill>
                  <a:schemeClr val="accent2"/>
                </a:solidFill>
                <a:latin typeface="Arial" panose="020B0604020202020204" pitchFamily="34" charset="0"/>
                <a:ea typeface="Times New Roman" panose="02020603050405020304" pitchFamily="18" charset="0"/>
                <a:cs typeface="Arial" panose="020B0604020202020204" pitchFamily="34" charset="0"/>
              </a:rPr>
              <a:t>That is why we should spend more money on protecting and restoring all wildlife.</a:t>
            </a:r>
            <a:endParaRPr lang="en-US" sz="1700">
              <a:solidFill>
                <a:schemeClr val="accent2"/>
              </a:solidFill>
              <a:latin typeface="Arial" panose="020B0604020202020204" pitchFamily="34" charset="0"/>
              <a:ea typeface="Times New Roman" panose="02020603050405020304" pitchFamily="18" charset="0"/>
              <a:cs typeface="Arial" panose="020B0604020202020204" pitchFamily="34" charset="0"/>
            </a:endParaRPr>
          </a:p>
          <a:p>
            <a:pPr algn="just"/>
            <a:r>
              <a:rPr lang="en-US" sz="1700" i="1">
                <a:solidFill>
                  <a:schemeClr val="accent2"/>
                </a:solidFill>
                <a:latin typeface="Arial" panose="020B0604020202020204" pitchFamily="34" charset="0"/>
                <a:ea typeface="Times New Roman" panose="02020603050405020304" pitchFamily="18" charset="0"/>
                <a:cs typeface="Arial" panose="020B0604020202020204" pitchFamily="34" charset="0"/>
              </a:rPr>
              <a:t>Finally, much of our local forest has been cut down to make space for houses and farm land. This has led to more natural disasters in the region. For example, floods have become more common. They destroy people’s houses, fields and crops every year. To prevent damage from natural disasters, we should spend more money on planting more trees and restoring our forest. </a:t>
            </a:r>
            <a:endParaRPr lang="en-US" sz="1700">
              <a:solidFill>
                <a:schemeClr val="accent2"/>
              </a:solidFill>
              <a:latin typeface="Arial" panose="020B0604020202020204" pitchFamily="34" charset="0"/>
              <a:ea typeface="Times New Roman" panose="02020603050405020304" pitchFamily="18" charset="0"/>
              <a:cs typeface="Arial" panose="020B0604020202020204" pitchFamily="34" charset="0"/>
            </a:endParaRPr>
          </a:p>
          <a:p>
            <a:pPr algn="just"/>
            <a:r>
              <a:rPr lang="en-US" sz="1700" i="1">
                <a:solidFill>
                  <a:schemeClr val="accent2"/>
                </a:solidFill>
                <a:latin typeface="Arial" panose="020B0604020202020204" pitchFamily="34" charset="0"/>
                <a:ea typeface="Times New Roman" panose="02020603050405020304" pitchFamily="18" charset="0"/>
                <a:cs typeface="Arial" panose="020B0604020202020204" pitchFamily="34" charset="0"/>
              </a:rPr>
              <a:t>In conclusion, I firmly believe that it is essential to spend more money on restoring local ecosystems. Investing in nature conservation </a:t>
            </a:r>
            <a:r>
              <a:rPr lang="vi-VN" sz="1700" i="1">
                <a:solidFill>
                  <a:schemeClr val="accent2"/>
                </a:solidFill>
                <a:latin typeface="Arial" panose="020B0604020202020204" pitchFamily="34" charset="0"/>
                <a:ea typeface="Times New Roman" panose="02020603050405020304" pitchFamily="18" charset="0"/>
                <a:cs typeface="Arial" panose="020B0604020202020204" pitchFamily="34" charset="0"/>
              </a:rPr>
              <a:t>will help </a:t>
            </a:r>
            <a:r>
              <a:rPr lang="en-US" sz="1700" i="1">
                <a:solidFill>
                  <a:schemeClr val="accent2"/>
                </a:solidFill>
                <a:latin typeface="Arial" panose="020B0604020202020204" pitchFamily="34" charset="0"/>
                <a:ea typeface="Times New Roman" panose="02020603050405020304" pitchFamily="18" charset="0"/>
                <a:cs typeface="Arial" panose="020B0604020202020204" pitchFamily="34" charset="0"/>
              </a:rPr>
              <a:t>create</a:t>
            </a:r>
            <a:r>
              <a:rPr lang="vi-VN" sz="1700" i="1">
                <a:solidFill>
                  <a:schemeClr val="accent2"/>
                </a:solidFill>
                <a:latin typeface="Arial" panose="020B0604020202020204" pitchFamily="34" charset="0"/>
                <a:ea typeface="Times New Roman" panose="02020603050405020304" pitchFamily="18" charset="0"/>
                <a:cs typeface="Arial" panose="020B0604020202020204" pitchFamily="34" charset="0"/>
              </a:rPr>
              <a:t> a healthy and stable living environment </a:t>
            </a:r>
            <a:r>
              <a:rPr lang="en-US" sz="1700" i="1">
                <a:solidFill>
                  <a:schemeClr val="accent2"/>
                </a:solidFill>
                <a:latin typeface="Arial" panose="020B0604020202020204" pitchFamily="34" charset="0"/>
                <a:ea typeface="Times New Roman" panose="02020603050405020304" pitchFamily="18" charset="0"/>
                <a:cs typeface="Arial" panose="020B0604020202020204" pitchFamily="34" charset="0"/>
              </a:rPr>
              <a:t>for future generations</a:t>
            </a:r>
            <a:r>
              <a:rPr lang="vi-VN" sz="1700" i="1">
                <a:solidFill>
                  <a:schemeClr val="accent2"/>
                </a:solidFill>
                <a:latin typeface="Arial" panose="020B0604020202020204" pitchFamily="34" charset="0"/>
                <a:ea typeface="Times New Roman" panose="02020603050405020304" pitchFamily="18" charset="0"/>
                <a:cs typeface="Arial" panose="020B0604020202020204" pitchFamily="34" charset="0"/>
              </a:rPr>
              <a:t>. </a:t>
            </a:r>
            <a:endParaRPr lang="en-US" sz="1700">
              <a:solidFill>
                <a:schemeClr val="accent2"/>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296406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908213" y="1015927"/>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4" name="TextBox 13">
            <a:extLst>
              <a:ext uri="{FF2B5EF4-FFF2-40B4-BE49-F238E27FC236}">
                <a16:creationId xmlns="" xmlns:a16="http://schemas.microsoft.com/office/drawing/2014/main" id="{8514929A-D5FC-4F66-8951-74EDFD16573E}"/>
              </a:ext>
            </a:extLst>
          </p:cNvPr>
          <p:cNvSpPr txBox="1"/>
          <p:nvPr/>
        </p:nvSpPr>
        <p:spPr>
          <a:xfrm>
            <a:off x="1617647" y="1200593"/>
            <a:ext cx="10490529" cy="523220"/>
          </a:xfrm>
          <a:prstGeom prst="rect">
            <a:avLst/>
          </a:prstGeom>
          <a:noFill/>
        </p:spPr>
        <p:txBody>
          <a:bodyPr wrap="square">
            <a:spAutoFit/>
          </a:bodyPr>
          <a:lstStyle/>
          <a:p>
            <a:r>
              <a:rPr lang="en-GB" sz="2800" b="1" smtClean="0">
                <a:latin typeface="Arial" panose="020B0604020202020204" pitchFamily="34" charset="0"/>
                <a:cs typeface="Arial" panose="020B0604020202020204" pitchFamily="34" charset="0"/>
              </a:rPr>
              <a:t>Exchange your writing with your friend for peer review.</a:t>
            </a:r>
            <a:endParaRPr lang="en-US" sz="2600" b="1" dirty="0">
              <a:latin typeface="Arial" panose="020B0604020202020204" pitchFamily="34" charset="0"/>
              <a:cs typeface="Arial" panose="020B0604020202020204" pitchFamily="34" charset="0"/>
            </a:endParaRPr>
          </a:p>
        </p:txBody>
      </p:sp>
      <p:sp>
        <p:nvSpPr>
          <p:cNvPr id="15" name="Rectangle 14"/>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smtClean="0">
                <a:solidFill>
                  <a:schemeClr val="bg1"/>
                </a:solidFill>
                <a:latin typeface="UTM Facebook K&amp;T" panose="02040603050506020204" pitchFamily="18" charset="0"/>
                <a:cs typeface="Arial" panose="020B0604020202020204" pitchFamily="34" charset="0"/>
              </a:rPr>
              <a:t>POST-WRITING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4" name="Rounded Rectangle 3"/>
          <p:cNvSpPr/>
          <p:nvPr/>
        </p:nvSpPr>
        <p:spPr>
          <a:xfrm>
            <a:off x="1850571" y="2031205"/>
            <a:ext cx="9046029" cy="407568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smtClean="0">
              <a:solidFill>
                <a:schemeClr val="accent6">
                  <a:lumMod val="50000"/>
                </a:schemeClr>
              </a:solidFill>
            </a:endParaRPr>
          </a:p>
          <a:p>
            <a:pPr algn="ctr"/>
            <a:r>
              <a:rPr lang="en-US" sz="3200" b="1" smtClean="0">
                <a:solidFill>
                  <a:schemeClr val="accent6">
                    <a:lumMod val="50000"/>
                  </a:schemeClr>
                </a:solidFill>
              </a:rPr>
              <a:t>Writing </a:t>
            </a:r>
            <a:r>
              <a:rPr lang="en-US" sz="3200" b="1">
                <a:solidFill>
                  <a:schemeClr val="accent6">
                    <a:lumMod val="50000"/>
                  </a:schemeClr>
                </a:solidFill>
              </a:rPr>
              <a:t>rubric</a:t>
            </a:r>
            <a:endParaRPr lang="en-US" sz="3200">
              <a:solidFill>
                <a:schemeClr val="accent6">
                  <a:lumMod val="50000"/>
                </a:schemeClr>
              </a:solidFill>
            </a:endParaRPr>
          </a:p>
          <a:p>
            <a:pPr lvl="0"/>
            <a:r>
              <a:rPr lang="en-US" sz="3200" i="1" smtClean="0">
                <a:solidFill>
                  <a:schemeClr val="tx1"/>
                </a:solidFill>
              </a:rPr>
              <a:t>Organization</a:t>
            </a:r>
            <a:r>
              <a:rPr lang="en-US" sz="3200" i="1">
                <a:solidFill>
                  <a:schemeClr val="tx1"/>
                </a:solidFill>
              </a:rPr>
              <a:t>: …/10</a:t>
            </a:r>
            <a:endParaRPr lang="en-US" sz="3200">
              <a:solidFill>
                <a:schemeClr val="tx1"/>
              </a:solidFill>
            </a:endParaRPr>
          </a:p>
          <a:p>
            <a:pPr lvl="0"/>
            <a:r>
              <a:rPr lang="en-US" sz="3200" i="1">
                <a:solidFill>
                  <a:schemeClr val="tx1"/>
                </a:solidFill>
              </a:rPr>
              <a:t>Legibility: …/10</a:t>
            </a:r>
            <a:endParaRPr lang="en-US" sz="3200">
              <a:solidFill>
                <a:schemeClr val="tx1"/>
              </a:solidFill>
            </a:endParaRPr>
          </a:p>
          <a:p>
            <a:pPr lvl="0"/>
            <a:r>
              <a:rPr lang="en-US" sz="3200" i="1">
                <a:solidFill>
                  <a:schemeClr val="tx1"/>
                </a:solidFill>
              </a:rPr>
              <a:t>Ideas: …/10</a:t>
            </a:r>
            <a:endParaRPr lang="en-US" sz="3200">
              <a:solidFill>
                <a:schemeClr val="tx1"/>
              </a:solidFill>
            </a:endParaRPr>
          </a:p>
          <a:p>
            <a:pPr lvl="0"/>
            <a:r>
              <a:rPr lang="en-US" sz="3200" i="1">
                <a:solidFill>
                  <a:schemeClr val="tx1"/>
                </a:solidFill>
              </a:rPr>
              <a:t>Word choice: …/10</a:t>
            </a:r>
            <a:endParaRPr lang="en-US" sz="3200">
              <a:solidFill>
                <a:schemeClr val="tx1"/>
              </a:solidFill>
            </a:endParaRPr>
          </a:p>
          <a:p>
            <a:pPr lvl="0"/>
            <a:r>
              <a:rPr lang="en-US" sz="3200" i="1">
                <a:solidFill>
                  <a:schemeClr val="tx1"/>
                </a:solidFill>
              </a:rPr>
              <a:t>Grammar usage and mechanics: …/10</a:t>
            </a:r>
            <a:endParaRPr lang="en-US" sz="3200">
              <a:solidFill>
                <a:schemeClr val="tx1"/>
              </a:solidFill>
            </a:endParaRPr>
          </a:p>
          <a:p>
            <a:r>
              <a:rPr lang="en-US" sz="3200" i="1">
                <a:solidFill>
                  <a:schemeClr val="tx1"/>
                </a:solidFill>
              </a:rPr>
              <a:t>             TOTAL: …/50</a:t>
            </a:r>
            <a:endParaRPr lang="en-US" sz="3200">
              <a:solidFill>
                <a:schemeClr val="tx1"/>
              </a:solidFill>
            </a:endParaRPr>
          </a:p>
          <a:p>
            <a:pPr algn="ctr"/>
            <a:endParaRPr lang="en-US" sz="3200">
              <a:solidFill>
                <a:schemeClr val="tx1"/>
              </a:solidFill>
            </a:endParaRPr>
          </a:p>
        </p:txBody>
      </p:sp>
    </p:spTree>
    <p:extLst>
      <p:ext uri="{BB962C8B-B14F-4D97-AF65-F5344CB8AC3E}">
        <p14:creationId xmlns:p14="http://schemas.microsoft.com/office/powerpoint/2010/main" val="13900687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8322" y="117329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568494" y="1077651"/>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2" name="Rectangle 1"/>
          <p:cNvSpPr/>
          <p:nvPr/>
        </p:nvSpPr>
        <p:spPr>
          <a:xfrm>
            <a:off x="1092917" y="1139206"/>
            <a:ext cx="7947041" cy="584775"/>
          </a:xfrm>
          <a:prstGeom prst="rect">
            <a:avLst/>
          </a:prstGeom>
        </p:spPr>
        <p:txBody>
          <a:bodyPr wrap="square">
            <a:spAutoFit/>
          </a:bodyPr>
          <a:lstStyle/>
          <a:p>
            <a:pPr algn="just"/>
            <a:r>
              <a:rPr lang="en-US" sz="3200" b="1" dirty="0" smtClean="0">
                <a:cs typeface="Arial" panose="020B0604020202020204" pitchFamily="34" charset="0"/>
              </a:rPr>
              <a:t>Wrap-up</a:t>
            </a:r>
            <a:endParaRPr lang="en-US" sz="3200" b="1" dirty="0">
              <a:cs typeface="Arial" panose="020B0604020202020204" pitchFamily="34" charset="0"/>
            </a:endParaRPr>
          </a:p>
        </p:txBody>
      </p:sp>
      <p:sp>
        <p:nvSpPr>
          <p:cNvPr id="3" name="TextBox 2">
            <a:extLst>
              <a:ext uri="{FF2B5EF4-FFF2-40B4-BE49-F238E27FC236}">
                <a16:creationId xmlns="" xmlns:a16="http://schemas.microsoft.com/office/drawing/2014/main" id="{89FB7A97-2050-4E17-AB89-5199898D9829}"/>
              </a:ext>
            </a:extLst>
          </p:cNvPr>
          <p:cNvSpPr txBox="1"/>
          <p:nvPr/>
        </p:nvSpPr>
        <p:spPr>
          <a:xfrm>
            <a:off x="1092917" y="1969986"/>
            <a:ext cx="10124040" cy="2031325"/>
          </a:xfrm>
          <a:prstGeom prst="rect">
            <a:avLst/>
          </a:prstGeom>
          <a:noFill/>
        </p:spPr>
        <p:txBody>
          <a:bodyPr wrap="square" rtlCol="0">
            <a:spAutoFit/>
          </a:bodyPr>
          <a:lstStyle/>
          <a:p>
            <a:pPr>
              <a:lnSpc>
                <a:spcPct val="150000"/>
              </a:lnSpc>
            </a:pPr>
            <a:r>
              <a:rPr lang="vi-VN" sz="2800" dirty="0">
                <a:latin typeface="Arial" panose="020B0604020202020204" pitchFamily="34" charset="0"/>
                <a:cs typeface="Arial" panose="020B0604020202020204" pitchFamily="34" charset="0"/>
              </a:rPr>
              <a:t>What have you learnt today?</a:t>
            </a:r>
            <a:endParaRPr lang="en-US" sz="2800" dirty="0">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r>
              <a:rPr lang="en-US" sz="2800" smtClean="0">
                <a:latin typeface="Arial" panose="020B0604020202020204" pitchFamily="34" charset="0"/>
                <a:cs typeface="Arial" panose="020B0604020202020204" pitchFamily="34" charset="0"/>
              </a:rPr>
              <a:t>How to write </a:t>
            </a:r>
            <a:r>
              <a:rPr lang="en-US" sz="2800" smtClean="0">
                <a:latin typeface="Arial" panose="020B0604020202020204" pitchFamily="34" charset="0"/>
                <a:cs typeface="Arial" panose="020B0604020202020204" pitchFamily="34" charset="0"/>
              </a:rPr>
              <a:t>an opinion essay</a:t>
            </a:r>
            <a:endParaRPr lang="en-US" sz="2800" dirty="0">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r>
              <a:rPr lang="en-US" sz="2800" smtClean="0">
                <a:latin typeface="Arial" panose="020B0604020202020204" pitchFamily="34" charset="0"/>
                <a:cs typeface="Arial" panose="020B0604020202020204" pitchFamily="34" charset="0"/>
              </a:rPr>
              <a:t>Use some words and structures </a:t>
            </a:r>
            <a:r>
              <a:rPr lang="en-US" sz="2800">
                <a:latin typeface="Arial" panose="020B0604020202020204" pitchFamily="34" charset="0"/>
                <a:cs typeface="Arial" panose="020B0604020202020204" pitchFamily="34" charset="0"/>
              </a:rPr>
              <a:t>to </a:t>
            </a:r>
            <a:r>
              <a:rPr lang="en-US" sz="2800" smtClean="0">
                <a:latin typeface="Arial" panose="020B0604020202020204" pitchFamily="34" charset="0"/>
                <a:cs typeface="Arial" panose="020B0604020202020204" pitchFamily="34" charset="0"/>
              </a:rPr>
              <a:t>make arguments.</a:t>
            </a:r>
            <a:endParaRPr lang="en-US" sz="2800" dirty="0">
              <a:latin typeface="Arial" panose="020B0604020202020204" pitchFamily="34" charset="0"/>
              <a:cs typeface="Arial" panose="020B0604020202020204" pitchFamily="34" charset="0"/>
            </a:endParaRPr>
          </a:p>
        </p:txBody>
      </p:sp>
      <p:sp>
        <p:nvSpPr>
          <p:cNvPr id="10" name="Rectangle 9"/>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CONSOLIDATION</a:t>
            </a:r>
            <a:endParaRPr lang="en-US" sz="3600" b="1" dirty="0">
              <a:solidFill>
                <a:schemeClr val="bg1"/>
              </a:solidFill>
              <a:latin typeface="UTM Facebook K&amp;T" panose="02040603050506020204" pitchFamily="18" charset="0"/>
              <a:cs typeface="Arial" panose="020B0604020202020204" pitchFamily="34" charset="0"/>
            </a:endParaRPr>
          </a:p>
        </p:txBody>
      </p:sp>
    </p:spTree>
    <p:extLst>
      <p:ext uri="{BB962C8B-B14F-4D97-AF65-F5344CB8AC3E}">
        <p14:creationId xmlns:p14="http://schemas.microsoft.com/office/powerpoint/2010/main" val="293443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0BAC5994-6BF9-AE41-AC48-5A10285266A3}"/>
              </a:ext>
            </a:extLst>
          </p:cNvPr>
          <p:cNvSpPr>
            <a:spLocks noGrp="1"/>
          </p:cNvSpPr>
          <p:nvPr>
            <p:ph type="subTitle" idx="1"/>
          </p:nvPr>
        </p:nvSpPr>
        <p:spPr>
          <a:xfrm>
            <a:off x="1810930" y="2158230"/>
            <a:ext cx="8753494" cy="2315821"/>
          </a:xfrm>
          <a:noFill/>
        </p:spPr>
        <p:txBody>
          <a:bodyPr anchor="t"/>
          <a:lstStyle/>
          <a:p>
            <a:pPr marL="482600" indent="-342900" algn="l">
              <a:lnSpc>
                <a:spcPct val="150000"/>
              </a:lnSpc>
              <a:buFont typeface="Arial" panose="020B0604020202020204" pitchFamily="34" charset="0"/>
              <a:buChar char="•"/>
            </a:pPr>
            <a:r>
              <a:rPr lang="en-GB" sz="2800" dirty="0">
                <a:latin typeface="Arial" panose="020B0604020202020204" pitchFamily="34" charset="0"/>
                <a:cs typeface="Arial" panose="020B0604020202020204" pitchFamily="34" charset="0"/>
              </a:rPr>
              <a:t>Do exercises in the workbook.</a:t>
            </a:r>
          </a:p>
          <a:p>
            <a:pPr marL="482600" indent="-342900" algn="l">
              <a:lnSpc>
                <a:spcPct val="150000"/>
              </a:lnSpc>
              <a:buFont typeface="Arial" panose="020B0604020202020204" pitchFamily="34" charset="0"/>
              <a:buChar char="•"/>
            </a:pPr>
            <a:r>
              <a:rPr lang="en-GB" sz="2800" dirty="0">
                <a:latin typeface="Arial" panose="020B0604020202020204" pitchFamily="34" charset="0"/>
                <a:cs typeface="Arial" panose="020B0604020202020204" pitchFamily="34" charset="0"/>
              </a:rPr>
              <a:t>Prepare for </a:t>
            </a:r>
            <a:r>
              <a:rPr lang="en-GB" sz="2800">
                <a:latin typeface="Arial" panose="020B0604020202020204" pitchFamily="34" charset="0"/>
                <a:cs typeface="Arial" panose="020B0604020202020204" pitchFamily="34" charset="0"/>
              </a:rPr>
              <a:t>Lesson </a:t>
            </a:r>
            <a:r>
              <a:rPr lang="en-GB" sz="2800" smtClean="0">
                <a:latin typeface="Arial" panose="020B0604020202020204" pitchFamily="34" charset="0"/>
                <a:cs typeface="Arial" panose="020B0604020202020204" pitchFamily="34" charset="0"/>
              </a:rPr>
              <a:t>7 </a:t>
            </a:r>
            <a:r>
              <a:rPr lang="en-GB" sz="2800" dirty="0">
                <a:latin typeface="Arial" panose="020B0604020202020204" pitchFamily="34" charset="0"/>
                <a:cs typeface="Arial" panose="020B0604020202020204" pitchFamily="34" charset="0"/>
              </a:rPr>
              <a:t>- </a:t>
            </a:r>
            <a:r>
              <a:rPr lang="en-GB" sz="2800">
                <a:latin typeface="Arial" panose="020B0604020202020204" pitchFamily="34" charset="0"/>
                <a:cs typeface="Arial" panose="020B0604020202020204" pitchFamily="34" charset="0"/>
              </a:rPr>
              <a:t>Unit </a:t>
            </a:r>
            <a:r>
              <a:rPr lang="en-GB" smtClean="0">
                <a:latin typeface="Arial" panose="020B0604020202020204" pitchFamily="34" charset="0"/>
                <a:cs typeface="Arial" panose="020B0604020202020204" pitchFamily="34" charset="0"/>
              </a:rPr>
              <a:t>10</a:t>
            </a:r>
            <a:r>
              <a:rPr lang="en-GB" sz="2800" smtClean="0">
                <a:latin typeface="Arial" panose="020B0604020202020204" pitchFamily="34" charset="0"/>
                <a:cs typeface="Arial" panose="020B0604020202020204" pitchFamily="34" charset="0"/>
              </a:rPr>
              <a:t>.</a:t>
            </a:r>
            <a:endParaRPr lang="en-GB" sz="2800" dirty="0" smtClean="0">
              <a:latin typeface="Arial" panose="020B0604020202020204" pitchFamily="34" charset="0"/>
              <a:cs typeface="Arial" panose="020B0604020202020204" pitchFamily="34" charset="0"/>
            </a:endParaRPr>
          </a:p>
        </p:txBody>
      </p:sp>
      <p:sp>
        <p:nvSpPr>
          <p:cNvPr id="6" name="Rounded Rectangle 5"/>
          <p:cNvSpPr/>
          <p:nvPr/>
        </p:nvSpPr>
        <p:spPr>
          <a:xfrm>
            <a:off x="805954" y="119560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p:cNvSpPr txBox="1"/>
          <p:nvPr/>
        </p:nvSpPr>
        <p:spPr>
          <a:xfrm>
            <a:off x="836126" y="1099953"/>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Rectangle 7"/>
          <p:cNvSpPr/>
          <p:nvPr/>
        </p:nvSpPr>
        <p:spPr>
          <a:xfrm>
            <a:off x="1338732" y="1181680"/>
            <a:ext cx="4572000" cy="584775"/>
          </a:xfrm>
          <a:prstGeom prst="rect">
            <a:avLst/>
          </a:prstGeom>
        </p:spPr>
        <p:txBody>
          <a:bodyPr>
            <a:spAutoFit/>
          </a:bodyPr>
          <a:lstStyle/>
          <a:p>
            <a:pPr algn="just"/>
            <a:r>
              <a:rPr lang="en-US" sz="3200" b="1" dirty="0">
                <a:latin typeface="Arial" panose="020B0604020202020204" pitchFamily="34" charset="0"/>
                <a:cs typeface="Arial" panose="020B0604020202020204" pitchFamily="34" charset="0"/>
              </a:rPr>
              <a:t>Homework</a:t>
            </a:r>
          </a:p>
        </p:txBody>
      </p:sp>
      <p:sp>
        <p:nvSpPr>
          <p:cNvPr id="9" name="Rectangle 8"/>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CONSOLIDATION</a:t>
            </a:r>
            <a:endParaRPr lang="en-US" sz="3600" b="1" dirty="0">
              <a:solidFill>
                <a:schemeClr val="bg1"/>
              </a:solidFill>
              <a:latin typeface="UTM Facebook K&amp;T" panose="02040603050506020204" pitchFamily="18" charset="0"/>
              <a:cs typeface="Arial" panose="020B0604020202020204" pitchFamily="34" charset="0"/>
            </a:endParaRPr>
          </a:p>
        </p:txBody>
      </p:sp>
    </p:spTree>
    <p:extLst>
      <p:ext uri="{BB962C8B-B14F-4D97-AF65-F5344CB8AC3E}">
        <p14:creationId xmlns:p14="http://schemas.microsoft.com/office/powerpoint/2010/main" val="12506575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57182" y="6121301"/>
            <a:ext cx="5877636" cy="584775"/>
          </a:xfrm>
          <a:prstGeom prst="rect">
            <a:avLst/>
          </a:prstGeom>
        </p:spPr>
        <p:txBody>
          <a:bodyPr wrap="square">
            <a:spAutoFit/>
          </a:bodyPr>
          <a:lstStyle/>
          <a:p>
            <a:pPr algn="ctr"/>
            <a:r>
              <a:rPr lang="en-US" sz="1600" b="1" dirty="0">
                <a:solidFill>
                  <a:srgbClr val="FFFFFF"/>
                </a:solidFill>
                <a:latin typeface="Calibri" panose="020F0502020204030204" pitchFamily="34" charset="0"/>
              </a:rPr>
              <a:t>Website: </a:t>
            </a:r>
            <a:r>
              <a:rPr lang="en-US" sz="1600" b="1" i="1" dirty="0" smtClean="0">
                <a:solidFill>
                  <a:srgbClr val="FFFFFF"/>
                </a:solidFill>
                <a:latin typeface="Calibri" panose="020F0502020204030204" pitchFamily="34" charset="0"/>
              </a:rPr>
              <a:t>hoclieu.vn</a:t>
            </a:r>
            <a:endParaRPr lang="en-US" sz="1600" dirty="0"/>
          </a:p>
          <a:p>
            <a:pPr algn="ctr"/>
            <a:r>
              <a:rPr lang="en-US" sz="1600" b="1" dirty="0" err="1">
                <a:solidFill>
                  <a:srgbClr val="FFFFFF"/>
                </a:solidFill>
                <a:latin typeface="Calibri" panose="020F0502020204030204" pitchFamily="34" charset="0"/>
              </a:rPr>
              <a:t>Fanpage</a:t>
            </a:r>
            <a:r>
              <a:rPr lang="en-US" sz="1600" b="1" dirty="0">
                <a:solidFill>
                  <a:srgbClr val="FFFFFF"/>
                </a:solidFill>
                <a:latin typeface="Calibri" panose="020F0502020204030204" pitchFamily="34" charset="0"/>
              </a:rPr>
              <a:t>: </a:t>
            </a:r>
            <a:r>
              <a:rPr lang="en-US" sz="1600" b="1" i="1" dirty="0">
                <a:solidFill>
                  <a:srgbClr val="FFFFFF"/>
                </a:solidFill>
                <a:latin typeface="Calibri" panose="020F0502020204030204" pitchFamily="34" charset="0"/>
              </a:rPr>
              <a:t>facebook.com/sachmem.vn</a:t>
            </a:r>
            <a:r>
              <a:rPr lang="en-US" sz="1600" b="1" i="1" dirty="0" smtClean="0">
                <a:solidFill>
                  <a:srgbClr val="FFFFFF"/>
                </a:solidFill>
                <a:latin typeface="Calibri" panose="020F0502020204030204" pitchFamily="34" charset="0"/>
              </a:rPr>
              <a:t>/</a:t>
            </a:r>
            <a:endParaRPr lang="en-US" sz="16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6792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68" y="2805341"/>
            <a:ext cx="4506662" cy="627454"/>
          </a:xfrm>
          <a:prstGeom prst="rect">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smtClean="0">
                <a:latin typeface="UTM Facebook K&amp;T" panose="02040603050506020204" pitchFamily="18" charset="0"/>
              </a:rPr>
              <a:t>WRITING</a:t>
            </a:r>
            <a:endParaRPr lang="en-US" sz="3200" dirty="0">
              <a:latin typeface="UTM Facebook K&amp;T" panose="02040603050506020204" pitchFamily="18" charset="0"/>
            </a:endParaRPr>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16" name="TextBox 15">
            <a:extLst>
              <a:ext uri="{FF2B5EF4-FFF2-40B4-BE49-F238E27FC236}">
                <a16:creationId xmlns="" xmlns:a16="http://schemas.microsoft.com/office/drawing/2014/main" id="{308E0627-9B64-414D-94C5-F7ECBA1EE60F}"/>
              </a:ext>
            </a:extLst>
          </p:cNvPr>
          <p:cNvSpPr txBox="1"/>
          <p:nvPr/>
        </p:nvSpPr>
        <p:spPr>
          <a:xfrm>
            <a:off x="2150730" y="3763537"/>
            <a:ext cx="8678232" cy="1323439"/>
          </a:xfrm>
          <a:prstGeom prst="rect">
            <a:avLst/>
          </a:prstGeom>
          <a:noFill/>
        </p:spPr>
        <p:txBody>
          <a:bodyPr wrap="square" rtlCol="0">
            <a:spAutoFit/>
          </a:bodyPr>
          <a:lstStyle/>
          <a:p>
            <a:pPr algn="ctr"/>
            <a:r>
              <a:rPr lang="en-US" sz="4000" b="1">
                <a:solidFill>
                  <a:schemeClr val="accent1">
                    <a:lumMod val="75000"/>
                  </a:schemeClr>
                </a:solidFill>
              </a:rPr>
              <a:t>An opinion essay about spending more money on restoring local ecosystems</a:t>
            </a:r>
            <a:endParaRPr lang="en-US" sz="4000" b="1" dirty="0">
              <a:solidFill>
                <a:schemeClr val="accent1">
                  <a:lumMod val="75000"/>
                </a:schemeClr>
              </a:solidFill>
            </a:endParaRPr>
          </a:p>
        </p:txBody>
      </p:sp>
      <p:sp>
        <p:nvSpPr>
          <p:cNvPr id="25" name="Rectangle 24"/>
          <p:cNvSpPr/>
          <p:nvPr/>
        </p:nvSpPr>
        <p:spPr>
          <a:xfrm>
            <a:off x="2963456" y="2826679"/>
            <a:ext cx="2082254" cy="60611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26532"/>
                </a:solidFill>
                <a:latin typeface="Bookman Old Style" pitchFamily="18" charset="0"/>
              </a:rPr>
              <a:t>LESSON </a:t>
            </a:r>
            <a:r>
              <a:rPr lang="en-US" sz="2400" smtClean="0">
                <a:solidFill>
                  <a:srgbClr val="F26532"/>
                </a:solidFill>
                <a:latin typeface="Bookman Old Style" pitchFamily="18" charset="0"/>
              </a:rPr>
              <a:t>6</a:t>
            </a:r>
            <a:endParaRPr lang="en-US" sz="2400" dirty="0">
              <a:solidFill>
                <a:srgbClr val="F26532"/>
              </a:solidFill>
              <a:latin typeface="Bookman Old Style" pitchFamily="18" charset="0"/>
            </a:endParaRPr>
          </a:p>
        </p:txBody>
      </p:sp>
      <p:grpSp>
        <p:nvGrpSpPr>
          <p:cNvPr id="11" name="Group 10"/>
          <p:cNvGrpSpPr/>
          <p:nvPr/>
        </p:nvGrpSpPr>
        <p:grpSpPr>
          <a:xfrm>
            <a:off x="0" y="-15861"/>
            <a:ext cx="12192000" cy="1940426"/>
            <a:chOff x="0" y="-15861"/>
            <a:chExt cx="12192000" cy="1940426"/>
          </a:xfrm>
        </p:grpSpPr>
        <p:sp>
          <p:nvSpPr>
            <p:cNvPr id="9" name="Rectangle 8"/>
            <p:cNvSpPr/>
            <p:nvPr/>
          </p:nvSpPr>
          <p:spPr>
            <a:xfrm>
              <a:off x="0" y="177153"/>
              <a:ext cx="12192000" cy="1439719"/>
            </a:xfrm>
            <a:prstGeom prst="rect">
              <a:avLst/>
            </a:prstGeom>
            <a:solidFill>
              <a:srgbClr val="4CB15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 name="Parallelogram 3"/>
            <p:cNvSpPr/>
            <p:nvPr/>
          </p:nvSpPr>
          <p:spPr>
            <a:xfrm>
              <a:off x="481381" y="-15861"/>
              <a:ext cx="2482075" cy="1940426"/>
            </a:xfrm>
            <a:prstGeom prst="parallelogram">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sp>
        <p:nvSpPr>
          <p:cNvPr id="15" name="TextBox 14">
            <a:extLst>
              <a:ext uri="{FF2B5EF4-FFF2-40B4-BE49-F238E27FC236}">
                <a16:creationId xmlns="" xmlns:a16="http://schemas.microsoft.com/office/drawing/2014/main" id="{246E80DA-3B73-476A-B480-C5F8FDFD8CB4}"/>
              </a:ext>
            </a:extLst>
          </p:cNvPr>
          <p:cNvSpPr txBox="1"/>
          <p:nvPr/>
        </p:nvSpPr>
        <p:spPr>
          <a:xfrm>
            <a:off x="3103419" y="436422"/>
            <a:ext cx="8128580" cy="830997"/>
          </a:xfrm>
          <a:prstGeom prst="rect">
            <a:avLst/>
          </a:prstGeom>
          <a:noFill/>
        </p:spPr>
        <p:txBody>
          <a:bodyPr wrap="square" rtlCol="0">
            <a:spAutoFit/>
          </a:bodyPr>
          <a:lstStyle/>
          <a:p>
            <a:r>
              <a:rPr lang="en-US" sz="4800" smtClean="0">
                <a:solidFill>
                  <a:schemeClr val="bg1"/>
                </a:solidFill>
                <a:latin typeface="UTM Facebook K&amp;T" pitchFamily="18" charset="0"/>
                <a:cs typeface="Arial" panose="020B0604020202020204" pitchFamily="34" charset="0"/>
              </a:rPr>
              <a:t>The ecosystem</a:t>
            </a:r>
            <a:endParaRPr lang="en-US" sz="4800" dirty="0">
              <a:solidFill>
                <a:schemeClr val="bg1"/>
              </a:solidFill>
              <a:latin typeface="UTM Facebook K&amp;T" pitchFamily="18" charset="0"/>
              <a:cs typeface="Arial" panose="020B0604020202020204" pitchFamily="34" charset="0"/>
            </a:endParaRPr>
          </a:p>
        </p:txBody>
      </p:sp>
      <p:sp>
        <p:nvSpPr>
          <p:cNvPr id="5" name="TextBox 4">
            <a:extLst>
              <a:ext uri="{FF2B5EF4-FFF2-40B4-BE49-F238E27FC236}">
                <a16:creationId xmlns="" xmlns:a16="http://schemas.microsoft.com/office/drawing/2014/main" id="{35DF77EB-655D-46EF-9E8B-FA2AF8707694}"/>
              </a:ext>
            </a:extLst>
          </p:cNvPr>
          <p:cNvSpPr txBox="1"/>
          <p:nvPr/>
        </p:nvSpPr>
        <p:spPr>
          <a:xfrm>
            <a:off x="1088622" y="177153"/>
            <a:ext cx="1267591" cy="1631216"/>
          </a:xfrm>
          <a:prstGeom prst="rect">
            <a:avLst/>
          </a:prstGeom>
          <a:noFill/>
        </p:spPr>
        <p:txBody>
          <a:bodyPr wrap="square" rtlCol="0" anchor="ctr">
            <a:spAutoFit/>
          </a:bodyPr>
          <a:lstStyle/>
          <a:p>
            <a:pPr algn="ctr"/>
            <a:r>
              <a:rPr lang="en-US" sz="2800" b="1" dirty="0">
                <a:solidFill>
                  <a:schemeClr val="bg1"/>
                </a:solidFill>
                <a:latin typeface="Arial" panose="020B0604020202020204" pitchFamily="34" charset="0"/>
                <a:cs typeface="Arial" panose="020B0604020202020204" pitchFamily="34" charset="0"/>
              </a:rPr>
              <a:t>Unit</a:t>
            </a:r>
          </a:p>
          <a:p>
            <a:pPr algn="ctr"/>
            <a:r>
              <a:rPr lang="en-US" sz="7200" b="1" smtClean="0">
                <a:solidFill>
                  <a:schemeClr val="bg1"/>
                </a:solidFill>
                <a:latin typeface="Arial" panose="020B0604020202020204" pitchFamily="34" charset="0"/>
                <a:cs typeface="Arial" panose="020B0604020202020204" pitchFamily="34" charset="0"/>
              </a:rPr>
              <a:t>10</a:t>
            </a:r>
            <a:endParaRPr lang="en-US" sz="7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5386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1447902" y="1157273"/>
            <a:ext cx="1883767" cy="655403"/>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ea typeface="Adobe Gothic Std B" panose="020B0800000000000000" pitchFamily="34" charset="-128"/>
              </a:rPr>
              <a:t>WARM-UP</a:t>
            </a:r>
            <a:endParaRPr lang="en-GB" sz="2000" b="1" dirty="0">
              <a:solidFill>
                <a:schemeClr val="bg1"/>
              </a:solidFill>
              <a:ea typeface="Adobe Gothic Std B" panose="020B0800000000000000" pitchFamily="34" charset="-128"/>
            </a:endParaRPr>
          </a:p>
        </p:txBody>
      </p:sp>
      <p:sp>
        <p:nvSpPr>
          <p:cNvPr id="23" name="Rounded Rectangle 22"/>
          <p:cNvSpPr/>
          <p:nvPr/>
        </p:nvSpPr>
        <p:spPr>
          <a:xfrm>
            <a:off x="3066300" y="2232284"/>
            <a:ext cx="1950733" cy="655403"/>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smtClean="0">
                <a:solidFill>
                  <a:schemeClr val="bg1"/>
                </a:solidFill>
                <a:ea typeface="Adobe Gothic Std B" panose="020B0800000000000000" pitchFamily="34" charset="-128"/>
              </a:rPr>
              <a:t>PRE-WRITING</a:t>
            </a:r>
            <a:endParaRPr lang="en-GB" sz="2000" b="1" dirty="0">
              <a:solidFill>
                <a:schemeClr val="bg1"/>
              </a:solidFill>
              <a:ea typeface="Adobe Gothic Std B" panose="020B0800000000000000" pitchFamily="34" charset="-128"/>
            </a:endParaRPr>
          </a:p>
        </p:txBody>
      </p:sp>
      <p:sp>
        <p:nvSpPr>
          <p:cNvPr id="24" name="Rounded Rectangle 23"/>
          <p:cNvSpPr/>
          <p:nvPr/>
        </p:nvSpPr>
        <p:spPr>
          <a:xfrm>
            <a:off x="1089061" y="3423459"/>
            <a:ext cx="2242609" cy="710205"/>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smtClean="0">
                <a:solidFill>
                  <a:schemeClr val="bg1"/>
                </a:solidFill>
                <a:ea typeface="Adobe Gothic Std B" panose="020B0800000000000000" pitchFamily="34" charset="-128"/>
              </a:rPr>
              <a:t>WHILE-WRITING</a:t>
            </a:r>
            <a:endParaRPr lang="en-GB" sz="2000" b="1" dirty="0">
              <a:solidFill>
                <a:schemeClr val="bg1"/>
              </a:solidFill>
              <a:ea typeface="Adobe Gothic Std B" panose="020B0800000000000000" pitchFamily="34" charset="-128"/>
            </a:endParaRPr>
          </a:p>
        </p:txBody>
      </p:sp>
      <p:sp>
        <p:nvSpPr>
          <p:cNvPr id="25" name="Rectangle 24"/>
          <p:cNvSpPr/>
          <p:nvPr/>
        </p:nvSpPr>
        <p:spPr>
          <a:xfrm>
            <a:off x="6007694" y="1147818"/>
            <a:ext cx="4879383" cy="69927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mtClean="0">
                <a:solidFill>
                  <a:schemeClr val="tx1"/>
                </a:solidFill>
              </a:rPr>
              <a:t>Jumbled words</a:t>
            </a:r>
            <a:endParaRPr lang="en-GB" dirty="0">
              <a:solidFill>
                <a:schemeClr val="tx1"/>
              </a:solidFill>
            </a:endParaRPr>
          </a:p>
        </p:txBody>
      </p:sp>
      <p:sp>
        <p:nvSpPr>
          <p:cNvPr id="26" name="Rectangle 25"/>
          <p:cNvSpPr/>
          <p:nvPr/>
        </p:nvSpPr>
        <p:spPr>
          <a:xfrm>
            <a:off x="6007694" y="2017380"/>
            <a:ext cx="4879384" cy="97857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Task 1. Work in groups. Discuss and decide whether the following ideas are for or against restoring local ecosystems. </a:t>
            </a:r>
            <a:endParaRPr lang="en-GB" dirty="0">
              <a:solidFill>
                <a:schemeClr val="tx1"/>
              </a:solidFill>
            </a:endParaRPr>
          </a:p>
        </p:txBody>
      </p:sp>
      <p:sp>
        <p:nvSpPr>
          <p:cNvPr id="27" name="Rectangle 26"/>
          <p:cNvSpPr/>
          <p:nvPr/>
        </p:nvSpPr>
        <p:spPr>
          <a:xfrm>
            <a:off x="6007694" y="3166241"/>
            <a:ext cx="4879385" cy="122183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mtClean="0">
                <a:solidFill>
                  <a:schemeClr val="tx1"/>
                </a:solidFill>
              </a:rPr>
              <a:t>Task </a:t>
            </a:r>
            <a:r>
              <a:rPr lang="en-US">
                <a:solidFill>
                  <a:schemeClr val="tx1"/>
                </a:solidFill>
              </a:rPr>
              <a:t>2. </a:t>
            </a:r>
            <a:r>
              <a:rPr lang="en-GB">
                <a:solidFill>
                  <a:schemeClr val="tx1"/>
                </a:solidFill>
              </a:rPr>
              <a:t>Write an opinion essay </a:t>
            </a:r>
            <a:r>
              <a:rPr lang="en-GB" smtClean="0">
                <a:solidFill>
                  <a:schemeClr val="tx1"/>
                </a:solidFill>
              </a:rPr>
              <a:t>presenting </a:t>
            </a:r>
            <a:r>
              <a:rPr lang="en-GB">
                <a:solidFill>
                  <a:schemeClr val="tx1"/>
                </a:solidFill>
              </a:rPr>
              <a:t>your point of view on whether we should spend more money on restoring local ecosystems. </a:t>
            </a:r>
            <a:endParaRPr lang="en-US">
              <a:solidFill>
                <a:schemeClr val="tx1"/>
              </a:solidFill>
            </a:endParaRPr>
          </a:p>
        </p:txBody>
      </p:sp>
      <p:cxnSp>
        <p:nvCxnSpPr>
          <p:cNvPr id="28" name="Curved Connector 27"/>
          <p:cNvCxnSpPr>
            <a:stCxn id="22" idx="3"/>
            <a:endCxn id="23" idx="0"/>
          </p:cNvCxnSpPr>
          <p:nvPr/>
        </p:nvCxnSpPr>
        <p:spPr>
          <a:xfrm>
            <a:off x="3331669" y="1484975"/>
            <a:ext cx="709998" cy="747309"/>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9" name="Curved Connector 28"/>
          <p:cNvCxnSpPr>
            <a:stCxn id="23" idx="1"/>
            <a:endCxn id="24" idx="0"/>
          </p:cNvCxnSpPr>
          <p:nvPr/>
        </p:nvCxnSpPr>
        <p:spPr>
          <a:xfrm rot="10800000" flipV="1">
            <a:off x="2210366" y="2559985"/>
            <a:ext cx="855934" cy="863473"/>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1" name="Rounded Rectangle 30"/>
          <p:cNvSpPr/>
          <p:nvPr/>
        </p:nvSpPr>
        <p:spPr>
          <a:xfrm>
            <a:off x="2950166" y="4664063"/>
            <a:ext cx="2183000" cy="666149"/>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bg1"/>
                </a:solidFill>
                <a:ea typeface="Adobe Gothic Std B" panose="020B0800000000000000" pitchFamily="34" charset="-128"/>
              </a:rPr>
              <a:t>POST-WRITING</a:t>
            </a:r>
            <a:endParaRPr lang="en-GB" sz="2000" b="1" dirty="0">
              <a:solidFill>
                <a:schemeClr val="bg1"/>
              </a:solidFill>
              <a:ea typeface="Adobe Gothic Std B" panose="020B0800000000000000" pitchFamily="34" charset="-128"/>
            </a:endParaRPr>
          </a:p>
        </p:txBody>
      </p:sp>
      <p:sp>
        <p:nvSpPr>
          <p:cNvPr id="32" name="Rectangle 31"/>
          <p:cNvSpPr/>
          <p:nvPr/>
        </p:nvSpPr>
        <p:spPr>
          <a:xfrm>
            <a:off x="6007694" y="5622841"/>
            <a:ext cx="4879382" cy="68496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5" indent="-168275">
              <a:buFont typeface="Arial" panose="020B0604020202020204" pitchFamily="34" charset="0"/>
              <a:buChar char="•"/>
            </a:pPr>
            <a:r>
              <a:rPr lang="en-US" dirty="0">
                <a:solidFill>
                  <a:schemeClr val="tx1"/>
                </a:solidFill>
              </a:rPr>
              <a:t>Wrap-up</a:t>
            </a:r>
          </a:p>
          <a:p>
            <a:pPr marL="168275" indent="-168275">
              <a:buFont typeface="Arial" panose="020B0604020202020204" pitchFamily="34" charset="0"/>
              <a:buChar char="•"/>
            </a:pPr>
            <a:r>
              <a:rPr lang="en-US" dirty="0">
                <a:solidFill>
                  <a:schemeClr val="tx1"/>
                </a:solidFill>
              </a:rPr>
              <a:t>Homework</a:t>
            </a:r>
            <a:endParaRPr lang="en-GB" dirty="0">
              <a:solidFill>
                <a:schemeClr val="tx1"/>
              </a:solidFill>
            </a:endParaRPr>
          </a:p>
        </p:txBody>
      </p:sp>
      <p:cxnSp>
        <p:nvCxnSpPr>
          <p:cNvPr id="33" name="Curved Connector 32"/>
          <p:cNvCxnSpPr>
            <a:stCxn id="31" idx="1"/>
            <a:endCxn id="34" idx="0"/>
          </p:cNvCxnSpPr>
          <p:nvPr/>
        </p:nvCxnSpPr>
        <p:spPr>
          <a:xfrm rot="10800000" flipV="1">
            <a:off x="2389786" y="4997138"/>
            <a:ext cx="560381" cy="777152"/>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4" name="Rounded Rectangle 33"/>
          <p:cNvSpPr/>
          <p:nvPr/>
        </p:nvSpPr>
        <p:spPr>
          <a:xfrm>
            <a:off x="1298285" y="5774290"/>
            <a:ext cx="2183000" cy="666149"/>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ea typeface="Adobe Gothic Std B" panose="020B0800000000000000" pitchFamily="34" charset="-128"/>
              </a:rPr>
              <a:t>CONSOLIDATION</a:t>
            </a:r>
            <a:endParaRPr lang="en-GB" sz="2000" b="1" dirty="0">
              <a:solidFill>
                <a:schemeClr val="bg1"/>
              </a:solidFill>
              <a:ea typeface="Adobe Gothic Std B" panose="020B0800000000000000" pitchFamily="34" charset="-128"/>
            </a:endParaRPr>
          </a:p>
        </p:txBody>
      </p:sp>
      <p:cxnSp>
        <p:nvCxnSpPr>
          <p:cNvPr id="35" name="Curved Connector 34"/>
          <p:cNvCxnSpPr>
            <a:stCxn id="24" idx="3"/>
            <a:endCxn id="31" idx="0"/>
          </p:cNvCxnSpPr>
          <p:nvPr/>
        </p:nvCxnSpPr>
        <p:spPr>
          <a:xfrm>
            <a:off x="3331670" y="3778562"/>
            <a:ext cx="709996" cy="885501"/>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7" name="Rectangle 36"/>
          <p:cNvSpPr/>
          <p:nvPr/>
        </p:nvSpPr>
        <p:spPr>
          <a:xfrm>
            <a:off x="6007695" y="4594523"/>
            <a:ext cx="4879382" cy="76085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mtClean="0">
                <a:solidFill>
                  <a:schemeClr val="tx1"/>
                </a:solidFill>
              </a:rPr>
              <a:t>Peer review</a:t>
            </a:r>
          </a:p>
        </p:txBody>
      </p:sp>
      <p:sp>
        <p:nvSpPr>
          <p:cNvPr id="44" name="Rectangle 43"/>
          <p:cNvSpPr/>
          <p:nvPr/>
        </p:nvSpPr>
        <p:spPr>
          <a:xfrm>
            <a:off x="5644085" y="307352"/>
            <a:ext cx="3407448" cy="451894"/>
          </a:xfrm>
          <a:prstGeom prst="rect">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smtClean="0">
                <a:latin typeface="UTM Facebook K&amp;T" panose="02040603050506020204" pitchFamily="18" charset="0"/>
              </a:rPr>
              <a:t>WRITING</a:t>
            </a:r>
            <a:endParaRPr lang="en-US" sz="2400" dirty="0">
              <a:latin typeface="UTM Facebook K&amp;T" panose="02040603050506020204" pitchFamily="18" charset="0"/>
            </a:endParaRPr>
          </a:p>
        </p:txBody>
      </p:sp>
      <p:sp>
        <p:nvSpPr>
          <p:cNvPr id="46" name="Rectangle 45"/>
          <p:cNvSpPr/>
          <p:nvPr/>
        </p:nvSpPr>
        <p:spPr>
          <a:xfrm>
            <a:off x="3589409" y="319867"/>
            <a:ext cx="1887408" cy="43937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26532"/>
                </a:solidFill>
                <a:latin typeface="Bookman Old Style" pitchFamily="18" charset="0"/>
              </a:rPr>
              <a:t>LESSON </a:t>
            </a:r>
            <a:r>
              <a:rPr lang="en-US" smtClean="0">
                <a:solidFill>
                  <a:srgbClr val="F26532"/>
                </a:solidFill>
                <a:latin typeface="Bookman Old Style" pitchFamily="18" charset="0"/>
              </a:rPr>
              <a:t>6</a:t>
            </a:r>
            <a:endParaRPr lang="en-US" dirty="0">
              <a:solidFill>
                <a:srgbClr val="F26532"/>
              </a:solidFill>
              <a:latin typeface="Bookman Old Style" pitchFamily="18" charset="0"/>
            </a:endParaRPr>
          </a:p>
        </p:txBody>
      </p:sp>
    </p:spTree>
    <p:extLst>
      <p:ext uri="{BB962C8B-B14F-4D97-AF65-F5344CB8AC3E}">
        <p14:creationId xmlns:p14="http://schemas.microsoft.com/office/powerpoint/2010/main" val="360832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WARM-UP</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3" name="TextBox 2"/>
          <p:cNvSpPr txBox="1"/>
          <p:nvPr/>
        </p:nvSpPr>
        <p:spPr>
          <a:xfrm>
            <a:off x="3616503" y="1152492"/>
            <a:ext cx="5732980" cy="707886"/>
          </a:xfrm>
          <a:prstGeom prst="rect">
            <a:avLst/>
          </a:prstGeom>
          <a:noFill/>
        </p:spPr>
        <p:txBody>
          <a:bodyPr wrap="square" rtlCol="0">
            <a:spAutoFit/>
          </a:bodyPr>
          <a:lstStyle/>
          <a:p>
            <a:pPr algn="ctr"/>
            <a:r>
              <a:rPr lang="en-GB" sz="4000" smtClean="0">
                <a:solidFill>
                  <a:srgbClr val="002060"/>
                </a:solidFill>
                <a:latin typeface="Berlin Sans FB Demi" panose="020E0802020502020306" pitchFamily="34" charset="0"/>
              </a:rPr>
              <a:t>JUMBLED WORDS</a:t>
            </a:r>
            <a:endParaRPr lang="en-GB" sz="4000" dirty="0">
              <a:solidFill>
                <a:srgbClr val="002060"/>
              </a:solidFill>
              <a:latin typeface="Berlin Sans FB Demi" panose="020E0802020502020306" pitchFamily="34" charset="0"/>
            </a:endParaRPr>
          </a:p>
        </p:txBody>
      </p:sp>
      <p:sp>
        <p:nvSpPr>
          <p:cNvPr id="10" name="TextBox 9"/>
          <p:cNvSpPr txBox="1"/>
          <p:nvPr/>
        </p:nvSpPr>
        <p:spPr>
          <a:xfrm>
            <a:off x="1397285" y="2085654"/>
            <a:ext cx="9688531" cy="4308872"/>
          </a:xfrm>
          <a:prstGeom prst="rect">
            <a:avLst/>
          </a:prstGeom>
          <a:noFill/>
        </p:spPr>
        <p:txBody>
          <a:bodyPr wrap="square" rtlCol="0">
            <a:spAutoFit/>
          </a:bodyPr>
          <a:lstStyle/>
          <a:p>
            <a:r>
              <a:rPr lang="en-US" sz="3200"/>
              <a:t>- </a:t>
            </a:r>
            <a:r>
              <a:rPr lang="en-US" sz="3200" smtClean="0"/>
              <a:t>Work in </a:t>
            </a:r>
            <a:r>
              <a:rPr lang="en-US" sz="3200"/>
              <a:t>2 groups.</a:t>
            </a:r>
          </a:p>
          <a:p>
            <a:r>
              <a:rPr lang="en-US" sz="3200"/>
              <a:t>- </a:t>
            </a:r>
            <a:r>
              <a:rPr lang="en-US" sz="3200" smtClean="0"/>
              <a:t>Rearrange the letters in the word to make a meaningful word.</a:t>
            </a:r>
            <a:endParaRPr lang="en-US" sz="3200"/>
          </a:p>
          <a:p>
            <a:r>
              <a:rPr lang="en-US" sz="3200" smtClean="0"/>
              <a:t>- Raise your hands </a:t>
            </a:r>
            <a:r>
              <a:rPr lang="en-US" sz="3200"/>
              <a:t>and say BINGO to get the chance to answer.</a:t>
            </a:r>
          </a:p>
          <a:p>
            <a:r>
              <a:rPr lang="en-US" sz="3200"/>
              <a:t>- O</a:t>
            </a:r>
            <a:r>
              <a:rPr lang="en-US" sz="3200" smtClean="0"/>
              <a:t>ne </a:t>
            </a:r>
            <a:r>
              <a:rPr lang="en-US" sz="3200"/>
              <a:t>point for </a:t>
            </a:r>
            <a:r>
              <a:rPr lang="en-US" sz="3200" smtClean="0"/>
              <a:t>each correct answer.</a:t>
            </a:r>
            <a:endParaRPr lang="en-US" sz="3200"/>
          </a:p>
          <a:p>
            <a:r>
              <a:rPr lang="en-US" sz="3200"/>
              <a:t>- The team with more points will be the winner of the game.</a:t>
            </a:r>
          </a:p>
          <a:p>
            <a:endParaRPr lang="en-US"/>
          </a:p>
        </p:txBody>
      </p:sp>
    </p:spTree>
    <p:extLst>
      <p:ext uri="{BB962C8B-B14F-4D97-AF65-F5344CB8AC3E}">
        <p14:creationId xmlns:p14="http://schemas.microsoft.com/office/powerpoint/2010/main" val="3186917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WARM-UP</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9" name="TextBox 8"/>
          <p:cNvSpPr txBox="1"/>
          <p:nvPr/>
        </p:nvSpPr>
        <p:spPr>
          <a:xfrm>
            <a:off x="494437" y="1489753"/>
            <a:ext cx="10796861" cy="584775"/>
          </a:xfrm>
          <a:prstGeom prst="rect">
            <a:avLst/>
          </a:prstGeom>
          <a:noFill/>
        </p:spPr>
        <p:txBody>
          <a:bodyPr wrap="square" rtlCol="0">
            <a:spAutoFit/>
          </a:bodyPr>
          <a:lstStyle/>
          <a:p>
            <a:pPr algn="ctr"/>
            <a:r>
              <a:rPr lang="en-US" sz="3200" b="1" smtClean="0">
                <a:solidFill>
                  <a:schemeClr val="accent2"/>
                </a:solidFill>
              </a:rPr>
              <a:t>Question 1</a:t>
            </a:r>
            <a:endParaRPr lang="en-US" sz="2400" b="1">
              <a:solidFill>
                <a:schemeClr val="accent2"/>
              </a:solidFill>
            </a:endParaRPr>
          </a:p>
        </p:txBody>
      </p:sp>
      <p:sp>
        <p:nvSpPr>
          <p:cNvPr id="4" name="Rectangle 3"/>
          <p:cNvSpPr/>
          <p:nvPr/>
        </p:nvSpPr>
        <p:spPr>
          <a:xfrm>
            <a:off x="1715266" y="2500618"/>
            <a:ext cx="9162701" cy="1569660"/>
          </a:xfrm>
          <a:prstGeom prst="rect">
            <a:avLst/>
          </a:prstGeom>
        </p:spPr>
        <p:txBody>
          <a:bodyPr wrap="none">
            <a:spAutoFit/>
          </a:bodyPr>
          <a:lstStyle/>
          <a:p>
            <a:r>
              <a:rPr lang="en-US" sz="4800" b="1">
                <a:latin typeface="Arial" panose="020B0604020202020204" pitchFamily="34" charset="0"/>
                <a:cs typeface="Arial" panose="020B0604020202020204" pitchFamily="34" charset="0"/>
              </a:rPr>
              <a:t>R/U/N/A/L/T/A  </a:t>
            </a:r>
            <a:r>
              <a:rPr lang="en-US" sz="4800" b="1">
                <a:latin typeface="Arial" panose="020B0604020202020204" pitchFamily="34" charset="0"/>
                <a:cs typeface="Arial" panose="020B0604020202020204" pitchFamily="34" charset="0"/>
              </a:rPr>
              <a:t>E/I/D/A/S/S/T/R </a:t>
            </a:r>
            <a:r>
              <a:rPr lang="en-US" sz="4800" b="1" smtClean="0">
                <a:latin typeface="Arial" panose="020B0604020202020204" pitchFamily="34" charset="0"/>
                <a:cs typeface="Arial" panose="020B0604020202020204" pitchFamily="34" charset="0"/>
              </a:rPr>
              <a:t> </a:t>
            </a:r>
          </a:p>
          <a:p>
            <a:pPr algn="ctr"/>
            <a:r>
              <a:rPr lang="en-US" sz="4800" b="1" smtClean="0">
                <a:latin typeface="Arial" panose="020B0604020202020204" pitchFamily="34" charset="0"/>
                <a:cs typeface="Arial" panose="020B0604020202020204" pitchFamily="34" charset="0"/>
              </a:rPr>
              <a:t>(2 words)</a:t>
            </a:r>
            <a:endParaRPr lang="en-US" sz="4800" b="1">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p:cNvSpPr/>
          <p:nvPr/>
        </p:nvSpPr>
        <p:spPr>
          <a:xfrm>
            <a:off x="1936961" y="4506642"/>
            <a:ext cx="8709885" cy="1107996"/>
          </a:xfrm>
          <a:prstGeom prst="rect">
            <a:avLst/>
          </a:prstGeom>
        </p:spPr>
        <p:txBody>
          <a:bodyPr wrap="none">
            <a:spAutoFit/>
          </a:bodyPr>
          <a:lstStyle/>
          <a:p>
            <a:r>
              <a:rPr lang="en-US" sz="6600" b="1">
                <a:solidFill>
                  <a:srgbClr val="C00000"/>
                </a:solidFill>
                <a:latin typeface="Arial" panose="020B0604020202020204" pitchFamily="34" charset="0"/>
                <a:cs typeface="Arial" panose="020B0604020202020204" pitchFamily="34" charset="0"/>
              </a:rPr>
              <a:t>NATURAL DISASTER</a:t>
            </a:r>
          </a:p>
        </p:txBody>
      </p:sp>
    </p:spTree>
    <p:extLst>
      <p:ext uri="{BB962C8B-B14F-4D97-AF65-F5344CB8AC3E}">
        <p14:creationId xmlns:p14="http://schemas.microsoft.com/office/powerpoint/2010/main" val="137871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WARM-UP</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9" name="TextBox 8"/>
          <p:cNvSpPr txBox="1"/>
          <p:nvPr/>
        </p:nvSpPr>
        <p:spPr>
          <a:xfrm>
            <a:off x="494437" y="1489753"/>
            <a:ext cx="10796861" cy="584775"/>
          </a:xfrm>
          <a:prstGeom prst="rect">
            <a:avLst/>
          </a:prstGeom>
          <a:noFill/>
        </p:spPr>
        <p:txBody>
          <a:bodyPr wrap="square" rtlCol="0">
            <a:spAutoFit/>
          </a:bodyPr>
          <a:lstStyle/>
          <a:p>
            <a:pPr algn="ctr"/>
            <a:r>
              <a:rPr lang="en-US" sz="3200" b="1" smtClean="0">
                <a:solidFill>
                  <a:schemeClr val="accent2"/>
                </a:solidFill>
              </a:rPr>
              <a:t>Question 2</a:t>
            </a:r>
            <a:endParaRPr lang="en-US" sz="2400" b="1">
              <a:solidFill>
                <a:schemeClr val="accent2"/>
              </a:solidFill>
            </a:endParaRPr>
          </a:p>
        </p:txBody>
      </p:sp>
      <p:sp>
        <p:nvSpPr>
          <p:cNvPr id="4" name="Rectangle 3"/>
          <p:cNvSpPr/>
          <p:nvPr/>
        </p:nvSpPr>
        <p:spPr>
          <a:xfrm>
            <a:off x="3843075" y="2510892"/>
            <a:ext cx="4099584" cy="830997"/>
          </a:xfrm>
          <a:prstGeom prst="rect">
            <a:avLst/>
          </a:prstGeom>
        </p:spPr>
        <p:txBody>
          <a:bodyPr wrap="none">
            <a:spAutoFit/>
          </a:bodyPr>
          <a:lstStyle/>
          <a:p>
            <a:r>
              <a:rPr lang="en-US" sz="4800" b="1"/>
              <a:t>N/E/B/A/C/A/L</a:t>
            </a:r>
            <a:endParaRPr lang="en-US" sz="4800" b="1">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p:cNvSpPr/>
          <p:nvPr/>
        </p:nvSpPr>
        <p:spPr>
          <a:xfrm>
            <a:off x="3732660" y="4199831"/>
            <a:ext cx="4320413" cy="1107996"/>
          </a:xfrm>
          <a:prstGeom prst="rect">
            <a:avLst/>
          </a:prstGeom>
        </p:spPr>
        <p:txBody>
          <a:bodyPr wrap="none">
            <a:spAutoFit/>
          </a:bodyPr>
          <a:lstStyle/>
          <a:p>
            <a:r>
              <a:rPr lang="en-US" sz="6600" b="1">
                <a:solidFill>
                  <a:srgbClr val="C00000"/>
                </a:solidFill>
                <a:latin typeface="Arial" panose="020B0604020202020204" pitchFamily="34" charset="0"/>
                <a:cs typeface="Arial" panose="020B0604020202020204" pitchFamily="34" charset="0"/>
              </a:rPr>
              <a:t>BALANCE</a:t>
            </a:r>
          </a:p>
        </p:txBody>
      </p:sp>
    </p:spTree>
    <p:extLst>
      <p:ext uri="{BB962C8B-B14F-4D97-AF65-F5344CB8AC3E}">
        <p14:creationId xmlns:p14="http://schemas.microsoft.com/office/powerpoint/2010/main" val="395849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WARM-UP</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9" name="TextBox 8"/>
          <p:cNvSpPr txBox="1"/>
          <p:nvPr/>
        </p:nvSpPr>
        <p:spPr>
          <a:xfrm>
            <a:off x="494437" y="1489753"/>
            <a:ext cx="10796861" cy="584775"/>
          </a:xfrm>
          <a:prstGeom prst="rect">
            <a:avLst/>
          </a:prstGeom>
          <a:noFill/>
        </p:spPr>
        <p:txBody>
          <a:bodyPr wrap="square" rtlCol="0">
            <a:spAutoFit/>
          </a:bodyPr>
          <a:lstStyle/>
          <a:p>
            <a:pPr algn="ctr"/>
            <a:r>
              <a:rPr lang="en-US" sz="3200" b="1" smtClean="0">
                <a:solidFill>
                  <a:schemeClr val="accent2"/>
                </a:solidFill>
              </a:rPr>
              <a:t>Question 3</a:t>
            </a:r>
            <a:endParaRPr lang="en-US" sz="2400" b="1">
              <a:solidFill>
                <a:schemeClr val="accent2"/>
              </a:solidFill>
            </a:endParaRPr>
          </a:p>
        </p:txBody>
      </p:sp>
      <p:sp>
        <p:nvSpPr>
          <p:cNvPr id="4" name="Rectangle 3"/>
          <p:cNvSpPr/>
          <p:nvPr/>
        </p:nvSpPr>
        <p:spPr>
          <a:xfrm>
            <a:off x="2047584" y="2510892"/>
            <a:ext cx="8050602" cy="830997"/>
          </a:xfrm>
          <a:prstGeom prst="rect">
            <a:avLst/>
          </a:prstGeom>
        </p:spPr>
        <p:txBody>
          <a:bodyPr wrap="none">
            <a:spAutoFit/>
          </a:bodyPr>
          <a:lstStyle/>
          <a:p>
            <a:r>
              <a:rPr lang="en-US" sz="4800" b="1"/>
              <a:t>L/O/C/A/R  </a:t>
            </a:r>
            <a:r>
              <a:rPr lang="en-US" sz="4800" b="1"/>
              <a:t>F/E/R/E </a:t>
            </a:r>
            <a:r>
              <a:rPr lang="en-US" sz="4800" b="1" smtClean="0">
                <a:latin typeface="Arial" panose="020B0604020202020204" pitchFamily="34" charset="0"/>
                <a:cs typeface="Arial" panose="020B0604020202020204" pitchFamily="34" charset="0"/>
              </a:rPr>
              <a:t>(2 </a:t>
            </a:r>
            <a:r>
              <a:rPr lang="en-US" sz="4800" b="1">
                <a:latin typeface="Arial" panose="020B0604020202020204" pitchFamily="34" charset="0"/>
                <a:cs typeface="Arial" panose="020B0604020202020204" pitchFamily="34" charset="0"/>
              </a:rPr>
              <a:t>words)</a:t>
            </a:r>
            <a:endParaRPr lang="en-US" sz="4800" b="1">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p:cNvSpPr/>
          <p:nvPr/>
        </p:nvSpPr>
        <p:spPr>
          <a:xfrm>
            <a:off x="3570550" y="4230653"/>
            <a:ext cx="5670911" cy="1107996"/>
          </a:xfrm>
          <a:prstGeom prst="rect">
            <a:avLst/>
          </a:prstGeom>
        </p:spPr>
        <p:txBody>
          <a:bodyPr wrap="none">
            <a:spAutoFit/>
          </a:bodyPr>
          <a:lstStyle/>
          <a:p>
            <a:r>
              <a:rPr lang="en-US" sz="6600" b="1">
                <a:solidFill>
                  <a:srgbClr val="C00000"/>
                </a:solidFill>
                <a:latin typeface="Arial" panose="020B0604020202020204" pitchFamily="34" charset="0"/>
                <a:cs typeface="Arial" panose="020B0604020202020204" pitchFamily="34" charset="0"/>
              </a:rPr>
              <a:t>CORAL REEF</a:t>
            </a:r>
          </a:p>
        </p:txBody>
      </p:sp>
    </p:spTree>
    <p:extLst>
      <p:ext uri="{BB962C8B-B14F-4D97-AF65-F5344CB8AC3E}">
        <p14:creationId xmlns:p14="http://schemas.microsoft.com/office/powerpoint/2010/main" val="351768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WARM-UP</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9" name="TextBox 8"/>
          <p:cNvSpPr txBox="1"/>
          <p:nvPr/>
        </p:nvSpPr>
        <p:spPr>
          <a:xfrm>
            <a:off x="494437" y="1489753"/>
            <a:ext cx="10796861" cy="584775"/>
          </a:xfrm>
          <a:prstGeom prst="rect">
            <a:avLst/>
          </a:prstGeom>
          <a:noFill/>
        </p:spPr>
        <p:txBody>
          <a:bodyPr wrap="square" rtlCol="0">
            <a:spAutoFit/>
          </a:bodyPr>
          <a:lstStyle/>
          <a:p>
            <a:pPr algn="ctr"/>
            <a:r>
              <a:rPr lang="en-US" sz="3200" b="1" smtClean="0">
                <a:solidFill>
                  <a:schemeClr val="accent2"/>
                </a:solidFill>
              </a:rPr>
              <a:t>Question 4</a:t>
            </a:r>
            <a:endParaRPr lang="en-US" sz="2400" b="1">
              <a:solidFill>
                <a:schemeClr val="accent2"/>
              </a:solidFill>
            </a:endParaRPr>
          </a:p>
        </p:txBody>
      </p:sp>
      <p:sp>
        <p:nvSpPr>
          <p:cNvPr id="4" name="Rectangle 3"/>
          <p:cNvSpPr/>
          <p:nvPr/>
        </p:nvSpPr>
        <p:spPr>
          <a:xfrm>
            <a:off x="3264376" y="2671080"/>
            <a:ext cx="5318059" cy="830997"/>
          </a:xfrm>
          <a:prstGeom prst="rect">
            <a:avLst/>
          </a:prstGeom>
        </p:spPr>
        <p:txBody>
          <a:bodyPr wrap="none">
            <a:spAutoFit/>
          </a:bodyPr>
          <a:lstStyle/>
          <a:p>
            <a:r>
              <a:rPr lang="en-US" sz="4800" b="1"/>
              <a:t>M/O/C/E/Y/S/T/S/E</a:t>
            </a:r>
            <a:endParaRPr lang="en-US" sz="4800" b="1">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p:cNvSpPr/>
          <p:nvPr/>
        </p:nvSpPr>
        <p:spPr>
          <a:xfrm>
            <a:off x="3541174" y="4240927"/>
            <a:ext cx="5498621" cy="1107996"/>
          </a:xfrm>
          <a:prstGeom prst="rect">
            <a:avLst/>
          </a:prstGeom>
        </p:spPr>
        <p:txBody>
          <a:bodyPr wrap="none">
            <a:spAutoFit/>
          </a:bodyPr>
          <a:lstStyle/>
          <a:p>
            <a:r>
              <a:rPr lang="en-US" sz="6600" b="1">
                <a:solidFill>
                  <a:srgbClr val="C00000"/>
                </a:solidFill>
                <a:latin typeface="Arial" panose="020B0604020202020204" pitchFamily="34" charset="0"/>
                <a:cs typeface="Arial" panose="020B0604020202020204" pitchFamily="34" charset="0"/>
              </a:rPr>
              <a:t>ECOSYSTEM</a:t>
            </a:r>
          </a:p>
        </p:txBody>
      </p:sp>
    </p:spTree>
    <p:extLst>
      <p:ext uri="{BB962C8B-B14F-4D97-AF65-F5344CB8AC3E}">
        <p14:creationId xmlns:p14="http://schemas.microsoft.com/office/powerpoint/2010/main" val="253118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WARM-UP</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9" name="TextBox 8"/>
          <p:cNvSpPr txBox="1"/>
          <p:nvPr/>
        </p:nvSpPr>
        <p:spPr>
          <a:xfrm>
            <a:off x="494437" y="1489753"/>
            <a:ext cx="10796861" cy="584775"/>
          </a:xfrm>
          <a:prstGeom prst="rect">
            <a:avLst/>
          </a:prstGeom>
          <a:noFill/>
        </p:spPr>
        <p:txBody>
          <a:bodyPr wrap="square" rtlCol="0">
            <a:spAutoFit/>
          </a:bodyPr>
          <a:lstStyle/>
          <a:p>
            <a:pPr algn="ctr"/>
            <a:r>
              <a:rPr lang="en-US" sz="3200" b="1" smtClean="0">
                <a:solidFill>
                  <a:schemeClr val="accent2"/>
                </a:solidFill>
              </a:rPr>
              <a:t>Question 5</a:t>
            </a:r>
            <a:endParaRPr lang="en-US" sz="2400" b="1">
              <a:solidFill>
                <a:schemeClr val="accent2"/>
              </a:solidFill>
            </a:endParaRPr>
          </a:p>
        </p:txBody>
      </p:sp>
      <p:sp>
        <p:nvSpPr>
          <p:cNvPr id="4" name="Rectangle 3"/>
          <p:cNvSpPr/>
          <p:nvPr/>
        </p:nvSpPr>
        <p:spPr>
          <a:xfrm>
            <a:off x="1274496" y="2660993"/>
            <a:ext cx="10168938" cy="1569660"/>
          </a:xfrm>
          <a:prstGeom prst="rect">
            <a:avLst/>
          </a:prstGeom>
        </p:spPr>
        <p:txBody>
          <a:bodyPr wrap="none">
            <a:spAutoFit/>
          </a:bodyPr>
          <a:lstStyle/>
          <a:p>
            <a:r>
              <a:rPr lang="en-US" sz="4800" b="1"/>
              <a:t>A/N/R/D/E/A/N/G/R/E  </a:t>
            </a:r>
            <a:r>
              <a:rPr lang="en-US" sz="4800" b="1"/>
              <a:t>C/E/S/I/P/S/E </a:t>
            </a:r>
            <a:endParaRPr lang="en-US" sz="4800" b="1" smtClean="0"/>
          </a:p>
          <a:p>
            <a:pPr algn="ctr"/>
            <a:r>
              <a:rPr lang="en-US" sz="4800" b="1" smtClean="0"/>
              <a:t>(</a:t>
            </a:r>
            <a:r>
              <a:rPr lang="en-US" sz="4800" b="1"/>
              <a:t>2 words)</a:t>
            </a:r>
            <a:endParaRPr lang="en-US" sz="4800" b="1">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p:cNvSpPr/>
          <p:nvPr/>
        </p:nvSpPr>
        <p:spPr>
          <a:xfrm>
            <a:off x="1385873" y="4487507"/>
            <a:ext cx="10057561" cy="1107996"/>
          </a:xfrm>
          <a:prstGeom prst="rect">
            <a:avLst/>
          </a:prstGeom>
        </p:spPr>
        <p:txBody>
          <a:bodyPr wrap="none">
            <a:spAutoFit/>
          </a:bodyPr>
          <a:lstStyle/>
          <a:p>
            <a:r>
              <a:rPr lang="en-US" sz="6600" b="1">
                <a:solidFill>
                  <a:srgbClr val="C00000"/>
                </a:solidFill>
                <a:latin typeface="Arial" panose="020B0604020202020204" pitchFamily="34" charset="0"/>
                <a:cs typeface="Arial" panose="020B0604020202020204" pitchFamily="34" charset="0"/>
              </a:rPr>
              <a:t>ENDANGERED SPECIES</a:t>
            </a:r>
          </a:p>
        </p:txBody>
      </p:sp>
    </p:spTree>
    <p:extLst>
      <p:ext uri="{BB962C8B-B14F-4D97-AF65-F5344CB8AC3E}">
        <p14:creationId xmlns:p14="http://schemas.microsoft.com/office/powerpoint/2010/main" val="285685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2854</TotalTime>
  <Words>600</Words>
  <Application>Microsoft Office PowerPoint</Application>
  <PresentationFormat>Widescreen</PresentationFormat>
  <Paragraphs>101</Paragraphs>
  <Slides>16</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Adobe Gothic Std B</vt:lpstr>
      <vt:lpstr>Arial</vt:lpstr>
      <vt:lpstr>Berlin Sans FB Demi</vt:lpstr>
      <vt:lpstr>Bookman Old Style</vt:lpstr>
      <vt:lpstr>Calibri</vt:lpstr>
      <vt:lpstr>Calibri Light</vt:lpstr>
      <vt:lpstr>Montserrat Medium</vt:lpstr>
      <vt:lpstr>Myriad Pro</vt:lpstr>
      <vt:lpstr>Times New Roman</vt:lpstr>
      <vt:lpstr>UTM Facebook K&amp;T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104THAIHA</cp:lastModifiedBy>
  <cp:revision>180</cp:revision>
  <dcterms:created xsi:type="dcterms:W3CDTF">2020-12-09T02:04:09Z</dcterms:created>
  <dcterms:modified xsi:type="dcterms:W3CDTF">2023-02-09T05:44:48Z</dcterms:modified>
</cp:coreProperties>
</file>