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3"/>
  </p:notesMasterIdLst>
  <p:sldIdLst>
    <p:sldId id="282" r:id="rId5"/>
    <p:sldId id="283" r:id="rId6"/>
    <p:sldId id="285" r:id="rId7"/>
    <p:sldId id="284" r:id="rId8"/>
    <p:sldId id="343" r:id="rId9"/>
    <p:sldId id="286" r:id="rId10"/>
    <p:sldId id="310" r:id="rId11"/>
    <p:sldId id="313" r:id="rId12"/>
    <p:sldId id="314" r:id="rId13"/>
    <p:sldId id="315" r:id="rId14"/>
    <p:sldId id="316" r:id="rId15"/>
    <p:sldId id="317" r:id="rId16"/>
    <p:sldId id="290" r:id="rId17"/>
    <p:sldId id="292" r:id="rId18"/>
    <p:sldId id="339" r:id="rId19"/>
    <p:sldId id="295" r:id="rId20"/>
    <p:sldId id="296" r:id="rId21"/>
    <p:sldId id="34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2D5E9-849C-4BAF-8AAD-63AF357EA342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81965-AF4F-45C4-B1D8-43ED00B63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75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8F3B7D-ACE4-41BA-9B4B-9AFEA28514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9BDAEA-D42D-491E-8470-7BB3FBE8BC8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51554" name="Rectangle 2">
            <a:extLst>
              <a:ext uri="{FF2B5EF4-FFF2-40B4-BE49-F238E27FC236}">
                <a16:creationId xmlns:a16="http://schemas.microsoft.com/office/drawing/2014/main" id="{99D75C5C-0EBF-4E63-B48D-360D35D329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8E9CE1DC-1C6D-4A81-AA3F-69A439357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3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977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8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11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8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99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1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14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81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85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14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789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FC5398-C628-478A-822A-BE6CBC515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8594" y="1346494"/>
            <a:ext cx="3705727" cy="3779995"/>
          </a:xfrm>
        </p:spPr>
        <p:txBody>
          <a:bodyPr anchor="ctr">
            <a:normAutofit/>
          </a:bodyPr>
          <a:lstStyle/>
          <a:p>
            <a:pPr algn="ctr"/>
            <a:r>
              <a:rPr lang="e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QUY TẮC OCTET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9235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C53724-B02F-493A-B676-9E7E3D4141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8" y="536054"/>
            <a:ext cx="8109235" cy="5400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8736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D766D4C-0896-49B7-ADA8-C5A3408418B6}"/>
              </a:ext>
            </a:extLst>
          </p:cNvPr>
          <p:cNvSpPr txBox="1"/>
          <p:nvPr/>
        </p:nvSpPr>
        <p:spPr>
          <a:xfrm>
            <a:off x="421105" y="715295"/>
            <a:ext cx="301511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sodium, </a:t>
            </a:r>
            <a:endParaRPr lang="en-US" sz="2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DB8DDB-0F17-4672-9908-464D049C38E0}"/>
              </a:ext>
            </a:extLst>
          </p:cNvPr>
          <p:cNvSpPr txBox="1"/>
          <p:nvPr/>
        </p:nvSpPr>
        <p:spPr>
          <a:xfrm>
            <a:off x="3125804" y="752535"/>
            <a:ext cx="3392905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 (Z=11) 1s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 </a:t>
            </a:r>
            <a:endParaRPr lang="en-US" sz="2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FF24F8-EC3C-40D1-8B60-5E4BCBA9E396}"/>
              </a:ext>
            </a:extLst>
          </p:cNvPr>
          <p:cNvSpPr txBox="1"/>
          <p:nvPr/>
        </p:nvSpPr>
        <p:spPr>
          <a:xfrm>
            <a:off x="6451332" y="755565"/>
            <a:ext cx="409314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1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endParaRPr lang="en-US" sz="2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CB5368-AD7B-4824-9033-E7302567A0B0}"/>
              </a:ext>
            </a:extLst>
          </p:cNvPr>
          <p:cNvSpPr txBox="1"/>
          <p:nvPr/>
        </p:nvSpPr>
        <p:spPr>
          <a:xfrm>
            <a:off x="421105" y="1556013"/>
            <a:ext cx="11312091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nhường</a:t>
            </a:r>
            <a:r>
              <a:rPr lang="en-US" sz="2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1 electron</a:t>
            </a:r>
            <a:r>
              <a:rPr lang="en-US" sz="2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vỏ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8 electron ở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hiếm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Ne </a:t>
            </a:r>
            <a:endParaRPr lang="en-US" sz="26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FE53680-8519-4549-919A-0AE39CF5819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05760" y="2796840"/>
            <a:ext cx="6380480" cy="27655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3FB8A25-66EA-461E-BEC6-CB5FEF6E483C}"/>
              </a:ext>
            </a:extLst>
          </p:cNvPr>
          <p:cNvSpPr txBox="1"/>
          <p:nvPr/>
        </p:nvSpPr>
        <p:spPr>
          <a:xfrm>
            <a:off x="392230" y="927257"/>
            <a:ext cx="1131209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1, 2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 electron ở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xu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nhường</a:t>
            </a:r>
            <a:r>
              <a:rPr lang="en-US" sz="2800" i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bớt</a:t>
            </a:r>
            <a:r>
              <a:rPr lang="en-US" sz="2800" i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toàn</a:t>
            </a:r>
            <a:r>
              <a:rPr lang="en-US" sz="2800" i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electron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→ ion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dương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tương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ứng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8 electron ở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CEE038-1030-49D0-9278-2D37C434DAEA}"/>
              </a:ext>
            </a:extLst>
          </p:cNvPr>
          <p:cNvSpPr txBox="1"/>
          <p:nvPr/>
        </p:nvSpPr>
        <p:spPr>
          <a:xfrm>
            <a:off x="392230" y="2719887"/>
            <a:ext cx="11178672" cy="1051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chu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electron (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kiềm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dễ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nhường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bớt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electron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→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9A313A-931B-498F-A77B-455F0EF26126}"/>
              </a:ext>
            </a:extLst>
          </p:cNvPr>
          <p:cNvSpPr txBox="1"/>
          <p:nvPr/>
        </p:nvSpPr>
        <p:spPr>
          <a:xfrm>
            <a:off x="392230" y="4267532"/>
            <a:ext cx="11178672" cy="556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khả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nhường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electron.</a:t>
            </a:r>
            <a:endParaRPr 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3A7E269-2429-42CE-9B83-688F65B18A30}"/>
              </a:ext>
            </a:extLst>
          </p:cNvPr>
          <p:cNvSpPr txBox="1"/>
          <p:nvPr/>
        </p:nvSpPr>
        <p:spPr>
          <a:xfrm>
            <a:off x="401855" y="723310"/>
            <a:ext cx="1134096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dự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đoán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xu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nhường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electron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từng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cặp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Vẽ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mô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electron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quá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nhường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electron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ion.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64D52D-9928-4C75-8FC2-4E5B3F6113E8}"/>
              </a:ext>
            </a:extLst>
          </p:cNvPr>
          <p:cNvSpPr txBox="1"/>
          <p:nvPr/>
        </p:nvSpPr>
        <p:spPr>
          <a:xfrm>
            <a:off x="401855" y="2216837"/>
            <a:ext cx="1134096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a) K (Z=19) </a:t>
            </a:r>
            <a:r>
              <a:rPr lang="en-US" sz="2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O (Z=8).</a:t>
            </a:r>
            <a:endParaRPr lang="en-US" sz="2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95BC28-C0DD-479C-80DB-B35F7F201B6E}"/>
              </a:ext>
            </a:extLst>
          </p:cNvPr>
          <p:cNvSpPr txBox="1"/>
          <p:nvPr/>
        </p:nvSpPr>
        <p:spPr>
          <a:xfrm>
            <a:off x="425517" y="2817812"/>
            <a:ext cx="1134096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 (Z=19) 1s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 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1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nhường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electron.</a:t>
            </a:r>
            <a:endParaRPr lang="en-US" sz="2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BF7CED-AE15-496A-A622-44CC8788055D}"/>
              </a:ext>
            </a:extLst>
          </p:cNvPr>
          <p:cNvSpPr txBox="1"/>
          <p:nvPr/>
        </p:nvSpPr>
        <p:spPr>
          <a:xfrm>
            <a:off x="401855" y="3418787"/>
            <a:ext cx="11340966" cy="1086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       →      K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+    1e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                (2, 8, 8, 1)        (2, 8, 8)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ED8BDF6-0BA0-48D8-A123-8193123C0626}"/>
              </a:ext>
            </a:extLst>
          </p:cNvPr>
          <p:cNvSpPr txBox="1"/>
          <p:nvPr/>
        </p:nvSpPr>
        <p:spPr>
          <a:xfrm>
            <a:off x="425517" y="4613322"/>
            <a:ext cx="1134096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 (Z=8) 1s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 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6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electron.</a:t>
            </a:r>
            <a:endParaRPr lang="en-US" sz="26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F3E0EE9-1E87-4EFD-830D-9A8878A6DA8B}"/>
              </a:ext>
            </a:extLst>
          </p:cNvPr>
          <p:cNvSpPr txBox="1"/>
          <p:nvPr/>
        </p:nvSpPr>
        <p:spPr>
          <a:xfrm>
            <a:off x="315228" y="5264855"/>
            <a:ext cx="11340966" cy="1086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 +  2e  →  O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2−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                         (2, 4)              (2, 8)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5" grpId="0"/>
      <p:bldP spid="19" grpId="0"/>
      <p:bldP spid="22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5EAFD51B-8F89-42C8-AFA6-5C7F843FC679}"/>
              </a:ext>
            </a:extLst>
          </p:cNvPr>
          <p:cNvSpPr txBox="1"/>
          <p:nvPr/>
        </p:nvSpPr>
        <p:spPr>
          <a:xfrm>
            <a:off x="440354" y="850050"/>
            <a:ext cx="1118696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b) Li (Z=3) </a:t>
            </a:r>
            <a:r>
              <a:rPr lang="en-US" sz="2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F (Z=9).</a:t>
            </a:r>
            <a:endParaRPr lang="en-US" sz="2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B78A882-E2FB-43E7-AEFA-1D1DC212536E}"/>
              </a:ext>
            </a:extLst>
          </p:cNvPr>
          <p:cNvSpPr txBox="1"/>
          <p:nvPr/>
        </p:nvSpPr>
        <p:spPr>
          <a:xfrm>
            <a:off x="440354" y="1443070"/>
            <a:ext cx="1118696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 (Z=3) 1s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 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1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nhường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electron.</a:t>
            </a:r>
            <a:endParaRPr lang="en-US" sz="2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16B13A9-9A5E-4C01-968C-0B22E130CDAC}"/>
              </a:ext>
            </a:extLst>
          </p:cNvPr>
          <p:cNvSpPr txBox="1"/>
          <p:nvPr/>
        </p:nvSpPr>
        <p:spPr>
          <a:xfrm>
            <a:off x="440354" y="2014841"/>
            <a:ext cx="11186963" cy="1055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        →      Li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+    1e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                                 (2, 1)             (2)</a:t>
            </a:r>
            <a:endParaRPr lang="en-US" sz="2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5A08015-CF8F-4BE7-8E7E-791AB4C5AF1B}"/>
              </a:ext>
            </a:extLst>
          </p:cNvPr>
          <p:cNvSpPr txBox="1"/>
          <p:nvPr/>
        </p:nvSpPr>
        <p:spPr>
          <a:xfrm>
            <a:off x="440354" y="3233370"/>
            <a:ext cx="1118696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(Z=9) 1s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 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7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electron.</a:t>
            </a:r>
            <a:endParaRPr lang="en-US" sz="26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A741916-0C06-4318-9CA5-FE81BD7E1B2F}"/>
              </a:ext>
            </a:extLst>
          </p:cNvPr>
          <p:cNvSpPr txBox="1"/>
          <p:nvPr/>
        </p:nvSpPr>
        <p:spPr>
          <a:xfrm>
            <a:off x="440353" y="3889181"/>
            <a:ext cx="11186963" cy="1086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 +  1e  →  F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                          (2, 5)            (2, 8)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1ADD66-7779-21A5-CE56-030FB146FE8F}"/>
              </a:ext>
            </a:extLst>
          </p:cNvPr>
          <p:cNvSpPr txBox="1"/>
          <p:nvPr/>
        </p:nvSpPr>
        <p:spPr>
          <a:xfrm>
            <a:off x="651934" y="5293524"/>
            <a:ext cx="82986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4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3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32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3" grpId="0"/>
      <p:bldP spid="36" grpId="0"/>
      <p:bldP spid="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9C18010-25E8-4A3C-9E64-EE2538B1EFFE}"/>
              </a:ext>
            </a:extLst>
          </p:cNvPr>
          <p:cNvSpPr txBox="1"/>
          <p:nvPr/>
        </p:nvSpPr>
        <p:spPr>
          <a:xfrm>
            <a:off x="411479" y="686420"/>
            <a:ext cx="1062869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c) Mg (Z=12) </a:t>
            </a:r>
            <a:r>
              <a:rPr lang="en-US" sz="2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P (Z=15).</a:t>
            </a:r>
            <a:endParaRPr lang="en-US" sz="2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E21FE66-E905-4E37-975D-98AFA3A28628}"/>
              </a:ext>
            </a:extLst>
          </p:cNvPr>
          <p:cNvSpPr txBox="1"/>
          <p:nvPr/>
        </p:nvSpPr>
        <p:spPr>
          <a:xfrm>
            <a:off x="411478" y="1286552"/>
            <a:ext cx="10628697" cy="523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Mg (Z=12) 1s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2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nhường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electron.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B2BC4E-9BF1-47E3-9416-5ECE8B8A06B1}"/>
              </a:ext>
            </a:extLst>
          </p:cNvPr>
          <p:cNvSpPr txBox="1"/>
          <p:nvPr/>
        </p:nvSpPr>
        <p:spPr>
          <a:xfrm>
            <a:off x="411478" y="1904582"/>
            <a:ext cx="10628697" cy="1055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Mg        →      Mg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+    2e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                          (2, 8, 2)             (2, 8)</a:t>
            </a:r>
            <a:endParaRPr lang="en-US" sz="26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913FE54-22BE-4D6B-A849-BC31DE5B92D6}"/>
              </a:ext>
            </a:extLst>
          </p:cNvPr>
          <p:cNvSpPr txBox="1"/>
          <p:nvPr/>
        </p:nvSpPr>
        <p:spPr>
          <a:xfrm>
            <a:off x="411477" y="3349669"/>
            <a:ext cx="1062869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 (Z=15) 1s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 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5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 electron.</a:t>
            </a:r>
            <a:endParaRPr lang="en-US" sz="26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3630B81-BEC2-4682-8EA2-FE49C6081BB9}"/>
              </a:ext>
            </a:extLst>
          </p:cNvPr>
          <p:cNvSpPr txBox="1"/>
          <p:nvPr/>
        </p:nvSpPr>
        <p:spPr>
          <a:xfrm>
            <a:off x="411476" y="3981784"/>
            <a:ext cx="10628697" cy="1086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 +  3e  →  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3−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                   (2, 8, 5)         (2, 8, 8)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1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3D230EE5-690B-47C4-A7DE-3CADD02BC7A0}"/>
              </a:ext>
            </a:extLst>
          </p:cNvPr>
          <p:cNvSpPr txBox="1"/>
          <p:nvPr/>
        </p:nvSpPr>
        <p:spPr>
          <a:xfrm>
            <a:off x="411479" y="765556"/>
            <a:ext cx="1133134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cấu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electron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germanium (Ge, Z=32)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sao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tố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vừa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kim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vừa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phi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kim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CBBE463-8D8C-4D48-B258-4664BA0CA250}"/>
              </a:ext>
            </a:extLst>
          </p:cNvPr>
          <p:cNvSpPr txBox="1"/>
          <p:nvPr/>
        </p:nvSpPr>
        <p:spPr>
          <a:xfrm>
            <a:off x="411479" y="2005081"/>
            <a:ext cx="1133134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germanium, Ge (Z=32) 1s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3d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endParaRPr lang="en-US" sz="2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5575277-C54C-48FD-B17F-5B6746F4AC93}"/>
              </a:ext>
            </a:extLst>
          </p:cNvPr>
          <p:cNvSpPr txBox="1"/>
          <p:nvPr/>
        </p:nvSpPr>
        <p:spPr>
          <a:xfrm>
            <a:off x="411479" y="2645132"/>
            <a:ext cx="1133134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4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6112460-5CA5-4441-82C3-5DD025067B1F}"/>
              </a:ext>
            </a:extLst>
          </p:cNvPr>
          <p:cNvSpPr txBox="1"/>
          <p:nvPr/>
        </p:nvSpPr>
        <p:spPr>
          <a:xfrm>
            <a:off x="430330" y="3285183"/>
            <a:ext cx="1133134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thêm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nhường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vỏ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8 electron ở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hiếm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6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6784E99-93C4-436C-8D25-49B66181CD06}"/>
              </a:ext>
            </a:extLst>
          </p:cNvPr>
          <p:cNvSpPr txBox="1"/>
          <p:nvPr/>
        </p:nvSpPr>
        <p:spPr>
          <a:xfrm>
            <a:off x="430330" y="4416755"/>
            <a:ext cx="1133134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Ge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vừa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kim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vừa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phi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kim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3" grpId="0"/>
      <p:bldP spid="36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A511963-6BC2-464C-B94E-9B0EE8091060}"/>
              </a:ext>
            </a:extLst>
          </p:cNvPr>
          <p:cNvSpPr txBox="1"/>
          <p:nvPr/>
        </p:nvSpPr>
        <p:spPr>
          <a:xfrm>
            <a:off x="392230" y="765556"/>
            <a:ext cx="113602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sao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tố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thuộc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chu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tối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đa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8 electron ở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thỏa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mãn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tắc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8 electron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tham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gia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B9A381-4E01-43F5-87CD-DAF43383992F}"/>
              </a:ext>
            </a:extLst>
          </p:cNvPr>
          <p:cNvSpPr txBox="1"/>
          <p:nvPr/>
        </p:nvSpPr>
        <p:spPr>
          <a:xfrm>
            <a:off x="392230" y="1900965"/>
            <a:ext cx="1136021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thuộc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chu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endParaRPr lang="en-US" sz="2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DFB1B91-0D1E-4518-984F-95F217777F5C}"/>
              </a:ext>
            </a:extLst>
          </p:cNvPr>
          <p:cNvSpPr txBox="1"/>
          <p:nvPr/>
        </p:nvSpPr>
        <p:spPr>
          <a:xfrm>
            <a:off x="392230" y="2474098"/>
            <a:ext cx="1136021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bố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K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L,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 (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p,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 electron</a:t>
            </a:r>
            <a:endParaRPr lang="en-US" sz="2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A3FEEAD-683D-4F4A-AEC0-55239145BC16}"/>
              </a:ext>
            </a:extLst>
          </p:cNvPr>
          <p:cNvSpPr txBox="1"/>
          <p:nvPr/>
        </p:nvSpPr>
        <p:spPr>
          <a:xfrm>
            <a:off x="392230" y="3500975"/>
            <a:ext cx="1136021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thuộc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chu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8 electron ở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E58B60-033F-4244-8C73-271827700AD0}"/>
              </a:ext>
            </a:extLst>
          </p:cNvPr>
          <p:cNvSpPr txBox="1"/>
          <p:nvPr/>
        </p:nvSpPr>
        <p:spPr>
          <a:xfrm>
            <a:off x="392230" y="4278777"/>
            <a:ext cx="113602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⁕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Lưu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ý: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tắc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octet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ngoại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lệ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SF</a:t>
            </a:r>
            <a:r>
              <a:rPr lang="en-US" sz="2800" i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vỏ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S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12 electron), 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PCl</a:t>
            </a:r>
            <a:r>
              <a:rPr lang="en-US" sz="2800" i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vỏ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P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10 electron) …</a:t>
            </a:r>
            <a:endParaRPr 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7" grpId="0"/>
      <p:bldP spid="20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B5053E0-0C3C-4E1F-B8A1-7E5708506492}"/>
              </a:ext>
            </a:extLst>
          </p:cNvPr>
          <p:cNvSpPr txBox="1"/>
          <p:nvPr/>
        </p:nvSpPr>
        <p:spPr>
          <a:xfrm>
            <a:off x="382604" y="775181"/>
            <a:ext cx="113987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nhường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electron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ion,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tắc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octet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góp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chung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electron.</a:t>
            </a:r>
            <a:endParaRPr lang="en-US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F1FB7C-5514-40B3-B2F5-0F9299420F92}"/>
              </a:ext>
            </a:extLst>
          </p:cNvPr>
          <p:cNvSpPr txBox="1"/>
          <p:nvPr/>
        </p:nvSpPr>
        <p:spPr>
          <a:xfrm>
            <a:off x="382604" y="1876208"/>
            <a:ext cx="11398718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</a:t>
            </a:r>
            <a:r>
              <a:rPr lang="en-US" sz="26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bởi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góp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electron.</a:t>
            </a:r>
            <a:endParaRPr lang="en-US" sz="2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FB3A3F-D8B1-49DF-B4A1-9D3901E30BFA}"/>
              </a:ext>
            </a:extLst>
          </p:cNvPr>
          <p:cNvSpPr txBox="1"/>
          <p:nvPr/>
        </p:nvSpPr>
        <p:spPr>
          <a:xfrm>
            <a:off x="396641" y="2691833"/>
            <a:ext cx="1139871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Sau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đôi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giống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vỏ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bền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vững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hiếm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He.</a:t>
            </a:r>
            <a:endParaRPr lang="en-US" sz="26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E79DA93-F6B7-497F-952E-44B09CBA543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247398" y="3907567"/>
            <a:ext cx="5697204" cy="17809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>
            <a:extLst>
              <a:ext uri="{FF2B5EF4-FFF2-40B4-BE49-F238E27FC236}">
                <a16:creationId xmlns:a16="http://schemas.microsoft.com/office/drawing/2014/main" id="{23CD98B5-844E-4A5F-AFA8-FA1673B11F5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28925" y="2352675"/>
            <a:ext cx="6772275" cy="1585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CẢM ƠN CÁC EM </a:t>
            </a:r>
          </a:p>
          <a:p>
            <a:pPr algn="ctr"/>
            <a:r>
              <a:rPr lang="en-US" sz="40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ĐÃ CHÚ Ý LẮNG NGHE</a:t>
            </a:r>
          </a:p>
        </p:txBody>
      </p:sp>
    </p:spTree>
    <p:extLst>
      <p:ext uri="{BB962C8B-B14F-4D97-AF65-F5344CB8AC3E}">
        <p14:creationId xmlns:p14="http://schemas.microsoft.com/office/powerpoint/2010/main" val="85280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8E84260A-91E2-4F36-8F25-C73E8ECFAC08}"/>
              </a:ext>
            </a:extLst>
          </p:cNvPr>
          <p:cNvSpPr txBox="1"/>
          <p:nvPr/>
        </p:nvSpPr>
        <p:spPr>
          <a:xfrm>
            <a:off x="469232" y="612737"/>
            <a:ext cx="6097604" cy="556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8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⁕ Quan </a:t>
            </a:r>
            <a:r>
              <a:rPr lang="en-US" sz="2800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sát</a:t>
            </a:r>
            <a:r>
              <a:rPr lang="en-US" sz="28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8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8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084D6A3-2E64-4032-A6F7-3E54CA38C58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007191" y="595856"/>
            <a:ext cx="4715577" cy="2419221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C48B919-6F7B-4EC9-9EB5-6C460B7797A3}"/>
              </a:ext>
            </a:extLst>
          </p:cNvPr>
          <p:cNvSpPr txBox="1"/>
          <p:nvPr/>
        </p:nvSpPr>
        <p:spPr>
          <a:xfrm>
            <a:off x="469232" y="1328412"/>
            <a:ext cx="609760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bi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rơi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xuống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đất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lăn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ngược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59B150-3681-4264-A285-A6A6BBD8202A}"/>
              </a:ext>
            </a:extLst>
          </p:cNvPr>
          <p:cNvSpPr txBox="1"/>
          <p:nvPr/>
        </p:nvSpPr>
        <p:spPr>
          <a:xfrm>
            <a:off x="151598" y="3716620"/>
            <a:ext cx="118888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Quá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ra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xu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nên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bền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năng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lượng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thấp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11D1D84-30A6-4D5E-BAE8-E74C98BCD094}"/>
              </a:ext>
            </a:extLst>
          </p:cNvPr>
          <p:cNvSpPr txBox="1"/>
          <p:nvPr/>
        </p:nvSpPr>
        <p:spPr>
          <a:xfrm>
            <a:off x="151598" y="4435266"/>
            <a:ext cx="1157117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Tương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phản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ứng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xu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vỏ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bền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vững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4EC6412-70F9-4386-B2EE-B45036CC05BE}"/>
              </a:ext>
            </a:extLst>
          </p:cNvPr>
          <p:cNvSpPr txBox="1"/>
          <p:nvPr/>
        </p:nvSpPr>
        <p:spPr>
          <a:xfrm>
            <a:off x="151598" y="5689468"/>
            <a:ext cx="60976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tắc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Octet.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8F2401-A8B6-46F0-AFB5-C17978E51510}"/>
              </a:ext>
            </a:extLst>
          </p:cNvPr>
          <p:cNvSpPr txBox="1"/>
          <p:nvPr/>
        </p:nvSpPr>
        <p:spPr>
          <a:xfrm>
            <a:off x="459607" y="3010139"/>
            <a:ext cx="6097604" cy="556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8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⁕ </a:t>
            </a:r>
            <a:r>
              <a:rPr lang="en-US" sz="2800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8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8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94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7" grpId="0"/>
      <p:bldP spid="29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F86A452-F34D-42F5-962B-95A8145436D0}"/>
              </a:ext>
            </a:extLst>
          </p:cNvPr>
          <p:cNvSpPr txBox="1"/>
          <p:nvPr/>
        </p:nvSpPr>
        <p:spPr>
          <a:xfrm>
            <a:off x="443384" y="1208320"/>
            <a:ext cx="1130005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Cho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tố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Na (Z=11), Cl (Z=17), Ne (Z=10), </a:t>
            </a:r>
          </a:p>
          <a:p>
            <a:pPr algn="just"/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Ar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(Z=18).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electron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bền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vững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Google Shape;537;p30">
            <a:extLst>
              <a:ext uri="{FF2B5EF4-FFF2-40B4-BE49-F238E27FC236}">
                <a16:creationId xmlns:a16="http://schemas.microsoft.com/office/drawing/2014/main" id="{7793442C-E828-447F-81C3-084686CC2FD4}"/>
              </a:ext>
            </a:extLst>
          </p:cNvPr>
          <p:cNvSpPr txBox="1">
            <a:spLocks/>
          </p:cNvSpPr>
          <p:nvPr/>
        </p:nvSpPr>
        <p:spPr>
          <a:xfrm>
            <a:off x="3669079" y="474158"/>
            <a:ext cx="4848671" cy="661936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QUY TẮC OCTET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B4DDDE-6B81-4ABE-8676-95D2C6620BDC}"/>
              </a:ext>
            </a:extLst>
          </p:cNvPr>
          <p:cNvSpPr txBox="1"/>
          <p:nvPr/>
        </p:nvSpPr>
        <p:spPr>
          <a:xfrm>
            <a:off x="439192" y="2780622"/>
            <a:ext cx="113000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Cấu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electron: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Na (Z=11) 1s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2s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2p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3s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→ 1 electron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en-US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A03788-2D64-470E-9097-1765DC485FC4}"/>
              </a:ext>
            </a:extLst>
          </p:cNvPr>
          <p:cNvSpPr txBox="1"/>
          <p:nvPr/>
        </p:nvSpPr>
        <p:spPr>
          <a:xfrm>
            <a:off x="445970" y="3390306"/>
            <a:ext cx="113000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Cl (Z=17) 1s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2s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2p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3s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3p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5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→ 7 electron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endParaRPr lang="en-US" sz="2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CEC4B1-BBC0-449F-99F9-0F65A8D6A03C}"/>
              </a:ext>
            </a:extLst>
          </p:cNvPr>
          <p:cNvSpPr txBox="1"/>
          <p:nvPr/>
        </p:nvSpPr>
        <p:spPr>
          <a:xfrm>
            <a:off x="443384" y="3999991"/>
            <a:ext cx="11300059" cy="556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 (Z=10) 1s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2s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2p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→ 8 electron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87E488-A773-4E07-9081-059D2A48BC12}"/>
              </a:ext>
            </a:extLst>
          </p:cNvPr>
          <p:cNvSpPr txBox="1"/>
          <p:nvPr/>
        </p:nvSpPr>
        <p:spPr>
          <a:xfrm>
            <a:off x="439192" y="4642890"/>
            <a:ext cx="11300059" cy="556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(Z=18) 1s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2s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2p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3s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3p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8 electron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BA292E-DFFB-4EF5-9CB3-5DB1AB1F4804}"/>
              </a:ext>
            </a:extLst>
          </p:cNvPr>
          <p:cNvSpPr txBox="1"/>
          <p:nvPr/>
        </p:nvSpPr>
        <p:spPr>
          <a:xfrm>
            <a:off x="445971" y="5252574"/>
            <a:ext cx="10998468" cy="1051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 (Z=10),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(Z=18)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electron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bền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vững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(8 electron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73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6" grpId="0"/>
      <p:bldP spid="19" grpId="0"/>
      <p:bldP spid="2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p30">
            <a:extLst>
              <a:ext uri="{FF2B5EF4-FFF2-40B4-BE49-F238E27FC236}">
                <a16:creationId xmlns:a16="http://schemas.microsoft.com/office/drawing/2014/main" id="{B32D4F92-479E-4F42-8660-1A86AA36A0AD}"/>
              </a:ext>
            </a:extLst>
          </p:cNvPr>
          <p:cNvSpPr txBox="1">
            <a:spLocks/>
          </p:cNvSpPr>
          <p:nvPr/>
        </p:nvSpPr>
        <p:spPr>
          <a:xfrm>
            <a:off x="3669079" y="474158"/>
            <a:ext cx="4848671" cy="661936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QUY TẮC OCTET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DCCFC5-D14A-4A6B-8D3C-9536C5D5DFA9}"/>
              </a:ext>
            </a:extLst>
          </p:cNvPr>
          <p:cNvSpPr txBox="1"/>
          <p:nvPr/>
        </p:nvSpPr>
        <p:spPr>
          <a:xfrm>
            <a:off x="437728" y="1534818"/>
            <a:ext cx="1154309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hiếm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bền</a:t>
            </a:r>
            <a:r>
              <a:rPr lang="en-US" sz="28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vững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so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tố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chu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C5F2FF5-F6BC-40EC-84F0-2FC5F6D54DDA}"/>
              </a:ext>
            </a:extLst>
          </p:cNvPr>
          <p:cNvSpPr txBox="1"/>
          <p:nvPr/>
        </p:nvSpPr>
        <p:spPr>
          <a:xfrm>
            <a:off x="435143" y="2539872"/>
            <a:ext cx="112150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khó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tham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025E2C3-B31C-49FE-A180-0849CE67A064}"/>
              </a:ext>
            </a:extLst>
          </p:cNvPr>
          <p:cNvSpPr txBox="1"/>
          <p:nvPr/>
        </p:nvSpPr>
        <p:spPr>
          <a:xfrm>
            <a:off x="435143" y="3186352"/>
            <a:ext cx="113602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xu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chung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ra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electron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hiếm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→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bền</a:t>
            </a:r>
            <a:r>
              <a:rPr lang="en-US" sz="28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vững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DF5C78E-B76D-4E2F-BCFC-D509C3EF194B}"/>
              </a:ext>
            </a:extLst>
          </p:cNvPr>
          <p:cNvSpPr txBox="1"/>
          <p:nvPr/>
        </p:nvSpPr>
        <p:spPr>
          <a:xfrm>
            <a:off x="435143" y="4263719"/>
            <a:ext cx="60976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tắc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Octet.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494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8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p30">
            <a:extLst>
              <a:ext uri="{FF2B5EF4-FFF2-40B4-BE49-F238E27FC236}">
                <a16:creationId xmlns:a16="http://schemas.microsoft.com/office/drawing/2014/main" id="{B32D4F92-479E-4F42-8660-1A86AA36A0AD}"/>
              </a:ext>
            </a:extLst>
          </p:cNvPr>
          <p:cNvSpPr txBox="1">
            <a:spLocks/>
          </p:cNvSpPr>
          <p:nvPr/>
        </p:nvSpPr>
        <p:spPr>
          <a:xfrm>
            <a:off x="3669079" y="474158"/>
            <a:ext cx="4848671" cy="661936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QUY TẮC OCTET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2E37E5-D3D5-4D9D-86BF-57110B23AA89}"/>
              </a:ext>
            </a:extLst>
          </p:cNvPr>
          <p:cNvSpPr txBox="1"/>
          <p:nvPr/>
        </p:nvSpPr>
        <p:spPr>
          <a:xfrm>
            <a:off x="488483" y="1622010"/>
            <a:ext cx="858814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phản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ứng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xu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vỏ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bền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vững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hiếm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5E0550-9E6A-4CA7-BA5C-5C81193F0818}"/>
              </a:ext>
            </a:extLst>
          </p:cNvPr>
          <p:cNvSpPr txBox="1"/>
          <p:nvPr/>
        </p:nvSpPr>
        <p:spPr>
          <a:xfrm>
            <a:off x="488482" y="3062034"/>
            <a:ext cx="84533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đưa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ra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bởi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Lewis (1875-1946,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Mỹ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B3AD63D-9314-486A-BEF5-45D0F404C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6624" y="635268"/>
            <a:ext cx="2626894" cy="355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27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B0A8E5F-C4C0-4F24-AD55-A677B9A4B120}"/>
              </a:ext>
            </a:extLst>
          </p:cNvPr>
          <p:cNvSpPr txBox="1"/>
          <p:nvPr/>
        </p:nvSpPr>
        <p:spPr>
          <a:xfrm>
            <a:off x="271512" y="611552"/>
            <a:ext cx="116489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II. VẬN DỤNG QUY TẮC OCTET TRONG QUÁ TRÌNH HÌNH THÀNH LIÊN KẾT HÓA HỌC CỦA CÁC NGUYÊN TỐ NHÓM A</a:t>
            </a:r>
            <a:endParaRPr lang="en-US" sz="3000" dirty="0">
              <a:solidFill>
                <a:srgbClr val="C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8EAAFC-F565-414D-AF42-879BB8654F26}"/>
              </a:ext>
            </a:extLst>
          </p:cNvPr>
          <p:cNvSpPr txBox="1"/>
          <p:nvPr/>
        </p:nvSpPr>
        <p:spPr>
          <a:xfrm>
            <a:off x="392228" y="1692116"/>
            <a:ext cx="11528257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quá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xu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i="1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nhường</a:t>
            </a:r>
            <a:r>
              <a:rPr lang="en-US" sz="2600" i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600" i="1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i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i="1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600" i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i="1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góp</a:t>
            </a:r>
            <a:r>
              <a:rPr lang="en-US" sz="2600" i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i="1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chung</a:t>
            </a:r>
            <a:r>
              <a:rPr lang="en-US" sz="2600" i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electron</a:t>
            </a:r>
            <a:r>
              <a:rPr lang="en-US" sz="2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cấu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bền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vững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hiếm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8 electron ở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electron ở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helium).</a:t>
            </a:r>
            <a:endParaRPr lang="en-US" sz="2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2DF76F-4411-47B7-B158-7B8A842567D8}"/>
              </a:ext>
            </a:extLst>
          </p:cNvPr>
          <p:cNvSpPr txBox="1"/>
          <p:nvPr/>
        </p:nvSpPr>
        <p:spPr>
          <a:xfrm>
            <a:off x="331872" y="3112546"/>
            <a:ext cx="310174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6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6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chlorine:</a:t>
            </a:r>
            <a:endParaRPr lang="en-US" sz="2600" dirty="0">
              <a:solidFill>
                <a:srgbClr val="00B05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70B439-7019-4F16-A66C-7A5434A25DE4}"/>
              </a:ext>
            </a:extLst>
          </p:cNvPr>
          <p:cNvSpPr txBox="1"/>
          <p:nvPr/>
        </p:nvSpPr>
        <p:spPr>
          <a:xfrm>
            <a:off x="3259956" y="3131228"/>
            <a:ext cx="401614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Cl (Z=17) 1s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endParaRPr lang="en-US" sz="2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D7F08AC-D4C0-407E-94F2-48975161D2E3}"/>
              </a:ext>
            </a:extLst>
          </p:cNvPr>
          <p:cNvSpPr txBox="1"/>
          <p:nvPr/>
        </p:nvSpPr>
        <p:spPr>
          <a:xfrm>
            <a:off x="6885872" y="3100451"/>
            <a:ext cx="47047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7 electron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endParaRPr lang="en-US" sz="2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5967D42-979B-44B1-96E6-81E8C9E55CCA}"/>
              </a:ext>
            </a:extLst>
          </p:cNvPr>
          <p:cNvSpPr txBox="1"/>
          <p:nvPr/>
        </p:nvSpPr>
        <p:spPr>
          <a:xfrm>
            <a:off x="331871" y="3692775"/>
            <a:ext cx="11528257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thêm</a:t>
            </a:r>
            <a:r>
              <a:rPr lang="en-US" sz="2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1 electron</a:t>
            </a:r>
            <a:r>
              <a:rPr lang="en-US" sz="2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vỏ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8 electron ở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hiếm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600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A9676A1-EC4A-4960-813B-8F5044CEC73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617126" y="4604972"/>
            <a:ext cx="4429593" cy="215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51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6" grpId="0"/>
      <p:bldP spid="20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C9E2058-779F-469D-BCB3-DC588E12B908}"/>
              </a:ext>
            </a:extLst>
          </p:cNvPr>
          <p:cNvSpPr txBox="1"/>
          <p:nvPr/>
        </p:nvSpPr>
        <p:spPr>
          <a:xfrm>
            <a:off x="459606" y="650052"/>
            <a:ext cx="1127359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Oxygen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Z=8,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xu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cơ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oxygen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vẽ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sơ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đồ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minh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họa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quá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17D6DB-C329-44A9-839E-8752304E8F58}"/>
              </a:ext>
            </a:extLst>
          </p:cNvPr>
          <p:cNvSpPr txBox="1"/>
          <p:nvPr/>
        </p:nvSpPr>
        <p:spPr>
          <a:xfrm>
            <a:off x="458804" y="1722216"/>
            <a:ext cx="609760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oxygen:</a:t>
            </a:r>
            <a:endParaRPr lang="en-US" sz="2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F6087D-0ED6-452F-92BC-112917817F3C}"/>
              </a:ext>
            </a:extLst>
          </p:cNvPr>
          <p:cNvSpPr txBox="1"/>
          <p:nvPr/>
        </p:nvSpPr>
        <p:spPr>
          <a:xfrm>
            <a:off x="3221254" y="1754283"/>
            <a:ext cx="609760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 (Z=8) 1s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 </a:t>
            </a:r>
            <a:endParaRPr lang="en-US" sz="2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302F69-750D-4C60-8AE0-2220298E4CB0}"/>
              </a:ext>
            </a:extLst>
          </p:cNvPr>
          <p:cNvSpPr txBox="1"/>
          <p:nvPr/>
        </p:nvSpPr>
        <p:spPr>
          <a:xfrm>
            <a:off x="5828498" y="1754282"/>
            <a:ext cx="421827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6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63E64A-3561-42F3-AD79-6169FB1BCC37}"/>
              </a:ext>
            </a:extLst>
          </p:cNvPr>
          <p:cNvSpPr txBox="1"/>
          <p:nvPr/>
        </p:nvSpPr>
        <p:spPr>
          <a:xfrm>
            <a:off x="396641" y="2397541"/>
            <a:ext cx="1139871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thêm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vỏ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8 electron ở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hiếm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Ne</a:t>
            </a:r>
            <a:endParaRPr lang="en-US" sz="2600" dirty="0"/>
          </a:p>
        </p:txBody>
      </p:sp>
      <p:sp>
        <p:nvSpPr>
          <p:cNvPr id="15" name="Rectangle 88">
            <a:extLst>
              <a:ext uri="{FF2B5EF4-FFF2-40B4-BE49-F238E27FC236}">
                <a16:creationId xmlns:a16="http://schemas.microsoft.com/office/drawing/2014/main" id="{EAA26559-A9DA-430E-BCF0-DD635B016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404726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FCD2244C-430D-4474-9111-E747FB85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405318"/>
              </p:ext>
            </p:extLst>
          </p:nvPr>
        </p:nvGraphicFramePr>
        <p:xfrm>
          <a:off x="2599402" y="3492219"/>
          <a:ext cx="6458191" cy="2109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227349" imgH="1375961" progId="ChemDraw.Document.6.0">
                  <p:embed/>
                </p:oleObj>
              </mc:Choice>
              <mc:Fallback>
                <p:oleObj name="CS ChemDraw Drawing" r:id="rId2" imgW="4227349" imgH="1375961" progId="ChemDraw.Document.6.0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9402" y="3492219"/>
                        <a:ext cx="6458191" cy="21092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/>
      <p:bldP spid="17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20DDBD-84DC-4159-A59F-7F99CA4BE8F5}"/>
              </a:ext>
            </a:extLst>
          </p:cNvPr>
          <p:cNvSpPr txBox="1"/>
          <p:nvPr/>
        </p:nvSpPr>
        <p:spPr>
          <a:xfrm>
            <a:off x="458801" y="4061684"/>
            <a:ext cx="1127439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phi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kim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5, 6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7 electron ở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xu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thêm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electron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8 electron ở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8A98F2-EC48-40C3-9805-85FE60640E98}"/>
              </a:ext>
            </a:extLst>
          </p:cNvPr>
          <p:cNvSpPr txBox="1"/>
          <p:nvPr/>
        </p:nvSpPr>
        <p:spPr>
          <a:xfrm>
            <a:off x="458803" y="624923"/>
            <a:ext cx="11389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Xu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cơ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O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F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phản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ứng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nhường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hay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bao </a:t>
            </a:r>
            <a:r>
              <a:rPr lang="en-US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nhiêu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electron?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768F0B-37D9-4890-A627-64A7097AF78A}"/>
              </a:ext>
            </a:extLst>
          </p:cNvPr>
          <p:cNvSpPr txBox="1"/>
          <p:nvPr/>
        </p:nvSpPr>
        <p:spPr>
          <a:xfrm>
            <a:off x="458802" y="1683702"/>
            <a:ext cx="11274391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cơ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 (Z=8)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F(Z=9)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phản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ứng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electron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2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000F978-257D-4A94-A3B4-AABB5593AA4B}"/>
              </a:ext>
            </a:extLst>
          </p:cNvPr>
          <p:cNvSpPr txBox="1"/>
          <p:nvPr/>
        </p:nvSpPr>
        <p:spPr>
          <a:xfrm>
            <a:off x="458802" y="2680926"/>
            <a:ext cx="1127439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 (Z=8) 1s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 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→ 6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electron,</a:t>
            </a:r>
            <a:endParaRPr lang="en-US" sz="2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BF6A7E-6E2E-4578-A13B-D42EEC4F871A}"/>
              </a:ext>
            </a:extLst>
          </p:cNvPr>
          <p:cNvSpPr txBox="1"/>
          <p:nvPr/>
        </p:nvSpPr>
        <p:spPr>
          <a:xfrm>
            <a:off x="458802" y="3371305"/>
            <a:ext cx="1127439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(Z=9) 1s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2s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2p</a:t>
            </a:r>
            <a:r>
              <a:rPr lang="en-US" sz="2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→ 7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electron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4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802F6F0-8F6A-49FA-AD82-877F85378889}"/>
              </a:ext>
            </a:extLst>
          </p:cNvPr>
          <p:cNvSpPr txBox="1"/>
          <p:nvPr/>
        </p:nvSpPr>
        <p:spPr>
          <a:xfrm>
            <a:off x="372978" y="667170"/>
            <a:ext cx="16675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⁕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Lưu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ý: 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975708-E5BC-44DB-95C3-E5AF45BA1140}"/>
              </a:ext>
            </a:extLst>
          </p:cNvPr>
          <p:cNvSpPr txBox="1"/>
          <p:nvPr/>
        </p:nvSpPr>
        <p:spPr>
          <a:xfrm>
            <a:off x="372978" y="1257767"/>
            <a:ext cx="11408344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⁕ Sau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trở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âm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gây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khăn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quá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âm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xu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đẩy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→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càng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electron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quá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càng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khó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khăn</a:t>
            </a: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9B0CE5A-4FBE-4B4A-983C-EBE2B105F521}"/>
              </a:ext>
            </a:extLst>
          </p:cNvPr>
          <p:cNvSpPr txBox="1"/>
          <p:nvPr/>
        </p:nvSpPr>
        <p:spPr>
          <a:xfrm>
            <a:off x="372978" y="2814856"/>
            <a:ext cx="1106183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⁕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chu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7 electron (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halogen)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dễ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thêm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electron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→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phi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kim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mạnh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F6EEFA-E9E6-433C-A06A-AE04CF60C6D9}"/>
              </a:ext>
            </a:extLst>
          </p:cNvPr>
          <p:cNvSpPr txBox="1"/>
          <p:nvPr/>
        </p:nvSpPr>
        <p:spPr>
          <a:xfrm>
            <a:off x="440355" y="4058461"/>
            <a:ext cx="11061834" cy="556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6031230" algn="r"/>
              </a:tabLst>
            </a:pP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khả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electron.</a:t>
            </a:r>
            <a:endParaRPr 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6" grpId="0"/>
      <p:bldP spid="19" grpId="0"/>
    </p:bldLst>
  </p:timing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2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C6403A-684A-431F-8F36-A24C99E286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455B2D-BAB7-438A-85DA-0266A24CB79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CDF95FD5-1F25-4FA5-84C8-2AB1AFB896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{8F86926A-8CC4-47C1-9016-F4AC33CD9004}tf11964407_win32</Template>
  <TotalTime>670</TotalTime>
  <Words>1593</Words>
  <Application>Microsoft Office PowerPoint</Application>
  <PresentationFormat>Widescreen</PresentationFormat>
  <Paragraphs>90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Calibri</vt:lpstr>
      <vt:lpstr>Franklin Gothic Book</vt:lpstr>
      <vt:lpstr>Franklin Gothic Demi</vt:lpstr>
      <vt:lpstr>Gill Sans MT</vt:lpstr>
      <vt:lpstr>Times New Roman</vt:lpstr>
      <vt:lpstr>Wingdings 2</vt:lpstr>
      <vt:lpstr>DividendVTI</vt:lpstr>
      <vt:lpstr>CS ChemDraw Drawing</vt:lpstr>
      <vt:lpstr>QUY TẮC OCTET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QUY TẮC OCTET</dc:title>
  <dc:creator>VnTeach.Com</dc:creator>
  <cp:keywords>VnTeach.Com</cp:keywords>
  <cp:lastModifiedBy>Admin</cp:lastModifiedBy>
  <cp:revision>1</cp:revision>
  <dcterms:created xsi:type="dcterms:W3CDTF">2022-04-21T09:07:29Z</dcterms:created>
  <dcterms:modified xsi:type="dcterms:W3CDTF">2023-10-12T08:03:13Z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