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20" r:id="rId2"/>
    <p:sldMasterId id="2147483738" r:id="rId3"/>
  </p:sldMasterIdLst>
  <p:notesMasterIdLst>
    <p:notesMasterId r:id="rId17"/>
  </p:notesMasterIdLst>
  <p:sldIdLst>
    <p:sldId id="256" r:id="rId4"/>
    <p:sldId id="35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35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275DB-2855-4F8D-88DF-9A64AF0DFB4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DDBD0-9DEA-4D08-86F5-F3334BC9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9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9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6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4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66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66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74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30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03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98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73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3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39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69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19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04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92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87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85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51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62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55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8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80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30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93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4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863A-E26B-D72D-4922-18C75090A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29592-0011-0B2F-4E4D-791840D48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5D385-2ED7-58EB-48A5-4FEAB55F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B6120-10A9-E4CD-3DB0-2EBFCA0F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9F985-B35B-D89C-917C-BB2EAED3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5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9F09-3995-1B82-2A56-A10174818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1120B-A73D-17B7-BB29-C061627B2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C9269-D6A3-C741-9EF4-C4C663FBD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28B9A-BA10-5ADB-D0BB-CFCD2708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C131-AA08-8AC9-993D-044A1F6A0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42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8172-A3D9-4B35-07B2-D8DD5999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E4432-625C-D52E-92C8-4B31FFD78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DEE1E-B1BF-75F9-01EA-47998676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0A859-3C77-3046-3CEC-8EAE43B2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25956-DBB5-3DE2-F397-28106BEF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04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2E88A-7B78-5D3B-34A9-6CF2719F1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06A9E-D7C6-D2FB-FED4-CD2BA8AE1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B9E23-BC11-27C1-5D01-806F3F7DE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9CD5B-3D33-8B15-82C2-3ED2C71B4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7C08F-1609-EBD9-A692-A648D545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6386A-AD39-725D-F30B-8EB9ABEB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783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E6B5-ABAA-F3E1-124F-106A5B745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960DE-3699-9670-26F0-67259938F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DEA24-D3D6-26CE-83A2-DB8B6C375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6E495-A33A-59F9-CBCF-7A8842128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A4E4A-B374-A74A-4624-186F78373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17DE90-B3CC-7E2B-5123-246E9605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4E4175-1730-6694-93B4-EE25FBD4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8F7918-2DE2-F4C5-4752-4C7FDA17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2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68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7BD0-8B16-0E2C-81AE-4A91F943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05E2C-5ECE-D519-7C49-18B041AB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B02F2-C543-4352-CFD1-DF18EED8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125CF-4D6A-2BC5-94F1-72F66679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37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E55FA5-3F79-969E-A210-B93500CD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078D4-D3E9-1552-FFA6-7FAE64E7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DF496-806A-3CD7-690A-8AF84EC8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46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57C0-970A-CE67-87C5-DFCC7A54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6A306-02FE-08BE-FF19-E4AC58DEA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FB7DE-7AFA-E5E2-5710-7D9E8AADF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26E8B-ACA8-D423-423E-034B333C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DC180-2E9A-FA90-1A97-509DC406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84905-0B98-0363-F331-20302C47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74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48A5-8610-B539-0F1A-90EE0437D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038E8E-E93A-69A2-9D20-7E8C1044B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8E9DD-5FF0-C4B2-6077-B9AC51FFB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45FA3-F6AD-FF46-13CF-3E16612C7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57DCA-48D0-8876-87A8-C9E29676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A01C9-4219-AA63-654B-7423C7FB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76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CA78-6548-DD0F-3AE9-5736CAAC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4C7CC-E8F2-A6FC-5D8B-301E03F81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922A-E063-E175-D944-41ABD709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C770F-E7E6-488C-D833-A59CAEE4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4AF1C-B7CB-9092-81EF-F4999295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18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D5DC45-9273-5586-5F94-7E49184DE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1D698-59CE-468C-9DE9-B5302136B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4796D-EDD3-77F3-6817-F99431FB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6AAD5-9B5E-7399-715E-72B453CD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90995-49FB-C770-AAC7-5B4816DD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6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6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0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9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8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8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56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5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ACEB14-783C-D7F3-FBE6-47B4382D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9DBF7-A016-73D6-C0A9-721176D4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EBD1A-BC54-99E0-B55D-371E0BE82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88D73-FCE5-F3D1-63D0-A3B4F2711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D66F1-CB18-74E4-CD61-B37275E65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8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8CCD6-B626-1BA2-C1C4-42493B5E6E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HÓA HỌC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6930D-778A-ACB0-85CC-FCF6A117F1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ÔN TẬP CHƯƠNG 3</a:t>
            </a:r>
          </a:p>
        </p:txBody>
      </p:sp>
    </p:spTree>
    <p:extLst>
      <p:ext uri="{BB962C8B-B14F-4D97-AF65-F5344CB8AC3E}">
        <p14:creationId xmlns:p14="http://schemas.microsoft.com/office/powerpoint/2010/main" val="778445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BE8956-383D-4410-8AB1-68BF742AD776}"/>
              </a:ext>
            </a:extLst>
          </p:cNvPr>
          <p:cNvSpPr txBox="1"/>
          <p:nvPr/>
        </p:nvSpPr>
        <p:spPr>
          <a:xfrm>
            <a:off x="393895" y="2782669"/>
            <a:ext cx="11493305" cy="1365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7: Tên của một loại tương tác liên phân tử, hình thành do sự tương tác cảm ứng giữa các phân tử là?</a:t>
            </a:r>
          </a:p>
        </p:txBody>
      </p:sp>
      <p:sp>
        <p:nvSpPr>
          <p:cNvPr id="3" name="Star: 5 Points 2">
            <a:hlinkClick r:id="rId2" action="ppaction://hlinksldjump"/>
            <a:extLst>
              <a:ext uri="{FF2B5EF4-FFF2-40B4-BE49-F238E27FC236}">
                <a16:creationId xmlns:a16="http://schemas.microsoft.com/office/drawing/2014/main" id="{C6FC31E8-01E6-7B69-1FA4-2D5762654AE9}"/>
              </a:ext>
            </a:extLst>
          </p:cNvPr>
          <p:cNvSpPr/>
          <p:nvPr/>
        </p:nvSpPr>
        <p:spPr>
          <a:xfrm>
            <a:off x="10699845" y="5854889"/>
            <a:ext cx="887104" cy="7710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2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BE8956-383D-4410-8AB1-68BF742AD776}"/>
              </a:ext>
            </a:extLst>
          </p:cNvPr>
          <p:cNvSpPr txBox="1"/>
          <p:nvPr/>
        </p:nvSpPr>
        <p:spPr>
          <a:xfrm>
            <a:off x="928468" y="2782669"/>
            <a:ext cx="10803987" cy="1365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electron?</a:t>
            </a:r>
          </a:p>
        </p:txBody>
      </p:sp>
      <p:sp>
        <p:nvSpPr>
          <p:cNvPr id="3" name="Star: 5 Points 2">
            <a:hlinkClick r:id="rId2" action="ppaction://hlinksldjump"/>
            <a:extLst>
              <a:ext uri="{FF2B5EF4-FFF2-40B4-BE49-F238E27FC236}">
                <a16:creationId xmlns:a16="http://schemas.microsoft.com/office/drawing/2014/main" id="{A7C45372-07F9-1FE0-7E0F-0229DBCD7F09}"/>
              </a:ext>
            </a:extLst>
          </p:cNvPr>
          <p:cNvSpPr/>
          <p:nvPr/>
        </p:nvSpPr>
        <p:spPr>
          <a:xfrm>
            <a:off x="10699845" y="5854889"/>
            <a:ext cx="887104" cy="7710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2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BE8956-383D-4410-8AB1-68BF742AD776}"/>
              </a:ext>
            </a:extLst>
          </p:cNvPr>
          <p:cNvSpPr txBox="1"/>
          <p:nvPr/>
        </p:nvSpPr>
        <p:spPr>
          <a:xfrm>
            <a:off x="787791" y="2782669"/>
            <a:ext cx="10916529" cy="134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ion?</a:t>
            </a:r>
          </a:p>
        </p:txBody>
      </p:sp>
      <p:sp>
        <p:nvSpPr>
          <p:cNvPr id="3" name="Star: 5 Points 2">
            <a:hlinkClick r:id="rId2" action="ppaction://hlinksldjump"/>
            <a:extLst>
              <a:ext uri="{FF2B5EF4-FFF2-40B4-BE49-F238E27FC236}">
                <a16:creationId xmlns:a16="http://schemas.microsoft.com/office/drawing/2014/main" id="{134A9DC7-8803-8156-4147-8251582916FA}"/>
              </a:ext>
            </a:extLst>
          </p:cNvPr>
          <p:cNvSpPr/>
          <p:nvPr/>
        </p:nvSpPr>
        <p:spPr>
          <a:xfrm>
            <a:off x="10699845" y="5854889"/>
            <a:ext cx="887104" cy="7710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2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30F75B0-EFA6-47AC-A86C-636711842691}"/>
              </a:ext>
            </a:extLst>
          </p:cNvPr>
          <p:cNvGrpSpPr/>
          <p:nvPr/>
        </p:nvGrpSpPr>
        <p:grpSpPr>
          <a:xfrm>
            <a:off x="7534983" y="3499235"/>
            <a:ext cx="2021029" cy="552523"/>
            <a:chOff x="5900212" y="2022507"/>
            <a:chExt cx="2569464" cy="552523"/>
          </a:xfrm>
          <a:solidFill>
            <a:schemeClr val="accent4"/>
          </a:solidFill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8787FE8-6251-459A-8F8A-DEF2499F76B4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B2054200-A436-4C5E-9C5C-FDB345D545BE}"/>
                </a:ext>
              </a:extLst>
            </p:cNvPr>
            <p:cNvGrpSpPr/>
            <p:nvPr/>
          </p:nvGrpSpPr>
          <p:grpSpPr>
            <a:xfrm>
              <a:off x="5900212" y="2022507"/>
              <a:ext cx="2569464" cy="552523"/>
              <a:chOff x="5883883" y="3615533"/>
              <a:chExt cx="2569464" cy="552523"/>
            </a:xfrm>
            <a:grpFill/>
            <a:effectLst/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7A3E35A4-864E-4038-885F-779426E123E9}"/>
                  </a:ext>
                </a:extLst>
              </p:cNvPr>
              <p:cNvSpPr/>
              <p:nvPr/>
            </p:nvSpPr>
            <p:spPr>
              <a:xfrm>
                <a:off x="5883883" y="3615533"/>
                <a:ext cx="2569464" cy="55105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en-US" noProof="1">
                    <a:solidFill>
                      <a:schemeClr val="bg1"/>
                    </a:solidFill>
                  </a:rPr>
                  <a:t>LIÊN KẾT ION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E7D7B48-3074-4586-828A-0EFE293829D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7BB5D1E7-8AC4-49F1-A7E8-17CB39BBC797}"/>
              </a:ext>
            </a:extLst>
          </p:cNvPr>
          <p:cNvGrpSpPr/>
          <p:nvPr/>
        </p:nvGrpSpPr>
        <p:grpSpPr>
          <a:xfrm>
            <a:off x="7444474" y="2332895"/>
            <a:ext cx="2021029" cy="551054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78425E43-D8FD-499A-81A4-75DC10E4D1B2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D68BBF6D-166B-4824-8B71-EAF07ADFC6A9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B0E04D16-7C05-4503-9570-79ED1487AEE8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Ion dương</a:t>
                </a: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54DE75D-B9FE-4AC3-A3FB-B6C1C79F790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D13C74B5-0CA8-4B82-85B2-E8F44861E0AF}"/>
              </a:ext>
            </a:extLst>
          </p:cNvPr>
          <p:cNvGrpSpPr/>
          <p:nvPr/>
        </p:nvGrpSpPr>
        <p:grpSpPr>
          <a:xfrm>
            <a:off x="9384081" y="4234164"/>
            <a:ext cx="2021029" cy="551054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83432D5-895E-4819-98F0-59015DF8191F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CB03E8DC-850F-4F5D-9F41-B999F1F44974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29325666-EB9A-419E-A79A-EC3564DBB579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Ion âm</a:t>
                </a: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34EBA6FC-F669-453A-A2DB-3C6F2F1AF17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A4A66D7-EFDD-45F9-99C2-8CF2E855D249}"/>
              </a:ext>
            </a:extLst>
          </p:cNvPr>
          <p:cNvGrpSpPr/>
          <p:nvPr/>
        </p:nvGrpSpPr>
        <p:grpSpPr>
          <a:xfrm>
            <a:off x="10642537" y="3607697"/>
            <a:ext cx="1545061" cy="551054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90F9B3C1-E746-4245-A905-3D1C2D1ED3B0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ADFF6AAB-B696-4112-9DF3-760050D43AE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3D685B78-C4D9-4682-AE3B-62FEACE286D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Anion</a:t>
                </a: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CE60364-FA8C-43C0-984C-F104827DC3A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26CE4C3-9F86-4992-B957-0D6EC7365049}"/>
              </a:ext>
            </a:extLst>
          </p:cNvPr>
          <p:cNvGrpSpPr/>
          <p:nvPr/>
        </p:nvGrpSpPr>
        <p:grpSpPr>
          <a:xfrm>
            <a:off x="31888" y="2883949"/>
            <a:ext cx="3340577" cy="551054"/>
            <a:chOff x="5938157" y="2023976"/>
            <a:chExt cx="2569464" cy="551054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08018F2B-4F89-4CC8-9AFA-190CF000B36A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0E928485-996B-40E4-A3E1-6A0E833B498E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effectLst/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C7C7E6D8-BD4E-465A-8298-ACC0EC643964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Tương tác yếu giữa các phân tử</a:t>
                </a: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C8E089DE-36F1-4071-847C-506E13F51B7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1EE2728-9CB4-469A-B6AF-45C88C8E566B}"/>
              </a:ext>
            </a:extLst>
          </p:cNvPr>
          <p:cNvGrpSpPr/>
          <p:nvPr/>
        </p:nvGrpSpPr>
        <p:grpSpPr>
          <a:xfrm rot="10800000">
            <a:off x="3925095" y="5645542"/>
            <a:ext cx="3609888" cy="466024"/>
            <a:chOff x="5893902" y="1802102"/>
            <a:chExt cx="5282288" cy="1086340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9F8ABA5A-0FA1-49CA-A58B-A1051E661E51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01CFCBF2-7F68-4E9F-9C53-78D5792DADC5}"/>
                </a:ext>
              </a:extLst>
            </p:cNvPr>
            <p:cNvGrpSpPr/>
            <p:nvPr/>
          </p:nvGrpSpPr>
          <p:grpSpPr>
            <a:xfrm>
              <a:off x="5893902" y="1802102"/>
              <a:ext cx="5282288" cy="1086340"/>
              <a:chOff x="5877573" y="3395128"/>
              <a:chExt cx="5282288" cy="1086340"/>
            </a:xfrm>
            <a:effectLst/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C7D7EC61-7E40-4072-A4B1-1BF9FB0AE2A9}"/>
                  </a:ext>
                </a:extLst>
              </p:cNvPr>
              <p:cNvSpPr/>
              <p:nvPr/>
            </p:nvSpPr>
            <p:spPr>
              <a:xfrm rot="10800000">
                <a:off x="5877573" y="3395128"/>
                <a:ext cx="5282288" cy="10863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Hiệu độ âm điện với liên kết có cực</a:t>
                </a: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FBB88835-81A5-47CC-9D64-60C1B07EC5A1}"/>
                  </a:ext>
                </a:extLst>
              </p:cNvPr>
              <p:cNvSpPr/>
              <p:nvPr/>
            </p:nvSpPr>
            <p:spPr>
              <a:xfrm>
                <a:off x="5877573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AF23F4D0-0F5D-42D0-94EE-6209E466D173}"/>
              </a:ext>
            </a:extLst>
          </p:cNvPr>
          <p:cNvGrpSpPr/>
          <p:nvPr/>
        </p:nvGrpSpPr>
        <p:grpSpPr>
          <a:xfrm rot="10800000">
            <a:off x="4304145" y="5114013"/>
            <a:ext cx="3140329" cy="382382"/>
            <a:chOff x="5938157" y="2023976"/>
            <a:chExt cx="3992502" cy="551054"/>
          </a:xfrm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E71A7FBF-97DA-491F-8768-97794265691D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2330E0A5-EA3B-4A10-AB59-2C9C14417231}"/>
                </a:ext>
              </a:extLst>
            </p:cNvPr>
            <p:cNvGrpSpPr/>
            <p:nvPr/>
          </p:nvGrpSpPr>
          <p:grpSpPr>
            <a:xfrm>
              <a:off x="5938157" y="2023976"/>
              <a:ext cx="3992502" cy="551054"/>
              <a:chOff x="5921828" y="3617002"/>
              <a:chExt cx="3992502" cy="551054"/>
            </a:xfrm>
            <a:effectLst/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BFEE821B-5551-4862-8522-6EB9C207AB14}"/>
                  </a:ext>
                </a:extLst>
              </p:cNvPr>
              <p:cNvSpPr/>
              <p:nvPr/>
            </p:nvSpPr>
            <p:spPr>
              <a:xfrm rot="10800000">
                <a:off x="5921828" y="3617002"/>
                <a:ext cx="3992502" cy="55105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Hình thành cặp electron chung</a:t>
                </a: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99C4E802-F4AD-45C7-97B6-F18DA80A2E6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953F79F3-7D85-4ECE-A500-F39B0DDE8801}"/>
              </a:ext>
            </a:extLst>
          </p:cNvPr>
          <p:cNvGrpSpPr/>
          <p:nvPr/>
        </p:nvGrpSpPr>
        <p:grpSpPr>
          <a:xfrm>
            <a:off x="5750540" y="4389800"/>
            <a:ext cx="2021029" cy="551054"/>
            <a:chOff x="5938157" y="2023976"/>
            <a:chExt cx="2569464" cy="551054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B43BAC60-07C4-4DFB-AEB2-BD1CAF78C535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E2EEF8AF-A647-451B-93C1-E356B4E8FA7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effectLst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01D4989-8354-41E3-B660-E01821EFE4F4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en-US" noProof="1">
                    <a:solidFill>
                      <a:schemeClr val="tx1"/>
                    </a:solidFill>
                  </a:rPr>
                  <a:t>LIÊN KẾT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noProof="1">
                    <a:solidFill>
                      <a:schemeClr val="tx1"/>
                    </a:solidFill>
                  </a:rPr>
                  <a:t> CỘNG HÓA TRỊ</a:t>
                </a: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A24F0E45-538B-4AC9-9801-722EE0101A2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20432F7-127E-4176-8C9D-8C90AD7EF3DD}"/>
              </a:ext>
            </a:extLst>
          </p:cNvPr>
          <p:cNvGrpSpPr/>
          <p:nvPr/>
        </p:nvGrpSpPr>
        <p:grpSpPr>
          <a:xfrm>
            <a:off x="7486002" y="100097"/>
            <a:ext cx="2021029" cy="560832"/>
            <a:chOff x="5930036" y="2023976"/>
            <a:chExt cx="2569464" cy="560832"/>
          </a:xfrm>
          <a:solidFill>
            <a:schemeClr val="accent4"/>
          </a:solidFill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37F29C1D-A638-43D8-82F7-AF70C4185831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90011996-9969-4AAC-A68F-248CDAC59A50}"/>
                </a:ext>
              </a:extLst>
            </p:cNvPr>
            <p:cNvGrpSpPr/>
            <p:nvPr/>
          </p:nvGrpSpPr>
          <p:grpSpPr>
            <a:xfrm>
              <a:off x="5930036" y="2023976"/>
              <a:ext cx="2569464" cy="560832"/>
              <a:chOff x="5913707" y="3617002"/>
              <a:chExt cx="2569464" cy="560832"/>
            </a:xfrm>
            <a:grpFill/>
            <a:effectLst/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E2B698F-6C9C-4536-9648-059A076CAE26}"/>
                  </a:ext>
                </a:extLst>
              </p:cNvPr>
              <p:cNvSpPr/>
              <p:nvPr/>
            </p:nvSpPr>
            <p:spPr>
              <a:xfrm>
                <a:off x="5913707" y="3626780"/>
                <a:ext cx="2569464" cy="55105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Electron hóa trị</a:t>
                </a: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A4A94F76-3C2B-4F25-BA97-7D4A8145E137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19BE752-A756-4CE1-B9B0-FD24CEDFBF40}"/>
              </a:ext>
            </a:extLst>
          </p:cNvPr>
          <p:cNvGrpSpPr/>
          <p:nvPr/>
        </p:nvGrpSpPr>
        <p:grpSpPr>
          <a:xfrm>
            <a:off x="2986094" y="3987252"/>
            <a:ext cx="2021029" cy="551054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B539016A-5AC9-49BB-87D2-67CA7DDA5F75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CA68F3EB-D13E-4EDF-B359-FE703DCBE24B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9876016-16B6-47E7-9CB2-9141C750809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en-US" noProof="1">
                    <a:solidFill>
                      <a:schemeClr val="tx1"/>
                    </a:solidFill>
                  </a:rPr>
                  <a:t>Liên kết Hydrogen</a:t>
                </a: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F0D6347-71DF-48EE-BA24-4B2DE362A350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F0B4193-8737-4381-9CF4-7F5DFCC24E82}"/>
              </a:ext>
            </a:extLst>
          </p:cNvPr>
          <p:cNvGrpSpPr/>
          <p:nvPr/>
        </p:nvGrpSpPr>
        <p:grpSpPr>
          <a:xfrm rot="10641011">
            <a:off x="-27893" y="4683773"/>
            <a:ext cx="3653094" cy="551936"/>
            <a:chOff x="5907792" y="2023094"/>
            <a:chExt cx="2569464" cy="551936"/>
          </a:xfrm>
          <a:solidFill>
            <a:schemeClr val="accent2"/>
          </a:solidFill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03BA8F76-6CD9-45CF-A24B-0CE1ACB2932A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C1BCBD6F-7A9D-4F72-9F63-D8ACD92E5196}"/>
                </a:ext>
              </a:extLst>
            </p:cNvPr>
            <p:cNvGrpSpPr/>
            <p:nvPr/>
          </p:nvGrpSpPr>
          <p:grpSpPr>
            <a:xfrm>
              <a:off x="5907792" y="2023094"/>
              <a:ext cx="2569464" cy="551936"/>
              <a:chOff x="5891463" y="3616120"/>
              <a:chExt cx="2569464" cy="551936"/>
            </a:xfrm>
            <a:grpFill/>
            <a:effectLst/>
          </p:grpSpPr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54A40C64-4233-4966-9E01-3E9E85C5D6CC}"/>
                  </a:ext>
                </a:extLst>
              </p:cNvPr>
              <p:cNvSpPr/>
              <p:nvPr/>
            </p:nvSpPr>
            <p:spPr>
              <a:xfrm rot="10875581">
                <a:off x="5891463" y="3616120"/>
                <a:ext cx="2569464" cy="5510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Ảnh hưởng nhiệt sôi, nhiệt nóng chảy</a:t>
                </a: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739F89EF-A1DD-4498-8089-41B4B947B3A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641CCD5-EAAB-4232-AFDF-75061C832EEF}"/>
              </a:ext>
            </a:extLst>
          </p:cNvPr>
          <p:cNvGrpSpPr/>
          <p:nvPr/>
        </p:nvGrpSpPr>
        <p:grpSpPr>
          <a:xfrm>
            <a:off x="6433960" y="951655"/>
            <a:ext cx="2021029" cy="551054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FC3BEC38-C9BE-402A-928C-53C9C8E1311E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9814718D-EBB7-42DD-82BC-5731EBEE0A7D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28646221-B6CD-482D-9227-0F8C79255BD1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en-US" noProof="1">
                    <a:solidFill>
                      <a:schemeClr val="tx1"/>
                    </a:solidFill>
                  </a:rPr>
                  <a:t>QUY TẮC OCTET</a:t>
                </a: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0AAF3B0A-DC58-41BA-BC2F-9330594F512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F3D70206-26DB-4337-99F0-0750D728FFEB}"/>
              </a:ext>
            </a:extLst>
          </p:cNvPr>
          <p:cNvGrpSpPr/>
          <p:nvPr/>
        </p:nvGrpSpPr>
        <p:grpSpPr>
          <a:xfrm>
            <a:off x="9287648" y="1497696"/>
            <a:ext cx="2655668" cy="551054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3B4D5E9-4618-48E2-A5E3-308BEC81E064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8163E694-233C-4D84-B61B-DED9E19A4311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B9F3D09A-67B5-44C7-94F5-44BE2F7B340A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Kim loại nhường electron</a:t>
                </a: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C83E4BE-3786-489B-B550-F9796174D0F8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A51F20F1-0CDE-4C6F-9226-F12292DB30DE}"/>
              </a:ext>
            </a:extLst>
          </p:cNvPr>
          <p:cNvGrpSpPr/>
          <p:nvPr/>
        </p:nvGrpSpPr>
        <p:grpSpPr>
          <a:xfrm>
            <a:off x="8669013" y="797440"/>
            <a:ext cx="3764097" cy="40170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71466DF5-29E7-4450-BF6E-0CFD685E2476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119B07F9-87CE-4A1B-B36F-5351B2045F4F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833319B4-3A65-4EF4-9373-313887DBC23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Xu hướng tạo thành lớp vỏ bền vững</a:t>
                </a: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C8FB84DA-C388-4E58-A6F4-96D6BD229636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A2774AEF-B9EB-472B-95DF-9B0078605672}"/>
              </a:ext>
            </a:extLst>
          </p:cNvPr>
          <p:cNvGrpSpPr/>
          <p:nvPr/>
        </p:nvGrpSpPr>
        <p:grpSpPr>
          <a:xfrm>
            <a:off x="5085486" y="2643645"/>
            <a:ext cx="2021029" cy="948610"/>
            <a:chOff x="5938157" y="1624953"/>
            <a:chExt cx="2569464" cy="948610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DD968C6E-E336-464E-8B46-B103A520A870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cap="all" noProof="1"/>
            </a:p>
          </p:txBody>
        </p: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C2FBAF8-19E1-4015-B8B4-1778DF24E7D7}"/>
                </a:ext>
              </a:extLst>
            </p:cNvPr>
            <p:cNvGrpSpPr/>
            <p:nvPr/>
          </p:nvGrpSpPr>
          <p:grpSpPr>
            <a:xfrm>
              <a:off x="5938157" y="1624953"/>
              <a:ext cx="2569464" cy="948610"/>
              <a:chOff x="5921828" y="3217979"/>
              <a:chExt cx="2569464" cy="948610"/>
            </a:xfrm>
            <a:effectLst/>
          </p:grpSpPr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9F6DABB4-60A2-46DC-9F66-382B29C24783}"/>
                  </a:ext>
                </a:extLst>
              </p:cNvPr>
              <p:cNvSpPr/>
              <p:nvPr/>
            </p:nvSpPr>
            <p:spPr>
              <a:xfrm>
                <a:off x="5921828" y="3217979"/>
                <a:ext cx="2569464" cy="9486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cap="all" noProof="1">
                    <a:solidFill>
                      <a:schemeClr val="tx1"/>
                    </a:solidFill>
                  </a:rPr>
                  <a:t>Liên kết hóa học</a:t>
                </a: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8BE43649-A2F9-4268-8E52-7E8BEDA0B0FA}"/>
                  </a:ext>
                </a:extLst>
              </p:cNvPr>
              <p:cNvSpPr/>
              <p:nvPr/>
            </p:nvSpPr>
            <p:spPr>
              <a:xfrm>
                <a:off x="5921828" y="3217979"/>
                <a:ext cx="740664" cy="948610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cap="all" noProof="1"/>
              </a:p>
            </p:txBody>
          </p:sp>
        </p:grpSp>
      </p:grpSp>
      <p:cxnSp>
        <p:nvCxnSpPr>
          <p:cNvPr id="256" name="Connector: Curved 255">
            <a:extLst>
              <a:ext uri="{FF2B5EF4-FFF2-40B4-BE49-F238E27FC236}">
                <a16:creationId xmlns:a16="http://schemas.microsoft.com/office/drawing/2014/main" id="{A1BD7A2A-58E3-4DAA-BE99-80E722CA087C}"/>
              </a:ext>
            </a:extLst>
          </p:cNvPr>
          <p:cNvCxnSpPr>
            <a:cxnSpLocks/>
            <a:endCxn id="214" idx="0"/>
          </p:cNvCxnSpPr>
          <p:nvPr/>
        </p:nvCxnSpPr>
        <p:spPr>
          <a:xfrm rot="16200000" flipH="1">
            <a:off x="6129153" y="3757897"/>
            <a:ext cx="726135" cy="5376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or: Curved 257">
            <a:extLst>
              <a:ext uri="{FF2B5EF4-FFF2-40B4-BE49-F238E27FC236}">
                <a16:creationId xmlns:a16="http://schemas.microsoft.com/office/drawing/2014/main" id="{1AAD8B87-D12B-478B-AF62-26B3E4CE473D}"/>
              </a:ext>
            </a:extLst>
          </p:cNvPr>
          <p:cNvCxnSpPr>
            <a:cxnSpLocks/>
            <a:endCxn id="224" idx="3"/>
          </p:cNvCxnSpPr>
          <p:nvPr/>
        </p:nvCxnSpPr>
        <p:spPr>
          <a:xfrm rot="10800000" flipV="1">
            <a:off x="5007123" y="3621007"/>
            <a:ext cx="1203936" cy="641771"/>
          </a:xfrm>
          <a:prstGeom prst="curvedConnector3">
            <a:avLst>
              <a:gd name="adj1" fmla="val 12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or: Curved 258">
            <a:extLst>
              <a:ext uri="{FF2B5EF4-FFF2-40B4-BE49-F238E27FC236}">
                <a16:creationId xmlns:a16="http://schemas.microsoft.com/office/drawing/2014/main" id="{5BC28790-E711-4905-AEF5-A8A316DC6AE2}"/>
              </a:ext>
            </a:extLst>
          </p:cNvPr>
          <p:cNvCxnSpPr>
            <a:cxnSpLocks/>
            <a:stCxn id="254" idx="0"/>
            <a:endCxn id="240" idx="1"/>
          </p:cNvCxnSpPr>
          <p:nvPr/>
        </p:nvCxnSpPr>
        <p:spPr>
          <a:xfrm rot="5400000" flipH="1" flipV="1">
            <a:off x="5556749" y="1766435"/>
            <a:ext cx="1416463" cy="33795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or: Curved 259">
            <a:extLst>
              <a:ext uri="{FF2B5EF4-FFF2-40B4-BE49-F238E27FC236}">
                <a16:creationId xmlns:a16="http://schemas.microsoft.com/office/drawing/2014/main" id="{36B86F44-7C9C-4B06-92D3-9BDA3F420D83}"/>
              </a:ext>
            </a:extLst>
          </p:cNvPr>
          <p:cNvCxnSpPr>
            <a:stCxn id="224" idx="0"/>
            <a:endCxn id="199" idx="3"/>
          </p:cNvCxnSpPr>
          <p:nvPr/>
        </p:nvCxnSpPr>
        <p:spPr>
          <a:xfrm rot="16200000" flipV="1">
            <a:off x="3270649" y="3261292"/>
            <a:ext cx="827776" cy="62414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or: Curved 260">
            <a:extLst>
              <a:ext uri="{FF2B5EF4-FFF2-40B4-BE49-F238E27FC236}">
                <a16:creationId xmlns:a16="http://schemas.microsoft.com/office/drawing/2014/main" id="{C1E5EAB7-3946-48D9-A816-F0200A10E23C}"/>
              </a:ext>
            </a:extLst>
          </p:cNvPr>
          <p:cNvCxnSpPr>
            <a:stCxn id="224" idx="2"/>
            <a:endCxn id="229" idx="3"/>
          </p:cNvCxnSpPr>
          <p:nvPr/>
        </p:nvCxnSpPr>
        <p:spPr>
          <a:xfrm rot="5400000">
            <a:off x="3621864" y="4541125"/>
            <a:ext cx="377564" cy="37192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or: Curved 262">
            <a:extLst>
              <a:ext uri="{FF2B5EF4-FFF2-40B4-BE49-F238E27FC236}">
                <a16:creationId xmlns:a16="http://schemas.microsoft.com/office/drawing/2014/main" id="{B157F198-72EE-437F-A9AE-53061648FFAB}"/>
              </a:ext>
            </a:extLst>
          </p:cNvPr>
          <p:cNvCxnSpPr>
            <a:cxnSpLocks/>
            <a:stCxn id="214" idx="3"/>
            <a:endCxn id="210" idx="1"/>
          </p:cNvCxnSpPr>
          <p:nvPr/>
        </p:nvCxnSpPr>
        <p:spPr>
          <a:xfrm flipH="1">
            <a:off x="7444474" y="4665327"/>
            <a:ext cx="327095" cy="639877"/>
          </a:xfrm>
          <a:prstGeom prst="curvedConnector3">
            <a:avLst>
              <a:gd name="adj1" fmla="val -6988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or: Curved 263">
            <a:extLst>
              <a:ext uri="{FF2B5EF4-FFF2-40B4-BE49-F238E27FC236}">
                <a16:creationId xmlns:a16="http://schemas.microsoft.com/office/drawing/2014/main" id="{0588B239-2D0A-4B94-B6BA-6672D970BEB7}"/>
              </a:ext>
            </a:extLst>
          </p:cNvPr>
          <p:cNvCxnSpPr>
            <a:cxnSpLocks/>
            <a:stCxn id="214" idx="3"/>
            <a:endCxn id="204" idx="3"/>
          </p:cNvCxnSpPr>
          <p:nvPr/>
        </p:nvCxnSpPr>
        <p:spPr>
          <a:xfrm flipH="1">
            <a:off x="7534983" y="4665327"/>
            <a:ext cx="236586" cy="1213227"/>
          </a:xfrm>
          <a:prstGeom prst="curvedConnector3">
            <a:avLst>
              <a:gd name="adj1" fmla="val -966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or: Curved 264">
            <a:extLst>
              <a:ext uri="{FF2B5EF4-FFF2-40B4-BE49-F238E27FC236}">
                <a16:creationId xmlns:a16="http://schemas.microsoft.com/office/drawing/2014/main" id="{5B6760E6-78DB-442D-82F9-453279FCFE4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130389" y="470031"/>
            <a:ext cx="307802" cy="47766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nector: Curved 265">
            <a:extLst>
              <a:ext uri="{FF2B5EF4-FFF2-40B4-BE49-F238E27FC236}">
                <a16:creationId xmlns:a16="http://schemas.microsoft.com/office/drawing/2014/main" id="{1EE27B9D-318E-42D0-AF25-432CFAE5968A}"/>
              </a:ext>
            </a:extLst>
          </p:cNvPr>
          <p:cNvCxnSpPr>
            <a:cxnSpLocks/>
            <a:stCxn id="239" idx="2"/>
            <a:endCxn id="250" idx="1"/>
          </p:cNvCxnSpPr>
          <p:nvPr/>
        </p:nvCxnSpPr>
        <p:spPr>
          <a:xfrm rot="5400000" flipH="1" flipV="1">
            <a:off x="7804534" y="638231"/>
            <a:ext cx="504419" cy="1224538"/>
          </a:xfrm>
          <a:prstGeom prst="curvedConnector4">
            <a:avLst>
              <a:gd name="adj1" fmla="val -45319"/>
              <a:gd name="adj2" fmla="val 9126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nector: Curved 266">
            <a:extLst>
              <a:ext uri="{FF2B5EF4-FFF2-40B4-BE49-F238E27FC236}">
                <a16:creationId xmlns:a16="http://schemas.microsoft.com/office/drawing/2014/main" id="{2E729525-0CE3-41F3-9D14-9BE1EC0C6242}"/>
              </a:ext>
            </a:extLst>
          </p:cNvPr>
          <p:cNvCxnSpPr>
            <a:cxnSpLocks/>
            <a:stCxn id="179" idx="0"/>
            <a:endCxn id="185" idx="1"/>
          </p:cNvCxnSpPr>
          <p:nvPr/>
        </p:nvCxnSpPr>
        <p:spPr>
          <a:xfrm rot="16200000" flipV="1">
            <a:off x="7549580" y="2503317"/>
            <a:ext cx="890813" cy="1101024"/>
          </a:xfrm>
          <a:prstGeom prst="curvedConnector4">
            <a:avLst>
              <a:gd name="adj1" fmla="val 34535"/>
              <a:gd name="adj2" fmla="val 12076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ctor: Curved 267">
            <a:extLst>
              <a:ext uri="{FF2B5EF4-FFF2-40B4-BE49-F238E27FC236}">
                <a16:creationId xmlns:a16="http://schemas.microsoft.com/office/drawing/2014/main" id="{B75C134A-A122-4365-B015-B0C22289CC70}"/>
              </a:ext>
            </a:extLst>
          </p:cNvPr>
          <p:cNvCxnSpPr>
            <a:cxnSpLocks/>
            <a:stCxn id="179" idx="2"/>
            <a:endCxn id="190" idx="1"/>
          </p:cNvCxnSpPr>
          <p:nvPr/>
        </p:nvCxnSpPr>
        <p:spPr>
          <a:xfrm rot="16200000" flipH="1">
            <a:off x="8735088" y="3860698"/>
            <a:ext cx="459402" cy="83858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ED702249-397C-423A-A615-CA28ECFD4D89}"/>
              </a:ext>
            </a:extLst>
          </p:cNvPr>
          <p:cNvGrpSpPr/>
          <p:nvPr/>
        </p:nvGrpSpPr>
        <p:grpSpPr>
          <a:xfrm rot="10800000">
            <a:off x="1856916" y="6394010"/>
            <a:ext cx="1515549" cy="433849"/>
            <a:chOff x="5938158" y="2023976"/>
            <a:chExt cx="2569464" cy="599405"/>
          </a:xfrm>
          <a:solidFill>
            <a:schemeClr val="accent4"/>
          </a:solidFill>
        </p:grpSpPr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B078D019-CAF5-4014-B077-8C606BE3D42F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38A5493A-B391-4F0A-A5A8-B70B201F75DF}"/>
                </a:ext>
              </a:extLst>
            </p:cNvPr>
            <p:cNvGrpSpPr/>
            <p:nvPr/>
          </p:nvGrpSpPr>
          <p:grpSpPr>
            <a:xfrm>
              <a:off x="5938158" y="2023976"/>
              <a:ext cx="2569464" cy="599405"/>
              <a:chOff x="5921829" y="3617002"/>
              <a:chExt cx="2569464" cy="599405"/>
            </a:xfrm>
            <a:grpFill/>
            <a:effectLst/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B90B9585-FFD5-4B66-8DE3-4F52938272A1}"/>
                  </a:ext>
                </a:extLst>
              </p:cNvPr>
              <p:cNvSpPr/>
              <p:nvPr/>
            </p:nvSpPr>
            <p:spPr>
              <a:xfrm rot="10800000">
                <a:off x="5921829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Liên kết </a:t>
                </a:r>
                <a:r>
                  <a:rPr lang="el-GR" noProof="1">
                    <a:solidFill>
                      <a:schemeClr val="tx1"/>
                    </a:solidFill>
                  </a:rPr>
                  <a:t>Ϭ</a:t>
                </a:r>
                <a:endParaRPr lang="en-US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E29C8DD1-41CB-4C50-B552-2B2AEBFFBDE6}"/>
                  </a:ext>
                </a:extLst>
              </p:cNvPr>
              <p:cNvSpPr/>
              <p:nvPr/>
            </p:nvSpPr>
            <p:spPr>
              <a:xfrm>
                <a:off x="6009514" y="3665353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cxnSp>
        <p:nvCxnSpPr>
          <p:cNvPr id="274" name="Connector: Curved 273">
            <a:extLst>
              <a:ext uri="{FF2B5EF4-FFF2-40B4-BE49-F238E27FC236}">
                <a16:creationId xmlns:a16="http://schemas.microsoft.com/office/drawing/2014/main" id="{61E04347-88FB-415D-9A1A-0FDF9EBED5FF}"/>
              </a:ext>
            </a:extLst>
          </p:cNvPr>
          <p:cNvCxnSpPr>
            <a:cxnSpLocks/>
            <a:endCxn id="195" idx="1"/>
          </p:cNvCxnSpPr>
          <p:nvPr/>
        </p:nvCxnSpPr>
        <p:spPr>
          <a:xfrm flipV="1">
            <a:off x="9966655" y="3883224"/>
            <a:ext cx="675882" cy="33706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or: Curved 275">
            <a:extLst>
              <a:ext uri="{FF2B5EF4-FFF2-40B4-BE49-F238E27FC236}">
                <a16:creationId xmlns:a16="http://schemas.microsoft.com/office/drawing/2014/main" id="{EA3A4DE1-C8EE-4C6C-B912-BA0CD6BCDAAE}"/>
              </a:ext>
            </a:extLst>
          </p:cNvPr>
          <p:cNvCxnSpPr>
            <a:cxnSpLocks/>
            <a:stCxn id="341" idx="1"/>
            <a:endCxn id="272" idx="3"/>
          </p:cNvCxnSpPr>
          <p:nvPr/>
        </p:nvCxnSpPr>
        <p:spPr>
          <a:xfrm rot="10800000" flipV="1">
            <a:off x="3372466" y="6477811"/>
            <a:ext cx="1396723" cy="15062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C4C991F0-479C-4CAB-B7EF-582148CD9829}"/>
              </a:ext>
            </a:extLst>
          </p:cNvPr>
          <p:cNvGrpSpPr/>
          <p:nvPr/>
        </p:nvGrpSpPr>
        <p:grpSpPr>
          <a:xfrm>
            <a:off x="9759928" y="2173665"/>
            <a:ext cx="1765217" cy="551054"/>
            <a:chOff x="5938157" y="2023976"/>
            <a:chExt cx="2569465" cy="551054"/>
          </a:xfrm>
          <a:solidFill>
            <a:schemeClr val="accent2"/>
          </a:solidFill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3CAA5940-614F-4E41-8F88-0A5C268947BD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6DB701C0-DB42-423E-A39A-22E5C3DB24CC}"/>
                </a:ext>
              </a:extLst>
            </p:cNvPr>
            <p:cNvGrpSpPr/>
            <p:nvPr/>
          </p:nvGrpSpPr>
          <p:grpSpPr>
            <a:xfrm>
              <a:off x="5938157" y="2023976"/>
              <a:ext cx="2569465" cy="551054"/>
              <a:chOff x="5921828" y="3617002"/>
              <a:chExt cx="2569465" cy="551054"/>
            </a:xfrm>
            <a:grpFill/>
            <a:effectLst/>
          </p:grpSpPr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9EF53991-583C-4D6F-B00C-9945572E0960}"/>
                  </a:ext>
                </a:extLst>
              </p:cNvPr>
              <p:cNvSpPr/>
              <p:nvPr/>
            </p:nvSpPr>
            <p:spPr>
              <a:xfrm>
                <a:off x="5921829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Cation</a:t>
                </a:r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5FD05FCE-0656-4541-B185-BAAB366417CF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cxnSp>
        <p:nvCxnSpPr>
          <p:cNvPr id="282" name="Connector: Curved 281">
            <a:extLst>
              <a:ext uri="{FF2B5EF4-FFF2-40B4-BE49-F238E27FC236}">
                <a16:creationId xmlns:a16="http://schemas.microsoft.com/office/drawing/2014/main" id="{2FC5E32F-E9CF-4E7D-BB82-1007898CFE85}"/>
              </a:ext>
            </a:extLst>
          </p:cNvPr>
          <p:cNvCxnSpPr>
            <a:cxnSpLocks/>
            <a:stCxn id="184" idx="0"/>
          </p:cNvCxnSpPr>
          <p:nvPr/>
        </p:nvCxnSpPr>
        <p:spPr>
          <a:xfrm rot="5400000" flipH="1" flipV="1">
            <a:off x="8569720" y="1630436"/>
            <a:ext cx="587728" cy="81719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A3162D2-ACB1-3C5E-C651-FAF049AED1CF}"/>
              </a:ext>
            </a:extLst>
          </p:cNvPr>
          <p:cNvGrpSpPr/>
          <p:nvPr/>
        </p:nvGrpSpPr>
        <p:grpSpPr>
          <a:xfrm>
            <a:off x="10139083" y="3019045"/>
            <a:ext cx="2021029" cy="551054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DCFE883A-F938-088C-7833-00D096625DF8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E6B778D2-86EA-BC17-B482-6FACEAD2378D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3D49E45-0CE9-9663-57FC-4E4FB3E17D76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Phi kim nhận electron</a:t>
                </a: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436D2EF-85EA-66BE-D0E9-F649EA5DAD44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cxnSp>
        <p:nvCxnSpPr>
          <p:cNvPr id="150" name="Connector: Curved 149">
            <a:extLst>
              <a:ext uri="{FF2B5EF4-FFF2-40B4-BE49-F238E27FC236}">
                <a16:creationId xmlns:a16="http://schemas.microsoft.com/office/drawing/2014/main" id="{F33382B0-F4B6-0917-DDD5-121F94E7D38D}"/>
              </a:ext>
            </a:extLst>
          </p:cNvPr>
          <p:cNvCxnSpPr>
            <a:cxnSpLocks/>
            <a:endCxn id="149" idx="1"/>
          </p:cNvCxnSpPr>
          <p:nvPr/>
        </p:nvCxnSpPr>
        <p:spPr>
          <a:xfrm rot="5400000" flipH="1" flipV="1">
            <a:off x="9556778" y="3656885"/>
            <a:ext cx="944618" cy="21999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Curved 160">
            <a:extLst>
              <a:ext uri="{FF2B5EF4-FFF2-40B4-BE49-F238E27FC236}">
                <a16:creationId xmlns:a16="http://schemas.microsoft.com/office/drawing/2014/main" id="{6B222050-5D4E-F915-52EE-6BC45BD413BA}"/>
              </a:ext>
            </a:extLst>
          </p:cNvPr>
          <p:cNvCxnSpPr>
            <a:cxnSpLocks/>
            <a:stCxn id="184" idx="0"/>
            <a:endCxn id="281" idx="1"/>
          </p:cNvCxnSpPr>
          <p:nvPr/>
        </p:nvCxnSpPr>
        <p:spPr>
          <a:xfrm rot="16200000" flipH="1">
            <a:off x="9049309" y="1738574"/>
            <a:ext cx="116297" cy="1304939"/>
          </a:xfrm>
          <a:prstGeom prst="curvedConnector4">
            <a:avLst>
              <a:gd name="adj1" fmla="val -196566"/>
              <a:gd name="adj2" fmla="val 887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nector: Curved 316">
            <a:extLst>
              <a:ext uri="{FF2B5EF4-FFF2-40B4-BE49-F238E27FC236}">
                <a16:creationId xmlns:a16="http://schemas.microsoft.com/office/drawing/2014/main" id="{4166756D-FAA8-5D69-EE54-F379A667A5A4}"/>
              </a:ext>
            </a:extLst>
          </p:cNvPr>
          <p:cNvCxnSpPr>
            <a:cxnSpLocks/>
          </p:cNvCxnSpPr>
          <p:nvPr/>
        </p:nvCxnSpPr>
        <p:spPr>
          <a:xfrm>
            <a:off x="6251692" y="3601350"/>
            <a:ext cx="1283291" cy="223222"/>
          </a:xfrm>
          <a:prstGeom prst="curvedConnector3">
            <a:avLst>
              <a:gd name="adj1" fmla="val -21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or: Curved 319">
            <a:extLst>
              <a:ext uri="{FF2B5EF4-FFF2-40B4-BE49-F238E27FC236}">
                <a16:creationId xmlns:a16="http://schemas.microsoft.com/office/drawing/2014/main" id="{CAC03FE1-FD32-1DF4-0178-F620807D7EC3}"/>
              </a:ext>
            </a:extLst>
          </p:cNvPr>
          <p:cNvCxnSpPr>
            <a:cxnSpLocks/>
            <a:stCxn id="179" idx="2"/>
            <a:endCxn id="325" idx="1"/>
          </p:cNvCxnSpPr>
          <p:nvPr/>
        </p:nvCxnSpPr>
        <p:spPr>
          <a:xfrm rot="16200000" flipH="1">
            <a:off x="8449807" y="4145980"/>
            <a:ext cx="1128493" cy="93711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AA7F8B0C-DCF5-2B9B-8D35-B0CAE68179AB}"/>
              </a:ext>
            </a:extLst>
          </p:cNvPr>
          <p:cNvGrpSpPr/>
          <p:nvPr/>
        </p:nvGrpSpPr>
        <p:grpSpPr>
          <a:xfrm>
            <a:off x="9482608" y="4903255"/>
            <a:ext cx="2663209" cy="551054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11B22E74-A8FB-DE2C-4438-7C330093CEA1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42C88909-8B95-420E-B652-B0CD118E32FD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9073C50B-0831-74E1-9ECC-74F0455611D8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Cấu hình của khí hiếm</a:t>
                </a: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BD461103-C00A-4B9D-8D0B-1DB5F0C5DC0A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cxnSp>
        <p:nvCxnSpPr>
          <p:cNvPr id="326" name="Connector: Curved 325">
            <a:extLst>
              <a:ext uri="{FF2B5EF4-FFF2-40B4-BE49-F238E27FC236}">
                <a16:creationId xmlns:a16="http://schemas.microsoft.com/office/drawing/2014/main" id="{8156CF08-7954-E430-F161-4999D7EFEBF8}"/>
              </a:ext>
            </a:extLst>
          </p:cNvPr>
          <p:cNvCxnSpPr>
            <a:cxnSpLocks/>
            <a:endCxn id="331" idx="1"/>
          </p:cNvCxnSpPr>
          <p:nvPr/>
        </p:nvCxnSpPr>
        <p:spPr>
          <a:xfrm rot="16200000" flipH="1">
            <a:off x="7970096" y="4628585"/>
            <a:ext cx="1781130" cy="62453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34EFE684-184C-060C-E7D5-702E7B3009D3}"/>
              </a:ext>
            </a:extLst>
          </p:cNvPr>
          <p:cNvGrpSpPr/>
          <p:nvPr/>
        </p:nvGrpSpPr>
        <p:grpSpPr>
          <a:xfrm>
            <a:off x="9172930" y="5555892"/>
            <a:ext cx="2663209" cy="551054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6817D4B4-EA26-9D29-3812-DE4DA2B8730D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C5197926-FF34-3EC2-576D-CB6C2DC3ECE4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BDB04A6D-6926-02C9-6E34-3AC8FBE12D5B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Lực hút tĩnh điện</a:t>
                </a:r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5C9DF0EC-4123-39EA-F8F2-AAAC6992CCF9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cxnSp>
        <p:nvCxnSpPr>
          <p:cNvPr id="332" name="Connector: Curved 331">
            <a:extLst>
              <a:ext uri="{FF2B5EF4-FFF2-40B4-BE49-F238E27FC236}">
                <a16:creationId xmlns:a16="http://schemas.microsoft.com/office/drawing/2014/main" id="{C97C6FE1-6B4A-67C9-D9F9-BDDB349EDA0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63426" y="4941687"/>
            <a:ext cx="2440090" cy="67330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B8498891-8CF1-722A-A4D2-FB432B8794E9}"/>
              </a:ext>
            </a:extLst>
          </p:cNvPr>
          <p:cNvGrpSpPr/>
          <p:nvPr/>
        </p:nvGrpSpPr>
        <p:grpSpPr>
          <a:xfrm>
            <a:off x="9169818" y="6235703"/>
            <a:ext cx="2746186" cy="551054"/>
            <a:chOff x="5938157" y="2023976"/>
            <a:chExt cx="2649520" cy="551054"/>
          </a:xfrm>
          <a:solidFill>
            <a:schemeClr val="accent4"/>
          </a:solidFill>
        </p:grpSpPr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CBE8A00E-43E2-239B-55BA-E89167A2C775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369DB2CB-B76D-9B99-30CD-A55749208C8C}"/>
                </a:ext>
              </a:extLst>
            </p:cNvPr>
            <p:cNvGrpSpPr/>
            <p:nvPr/>
          </p:nvGrpSpPr>
          <p:grpSpPr>
            <a:xfrm>
              <a:off x="5938157" y="2023976"/>
              <a:ext cx="2649520" cy="551054"/>
              <a:chOff x="5921828" y="3617002"/>
              <a:chExt cx="2649520" cy="551054"/>
            </a:xfrm>
            <a:grpFill/>
            <a:effectLst/>
          </p:grpSpPr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B9F3193-D682-776E-F281-E69FC9D4D948}"/>
                  </a:ext>
                </a:extLst>
              </p:cNvPr>
              <p:cNvSpPr/>
              <p:nvPr/>
            </p:nvSpPr>
            <p:spPr>
              <a:xfrm>
                <a:off x="6001884" y="3617002"/>
                <a:ext cx="2569464" cy="5510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Cấu trúc tinh thể</a:t>
                </a: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4526A429-1CE4-5B24-EACE-A025AB1A5767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D241E94E-AD32-CAE8-C193-ACDA35AF3D83}"/>
              </a:ext>
            </a:extLst>
          </p:cNvPr>
          <p:cNvGrpSpPr/>
          <p:nvPr/>
        </p:nvGrpSpPr>
        <p:grpSpPr>
          <a:xfrm rot="10800000">
            <a:off x="4769188" y="6244799"/>
            <a:ext cx="2055838" cy="466023"/>
            <a:chOff x="5893902" y="2023976"/>
            <a:chExt cx="2613719" cy="551054"/>
          </a:xfrm>
        </p:grpSpPr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2D416029-191B-033E-E580-E88CD085D08F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DCF1C632-9FFF-D852-FF6E-D435D1837E04}"/>
                </a:ext>
              </a:extLst>
            </p:cNvPr>
            <p:cNvGrpSpPr/>
            <p:nvPr/>
          </p:nvGrpSpPr>
          <p:grpSpPr>
            <a:xfrm>
              <a:off x="5893902" y="2023976"/>
              <a:ext cx="2613719" cy="551054"/>
              <a:chOff x="5877573" y="3617002"/>
              <a:chExt cx="2613719" cy="551054"/>
            </a:xfrm>
            <a:effectLst/>
          </p:grpSpPr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27F7A0D0-ED07-F4BC-30B5-552248B43B40}"/>
                  </a:ext>
                </a:extLst>
              </p:cNvPr>
              <p:cNvSpPr/>
              <p:nvPr/>
            </p:nvSpPr>
            <p:spPr>
              <a:xfrm rot="10800000"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Xen phủ của các AO</a:t>
                </a:r>
              </a:p>
            </p:txBody>
          </p: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C23A7E9B-D2C4-862E-6504-67358EE4D8F6}"/>
                  </a:ext>
                </a:extLst>
              </p:cNvPr>
              <p:cNvSpPr/>
              <p:nvPr/>
            </p:nvSpPr>
            <p:spPr>
              <a:xfrm>
                <a:off x="5877573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cxnSp>
        <p:nvCxnSpPr>
          <p:cNvPr id="343" name="Connector: Curved 342">
            <a:extLst>
              <a:ext uri="{FF2B5EF4-FFF2-40B4-BE49-F238E27FC236}">
                <a16:creationId xmlns:a16="http://schemas.microsoft.com/office/drawing/2014/main" id="{BFA39433-92C1-E114-413C-6FC682A145A1}"/>
              </a:ext>
            </a:extLst>
          </p:cNvPr>
          <p:cNvCxnSpPr>
            <a:cxnSpLocks/>
            <a:stCxn id="214" idx="3"/>
            <a:endCxn id="342" idx="1"/>
          </p:cNvCxnSpPr>
          <p:nvPr/>
        </p:nvCxnSpPr>
        <p:spPr>
          <a:xfrm flipH="1">
            <a:off x="6825026" y="4665327"/>
            <a:ext cx="946543" cy="1812483"/>
          </a:xfrm>
          <a:prstGeom prst="curvedConnector3">
            <a:avLst>
              <a:gd name="adj1" fmla="val -2415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0A3995F9-C053-08B5-3F02-ADFD52E8AE5F}"/>
              </a:ext>
            </a:extLst>
          </p:cNvPr>
          <p:cNvGrpSpPr/>
          <p:nvPr/>
        </p:nvGrpSpPr>
        <p:grpSpPr>
          <a:xfrm rot="10800000">
            <a:off x="2229722" y="5963103"/>
            <a:ext cx="1258389" cy="360294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ABD94492-59F9-BDA5-690A-BE7C1CE9573F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FB6AAE0D-C1F4-6F98-8ADB-C12D62852E29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3F9C1DBC-5424-C4B3-9E0C-386A11515687}"/>
                  </a:ext>
                </a:extLst>
              </p:cNvPr>
              <p:cNvSpPr/>
              <p:nvPr/>
            </p:nvSpPr>
            <p:spPr>
              <a:xfrm rot="10800000"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Liên kết </a:t>
                </a:r>
                <a:r>
                  <a:rPr lang="az-Cyrl-AZ" noProof="1">
                    <a:solidFill>
                      <a:schemeClr val="tx1"/>
                    </a:solidFill>
                  </a:rPr>
                  <a:t>п</a:t>
                </a:r>
                <a:endParaRPr lang="en-US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B61CC96B-D95B-E5C1-0EF5-A4C7E081D601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cxnSp>
        <p:nvCxnSpPr>
          <p:cNvPr id="357" name="Connector: Curved 356">
            <a:extLst>
              <a:ext uri="{FF2B5EF4-FFF2-40B4-BE49-F238E27FC236}">
                <a16:creationId xmlns:a16="http://schemas.microsoft.com/office/drawing/2014/main" id="{4EA8E9E8-AB9A-F131-E4D5-B53B12463414}"/>
              </a:ext>
            </a:extLst>
          </p:cNvPr>
          <p:cNvCxnSpPr>
            <a:cxnSpLocks/>
            <a:stCxn id="341" idx="1"/>
            <a:endCxn id="356" idx="1"/>
          </p:cNvCxnSpPr>
          <p:nvPr/>
        </p:nvCxnSpPr>
        <p:spPr>
          <a:xfrm rot="10800000">
            <a:off x="3488112" y="6143251"/>
            <a:ext cx="1281077" cy="33456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759D12EE-A23E-571D-11F5-64E9B928D04B}"/>
              </a:ext>
            </a:extLst>
          </p:cNvPr>
          <p:cNvGrpSpPr/>
          <p:nvPr/>
        </p:nvGrpSpPr>
        <p:grpSpPr>
          <a:xfrm rot="10800000">
            <a:off x="134094" y="3791716"/>
            <a:ext cx="2344384" cy="551936"/>
            <a:chOff x="5907789" y="2023094"/>
            <a:chExt cx="2569464" cy="551936"/>
          </a:xfrm>
          <a:solidFill>
            <a:schemeClr val="accent2"/>
          </a:solidFill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B910DB06-6865-5CE6-BDEB-A74F35D74886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B7C53688-1D41-2322-CA56-E6A00692F21D}"/>
                </a:ext>
              </a:extLst>
            </p:cNvPr>
            <p:cNvGrpSpPr/>
            <p:nvPr/>
          </p:nvGrpSpPr>
          <p:grpSpPr>
            <a:xfrm>
              <a:off x="5907789" y="2023094"/>
              <a:ext cx="2569464" cy="551936"/>
              <a:chOff x="5891460" y="3616120"/>
              <a:chExt cx="2569464" cy="551936"/>
            </a:xfrm>
            <a:grpFill/>
            <a:effectLst/>
          </p:grpSpPr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72877F8D-3327-D670-F550-D8BFD988036C}"/>
                  </a:ext>
                </a:extLst>
              </p:cNvPr>
              <p:cNvSpPr/>
              <p:nvPr/>
            </p:nvSpPr>
            <p:spPr>
              <a:xfrm rot="10800000">
                <a:off x="5891460" y="3616120"/>
                <a:ext cx="2569464" cy="5510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Tương tác giữa O,F,N với H </a:t>
                </a:r>
              </a:p>
            </p:txBody>
          </p:sp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E9AA0225-BA4D-7B19-3251-7E055B95955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cxnSp>
        <p:nvCxnSpPr>
          <p:cNvPr id="400" name="Connector: Curved 399">
            <a:extLst>
              <a:ext uri="{FF2B5EF4-FFF2-40B4-BE49-F238E27FC236}">
                <a16:creationId xmlns:a16="http://schemas.microsoft.com/office/drawing/2014/main" id="{312D06FE-D391-6E34-19D9-A788AA617387}"/>
              </a:ext>
            </a:extLst>
          </p:cNvPr>
          <p:cNvCxnSpPr>
            <a:cxnSpLocks/>
            <a:stCxn id="224" idx="0"/>
            <a:endCxn id="394" idx="3"/>
          </p:cNvCxnSpPr>
          <p:nvPr/>
        </p:nvCxnSpPr>
        <p:spPr>
          <a:xfrm rot="16200000" flipH="1" flipV="1">
            <a:off x="3197107" y="3268622"/>
            <a:ext cx="80873" cy="1518131"/>
          </a:xfrm>
          <a:prstGeom prst="curvedConnector4">
            <a:avLst>
              <a:gd name="adj1" fmla="val -282665"/>
              <a:gd name="adj2" fmla="val 8328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Connector: Curved 407">
            <a:extLst>
              <a:ext uri="{FF2B5EF4-FFF2-40B4-BE49-F238E27FC236}">
                <a16:creationId xmlns:a16="http://schemas.microsoft.com/office/drawing/2014/main" id="{68E241BF-35A1-5391-D73A-01860C2AF4E7}"/>
              </a:ext>
            </a:extLst>
          </p:cNvPr>
          <p:cNvCxnSpPr>
            <a:cxnSpLocks/>
            <a:stCxn id="254" idx="0"/>
          </p:cNvCxnSpPr>
          <p:nvPr/>
        </p:nvCxnSpPr>
        <p:spPr>
          <a:xfrm rot="16200000" flipV="1">
            <a:off x="5036049" y="1583692"/>
            <a:ext cx="243418" cy="1876487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5B7D0693-29B0-1A64-75BF-27A0668BECE6}"/>
              </a:ext>
            </a:extLst>
          </p:cNvPr>
          <p:cNvGrpSpPr/>
          <p:nvPr/>
        </p:nvGrpSpPr>
        <p:grpSpPr>
          <a:xfrm rot="10800000">
            <a:off x="454975" y="1706744"/>
            <a:ext cx="3787933" cy="996930"/>
            <a:chOff x="5938157" y="2023976"/>
            <a:chExt cx="2569464" cy="551054"/>
          </a:xfrm>
          <a:solidFill>
            <a:srgbClr val="FF0000"/>
          </a:solidFill>
        </p:grpSpPr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81084861-7CBE-2F32-E705-43CC2DAF2DD1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89F89C5D-BE99-155F-8086-3C64DED784DC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927EA2E8-42F5-4481-A1A4-32DC57E37C61}"/>
                  </a:ext>
                </a:extLst>
              </p:cNvPr>
              <p:cNvSpPr/>
              <p:nvPr/>
            </p:nvSpPr>
            <p:spPr>
              <a:xfrm rot="10800000">
                <a:off x="5921828" y="3617002"/>
                <a:ext cx="2569464" cy="5510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en-US" noProof="1">
                    <a:solidFill>
                      <a:schemeClr val="tx1"/>
                    </a:solidFill>
                  </a:rPr>
                  <a:t>Tương tác Van Der Waals</a:t>
                </a: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9155B1AF-CA25-2964-E57A-5FEC33E99D59}"/>
                  </a:ext>
                </a:extLst>
              </p:cNvPr>
              <p:cNvSpPr/>
              <p:nvPr/>
            </p:nvSpPr>
            <p:spPr>
              <a:xfrm>
                <a:off x="5921829" y="3617002"/>
                <a:ext cx="457355" cy="55105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E598E65A-E33E-4BF3-6BDE-AA6A60366BFA}"/>
              </a:ext>
            </a:extLst>
          </p:cNvPr>
          <p:cNvGrpSpPr/>
          <p:nvPr/>
        </p:nvGrpSpPr>
        <p:grpSpPr>
          <a:xfrm rot="10800000">
            <a:off x="986094" y="172310"/>
            <a:ext cx="4211519" cy="551495"/>
            <a:chOff x="5907790" y="2023094"/>
            <a:chExt cx="3153028" cy="5514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A219FBF6-C0EA-70A4-861D-4B277D322341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4025B76D-FF9B-E104-8FB9-AE0DD900964B}"/>
                </a:ext>
              </a:extLst>
            </p:cNvPr>
            <p:cNvGrpSpPr/>
            <p:nvPr/>
          </p:nvGrpSpPr>
          <p:grpSpPr>
            <a:xfrm>
              <a:off x="5907790" y="2023094"/>
              <a:ext cx="3153028" cy="551495"/>
              <a:chOff x="5891461" y="3616120"/>
              <a:chExt cx="3153028" cy="551495"/>
            </a:xfrm>
            <a:grpFill/>
            <a:effectLst/>
          </p:grpSpPr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F436A421-1D5C-E853-B2BF-07779B570172}"/>
                  </a:ext>
                </a:extLst>
              </p:cNvPr>
              <p:cNvSpPr/>
              <p:nvPr/>
            </p:nvSpPr>
            <p:spPr>
              <a:xfrm rot="10800000">
                <a:off x="5891461" y="3616120"/>
                <a:ext cx="2569464" cy="5510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Tương tác yếu giữa các phân tử</a:t>
                </a:r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A0FA6D58-CFF2-C7E6-1C01-56595C76128D}"/>
                  </a:ext>
                </a:extLst>
              </p:cNvPr>
              <p:cNvSpPr/>
              <p:nvPr/>
            </p:nvSpPr>
            <p:spPr>
              <a:xfrm>
                <a:off x="8303825" y="3616561"/>
                <a:ext cx="740664" cy="55105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E100AA61-AE61-2116-D0DF-A7D2B35C758A}"/>
              </a:ext>
            </a:extLst>
          </p:cNvPr>
          <p:cNvGrpSpPr/>
          <p:nvPr/>
        </p:nvGrpSpPr>
        <p:grpSpPr>
          <a:xfrm>
            <a:off x="635788" y="970754"/>
            <a:ext cx="5500564" cy="572680"/>
            <a:chOff x="5566460" y="2120957"/>
            <a:chExt cx="2985714" cy="57268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97DBFEEC-365E-E589-9C81-973A93DBAFB4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E8FD2634-CDAE-F99E-89AC-2CA6E8AECBA2}"/>
                </a:ext>
              </a:extLst>
            </p:cNvPr>
            <p:cNvGrpSpPr/>
            <p:nvPr/>
          </p:nvGrpSpPr>
          <p:grpSpPr>
            <a:xfrm>
              <a:off x="5566460" y="2120957"/>
              <a:ext cx="2985714" cy="572680"/>
              <a:chOff x="5550131" y="3713983"/>
              <a:chExt cx="2985714" cy="572680"/>
            </a:xfrm>
            <a:grpFill/>
            <a:effectLst/>
          </p:grpSpPr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B46D695C-4FC0-96CB-588B-AE9BF482D9D9}"/>
                  </a:ext>
                </a:extLst>
              </p:cNvPr>
              <p:cNvSpPr/>
              <p:nvPr/>
            </p:nvSpPr>
            <p:spPr>
              <a:xfrm>
                <a:off x="5550131" y="3735609"/>
                <a:ext cx="2985714" cy="5510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              Ảnh hưởng tới thể, nhiệt nóng chảy, nhiệt độ sôi </a:t>
                </a:r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6DA7273D-2912-D95B-25F0-686D7B3C2737}"/>
                  </a:ext>
                </a:extLst>
              </p:cNvPr>
              <p:cNvSpPr/>
              <p:nvPr/>
            </p:nvSpPr>
            <p:spPr>
              <a:xfrm>
                <a:off x="5562720" y="3713983"/>
                <a:ext cx="463997" cy="55105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cxnSp>
        <p:nvCxnSpPr>
          <p:cNvPr id="431" name="Connector: Curved 430">
            <a:extLst>
              <a:ext uri="{FF2B5EF4-FFF2-40B4-BE49-F238E27FC236}">
                <a16:creationId xmlns:a16="http://schemas.microsoft.com/office/drawing/2014/main" id="{6F1A24CE-35CF-368B-A21A-089CE714DDEF}"/>
              </a:ext>
            </a:extLst>
          </p:cNvPr>
          <p:cNvCxnSpPr>
            <a:cxnSpLocks/>
            <a:stCxn id="414" idx="1"/>
            <a:endCxn id="420" idx="3"/>
          </p:cNvCxnSpPr>
          <p:nvPr/>
        </p:nvCxnSpPr>
        <p:spPr>
          <a:xfrm rot="10800000" flipH="1">
            <a:off x="454974" y="447837"/>
            <a:ext cx="531119" cy="1757372"/>
          </a:xfrm>
          <a:prstGeom prst="curvedConnector3">
            <a:avLst>
              <a:gd name="adj1" fmla="val -4304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Connector: Curved 437">
            <a:extLst>
              <a:ext uri="{FF2B5EF4-FFF2-40B4-BE49-F238E27FC236}">
                <a16:creationId xmlns:a16="http://schemas.microsoft.com/office/drawing/2014/main" id="{49C4FE8A-7B49-334A-966E-B6BAE2C56003}"/>
              </a:ext>
            </a:extLst>
          </p:cNvPr>
          <p:cNvCxnSpPr>
            <a:cxnSpLocks/>
            <a:stCxn id="414" idx="1"/>
            <a:endCxn id="429" idx="1"/>
          </p:cNvCxnSpPr>
          <p:nvPr/>
        </p:nvCxnSpPr>
        <p:spPr>
          <a:xfrm rot="10800000" flipH="1">
            <a:off x="454974" y="1267907"/>
            <a:ext cx="180813" cy="937302"/>
          </a:xfrm>
          <a:prstGeom prst="curvedConnector3">
            <a:avLst>
              <a:gd name="adj1" fmla="val -12642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6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D667-6132-A9DD-835C-E75165F8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A2296-6968-1617-DF9B-EB55E098D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1 2 3</a:t>
            </a:r>
          </a:p>
          <a:p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ô </a:t>
            </a:r>
            <a:r>
              <a:rPr lang="en-US" dirty="0" err="1"/>
              <a:t>chữ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/ 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4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5CAF1-FF5E-0DDE-4B93-8F6E247DB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92"/>
            <a:ext cx="12192000" cy="6820208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7ED2CBE-E1E2-44F5-0668-975A94DDD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469980"/>
              </p:ext>
            </p:extLst>
          </p:nvPr>
        </p:nvGraphicFramePr>
        <p:xfrm>
          <a:off x="3552335" y="1370478"/>
          <a:ext cx="468000" cy="37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93269715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43631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72938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62544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89283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93254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5462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69716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79927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76269BA-B5A8-DBA6-1B88-A8C601E4C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901729"/>
              </p:ext>
            </p:extLst>
          </p:nvPr>
        </p:nvGraphicFramePr>
        <p:xfrm>
          <a:off x="6828335" y="918423"/>
          <a:ext cx="468000" cy="51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27758037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16669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376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2494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8189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4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92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25196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8795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602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4806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09422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52BA8DC-96AC-3439-924E-BDA39C739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016764"/>
              </p:ext>
            </p:extLst>
          </p:nvPr>
        </p:nvGraphicFramePr>
        <p:xfrm>
          <a:off x="5430841" y="918423"/>
          <a:ext cx="468000" cy="46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27758037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16669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376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2494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8189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4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92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25196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8795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602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48060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ABE7360-32CE-4A66-134F-59035AB43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6290"/>
              </p:ext>
            </p:extLst>
          </p:nvPr>
        </p:nvGraphicFramePr>
        <p:xfrm>
          <a:off x="8238841" y="2790423"/>
          <a:ext cx="468000" cy="37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27758037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8189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4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92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25196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8795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602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4806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09422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82FFDB7-B27A-79DF-8B9C-3BB4DB4EE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350921"/>
              </p:ext>
            </p:extLst>
          </p:nvPr>
        </p:nvGraphicFramePr>
        <p:xfrm>
          <a:off x="8238841" y="902478"/>
          <a:ext cx="468000" cy="14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27758037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16669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376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2494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3F7D95-F20F-6F4F-00A7-14E095A9F299}"/>
              </a:ext>
            </a:extLst>
          </p:cNvPr>
          <p:cNvSpPr txBox="1"/>
          <p:nvPr/>
        </p:nvSpPr>
        <p:spPr>
          <a:xfrm>
            <a:off x="1521162" y="4210368"/>
            <a:ext cx="63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E87179-6252-1AD7-241C-2F2275B55F72}"/>
              </a:ext>
            </a:extLst>
          </p:cNvPr>
          <p:cNvSpPr txBox="1"/>
          <p:nvPr/>
        </p:nvSpPr>
        <p:spPr>
          <a:xfrm>
            <a:off x="858249" y="2824368"/>
            <a:ext cx="63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84A7B8-0109-52CA-EFC8-99CDD8CE88DB}"/>
              </a:ext>
            </a:extLst>
          </p:cNvPr>
          <p:cNvSpPr txBox="1"/>
          <p:nvPr/>
        </p:nvSpPr>
        <p:spPr>
          <a:xfrm>
            <a:off x="5957402" y="1438368"/>
            <a:ext cx="335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1555D4-ABA4-BDDC-3CEE-7D644AECB9EC}"/>
              </a:ext>
            </a:extLst>
          </p:cNvPr>
          <p:cNvSpPr txBox="1"/>
          <p:nvPr/>
        </p:nvSpPr>
        <p:spPr>
          <a:xfrm>
            <a:off x="3388653" y="5250831"/>
            <a:ext cx="4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4A6DEF-67F5-F843-CC41-C793CAD045AF}"/>
              </a:ext>
            </a:extLst>
          </p:cNvPr>
          <p:cNvSpPr txBox="1"/>
          <p:nvPr/>
        </p:nvSpPr>
        <p:spPr>
          <a:xfrm>
            <a:off x="3622824" y="850686"/>
            <a:ext cx="63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17CDB4-BAFD-8D19-B78C-11E105AAF94D}"/>
              </a:ext>
            </a:extLst>
          </p:cNvPr>
          <p:cNvSpPr txBox="1"/>
          <p:nvPr/>
        </p:nvSpPr>
        <p:spPr>
          <a:xfrm>
            <a:off x="5457983" y="399253"/>
            <a:ext cx="63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2FAB5E-5024-A4D6-5267-384DFAB1C914}"/>
              </a:ext>
            </a:extLst>
          </p:cNvPr>
          <p:cNvSpPr txBox="1"/>
          <p:nvPr/>
        </p:nvSpPr>
        <p:spPr>
          <a:xfrm>
            <a:off x="6828335" y="345960"/>
            <a:ext cx="63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1FE25A-616A-4DB8-46DC-37609B3264C2}"/>
              </a:ext>
            </a:extLst>
          </p:cNvPr>
          <p:cNvSpPr txBox="1"/>
          <p:nvPr/>
        </p:nvSpPr>
        <p:spPr>
          <a:xfrm>
            <a:off x="8238841" y="304025"/>
            <a:ext cx="63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272C31-622D-0D13-9D94-C57BFA34A854}"/>
              </a:ext>
            </a:extLst>
          </p:cNvPr>
          <p:cNvSpPr txBox="1"/>
          <p:nvPr/>
        </p:nvSpPr>
        <p:spPr>
          <a:xfrm>
            <a:off x="8238841" y="2366395"/>
            <a:ext cx="63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C7223CC0-0A2C-6E15-FEB4-F6F16F28E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863641"/>
              </p:ext>
            </p:extLst>
          </p:nvPr>
        </p:nvGraphicFramePr>
        <p:xfrm>
          <a:off x="6377180" y="1385974"/>
          <a:ext cx="2808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4629941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6856405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6380955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48032826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73858698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0232296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405731"/>
                  </a:ext>
                </a:extLst>
              </a:tr>
            </a:tbl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07E3E12C-1476-7BC0-2BFA-5D3680CBB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408831"/>
              </p:ext>
            </p:extLst>
          </p:nvPr>
        </p:nvGraphicFramePr>
        <p:xfrm>
          <a:off x="1680335" y="2790423"/>
          <a:ext cx="2340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4201703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392491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89387924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35047706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38889621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405731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A8D56A3-5CF2-189D-5CB3-5FA1DC285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783017"/>
              </p:ext>
            </p:extLst>
          </p:nvPr>
        </p:nvGraphicFramePr>
        <p:xfrm>
          <a:off x="2635854" y="4195322"/>
          <a:ext cx="6070987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999">
                  <a:extLst>
                    <a:ext uri="{9D8B030D-6E8A-4147-A177-3AD203B41FA5}">
                      <a16:colId xmlns:a16="http://schemas.microsoft.com/office/drawing/2014/main" val="246299413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3068564056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1863809551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2480328261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738586989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1202322965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1545632126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120910360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420170379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143924914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3893879245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3350477065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338889621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405731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70C541FD-4D1C-49CB-C0E0-7052295FC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368700"/>
              </p:ext>
            </p:extLst>
          </p:nvPr>
        </p:nvGraphicFramePr>
        <p:xfrm>
          <a:off x="4033347" y="5130872"/>
          <a:ext cx="3276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4629941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6856405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6380955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48032826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73858698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0232296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4563212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405731"/>
                  </a:ext>
                </a:extLst>
              </a:tr>
            </a:tbl>
          </a:graphicData>
        </a:graphic>
      </p:graphicFrame>
      <p:sp>
        <p:nvSpPr>
          <p:cNvPr id="29" name="Dodecagon 28">
            <a:hlinkClick r:id="rId4" action="ppaction://hlinksldjump"/>
            <a:extLst>
              <a:ext uri="{FF2B5EF4-FFF2-40B4-BE49-F238E27FC236}">
                <a16:creationId xmlns:a16="http://schemas.microsoft.com/office/drawing/2014/main" id="{6F54CF3D-C89C-EFCF-86E8-1E690A919039}"/>
              </a:ext>
            </a:extLst>
          </p:cNvPr>
          <p:cNvSpPr/>
          <p:nvPr/>
        </p:nvSpPr>
        <p:spPr>
          <a:xfrm>
            <a:off x="10872485" y="223072"/>
            <a:ext cx="638017" cy="64588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Dodecagon 29">
            <a:hlinkClick r:id="rId5" action="ppaction://hlinksldjump"/>
            <a:extLst>
              <a:ext uri="{FF2B5EF4-FFF2-40B4-BE49-F238E27FC236}">
                <a16:creationId xmlns:a16="http://schemas.microsoft.com/office/drawing/2014/main" id="{E0DF0A82-ACCD-62A4-3976-D33BA21CA7FF}"/>
              </a:ext>
            </a:extLst>
          </p:cNvPr>
          <p:cNvSpPr/>
          <p:nvPr/>
        </p:nvSpPr>
        <p:spPr>
          <a:xfrm>
            <a:off x="10872485" y="918423"/>
            <a:ext cx="638017" cy="64588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Dodecagon 30">
            <a:hlinkClick r:id="rId6" action="ppaction://hlinksldjump"/>
            <a:extLst>
              <a:ext uri="{FF2B5EF4-FFF2-40B4-BE49-F238E27FC236}">
                <a16:creationId xmlns:a16="http://schemas.microsoft.com/office/drawing/2014/main" id="{A5E38668-3ED2-5326-334E-E50D4AFA9CB0}"/>
              </a:ext>
            </a:extLst>
          </p:cNvPr>
          <p:cNvSpPr/>
          <p:nvPr/>
        </p:nvSpPr>
        <p:spPr>
          <a:xfrm>
            <a:off x="10848670" y="1617875"/>
            <a:ext cx="638017" cy="64588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Dodecagon 34">
            <a:hlinkClick r:id="rId7" action="ppaction://hlinksldjump"/>
            <a:extLst>
              <a:ext uri="{FF2B5EF4-FFF2-40B4-BE49-F238E27FC236}">
                <a16:creationId xmlns:a16="http://schemas.microsoft.com/office/drawing/2014/main" id="{07A77495-33F4-9046-FDA8-E9621CD94697}"/>
              </a:ext>
            </a:extLst>
          </p:cNvPr>
          <p:cNvSpPr/>
          <p:nvPr/>
        </p:nvSpPr>
        <p:spPr>
          <a:xfrm>
            <a:off x="10872485" y="2344857"/>
            <a:ext cx="638017" cy="64588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Dodecagon 35">
            <a:hlinkClick r:id="rId8" action="ppaction://hlinksldjump"/>
            <a:extLst>
              <a:ext uri="{FF2B5EF4-FFF2-40B4-BE49-F238E27FC236}">
                <a16:creationId xmlns:a16="http://schemas.microsoft.com/office/drawing/2014/main" id="{910ACFB5-C877-EEF7-BE8B-58BF42C67FE0}"/>
              </a:ext>
            </a:extLst>
          </p:cNvPr>
          <p:cNvSpPr/>
          <p:nvPr/>
        </p:nvSpPr>
        <p:spPr>
          <a:xfrm>
            <a:off x="10872485" y="3040558"/>
            <a:ext cx="638017" cy="64588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Dodecagon 36">
            <a:hlinkClick r:id="rId9" action="ppaction://hlinksldjump"/>
            <a:extLst>
              <a:ext uri="{FF2B5EF4-FFF2-40B4-BE49-F238E27FC236}">
                <a16:creationId xmlns:a16="http://schemas.microsoft.com/office/drawing/2014/main" id="{66ED3D02-1CAF-82EA-11C8-1321EF980B7C}"/>
              </a:ext>
            </a:extLst>
          </p:cNvPr>
          <p:cNvSpPr/>
          <p:nvPr/>
        </p:nvSpPr>
        <p:spPr>
          <a:xfrm>
            <a:off x="10872485" y="3707555"/>
            <a:ext cx="638017" cy="64588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" name="Dodecagon 37">
            <a:hlinkClick r:id="rId10" action="ppaction://hlinksldjump"/>
            <a:extLst>
              <a:ext uri="{FF2B5EF4-FFF2-40B4-BE49-F238E27FC236}">
                <a16:creationId xmlns:a16="http://schemas.microsoft.com/office/drawing/2014/main" id="{2EA202F2-55D1-80BC-71BE-911C0893EB97}"/>
              </a:ext>
            </a:extLst>
          </p:cNvPr>
          <p:cNvSpPr/>
          <p:nvPr/>
        </p:nvSpPr>
        <p:spPr>
          <a:xfrm>
            <a:off x="10872485" y="4422569"/>
            <a:ext cx="638017" cy="64588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Dodecagon 38">
            <a:hlinkClick r:id="rId11" action="ppaction://hlinksldjump"/>
            <a:extLst>
              <a:ext uri="{FF2B5EF4-FFF2-40B4-BE49-F238E27FC236}">
                <a16:creationId xmlns:a16="http://schemas.microsoft.com/office/drawing/2014/main" id="{6D4D3170-B66B-1D79-30C6-6EBB1BF6A94E}"/>
              </a:ext>
            </a:extLst>
          </p:cNvPr>
          <p:cNvSpPr/>
          <p:nvPr/>
        </p:nvSpPr>
        <p:spPr>
          <a:xfrm>
            <a:off x="10848670" y="5109509"/>
            <a:ext cx="638017" cy="64588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0" name="Dodecagon 39">
            <a:hlinkClick r:id="rId12" action="ppaction://hlinksldjump"/>
            <a:extLst>
              <a:ext uri="{FF2B5EF4-FFF2-40B4-BE49-F238E27FC236}">
                <a16:creationId xmlns:a16="http://schemas.microsoft.com/office/drawing/2014/main" id="{AD1F61ED-A3E6-89E0-E680-9C25EDE70FF9}"/>
              </a:ext>
            </a:extLst>
          </p:cNvPr>
          <p:cNvSpPr/>
          <p:nvPr/>
        </p:nvSpPr>
        <p:spPr>
          <a:xfrm>
            <a:off x="10872485" y="5836491"/>
            <a:ext cx="638017" cy="64588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0715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BE8956-383D-4410-8AB1-68BF742AD776}"/>
              </a:ext>
            </a:extLst>
          </p:cNvPr>
          <p:cNvSpPr txBox="1"/>
          <p:nvPr/>
        </p:nvSpPr>
        <p:spPr>
          <a:xfrm>
            <a:off x="2424332" y="2782669"/>
            <a:ext cx="7343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electron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Star: 5 Points 5">
            <a:hlinkClick r:id="rId2" action="ppaction://hlinksldjump"/>
            <a:extLst>
              <a:ext uri="{FF2B5EF4-FFF2-40B4-BE49-F238E27FC236}">
                <a16:creationId xmlns:a16="http://schemas.microsoft.com/office/drawing/2014/main" id="{9784FF0D-B537-F0FC-F28D-B4CBB58A3AA6}"/>
              </a:ext>
            </a:extLst>
          </p:cNvPr>
          <p:cNvSpPr/>
          <p:nvPr/>
        </p:nvSpPr>
        <p:spPr>
          <a:xfrm>
            <a:off x="10699845" y="5854889"/>
            <a:ext cx="887104" cy="7710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2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BE8956-383D-4410-8AB1-68BF742AD776}"/>
              </a:ext>
            </a:extLst>
          </p:cNvPr>
          <p:cNvSpPr txBox="1"/>
          <p:nvPr/>
        </p:nvSpPr>
        <p:spPr>
          <a:xfrm>
            <a:off x="2424332" y="2782669"/>
            <a:ext cx="8084444" cy="645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CTHH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US" sz="3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Star: 5 Points 2">
            <a:hlinkClick r:id="rId2" action="ppaction://hlinksldjump"/>
            <a:extLst>
              <a:ext uri="{FF2B5EF4-FFF2-40B4-BE49-F238E27FC236}">
                <a16:creationId xmlns:a16="http://schemas.microsoft.com/office/drawing/2014/main" id="{BC7D606A-CA73-521A-8B70-5027AA6339EE}"/>
              </a:ext>
            </a:extLst>
          </p:cNvPr>
          <p:cNvSpPr/>
          <p:nvPr/>
        </p:nvSpPr>
        <p:spPr>
          <a:xfrm>
            <a:off x="10699845" y="5854889"/>
            <a:ext cx="887104" cy="7710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1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BE8956-383D-4410-8AB1-68BF742AD776}"/>
              </a:ext>
            </a:extLst>
          </p:cNvPr>
          <p:cNvSpPr txBox="1"/>
          <p:nvPr/>
        </p:nvSpPr>
        <p:spPr>
          <a:xfrm>
            <a:off x="1308296" y="2782669"/>
            <a:ext cx="9298744" cy="645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 Nhờ đâu các nguyên tử tạo nên phân tử?</a:t>
            </a:r>
          </a:p>
        </p:txBody>
      </p:sp>
      <p:sp>
        <p:nvSpPr>
          <p:cNvPr id="3" name="Star: 5 Points 2">
            <a:hlinkClick r:id="rId2" action="ppaction://hlinksldjump"/>
            <a:extLst>
              <a:ext uri="{FF2B5EF4-FFF2-40B4-BE49-F238E27FC236}">
                <a16:creationId xmlns:a16="http://schemas.microsoft.com/office/drawing/2014/main" id="{05F4DDF2-F86D-1FC7-4E48-D0F3B13CD59C}"/>
              </a:ext>
            </a:extLst>
          </p:cNvPr>
          <p:cNvSpPr/>
          <p:nvPr/>
        </p:nvSpPr>
        <p:spPr>
          <a:xfrm>
            <a:off x="10699845" y="5854889"/>
            <a:ext cx="887104" cy="7710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3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BE8956-383D-4410-8AB1-68BF742AD776}"/>
              </a:ext>
            </a:extLst>
          </p:cNvPr>
          <p:cNvSpPr txBox="1"/>
          <p:nvPr/>
        </p:nvSpPr>
        <p:spPr>
          <a:xfrm>
            <a:off x="492369" y="2782669"/>
            <a:ext cx="11169748" cy="645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Cái gì xen phủ lẫn nhau để tạo nên liên kết hóa học?</a:t>
            </a:r>
          </a:p>
        </p:txBody>
      </p:sp>
      <p:sp>
        <p:nvSpPr>
          <p:cNvPr id="3" name="Star: 5 Points 2">
            <a:hlinkClick r:id="rId2" action="ppaction://hlinksldjump"/>
            <a:extLst>
              <a:ext uri="{FF2B5EF4-FFF2-40B4-BE49-F238E27FC236}">
                <a16:creationId xmlns:a16="http://schemas.microsoft.com/office/drawing/2014/main" id="{48A7EDC8-015B-5332-1C74-452D242C739D}"/>
              </a:ext>
            </a:extLst>
          </p:cNvPr>
          <p:cNvSpPr/>
          <p:nvPr/>
        </p:nvSpPr>
        <p:spPr>
          <a:xfrm>
            <a:off x="10775013" y="5854889"/>
            <a:ext cx="887104" cy="7710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9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BE8956-383D-4410-8AB1-68BF742AD776}"/>
              </a:ext>
            </a:extLst>
          </p:cNvPr>
          <p:cNvSpPr txBox="1"/>
          <p:nvPr/>
        </p:nvSpPr>
        <p:spPr>
          <a:xfrm>
            <a:off x="253218" y="2782669"/>
            <a:ext cx="11788727" cy="706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5: Liên kết nào tạo nên sức căng của bề mặt nước?</a:t>
            </a:r>
          </a:p>
        </p:txBody>
      </p:sp>
      <p:sp>
        <p:nvSpPr>
          <p:cNvPr id="3" name="Star: 5 Points 2">
            <a:hlinkClick r:id="rId2" action="ppaction://hlinksldjump"/>
            <a:extLst>
              <a:ext uri="{FF2B5EF4-FFF2-40B4-BE49-F238E27FC236}">
                <a16:creationId xmlns:a16="http://schemas.microsoft.com/office/drawing/2014/main" id="{4CC27707-C732-29AF-8E01-A389A86F2107}"/>
              </a:ext>
            </a:extLst>
          </p:cNvPr>
          <p:cNvSpPr/>
          <p:nvPr/>
        </p:nvSpPr>
        <p:spPr>
          <a:xfrm>
            <a:off x="10699845" y="5854889"/>
            <a:ext cx="887104" cy="7710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4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BE8956-383D-4410-8AB1-68BF742AD776}"/>
              </a:ext>
            </a:extLst>
          </p:cNvPr>
          <p:cNvSpPr txBox="1"/>
          <p:nvPr/>
        </p:nvSpPr>
        <p:spPr>
          <a:xfrm>
            <a:off x="2424332" y="2782669"/>
            <a:ext cx="8661010" cy="123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electron?</a:t>
            </a:r>
          </a:p>
        </p:txBody>
      </p:sp>
      <p:sp>
        <p:nvSpPr>
          <p:cNvPr id="3" name="Star: 5 Points 2">
            <a:hlinkClick r:id="rId2" action="ppaction://hlinksldjump"/>
            <a:extLst>
              <a:ext uri="{FF2B5EF4-FFF2-40B4-BE49-F238E27FC236}">
                <a16:creationId xmlns:a16="http://schemas.microsoft.com/office/drawing/2014/main" id="{49F3A71B-267A-81FB-3967-52B32E1BA3F2}"/>
              </a:ext>
            </a:extLst>
          </p:cNvPr>
          <p:cNvSpPr/>
          <p:nvPr/>
        </p:nvSpPr>
        <p:spPr>
          <a:xfrm>
            <a:off x="10699845" y="5854889"/>
            <a:ext cx="887104" cy="7710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248</TotalTime>
  <Words>378</Words>
  <PresentationFormat>Widescreen</PresentationFormat>
  <Paragraphs>74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Times New Roman</vt:lpstr>
      <vt:lpstr>Tw Cen MT</vt:lpstr>
      <vt:lpstr>Circuit</vt:lpstr>
      <vt:lpstr>Depth</vt:lpstr>
      <vt:lpstr>Office Theme</vt:lpstr>
      <vt:lpstr>HÓA HỌC 10</vt:lpstr>
      <vt:lpstr>Hướng dẫn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2022-07-26T05:37:41Z</dcterms:created>
  <dcterms:modified xsi:type="dcterms:W3CDTF">2022-07-26T09:48:36Z</dcterms:modified>
</cp:coreProperties>
</file>