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65" r:id="rId3"/>
    <p:sldId id="270" r:id="rId4"/>
    <p:sldId id="268" r:id="rId5"/>
    <p:sldId id="278" r:id="rId6"/>
    <p:sldId id="275" r:id="rId7"/>
    <p:sldId id="276" r:id="rId8"/>
    <p:sldId id="277" r:id="rId9"/>
    <p:sldId id="260" r:id="rId10"/>
    <p:sldId id="262" r:id="rId11"/>
    <p:sldId id="273" r:id="rId12"/>
    <p:sldId id="280" r:id="rId13"/>
    <p:sldId id="281" r:id="rId14"/>
    <p:sldId id="282" r:id="rId15"/>
    <p:sldId id="279" r:id="rId16"/>
    <p:sldId id="284" r:id="rId17"/>
    <p:sldId id="285" r:id="rId18"/>
    <p:sldId id="286" r:id="rId19"/>
    <p:sldId id="287"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B9C1C5-D05B-41F4-84D9-71CFAA1443BD}" type="datetimeFigureOut">
              <a:rPr lang="en-US" smtClean="0"/>
              <a:t>8/9/2023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5BA170-C094-4F17-BF40-EB88CF5BE5A6}" type="slidenum">
              <a:rPr lang="en-US" smtClean="0"/>
              <a:t>‹#›</a:t>
            </a:fld>
            <a:endParaRPr lang="en-US"/>
          </a:p>
        </p:txBody>
      </p:sp>
    </p:spTree>
    <p:extLst>
      <p:ext uri="{BB962C8B-B14F-4D97-AF65-F5344CB8AC3E}">
        <p14:creationId xmlns:p14="http://schemas.microsoft.com/office/powerpoint/2010/main" val="25881666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10</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11</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12</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13</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14</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15</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16</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17</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18</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19</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2</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3</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4</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5</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6</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7</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8</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CCE2E09-86DE-47D5-A3D9-D1AF1CF31986}" type="slidenum">
              <a:rPr lang="en-US">
                <a:solidFill>
                  <a:prstClr val="black"/>
                </a:solidFill>
              </a:rPr>
              <a:pPr>
                <a:defRPr/>
              </a:pPr>
              <a:t>9</a:t>
            </a:fld>
            <a:endParaRPr lang="en-US">
              <a:solidFill>
                <a:prstClr val="black"/>
              </a:solidFill>
            </a:endParaRPr>
          </a:p>
        </p:txBody>
      </p:sp>
      <p:sp>
        <p:nvSpPr>
          <p:cNvPr id="15362" name="Rectangle 2"/>
          <p:cNvSpPr>
            <a:spLocks noGrp="1" noRot="1" noChangeAspect="1" noChangeArrowheads="1" noTextEdit="1"/>
          </p:cNvSpPr>
          <p:nvPr>
            <p:ph type="sldImg"/>
          </p:nvPr>
        </p:nvSpPr>
        <p:spPr bwMode="auto">
          <a:xfrm>
            <a:off x="1143000" y="685800"/>
            <a:ext cx="4572000" cy="3429000"/>
          </a:xfrm>
          <a:noFill/>
          <a:ln>
            <a:solidFill>
              <a:srgbClr val="000000"/>
            </a:solidFill>
            <a:miter lim="800000"/>
            <a:headEnd/>
            <a:tailEnd/>
          </a:ln>
        </p:spPr>
      </p:sp>
      <p:sp>
        <p:nvSpPr>
          <p:cNvPr id="15363"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p:cNvPr>
          <p:cNvSpPr>
            <a:spLocks noGrp="1"/>
          </p:cNvSpPr>
          <p:nvPr>
            <p:ph type="dt" sz="half" idx="10"/>
          </p:nvPr>
        </p:nvSpPr>
        <p:spPr/>
        <p:txBody>
          <a:bodyPr/>
          <a:lstStyle>
            <a:lvl1pPr>
              <a:defRPr/>
            </a:lvl1pPr>
          </a:lstStyle>
          <a:p>
            <a:pPr>
              <a:defRPr/>
            </a:pPr>
            <a:fld id="{7B3F85C1-FFA3-480C-8791-8722C701BDCC}"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7211D549-B5A9-4000-8C7C-C3339170C33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2881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ADC3A0E4-63AB-4DC5-B46F-DEDF68639E8E}"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000C4E17-0643-46DA-9091-B91C5CF96E9B}"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12968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a:extLst/>
          </p:cNvPr>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p:cNvPr>
          <p:cNvSpPr>
            <a:spLocks noGrp="1"/>
          </p:cNvSpPr>
          <p:nvPr>
            <p:ph type="dt" sz="half" idx="10"/>
          </p:nvPr>
        </p:nvSpPr>
        <p:spPr/>
        <p:txBody>
          <a:bodyPr/>
          <a:lstStyle>
            <a:lvl1pPr>
              <a:defRPr/>
            </a:lvl1pPr>
          </a:lstStyle>
          <a:p>
            <a:pPr>
              <a:defRPr/>
            </a:pPr>
            <a:fld id="{330900A7-0FB9-4B13-9AE4-EEA15B0F1322}"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74DAF1E4-1AFD-4BC4-AF5C-2E4E620C218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94417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Content Placeholder 2">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p:cNvPr>
          <p:cNvSpPr>
            <a:spLocks noGrp="1"/>
          </p:cNvSpPr>
          <p:nvPr>
            <p:ph type="dt" sz="half" idx="10"/>
          </p:nvPr>
        </p:nvSpPr>
        <p:spPr/>
        <p:txBody>
          <a:bodyPr/>
          <a:lstStyle>
            <a:lvl1pPr>
              <a:defRPr/>
            </a:lvl1pPr>
          </a:lstStyle>
          <a:p>
            <a:pPr>
              <a:defRPr/>
            </a:pPr>
            <a:fld id="{B950EA04-4311-4328-AE7C-A5ACA219553F}" type="datetimeFigureOut">
              <a:rPr lang="en-US">
                <a:solidFill>
                  <a:prstClr val="black">
                    <a:tint val="75000"/>
                  </a:prstClr>
                </a:solidFill>
              </a:rPr>
              <a:pPr>
                <a:defRPr/>
              </a:pPr>
              <a:t>8/9/2023</a:t>
            </a:fld>
            <a:endParaRPr lang="en-US">
              <a:solidFill>
                <a:prstClr val="black">
                  <a:tint val="75000"/>
                </a:prstClr>
              </a:solidFill>
            </a:endParaRPr>
          </a:p>
        </p:txBody>
      </p:sp>
      <p:sp>
        <p:nvSpPr>
          <p:cNvPr id="6"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p:cNvPr>
          <p:cNvSpPr>
            <a:spLocks noGrp="1"/>
          </p:cNvSpPr>
          <p:nvPr>
            <p:ph type="sldNum" sz="quarter" idx="12"/>
          </p:nvPr>
        </p:nvSpPr>
        <p:spPr/>
        <p:txBody>
          <a:bodyPr/>
          <a:lstStyle>
            <a:lvl1pPr>
              <a:defRPr/>
            </a:lvl1pPr>
          </a:lstStyle>
          <a:p>
            <a:pPr>
              <a:defRPr/>
            </a:pPr>
            <a:fld id="{E4F6E8D4-9D2E-4DBD-B363-885E9057E2FA}"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020929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p:cNvPr>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p:cNvPr>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p:cNvPr>
          <p:cNvSpPr>
            <a:spLocks noGrp="1"/>
          </p:cNvSpPr>
          <p:nvPr>
            <p:ph type="dt" sz="half" idx="10"/>
          </p:nvPr>
        </p:nvSpPr>
        <p:spPr/>
        <p:txBody>
          <a:bodyPr/>
          <a:lstStyle>
            <a:lvl1pPr>
              <a:defRPr/>
            </a:lvl1pPr>
          </a:lstStyle>
          <a:p>
            <a:pPr>
              <a:defRPr/>
            </a:pPr>
            <a:fld id="{E98ED97A-FEA0-42DB-8DEF-4CE229814039}" type="datetimeFigureOut">
              <a:rPr lang="en-US">
                <a:solidFill>
                  <a:prstClr val="black">
                    <a:tint val="75000"/>
                  </a:prstClr>
                </a:solidFill>
              </a:rPr>
              <a:pPr>
                <a:defRPr/>
              </a:pPr>
              <a:t>8/9/2023</a:t>
            </a:fld>
            <a:endParaRPr lang="en-US">
              <a:solidFill>
                <a:prstClr val="black">
                  <a:tint val="75000"/>
                </a:prstClr>
              </a:solidFill>
            </a:endParaRPr>
          </a:p>
        </p:txBody>
      </p:sp>
      <p:sp>
        <p:nvSpPr>
          <p:cNvPr id="8"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a:extLst/>
          </p:cNvPr>
          <p:cNvSpPr>
            <a:spLocks noGrp="1"/>
          </p:cNvSpPr>
          <p:nvPr>
            <p:ph type="sldNum" sz="quarter" idx="12"/>
          </p:nvPr>
        </p:nvSpPr>
        <p:spPr/>
        <p:txBody>
          <a:bodyPr/>
          <a:lstStyle>
            <a:lvl1pPr>
              <a:defRPr/>
            </a:lvl1pPr>
          </a:lstStyle>
          <a:p>
            <a:pPr>
              <a:defRPr/>
            </a:pPr>
            <a:fld id="{31CAFB29-2888-46BB-B6BA-3F9D9E0EF948}"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8646927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Date Placeholder 3">
            <a:extLst/>
          </p:cNvPr>
          <p:cNvSpPr>
            <a:spLocks noGrp="1"/>
          </p:cNvSpPr>
          <p:nvPr>
            <p:ph type="dt" sz="half" idx="10"/>
          </p:nvPr>
        </p:nvSpPr>
        <p:spPr/>
        <p:txBody>
          <a:bodyPr/>
          <a:lstStyle>
            <a:lvl1pPr>
              <a:defRPr/>
            </a:lvl1pPr>
          </a:lstStyle>
          <a:p>
            <a:pPr>
              <a:defRPr/>
            </a:pPr>
            <a:fld id="{53BD7FCA-96A1-45B1-A324-A93C1FE9EB7F}" type="datetimeFigureOut">
              <a:rPr lang="en-US">
                <a:solidFill>
                  <a:prstClr val="black">
                    <a:tint val="75000"/>
                  </a:prstClr>
                </a:solidFill>
              </a:rPr>
              <a:pPr>
                <a:defRPr/>
              </a:pPr>
              <a:t>8/9/2023</a:t>
            </a:fld>
            <a:endParaRPr lang="en-US">
              <a:solidFill>
                <a:prstClr val="black">
                  <a:tint val="75000"/>
                </a:prstClr>
              </a:solidFill>
            </a:endParaRPr>
          </a:p>
        </p:txBody>
      </p:sp>
      <p:sp>
        <p:nvSpPr>
          <p:cNvPr id="4"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a:extLst/>
          </p:cNvPr>
          <p:cNvSpPr>
            <a:spLocks noGrp="1"/>
          </p:cNvSpPr>
          <p:nvPr>
            <p:ph type="sldNum" sz="quarter" idx="12"/>
          </p:nvPr>
        </p:nvSpPr>
        <p:spPr/>
        <p:txBody>
          <a:bodyPr/>
          <a:lstStyle>
            <a:lvl1pPr>
              <a:defRPr/>
            </a:lvl1pPr>
          </a:lstStyle>
          <a:p>
            <a:pPr>
              <a:defRPr/>
            </a:pPr>
            <a:fld id="{2D25F228-A945-4010-B739-A53B7DE079D6}"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505074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p:cNvPr>
          <p:cNvSpPr>
            <a:spLocks noGrp="1"/>
          </p:cNvSpPr>
          <p:nvPr>
            <p:ph type="dt" sz="half" idx="10"/>
          </p:nvPr>
        </p:nvSpPr>
        <p:spPr/>
        <p:txBody>
          <a:bodyPr/>
          <a:lstStyle>
            <a:lvl1pPr>
              <a:defRPr/>
            </a:lvl1pPr>
          </a:lstStyle>
          <a:p>
            <a:pPr>
              <a:defRPr/>
            </a:pPr>
            <a:fld id="{089DF184-5C32-4AC3-94EE-508303250056}" type="datetimeFigureOut">
              <a:rPr lang="en-US">
                <a:solidFill>
                  <a:prstClr val="black">
                    <a:tint val="75000"/>
                  </a:prstClr>
                </a:solidFill>
              </a:rPr>
              <a:pPr>
                <a:defRPr/>
              </a:pPr>
              <a:t>8/9/2023</a:t>
            </a:fld>
            <a:endParaRPr lang="en-US">
              <a:solidFill>
                <a:prstClr val="black">
                  <a:tint val="75000"/>
                </a:prstClr>
              </a:solidFill>
            </a:endParaRPr>
          </a:p>
        </p:txBody>
      </p:sp>
      <p:sp>
        <p:nvSpPr>
          <p:cNvPr id="3"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a:extLst/>
          </p:cNvPr>
          <p:cNvSpPr>
            <a:spLocks noGrp="1"/>
          </p:cNvSpPr>
          <p:nvPr>
            <p:ph type="sldNum" sz="quarter" idx="12"/>
          </p:nvPr>
        </p:nvSpPr>
        <p:spPr/>
        <p:txBody>
          <a:bodyPr/>
          <a:lstStyle>
            <a:lvl1pPr>
              <a:defRPr/>
            </a:lvl1pPr>
          </a:lstStyle>
          <a:p>
            <a:pPr>
              <a:defRPr/>
            </a:pPr>
            <a:fld id="{467F39C5-FC58-44CB-9A2B-3BE68772CB05}"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606617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a:extLst/>
          </p:cNvPr>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D6C951BA-B62F-48E1-B4E9-03E32BB56272}" type="datetimeFigureOut">
              <a:rPr lang="en-US">
                <a:solidFill>
                  <a:prstClr val="black">
                    <a:tint val="75000"/>
                  </a:prstClr>
                </a:solidFill>
              </a:rPr>
              <a:pPr>
                <a:defRPr/>
              </a:pPr>
              <a:t>8/9/2023</a:t>
            </a:fld>
            <a:endParaRPr lang="en-US">
              <a:solidFill>
                <a:prstClr val="black">
                  <a:tint val="75000"/>
                </a:prstClr>
              </a:solidFill>
            </a:endParaRPr>
          </a:p>
        </p:txBody>
      </p:sp>
      <p:sp>
        <p:nvSpPr>
          <p:cNvPr id="6"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p:cNvPr>
          <p:cNvSpPr>
            <a:spLocks noGrp="1"/>
          </p:cNvSpPr>
          <p:nvPr>
            <p:ph type="sldNum" sz="quarter" idx="12"/>
          </p:nvPr>
        </p:nvSpPr>
        <p:spPr/>
        <p:txBody>
          <a:bodyPr/>
          <a:lstStyle>
            <a:lvl1pPr>
              <a:defRPr/>
            </a:lvl1pPr>
          </a:lstStyle>
          <a:p>
            <a:pPr>
              <a:defRPr/>
            </a:pPr>
            <a:fld id="{2BA5133C-D32B-4596-88EE-D88751ED8FC0}"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27662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p:cNvPr>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a:extLst/>
          </p:cNvPr>
          <p:cNvSpPr>
            <a:spLocks noGrp="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p:cNvPr>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p:cNvPr>
          <p:cNvSpPr>
            <a:spLocks noGrp="1"/>
          </p:cNvSpPr>
          <p:nvPr>
            <p:ph type="dt" sz="half" idx="10"/>
          </p:nvPr>
        </p:nvSpPr>
        <p:spPr/>
        <p:txBody>
          <a:bodyPr/>
          <a:lstStyle>
            <a:lvl1pPr>
              <a:defRPr/>
            </a:lvl1pPr>
          </a:lstStyle>
          <a:p>
            <a:pPr>
              <a:defRPr/>
            </a:pPr>
            <a:fld id="{004A2F06-4747-4810-A16E-8E38E4EAD813}" type="datetimeFigureOut">
              <a:rPr lang="en-US">
                <a:solidFill>
                  <a:prstClr val="black">
                    <a:tint val="75000"/>
                  </a:prstClr>
                </a:solidFill>
              </a:rPr>
              <a:pPr>
                <a:defRPr/>
              </a:pPr>
              <a:t>8/9/2023</a:t>
            </a:fld>
            <a:endParaRPr lang="en-US">
              <a:solidFill>
                <a:prstClr val="black">
                  <a:tint val="75000"/>
                </a:prstClr>
              </a:solidFill>
            </a:endParaRPr>
          </a:p>
        </p:txBody>
      </p:sp>
      <p:sp>
        <p:nvSpPr>
          <p:cNvPr id="6"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a:extLst/>
          </p:cNvPr>
          <p:cNvSpPr>
            <a:spLocks noGrp="1"/>
          </p:cNvSpPr>
          <p:nvPr>
            <p:ph type="sldNum" sz="quarter" idx="12"/>
          </p:nvPr>
        </p:nvSpPr>
        <p:spPr/>
        <p:txBody>
          <a:bodyPr/>
          <a:lstStyle>
            <a:lvl1pPr>
              <a:defRPr/>
            </a:lvl1pPr>
          </a:lstStyle>
          <a:p>
            <a:pPr>
              <a:defRPr/>
            </a:pPr>
            <a:fld id="{F4E825EE-484D-43D9-8346-F588742D184F}"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289212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p:cNvPr>
          <p:cNvSpPr>
            <a:spLocks noGrp="1"/>
          </p:cNvSpPr>
          <p:nvPr>
            <p:ph type="title"/>
          </p:nvPr>
        </p:nvSpPr>
        <p:spPr/>
        <p:txBody>
          <a:bodyPr/>
          <a:lstStyle/>
          <a:p>
            <a:r>
              <a:rPr lang="en-US"/>
              <a:t>Click to edit Master title style</a:t>
            </a:r>
          </a:p>
        </p:txBody>
      </p:sp>
      <p:sp>
        <p:nvSpPr>
          <p:cNvPr id="3" name="Vertical Text Placeholder 2">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C756BF13-BD58-4195-82BA-650458EF7EA7}"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9CC8CC75-0D99-41FC-AF17-FD68E3669E44}"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70714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p:cNvPr>
          <p:cNvSpPr>
            <a:spLocks noGrp="1"/>
          </p:cNvSpPr>
          <p:nvPr>
            <p:ph type="dt" sz="half" idx="10"/>
          </p:nvPr>
        </p:nvSpPr>
        <p:spPr/>
        <p:txBody>
          <a:bodyPr/>
          <a:lstStyle>
            <a:lvl1pPr>
              <a:defRPr/>
            </a:lvl1pPr>
          </a:lstStyle>
          <a:p>
            <a:pPr>
              <a:defRPr/>
            </a:pPr>
            <a:fld id="{8F3E889B-B84B-40C2-8991-AC1E456806D4}"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12"/>
          </p:nvPr>
        </p:nvSpPr>
        <p:spPr/>
        <p:txBody>
          <a:bodyPr/>
          <a:lstStyle>
            <a:lvl1pPr>
              <a:defRPr/>
            </a:lvl1pPr>
          </a:lstStyle>
          <a:p>
            <a:pPr>
              <a:defRPr/>
            </a:pPr>
            <a:fld id="{0BBF429D-6D97-44AC-A7A6-3E688D13D4B2}"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64298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8/9/2023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6"/>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B25B8AE-3316-4DA0-A532-39DECA1DB008}" type="datetimeFigureOut">
              <a:rPr lang="en-US">
                <a:solidFill>
                  <a:prstClr val="black">
                    <a:tint val="75000"/>
                  </a:prstClr>
                </a:solidFill>
              </a:rPr>
              <a:pPr>
                <a:defRPr/>
              </a:pPr>
              <a:t>8/9/2023</a:t>
            </a:fld>
            <a:endParaRPr lang="en-US">
              <a:solidFill>
                <a:prstClr val="black">
                  <a:tint val="75000"/>
                </a:prstClr>
              </a:solidFill>
            </a:endParaRPr>
          </a:p>
        </p:txBody>
      </p:sp>
      <p:sp>
        <p:nvSpPr>
          <p:cNvPr id="5" name="Footer Placeholder 4">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618786F4-C2F1-4AB5-BD42-66DDBFA876D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847158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a:defRPr>
      </a:lvl2pPr>
      <a:lvl3pPr algn="l" rtl="0" eaLnBrk="0" fontAlgn="base" hangingPunct="0">
        <a:lnSpc>
          <a:spcPct val="90000"/>
        </a:lnSpc>
        <a:spcBef>
          <a:spcPct val="0"/>
        </a:spcBef>
        <a:spcAft>
          <a:spcPct val="0"/>
        </a:spcAft>
        <a:defRPr sz="4400">
          <a:solidFill>
            <a:schemeClr val="tx1"/>
          </a:solidFill>
          <a:latin typeface="Calibri Light"/>
        </a:defRPr>
      </a:lvl3pPr>
      <a:lvl4pPr algn="l" rtl="0" eaLnBrk="0" fontAlgn="base" hangingPunct="0">
        <a:lnSpc>
          <a:spcPct val="90000"/>
        </a:lnSpc>
        <a:spcBef>
          <a:spcPct val="0"/>
        </a:spcBef>
        <a:spcAft>
          <a:spcPct val="0"/>
        </a:spcAft>
        <a:defRPr sz="4400">
          <a:solidFill>
            <a:schemeClr val="tx1"/>
          </a:solidFill>
          <a:latin typeface="Calibri Light"/>
        </a:defRPr>
      </a:lvl4pPr>
      <a:lvl5pPr algn="l" rtl="0" eaLnBrk="0" fontAlgn="base" hangingPunct="0">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416" userDrawn="1">
          <p15:clr>
            <a:srgbClr val="F26B43"/>
          </p15:clr>
        </p15:guide>
        <p15:guide id="2" pos="7256" userDrawn="1">
          <p15:clr>
            <a:srgbClr val="F26B43"/>
          </p15:clr>
        </p15:guide>
        <p15:guide id="3" orient="horz" pos="648" userDrawn="1">
          <p15:clr>
            <a:srgbClr val="F26B43"/>
          </p15:clr>
        </p15:guide>
        <p15:guide id="4" orient="horz" pos="712" userDrawn="1">
          <p15:clr>
            <a:srgbClr val="F26B43"/>
          </p15:clr>
        </p15:guide>
        <p15:guide id="5" orient="horz" pos="3928" userDrawn="1">
          <p15:clr>
            <a:srgbClr val="F26B43"/>
          </p15:clr>
        </p15:guide>
        <p15:guide id="6" orient="horz" pos="3864"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6.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6.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2.xml"/><Relationship Id="rId6" Type="http://schemas.openxmlformats.org/officeDocument/2006/relationships/image" Target="../media/image5.gif"/><Relationship Id="rId5" Type="http://schemas.openxmlformats.org/officeDocument/2006/relationships/image" Target="../media/image6.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2.xml"/><Relationship Id="rId5" Type="http://schemas.openxmlformats.org/officeDocument/2006/relationships/image" Target="../media/image6.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2.xml"/><Relationship Id="rId5" Type="http://schemas.openxmlformats.org/officeDocument/2006/relationships/image" Target="../media/image7.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0" y="5486400"/>
            <a:ext cx="1943101"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19100" y="914400"/>
            <a:ext cx="8223250"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3327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66616" y="529403"/>
            <a:ext cx="7902071" cy="5217839"/>
          </a:xfrm>
          <a:prstGeom prst="rect">
            <a:avLst/>
          </a:prstGeom>
        </p:spPr>
        <p:txBody>
          <a:bodyPr wrap="square">
            <a:spAutoFit/>
          </a:bodyPr>
          <a:lstStyle/>
          <a:p>
            <a:pPr>
              <a:lnSpc>
                <a:spcPct val="120000"/>
              </a:lnSpc>
            </a:pPr>
            <a:r>
              <a:rPr lang="vi-VN" sz="2800" b="1" dirty="0">
                <a:latin typeface="Times New Roman"/>
                <a:ea typeface="Times New Roman"/>
                <a:cs typeface="Times New Roman"/>
              </a:rPr>
              <a:t>2. Hiện trạng.</a:t>
            </a:r>
            <a:endParaRPr lang="en-US" sz="2800" dirty="0">
              <a:latin typeface="Times New Roman"/>
              <a:ea typeface="Calibri"/>
              <a:cs typeface="Times New Roman"/>
            </a:endParaRPr>
          </a:p>
          <a:p>
            <a:pPr algn="just">
              <a:lnSpc>
                <a:spcPct val="120000"/>
              </a:lnSpc>
            </a:pPr>
            <a:r>
              <a:rPr lang="vi-VN" sz="2800" dirty="0">
                <a:latin typeface="Times New Roman"/>
                <a:ea typeface="Times New Roman"/>
                <a:cs typeface="Times New Roman"/>
              </a:rPr>
              <a:t>- Lăng mạ, xúc phạm, chửi bậy đối với người khác.</a:t>
            </a:r>
            <a:endParaRPr lang="en-US" sz="2800" dirty="0">
              <a:latin typeface="Times New Roman"/>
              <a:ea typeface="Calibri"/>
              <a:cs typeface="Times New Roman"/>
            </a:endParaRPr>
          </a:p>
          <a:p>
            <a:pPr algn="just">
              <a:lnSpc>
                <a:spcPct val="120000"/>
              </a:lnSpc>
            </a:pPr>
            <a:r>
              <a:rPr lang="vi-VN" sz="2800" dirty="0">
                <a:latin typeface="Times New Roman"/>
                <a:ea typeface="Times New Roman"/>
                <a:cs typeface="Times New Roman"/>
              </a:rPr>
              <a:t>- Làm tổn thương đến tinh thần bạn bè.</a:t>
            </a:r>
            <a:endParaRPr lang="en-US" sz="2800" dirty="0">
              <a:latin typeface="Times New Roman"/>
              <a:ea typeface="Calibri"/>
              <a:cs typeface="Times New Roman"/>
            </a:endParaRPr>
          </a:p>
          <a:p>
            <a:pPr algn="just">
              <a:lnSpc>
                <a:spcPct val="120000"/>
              </a:lnSpc>
            </a:pPr>
            <a:r>
              <a:rPr lang="vi-VN" sz="2800" dirty="0">
                <a:latin typeface="Times New Roman"/>
                <a:ea typeface="Times New Roman"/>
                <a:cs typeface="Times New Roman"/>
              </a:rPr>
              <a:t>- Học sinh có thái độ không đúng với thầy cô.</a:t>
            </a:r>
            <a:endParaRPr lang="en-US" sz="2800" dirty="0">
              <a:latin typeface="Times New Roman"/>
              <a:ea typeface="Calibri"/>
              <a:cs typeface="Times New Roman"/>
            </a:endParaRPr>
          </a:p>
          <a:p>
            <a:pPr algn="just">
              <a:lnSpc>
                <a:spcPct val="120000"/>
              </a:lnSpc>
            </a:pPr>
            <a:r>
              <a:rPr lang="vi-VN" sz="2800" b="1" dirty="0">
                <a:latin typeface="Times New Roman"/>
                <a:ea typeface="Times New Roman"/>
                <a:cs typeface="Times New Roman"/>
              </a:rPr>
              <a:t>3. Nguyên nhân dẫn đến hiện tượng băt nạt học đường:</a:t>
            </a:r>
            <a:endParaRPr lang="en-US" sz="2800" dirty="0">
              <a:latin typeface="Times New Roman"/>
              <a:ea typeface="Calibri"/>
              <a:cs typeface="Times New Roman"/>
            </a:endParaRPr>
          </a:p>
          <a:p>
            <a:pPr algn="just">
              <a:lnSpc>
                <a:spcPct val="120000"/>
              </a:lnSpc>
            </a:pPr>
            <a:r>
              <a:rPr lang="vi-VN" sz="2800" dirty="0">
                <a:latin typeface="Times New Roman"/>
                <a:ea typeface="Times New Roman"/>
                <a:cs typeface="Times New Roman"/>
              </a:rPr>
              <a:t>- Do ảnh hưởng của môi trường bạo lực, thiếu văn hóa.</a:t>
            </a:r>
            <a:endParaRPr lang="en-US" sz="2800" dirty="0">
              <a:latin typeface="Times New Roman"/>
              <a:ea typeface="Calibri"/>
              <a:cs typeface="Times New Roman"/>
            </a:endParaRPr>
          </a:p>
          <a:p>
            <a:pPr algn="just">
              <a:lnSpc>
                <a:spcPct val="120000"/>
              </a:lnSpc>
            </a:pPr>
            <a:r>
              <a:rPr lang="vi-VN" sz="2800" dirty="0">
                <a:latin typeface="Times New Roman"/>
                <a:ea typeface="Times New Roman"/>
                <a:cs typeface="Times New Roman"/>
              </a:rPr>
              <a:t>- Chưa có sự quan tâm từ gia đình.</a:t>
            </a:r>
            <a:endParaRPr lang="en-US" sz="2800" dirty="0">
              <a:latin typeface="Times New Roman"/>
              <a:ea typeface="Calibri"/>
              <a:cs typeface="Times New Roman"/>
            </a:endParaRPr>
          </a:p>
          <a:p>
            <a:pPr algn="just">
              <a:lnSpc>
                <a:spcPct val="120000"/>
              </a:lnSpc>
            </a:pPr>
            <a:r>
              <a:rPr lang="vi-VN" sz="2800" dirty="0">
                <a:latin typeface="Times New Roman"/>
                <a:ea typeface="Times New Roman"/>
                <a:cs typeface="Times New Roman"/>
              </a:rPr>
              <a:t>- Sự phát triển chưa toàn diện của học sinh.</a:t>
            </a:r>
            <a:endParaRPr lang="en-US" sz="2800" dirty="0">
              <a:effectLst/>
              <a:latin typeface="Times New Roman"/>
              <a:ea typeface="Calibri"/>
              <a:cs typeface="Times New Roman"/>
            </a:endParaRPr>
          </a:p>
        </p:txBody>
      </p:sp>
    </p:spTree>
    <p:extLst>
      <p:ext uri="{BB962C8B-B14F-4D97-AF65-F5344CB8AC3E}">
        <p14:creationId xmlns:p14="http://schemas.microsoft.com/office/powerpoint/2010/main" val="21386956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947450" y="228600"/>
            <a:ext cx="7891750" cy="5815246"/>
          </a:xfrm>
          <a:prstGeom prst="rect">
            <a:avLst/>
          </a:prstGeom>
        </p:spPr>
        <p:txBody>
          <a:bodyPr wrap="square">
            <a:spAutoFit/>
          </a:bodyPr>
          <a:lstStyle/>
          <a:p>
            <a:pPr algn="just">
              <a:lnSpc>
                <a:spcPct val="120000"/>
              </a:lnSpc>
            </a:pPr>
            <a:r>
              <a:rPr lang="vi-VN" sz="2400" b="1" dirty="0">
                <a:solidFill>
                  <a:srgbClr val="FF0000"/>
                </a:solidFill>
                <a:latin typeface="Times New Roman"/>
                <a:ea typeface="Times New Roman"/>
                <a:cs typeface="Times New Roman"/>
              </a:rPr>
              <a:t>4. Hậu quả của bắt nạt học đường</a:t>
            </a:r>
            <a:r>
              <a:rPr lang="vi-VN" sz="2400" b="1" dirty="0">
                <a:latin typeface="Times New Roman"/>
                <a:ea typeface="Times New Roman"/>
                <a:cs typeface="Times New Roman"/>
              </a:rPr>
              <a:t>:</a:t>
            </a:r>
            <a:endParaRPr lang="en-US" sz="2400" dirty="0">
              <a:latin typeface="Times New Roman"/>
              <a:ea typeface="Calibri"/>
              <a:cs typeface="Times New Roman"/>
            </a:endParaRPr>
          </a:p>
          <a:p>
            <a:pPr algn="just">
              <a:lnSpc>
                <a:spcPct val="120000"/>
              </a:lnSpc>
            </a:pPr>
            <a:r>
              <a:rPr lang="vi-VN" sz="2400" b="1" i="1" dirty="0">
                <a:latin typeface="Times New Roman"/>
                <a:ea typeface="Times New Roman"/>
                <a:cs typeface="Times New Roman"/>
              </a:rPr>
              <a:t>a. Với người bị bạo lực:</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 Bị ảnh hưởng về tinh thần và thể chất.</a:t>
            </a:r>
            <a:endParaRPr lang="en-US" sz="2400" dirty="0">
              <a:latin typeface="Times New Roman"/>
              <a:ea typeface="Calibri"/>
              <a:cs typeface="Times New Roman"/>
            </a:endParaRPr>
          </a:p>
          <a:p>
            <a:pPr algn="just">
              <a:lnSpc>
                <a:spcPct val="120000"/>
              </a:lnSpc>
            </a:pPr>
            <a:r>
              <a:rPr lang="vi-VN" sz="2400" b="1" i="1" dirty="0">
                <a:latin typeface="Times New Roman"/>
                <a:ea typeface="Times New Roman"/>
                <a:cs typeface="Times New Roman"/>
              </a:rPr>
              <a:t>b. Với người gây ra bạo lực:</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 Phát triển không toàn diện.</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 Mọi người chê trách.</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 Mất hết tương lai, sự nghiệp.</a:t>
            </a:r>
            <a:endParaRPr lang="en-US" sz="2400" dirty="0">
              <a:latin typeface="Times New Roman"/>
              <a:ea typeface="Calibri"/>
              <a:cs typeface="Times New Roman"/>
            </a:endParaRPr>
          </a:p>
          <a:p>
            <a:pPr algn="just">
              <a:lnSpc>
                <a:spcPct val="120000"/>
              </a:lnSpc>
            </a:pPr>
            <a:r>
              <a:rPr lang="vi-VN" sz="2400" b="1" dirty="0">
                <a:latin typeface="Times New Roman"/>
                <a:ea typeface="Times New Roman"/>
                <a:cs typeface="Times New Roman"/>
              </a:rPr>
              <a:t>5</a:t>
            </a:r>
            <a:r>
              <a:rPr lang="vi-VN" sz="2400" b="1" dirty="0">
                <a:solidFill>
                  <a:srgbClr val="FF0000"/>
                </a:solidFill>
                <a:latin typeface="Times New Roman"/>
                <a:ea typeface="Times New Roman"/>
                <a:cs typeface="Times New Roman"/>
              </a:rPr>
              <a:t>. Cách khắc phục nạn bắt nạt học đườn</a:t>
            </a:r>
            <a:r>
              <a:rPr lang="vi-VN" sz="2400" b="1" dirty="0">
                <a:latin typeface="Times New Roman"/>
                <a:ea typeface="Times New Roman"/>
                <a:cs typeface="Times New Roman"/>
              </a:rPr>
              <a:t>g:</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 Nhà trường cần nâng cao nhận thức và dạy bảo học sinh hiệu quả nhất.</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 Cha mẹ nên chăm lo và quan tâm đến con cái.</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 Tự bản thân có trách nhiệm xa lánh tình trạng bắt nạt học đường.</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342813465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 calcmode="lin" valueType="num">
                                      <p:cBhvr additive="base">
                                        <p:cTn id="11"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1" end="1"/>
                                            </p:txEl>
                                          </p:spTgt>
                                        </p:tgtEl>
                                        <p:attrNameLst>
                                          <p:attrName>style.visibility</p:attrName>
                                        </p:attrNameLst>
                                      </p:cBhvr>
                                      <p:to>
                                        <p:strVal val="visible"/>
                                      </p:to>
                                    </p:set>
                                    <p:animEffect transition="in" filter="wipe(down)">
                                      <p:cBhvr>
                                        <p:cTn id="17" dur="500"/>
                                        <p:tgtEl>
                                          <p:spTgt spid="2">
                                            <p:txEl>
                                              <p:pRg st="1" end="1"/>
                                            </p:txEl>
                                          </p:spTgt>
                                        </p:tgtEl>
                                      </p:cBhvr>
                                    </p:animEffect>
                                  </p:childTnLst>
                                </p:cTn>
                              </p:par>
                              <p:par>
                                <p:cTn id="18" presetID="22" presetClass="entr" presetSubtype="4" fill="hold" nodeType="with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wipe(down)">
                                      <p:cBhvr>
                                        <p:cTn id="20" dur="500"/>
                                        <p:tgtEl>
                                          <p:spTgt spid="2">
                                            <p:txEl>
                                              <p:pRg st="2" end="2"/>
                                            </p:txEl>
                                          </p:spTgt>
                                        </p:tgtEl>
                                      </p:cBhvr>
                                    </p:animEffect>
                                  </p:childTnLst>
                                </p:cTn>
                              </p:par>
                              <p:par>
                                <p:cTn id="21" presetID="22" presetClass="entr" presetSubtype="4"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wipe(down)">
                                      <p:cBhvr>
                                        <p:cTn id="23" dur="500"/>
                                        <p:tgtEl>
                                          <p:spTgt spid="2">
                                            <p:txEl>
                                              <p:pRg st="3" end="3"/>
                                            </p:txEl>
                                          </p:spTgt>
                                        </p:tgtEl>
                                      </p:cBhvr>
                                    </p:animEffect>
                                  </p:childTnLst>
                                </p:cTn>
                              </p:par>
                              <p:par>
                                <p:cTn id="24" presetID="22" presetClass="entr" presetSubtype="4" fill="hold" nodeType="withEffect">
                                  <p:stCondLst>
                                    <p:cond delay="0"/>
                                  </p:stCondLst>
                                  <p:childTnLst>
                                    <p:set>
                                      <p:cBhvr>
                                        <p:cTn id="25" dur="1" fill="hold">
                                          <p:stCondLst>
                                            <p:cond delay="0"/>
                                          </p:stCondLst>
                                        </p:cTn>
                                        <p:tgtEl>
                                          <p:spTgt spid="2">
                                            <p:txEl>
                                              <p:pRg st="4" end="4"/>
                                            </p:txEl>
                                          </p:spTgt>
                                        </p:tgtEl>
                                        <p:attrNameLst>
                                          <p:attrName>style.visibility</p:attrName>
                                        </p:attrNameLst>
                                      </p:cBhvr>
                                      <p:to>
                                        <p:strVal val="visible"/>
                                      </p:to>
                                    </p:set>
                                    <p:animEffect transition="in" filter="wipe(down)">
                                      <p:cBhvr>
                                        <p:cTn id="26" dur="500"/>
                                        <p:tgtEl>
                                          <p:spTgt spid="2">
                                            <p:txEl>
                                              <p:pRg st="4" end="4"/>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2">
                                            <p:txEl>
                                              <p:pRg st="5" end="5"/>
                                            </p:txEl>
                                          </p:spTgt>
                                        </p:tgtEl>
                                        <p:attrNameLst>
                                          <p:attrName>style.visibility</p:attrName>
                                        </p:attrNameLst>
                                      </p:cBhvr>
                                      <p:to>
                                        <p:strVal val="visible"/>
                                      </p:to>
                                    </p:set>
                                    <p:animEffect transition="in" filter="wipe(down)">
                                      <p:cBhvr>
                                        <p:cTn id="29" dur="500"/>
                                        <p:tgtEl>
                                          <p:spTgt spid="2">
                                            <p:txEl>
                                              <p:pRg st="5" end="5"/>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2">
                                            <p:txEl>
                                              <p:pRg st="6" end="6"/>
                                            </p:txEl>
                                          </p:spTgt>
                                        </p:tgtEl>
                                        <p:attrNameLst>
                                          <p:attrName>style.visibility</p:attrName>
                                        </p:attrNameLst>
                                      </p:cBhvr>
                                      <p:to>
                                        <p:strVal val="visible"/>
                                      </p:to>
                                    </p:set>
                                    <p:animEffect transition="in" filter="wipe(down)">
                                      <p:cBhvr>
                                        <p:cTn id="32" dur="500"/>
                                        <p:tgtEl>
                                          <p:spTgt spid="2">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500"/>
                                        <p:tgtEl>
                                          <p:spTgt spid="2">
                                            <p:txEl>
                                              <p:pRg st="7" end="7"/>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2">
                                            <p:txEl>
                                              <p:pRg st="8" end="8"/>
                                            </p:txEl>
                                          </p:spTgt>
                                        </p:tgtEl>
                                        <p:attrNameLst>
                                          <p:attrName>style.visibility</p:attrName>
                                        </p:attrNameLst>
                                      </p:cBhvr>
                                      <p:to>
                                        <p:strVal val="visible"/>
                                      </p:to>
                                    </p:set>
                                    <p:animEffect transition="in" filter="fade">
                                      <p:cBhvr>
                                        <p:cTn id="40" dur="500"/>
                                        <p:tgtEl>
                                          <p:spTgt spid="2">
                                            <p:txEl>
                                              <p:pRg st="8" end="8"/>
                                            </p:txEl>
                                          </p:spTgt>
                                        </p:tgtEl>
                                      </p:cBhvr>
                                    </p:animEffect>
                                  </p:childTnLst>
                                </p:cTn>
                              </p:par>
                              <p:par>
                                <p:cTn id="41" presetID="10" presetClass="entr" presetSubtype="0" fill="hold" nodeType="withEffect">
                                  <p:stCondLst>
                                    <p:cond delay="0"/>
                                  </p:stCondLst>
                                  <p:childTnLst>
                                    <p:set>
                                      <p:cBhvr>
                                        <p:cTn id="42" dur="1" fill="hold">
                                          <p:stCondLst>
                                            <p:cond delay="0"/>
                                          </p:stCondLst>
                                        </p:cTn>
                                        <p:tgtEl>
                                          <p:spTgt spid="2">
                                            <p:txEl>
                                              <p:pRg st="9" end="9"/>
                                            </p:txEl>
                                          </p:spTgt>
                                        </p:tgtEl>
                                        <p:attrNameLst>
                                          <p:attrName>style.visibility</p:attrName>
                                        </p:attrNameLst>
                                      </p:cBhvr>
                                      <p:to>
                                        <p:strVal val="visible"/>
                                      </p:to>
                                    </p:set>
                                    <p:animEffect transition="in" filter="fade">
                                      <p:cBhvr>
                                        <p:cTn id="43" dur="500"/>
                                        <p:tgtEl>
                                          <p:spTgt spid="2">
                                            <p:txEl>
                                              <p:pRg st="9" end="9"/>
                                            </p:txEl>
                                          </p:spTgt>
                                        </p:tgtEl>
                                      </p:cBhvr>
                                    </p:animEffect>
                                  </p:childTnLst>
                                </p:cTn>
                              </p:par>
                              <p:par>
                                <p:cTn id="44" presetID="10" presetClass="entr" presetSubtype="0" fill="hold" nodeType="withEffect">
                                  <p:stCondLst>
                                    <p:cond delay="0"/>
                                  </p:stCondLst>
                                  <p:childTnLst>
                                    <p:set>
                                      <p:cBhvr>
                                        <p:cTn id="45" dur="1" fill="hold">
                                          <p:stCondLst>
                                            <p:cond delay="0"/>
                                          </p:stCondLst>
                                        </p:cTn>
                                        <p:tgtEl>
                                          <p:spTgt spid="2">
                                            <p:txEl>
                                              <p:pRg st="10" end="10"/>
                                            </p:txEl>
                                          </p:spTgt>
                                        </p:tgtEl>
                                        <p:attrNameLst>
                                          <p:attrName>style.visibility</p:attrName>
                                        </p:attrNameLst>
                                      </p:cBhvr>
                                      <p:to>
                                        <p:strVal val="visible"/>
                                      </p:to>
                                    </p:set>
                                    <p:animEffect transition="in" filter="fade">
                                      <p:cBhvr>
                                        <p:cTn id="46"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19101" y="228600"/>
            <a:ext cx="8249588" cy="2308324"/>
          </a:xfrm>
          <a:prstGeom prst="rect">
            <a:avLst/>
          </a:prstGeom>
        </p:spPr>
        <p:txBody>
          <a:bodyPr wrap="square">
            <a:spAutoFit/>
          </a:bodyPr>
          <a:lstStyle/>
          <a:p>
            <a:pPr algn="just">
              <a:lnSpc>
                <a:spcPct val="120000"/>
              </a:lnSpc>
            </a:pPr>
            <a:r>
              <a:rPr lang="vi-VN" sz="2400" b="1" dirty="0">
                <a:latin typeface="Times New Roman"/>
                <a:ea typeface="Times New Roman"/>
                <a:cs typeface="Times New Roman"/>
              </a:rPr>
              <a:t>III. Kết bài:</a:t>
            </a:r>
            <a:r>
              <a:rPr lang="vi-VN" sz="2400" dirty="0">
                <a:latin typeface="Times New Roman"/>
                <a:ea typeface="Times New Roman"/>
                <a:cs typeface="Times New Roman"/>
              </a:rPr>
              <a:t> Nêu cảm nghĩ của em về bắt nạt học đường.</a:t>
            </a:r>
            <a:endParaRPr lang="en-US" sz="2400" dirty="0">
              <a:latin typeface="Times New Roman"/>
              <a:ea typeface="Calibri"/>
              <a:cs typeface="Times New Roman"/>
            </a:endParaRPr>
          </a:p>
          <a:p>
            <a:pPr algn="just">
              <a:lnSpc>
                <a:spcPct val="120000"/>
              </a:lnSpc>
            </a:pPr>
            <a:r>
              <a:rPr lang="vi-VN" sz="2400" dirty="0">
                <a:latin typeface="Times New Roman"/>
                <a:ea typeface="Times New Roman"/>
                <a:cs typeface="Times New Roman"/>
              </a:rPr>
              <a:t>- Đây là một hành vi không tốt.</a:t>
            </a:r>
            <a:endParaRPr lang="en-US" sz="2400" dirty="0">
              <a:latin typeface="Times New Roman"/>
              <a:ea typeface="Calibri"/>
              <a:cs typeface="Times New Roman"/>
            </a:endParaRPr>
          </a:p>
          <a:p>
            <a:pPr marL="342900" indent="-342900" algn="just">
              <a:lnSpc>
                <a:spcPct val="120000"/>
              </a:lnSpc>
              <a:buFontTx/>
              <a:buChar char="-"/>
            </a:pPr>
            <a:r>
              <a:rPr lang="vi-VN" sz="2400" dirty="0" smtClean="0">
                <a:latin typeface="Times New Roman"/>
                <a:ea typeface="Times New Roman"/>
                <a:cs typeface="Times New Roman"/>
              </a:rPr>
              <a:t>Em </a:t>
            </a:r>
            <a:r>
              <a:rPr lang="vi-VN" sz="2400" dirty="0">
                <a:latin typeface="Times New Roman"/>
                <a:ea typeface="Times New Roman"/>
                <a:cs typeface="Times New Roman"/>
              </a:rPr>
              <a:t>sẽ làm gì để ngăn chặn tình trạng </a:t>
            </a:r>
            <a:r>
              <a:rPr lang="vi-VN" sz="2400" dirty="0" smtClean="0">
                <a:latin typeface="Times New Roman"/>
                <a:ea typeface="Times New Roman"/>
                <a:cs typeface="Times New Roman"/>
              </a:rPr>
              <a:t>này.</a:t>
            </a:r>
            <a:endParaRPr lang="en-US" sz="2400" dirty="0" smtClean="0">
              <a:latin typeface="Times New Roman"/>
              <a:ea typeface="Times New Roman"/>
              <a:cs typeface="Times New Roman"/>
            </a:endParaRPr>
          </a:p>
          <a:p>
            <a:pPr algn="just">
              <a:lnSpc>
                <a:spcPct val="120000"/>
              </a:lnSpc>
            </a:pPr>
            <a:r>
              <a:rPr lang="vi-VN" sz="2400" b="1" dirty="0" smtClean="0">
                <a:solidFill>
                  <a:srgbClr val="FF0000"/>
                </a:solidFill>
                <a:latin typeface="Times New Roman"/>
                <a:ea typeface="Calibri"/>
                <a:cs typeface="Times New Roman"/>
              </a:rPr>
              <a:t>Đề</a:t>
            </a:r>
            <a:r>
              <a:rPr lang="vi-VN" sz="2400" b="1" dirty="0" smtClean="0">
                <a:latin typeface="Times New Roman"/>
                <a:ea typeface="Calibri"/>
                <a:cs typeface="Times New Roman"/>
              </a:rPr>
              <a:t> </a:t>
            </a:r>
            <a:r>
              <a:rPr lang="vi-VN" sz="2400" b="1" dirty="0">
                <a:solidFill>
                  <a:srgbClr val="FF0000"/>
                </a:solidFill>
                <a:latin typeface="Times New Roman"/>
                <a:ea typeface="Calibri"/>
                <a:cs typeface="Times New Roman"/>
              </a:rPr>
              <a:t>bài 3: Suy nghĩ của em về hiện tượng nói chuyện riêng trong giờ học.</a:t>
            </a:r>
            <a:endParaRPr lang="en-US" sz="2400" dirty="0">
              <a:solidFill>
                <a:srgbClr val="FF0000"/>
              </a:solidFill>
              <a:effectLst/>
              <a:latin typeface="Times New Roman"/>
              <a:ea typeface="Calibri"/>
              <a:cs typeface="Times New Roman"/>
            </a:endParaRPr>
          </a:p>
        </p:txBody>
      </p:sp>
      <p:sp>
        <p:nvSpPr>
          <p:cNvPr id="3" name="Rectangle 2"/>
          <p:cNvSpPr/>
          <p:nvPr/>
        </p:nvSpPr>
        <p:spPr>
          <a:xfrm>
            <a:off x="609600" y="2790828"/>
            <a:ext cx="7848600" cy="2616101"/>
          </a:xfrm>
          <a:prstGeom prst="rect">
            <a:avLst/>
          </a:prstGeom>
        </p:spPr>
        <p:txBody>
          <a:bodyPr wrap="square">
            <a:spAutoFit/>
          </a:bodyPr>
          <a:lstStyle/>
          <a:p>
            <a:pPr algn="ctr">
              <a:lnSpc>
                <a:spcPct val="120000"/>
              </a:lnSpc>
              <a:spcAft>
                <a:spcPts val="800"/>
              </a:spcAft>
            </a:pPr>
            <a:r>
              <a:rPr lang="vi-VN" sz="2400" b="1" dirty="0">
                <a:latin typeface="Times New Roman"/>
                <a:ea typeface="Calibri"/>
                <a:cs typeface="Times New Roman"/>
              </a:rPr>
              <a:t>Hướng dẫn làm bài</a:t>
            </a:r>
            <a:endParaRPr lang="en-US" sz="2400" dirty="0">
              <a:latin typeface="Times New Roman"/>
              <a:ea typeface="Calibri"/>
              <a:cs typeface="Times New Roman"/>
            </a:endParaRPr>
          </a:p>
          <a:p>
            <a:pPr algn="just">
              <a:lnSpc>
                <a:spcPct val="120000"/>
              </a:lnSpc>
              <a:spcAft>
                <a:spcPts val="800"/>
              </a:spcAft>
              <a:tabLst>
                <a:tab pos="5940425" algn="r"/>
              </a:tabLst>
            </a:pPr>
            <a:r>
              <a:rPr lang="vi-VN" sz="2400" b="1" dirty="0">
                <a:latin typeface="Times New Roman"/>
                <a:ea typeface="Calibri"/>
                <a:cs typeface="Times New Roman"/>
              </a:rPr>
              <a:t>A. MỞ BÀI:</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 Giới thiệu  hiện tượng</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 Nhấn mạnh hậu quả của bệnh -&gt; Là một căn bệnh vô cùng khó chữa.</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342813465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 calcmode="lin" valueType="num">
                                      <p:cBhvr additive="base">
                                        <p:cTn id="7"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228600" y="80818"/>
            <a:ext cx="8686800" cy="5271764"/>
          </a:xfrm>
          <a:prstGeom prst="rect">
            <a:avLst/>
          </a:prstGeom>
        </p:spPr>
        <p:txBody>
          <a:bodyPr wrap="square">
            <a:spAutoFit/>
          </a:bodyPr>
          <a:lstStyle/>
          <a:p>
            <a:pPr algn="ctr">
              <a:lnSpc>
                <a:spcPct val="120000"/>
              </a:lnSpc>
              <a:spcAft>
                <a:spcPts val="800"/>
              </a:spcAft>
            </a:pPr>
            <a:r>
              <a:rPr lang="vi-VN" sz="2000" b="1" dirty="0">
                <a:latin typeface="Times New Roman"/>
                <a:ea typeface="Calibri"/>
                <a:cs typeface="Times New Roman"/>
              </a:rPr>
              <a:t>B. THÂN BÀI:</a:t>
            </a:r>
            <a:r>
              <a:rPr lang="vi-VN" sz="2000" dirty="0">
                <a:latin typeface="Times New Roman"/>
                <a:ea typeface="Calibri"/>
                <a:cs typeface="Times New Roman"/>
              </a:rPr>
              <a:t>        </a:t>
            </a:r>
            <a:endParaRPr lang="en-US" sz="2000" dirty="0">
              <a:latin typeface="Times New Roman"/>
              <a:ea typeface="Calibri"/>
              <a:cs typeface="Times New Roman"/>
            </a:endParaRPr>
          </a:p>
          <a:p>
            <a:pPr algn="just">
              <a:lnSpc>
                <a:spcPct val="120000"/>
              </a:lnSpc>
              <a:spcAft>
                <a:spcPts val="800"/>
              </a:spcAft>
            </a:pPr>
            <a:r>
              <a:rPr lang="vi-VN" sz="2000" b="1" dirty="0">
                <a:latin typeface="Times New Roman"/>
                <a:ea typeface="Calibri"/>
                <a:cs typeface="Times New Roman"/>
              </a:rPr>
              <a:t>1. Giải thích thế nào là nói chuyện riêng trong giờ học:</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Nói chuyện riêng trong giờ học tức là học sinh nói, bàn bạc và thảo luận về những vấn đề không liên quan đến những gì giáo viên đang giảng dạy trên lớp, chẳng hạn như: “bộ phim hôm qua kết thúc như thế nào”, “kiểu tóc mới của mình ra sao”...</a:t>
            </a:r>
            <a:endParaRPr lang="en-US" sz="2000" dirty="0">
              <a:latin typeface="Times New Roman"/>
              <a:ea typeface="Calibri"/>
              <a:cs typeface="Times New Roman"/>
            </a:endParaRPr>
          </a:p>
          <a:p>
            <a:pPr algn="just">
              <a:lnSpc>
                <a:spcPct val="120000"/>
              </a:lnSpc>
              <a:spcAft>
                <a:spcPts val="800"/>
              </a:spcAft>
            </a:pPr>
            <a:r>
              <a:rPr lang="vi-VN" sz="2000" b="1" dirty="0">
                <a:latin typeface="Times New Roman"/>
                <a:ea typeface="Calibri"/>
                <a:cs typeface="Times New Roman"/>
              </a:rPr>
              <a:t>2. Thực trạng của hiện tượng:</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Tình trạng nói chuyện riêng trong các giờ học của học sinh hiện nay diễn ra nhiều và ngày càng gia tăng. Chúng ta không lạ gì với việc hai, ba bạn học sinh ngồi chung một bàn hay ngồi bàn trên bàn dưới thậm chí ngồi cách xa mấy bàn bàn tán với nhau một bạn, một sự việc nào đó, hay chỉ đơn giản nói về đôi giày của bạn nam, chiếc nơ buộc tóc của bạn nữ...Những câu chuyện không thành chuyện đó vẫn xảy ra hàng ngày trong các tiết học và dường như đã trở thành “chuyện thường ngày” ở hầu hết các trường học, lớp học ở nước ta.</a:t>
            </a:r>
            <a:endParaRPr lang="en-US" sz="2000" dirty="0">
              <a:effectLst/>
              <a:latin typeface="Times New Roman"/>
              <a:ea typeface="Calibri"/>
              <a:cs typeface="Times New Roman"/>
            </a:endParaRPr>
          </a:p>
        </p:txBody>
      </p:sp>
    </p:spTree>
    <p:extLst>
      <p:ext uri="{BB962C8B-B14F-4D97-AF65-F5344CB8AC3E}">
        <p14:creationId xmlns:p14="http://schemas.microsoft.com/office/powerpoint/2010/main" val="342813465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500" fill="hold"/>
                                        <p:tgtEl>
                                          <p:spTgt spid="2"/>
                                        </p:tgtEl>
                                        <p:attrNameLst>
                                          <p:attrName>ppt_x</p:attrName>
                                        </p:attrNameLst>
                                      </p:cBhvr>
                                      <p:tavLst>
                                        <p:tav tm="0">
                                          <p:val>
                                            <p:strVal val="#ppt_x"/>
                                          </p:val>
                                        </p:tav>
                                        <p:tav tm="100000">
                                          <p:val>
                                            <p:strVal val="#ppt_x"/>
                                          </p:val>
                                        </p:tav>
                                      </p:tavLst>
                                    </p:anim>
                                    <p:anim calcmode="lin" valueType="num">
                                      <p:cBhvr additive="base">
                                        <p:cTn id="1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19100" y="1234553"/>
            <a:ext cx="8249588" cy="5236626"/>
          </a:xfrm>
          <a:prstGeom prst="rect">
            <a:avLst/>
          </a:prstGeom>
        </p:spPr>
        <p:txBody>
          <a:bodyPr wrap="square">
            <a:spAutoFit/>
          </a:bodyPr>
          <a:lstStyle/>
          <a:p>
            <a:pPr algn="just">
              <a:lnSpc>
                <a:spcPct val="120000"/>
              </a:lnSpc>
              <a:spcAft>
                <a:spcPts val="800"/>
              </a:spcAft>
            </a:pPr>
            <a:r>
              <a:rPr lang="vi-VN" sz="2400" b="1" dirty="0">
                <a:latin typeface="Times New Roman"/>
                <a:ea typeface="Calibri"/>
                <a:cs typeface="Times New Roman"/>
              </a:rPr>
              <a:t>3. Nguyên nhân:</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 Hành vi này là sự kết hợp giữa những học sinh đã đánh mất đi lòng tự trọng, họ không tôn trọng người khác và chính bản thân mình.</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 Thiếu tinh thần tự giác trong học tập, không hững thú say mê trong việc học, không xác định được mục đích đúng đắn của việc học tập: học để có kiến thức, với họ đến lớp chỉ là điểm danh có mặt, buôn chuyện...</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 Do môn học, bài học, phương pháp dạy của giáo viên chưa hay, chưa cuốn hút học sinh, khiến học sinh không hứng thú với việc học...</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342813465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419101" y="454853"/>
            <a:ext cx="7804294" cy="6059095"/>
          </a:xfrm>
          <a:prstGeom prst="rect">
            <a:avLst/>
          </a:prstGeom>
        </p:spPr>
        <p:txBody>
          <a:bodyPr wrap="square">
            <a:spAutoFit/>
          </a:bodyPr>
          <a:lstStyle/>
          <a:p>
            <a:pPr algn="ctr">
              <a:lnSpc>
                <a:spcPct val="120000"/>
              </a:lnSpc>
              <a:spcAft>
                <a:spcPts val="800"/>
              </a:spcAft>
            </a:pPr>
            <a:r>
              <a:rPr lang="vi-VN" sz="2400" b="1" dirty="0">
                <a:latin typeface="Times New Roman"/>
                <a:ea typeface="Calibri"/>
                <a:cs typeface="Times New Roman"/>
              </a:rPr>
              <a:t>4. Tác hại:</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Nói chuyện – hiện tượng nhiều em coi đó là bình thường, lại ẩn chứa  những tác hại nghiêm trọng, nó ảnh hưởng không nhỏ tới bản thân và những người xung quanh.</a:t>
            </a:r>
            <a:endParaRPr lang="en-US" sz="2400" dirty="0">
              <a:latin typeface="Times New Roman"/>
              <a:ea typeface="Calibri"/>
              <a:cs typeface="Times New Roman"/>
            </a:endParaRPr>
          </a:p>
          <a:p>
            <a:pPr algn="just">
              <a:lnSpc>
                <a:spcPct val="120000"/>
              </a:lnSpc>
              <a:spcAft>
                <a:spcPts val="800"/>
              </a:spcAft>
            </a:pPr>
            <a:r>
              <a:rPr lang="vi-VN" sz="2400" dirty="0">
                <a:latin typeface="Times New Roman"/>
                <a:ea typeface="Calibri"/>
                <a:cs typeface="Times New Roman"/>
              </a:rPr>
              <a:t>- Nói chuyện riêng trong lớp tác hại đầu tiên là các em đã đánh mất lợi ích của cá nhân mình, vì nó khiến các em không thể tiếp thu hết kiến thức trên lớp mà thầy cô giảng, các em sẽ bỏ lỡ một phần hoặc tất cả những kiến thức mà thầy cô giảng dạy. Bởi bộ não của con người chỉ hoạt động có mức độ và phạm vi nhất định, nên ta không thể vừa nghe giảng lại vừa hăng say nói chuyện riêng được. Nếu các em không hiểu bài trên lớp thì về nhà không làm bài tập được, vì thế lực học giảm sút, dần sẽ mất gốc kiến thức.</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260310496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400" y="609600"/>
            <a:ext cx="8305800" cy="4626908"/>
          </a:xfrm>
          <a:prstGeom prst="rect">
            <a:avLst/>
          </a:prstGeom>
        </p:spPr>
        <p:txBody>
          <a:bodyPr wrap="square">
            <a:spAutoFit/>
          </a:bodyPr>
          <a:lstStyle/>
          <a:p>
            <a:pPr algn="just">
              <a:lnSpc>
                <a:spcPct val="120000"/>
              </a:lnSpc>
              <a:spcAft>
                <a:spcPts val="800"/>
              </a:spcAft>
            </a:pPr>
            <a:r>
              <a:rPr lang="vi-VN" sz="2000" dirty="0">
                <a:latin typeface="Times New Roman"/>
                <a:ea typeface="Calibri"/>
                <a:cs typeface="Times New Roman"/>
              </a:rPr>
              <a:t>- Hơn nữa thói quen nói chuyện riêng trong lớp lại gây ảnh hưởng không tốt tới bạn bè và thầy cô. Các em thử nghĩ mà xem khi bạn mình đang chăm chú nghe giảng còn mình lại đang thao thao nói chuyện thì bạn ấy sẽ rất khó chịu, khó tập trung vào bài giảng. Thầy cô đang giảng bài mà phải dừng lại vì một số học sinh nói chuyện riêng thì không chỉ mất thời gian cho bài giảng mà còn gây ức chế, nản lòng và có ấn tượng không tốt với học sinh đó.</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 Trên tất cả, hành vi nói chuyện riêng trong giờ học có thể nói là hành vi vô cùng vô văn hóa, thật khó có thể chấp nhận được khi nó được thực hiện bởi những người đã và đang học văn hóa trong trường lớp. Hành vi này vô văn hóa ở chỗ những người thực hiện nó không dành sự tôn trọng cho người đang truyền giảng kiến thức, cho những người xung quanh và cho chính bản thân mình. </a:t>
            </a:r>
            <a:endParaRPr lang="en-US" sz="2000" dirty="0">
              <a:effectLst/>
              <a:latin typeface="Times New Roman"/>
              <a:ea typeface="Calibri"/>
              <a:cs typeface="Times New Roman"/>
            </a:endParaRPr>
          </a:p>
        </p:txBody>
      </p:sp>
    </p:spTree>
    <p:extLst>
      <p:ext uri="{BB962C8B-B14F-4D97-AF65-F5344CB8AC3E}">
        <p14:creationId xmlns:p14="http://schemas.microsoft.com/office/powerpoint/2010/main" val="260310496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533399" y="467164"/>
            <a:ext cx="7689995" cy="5406608"/>
          </a:xfrm>
          <a:prstGeom prst="rect">
            <a:avLst/>
          </a:prstGeom>
        </p:spPr>
        <p:txBody>
          <a:bodyPr wrap="square">
            <a:spAutoFit/>
          </a:bodyPr>
          <a:lstStyle/>
          <a:p>
            <a:pPr algn="ctr">
              <a:lnSpc>
                <a:spcPct val="120000"/>
              </a:lnSpc>
              <a:spcAft>
                <a:spcPts val="800"/>
              </a:spcAft>
            </a:pPr>
            <a:r>
              <a:rPr lang="vi-VN" sz="2000" b="1" dirty="0">
                <a:latin typeface="Times New Roman"/>
                <a:ea typeface="Calibri"/>
                <a:cs typeface="Times New Roman"/>
              </a:rPr>
              <a:t>5.  Hướng khắc phục: </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Vậy để loại bỏ hiện tượng nói chuyện riêng trong lớp chúng ta phải làm như thế nào? </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 Xác định mục đích chính của người học sinh là học tập từ đó có ý thức tốt hơn trong giờ học.</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 Chú ý nghe giảng, hăng hái phát biểu xây dựng bài, khi bị lôi cuốn vào bài giảng của thầy cô chúng ta sẽ mất dần thói quen nói chuyện.</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 Các thầy cô cũng cần xem lại phương pháp giảng dạy để học sinh dễ hiểu bài, gây được sự hứng thú hơn với học sinh.</a:t>
            </a:r>
            <a:endParaRPr lang="en-US" sz="2000" dirty="0">
              <a:latin typeface="Times New Roman"/>
              <a:ea typeface="Calibri"/>
              <a:cs typeface="Times New Roman"/>
            </a:endParaRPr>
          </a:p>
          <a:p>
            <a:pPr algn="just">
              <a:lnSpc>
                <a:spcPct val="120000"/>
              </a:lnSpc>
              <a:spcAft>
                <a:spcPts val="800"/>
              </a:spcAft>
            </a:pPr>
            <a:r>
              <a:rPr lang="vi-VN" sz="2000" dirty="0">
                <a:latin typeface="Times New Roman"/>
                <a:ea typeface="Calibri"/>
                <a:cs typeface="Times New Roman"/>
              </a:rPr>
              <a:t>- Có biện pháp nhắc nhở xử phạt nghiêm khắc của cán bộ lớp, giáo viên chủ nhiệm và thái độ đấu tranh của các bạn học sinh trong lớp – những người không nói chuyện cũng sẽ khiến hiện tượng này dần biến mất trong lớp học.</a:t>
            </a:r>
            <a:endParaRPr lang="en-US" sz="2000" dirty="0">
              <a:effectLst/>
              <a:latin typeface="Times New Roman"/>
              <a:ea typeface="Calibri"/>
              <a:cs typeface="Times New Roman"/>
            </a:endParaRPr>
          </a:p>
        </p:txBody>
      </p:sp>
    </p:spTree>
    <p:extLst>
      <p:ext uri="{BB962C8B-B14F-4D97-AF65-F5344CB8AC3E}">
        <p14:creationId xmlns:p14="http://schemas.microsoft.com/office/powerpoint/2010/main" val="2603104963"/>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1600200" y="1460668"/>
            <a:ext cx="5943600" cy="1627112"/>
          </a:xfrm>
          <a:prstGeom prst="rect">
            <a:avLst/>
          </a:prstGeom>
        </p:spPr>
        <p:txBody>
          <a:bodyPr wrap="square">
            <a:spAutoFit/>
          </a:bodyPr>
          <a:lstStyle/>
          <a:p>
            <a:pPr>
              <a:lnSpc>
                <a:spcPct val="120000"/>
              </a:lnSpc>
              <a:spcAft>
                <a:spcPts val="800"/>
              </a:spcAft>
              <a:tabLst>
                <a:tab pos="5940425" algn="r"/>
              </a:tabLst>
            </a:pPr>
            <a:r>
              <a:rPr lang="vi-VN" sz="2400" b="1" dirty="0">
                <a:latin typeface="Times New Roman"/>
                <a:ea typeface="Calibri"/>
                <a:cs typeface="Times New Roman"/>
              </a:rPr>
              <a:t>C. KẾT BÀI:</a:t>
            </a:r>
            <a:endParaRPr lang="en-US" sz="2400" dirty="0">
              <a:latin typeface="Times New Roman"/>
              <a:ea typeface="Calibri"/>
              <a:cs typeface="Times New Roman"/>
            </a:endParaRPr>
          </a:p>
          <a:p>
            <a:pPr>
              <a:lnSpc>
                <a:spcPct val="120000"/>
              </a:lnSpc>
              <a:spcAft>
                <a:spcPts val="800"/>
              </a:spcAft>
              <a:tabLst>
                <a:tab pos="5940425" algn="r"/>
              </a:tabLst>
            </a:pPr>
            <a:r>
              <a:rPr lang="vi-VN" sz="2400" dirty="0">
                <a:latin typeface="Times New Roman"/>
                <a:ea typeface="Calibri"/>
                <a:cs typeface="Times New Roman"/>
              </a:rPr>
              <a:t>- Khẳng định lại tác hại</a:t>
            </a:r>
            <a:endParaRPr lang="en-US" sz="2400" dirty="0">
              <a:latin typeface="Times New Roman"/>
              <a:ea typeface="Calibri"/>
              <a:cs typeface="Times New Roman"/>
            </a:endParaRPr>
          </a:p>
          <a:p>
            <a:pPr>
              <a:lnSpc>
                <a:spcPct val="120000"/>
              </a:lnSpc>
              <a:spcAft>
                <a:spcPts val="800"/>
              </a:spcAft>
            </a:pPr>
            <a:r>
              <a:rPr lang="vi-VN" sz="2400" dirty="0">
                <a:latin typeface="Times New Roman"/>
                <a:ea typeface="Calibri"/>
                <a:cs typeface="Times New Roman"/>
              </a:rPr>
              <a:t>- Liên hệ rút ra bài học cho bản thân.</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122450479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143000" y="800985"/>
            <a:ext cx="5562600" cy="2712859"/>
          </a:xfrm>
          <a:prstGeom prst="rect">
            <a:avLst/>
          </a:prstGeom>
        </p:spPr>
        <p:txBody>
          <a:bodyPr wrap="square">
            <a:spAutoFit/>
          </a:bodyPr>
          <a:lstStyle/>
          <a:p>
            <a:pPr>
              <a:lnSpc>
                <a:spcPct val="120000"/>
              </a:lnSpc>
            </a:pPr>
            <a:r>
              <a:rPr lang="vi-VN" sz="2400" b="1" dirty="0">
                <a:latin typeface="Times New Roman"/>
                <a:ea typeface="Times New Roman"/>
                <a:cs typeface="Times New Roman"/>
              </a:rPr>
              <a:t>Hướng dẫn học sinh học ở nhà:</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Học bài</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Hoàn thiện các bài tập</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Chuẩn bị nội dung buổi học sau:</a:t>
            </a:r>
            <a:r>
              <a:rPr lang="vi-VN" sz="2400" b="1" dirty="0">
                <a:latin typeface="Times New Roman"/>
                <a:ea typeface="Times New Roman"/>
                <a:cs typeface="Times New Roman"/>
              </a:rPr>
              <a:t> </a:t>
            </a:r>
            <a:r>
              <a:rPr lang="vi-VN" sz="2400" dirty="0">
                <a:latin typeface="Times New Roman"/>
                <a:ea typeface="Calibri"/>
                <a:cs typeface="Times New Roman"/>
              </a:rPr>
              <a:t>Ôn tập: Trái đất – cái nôi của sự sống, : Các loài chung sống với nhau như thế nào?</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21386956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0" y="5486400"/>
            <a:ext cx="1943101"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58982" y="304800"/>
            <a:ext cx="7697138" cy="4179606"/>
          </a:xfrm>
          <a:prstGeom prst="rect">
            <a:avLst/>
          </a:prstGeom>
        </p:spPr>
        <p:txBody>
          <a:bodyPr wrap="square">
            <a:spAutoFit/>
          </a:bodyPr>
          <a:lstStyle/>
          <a:p>
            <a:pPr algn="just">
              <a:lnSpc>
                <a:spcPct val="120000"/>
              </a:lnSpc>
              <a:spcAft>
                <a:spcPts val="1000"/>
              </a:spcAft>
            </a:pPr>
            <a:r>
              <a:rPr lang="vi-VN" sz="2800" b="1" dirty="0">
                <a:solidFill>
                  <a:srgbClr val="FF0000"/>
                </a:solidFill>
                <a:latin typeface="Times New Roman"/>
                <a:ea typeface="SimSun"/>
                <a:cs typeface="Times New Roman"/>
              </a:rPr>
              <a:t>I. Yêu cầu đối với bài văn nghị luận trình bày ý kiến về một hiện tượng ( vấn đề)</a:t>
            </a:r>
            <a:endParaRPr lang="en-US" sz="2800" dirty="0">
              <a:solidFill>
                <a:srgbClr val="FF0000"/>
              </a:solidFill>
              <a:latin typeface="Times New Roman"/>
              <a:ea typeface="Calibri"/>
              <a:cs typeface="Times New Roman"/>
            </a:endParaRPr>
          </a:p>
          <a:p>
            <a:pPr algn="just">
              <a:lnSpc>
                <a:spcPct val="120000"/>
              </a:lnSpc>
              <a:spcAft>
                <a:spcPts val="1000"/>
              </a:spcAft>
            </a:pPr>
            <a:r>
              <a:rPr lang="vi-VN" sz="2800" dirty="0">
                <a:solidFill>
                  <a:srgbClr val="000000"/>
                </a:solidFill>
                <a:latin typeface="Times New Roman"/>
                <a:ea typeface="SimSun"/>
                <a:cs typeface="Times New Roman"/>
              </a:rPr>
              <a:t>- Nêu được </a:t>
            </a:r>
            <a:r>
              <a:rPr lang="vi-VN" sz="2800" dirty="0" smtClean="0">
                <a:solidFill>
                  <a:srgbClr val="000000"/>
                </a:solidFill>
                <a:latin typeface="Times New Roman"/>
                <a:ea typeface="SimSun"/>
                <a:cs typeface="Times New Roman"/>
              </a:rPr>
              <a:t>hiệ</a:t>
            </a:r>
            <a:r>
              <a:rPr lang="en-US" sz="2800" dirty="0">
                <a:solidFill>
                  <a:srgbClr val="000000"/>
                </a:solidFill>
                <a:latin typeface="Times New Roman"/>
                <a:ea typeface="SimSun"/>
                <a:cs typeface="Times New Roman"/>
              </a:rPr>
              <a:t>n</a:t>
            </a:r>
            <a:r>
              <a:rPr lang="vi-VN" sz="2800" dirty="0" smtClean="0">
                <a:solidFill>
                  <a:srgbClr val="000000"/>
                </a:solidFill>
                <a:latin typeface="Times New Roman"/>
                <a:ea typeface="SimSun"/>
                <a:cs typeface="Times New Roman"/>
              </a:rPr>
              <a:t> </a:t>
            </a:r>
            <a:r>
              <a:rPr lang="vi-VN" sz="2800" dirty="0">
                <a:solidFill>
                  <a:srgbClr val="000000"/>
                </a:solidFill>
                <a:latin typeface="Times New Roman"/>
                <a:ea typeface="SimSun"/>
                <a:cs typeface="Times New Roman"/>
              </a:rPr>
              <a:t>tượng, vấn đề cần bàn</a:t>
            </a:r>
            <a:endParaRPr lang="en-US" sz="2800" dirty="0">
              <a:latin typeface="Times New Roman"/>
              <a:ea typeface="Calibri"/>
              <a:cs typeface="Times New Roman"/>
            </a:endParaRPr>
          </a:p>
          <a:p>
            <a:pPr algn="just">
              <a:lnSpc>
                <a:spcPct val="120000"/>
              </a:lnSpc>
              <a:spcAft>
                <a:spcPts val="1000"/>
              </a:spcAft>
            </a:pPr>
            <a:r>
              <a:rPr lang="vi-VN" sz="2800" dirty="0">
                <a:solidFill>
                  <a:srgbClr val="000000"/>
                </a:solidFill>
                <a:latin typeface="Times New Roman"/>
                <a:ea typeface="SimSun"/>
                <a:cs typeface="Times New Roman"/>
              </a:rPr>
              <a:t>- Thể hiện được ý kiến của người viết</a:t>
            </a:r>
            <a:endParaRPr lang="en-US" sz="2800" dirty="0">
              <a:latin typeface="Times New Roman"/>
              <a:ea typeface="Calibri"/>
              <a:cs typeface="Times New Roman"/>
            </a:endParaRPr>
          </a:p>
          <a:p>
            <a:pPr algn="just">
              <a:lnSpc>
                <a:spcPct val="120000"/>
              </a:lnSpc>
              <a:spcAft>
                <a:spcPts val="1000"/>
              </a:spcAft>
            </a:pPr>
            <a:r>
              <a:rPr lang="vi-VN" sz="2800" dirty="0">
                <a:solidFill>
                  <a:srgbClr val="000000"/>
                </a:solidFill>
                <a:latin typeface="Times New Roman"/>
                <a:ea typeface="SimSun"/>
                <a:cs typeface="Times New Roman"/>
              </a:rPr>
              <a:t>- Dùng lý lẽ và dẫn chứng để thuyết phục người đọc.</a:t>
            </a:r>
            <a:endParaRPr lang="en-US" sz="2800" dirty="0">
              <a:latin typeface="Times New Roman"/>
              <a:ea typeface="Calibri"/>
              <a:cs typeface="Times New Roman"/>
            </a:endParaRPr>
          </a:p>
          <a:p>
            <a:pPr algn="just">
              <a:lnSpc>
                <a:spcPct val="120000"/>
              </a:lnSpc>
              <a:spcAft>
                <a:spcPts val="1000"/>
              </a:spcAft>
            </a:pPr>
            <a:r>
              <a:rPr lang="vi-VN" sz="2800" b="1" dirty="0">
                <a:solidFill>
                  <a:srgbClr val="000000"/>
                </a:solidFill>
                <a:latin typeface="Times New Roman"/>
                <a:ea typeface="SimSun"/>
                <a:cs typeface="Times New Roman"/>
              </a:rPr>
              <a:t>II. Các bước khi làm bài văn nghị luận về một hiện tượng (vấn đề) trong cuộc sống: </a:t>
            </a:r>
            <a:endParaRPr lang="en-US" sz="2800" dirty="0">
              <a:latin typeface="Times New Roman"/>
              <a:ea typeface="Calibri"/>
              <a:cs typeface="Times New Roman"/>
            </a:endParaRPr>
          </a:p>
        </p:txBody>
      </p:sp>
      <p:pic>
        <p:nvPicPr>
          <p:cNvPr id="8" name="Picture 7" descr="Picture1">
            <a:extLst>
              <a:ext uri="{FF2B5EF4-FFF2-40B4-BE49-F238E27FC236}">
                <a16:creationId xmlns="" xmlns:a16="http://schemas.microsoft.com/office/drawing/2014/main" xmlns:lc="http://schemas.openxmlformats.org/drawingml/2006/lockedCanva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6685538" y="1226108"/>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361168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 calcmode="lin" valueType="num">
                                      <p:cBhvr additive="base">
                                        <p:cTn id="11"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2">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 calcmode="lin" valueType="num">
                                      <p:cBhvr additive="base">
                                        <p:cTn id="1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2">
                                            <p:txEl>
                                              <p:pRg st="1" end="1"/>
                                            </p:txEl>
                                          </p:spTgt>
                                        </p:tgtEl>
                                      </p:cBhvr>
                                    </p:animEffect>
                                    <p:set>
                                      <p:cBhvr>
                                        <p:cTn id="28" dur="1" fill="hold">
                                          <p:stCondLst>
                                            <p:cond delay="499"/>
                                          </p:stCondLst>
                                        </p:cTn>
                                        <p:tgtEl>
                                          <p:spTgt spid="2">
                                            <p:txEl>
                                              <p:pRg st="1" end="1"/>
                                            </p:txEl>
                                          </p:spTgt>
                                        </p:tgtEl>
                                        <p:attrNameLst>
                                          <p:attrName>style.visibility</p:attrName>
                                        </p:attrNameLst>
                                      </p:cBhvr>
                                      <p:to>
                                        <p:strVal val="hidden"/>
                                      </p:to>
                                    </p:set>
                                  </p:childTnLst>
                                </p:cTn>
                              </p:par>
                              <p:par>
                                <p:cTn id="29" presetID="10" presetClass="exit" presetSubtype="0" fill="hold" nodeType="withEffect">
                                  <p:stCondLst>
                                    <p:cond delay="0"/>
                                  </p:stCondLst>
                                  <p:childTnLst>
                                    <p:animEffect transition="out" filter="fade">
                                      <p:cBhvr>
                                        <p:cTn id="30" dur="500"/>
                                        <p:tgtEl>
                                          <p:spTgt spid="2">
                                            <p:txEl>
                                              <p:pRg st="2" end="2"/>
                                            </p:txEl>
                                          </p:spTgt>
                                        </p:tgtEl>
                                      </p:cBhvr>
                                    </p:animEffect>
                                    <p:set>
                                      <p:cBhvr>
                                        <p:cTn id="31" dur="1" fill="hold">
                                          <p:stCondLst>
                                            <p:cond delay="499"/>
                                          </p:stCondLst>
                                        </p:cTn>
                                        <p:tgtEl>
                                          <p:spTgt spid="2">
                                            <p:txEl>
                                              <p:pRg st="2" end="2"/>
                                            </p:txEl>
                                          </p:spTgt>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500"/>
                                        <p:tgtEl>
                                          <p:spTgt spid="2">
                                            <p:txEl>
                                              <p:pRg st="3" end="3"/>
                                            </p:txEl>
                                          </p:spTgt>
                                        </p:tgtEl>
                                      </p:cBhvr>
                                    </p:animEffect>
                                    <p:set>
                                      <p:cBhvr>
                                        <p:cTn id="34"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8158" y="4876800"/>
            <a:ext cx="2162175" cy="1960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62088" y="533400"/>
            <a:ext cx="8059088" cy="1726627"/>
          </a:xfrm>
          <a:prstGeom prst="rect">
            <a:avLst/>
          </a:prstGeom>
        </p:spPr>
        <p:txBody>
          <a:bodyPr wrap="square">
            <a:spAutoFit/>
          </a:bodyPr>
          <a:lstStyle/>
          <a:p>
            <a:pPr algn="just">
              <a:lnSpc>
                <a:spcPct val="120000"/>
              </a:lnSpc>
              <a:spcAft>
                <a:spcPts val="1000"/>
              </a:spcAft>
            </a:pPr>
            <a:r>
              <a:rPr lang="vi-VN" sz="2800" b="1" dirty="0">
                <a:solidFill>
                  <a:srgbClr val="FF0000"/>
                </a:solidFill>
                <a:latin typeface="Times New Roman"/>
                <a:ea typeface="SimSun"/>
                <a:cs typeface="Times New Roman"/>
              </a:rPr>
              <a:t>a. Trước khi viết</a:t>
            </a:r>
          </a:p>
          <a:p>
            <a:pPr algn="just">
              <a:lnSpc>
                <a:spcPct val="120000"/>
              </a:lnSpc>
              <a:spcAft>
                <a:spcPts val="1000"/>
              </a:spcAft>
            </a:pPr>
            <a:r>
              <a:rPr lang="vi-VN" sz="2800" b="1" dirty="0">
                <a:solidFill>
                  <a:srgbClr val="000000"/>
                </a:solidFill>
                <a:latin typeface="Times New Roman"/>
                <a:ea typeface="SimSun"/>
                <a:cs typeface="Times New Roman"/>
              </a:rPr>
              <a:t>-</a:t>
            </a:r>
            <a:r>
              <a:rPr lang="vi-VN" sz="2800" dirty="0">
                <a:solidFill>
                  <a:srgbClr val="000000"/>
                </a:solidFill>
                <a:latin typeface="Times New Roman"/>
                <a:ea typeface="SimSun"/>
                <a:cs typeface="Times New Roman"/>
              </a:rPr>
              <a:t> Lựa chọn đề tài: Đề tài có thể  được ấn định ( Đề kiểm tra, đề thi) hoặc do người viết  tự lựa chọn</a:t>
            </a:r>
            <a:r>
              <a:rPr lang="vi-VN" sz="2800" dirty="0" smtClean="0">
                <a:solidFill>
                  <a:srgbClr val="000000"/>
                </a:solidFill>
                <a:latin typeface="Times New Roman"/>
                <a:ea typeface="SimSun"/>
                <a:cs typeface="Times New Roman"/>
              </a:rPr>
              <a:t>.</a:t>
            </a:r>
            <a:endParaRPr lang="vi-VN" sz="2800" dirty="0">
              <a:solidFill>
                <a:srgbClr val="000000"/>
              </a:solidFill>
              <a:latin typeface="Times New Roman"/>
              <a:ea typeface="SimSun"/>
              <a:cs typeface="Times New Roman"/>
            </a:endParaRPr>
          </a:p>
        </p:txBody>
      </p:sp>
      <p:pic>
        <p:nvPicPr>
          <p:cNvPr id="8" name="Picture 7" descr="Picture1">
            <a:extLst>
              <a:ext uri="{FF2B5EF4-FFF2-40B4-BE49-F238E27FC236}">
                <a16:creationId xmlns="" xmlns:a16="http://schemas.microsoft.com/office/drawing/2014/main" xmlns:lc="http://schemas.openxmlformats.org/drawingml/2006/lockedCanva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5608555" y="408460"/>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800098" y="2438400"/>
            <a:ext cx="8039099" cy="2500172"/>
          </a:xfrm>
          <a:prstGeom prst="rect">
            <a:avLst/>
          </a:prstGeom>
        </p:spPr>
        <p:txBody>
          <a:bodyPr wrap="square">
            <a:spAutoFit/>
          </a:bodyPr>
          <a:lstStyle/>
          <a:p>
            <a:pPr lvl="0" algn="just">
              <a:lnSpc>
                <a:spcPct val="120000"/>
              </a:lnSpc>
              <a:spcAft>
                <a:spcPts val="1000"/>
              </a:spcAft>
            </a:pPr>
            <a:r>
              <a:rPr lang="vi-VN" sz="2800" b="1" dirty="0">
                <a:solidFill>
                  <a:srgbClr val="000000"/>
                </a:solidFill>
                <a:latin typeface="Times New Roman"/>
                <a:ea typeface="SimSun"/>
                <a:cs typeface="Times New Roman"/>
              </a:rPr>
              <a:t>- Tìm ý</a:t>
            </a:r>
            <a:endParaRPr lang="en-US" sz="2800" dirty="0">
              <a:solidFill>
                <a:prstClr val="black"/>
              </a:solidFill>
              <a:latin typeface="Times New Roman"/>
              <a:ea typeface="Calibri"/>
              <a:cs typeface="Times New Roman"/>
            </a:endParaRPr>
          </a:p>
          <a:p>
            <a:pPr lvl="0" algn="just">
              <a:lnSpc>
                <a:spcPct val="120000"/>
              </a:lnSpc>
              <a:spcAft>
                <a:spcPts val="1000"/>
              </a:spcAft>
            </a:pPr>
            <a:r>
              <a:rPr lang="vi-VN" sz="2800" dirty="0">
                <a:solidFill>
                  <a:srgbClr val="000000"/>
                </a:solidFill>
                <a:latin typeface="Times New Roman"/>
                <a:ea typeface="SimSun"/>
                <a:cs typeface="Times New Roman"/>
              </a:rPr>
              <a:t>+ Cần hiểu thế nào là hiện tượng vấn đề này</a:t>
            </a:r>
            <a:endParaRPr lang="en-US" sz="2800" dirty="0">
              <a:solidFill>
                <a:prstClr val="black"/>
              </a:solidFill>
              <a:latin typeface="Times New Roman"/>
              <a:ea typeface="Calibri"/>
              <a:cs typeface="Times New Roman"/>
            </a:endParaRPr>
          </a:p>
          <a:p>
            <a:pPr lvl="0" algn="just">
              <a:lnSpc>
                <a:spcPct val="120000"/>
              </a:lnSpc>
              <a:spcAft>
                <a:spcPts val="1000"/>
              </a:spcAft>
            </a:pPr>
            <a:r>
              <a:rPr lang="vi-VN" sz="2800" dirty="0">
                <a:solidFill>
                  <a:srgbClr val="000000"/>
                </a:solidFill>
                <a:latin typeface="Times New Roman"/>
                <a:ea typeface="SimSun"/>
                <a:cs typeface="Times New Roman"/>
              </a:rPr>
              <a:t>+ Những khía cạnh cần bàn bạc</a:t>
            </a:r>
            <a:endParaRPr lang="en-US" sz="2800" dirty="0">
              <a:solidFill>
                <a:prstClr val="black"/>
              </a:solidFill>
              <a:latin typeface="Times New Roman"/>
              <a:ea typeface="Calibri"/>
              <a:cs typeface="Times New Roman"/>
            </a:endParaRPr>
          </a:p>
          <a:p>
            <a:pPr lvl="0" algn="just">
              <a:lnSpc>
                <a:spcPct val="120000"/>
              </a:lnSpc>
              <a:spcAft>
                <a:spcPts val="1000"/>
              </a:spcAft>
            </a:pPr>
            <a:r>
              <a:rPr lang="vi-VN" sz="2800" dirty="0">
                <a:solidFill>
                  <a:srgbClr val="000000"/>
                </a:solidFill>
                <a:latin typeface="Times New Roman"/>
                <a:ea typeface="SimSun"/>
                <a:cs typeface="Times New Roman"/>
              </a:rPr>
              <a:t>+ Bài học cần rút ra từ vấn đề bàn </a:t>
            </a:r>
            <a:r>
              <a:rPr lang="vi-VN" sz="2800" dirty="0" smtClean="0">
                <a:solidFill>
                  <a:srgbClr val="000000"/>
                </a:solidFill>
                <a:latin typeface="Times New Roman"/>
                <a:ea typeface="SimSun"/>
                <a:cs typeface="Times New Roman"/>
              </a:rPr>
              <a:t>luận.</a:t>
            </a:r>
            <a:r>
              <a:rPr lang="en-US" sz="2800" dirty="0" smtClean="0">
                <a:solidFill>
                  <a:prstClr val="black"/>
                </a:solidFill>
                <a:latin typeface="Times New Roman"/>
                <a:ea typeface="SimSun"/>
                <a:cs typeface="Times New Roman"/>
              </a:rPr>
              <a:t> </a:t>
            </a:r>
            <a:r>
              <a:rPr lang="vi-VN" sz="2800" dirty="0" smtClean="0">
                <a:solidFill>
                  <a:srgbClr val="000000"/>
                </a:solidFill>
                <a:latin typeface="Times New Roman"/>
                <a:ea typeface="SimSun"/>
                <a:cs typeface="Times New Roman"/>
              </a:rPr>
              <a:t>của </a:t>
            </a:r>
            <a:r>
              <a:rPr lang="vi-VN" sz="2800" dirty="0">
                <a:solidFill>
                  <a:srgbClr val="000000"/>
                </a:solidFill>
                <a:latin typeface="Times New Roman"/>
                <a:ea typeface="SimSun"/>
                <a:cs typeface="Times New Roman"/>
              </a:rPr>
              <a:t>bản thân</a:t>
            </a:r>
            <a:endParaRPr lang="en-US" sz="2800" dirty="0">
              <a:solidFill>
                <a:prstClr val="black"/>
              </a:solidFill>
              <a:latin typeface="Times New Roman"/>
              <a:ea typeface="Calibri"/>
              <a:cs typeface="Times New Roman"/>
            </a:endParaRPr>
          </a:p>
        </p:txBody>
      </p:sp>
    </p:spTree>
    <p:extLst>
      <p:ext uri="{BB962C8B-B14F-4D97-AF65-F5344CB8AC3E}">
        <p14:creationId xmlns:p14="http://schemas.microsoft.com/office/powerpoint/2010/main" val="26861126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additive="base">
                                        <p:cTn id="15"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additive="base">
                                        <p:cTn id="2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0" nodeType="clickEffect">
                                  <p:stCondLst>
                                    <p:cond delay="0"/>
                                  </p:stCondLst>
                                  <p:childTnLst>
                                    <p:animEffect transition="out" filter="fade">
                                      <p:cBhvr>
                                        <p:cTn id="26" dur="500"/>
                                        <p:tgtEl>
                                          <p:spTgt spid="2">
                                            <p:txEl>
                                              <p:pRg st="0" end="0"/>
                                            </p:txEl>
                                          </p:spTgt>
                                        </p:tgtEl>
                                      </p:cBhvr>
                                    </p:animEffect>
                                    <p:set>
                                      <p:cBhvr>
                                        <p:cTn id="27" dur="1" fill="hold">
                                          <p:stCondLst>
                                            <p:cond delay="499"/>
                                          </p:stCondLst>
                                        </p:cTn>
                                        <p:tgtEl>
                                          <p:spTgt spid="2">
                                            <p:txEl>
                                              <p:pRg st="0" end="0"/>
                                            </p:txEl>
                                          </p:spTgt>
                                        </p:tgtEl>
                                        <p:attrNameLst>
                                          <p:attrName>style.visibility</p:attrName>
                                        </p:attrNameLst>
                                      </p:cBhvr>
                                      <p:to>
                                        <p:strVal val="hidden"/>
                                      </p:to>
                                    </p:set>
                                  </p:childTnLst>
                                </p:cTn>
                              </p:par>
                              <p:par>
                                <p:cTn id="28" presetID="10" presetClass="exit" presetSubtype="0" fill="hold" grpId="0" nodeType="withEffect">
                                  <p:stCondLst>
                                    <p:cond delay="0"/>
                                  </p:stCondLst>
                                  <p:childTnLst>
                                    <p:animEffect transition="out" filter="fade">
                                      <p:cBhvr>
                                        <p:cTn id="29" dur="500"/>
                                        <p:tgtEl>
                                          <p:spTgt spid="2">
                                            <p:txEl>
                                              <p:pRg st="1" end="1"/>
                                            </p:txEl>
                                          </p:spTgt>
                                        </p:tgtEl>
                                      </p:cBhvr>
                                    </p:animEffect>
                                    <p:set>
                                      <p:cBhvr>
                                        <p:cTn id="30"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0" end="0"/>
                                            </p:txEl>
                                          </p:spTgt>
                                        </p:tgtEl>
                                        <p:attrNameLst>
                                          <p:attrName>style.visibility</p:attrName>
                                        </p:attrNameLst>
                                      </p:cBhvr>
                                      <p:to>
                                        <p:strVal val="visible"/>
                                      </p:to>
                                    </p:set>
                                    <p:animEffect transition="in" filter="fade">
                                      <p:cBhvr>
                                        <p:cTn id="35" dur="1000"/>
                                        <p:tgtEl>
                                          <p:spTgt spid="3">
                                            <p:txEl>
                                              <p:pRg st="0" end="0"/>
                                            </p:txEl>
                                          </p:spTgt>
                                        </p:tgtEl>
                                      </p:cBhvr>
                                    </p:animEffect>
                                    <p:anim calcmode="lin" valueType="num">
                                      <p:cBhvr>
                                        <p:cTn id="36"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1" end="1"/>
                                            </p:txEl>
                                          </p:spTgt>
                                        </p:tgtEl>
                                        <p:attrNameLst>
                                          <p:attrName>style.visibility</p:attrName>
                                        </p:attrNameLst>
                                      </p:cBhvr>
                                      <p:to>
                                        <p:strVal val="visible"/>
                                      </p:to>
                                    </p:set>
                                    <p:animEffect transition="in" filter="fade">
                                      <p:cBhvr>
                                        <p:cTn id="42" dur="1000"/>
                                        <p:tgtEl>
                                          <p:spTgt spid="3">
                                            <p:txEl>
                                              <p:pRg st="1" end="1"/>
                                            </p:txEl>
                                          </p:spTgt>
                                        </p:tgtEl>
                                      </p:cBhvr>
                                    </p:animEffect>
                                    <p:anim calcmode="lin" valueType="num">
                                      <p:cBhvr>
                                        <p:cTn id="4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animEffect transition="in" filter="fade">
                                      <p:cBhvr>
                                        <p:cTn id="47" dur="1000"/>
                                        <p:tgtEl>
                                          <p:spTgt spid="3">
                                            <p:txEl>
                                              <p:pRg st="2" end="2"/>
                                            </p:txEl>
                                          </p:spTgt>
                                        </p:tgtEl>
                                      </p:cBhvr>
                                    </p:animEffect>
                                    <p:anim calcmode="lin" valueType="num">
                                      <p:cBhvr>
                                        <p:cTn id="4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3" end="3"/>
                                            </p:txEl>
                                          </p:spTgt>
                                        </p:tgtEl>
                                        <p:attrNameLst>
                                          <p:attrName>style.visibility</p:attrName>
                                        </p:attrNameLst>
                                      </p:cBhvr>
                                      <p:to>
                                        <p:strVal val="visible"/>
                                      </p:to>
                                    </p:set>
                                    <p:animEffect transition="in" filter="fade">
                                      <p:cBhvr>
                                        <p:cTn id="52" dur="1000"/>
                                        <p:tgtEl>
                                          <p:spTgt spid="3">
                                            <p:txEl>
                                              <p:pRg st="3" end="3"/>
                                            </p:txEl>
                                          </p:spTgt>
                                        </p:tgtEl>
                                      </p:cBhvr>
                                    </p:animEffect>
                                    <p:anim calcmode="lin" valueType="num">
                                      <p:cBhvr>
                                        <p:cTn id="5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8158" y="4876800"/>
            <a:ext cx="2162175" cy="1960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09600" y="152400"/>
            <a:ext cx="8059088" cy="4535601"/>
          </a:xfrm>
          <a:prstGeom prst="rect">
            <a:avLst/>
          </a:prstGeom>
        </p:spPr>
        <p:txBody>
          <a:bodyPr wrap="square">
            <a:spAutoFit/>
          </a:bodyPr>
          <a:lstStyle/>
          <a:p>
            <a:pPr algn="ctr">
              <a:lnSpc>
                <a:spcPct val="120000"/>
              </a:lnSpc>
              <a:spcAft>
                <a:spcPts val="1000"/>
              </a:spcAft>
            </a:pPr>
            <a:r>
              <a:rPr lang="vi-VN" sz="2400" b="1" dirty="0" smtClean="0">
                <a:solidFill>
                  <a:srgbClr val="000000"/>
                </a:solidFill>
                <a:latin typeface="Times New Roman"/>
                <a:ea typeface="SimSun"/>
                <a:cs typeface="Times New Roman"/>
              </a:rPr>
              <a:t>- </a:t>
            </a:r>
            <a:r>
              <a:rPr lang="vi-VN" sz="2400" b="1" dirty="0">
                <a:solidFill>
                  <a:srgbClr val="000000"/>
                </a:solidFill>
                <a:latin typeface="Times New Roman"/>
                <a:ea typeface="SimSun"/>
                <a:cs typeface="Times New Roman"/>
              </a:rPr>
              <a:t>Lập dàn ý</a:t>
            </a:r>
            <a:endParaRPr lang="en-US" sz="2400" dirty="0">
              <a:solidFill>
                <a:prstClr val="black"/>
              </a:solidFill>
              <a:latin typeface="Times New Roman"/>
              <a:ea typeface="Calibri"/>
              <a:cs typeface="Times New Roman"/>
            </a:endParaRPr>
          </a:p>
          <a:p>
            <a:pPr algn="just">
              <a:lnSpc>
                <a:spcPct val="120000"/>
              </a:lnSpc>
              <a:spcAft>
                <a:spcPts val="1000"/>
              </a:spcAft>
            </a:pPr>
            <a:r>
              <a:rPr lang="vi-VN" sz="2400" b="1" dirty="0" smtClean="0">
                <a:solidFill>
                  <a:srgbClr val="000000"/>
                </a:solidFill>
                <a:latin typeface="Times New Roman"/>
                <a:ea typeface="SimSun"/>
                <a:cs typeface="Times New Roman"/>
              </a:rPr>
              <a:t>* </a:t>
            </a:r>
            <a:r>
              <a:rPr lang="vi-VN" sz="2400" b="1" dirty="0">
                <a:solidFill>
                  <a:srgbClr val="000000"/>
                </a:solidFill>
                <a:latin typeface="Times New Roman"/>
                <a:ea typeface="SimSun"/>
                <a:cs typeface="Times New Roman"/>
              </a:rPr>
              <a:t>Mở bài:</a:t>
            </a:r>
            <a:r>
              <a:rPr lang="vi-VN" sz="2400" dirty="0">
                <a:solidFill>
                  <a:srgbClr val="000000"/>
                </a:solidFill>
                <a:latin typeface="Times New Roman"/>
                <a:ea typeface="SimSun"/>
                <a:cs typeface="Times New Roman"/>
              </a:rPr>
              <a:t>  Giới thiệu hiện tượng, vấn đề cần bàn luận</a:t>
            </a:r>
            <a:endParaRPr lang="en-US" sz="2400" dirty="0">
              <a:solidFill>
                <a:prstClr val="black"/>
              </a:solidFill>
              <a:latin typeface="Times New Roman"/>
              <a:ea typeface="Calibri"/>
              <a:cs typeface="Times New Roman"/>
            </a:endParaRPr>
          </a:p>
          <a:p>
            <a:pPr algn="just">
              <a:lnSpc>
                <a:spcPct val="120000"/>
              </a:lnSpc>
              <a:spcAft>
                <a:spcPts val="1000"/>
              </a:spcAft>
            </a:pPr>
            <a:r>
              <a:rPr lang="vi-VN" sz="2400" b="1" dirty="0">
                <a:solidFill>
                  <a:srgbClr val="000000"/>
                </a:solidFill>
                <a:latin typeface="Times New Roman"/>
                <a:ea typeface="SimSun"/>
                <a:cs typeface="Times New Roman"/>
              </a:rPr>
              <a:t>* Thân bài:</a:t>
            </a:r>
            <a:r>
              <a:rPr lang="vi-VN" sz="2400" dirty="0">
                <a:solidFill>
                  <a:srgbClr val="000000"/>
                </a:solidFill>
                <a:latin typeface="Times New Roman"/>
                <a:ea typeface="SimSun"/>
                <a:cs typeface="Times New Roman"/>
              </a:rPr>
              <a:t> Đưa ra ý kiến cần bàn luận:</a:t>
            </a:r>
            <a:endParaRPr lang="en-US" sz="2400" dirty="0">
              <a:solidFill>
                <a:prstClr val="black"/>
              </a:solidFill>
              <a:latin typeface="Times New Roman"/>
              <a:ea typeface="Calibri"/>
              <a:cs typeface="Times New Roman"/>
            </a:endParaRPr>
          </a:p>
          <a:p>
            <a:pPr algn="just">
              <a:lnSpc>
                <a:spcPct val="120000"/>
              </a:lnSpc>
              <a:spcAft>
                <a:spcPts val="1000"/>
              </a:spcAft>
            </a:pPr>
            <a:r>
              <a:rPr lang="vi-VN" sz="2400" dirty="0">
                <a:solidFill>
                  <a:srgbClr val="000000"/>
                </a:solidFill>
                <a:latin typeface="Times New Roman"/>
                <a:ea typeface="SimSun"/>
                <a:cs typeface="Times New Roman"/>
              </a:rPr>
              <a:t>+ Nêu ý 1 ( Lý lẽ, bằng chứng)</a:t>
            </a:r>
            <a:endParaRPr lang="en-US" sz="2400" dirty="0">
              <a:solidFill>
                <a:prstClr val="black"/>
              </a:solidFill>
              <a:latin typeface="Times New Roman"/>
              <a:ea typeface="Calibri"/>
              <a:cs typeface="Times New Roman"/>
            </a:endParaRPr>
          </a:p>
          <a:p>
            <a:pPr algn="just">
              <a:lnSpc>
                <a:spcPct val="120000"/>
              </a:lnSpc>
              <a:spcAft>
                <a:spcPts val="1000"/>
              </a:spcAft>
            </a:pPr>
            <a:r>
              <a:rPr lang="vi-VN" sz="2400" dirty="0">
                <a:solidFill>
                  <a:srgbClr val="000000"/>
                </a:solidFill>
                <a:latin typeface="Times New Roman"/>
                <a:ea typeface="SimSun"/>
                <a:cs typeface="Times New Roman"/>
              </a:rPr>
              <a:t>+ Nêu ý 2 ( Lý lẽ, bằng chứng)</a:t>
            </a:r>
            <a:endParaRPr lang="en-US" sz="2400" dirty="0">
              <a:solidFill>
                <a:prstClr val="black"/>
              </a:solidFill>
              <a:latin typeface="Times New Roman"/>
              <a:ea typeface="Calibri"/>
              <a:cs typeface="Times New Roman"/>
            </a:endParaRPr>
          </a:p>
          <a:p>
            <a:pPr algn="just">
              <a:lnSpc>
                <a:spcPct val="120000"/>
              </a:lnSpc>
              <a:spcAft>
                <a:spcPts val="1000"/>
              </a:spcAft>
            </a:pPr>
            <a:r>
              <a:rPr lang="vi-VN" sz="2400" dirty="0">
                <a:solidFill>
                  <a:srgbClr val="000000"/>
                </a:solidFill>
                <a:latin typeface="Times New Roman"/>
                <a:ea typeface="SimSun"/>
                <a:cs typeface="Times New Roman"/>
              </a:rPr>
              <a:t>+ Nêu ý 3 ( Lý lẽ, bằng chứng)</a:t>
            </a:r>
            <a:endParaRPr lang="en-US" sz="2400" dirty="0">
              <a:solidFill>
                <a:prstClr val="black"/>
              </a:solidFill>
              <a:latin typeface="Times New Roman"/>
              <a:ea typeface="Calibri"/>
              <a:cs typeface="Times New Roman"/>
            </a:endParaRPr>
          </a:p>
          <a:p>
            <a:pPr algn="just">
              <a:lnSpc>
                <a:spcPct val="120000"/>
              </a:lnSpc>
              <a:spcAft>
                <a:spcPts val="1000"/>
              </a:spcAft>
            </a:pPr>
            <a:r>
              <a:rPr lang="vi-VN" sz="2400" dirty="0">
                <a:solidFill>
                  <a:srgbClr val="000000"/>
                </a:solidFill>
                <a:latin typeface="Times New Roman"/>
                <a:ea typeface="SimSun"/>
                <a:cs typeface="Times New Roman"/>
              </a:rPr>
              <a:t>...</a:t>
            </a:r>
            <a:endParaRPr lang="en-US" sz="2400" dirty="0">
              <a:solidFill>
                <a:prstClr val="black"/>
              </a:solidFill>
              <a:latin typeface="Times New Roman"/>
              <a:ea typeface="Calibri"/>
              <a:cs typeface="Times New Roman"/>
            </a:endParaRPr>
          </a:p>
          <a:p>
            <a:pPr algn="just">
              <a:lnSpc>
                <a:spcPct val="120000"/>
              </a:lnSpc>
              <a:spcAft>
                <a:spcPts val="1000"/>
              </a:spcAft>
            </a:pPr>
            <a:r>
              <a:rPr lang="vi-VN" sz="2400" b="1" dirty="0">
                <a:solidFill>
                  <a:srgbClr val="000000"/>
                </a:solidFill>
                <a:latin typeface="Times New Roman"/>
                <a:ea typeface="SimSun"/>
                <a:cs typeface="Times New Roman"/>
              </a:rPr>
              <a:t>* Kết bài:</a:t>
            </a:r>
            <a:r>
              <a:rPr lang="vi-VN" sz="2400" dirty="0">
                <a:solidFill>
                  <a:srgbClr val="000000"/>
                </a:solidFill>
                <a:latin typeface="Times New Roman"/>
                <a:ea typeface="SimSun"/>
                <a:cs typeface="Times New Roman"/>
              </a:rPr>
              <a:t> Khẳng định lại ý kiến của bản thân</a:t>
            </a:r>
            <a:endParaRPr lang="en-US" sz="2400" dirty="0">
              <a:solidFill>
                <a:prstClr val="black"/>
              </a:solidFill>
              <a:latin typeface="Times New Roman"/>
              <a:ea typeface="Calibri"/>
              <a:cs typeface="Times New Roman"/>
            </a:endParaRPr>
          </a:p>
        </p:txBody>
      </p:sp>
      <p:pic>
        <p:nvPicPr>
          <p:cNvPr id="7" name="Picture 6" descr="Picture1">
            <a:extLst>
              <a:ext uri="{FF2B5EF4-FFF2-40B4-BE49-F238E27FC236}">
                <a16:creationId xmlns="" xmlns:a16="http://schemas.microsoft.com/office/drawing/2014/main" xmlns:lc="http://schemas.openxmlformats.org/drawingml/2006/lockedCanva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6112885" y="138526"/>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9597010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 calcmode="lin" valueType="num">
                                      <p:cBhvr additive="base">
                                        <p:cTn id="15"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
                                            <p:txEl>
                                              <p:pRg st="1" end="1"/>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additive="base">
                                        <p:cTn id="2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additive="base">
                                        <p:cTn id="2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
                                            <p:txEl>
                                              <p:pRg st="4" end="4"/>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additive="base">
                                        <p:cTn id="31"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5" end="5"/>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 calcmode="lin" valueType="num">
                                      <p:cBhvr additive="base">
                                        <p:cTn id="35" dur="500" fill="hold"/>
                                        <p:tgtEl>
                                          <p:spTgt spid="2">
                                            <p:txEl>
                                              <p:pRg st="6" end="6"/>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2">
                                            <p:txEl>
                                              <p:pRg st="6" end="6"/>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2">
                                            <p:txEl>
                                              <p:pRg st="7" end="7"/>
                                            </p:txEl>
                                          </p:spTgt>
                                        </p:tgtEl>
                                        <p:attrNameLst>
                                          <p:attrName>style.visibility</p:attrName>
                                        </p:attrNameLst>
                                      </p:cBhvr>
                                      <p:to>
                                        <p:strVal val="visible"/>
                                      </p:to>
                                    </p:set>
                                    <p:anim calcmode="lin" valueType="num">
                                      <p:cBhvr additive="base">
                                        <p:cTn id="39" dur="500" fill="hold"/>
                                        <p:tgtEl>
                                          <p:spTgt spid="2">
                                            <p:txEl>
                                              <p:pRg st="7" end="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8158" y="4876800"/>
            <a:ext cx="2162175" cy="1960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23468" y="253768"/>
            <a:ext cx="7467600" cy="1813830"/>
          </a:xfrm>
          <a:prstGeom prst="rect">
            <a:avLst/>
          </a:prstGeom>
        </p:spPr>
        <p:txBody>
          <a:bodyPr wrap="square">
            <a:spAutoFit/>
          </a:bodyPr>
          <a:lstStyle/>
          <a:p>
            <a:pPr algn="just">
              <a:lnSpc>
                <a:spcPct val="120000"/>
              </a:lnSpc>
              <a:spcAft>
                <a:spcPts val="1000"/>
              </a:spcAft>
            </a:pPr>
            <a:r>
              <a:rPr lang="en-US" sz="2800" b="1" dirty="0" smtClean="0">
                <a:solidFill>
                  <a:srgbClr val="000000"/>
                </a:solidFill>
                <a:latin typeface="Times New Roman"/>
                <a:ea typeface="SimSun"/>
                <a:cs typeface="Times New Roman"/>
              </a:rPr>
              <a:t>b</a:t>
            </a:r>
            <a:r>
              <a:rPr lang="vi-VN" sz="2800" b="1" dirty="0" smtClean="0">
                <a:solidFill>
                  <a:srgbClr val="000000"/>
                </a:solidFill>
                <a:latin typeface="Times New Roman"/>
                <a:ea typeface="SimSun"/>
                <a:cs typeface="Times New Roman"/>
              </a:rPr>
              <a:t>. </a:t>
            </a:r>
            <a:r>
              <a:rPr lang="vi-VN" sz="2800" b="1" dirty="0">
                <a:solidFill>
                  <a:srgbClr val="000000"/>
                </a:solidFill>
                <a:latin typeface="Times New Roman"/>
                <a:ea typeface="SimSun"/>
                <a:cs typeface="Times New Roman"/>
              </a:rPr>
              <a:t>Viết </a:t>
            </a:r>
            <a:r>
              <a:rPr lang="vi-VN" sz="2800" b="1" dirty="0" smtClean="0">
                <a:solidFill>
                  <a:srgbClr val="000000"/>
                </a:solidFill>
                <a:latin typeface="Times New Roman"/>
                <a:ea typeface="SimSun"/>
                <a:cs typeface="Times New Roman"/>
              </a:rPr>
              <a:t>bài</a:t>
            </a:r>
            <a:endParaRPr lang="en-US" sz="2800" dirty="0">
              <a:latin typeface="Times New Roman"/>
              <a:ea typeface="SimSun"/>
              <a:cs typeface="Times New Roman"/>
            </a:endParaRPr>
          </a:p>
          <a:p>
            <a:pPr algn="just">
              <a:lnSpc>
                <a:spcPct val="120000"/>
              </a:lnSpc>
              <a:spcAft>
                <a:spcPts val="1000"/>
              </a:spcAft>
            </a:pPr>
            <a:r>
              <a:rPr lang="vi-VN" sz="2800" b="1" dirty="0" smtClean="0">
                <a:solidFill>
                  <a:srgbClr val="000000"/>
                </a:solidFill>
                <a:latin typeface="Times New Roman"/>
                <a:ea typeface="SimSun"/>
                <a:cs typeface="Times New Roman"/>
              </a:rPr>
              <a:t>c</a:t>
            </a:r>
            <a:r>
              <a:rPr lang="vi-VN" sz="2800" b="1" dirty="0">
                <a:solidFill>
                  <a:srgbClr val="000000"/>
                </a:solidFill>
                <a:latin typeface="Times New Roman"/>
                <a:ea typeface="SimSun"/>
                <a:cs typeface="Times New Roman"/>
              </a:rPr>
              <a:t>. Chỉnh sửa bài viết</a:t>
            </a:r>
            <a:endParaRPr lang="en-US" sz="2800" dirty="0">
              <a:latin typeface="Times New Roman"/>
              <a:ea typeface="Calibri"/>
              <a:cs typeface="Times New Roman"/>
            </a:endParaRPr>
          </a:p>
          <a:p>
            <a:r>
              <a:rPr lang="en-US" sz="2800" b="1" dirty="0" err="1" smtClean="0">
                <a:latin typeface="Times New Roman"/>
                <a:ea typeface="Calibri"/>
              </a:rPr>
              <a:t>III.Luyện</a:t>
            </a:r>
            <a:r>
              <a:rPr lang="en-US" sz="2800" b="1" dirty="0" smtClean="0">
                <a:latin typeface="Times New Roman"/>
                <a:ea typeface="Calibri"/>
              </a:rPr>
              <a:t> </a:t>
            </a:r>
            <a:r>
              <a:rPr lang="en-US" sz="2800" b="1" dirty="0" err="1">
                <a:latin typeface="Times New Roman"/>
                <a:ea typeface="Calibri"/>
              </a:rPr>
              <a:t>tập</a:t>
            </a:r>
            <a:endParaRPr lang="en-US" sz="2800" dirty="0"/>
          </a:p>
        </p:txBody>
      </p:sp>
      <p:pic>
        <p:nvPicPr>
          <p:cNvPr id="7" name="Picture 6" descr="Picture1">
            <a:extLst>
              <a:ext uri="{FF2B5EF4-FFF2-40B4-BE49-F238E27FC236}">
                <a16:creationId xmlns="" xmlns:a16="http://schemas.microsoft.com/office/drawing/2014/main" xmlns:lc="http://schemas.openxmlformats.org/drawingml/2006/lockedCanvas" id="{4C7A9805-4EEA-403B-BED7-9A9CC50D377D}"/>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18171396">
            <a:off x="4465554" y="408460"/>
            <a:ext cx="764350" cy="707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419100" y="2195270"/>
            <a:ext cx="7589044" cy="535531"/>
          </a:xfrm>
          <a:prstGeom prst="rect">
            <a:avLst/>
          </a:prstGeom>
        </p:spPr>
        <p:txBody>
          <a:bodyPr wrap="square">
            <a:spAutoFit/>
          </a:bodyPr>
          <a:lstStyle/>
          <a:p>
            <a:pPr algn="ctr">
              <a:lnSpc>
                <a:spcPct val="120000"/>
              </a:lnSpc>
            </a:pPr>
            <a:r>
              <a:rPr lang="vi-VN" sz="2400" b="1" dirty="0">
                <a:latin typeface="Times New Roman"/>
                <a:ea typeface="Times New Roman"/>
                <a:cs typeface="Times New Roman"/>
              </a:rPr>
              <a:t>Đề bài 1: Hiện tượng nghiện game ở học sinh hiện nay</a:t>
            </a:r>
            <a:r>
              <a:rPr lang="vi-VN" sz="2400" b="1" dirty="0" smtClean="0">
                <a:latin typeface="Times New Roman"/>
                <a:ea typeface="Times New Roman"/>
                <a:cs typeface="Times New Roman"/>
              </a:rPr>
              <a:t>.</a:t>
            </a:r>
            <a:endParaRPr lang="en-US" sz="2400" dirty="0">
              <a:latin typeface="Times New Roman"/>
              <a:ea typeface="Calibri"/>
              <a:cs typeface="Times New Roman"/>
            </a:endParaRPr>
          </a:p>
        </p:txBody>
      </p:sp>
      <p:sp>
        <p:nvSpPr>
          <p:cNvPr id="4" name="Rectangle 3"/>
          <p:cNvSpPr/>
          <p:nvPr/>
        </p:nvSpPr>
        <p:spPr>
          <a:xfrm>
            <a:off x="914400" y="2830083"/>
            <a:ext cx="7696200" cy="2712859"/>
          </a:xfrm>
          <a:prstGeom prst="rect">
            <a:avLst/>
          </a:prstGeom>
        </p:spPr>
        <p:txBody>
          <a:bodyPr wrap="square">
            <a:spAutoFit/>
          </a:bodyPr>
          <a:lstStyle/>
          <a:p>
            <a:pPr>
              <a:lnSpc>
                <a:spcPct val="120000"/>
              </a:lnSpc>
            </a:pPr>
            <a:r>
              <a:rPr lang="en-US" sz="2400" b="1" dirty="0" err="1">
                <a:latin typeface="Times New Roman"/>
                <a:ea typeface="Times New Roman"/>
                <a:cs typeface="Times New Roman"/>
              </a:rPr>
              <a:t>Goi</a:t>
            </a:r>
            <a:r>
              <a:rPr lang="en-US" sz="2400" b="1" dirty="0">
                <a:latin typeface="Times New Roman"/>
                <a:ea typeface="Times New Roman"/>
                <a:cs typeface="Times New Roman"/>
              </a:rPr>
              <a:t> ý:</a:t>
            </a:r>
            <a:endParaRPr lang="en-US" sz="2400" dirty="0">
              <a:latin typeface="Times New Roman"/>
              <a:ea typeface="Calibri"/>
              <a:cs typeface="Times New Roman"/>
            </a:endParaRPr>
          </a:p>
          <a:p>
            <a:pPr>
              <a:lnSpc>
                <a:spcPct val="120000"/>
              </a:lnSpc>
            </a:pPr>
            <a:r>
              <a:rPr lang="vi-VN" sz="2400" b="1" dirty="0">
                <a:solidFill>
                  <a:srgbClr val="000000"/>
                </a:solidFill>
                <a:latin typeface="Times New Roman"/>
                <a:ea typeface="Calibri"/>
                <a:cs typeface="Times New Roman"/>
              </a:rPr>
              <a:t>I. MỞ BÀI</a:t>
            </a:r>
            <a:endParaRPr lang="en-US" sz="2400" dirty="0">
              <a:latin typeface="Times New Roman"/>
              <a:ea typeface="Calibri"/>
              <a:cs typeface="Times New Roman"/>
            </a:endParaRPr>
          </a:p>
          <a:p>
            <a:pPr algn="just" fontAlgn="base">
              <a:lnSpc>
                <a:spcPct val="120000"/>
              </a:lnSpc>
              <a:spcAft>
                <a:spcPts val="800"/>
              </a:spcAft>
            </a:pPr>
            <a:r>
              <a:rPr lang="vi-VN" sz="2400" dirty="0">
                <a:solidFill>
                  <a:srgbClr val="000000"/>
                </a:solidFill>
                <a:latin typeface="Times New Roman"/>
                <a:ea typeface="Calibri"/>
                <a:cs typeface="Times New Roman"/>
              </a:rPr>
              <a:t>   Dẫn dắt, giới thiệu hiện tượng nghiện game của học sinh trong xã hội hiện nay. Khái quát suy nghĩ, nhận định của bản thân về vấn đề này (nghiêm trọng, cấp thiết, mang tính xã hội,…)</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13948069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anim calcmode="lin" valueType="num">
                                      <p:cBhvr>
                                        <p:cTn id="12" dur="1000" fill="hold"/>
                                        <p:tgtEl>
                                          <p:spTgt spid="3"/>
                                        </p:tgtEl>
                                        <p:attrNameLst>
                                          <p:attrName>ppt_x</p:attrName>
                                        </p:attrNameLst>
                                      </p:cBhvr>
                                      <p:tavLst>
                                        <p:tav tm="0">
                                          <p:val>
                                            <p:strVal val="#ppt_x"/>
                                          </p:val>
                                        </p:tav>
                                        <p:tav tm="100000">
                                          <p:val>
                                            <p:strVal val="#ppt_x"/>
                                          </p:val>
                                        </p:tav>
                                      </p:tavLst>
                                    </p:anim>
                                    <p:anim calcmode="lin" valueType="num">
                                      <p:cBhvr>
                                        <p:cTn id="1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arn(inVertical)">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8158" y="4876800"/>
            <a:ext cx="2162175" cy="1960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762000" y="352211"/>
            <a:ext cx="8059088" cy="4877233"/>
          </a:xfrm>
          <a:prstGeom prst="rect">
            <a:avLst/>
          </a:prstGeom>
        </p:spPr>
        <p:txBody>
          <a:bodyPr wrap="square">
            <a:spAutoFit/>
          </a:bodyPr>
          <a:lstStyle/>
          <a:p>
            <a:pPr algn="ctr" fontAlgn="base">
              <a:lnSpc>
                <a:spcPct val="120000"/>
              </a:lnSpc>
              <a:spcAft>
                <a:spcPts val="800"/>
              </a:spcAft>
            </a:pPr>
            <a:r>
              <a:rPr lang="vi-VN" sz="2400" b="1" dirty="0">
                <a:solidFill>
                  <a:srgbClr val="000000"/>
                </a:solidFill>
                <a:latin typeface="Times New Roman"/>
                <a:ea typeface="Calibri"/>
                <a:cs typeface="Times New Roman"/>
              </a:rPr>
              <a:t>II.THÂN BÀI</a:t>
            </a:r>
            <a:endParaRPr lang="en-US" sz="2400" dirty="0">
              <a:latin typeface="Times New Roman"/>
              <a:ea typeface="Calibri"/>
              <a:cs typeface="Times New Roman"/>
            </a:endParaRPr>
          </a:p>
          <a:p>
            <a:pPr fontAlgn="base">
              <a:lnSpc>
                <a:spcPct val="120000"/>
              </a:lnSpc>
              <a:spcAft>
                <a:spcPts val="800"/>
              </a:spcAft>
            </a:pPr>
            <a:r>
              <a:rPr lang="vi-VN" sz="2400" b="1" dirty="0">
                <a:solidFill>
                  <a:srgbClr val="000000"/>
                </a:solidFill>
                <a:latin typeface="Times New Roman"/>
                <a:ea typeface="Calibri"/>
                <a:cs typeface="Times New Roman"/>
              </a:rPr>
              <a:t>1. Giải thích:</a:t>
            </a:r>
            <a:endParaRPr lang="en-US" sz="2400" dirty="0">
              <a:latin typeface="Times New Roman"/>
              <a:ea typeface="Calibri"/>
              <a:cs typeface="Times New Roman"/>
            </a:endParaRPr>
          </a:p>
          <a:p>
            <a:r>
              <a:rPr lang="vi-VN" sz="2400" dirty="0">
                <a:solidFill>
                  <a:srgbClr val="000000"/>
                </a:solidFill>
                <a:latin typeface="Times New Roman"/>
                <a:ea typeface="Calibri"/>
              </a:rPr>
              <a:t> + Game là gì? =&gt; Cách gọi chung của các trò chơi điện tử có thể tìm thấy trên các thiết bị như máy tính, điện thoại di động,… nhằm đáp ứng nhu cầu giải trí của con người ngày nay.</a:t>
            </a:r>
            <a:br>
              <a:rPr lang="vi-VN" sz="2400" dirty="0">
                <a:solidFill>
                  <a:srgbClr val="000000"/>
                </a:solidFill>
                <a:latin typeface="Times New Roman"/>
                <a:ea typeface="Calibri"/>
              </a:rPr>
            </a:br>
            <a:r>
              <a:rPr lang="vi-VN" sz="2400" dirty="0">
                <a:solidFill>
                  <a:srgbClr val="000000"/>
                </a:solidFill>
                <a:latin typeface="Times New Roman"/>
                <a:ea typeface="Calibri"/>
              </a:rPr>
              <a:t>+ Nghiện là gì? =&gt;Là trạng thái tâm lý tiêu cực gây ra do việc quá phụ thuộc hoặc sa đà quá mức vào một thứ gì đó có thể gây ảnh hưởng xấu đến người sử dụng hoặc thường xuyên tiếp xúc nó.</a:t>
            </a:r>
            <a:br>
              <a:rPr lang="vi-VN" sz="2400" dirty="0">
                <a:solidFill>
                  <a:srgbClr val="000000"/>
                </a:solidFill>
                <a:latin typeface="Times New Roman"/>
                <a:ea typeface="Calibri"/>
              </a:rPr>
            </a:br>
            <a:r>
              <a:rPr lang="vi-VN" sz="2400" dirty="0">
                <a:solidFill>
                  <a:srgbClr val="000000"/>
                </a:solidFill>
                <a:latin typeface="Times New Roman"/>
                <a:ea typeface="Calibri"/>
              </a:rPr>
              <a:t>+ Nghiện game là gì? =&gt; Là hiện tượng tập trung quá mức vào trò chơi điện tử dẫn đến những tác hại không mong muốn.</a:t>
            </a:r>
            <a:br>
              <a:rPr lang="vi-VN" sz="2400" dirty="0">
                <a:solidFill>
                  <a:srgbClr val="000000"/>
                </a:solidFill>
                <a:latin typeface="Times New Roman"/>
                <a:ea typeface="Calibri"/>
              </a:rPr>
            </a:br>
            <a:endParaRPr lang="en-US" sz="2400" dirty="0"/>
          </a:p>
        </p:txBody>
      </p:sp>
    </p:spTree>
    <p:extLst>
      <p:ext uri="{BB962C8B-B14F-4D97-AF65-F5344CB8AC3E}">
        <p14:creationId xmlns:p14="http://schemas.microsoft.com/office/powerpoint/2010/main" val="13948069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58158" y="4876800"/>
            <a:ext cx="2162175" cy="1960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838200" y="224554"/>
            <a:ext cx="8153400" cy="5632311"/>
          </a:xfrm>
          <a:prstGeom prst="rect">
            <a:avLst/>
          </a:prstGeom>
        </p:spPr>
        <p:txBody>
          <a:bodyPr wrap="square">
            <a:spAutoFit/>
          </a:bodyPr>
          <a:lstStyle/>
          <a:p>
            <a:r>
              <a:rPr lang="vi-VN" sz="2400" b="1" dirty="0">
                <a:solidFill>
                  <a:srgbClr val="000000"/>
                </a:solidFill>
                <a:latin typeface="Times New Roman"/>
                <a:ea typeface="Calibri"/>
              </a:rPr>
              <a:t>2. Thực trạng:</a:t>
            </a:r>
            <a:br>
              <a:rPr lang="vi-VN" sz="2400" b="1" dirty="0">
                <a:solidFill>
                  <a:srgbClr val="000000"/>
                </a:solidFill>
                <a:latin typeface="Times New Roman"/>
                <a:ea typeface="Calibri"/>
              </a:rPr>
            </a:br>
            <a:r>
              <a:rPr lang="vi-VN" sz="2400" dirty="0">
                <a:solidFill>
                  <a:srgbClr val="000000"/>
                </a:solidFill>
                <a:latin typeface="Times New Roman"/>
                <a:ea typeface="Calibri"/>
              </a:rPr>
              <a:t>+ Nhiều học sinh, sinh viên dành phần lớn thời gian mỗi ngày cho việc chơi game.</a:t>
            </a:r>
            <a:br>
              <a:rPr lang="vi-VN" sz="2400" dirty="0">
                <a:solidFill>
                  <a:srgbClr val="000000"/>
                </a:solidFill>
                <a:latin typeface="Times New Roman"/>
                <a:ea typeface="Calibri"/>
              </a:rPr>
            </a:br>
            <a:r>
              <a:rPr lang="vi-VN" sz="2400" dirty="0">
                <a:solidFill>
                  <a:srgbClr val="000000"/>
                </a:solidFill>
                <a:latin typeface="Times New Roman"/>
                <a:ea typeface="Calibri"/>
              </a:rPr>
              <a:t>+ Nhiều tiệm net vẫn hoạt động ngoài giờ cho phép do nhu cầu chơi game về đêm của học sinh.</a:t>
            </a:r>
            <a:br>
              <a:rPr lang="vi-VN" sz="2400" dirty="0">
                <a:solidFill>
                  <a:srgbClr val="000000"/>
                </a:solidFill>
                <a:latin typeface="Times New Roman"/>
                <a:ea typeface="Calibri"/>
              </a:rPr>
            </a:br>
            <a:r>
              <a:rPr lang="vi-VN" sz="2400" dirty="0">
                <a:solidFill>
                  <a:srgbClr val="000000"/>
                </a:solidFill>
                <a:latin typeface="Times New Roman"/>
                <a:ea typeface="Calibri"/>
              </a:rPr>
              <a:t>+ Ngày càng nhiều hậu quả tiêu cực xảy ra trong xã hội có liên quan đến nghiện game</a:t>
            </a:r>
            <a:br>
              <a:rPr lang="vi-VN" sz="2400" dirty="0">
                <a:solidFill>
                  <a:srgbClr val="000000"/>
                </a:solidFill>
                <a:latin typeface="Times New Roman"/>
                <a:ea typeface="Calibri"/>
              </a:rPr>
            </a:br>
            <a:r>
              <a:rPr lang="vi-VN" sz="2400" b="1" dirty="0">
                <a:solidFill>
                  <a:srgbClr val="000000"/>
                </a:solidFill>
                <a:latin typeface="Times New Roman"/>
                <a:ea typeface="Calibri"/>
              </a:rPr>
              <a:t>3. Nguyên nhân:</a:t>
            </a:r>
            <a:br>
              <a:rPr lang="vi-VN" sz="2400" b="1" dirty="0">
                <a:solidFill>
                  <a:srgbClr val="000000"/>
                </a:solidFill>
                <a:latin typeface="Times New Roman"/>
                <a:ea typeface="Calibri"/>
              </a:rPr>
            </a:br>
            <a:r>
              <a:rPr lang="vi-VN" sz="2400" dirty="0">
                <a:solidFill>
                  <a:srgbClr val="000000"/>
                </a:solidFill>
                <a:latin typeface="Times New Roman"/>
                <a:ea typeface="Calibri"/>
              </a:rPr>
              <a:t>+ Các trò chơi ngày càng đa dạng, phong phú và nhiều tính năng thu hút giới trẻ.</a:t>
            </a:r>
            <a:br>
              <a:rPr lang="vi-VN" sz="2400" dirty="0">
                <a:solidFill>
                  <a:srgbClr val="000000"/>
                </a:solidFill>
                <a:latin typeface="Times New Roman"/>
                <a:ea typeface="Calibri"/>
              </a:rPr>
            </a:br>
            <a:r>
              <a:rPr lang="vi-VN" sz="2400" dirty="0">
                <a:solidFill>
                  <a:srgbClr val="000000"/>
                </a:solidFill>
                <a:latin typeface="Times New Roman"/>
                <a:ea typeface="Calibri"/>
              </a:rPr>
              <a:t>+ Lứa tuổi học sinh chưa được trang bị tâm lý vững vàng, dễ bị lạc mình trong thế giới ảo.</a:t>
            </a:r>
            <a:br>
              <a:rPr lang="vi-VN" sz="2400" dirty="0">
                <a:solidFill>
                  <a:srgbClr val="000000"/>
                </a:solidFill>
                <a:latin typeface="Times New Roman"/>
                <a:ea typeface="Calibri"/>
              </a:rPr>
            </a:br>
            <a:r>
              <a:rPr lang="vi-VN" sz="2400" dirty="0">
                <a:solidFill>
                  <a:srgbClr val="000000"/>
                </a:solidFill>
                <a:latin typeface="Times New Roman"/>
                <a:ea typeface="Calibri"/>
              </a:rPr>
              <a:t>+ Nhu cầu chứng tỏ bản thân và ganh đua với bè bạn do tuổi nhỏ.</a:t>
            </a:r>
            <a:br>
              <a:rPr lang="vi-VN" sz="2400" dirty="0">
                <a:solidFill>
                  <a:srgbClr val="000000"/>
                </a:solidFill>
                <a:latin typeface="Times New Roman"/>
                <a:ea typeface="Calibri"/>
              </a:rPr>
            </a:br>
            <a:r>
              <a:rPr lang="vi-VN" sz="2400" dirty="0">
                <a:solidFill>
                  <a:srgbClr val="000000"/>
                </a:solidFill>
                <a:latin typeface="Times New Roman"/>
                <a:ea typeface="Calibri"/>
              </a:rPr>
              <a:t>+ Phụ huynh và nhà trường chưa quản lý học sinh chặt chẽ</a:t>
            </a:r>
            <a:r>
              <a:rPr lang="vi-VN" sz="2400" dirty="0" smtClean="0">
                <a:solidFill>
                  <a:srgbClr val="000000"/>
                </a:solidFill>
                <a:latin typeface="Times New Roman"/>
                <a:ea typeface="Calibri"/>
              </a:rPr>
              <a:t>.</a:t>
            </a:r>
            <a:endParaRPr lang="en-US" sz="2400" dirty="0"/>
          </a:p>
        </p:txBody>
      </p:sp>
    </p:spTree>
    <p:extLst>
      <p:ext uri="{BB962C8B-B14F-4D97-AF65-F5344CB8AC3E}">
        <p14:creationId xmlns:p14="http://schemas.microsoft.com/office/powerpoint/2010/main" val="13948069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105400"/>
            <a:ext cx="2057400" cy="17456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609600" y="228600"/>
            <a:ext cx="8059088" cy="4524315"/>
          </a:xfrm>
          <a:prstGeom prst="rect">
            <a:avLst/>
          </a:prstGeom>
        </p:spPr>
        <p:txBody>
          <a:bodyPr wrap="square">
            <a:spAutoFit/>
          </a:bodyPr>
          <a:lstStyle/>
          <a:p>
            <a:r>
              <a:rPr lang="vi-VN" sz="2400" b="1" dirty="0">
                <a:solidFill>
                  <a:srgbClr val="000000"/>
                </a:solidFill>
                <a:latin typeface="Times New Roman"/>
                <a:ea typeface="Calibri"/>
              </a:rPr>
              <a:t>4.  Hậu quả:</a:t>
            </a:r>
            <a:br>
              <a:rPr lang="vi-VN" sz="2400" b="1" dirty="0">
                <a:solidFill>
                  <a:srgbClr val="000000"/>
                </a:solidFill>
                <a:latin typeface="Times New Roman"/>
                <a:ea typeface="Calibri"/>
              </a:rPr>
            </a:br>
            <a:r>
              <a:rPr lang="vi-VN" sz="2400" dirty="0">
                <a:solidFill>
                  <a:srgbClr val="000000"/>
                </a:solidFill>
                <a:latin typeface="Times New Roman"/>
                <a:ea typeface="Calibri"/>
              </a:rPr>
              <a:t>+ Học sinh bỏ bê việc học, thành tích học tập giảm sút.</a:t>
            </a:r>
            <a:br>
              <a:rPr lang="vi-VN" sz="2400" dirty="0">
                <a:solidFill>
                  <a:srgbClr val="000000"/>
                </a:solidFill>
                <a:latin typeface="Times New Roman"/>
                <a:ea typeface="Calibri"/>
              </a:rPr>
            </a:br>
            <a:r>
              <a:rPr lang="vi-VN" sz="2400" dirty="0">
                <a:solidFill>
                  <a:srgbClr val="000000"/>
                </a:solidFill>
                <a:latin typeface="Times New Roman"/>
                <a:ea typeface="Calibri"/>
              </a:rPr>
              <a:t>+ Ảnh hưởng đến sức khỏe, tâm lí, hao tốn tiền của.</a:t>
            </a:r>
            <a:br>
              <a:rPr lang="vi-VN" sz="2400" dirty="0">
                <a:solidFill>
                  <a:srgbClr val="000000"/>
                </a:solidFill>
                <a:latin typeface="Times New Roman"/>
                <a:ea typeface="Calibri"/>
              </a:rPr>
            </a:br>
            <a:r>
              <a:rPr lang="vi-VN" sz="2400" dirty="0">
                <a:solidFill>
                  <a:srgbClr val="000000"/>
                </a:solidFill>
                <a:latin typeface="Times New Roman"/>
                <a:ea typeface="Calibri"/>
              </a:rPr>
              <a:t>+ Dễ bị lôi kéo vào tệ nạn xã hội.</a:t>
            </a:r>
            <a:br>
              <a:rPr lang="vi-VN" sz="2400" dirty="0">
                <a:solidFill>
                  <a:srgbClr val="000000"/>
                </a:solidFill>
                <a:latin typeface="Times New Roman"/>
                <a:ea typeface="Calibri"/>
              </a:rPr>
            </a:br>
            <a:r>
              <a:rPr lang="vi-VN" sz="2400" dirty="0">
                <a:solidFill>
                  <a:srgbClr val="000000"/>
                </a:solidFill>
                <a:latin typeface="Times New Roman"/>
                <a:ea typeface="Calibri"/>
              </a:rPr>
              <a:t>- Lời khuyên:</a:t>
            </a:r>
            <a:br>
              <a:rPr lang="vi-VN" sz="2400" dirty="0">
                <a:solidFill>
                  <a:srgbClr val="000000"/>
                </a:solidFill>
                <a:latin typeface="Times New Roman"/>
                <a:ea typeface="Calibri"/>
              </a:rPr>
            </a:br>
            <a:r>
              <a:rPr lang="vi-VN" sz="2400" dirty="0">
                <a:solidFill>
                  <a:srgbClr val="000000"/>
                </a:solidFill>
                <a:latin typeface="Times New Roman"/>
                <a:ea typeface="Calibri"/>
              </a:rPr>
              <a:t>+ Bản thân học sinh nên tự xây dựng ý thức học tập tốt, giải trí lành mạnh.</a:t>
            </a:r>
            <a:br>
              <a:rPr lang="vi-VN" sz="2400" dirty="0">
                <a:solidFill>
                  <a:srgbClr val="000000"/>
                </a:solidFill>
                <a:latin typeface="Times New Roman"/>
                <a:ea typeface="Calibri"/>
              </a:rPr>
            </a:br>
            <a:r>
              <a:rPr lang="vi-VN" sz="2400" dirty="0">
                <a:solidFill>
                  <a:srgbClr val="000000"/>
                </a:solidFill>
                <a:latin typeface="Times New Roman"/>
                <a:ea typeface="Calibri"/>
              </a:rPr>
              <a:t>+ Cần có biện pháp giáo dục, nâng cao ý cho học sinh đồng thời tuyên truyền tác hại của việc nghiện game trong nhà trường, gia đình và xã hội.</a:t>
            </a:r>
            <a:br>
              <a:rPr lang="vi-VN" sz="2400" dirty="0">
                <a:solidFill>
                  <a:srgbClr val="000000"/>
                </a:solidFill>
                <a:latin typeface="Times New Roman"/>
                <a:ea typeface="Calibri"/>
              </a:rPr>
            </a:br>
            <a:r>
              <a:rPr lang="vi-VN" sz="2400" dirty="0">
                <a:solidFill>
                  <a:srgbClr val="000000"/>
                </a:solidFill>
                <a:latin typeface="Times New Roman"/>
                <a:ea typeface="Calibri"/>
              </a:rPr>
              <a:t>+ Các cơ quan nên có biện pháp kiểm soát chặt chẽ vấn đề phát hành và phổ biến game</a:t>
            </a:r>
            <a:r>
              <a:rPr lang="vi-VN" sz="2400" dirty="0" smtClean="0">
                <a:solidFill>
                  <a:srgbClr val="000000"/>
                </a:solidFill>
                <a:latin typeface="Times New Roman"/>
                <a:ea typeface="Calibri"/>
              </a:rPr>
              <a:t>.</a:t>
            </a:r>
            <a:endParaRPr lang="en-US" sz="2400" dirty="0"/>
          </a:p>
        </p:txBody>
      </p:sp>
    </p:spTree>
    <p:extLst>
      <p:ext uri="{BB962C8B-B14F-4D97-AF65-F5344CB8AC3E}">
        <p14:creationId xmlns:p14="http://schemas.microsoft.com/office/powerpoint/2010/main" val="3623327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43" descr="Firewrk8"/>
          <p:cNvSpPr>
            <a:spLocks noChangeAspect="1" noChangeArrowheads="1"/>
          </p:cNvSpPr>
          <p:nvPr/>
        </p:nvSpPr>
        <p:spPr bwMode="auto">
          <a:xfrm>
            <a:off x="1943101" y="1524003"/>
            <a:ext cx="1052513" cy="1266825"/>
          </a:xfrm>
          <a:prstGeom prst="rect">
            <a:avLst/>
          </a:prstGeom>
          <a:noFill/>
          <a:ln w="9525">
            <a:noFill/>
            <a:miter lim="800000"/>
            <a:headEnd/>
            <a:tailEnd/>
          </a:ln>
        </p:spPr>
        <p:txBody>
          <a:bodyPr/>
          <a:lstStyle/>
          <a:p>
            <a:pPr fontAlgn="base">
              <a:spcBef>
                <a:spcPct val="0"/>
              </a:spcBef>
              <a:spcAft>
                <a:spcPct val="0"/>
              </a:spcAft>
            </a:pPr>
            <a:endParaRPr lang="vi-VN">
              <a:solidFill>
                <a:prstClr val="black"/>
              </a:solidFill>
              <a:cs typeface="Arial" charset="0"/>
            </a:endParaRPr>
          </a:p>
        </p:txBody>
      </p:sp>
      <p:pic>
        <p:nvPicPr>
          <p:cNvPr id="1029"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223395" y="76200"/>
            <a:ext cx="890587" cy="595312"/>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6164"/>
            <a:ext cx="838200" cy="745836"/>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914400" y="189697"/>
            <a:ext cx="7754288" cy="1967718"/>
          </a:xfrm>
          <a:prstGeom prst="rect">
            <a:avLst/>
          </a:prstGeom>
        </p:spPr>
        <p:txBody>
          <a:bodyPr wrap="square">
            <a:spAutoFit/>
          </a:bodyPr>
          <a:lstStyle/>
          <a:p>
            <a:pPr fontAlgn="base">
              <a:lnSpc>
                <a:spcPct val="120000"/>
              </a:lnSpc>
              <a:spcAft>
                <a:spcPts val="800"/>
              </a:spcAft>
            </a:pPr>
            <a:r>
              <a:rPr lang="vi-VN" sz="2400" b="1" dirty="0">
                <a:solidFill>
                  <a:srgbClr val="000000"/>
                </a:solidFill>
                <a:latin typeface="Times New Roman"/>
                <a:ea typeface="Calibri"/>
                <a:cs typeface="Times New Roman"/>
              </a:rPr>
              <a:t>III. KẾT BÀI</a:t>
            </a:r>
            <a:endParaRPr lang="en-US" sz="2400" dirty="0">
              <a:latin typeface="Times New Roman"/>
              <a:ea typeface="Calibri"/>
              <a:cs typeface="Times New Roman"/>
            </a:endParaRPr>
          </a:p>
          <a:p>
            <a:pPr>
              <a:lnSpc>
                <a:spcPct val="120000"/>
              </a:lnSpc>
              <a:spcAft>
                <a:spcPts val="800"/>
              </a:spcAft>
            </a:pPr>
            <a:r>
              <a:rPr lang="vi-VN" sz="2400" dirty="0">
                <a:solidFill>
                  <a:srgbClr val="000000"/>
                </a:solidFill>
                <a:latin typeface="Times New Roman"/>
                <a:ea typeface="Calibri"/>
                <a:cs typeface="Times New Roman"/>
              </a:rPr>
              <a:t>- Khẳng định lại vấn đề (tác hại của nghiện game online, vấn đề nghiêm trọng cần giải quyết kịp thời,…).</a:t>
            </a:r>
            <a:br>
              <a:rPr lang="vi-VN" sz="2400" dirty="0">
                <a:solidFill>
                  <a:srgbClr val="000000"/>
                </a:solidFill>
                <a:latin typeface="Times New Roman"/>
                <a:ea typeface="Calibri"/>
                <a:cs typeface="Times New Roman"/>
              </a:rPr>
            </a:br>
            <a:r>
              <a:rPr lang="vi-VN" sz="2400" dirty="0">
                <a:solidFill>
                  <a:srgbClr val="000000"/>
                </a:solidFill>
                <a:latin typeface="Times New Roman"/>
                <a:ea typeface="Calibri"/>
                <a:cs typeface="Times New Roman"/>
              </a:rPr>
              <a:t>- Đúc kết bài học kinh nghiệm, đưa ra lời kêu gọi, nhắn nhủ.</a:t>
            </a:r>
            <a:endParaRPr lang="en-US" sz="2400" dirty="0">
              <a:effectLst/>
              <a:latin typeface="Times New Roman"/>
              <a:ea typeface="Calibri"/>
              <a:cs typeface="Times New Roman"/>
            </a:endParaRPr>
          </a:p>
        </p:txBody>
      </p:sp>
      <p:sp>
        <p:nvSpPr>
          <p:cNvPr id="3" name="Rectangle 2"/>
          <p:cNvSpPr/>
          <p:nvPr/>
        </p:nvSpPr>
        <p:spPr>
          <a:xfrm>
            <a:off x="516262" y="657589"/>
            <a:ext cx="8550564" cy="5853910"/>
          </a:xfrm>
          <a:prstGeom prst="rect">
            <a:avLst/>
          </a:prstGeom>
        </p:spPr>
        <p:txBody>
          <a:bodyPr wrap="square">
            <a:spAutoFit/>
          </a:bodyPr>
          <a:lstStyle/>
          <a:p>
            <a:pPr>
              <a:lnSpc>
                <a:spcPct val="120000"/>
              </a:lnSpc>
            </a:pPr>
            <a:r>
              <a:rPr lang="vi-VN" sz="2400" b="1" dirty="0">
                <a:solidFill>
                  <a:srgbClr val="FF0000"/>
                </a:solidFill>
                <a:latin typeface="Times New Roman"/>
                <a:ea typeface="Times New Roman"/>
                <a:cs typeface="Times New Roman"/>
              </a:rPr>
              <a:t>Đề bài 2: Bắt nạt học đường.</a:t>
            </a:r>
            <a:endParaRPr lang="en-US" sz="2400" dirty="0">
              <a:solidFill>
                <a:srgbClr val="FF0000"/>
              </a:solidFill>
              <a:latin typeface="Times New Roman"/>
              <a:ea typeface="Calibri"/>
              <a:cs typeface="Times New Roman"/>
            </a:endParaRPr>
          </a:p>
          <a:p>
            <a:pPr>
              <a:lnSpc>
                <a:spcPct val="120000"/>
              </a:lnSpc>
            </a:pPr>
            <a:r>
              <a:rPr lang="vi-VN" sz="2400" b="1" dirty="0">
                <a:latin typeface="Times New Roman"/>
                <a:ea typeface="Times New Roman"/>
                <a:cs typeface="Times New Roman"/>
              </a:rPr>
              <a:t>I. Mở bài:</a:t>
            </a:r>
            <a:r>
              <a:rPr lang="vi-VN" sz="2400" dirty="0">
                <a:latin typeface="Times New Roman"/>
                <a:ea typeface="Times New Roman"/>
                <a:cs typeface="Times New Roman"/>
              </a:rPr>
              <a:t> Giới thiệu về bắt nạt học đường.</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Là vấn nạn hiện nay trong xã hội</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Tình trạng ngày càng lan rộng hơn đặc biệt trong thời đại công nghệ số</a:t>
            </a:r>
            <a:endParaRPr lang="en-US" sz="2400" dirty="0">
              <a:latin typeface="Times New Roman"/>
              <a:ea typeface="Calibri"/>
              <a:cs typeface="Times New Roman"/>
            </a:endParaRPr>
          </a:p>
          <a:p>
            <a:pPr>
              <a:lnSpc>
                <a:spcPct val="120000"/>
              </a:lnSpc>
            </a:pPr>
            <a:r>
              <a:rPr lang="vi-VN" sz="2400" b="1" dirty="0">
                <a:latin typeface="Times New Roman"/>
                <a:ea typeface="Times New Roman"/>
                <a:cs typeface="Times New Roman"/>
              </a:rPr>
              <a:t>II. Thân bài:</a:t>
            </a:r>
            <a:endParaRPr lang="en-US" sz="2400" dirty="0">
              <a:latin typeface="Times New Roman"/>
              <a:ea typeface="Calibri"/>
              <a:cs typeface="Times New Roman"/>
            </a:endParaRPr>
          </a:p>
          <a:p>
            <a:pPr>
              <a:lnSpc>
                <a:spcPct val="120000"/>
              </a:lnSpc>
            </a:pPr>
            <a:r>
              <a:rPr lang="vi-VN" sz="2400" b="1" dirty="0">
                <a:latin typeface="Times New Roman"/>
                <a:ea typeface="Times New Roman"/>
                <a:cs typeface="Times New Roman"/>
              </a:rPr>
              <a:t>1.Giải thích vấn đề</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Bắt nạt học đường là những hành vi thô bạo, thiếu đạo đức với bạn mình.</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Cách cư xử thiếu văn minh, không có giáo dục của thế hệ học sinh.</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Xúc phạm đến tinh thần và thể xác người khác, gây ảnh hưởng nghiêm trọng.</a:t>
            </a:r>
            <a:endParaRPr lang="en-US" sz="2400" dirty="0">
              <a:latin typeface="Times New Roman"/>
              <a:ea typeface="Calibri"/>
              <a:cs typeface="Times New Roman"/>
            </a:endParaRPr>
          </a:p>
          <a:p>
            <a:pPr>
              <a:lnSpc>
                <a:spcPct val="120000"/>
              </a:lnSpc>
            </a:pPr>
            <a:r>
              <a:rPr lang="vi-VN" sz="2400" dirty="0">
                <a:latin typeface="Times New Roman"/>
                <a:ea typeface="Times New Roman"/>
                <a:cs typeface="Times New Roman"/>
              </a:rPr>
              <a:t>- Hành vi này càng ngày càng phổ biến.</a:t>
            </a:r>
            <a:endParaRPr lang="en-US" sz="2400" dirty="0">
              <a:effectLst/>
              <a:latin typeface="Times New Roman"/>
              <a:ea typeface="Calibri"/>
              <a:cs typeface="Times New Roman"/>
            </a:endParaRPr>
          </a:p>
        </p:txBody>
      </p:sp>
    </p:spTree>
    <p:extLst>
      <p:ext uri="{BB962C8B-B14F-4D97-AF65-F5344CB8AC3E}">
        <p14:creationId xmlns:p14="http://schemas.microsoft.com/office/powerpoint/2010/main" val="36233270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nodePh="1">
                                  <p:stCondLst>
                                    <p:cond delay="0"/>
                                  </p:stCondLst>
                                  <p:endCondLst>
                                    <p:cond evt="begin" delay="0">
                                      <p:tn val="5"/>
                                    </p:cond>
                                  </p:endCondLst>
                                  <p:childTnLst>
                                    <p:animRot by="21600000">
                                      <p:cBhvr>
                                        <p:cTn id="6" dur="5000" fill="hold"/>
                                        <p:tgtEl>
                                          <p:spTgt spid="11"/>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down)">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1" nodeType="clickEffect">
                                  <p:stCondLst>
                                    <p:cond delay="0"/>
                                  </p:stCondLst>
                                  <p:childTnLst>
                                    <p:animEffect transition="out" filter="fade">
                                      <p:cBhvr>
                                        <p:cTn id="15" dur="500"/>
                                        <p:tgtEl>
                                          <p:spTgt spid="2"/>
                                        </p:tgtEl>
                                      </p:cBhvr>
                                    </p:animEffect>
                                    <p:set>
                                      <p:cBhvr>
                                        <p:cTn id="16" dur="1" fill="hold">
                                          <p:stCondLst>
                                            <p:cond delay="499"/>
                                          </p:stCondLst>
                                        </p:cTn>
                                        <p:tgtEl>
                                          <p:spTgt spid="2"/>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wipe(down)">
                                      <p:cBhvr>
                                        <p:cTn id="21" dur="500"/>
                                        <p:tgtEl>
                                          <p:spTgt spid="3">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wipe(down)">
                                      <p:cBhvr>
                                        <p:cTn id="26" dur="500"/>
                                        <p:tgtEl>
                                          <p:spTgt spid="3">
                                            <p:txEl>
                                              <p:pRg st="1" end="1"/>
                                            </p:txEl>
                                          </p:spTgt>
                                        </p:tgtEl>
                                      </p:cBhvr>
                                    </p:animEffect>
                                  </p:childTnLst>
                                </p:cTn>
                              </p:par>
                              <p:par>
                                <p:cTn id="27" presetID="22" presetClass="entr" presetSubtype="4" fill="hold"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wipe(down)">
                                      <p:cBhvr>
                                        <p:cTn id="29" dur="500"/>
                                        <p:tgtEl>
                                          <p:spTgt spid="3">
                                            <p:txEl>
                                              <p:pRg st="2" end="2"/>
                                            </p:txEl>
                                          </p:spTgt>
                                        </p:tgtEl>
                                      </p:cBhvr>
                                    </p:animEffect>
                                  </p:childTnLst>
                                </p:cTn>
                              </p:par>
                              <p:par>
                                <p:cTn id="30" presetID="22" presetClass="entr" presetSubtype="4" fill="hold" nodeType="with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par>
                                <p:cTn id="33" presetID="22" presetClass="entr" presetSubtype="4"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wipe(down)">
                                      <p:cBhvr>
                                        <p:cTn id="35" dur="500"/>
                                        <p:tgtEl>
                                          <p:spTgt spid="3">
                                            <p:txEl>
                                              <p:pRg st="4" end="4"/>
                                            </p:txEl>
                                          </p:spTgt>
                                        </p:tgtEl>
                                      </p:cBhvr>
                                    </p:animEffect>
                                  </p:childTnLst>
                                </p:cTn>
                              </p:par>
                              <p:par>
                                <p:cTn id="36" presetID="22" presetClass="entr" presetSubtype="4"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wipe(down)">
                                      <p:cBhvr>
                                        <p:cTn id="38" dur="500"/>
                                        <p:tgtEl>
                                          <p:spTgt spid="3">
                                            <p:txEl>
                                              <p:pRg st="5" end="5"/>
                                            </p:txEl>
                                          </p:spTgt>
                                        </p:tgtEl>
                                      </p:cBhvr>
                                    </p:animEffect>
                                  </p:childTnLst>
                                </p:cTn>
                              </p:par>
                              <p:par>
                                <p:cTn id="39" presetID="22" presetClass="entr" presetSubtype="4"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wipe(down)">
                                      <p:cBhvr>
                                        <p:cTn id="41" dur="500"/>
                                        <p:tgtEl>
                                          <p:spTgt spid="3">
                                            <p:txEl>
                                              <p:pRg st="6" end="6"/>
                                            </p:txEl>
                                          </p:spTgt>
                                        </p:tgtEl>
                                      </p:cBhvr>
                                    </p:animEffect>
                                  </p:childTnLst>
                                </p:cTn>
                              </p:par>
                              <p:par>
                                <p:cTn id="42" presetID="22" presetClass="entr" presetSubtype="4"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wipe(down)">
                                      <p:cBhvr>
                                        <p:cTn id="44" dur="5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wipe(down)">
                                      <p:cBhvr>
                                        <p:cTn id="49" dur="500"/>
                                        <p:tgtEl>
                                          <p:spTgt spid="3">
                                            <p:txEl>
                                              <p:pRg st="8" end="8"/>
                                            </p:txEl>
                                          </p:spTgt>
                                        </p:tgtEl>
                                      </p:cBhvr>
                                    </p:animEffect>
                                  </p:childTnLst>
                                </p:cTn>
                              </p:par>
                              <p:par>
                                <p:cTn id="50" presetID="22" presetClass="entr" presetSubtype="4"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down)">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 grpId="0"/>
      <p:bldP spid="2"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1594</Words>
  <PresentationFormat>On-screen Show (4:3)</PresentationFormat>
  <Paragraphs>116</Paragraphs>
  <Slides>19</Slides>
  <Notes>19</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2006-08-16T00:00:00Z</dcterms:created>
  <dcterms:modified xsi:type="dcterms:W3CDTF">2023-08-09T09:20:04Z</dcterms:modified>
</cp:coreProperties>
</file>