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01" r:id="rId2"/>
    <p:sldId id="500" r:id="rId3"/>
    <p:sldId id="495" r:id="rId4"/>
    <p:sldId id="502" r:id="rId5"/>
    <p:sldId id="410" r:id="rId6"/>
    <p:sldId id="496" r:id="rId7"/>
    <p:sldId id="492" r:id="rId8"/>
    <p:sldId id="504" r:id="rId9"/>
    <p:sldId id="505" r:id="rId10"/>
    <p:sldId id="506" r:id="rId11"/>
    <p:sldId id="507" r:id="rId12"/>
    <p:sldId id="510" r:id="rId13"/>
    <p:sldId id="503" r:id="rId14"/>
    <p:sldId id="508" r:id="rId15"/>
    <p:sldId id="509" r:id="rId16"/>
    <p:sldId id="278" r:id="rId17"/>
    <p:sldId id="261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069FE6-FFDC-4C29-A34D-6B948EB9B5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36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1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79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6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microsoft.com/office/2007/relationships/hdphoto" Target="../media/hdphoto3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53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3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microsoft.com/office/2007/relationships/hdphoto" Target="../media/hdphoto4.wdp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4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33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microsoft.com/office/2007/relationships/hdphoto" Target="../media/hdphoto5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56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6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microsoft.com/office/2007/relationships/hdphoto" Target="../media/hdphoto6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57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8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46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48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image" Target="../media/image33.svg"/><Relationship Id="rId7" Type="http://schemas.openxmlformats.org/officeDocument/2006/relationships/image" Target="../media/image25.svg"/><Relationship Id="rId12" Type="http://schemas.openxmlformats.org/officeDocument/2006/relationships/image" Target="../media/image5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0.svg"/><Relationship Id="rId5" Type="http://schemas.openxmlformats.org/officeDocument/2006/relationships/image" Target="../media/image36.svg"/><Relationship Id="rId10" Type="http://schemas.openxmlformats.org/officeDocument/2006/relationships/image" Target="../media/image39.png"/><Relationship Id="rId4" Type="http://schemas.openxmlformats.org/officeDocument/2006/relationships/image" Target="../media/image35.png"/><Relationship Id="rId9" Type="http://schemas.openxmlformats.org/officeDocument/2006/relationships/image" Target="../media/image38.svg"/><Relationship Id="rId1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49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4.png"/><Relationship Id="rId5" Type="http://schemas.openxmlformats.org/officeDocument/2006/relationships/image" Target="../media/image45.png"/><Relationship Id="rId10" Type="http://schemas.openxmlformats.org/officeDocument/2006/relationships/image" Target="../media/image33.svg"/><Relationship Id="rId4" Type="http://schemas.openxmlformats.org/officeDocument/2006/relationships/image" Target="../media/image44.sv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5" Type="http://schemas.microsoft.com/office/2007/relationships/hdphoto" Target="../media/hdphoto2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24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0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svg"/><Relationship Id="rId20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52.png"/><Relationship Id="rId10" Type="http://schemas.openxmlformats.org/officeDocument/2006/relationships/image" Target="../media/image21.svg"/><Relationship Id="rId19" Type="http://schemas.openxmlformats.org/officeDocument/2006/relationships/image" Target="../media/image30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Relationship Id="rId22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411285" y="-70199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51566" y="-3909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303382" y="6049584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71774" y="427318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94451" y="5159100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BÀI 1: TÍNH Đ</a:t>
            </a:r>
            <a:r>
              <a:rPr lang="vi-VN" sz="6000" b="1" dirty="0">
                <a:solidFill>
                  <a:srgbClr val="3333FF"/>
                </a:solidFill>
                <a:latin typeface="More Sugar"/>
              </a:rPr>
              <a:t>Ơ</a:t>
            </a:r>
            <a:r>
              <a:rPr lang="en-US" sz="6000" b="1" dirty="0">
                <a:solidFill>
                  <a:srgbClr val="3333FF"/>
                </a:solidFill>
                <a:latin typeface="More Sugar"/>
              </a:rPr>
              <a:t>N ĐIỆU VÀ CỰC TRỊ HÀM SỐ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333FF"/>
                </a:solidFill>
                <a:latin typeface="More Sugar"/>
              </a:rPr>
              <a:t>(</a:t>
            </a:r>
            <a:r>
              <a:rPr lang="en-US" sz="6000" b="1">
                <a:solidFill>
                  <a:srgbClr val="3333FF"/>
                </a:solidFill>
                <a:latin typeface="More Sugar"/>
              </a:rPr>
              <a:t>TIẾT 2)</a:t>
            </a:r>
            <a:endParaRPr lang="en-US" sz="6000" b="1" dirty="0">
              <a:solidFill>
                <a:srgbClr val="3333FF"/>
              </a:solidFill>
              <a:latin typeface="More Sugar"/>
            </a:endParaRP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2625772" y="455366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107">
            <a:extLst>
              <a:ext uri="{FF2B5EF4-FFF2-40B4-BE49-F238E27FC236}">
                <a16:creationId xmlns:a16="http://schemas.microsoft.com/office/drawing/2014/main" id="{2535C8CC-085B-4FC1-B93F-62222E51E440}"/>
              </a:ext>
            </a:extLst>
          </p:cNvPr>
          <p:cNvSpPr/>
          <p:nvPr/>
        </p:nvSpPr>
        <p:spPr>
          <a:xfrm>
            <a:off x="7617647" y="5259346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và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c)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fun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586" t="-220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BB67D6BA-9D07-4152-B8BF-0227B0BE208E}"/>
              </a:ext>
            </a:extLst>
          </p:cNvPr>
          <p:cNvPicPr/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905" y="1369037"/>
            <a:ext cx="6747803" cy="167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8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D4B848-260F-917A-A48E-CD6C5E51CE59}"/>
              </a:ext>
            </a:extLst>
          </p:cNvPr>
          <p:cNvSpPr txBox="1">
            <a:spLocks/>
          </p:cNvSpPr>
          <p:nvPr/>
        </p:nvSpPr>
        <p:spPr>
          <a:xfrm>
            <a:off x="469906" y="862531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Lời </a:t>
            </a:r>
            <a:r>
              <a:rPr lang="en-US" sz="2800" b="1" dirty="0" err="1"/>
              <a:t>giải</a:t>
            </a:r>
            <a:endParaRPr lang="en-US" sz="2800" dirty="0"/>
          </a:p>
          <a:p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352196-EEF4-4EB2-A3AF-2395AE08B066}"/>
              </a:ext>
            </a:extLst>
          </p:cNvPr>
          <p:cNvPicPr/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4364" y="2021234"/>
            <a:ext cx="7746580" cy="22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hữu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Nếu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chỉ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hữu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522" t="-89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984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288349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Xét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; 			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=0⇔3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+9=0⇔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162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Thực hành 2 trang 9 Toán 12 Tập 1 Chân trời sáng tạo | Giải Toán 12">
            <a:extLst>
              <a:ext uri="{FF2B5EF4-FFF2-40B4-BE49-F238E27FC236}">
                <a16:creationId xmlns:a16="http://schemas.microsoft.com/office/drawing/2014/main" id="{5D80E4A1-8B08-4EF7-9742-97D137FEA0E3}"/>
              </a:ext>
            </a:extLst>
          </p:cNvPr>
          <p:cNvPicPr/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95" y="3585297"/>
            <a:ext cx="7059783" cy="222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98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288349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&lt;0,∀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1624" b="-1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Thực hành 2 trang 9 Toán 12 Tập 1 Chân trời sáng tạo | Giải Toán 12">
            <a:extLst>
              <a:ext uri="{FF2B5EF4-FFF2-40B4-BE49-F238E27FC236}">
                <a16:creationId xmlns:a16="http://schemas.microsoft.com/office/drawing/2014/main" id="{CDB9614F-00A9-44D1-8A52-A5E09D5A12B0}"/>
              </a:ext>
            </a:extLst>
          </p:cNvPr>
          <p:cNvPicPr/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449143"/>
            <a:ext cx="6558742" cy="2124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96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288349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246186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Chứng</a:t>
            </a:r>
            <a:r>
              <a:rPr lang="en-US" sz="2800" dirty="0"/>
              <a:t> </a:t>
            </a:r>
            <a:r>
              <a:rPr lang="en-US" sz="2800" dirty="0" err="1"/>
              <a:t>minh</a:t>
            </a:r>
            <a:r>
              <a:rPr lang="en-US" sz="2800" dirty="0"/>
              <a:t> </a:t>
            </a:r>
            <a:r>
              <a:rPr lang="en-US" sz="2800" dirty="0" err="1"/>
              <a:t>rằng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f(x) = 3x – </a:t>
            </a:r>
            <a:r>
              <a:rPr lang="en-US" sz="2800" dirty="0" err="1"/>
              <a:t>sinx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ℝ.</a:t>
            </a:r>
          </a:p>
          <a:p>
            <a:pPr algn="ctr"/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: D = ℝ.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Ta </a:t>
            </a:r>
            <a:r>
              <a:rPr lang="en-US" sz="2800" dirty="0" err="1"/>
              <a:t>có</a:t>
            </a:r>
            <a:r>
              <a:rPr lang="en-US" sz="2800" dirty="0"/>
              <a:t> f'(x) = 3 – </a:t>
            </a:r>
            <a:r>
              <a:rPr lang="en-US" sz="2800" dirty="0" err="1"/>
              <a:t>cosx</a:t>
            </a:r>
            <a:r>
              <a:rPr lang="en-US" sz="2800" dirty="0"/>
              <a:t>.</a:t>
            </a:r>
          </a:p>
          <a:p>
            <a:pPr>
              <a:lnSpc>
                <a:spcPct val="100000"/>
              </a:lnSpc>
            </a:pPr>
            <a:r>
              <a:rPr lang="en-US" sz="2800" dirty="0" err="1"/>
              <a:t>Vì</a:t>
            </a:r>
            <a:r>
              <a:rPr lang="en-US" sz="2800" dirty="0"/>
              <a:t> −1 ≤ </a:t>
            </a:r>
            <a:r>
              <a:rPr lang="en-US" sz="2800" dirty="0" err="1"/>
              <a:t>cosx</a:t>
            </a:r>
            <a:r>
              <a:rPr lang="en-US" sz="2800" dirty="0"/>
              <a:t> ≤ 1 </a:t>
            </a:r>
            <a:r>
              <a:rPr lang="en-US" sz="2800" dirty="0" err="1"/>
              <a:t>nên</a:t>
            </a:r>
            <a:r>
              <a:rPr lang="en-US" sz="2800" dirty="0"/>
              <a:t> −1 ≤ −</a:t>
            </a:r>
            <a:r>
              <a:rPr lang="en-US" sz="2800" dirty="0" err="1"/>
              <a:t>cosx</a:t>
            </a:r>
            <a:r>
              <a:rPr lang="en-US" sz="2800" dirty="0"/>
              <a:t> ≤ 1.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Do </a:t>
            </a:r>
            <a:r>
              <a:rPr lang="en-US" sz="2800" dirty="0" err="1"/>
              <a:t>đó</a:t>
            </a:r>
            <a:r>
              <a:rPr lang="en-US" sz="2800" dirty="0"/>
              <a:t> 2 ≤ 3 −</a:t>
            </a:r>
            <a:r>
              <a:rPr lang="en-US" sz="2800" dirty="0" err="1"/>
              <a:t>cosx</a:t>
            </a:r>
            <a:r>
              <a:rPr lang="en-US" sz="2800" dirty="0"/>
              <a:t> ≤ 4 hay 2 ≤ f'(x) ≤ 4.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Hay f'(x)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r>
              <a:rPr lang="en-US" sz="2800" dirty="0"/>
              <a:t>. Do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f(x) = 3x – </a:t>
            </a:r>
            <a:r>
              <a:rPr lang="en-US" sz="2800" dirty="0" err="1"/>
              <a:t>sinx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ℝ.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907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307033" y="204526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307033" y="675119"/>
            <a:ext cx="11523017" cy="579601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err="1"/>
              <a:t>Hãy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 </a:t>
            </a:r>
            <a:r>
              <a:rPr lang="en-US" sz="2600" dirty="0" err="1"/>
              <a:t>khởi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(</a:t>
            </a:r>
            <a:r>
              <a:rPr lang="en-US" sz="2600" dirty="0" err="1"/>
              <a:t>trang</a:t>
            </a:r>
            <a:r>
              <a:rPr lang="en-US" sz="2600" dirty="0"/>
              <a:t> 6) </a:t>
            </a:r>
            <a:r>
              <a:rPr lang="en-US" sz="2600" dirty="0" err="1"/>
              <a:t>bằng</a:t>
            </a:r>
            <a:r>
              <a:rPr lang="en-US" sz="2600" dirty="0"/>
              <a:t>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xét</a:t>
            </a:r>
            <a:r>
              <a:rPr lang="en-US" sz="2600" dirty="0"/>
              <a:t> </a:t>
            </a:r>
            <a:r>
              <a:rPr lang="en-US" sz="2600" dirty="0" err="1"/>
              <a:t>dấu</a:t>
            </a:r>
            <a:r>
              <a:rPr lang="en-US" sz="2600" dirty="0"/>
              <a:t> </a:t>
            </a:r>
            <a:r>
              <a:rPr lang="en-US" sz="2600" dirty="0" err="1"/>
              <a:t>đạo</a:t>
            </a:r>
            <a:endParaRPr lang="en-US" sz="2600" dirty="0"/>
          </a:p>
          <a:p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hàm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h(t) = 6t</a:t>
            </a:r>
            <a:r>
              <a:rPr lang="en-US" sz="2600" baseline="30000" dirty="0"/>
              <a:t>3</a:t>
            </a:r>
            <a:r>
              <a:rPr lang="en-US" sz="2600" dirty="0"/>
              <a:t> – 81t</a:t>
            </a:r>
            <a:r>
              <a:rPr lang="en-US" sz="2600" baseline="30000" dirty="0"/>
              <a:t>2</a:t>
            </a:r>
            <a:r>
              <a:rPr lang="en-US" sz="2600" dirty="0"/>
              <a:t> + 324t </a:t>
            </a:r>
            <a:r>
              <a:rPr lang="en-US" sz="2600" dirty="0" err="1"/>
              <a:t>với</a:t>
            </a:r>
            <a:r>
              <a:rPr lang="en-US" sz="2600" dirty="0"/>
              <a:t> 0 ≤ t ≤ 8.</a:t>
            </a:r>
          </a:p>
          <a:p>
            <a:pPr algn="ctr"/>
            <a:r>
              <a:rPr lang="en-US" sz="2600" b="1" dirty="0"/>
              <a:t>Lời </a:t>
            </a:r>
            <a:r>
              <a:rPr lang="en-US" sz="2600" b="1" dirty="0" err="1"/>
              <a:t>giải</a:t>
            </a:r>
            <a:endParaRPr lang="en-US" sz="2600" b="1" dirty="0"/>
          </a:p>
          <a:p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: D = ℝ.</a:t>
            </a:r>
          </a:p>
          <a:p>
            <a:r>
              <a:rPr lang="en-US" sz="2600" dirty="0"/>
              <a:t>Ta </a:t>
            </a:r>
            <a:r>
              <a:rPr lang="en-US" sz="2600" dirty="0" err="1"/>
              <a:t>có</a:t>
            </a:r>
            <a:r>
              <a:rPr lang="en-US" sz="2600" dirty="0"/>
              <a:t> h'(t) = 18t</a:t>
            </a:r>
            <a:r>
              <a:rPr lang="en-US" sz="2600" baseline="30000" dirty="0"/>
              <a:t>2</a:t>
            </a:r>
            <a:r>
              <a:rPr lang="en-US" sz="2600" dirty="0"/>
              <a:t> – 162t + 324; h'(t) = 0 ⇔ 18t</a:t>
            </a:r>
            <a:r>
              <a:rPr lang="en-US" sz="2600" baseline="30000" dirty="0"/>
              <a:t>2</a:t>
            </a:r>
            <a:r>
              <a:rPr lang="en-US" sz="2600" dirty="0"/>
              <a:t> – 162t + 324 = 0 ⇔ t = 3 </a:t>
            </a:r>
            <a:r>
              <a:rPr lang="en-US" sz="2600" dirty="0" err="1"/>
              <a:t>hoặc</a:t>
            </a:r>
            <a:r>
              <a:rPr lang="en-US" sz="2600" dirty="0"/>
              <a:t> t = 6.</a:t>
            </a:r>
          </a:p>
          <a:p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:</a:t>
            </a:r>
          </a:p>
          <a:p>
            <a:endParaRPr lang="en-US" sz="2600" dirty="0"/>
          </a:p>
          <a:p>
            <a:pPr algn="ctr"/>
            <a:endParaRPr lang="en-US" sz="2600" b="1" dirty="0"/>
          </a:p>
          <a:p>
            <a:r>
              <a:rPr lang="en-US" sz="2600" dirty="0" err="1"/>
              <a:t>Dựa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bảng</a:t>
            </a:r>
            <a:r>
              <a:rPr lang="en-US" sz="2600" dirty="0"/>
              <a:t> </a:t>
            </a:r>
            <a:r>
              <a:rPr lang="en-US" sz="2600" dirty="0" err="1"/>
              <a:t>biến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 ta </a:t>
            </a:r>
            <a:r>
              <a:rPr lang="en-US" sz="2600" dirty="0" err="1"/>
              <a:t>có</a:t>
            </a:r>
            <a:r>
              <a:rPr lang="en-US" sz="2600" dirty="0"/>
              <a:t>:</a:t>
            </a:r>
          </a:p>
          <a:p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</a:t>
            </a:r>
            <a:r>
              <a:rPr lang="en-US" sz="2600" dirty="0" err="1"/>
              <a:t>thời</a:t>
            </a:r>
            <a:r>
              <a:rPr lang="en-US" sz="2600" dirty="0"/>
              <a:t> </a:t>
            </a:r>
            <a:r>
              <a:rPr lang="en-US" sz="2600" dirty="0" err="1"/>
              <a:t>gian</a:t>
            </a:r>
            <a:r>
              <a:rPr lang="en-US" sz="2600" dirty="0"/>
              <a:t> (0; 3) </a:t>
            </a:r>
            <a:r>
              <a:rPr lang="en-US" sz="2600" dirty="0" err="1"/>
              <a:t>và</a:t>
            </a:r>
            <a:r>
              <a:rPr lang="en-US" sz="2600" dirty="0"/>
              <a:t> (6; 8)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khinh</a:t>
            </a:r>
            <a:r>
              <a:rPr lang="en-US" sz="2600" dirty="0"/>
              <a:t> </a:t>
            </a:r>
            <a:r>
              <a:rPr lang="en-US" sz="2600" dirty="0" err="1"/>
              <a:t>khí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tăng</a:t>
            </a:r>
            <a:r>
              <a:rPr lang="en-US" sz="2600" dirty="0"/>
              <a:t> </a:t>
            </a:r>
            <a:r>
              <a:rPr lang="en-US" sz="2600" dirty="0" err="1"/>
              <a:t>dần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khoảng</a:t>
            </a:r>
            <a:r>
              <a:rPr lang="en-US" sz="2600" dirty="0"/>
              <a:t> (3; 6)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khinh</a:t>
            </a:r>
            <a:r>
              <a:rPr lang="en-US" sz="2600" dirty="0"/>
              <a:t> </a:t>
            </a:r>
            <a:r>
              <a:rPr lang="en-US" sz="2600" dirty="0" err="1"/>
              <a:t>khí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giảm</a:t>
            </a:r>
            <a:r>
              <a:rPr lang="en-US" sz="2600" dirty="0"/>
              <a:t> </a:t>
            </a:r>
            <a:r>
              <a:rPr lang="en-US" sz="2600" dirty="0" err="1"/>
              <a:t>dần</a:t>
            </a:r>
            <a:r>
              <a:rPr lang="en-US" sz="2600" dirty="0"/>
              <a:t> </a:t>
            </a:r>
            <a:r>
              <a:rPr lang="en-US" sz="2600" dirty="0" err="1"/>
              <a:t>độ</a:t>
            </a:r>
            <a:r>
              <a:rPr lang="en-US" sz="2600" dirty="0"/>
              <a:t> </a:t>
            </a:r>
            <a:r>
              <a:rPr lang="en-US" sz="2600" dirty="0" err="1"/>
              <a:t>cao</a:t>
            </a:r>
            <a:r>
              <a:rPr lang="en-US" sz="2600" dirty="0"/>
              <a:t>.</a:t>
            </a:r>
          </a:p>
          <a:p>
            <a:pPr algn="ctr"/>
            <a:endParaRPr lang="en-US" dirty="0"/>
          </a:p>
          <a:p>
            <a:endParaRPr lang="fr-FR" sz="4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9DCF1-901D-41D2-B8A4-133CDE56F4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859" y="2982533"/>
            <a:ext cx="6349006" cy="20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mục</a:t>
            </a:r>
            <a:r>
              <a:rPr lang="en-US" sz="2800" dirty="0">
                <a:cs typeface="Arial" panose="020B0604020202020204" pitchFamily="34" charset="0"/>
              </a:rPr>
              <a:t> 1.2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F8E03D98-94B1-4012-AA95-03D3E99688FE}"/>
              </a:ext>
            </a:extLst>
          </p:cNvPr>
          <p:cNvSpPr/>
          <p:nvPr/>
        </p:nvSpPr>
        <p:spPr>
          <a:xfrm rot="-1135901">
            <a:off x="6686994" y="432315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49840BEF-CB0E-4664-979C-63381A60ABFC}"/>
              </a:ext>
            </a:extLst>
          </p:cNvPr>
          <p:cNvSpPr/>
          <p:nvPr/>
        </p:nvSpPr>
        <p:spPr>
          <a:xfrm rot="813216">
            <a:off x="7167169" y="453383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5" name="Freeform 113">
            <a:extLst>
              <a:ext uri="{FF2B5EF4-FFF2-40B4-BE49-F238E27FC236}">
                <a16:creationId xmlns:a16="http://schemas.microsoft.com/office/drawing/2014/main" id="{E504A562-1BB7-4A98-8E53-3B4801B31F0F}"/>
              </a:ext>
            </a:extLst>
          </p:cNvPr>
          <p:cNvSpPr/>
          <p:nvPr/>
        </p:nvSpPr>
        <p:spPr>
          <a:xfrm rot="-1135901">
            <a:off x="3948348" y="125719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6" name="Freeform 114">
            <a:extLst>
              <a:ext uri="{FF2B5EF4-FFF2-40B4-BE49-F238E27FC236}">
                <a16:creationId xmlns:a16="http://schemas.microsoft.com/office/drawing/2014/main" id="{D9F99393-F9CA-4884-BF2E-4C25B58D3262}"/>
              </a:ext>
            </a:extLst>
          </p:cNvPr>
          <p:cNvSpPr/>
          <p:nvPr/>
        </p:nvSpPr>
        <p:spPr>
          <a:xfrm rot="813216">
            <a:off x="4428523" y="146787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094D8877-D50F-7E18-41EB-61F1DA964464}"/>
              </a:ext>
            </a:extLst>
          </p:cNvPr>
          <p:cNvSpPr txBox="1"/>
          <p:nvPr/>
        </p:nvSpPr>
        <p:spPr>
          <a:xfrm>
            <a:off x="2947026" y="3011253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820BCB-4154-498F-904A-4D43FDA626E3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DE8A82A5-FFCA-478D-9E3F-5CC4B1B615F0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D1DF5278-AB15-4FD6-9F88-CBF39118BFF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7A3A7587-8DD1-40C4-BA8C-34B055FE645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EF10D0CB-8D71-4CA9-8AC0-C4B6DD406BAD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C6DB0925-C032-41D3-B063-9C5024912189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A622FAB5-CED8-44BE-B6AF-0EB9D995058C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236F2CFD-CF4F-4F11-8569-888C9F7E8C81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902701B2-B7DF-4828-96BA-A1E6EA219C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8ED883B9-4AE3-4B45-A9A3-B1398F03B79C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76250D44-5556-48A0-BE0A-E125B5570D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716A3CDB-3003-45AE-9DC2-7CB5C87E9B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6E9202E6-C7E4-4DA3-AD11-099ADE606DD8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C0A9120C-366D-4E8B-8D3A-2E28C6F294AD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7B38A97D-39DD-4B98-ACAC-142F499330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8EA5C77-FAE9-4A9B-A1EB-66FEC46A864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035BEAFB-8174-4594-940E-6517B33084C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12C1625-C5DC-4D1E-8885-848440129608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E97831E3-64F0-4A30-9A0E-80F7C4192432}"/>
              </a:ext>
            </a:extLst>
          </p:cNvPr>
          <p:cNvSpPr txBox="1">
            <a:spLocks/>
          </p:cNvSpPr>
          <p:nvPr/>
        </p:nvSpPr>
        <p:spPr>
          <a:xfrm>
            <a:off x="4994618" y="2255218"/>
            <a:ext cx="6584544" cy="88991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b) </a:t>
            </a:r>
            <a:r>
              <a:rPr lang="en-US" b="1" dirty="0" err="1"/>
              <a:t>Tính</a:t>
            </a:r>
            <a:r>
              <a:rPr lang="en-US" b="1" dirty="0"/>
              <a:t> </a:t>
            </a:r>
            <a:r>
              <a:rPr lang="en-US" b="1" dirty="0" err="1"/>
              <a:t>đơn</a:t>
            </a:r>
            <a:r>
              <a:rPr lang="en-US" b="1" dirty="0"/>
              <a:t> </a:t>
            </a:r>
            <a:r>
              <a:rPr lang="en-US" b="1" dirty="0" err="1"/>
              <a:t>điệu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hàm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endParaRPr lang="fr-FR" sz="4622" b="1" dirty="0">
              <a:solidFill>
                <a:srgbClr val="FF0000"/>
              </a:solidFill>
            </a:endParaRP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B7C2414D-6E15-4D87-A53E-A0FFBC8854AA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TÍNH ĐƠN ĐIỆU CỦA HÀM SỐ.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288349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700" dirty="0"/>
                  <a:t>Cho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700" dirty="0"/>
              </a:p>
              <a:p>
                <a:r>
                  <a:rPr lang="en-US" sz="2700" dirty="0"/>
                  <a:t>a) </a:t>
                </a:r>
                <a:r>
                  <a:rPr lang="en-US" sz="2700" dirty="0" err="1"/>
                  <a:t>Từ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</a:t>
                </a:r>
                <a:r>
                  <a:rPr lang="en-US" sz="2700" dirty="0"/>
                  <a:t> </a:t>
                </a:r>
                <a:r>
                  <a:rPr lang="en-US" sz="2700" dirty="0" err="1"/>
                  <a:t>thị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700" dirty="0"/>
                  <a:t> (</a:t>
                </a:r>
                <a:r>
                  <a:rPr lang="en-US" sz="2700" dirty="0" err="1"/>
                  <a:t>Hình</a:t>
                </a:r>
                <a:r>
                  <a:rPr lang="en-US" sz="2700" dirty="0"/>
                  <a:t> 4), </a:t>
                </a:r>
                <a:r>
                  <a:rPr lang="en-US" sz="2700" dirty="0" err="1"/>
                  <a:t>hãy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chỉ</a:t>
                </a:r>
                <a:r>
                  <a:rPr lang="en-US" sz="2700" dirty="0"/>
                  <a:t> ra </a:t>
                </a:r>
                <a:r>
                  <a:rPr lang="en-US" sz="2700" dirty="0" err="1"/>
                  <a:t>các</a:t>
                </a:r>
                <a:endParaRPr lang="en-US" sz="2700" dirty="0"/>
              </a:p>
              <a:p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biến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nghịch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biến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đã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cho</a:t>
                </a:r>
                <a:r>
                  <a:rPr lang="en-US" sz="2700" dirty="0"/>
                  <a:t>.</a:t>
                </a:r>
              </a:p>
              <a:p>
                <a:r>
                  <a:rPr lang="en-US" sz="2700" dirty="0"/>
                  <a:t>b) </a:t>
                </a:r>
                <a:r>
                  <a:rPr lang="en-US" sz="2700" dirty="0" err="1"/>
                  <a:t>Tính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đạo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và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xét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dấu</a:t>
                </a:r>
                <a:r>
                  <a:rPr lang="en-US" sz="27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700" dirty="0"/>
                  <a:t>.</a:t>
                </a:r>
              </a:p>
              <a:p>
                <a:r>
                  <a:rPr lang="en-US" sz="2700" dirty="0"/>
                  <a:t>c) </a:t>
                </a:r>
                <a:r>
                  <a:rPr lang="en-US" sz="2700" dirty="0" err="1"/>
                  <a:t>Từ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đó</a:t>
                </a:r>
                <a:r>
                  <a:rPr lang="en-US" sz="2700" dirty="0"/>
                  <a:t>, </a:t>
                </a:r>
                <a:r>
                  <a:rPr lang="en-US" sz="2700" dirty="0" err="1"/>
                  <a:t>nhận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xét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về</a:t>
                </a:r>
                <a:r>
                  <a:rPr lang="en-US" sz="2700" dirty="0"/>
                  <a:t> </a:t>
                </a:r>
                <a:r>
                  <a:rPr lang="en-US" sz="2700" dirty="0" err="1"/>
                  <a:t>mối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liên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hệ</a:t>
                </a:r>
                <a:r>
                  <a:rPr lang="en-US" sz="2700" dirty="0"/>
                  <a:t> </a:t>
                </a:r>
                <a:r>
                  <a:rPr lang="en-US" sz="2700" dirty="0" err="1"/>
                  <a:t>giữa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các</a:t>
                </a:r>
                <a:r>
                  <a:rPr lang="en-US" sz="2700" dirty="0"/>
                  <a:t> </a:t>
                </a:r>
                <a:r>
                  <a:rPr lang="en-US" sz="2700" dirty="0" err="1"/>
                  <a:t>khoảng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đồng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biến</a:t>
                </a:r>
                <a:r>
                  <a:rPr lang="en-US" sz="2700" dirty="0"/>
                  <a:t>,</a:t>
                </a:r>
              </a:p>
              <a:p>
                <a:r>
                  <a:rPr lang="en-US" sz="2700" dirty="0" err="1"/>
                  <a:t>nghịch</a:t>
                </a:r>
                <a:r>
                  <a:rPr lang="en-US" sz="2700" dirty="0"/>
                  <a:t> </a:t>
                </a:r>
                <a:r>
                  <a:rPr lang="en-US" sz="2700" dirty="0" err="1"/>
                  <a:t>biến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</a:t>
                </a:r>
                <a:r>
                  <a:rPr lang="en-US" sz="2700" dirty="0" err="1"/>
                  <a:t>hàm</a:t>
                </a:r>
                <a:r>
                  <a:rPr lang="en-US" sz="2700" dirty="0"/>
                  <a:t> </a:t>
                </a:r>
                <a:r>
                  <a:rPr lang="en-US" sz="2700" dirty="0" err="1"/>
                  <a:t>số</a:t>
                </a:r>
                <a:r>
                  <a:rPr lang="en-US" sz="2700" dirty="0"/>
                  <a:t> </a:t>
                </a:r>
                <a:r>
                  <a:rPr lang="en-US" sz="2700" dirty="0" err="1"/>
                  <a:t>với</a:t>
                </a:r>
                <a:r>
                  <a:rPr lang="en-US" sz="2700" dirty="0"/>
                  <a:t> </a:t>
                </a:r>
                <a:r>
                  <a:rPr lang="en-US" sz="2700" dirty="0" err="1"/>
                  <a:t>dấu</a:t>
                </a:r>
                <a:r>
                  <a:rPr lang="en-US" sz="2700" dirty="0"/>
                  <a:t> </a:t>
                </a:r>
                <a:r>
                  <a:rPr lang="en-US" sz="2700" dirty="0" err="1"/>
                  <a:t>của</a:t>
                </a:r>
                <a:r>
                  <a:rPr lang="en-US" sz="2700" dirty="0"/>
                  <a:t> f '(x).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586" t="-127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5A0E63A6-F2E3-48E2-9861-0B6F34748FB1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7287" y="994011"/>
            <a:ext cx="2728546" cy="39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78978" y="6279008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8113" y="6288349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-95064" y="5750489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    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endParaRPr lang="en-US" sz="2800" dirty="0"/>
              </a:p>
              <a:p>
                <a:r>
                  <a:rPr lang="en-US" sz="280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&gt;0⇔2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&lt;0⇔2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&lt;0⇔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c) </a:t>
                </a:r>
                <a:r>
                  <a:rPr lang="en-US" sz="2800" dirty="0" err="1"/>
                  <a:t>Nhận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1624" b="-81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975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74" b="0" i="0" u="none" strike="noStrike" kern="1200" cap="none" spc="0" normalizeH="0" baseline="0" noProof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Asap"/>
                <a:ea typeface="+mn-ea"/>
                <a:cs typeface="+mn-cs"/>
              </a:rPr>
              <a:t>Định nghĩa</a:t>
            </a:r>
          </a:p>
        </p:txBody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86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5612" y="2025864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000" dirty="0"/>
                  <a:t>Cho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đạo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thuộc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đồng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000" dirty="0" err="1"/>
                  <a:t>Nếu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với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mọi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thuộc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nghịch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3000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612" y="2025864"/>
                <a:ext cx="7921066" cy="4207598"/>
              </a:xfrm>
              <a:prstGeom prst="rect">
                <a:avLst/>
              </a:prstGeom>
              <a:blipFill>
                <a:blip r:embed="rId12"/>
                <a:stretch>
                  <a:fillRect l="-1230" t="-2165" r="-61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11">
            <a:extLst>
              <a:ext uri="{FF2B5EF4-FFF2-40B4-BE49-F238E27FC236}">
                <a16:creationId xmlns:a16="http://schemas.microsoft.com/office/drawing/2014/main" id="{4D09E54E-1977-4E18-8C80-4F1A278B52F6}"/>
              </a:ext>
            </a:extLst>
          </p:cNvPr>
          <p:cNvSpPr/>
          <p:nvPr/>
        </p:nvSpPr>
        <p:spPr>
          <a:xfrm rot="553163">
            <a:off x="10647680" y="5259752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2: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Chứng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959" t="-69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6022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713B040-5C3B-46C1-8955-03BFDF1C6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A9073D5-0AF7-7A74-F3C7-6DCF7E477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chưa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hiểu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nó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Bước</a:t>
                </a:r>
                <a:r>
                  <a:rPr lang="en-US" sz="2800" dirty="0"/>
                  <a:t> 1: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Bước</a:t>
                </a:r>
                <a:r>
                  <a:rPr lang="en-US" sz="2800" dirty="0"/>
                  <a:t> 2: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Tìm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thuộc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0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tồn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Bước</a:t>
                </a:r>
                <a:r>
                  <a:rPr lang="en-US" sz="2800" dirty="0"/>
                  <a:t> 3: </a:t>
                </a:r>
                <a:r>
                  <a:rPr lang="en-US" sz="2800" dirty="0" err="1"/>
                  <a:t>Sắp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xếp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func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tự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dần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800" dirty="0" err="1"/>
                  <a:t>Buớc</a:t>
                </a:r>
                <a:r>
                  <a:rPr lang="en-US" sz="2800" dirty="0"/>
                  <a:t> 4: </a:t>
                </a:r>
                <a:r>
                  <a:rPr lang="en-US" sz="2800" dirty="0" err="1"/>
                  <a:t>Nêu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về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11"/>
                <a:stretch>
                  <a:fillRect l="-679" t="-145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82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r>
                  <a:rPr lang="en-US" sz="2800" dirty="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;    b)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	c)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/>
                  <a:t>a)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func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800" dirty="0"/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150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0FE5BAF-4E02-4A3D-85BA-DE3E74CDACDC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2794" y="4173877"/>
            <a:ext cx="8202200" cy="19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38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6318739">
            <a:off x="-610422" y="5454046"/>
            <a:ext cx="2434664" cy="2343203"/>
          </a:xfrm>
          <a:custGeom>
            <a:avLst/>
            <a:gdLst/>
            <a:ahLst/>
            <a:cxnLst/>
            <a:rect l="l" t="t" r="r" b="b"/>
            <a:pathLst>
              <a:path w="9831934" h="9502045">
                <a:moveTo>
                  <a:pt x="0" y="0"/>
                </a:moveTo>
                <a:lnTo>
                  <a:pt x="9831935" y="0"/>
                </a:lnTo>
                <a:lnTo>
                  <a:pt x="9831935" y="9502045"/>
                </a:lnTo>
                <a:lnTo>
                  <a:pt x="0" y="95020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33931"/>
            </a:stretch>
          </a:blipFill>
        </p:spPr>
      </p:sp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45006" y="232351"/>
            <a:ext cx="11581571" cy="604538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0216259" y="5717605"/>
            <a:ext cx="1975741" cy="382800"/>
          </a:xfrm>
          <a:custGeom>
            <a:avLst/>
            <a:gdLst/>
            <a:ahLst/>
            <a:cxnLst/>
            <a:rect l="l" t="t" r="r" b="b"/>
            <a:pathLst>
              <a:path w="2963612" h="574200">
                <a:moveTo>
                  <a:pt x="0" y="0"/>
                </a:moveTo>
                <a:lnTo>
                  <a:pt x="2963613" y="0"/>
                </a:lnTo>
                <a:lnTo>
                  <a:pt x="2963613" y="574200"/>
                </a:lnTo>
                <a:lnTo>
                  <a:pt x="0" y="574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23767">
            <a:off x="11139021" y="111398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49054" y="5946981"/>
            <a:ext cx="1436409" cy="219379"/>
          </a:xfrm>
          <a:custGeom>
            <a:avLst/>
            <a:gdLst/>
            <a:ahLst/>
            <a:cxnLst/>
            <a:rect l="l" t="t" r="r" b="b"/>
            <a:pathLst>
              <a:path w="2154614" h="329068">
                <a:moveTo>
                  <a:pt x="0" y="0"/>
                </a:moveTo>
                <a:lnTo>
                  <a:pt x="2154614" y="0"/>
                </a:lnTo>
                <a:lnTo>
                  <a:pt x="2154614" y="329068"/>
                </a:lnTo>
                <a:lnTo>
                  <a:pt x="0" y="3290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id="{504FBB6D-1525-AD94-BA97-83D89D415115}"/>
              </a:ext>
            </a:extLst>
          </p:cNvPr>
          <p:cNvGrpSpPr/>
          <p:nvPr/>
        </p:nvGrpSpPr>
        <p:grpSpPr>
          <a:xfrm>
            <a:off x="98954" y="5417981"/>
            <a:ext cx="2046291" cy="1088129"/>
            <a:chOff x="0" y="0"/>
            <a:chExt cx="10119180" cy="4875304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A705A2-8C6E-C965-AEFC-BC8ABF6AF9AC}"/>
                </a:ext>
              </a:extLst>
            </p:cNvPr>
            <p:cNvSpPr/>
            <p:nvPr/>
          </p:nvSpPr>
          <p:spPr>
            <a:xfrm flipH="1">
              <a:off x="1013570" y="0"/>
              <a:ext cx="4175033" cy="4875304"/>
            </a:xfrm>
            <a:custGeom>
              <a:avLst/>
              <a:gdLst/>
              <a:ahLst/>
              <a:cxnLst/>
              <a:rect l="l" t="t" r="r" b="b"/>
              <a:pathLst>
                <a:path w="4175033" h="4875304">
                  <a:moveTo>
                    <a:pt x="4175033" y="0"/>
                  </a:moveTo>
                  <a:lnTo>
                    <a:pt x="0" y="0"/>
                  </a:lnTo>
                  <a:lnTo>
                    <a:pt x="0" y="4875304"/>
                  </a:lnTo>
                  <a:lnTo>
                    <a:pt x="4175033" y="4875304"/>
                  </a:lnTo>
                  <a:lnTo>
                    <a:pt x="4175033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AutoShape 10">
              <a:extLst>
                <a:ext uri="{FF2B5EF4-FFF2-40B4-BE49-F238E27FC236}">
                  <a16:creationId xmlns:a16="http://schemas.microsoft.com/office/drawing/2014/main" id="{39387117-1850-FB61-E180-63D75F964AD8}"/>
                </a:ext>
              </a:extLst>
            </p:cNvPr>
            <p:cNvSpPr/>
            <p:nvPr/>
          </p:nvSpPr>
          <p:spPr>
            <a:xfrm>
              <a:off x="0" y="4843554"/>
              <a:ext cx="10119180" cy="0"/>
            </a:xfrm>
            <a:prstGeom prst="line">
              <a:avLst/>
            </a:prstGeom>
            <a:ln w="25400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F1DA8B1-5264-C2B8-1A58-07438A7D8B8D}"/>
                </a:ext>
              </a:extLst>
            </p:cNvPr>
            <p:cNvSpPr/>
            <p:nvPr/>
          </p:nvSpPr>
          <p:spPr>
            <a:xfrm>
              <a:off x="3514001" y="2601194"/>
              <a:ext cx="4632446" cy="2274110"/>
            </a:xfrm>
            <a:custGeom>
              <a:avLst/>
              <a:gdLst/>
              <a:ahLst/>
              <a:cxnLst/>
              <a:rect l="l" t="t" r="r" b="b"/>
              <a:pathLst>
                <a:path w="4632446" h="2274110">
                  <a:moveTo>
                    <a:pt x="0" y="0"/>
                  </a:moveTo>
                  <a:lnTo>
                    <a:pt x="4632445" y="0"/>
                  </a:lnTo>
                  <a:lnTo>
                    <a:pt x="4632445" y="2274110"/>
                  </a:lnTo>
                  <a:lnTo>
                    <a:pt x="0" y="2274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C0E46966-1DE0-63BC-58AC-A22111C31E5D}"/>
                </a:ext>
              </a:extLst>
            </p:cNvPr>
            <p:cNvSpPr/>
            <p:nvPr/>
          </p:nvSpPr>
          <p:spPr>
            <a:xfrm>
              <a:off x="7670568" y="3094808"/>
              <a:ext cx="951756" cy="1780496"/>
            </a:xfrm>
            <a:custGeom>
              <a:avLst/>
              <a:gdLst/>
              <a:ahLst/>
              <a:cxnLst/>
              <a:rect l="l" t="t" r="r" b="b"/>
              <a:pathLst>
                <a:path w="951756" h="1780496">
                  <a:moveTo>
                    <a:pt x="0" y="0"/>
                  </a:moveTo>
                  <a:lnTo>
                    <a:pt x="951756" y="0"/>
                  </a:lnTo>
                  <a:lnTo>
                    <a:pt x="951756" y="1780496"/>
                  </a:lnTo>
                  <a:lnTo>
                    <a:pt x="0" y="17804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3: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nghịch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b)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Tập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định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mọi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cùng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dấu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−1=0⇔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hoặc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0DD4B848-260F-917A-A48E-CD6C5E51C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862531"/>
                <a:ext cx="11430000" cy="5246186"/>
              </a:xfrm>
              <a:prstGeom prst="rect">
                <a:avLst/>
              </a:prstGeom>
              <a:blipFill>
                <a:blip r:embed="rId23"/>
                <a:stretch>
                  <a:fillRect l="-693" t="-1506" r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204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1356</Words>
  <Application>Microsoft Office PowerPoint</Application>
  <PresentationFormat>Widescreen</PresentationFormat>
  <Paragraphs>177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2024-11-18T01:40:18Z</dcterms:modified>
</cp:coreProperties>
</file>