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3" r:id="rId3"/>
    <p:sldId id="278" r:id="rId4"/>
    <p:sldId id="286" r:id="rId5"/>
    <p:sldId id="284" r:id="rId6"/>
    <p:sldId id="285" r:id="rId7"/>
    <p:sldId id="282" r:id="rId8"/>
    <p:sldId id="276" r:id="rId9"/>
    <p:sldId id="277" r:id="rId10"/>
    <p:sldId id="280" r:id="rId11"/>
    <p:sldId id="279" r:id="rId12"/>
  </p:sldIdLst>
  <p:sldSz cx="12161838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966" y="-114"/>
      </p:cViewPr>
      <p:guideLst>
        <p:guide orient="horz" pos="2304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272456"/>
            <a:ext cx="10337562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4145280"/>
            <a:ext cx="8513287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92950"/>
            <a:ext cx="2736414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3" y="292950"/>
            <a:ext cx="8006543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1" y="4700696"/>
            <a:ext cx="10337562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1" y="3100495"/>
            <a:ext cx="10337562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706883"/>
            <a:ext cx="5371478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706883"/>
            <a:ext cx="5371478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637454"/>
            <a:ext cx="5373591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319867"/>
            <a:ext cx="5373591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637454"/>
            <a:ext cx="5375702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319867"/>
            <a:ext cx="5375702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91253"/>
            <a:ext cx="4001161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0" y="291256"/>
            <a:ext cx="6798806" cy="62433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530776"/>
            <a:ext cx="4001161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6" y="5120640"/>
            <a:ext cx="7297103" cy="6045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6" y="653627"/>
            <a:ext cx="7297103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6" y="5725161"/>
            <a:ext cx="7297103" cy="858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92947"/>
            <a:ext cx="10945654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706883"/>
            <a:ext cx="10945654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780109"/>
            <a:ext cx="2837762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780109"/>
            <a:ext cx="3851249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780109"/>
            <a:ext cx="2837762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109812" y="-43406"/>
            <a:ext cx="456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smtClean="0">
                <a:solidFill>
                  <a:srgbClr val="0000CC"/>
                </a:solidFill>
              </a:rPr>
              <a:t>TIẾNG VIỆT</a:t>
            </a:r>
            <a:endParaRPr lang="en-US" sz="2800" b="1"/>
          </a:p>
        </p:txBody>
      </p:sp>
      <p:sp>
        <p:nvSpPr>
          <p:cNvPr id="9" name="Rounded Rectangle 8"/>
          <p:cNvSpPr/>
          <p:nvPr/>
        </p:nvSpPr>
        <p:spPr>
          <a:xfrm>
            <a:off x="4529791" y="450737"/>
            <a:ext cx="3700391" cy="524623"/>
          </a:xfrm>
          <a:prstGeom prst="round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.VnAvant" pitchFamily="34" charset="0"/>
              </a:rPr>
              <a:t>Ph  ph     Qu  qu</a:t>
            </a:r>
            <a:endParaRPr lang="en-US" sz="3200" b="1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3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109812" y="-43406"/>
            <a:ext cx="456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smtClean="0">
                <a:solidFill>
                  <a:srgbClr val="0000CC"/>
                </a:solidFill>
              </a:rPr>
              <a:t>TIẾNG VIỆT</a:t>
            </a:r>
            <a:endParaRPr lang="en-US" sz="2800" b="1"/>
          </a:p>
        </p:txBody>
      </p:sp>
      <p:sp>
        <p:nvSpPr>
          <p:cNvPr id="4" name="Rounded Rectangle 3"/>
          <p:cNvSpPr/>
          <p:nvPr/>
        </p:nvSpPr>
        <p:spPr>
          <a:xfrm>
            <a:off x="5270130" y="1706880"/>
            <a:ext cx="2026973" cy="487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109812" y="-43406"/>
            <a:ext cx="456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smtClean="0">
                <a:solidFill>
                  <a:srgbClr val="0000CC"/>
                </a:solidFill>
              </a:rPr>
              <a:t>TIẾNG VIỆT</a:t>
            </a:r>
            <a:endParaRPr lang="en-US" sz="2800" b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85" y="549340"/>
            <a:ext cx="9810549" cy="497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83737" y="5918287"/>
            <a:ext cx="851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.VnAvant" pitchFamily="34" charset="0"/>
              </a:rPr>
              <a:t>C¶ nhµ tõ phè vÒ th¨m quª.</a:t>
            </a:r>
            <a:endParaRPr lang="en-US" sz="4000" b="1"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9004" y="5918286"/>
            <a:ext cx="121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ph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98257" y="5927008"/>
            <a:ext cx="121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2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109812" y="-75384"/>
            <a:ext cx="4560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smtClean="0">
                <a:solidFill>
                  <a:srgbClr val="0000CC"/>
                </a:solidFill>
              </a:rPr>
              <a:t>TIẾNG VIỆT</a:t>
            </a:r>
            <a:endParaRPr lang="en-US" sz="4000" b="1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25" y="1040615"/>
            <a:ext cx="1763467" cy="78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726441"/>
              </p:ext>
            </p:extLst>
          </p:nvPr>
        </p:nvGraphicFramePr>
        <p:xfrm>
          <a:off x="2783766" y="1905420"/>
          <a:ext cx="2729600" cy="1307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4800"/>
                <a:gridCol w="1364800"/>
              </a:tblGrid>
              <a:tr h="623972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295" marR="97295" marT="48768" marB="4876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295" marR="97295" marT="48768" marB="4876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83163">
                <a:tc gridSpan="2">
                  <a:txBody>
                    <a:bodyPr/>
                    <a:lstStyle/>
                    <a:p>
                      <a:endParaRPr lang="en-US" sz="1900"/>
                    </a:p>
                  </a:txBody>
                  <a:tcPr marL="97295" marR="97295" marT="48768" marB="4876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709635"/>
              </p:ext>
            </p:extLst>
          </p:nvPr>
        </p:nvGraphicFramePr>
        <p:xfrm>
          <a:off x="7338565" y="1922741"/>
          <a:ext cx="2600072" cy="1137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0036"/>
                <a:gridCol w="1300036"/>
              </a:tblGrid>
              <a:tr h="56896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295" marR="97295" marT="48768" marB="4876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295" marR="97295" marT="48768" marB="4876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68960">
                <a:tc gridSpan="2">
                  <a:txBody>
                    <a:bodyPr/>
                    <a:lstStyle/>
                    <a:p>
                      <a:endParaRPr lang="en-US" sz="1900"/>
                    </a:p>
                  </a:txBody>
                  <a:tcPr marL="97295" marR="97295" marT="48768" marB="4876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10980" y="1829410"/>
            <a:ext cx="121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.VnAvant" pitchFamily="34" charset="0"/>
              </a:rPr>
              <a:t> ª</a:t>
            </a:r>
            <a:endParaRPr lang="en-US" sz="4000" b="1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3627" y="1799953"/>
            <a:ext cx="121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2425" y="1861440"/>
            <a:ext cx="121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.VnAvant" pitchFamily="34" charset="0"/>
              </a:rPr>
              <a:t>«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9488" y="2515478"/>
            <a:ext cx="2196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ph</a:t>
            </a:r>
            <a:r>
              <a:rPr lang="en-US" sz="4000" b="1" smtClean="0">
                <a:latin typeface=".VnAvant" pitchFamily="34" charset="0"/>
              </a:rPr>
              <a:t>è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3790" y="1205878"/>
            <a:ext cx="2228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 - ph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26696" y="1756698"/>
            <a:ext cx="121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26813" y="1182607"/>
            <a:ext cx="121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67965" y="2330838"/>
            <a:ext cx="230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4000" b="1" smtClean="0">
                <a:latin typeface=".VnAvant" pitchFamily="34" charset="0"/>
              </a:rPr>
              <a:t>ª</a:t>
            </a:r>
            <a:endParaRPr lang="en-US" sz="4000" b="1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5219" y="5956096"/>
            <a:ext cx="2604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.VnAvant" pitchFamily="34" charset="0"/>
              </a:rPr>
              <a:t>p</a:t>
            </a:r>
            <a:r>
              <a:rPr lang="en-US" sz="4000" b="1" smtClean="0">
                <a:latin typeface=".VnAvant" pitchFamily="34" charset="0"/>
              </a:rPr>
              <a:t>ha trµ</a:t>
            </a:r>
            <a:endParaRPr lang="en-US" sz="4000" b="1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45267" y="5964602"/>
            <a:ext cx="2377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.VnAvant" pitchFamily="34" charset="0"/>
              </a:rPr>
              <a:t>phè cæ</a:t>
            </a:r>
            <a:endParaRPr lang="en-US" sz="4000" b="1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66375" y="5932623"/>
            <a:ext cx="2532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.VnAvant" pitchFamily="34" charset="0"/>
              </a:rPr>
              <a:t>q</a:t>
            </a:r>
            <a:r>
              <a:rPr lang="en-US" sz="4000" b="1" smtClean="0">
                <a:latin typeface=".VnAvant" pitchFamily="34" charset="0"/>
              </a:rPr>
              <a:t>uª nhµ</a:t>
            </a:r>
            <a:endParaRPr lang="en-US" sz="4000" b="1">
              <a:latin typeface=".VnAvant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260783"/>
              </p:ext>
            </p:extLst>
          </p:nvPr>
        </p:nvGraphicFramePr>
        <p:xfrm>
          <a:off x="2336209" y="3144768"/>
          <a:ext cx="8107890" cy="590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315"/>
                <a:gridCol w="1351315"/>
                <a:gridCol w="1351315"/>
                <a:gridCol w="1351315"/>
                <a:gridCol w="1351315"/>
                <a:gridCol w="1351315"/>
              </a:tblGrid>
              <a:tr h="590976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295" marR="97295" marT="48768" marB="487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295" marR="97295" marT="48768" marB="487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295" marR="97295" marT="48768" marB="487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295" marR="97295" marT="48768" marB="487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295" marR="97295" marT="48768" marB="487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295" marR="97295" marT="48768" marB="487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783737" y="3144011"/>
            <a:ext cx="184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p</a:t>
            </a:r>
            <a:r>
              <a:rPr lang="en-US" sz="4000" b="1" smtClean="0">
                <a:solidFill>
                  <a:srgbClr val="0000CC"/>
                </a:solidFill>
                <a:latin typeface=".VnAvant" pitchFamily="34" charset="0"/>
              </a:rPr>
              <a:t>hµ</a:t>
            </a:r>
            <a:endParaRPr lang="en-US" sz="40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42483" y="3108776"/>
            <a:ext cx="121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.VnAvant" pitchFamily="34" charset="0"/>
              </a:rPr>
              <a:t>phÝ</a:t>
            </a:r>
            <a:endParaRPr lang="en-US" sz="40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11150" y="3121508"/>
            <a:ext cx="163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p</a:t>
            </a:r>
            <a:r>
              <a:rPr lang="en-US" sz="4000" b="1" smtClean="0">
                <a:solidFill>
                  <a:srgbClr val="0000CC"/>
                </a:solidFill>
                <a:latin typeface=".VnAvant" pitchFamily="34" charset="0"/>
              </a:rPr>
              <a:t>hë</a:t>
            </a:r>
            <a:endParaRPr lang="en-US" sz="40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34335" y="3088750"/>
            <a:ext cx="2055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.VnAvant" pitchFamily="34" charset="0"/>
              </a:rPr>
              <a:t>qu¹</a:t>
            </a:r>
            <a:endParaRPr lang="en-US" sz="40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52485" y="3110852"/>
            <a:ext cx="2809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q</a:t>
            </a:r>
            <a:r>
              <a:rPr lang="en-US" sz="4000" b="1" smtClean="0">
                <a:solidFill>
                  <a:srgbClr val="0000CC"/>
                </a:solidFill>
                <a:latin typeface=".VnAvant" pitchFamily="34" charset="0"/>
              </a:rPr>
              <a:t>uª</a:t>
            </a:r>
            <a:endParaRPr lang="en-US" sz="40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54424" y="3113519"/>
            <a:ext cx="268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q</a:t>
            </a:r>
            <a:r>
              <a:rPr lang="en-US" sz="4000" b="1" smtClean="0">
                <a:solidFill>
                  <a:srgbClr val="0000CC"/>
                </a:solidFill>
                <a:latin typeface=".VnAvant" pitchFamily="34" charset="0"/>
              </a:rPr>
              <a:t>uÕ</a:t>
            </a:r>
            <a:endParaRPr lang="en-US" sz="40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3" y="4145282"/>
            <a:ext cx="2198955" cy="159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90" y="4145281"/>
            <a:ext cx="2137441" cy="162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83" y="4211907"/>
            <a:ext cx="2187444" cy="15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293" y="3843828"/>
            <a:ext cx="1965360" cy="173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9079482" y="5935290"/>
            <a:ext cx="3082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.VnAvant" pitchFamily="34" charset="0"/>
              </a:rPr>
              <a:t>q</a:t>
            </a:r>
            <a:r>
              <a:rPr lang="en-US" sz="4000" b="1" smtClean="0">
                <a:latin typeface=".VnAvant" pitchFamily="34" charset="0"/>
              </a:rPr>
              <a:t>u¶ khÕ</a:t>
            </a:r>
            <a:endParaRPr lang="en-US" sz="4000" b="1">
              <a:latin typeface=".VnAvant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942607" y="490861"/>
            <a:ext cx="7053866" cy="771694"/>
          </a:xfrm>
          <a:prstGeom prst="round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.VnAvant" pitchFamily="34" charset="0"/>
              </a:rPr>
              <a:t>Bài 26: Ph  ph   Qu  qu</a:t>
            </a:r>
            <a:endParaRPr lang="en-US" sz="3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86237" y="3146678"/>
            <a:ext cx="184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4000" b="1" smtClean="0">
                <a:solidFill>
                  <a:srgbClr val="0000CC"/>
                </a:solidFill>
                <a:latin typeface=".VnAvant" pitchFamily="34" charset="0"/>
              </a:rPr>
              <a:t>µ</a:t>
            </a:r>
            <a:endParaRPr lang="en-US" sz="40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37637" y="3117366"/>
            <a:ext cx="184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ph</a:t>
            </a:r>
            <a:r>
              <a:rPr lang="en-US" sz="4000" b="1" smtClean="0">
                <a:solidFill>
                  <a:srgbClr val="0000CC"/>
                </a:solidFill>
                <a:latin typeface=".VnAvant" pitchFamily="34" charset="0"/>
              </a:rPr>
              <a:t>Ý</a:t>
            </a:r>
            <a:endParaRPr lang="en-US" sz="40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11587" y="3117366"/>
            <a:ext cx="184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4000" b="1" smtClean="0">
                <a:solidFill>
                  <a:srgbClr val="0000CC"/>
                </a:solidFill>
                <a:latin typeface=".VnAvant" pitchFamily="34" charset="0"/>
              </a:rPr>
              <a:t>ë</a:t>
            </a:r>
            <a:endParaRPr lang="en-US" sz="40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16495" y="3084145"/>
            <a:ext cx="268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q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4000" b="1" smtClean="0">
                <a:solidFill>
                  <a:srgbClr val="0000CC"/>
                </a:solidFill>
                <a:latin typeface=".VnAvant" pitchFamily="34" charset="0"/>
              </a:rPr>
              <a:t>¹</a:t>
            </a:r>
            <a:endParaRPr lang="en-US" sz="40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15613" y="3117366"/>
            <a:ext cx="268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4000" b="1" smtClean="0">
                <a:solidFill>
                  <a:srgbClr val="0000CC"/>
                </a:solidFill>
                <a:latin typeface=".VnAvant" pitchFamily="34" charset="0"/>
              </a:rPr>
              <a:t>ª</a:t>
            </a:r>
            <a:endParaRPr lang="en-US" sz="40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156924" y="3116186"/>
            <a:ext cx="268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q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4000" b="1" smtClean="0">
                <a:solidFill>
                  <a:srgbClr val="0000CC"/>
                </a:solidFill>
                <a:latin typeface=".VnAvant" pitchFamily="34" charset="0"/>
              </a:rPr>
              <a:t>Õ</a:t>
            </a:r>
            <a:endParaRPr lang="en-US" sz="40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7719" y="5943773"/>
            <a:ext cx="2604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4000" b="1" smtClean="0">
                <a:latin typeface=".VnAvant" pitchFamily="34" charset="0"/>
              </a:rPr>
              <a:t>a trµ</a:t>
            </a:r>
            <a:endParaRPr lang="en-US" sz="4000" b="1">
              <a:latin typeface=".VnAvant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47767" y="5967268"/>
            <a:ext cx="2377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ph</a:t>
            </a:r>
            <a:r>
              <a:rPr lang="en-US" sz="4000" b="1" smtClean="0">
                <a:latin typeface=".VnAvant" pitchFamily="34" charset="0"/>
              </a:rPr>
              <a:t>è cæ</a:t>
            </a:r>
            <a:endParaRPr lang="en-US" sz="4000" b="1">
              <a:latin typeface=".VnAvant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69947" y="5930838"/>
            <a:ext cx="2532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q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4000" b="1" smtClean="0">
                <a:latin typeface=".VnAvant" pitchFamily="34" charset="0"/>
              </a:rPr>
              <a:t>ª nhµ</a:t>
            </a:r>
            <a:endParaRPr lang="en-US" sz="4000" b="1">
              <a:latin typeface=".VnAvant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081982" y="5937956"/>
            <a:ext cx="3082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q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4000" b="1" smtClean="0">
                <a:latin typeface=".VnAvant" pitchFamily="34" charset="0"/>
              </a:rPr>
              <a:t>¶ khÕ</a:t>
            </a:r>
            <a:endParaRPr lang="en-US" sz="4000" b="1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1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32" grpId="0"/>
      <p:bldP spid="33" grpId="0"/>
      <p:bldP spid="34" grpId="0"/>
      <p:bldP spid="35" grpId="0"/>
      <p:bldP spid="36" grpId="0"/>
      <p:bldP spid="37" grpId="0"/>
      <p:bldP spid="29" grpId="0"/>
      <p:bldP spid="31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17" y="1538990"/>
            <a:ext cx="11811783" cy="260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09812" y="-43406"/>
            <a:ext cx="4560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smtClean="0">
                <a:solidFill>
                  <a:srgbClr val="0000CC"/>
                </a:solidFill>
              </a:rPr>
              <a:t>TIẾNG VIỆT</a:t>
            </a:r>
            <a:endParaRPr lang="en-US" sz="4000" b="1"/>
          </a:p>
        </p:txBody>
      </p:sp>
      <p:sp>
        <p:nvSpPr>
          <p:cNvPr id="4" name="Rounded Rectangle 3"/>
          <p:cNvSpPr/>
          <p:nvPr/>
        </p:nvSpPr>
        <p:spPr>
          <a:xfrm>
            <a:off x="2942607" y="554819"/>
            <a:ext cx="7053866" cy="771694"/>
          </a:xfrm>
          <a:prstGeom prst="round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.VnAvant" pitchFamily="34" charset="0"/>
              </a:rPr>
              <a:t>Bài 26: Ph  ph   Qu  qu</a:t>
            </a:r>
            <a:endParaRPr lang="en-US" sz="3200" b="1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4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290" y="-209277"/>
            <a:ext cx="12904838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latin typeface="HP001 4 hàng" pitchFamily="34" charset="0"/>
              </a:rPr>
              <a:t>ǮǮǮǮǮ</a:t>
            </a:r>
            <a:r>
              <a:rPr lang="en-US" sz="9600">
                <a:latin typeface="HP001 4 hàng" pitchFamily="34" charset="0"/>
              </a:rPr>
              <a:t>Ǯ</a:t>
            </a:r>
          </a:p>
          <a:p>
            <a:endParaRPr lang="en-US" sz="3200">
              <a:latin typeface="HP001 4 hàng" pitchFamily="34" charset="0"/>
            </a:endParaRPr>
          </a:p>
          <a:p>
            <a:r>
              <a:rPr lang="en-US" sz="9600" smtClean="0">
                <a:latin typeface="HP001 4 hàng" pitchFamily="34" charset="0"/>
              </a:rPr>
              <a:t>ǮǮǮǮǮ</a:t>
            </a:r>
            <a:r>
              <a:rPr lang="en-US" sz="9600">
                <a:latin typeface="HP001 4 hàng" pitchFamily="34" charset="0"/>
              </a:rPr>
              <a:t>Ǯ</a:t>
            </a:r>
          </a:p>
          <a:p>
            <a:endParaRPr lang="en-US" sz="3200">
              <a:latin typeface="HP001 4 hàng" pitchFamily="34" charset="0"/>
            </a:endParaRPr>
          </a:p>
          <a:p>
            <a:r>
              <a:rPr lang="en-US" sz="9600" smtClean="0">
                <a:latin typeface="HP001 4 hàng" pitchFamily="34" charset="0"/>
              </a:rPr>
              <a:t>ǮǮǮǮǮ</a:t>
            </a:r>
            <a:r>
              <a:rPr lang="en-US" sz="9600">
                <a:latin typeface="HP001 4 hàng" pitchFamily="34" charset="0"/>
              </a:rPr>
              <a:t>Ǯ</a:t>
            </a:r>
          </a:p>
          <a:p>
            <a:endParaRPr lang="en-US" sz="3200">
              <a:latin typeface="HP001 4 hàng" pitchFamily="34" charset="0"/>
            </a:endParaRPr>
          </a:p>
          <a:p>
            <a:r>
              <a:rPr lang="en-US" sz="9600" smtClean="0">
                <a:latin typeface="HP001 4 hàng" pitchFamily="34" charset="0"/>
              </a:rPr>
              <a:t>ǮǮǮǮǮ</a:t>
            </a:r>
            <a:r>
              <a:rPr lang="en-US" sz="9600">
                <a:latin typeface="HP001 4 hàng" pitchFamily="34" charset="0"/>
              </a:rPr>
              <a:t>Ǯ</a:t>
            </a:r>
          </a:p>
          <a:p>
            <a:endParaRPr lang="en-US" sz="9600" smtClean="0"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9185" y="894090"/>
            <a:ext cx="34126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0" smtClean="0">
                <a:solidFill>
                  <a:srgbClr val="FF0000"/>
                </a:solidFill>
                <a:latin typeface="HP001 4 hàng" pitchFamily="34" charset="0"/>
              </a:rPr>
              <a:t>ph</a:t>
            </a:r>
            <a:endParaRPr lang="en-US" sz="192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68685" y="892888"/>
            <a:ext cx="32873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0" smtClean="0">
                <a:solidFill>
                  <a:srgbClr val="FF0000"/>
                </a:solidFill>
                <a:latin typeface="HP001 4 hàng" pitchFamily="34" charset="0"/>
              </a:rPr>
              <a:t>ph</a:t>
            </a:r>
            <a:endParaRPr lang="en-US" sz="192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290" y="-209277"/>
            <a:ext cx="12904838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latin typeface="HP001 4 hàng" pitchFamily="34" charset="0"/>
              </a:rPr>
              <a:t>ǮǮǮǮǮ</a:t>
            </a:r>
            <a:r>
              <a:rPr lang="en-US" sz="9600">
                <a:latin typeface="HP001 4 hàng" pitchFamily="34" charset="0"/>
              </a:rPr>
              <a:t>Ǯ</a:t>
            </a:r>
          </a:p>
          <a:p>
            <a:endParaRPr lang="en-US" sz="3200">
              <a:latin typeface="HP001 4 hàng" pitchFamily="34" charset="0"/>
            </a:endParaRPr>
          </a:p>
          <a:p>
            <a:r>
              <a:rPr lang="en-US" sz="9600" smtClean="0">
                <a:latin typeface="HP001 4 hàng" pitchFamily="34" charset="0"/>
              </a:rPr>
              <a:t>ǮǮǮǮǮ</a:t>
            </a:r>
            <a:r>
              <a:rPr lang="en-US" sz="9600">
                <a:latin typeface="HP001 4 hàng" pitchFamily="34" charset="0"/>
              </a:rPr>
              <a:t>Ǯ</a:t>
            </a:r>
          </a:p>
          <a:p>
            <a:endParaRPr lang="en-US" sz="3200">
              <a:latin typeface="HP001 4 hàng" pitchFamily="34" charset="0"/>
            </a:endParaRPr>
          </a:p>
          <a:p>
            <a:r>
              <a:rPr lang="en-US" sz="9600" smtClean="0">
                <a:latin typeface="HP001 4 hàng" pitchFamily="34" charset="0"/>
              </a:rPr>
              <a:t>ǮǮǮǮǮ</a:t>
            </a:r>
            <a:r>
              <a:rPr lang="en-US" sz="9600">
                <a:latin typeface="HP001 4 hàng" pitchFamily="34" charset="0"/>
              </a:rPr>
              <a:t>Ǯ</a:t>
            </a:r>
          </a:p>
          <a:p>
            <a:endParaRPr lang="en-US" sz="3200">
              <a:latin typeface="HP001 4 hàng" pitchFamily="34" charset="0"/>
            </a:endParaRPr>
          </a:p>
          <a:p>
            <a:r>
              <a:rPr lang="en-US" sz="9600" smtClean="0">
                <a:latin typeface="HP001 4 hàng" pitchFamily="34" charset="0"/>
              </a:rPr>
              <a:t>ǮǮǮǮǮ</a:t>
            </a:r>
            <a:r>
              <a:rPr lang="en-US" sz="9600">
                <a:latin typeface="HP001 4 hàng" pitchFamily="34" charset="0"/>
              </a:rPr>
              <a:t>Ǯ</a:t>
            </a:r>
          </a:p>
          <a:p>
            <a:endParaRPr lang="en-US" sz="9600" smtClean="0"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4916" y="878101"/>
            <a:ext cx="28770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0" smtClean="0">
                <a:solidFill>
                  <a:srgbClr val="FF0000"/>
                </a:solidFill>
                <a:latin typeface="HP001 4 hàng" pitchFamily="34" charset="0"/>
              </a:rPr>
              <a:t>qu</a:t>
            </a:r>
            <a:endParaRPr lang="en-US" sz="192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88214" y="892888"/>
            <a:ext cx="30268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0" smtClean="0">
                <a:solidFill>
                  <a:srgbClr val="FF0000"/>
                </a:solidFill>
                <a:latin typeface="HP001 4 hàng" pitchFamily="34" charset="0"/>
              </a:rPr>
              <a:t>qu</a:t>
            </a:r>
            <a:endParaRPr lang="en-US" sz="192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76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6"/>
          <p:cNvSpPr txBox="1">
            <a:spLocks noChangeArrowheads="1"/>
          </p:cNvSpPr>
          <p:nvPr/>
        </p:nvSpPr>
        <p:spPr bwMode="auto">
          <a:xfrm>
            <a:off x="207347" y="-47968"/>
            <a:ext cx="11999680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600" smtClean="0">
                <a:latin typeface="HP001 4 hàng" pitchFamily="34" charset="-93"/>
              </a:rPr>
              <a:t>ǯǯǯǯǯǯǯǯǯǯǯǯǯ</a:t>
            </a:r>
            <a:r>
              <a:rPr lang="en-US" altLang="en-US" sz="3600">
                <a:latin typeface="HP001 4 hàng" pitchFamily="34" charset="-93"/>
              </a:rPr>
              <a:t>ǯǯ</a:t>
            </a:r>
            <a:endParaRPr lang="en-US" altLang="en-US" sz="3600">
              <a:latin typeface=".VnAvant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600" smtClean="0">
                <a:latin typeface="HP001 4 hàng" pitchFamily="34" charset="-93"/>
              </a:rPr>
              <a:t>Ǯǯǯǯǯǯǯǯǯǯǯǯǯ</a:t>
            </a:r>
            <a:r>
              <a:rPr lang="en-US" altLang="en-US" sz="3600">
                <a:latin typeface="HP001 4 hàng" pitchFamily="34" charset="-93"/>
              </a:rPr>
              <a:t>ǯǯ</a:t>
            </a:r>
            <a:endParaRPr lang="en-US" altLang="en-US" sz="3600">
              <a:latin typeface=".VnAvant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600" smtClean="0">
                <a:latin typeface="HP001 4 hàng" pitchFamily="34" charset="-93"/>
              </a:rPr>
              <a:t>Ǯǯǯǯǯǯǯǯǯǯǯǯǯ</a:t>
            </a:r>
            <a:r>
              <a:rPr lang="en-US" altLang="en-US" sz="3600">
                <a:latin typeface="HP001 4 hàng" pitchFamily="34" charset="-93"/>
              </a:rPr>
              <a:t>ǯǯ</a:t>
            </a:r>
            <a:endParaRPr lang="en-US" altLang="en-US" sz="3600">
              <a:latin typeface=".VnAvant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600" smtClean="0">
                <a:latin typeface="HP001 4 hàng" pitchFamily="34" charset="-93"/>
              </a:rPr>
              <a:t>ǯǯǯǯǯǯǯǯǯǯǯǯǯ</a:t>
            </a:r>
            <a:r>
              <a:rPr lang="en-US" altLang="en-US" sz="3600">
                <a:latin typeface="HP001 4 hàng" pitchFamily="34" charset="-93"/>
              </a:rPr>
              <a:t>ǯǯ</a:t>
            </a:r>
            <a:endParaRPr lang="en-US" altLang="en-US" sz="3600">
              <a:latin typeface=".VnAvant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600" smtClean="0">
                <a:latin typeface="HP001 4 hàng" pitchFamily="34" charset="-93"/>
              </a:rPr>
              <a:t>ǯǯǯǯǯǯǯǯǯǯǯǯǯ</a:t>
            </a:r>
            <a:r>
              <a:rPr lang="en-US" altLang="en-US" sz="3600">
                <a:latin typeface="HP001 4 hàng" pitchFamily="34" charset="-93"/>
              </a:rPr>
              <a:t>ǯǯ</a:t>
            </a:r>
            <a:endParaRPr lang="en-US" altLang="en-US" sz="3600">
              <a:latin typeface=".VnAvant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600" smtClean="0">
                <a:latin typeface="HP001 4 hàng" pitchFamily="34" charset="-93"/>
              </a:rPr>
              <a:t>ǯǯǯǯǯǯǯǯǯǯǯǯǯ</a:t>
            </a:r>
            <a:r>
              <a:rPr lang="en-US" altLang="en-US" sz="3600">
                <a:latin typeface="HP001 4 hàng" pitchFamily="34" charset="-93"/>
              </a:rPr>
              <a:t>ǯǯ</a:t>
            </a:r>
            <a:endParaRPr lang="en-US" altLang="en-US" sz="3600">
              <a:latin typeface=".VnAvant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600" smtClean="0">
                <a:latin typeface="HP001 4 hàng" pitchFamily="34" charset="-93"/>
              </a:rPr>
              <a:t>ǯǯǯǯǯǯǯǯǯǯǯǯǯ</a:t>
            </a:r>
            <a:r>
              <a:rPr lang="en-US" altLang="en-US" sz="3600">
                <a:latin typeface="HP001 4 hàng" pitchFamily="34" charset="-93"/>
              </a:rPr>
              <a:t>ǯǯ</a:t>
            </a:r>
            <a:endParaRPr lang="en-US" altLang="en-US" sz="3600">
              <a:latin typeface=".VnAvant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600" smtClean="0">
                <a:latin typeface="HP001 4 hàng" pitchFamily="34" charset="-93"/>
              </a:rPr>
              <a:t>Ǯǯǯǯǯǯǯǯǯǯǯǯǯ</a:t>
            </a:r>
            <a:r>
              <a:rPr lang="en-US" altLang="en-US" sz="3600">
                <a:latin typeface="HP001 4 hàng" pitchFamily="34" charset="-93"/>
              </a:rPr>
              <a:t>ǯǯ</a:t>
            </a:r>
            <a:endParaRPr lang="en-US" altLang="en-US" sz="3600">
              <a:latin typeface=".VnAvant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600" smtClean="0">
                <a:latin typeface="HP001 4 hàng" pitchFamily="34" charset="-93"/>
              </a:rPr>
              <a:t>Ǯǯǯǯǯǯǯǯǯǯǯǯǯ</a:t>
            </a:r>
            <a:r>
              <a:rPr lang="en-US" altLang="en-US" sz="3600">
                <a:latin typeface="HP001 4 hàng" pitchFamily="34" charset="-93"/>
              </a:rPr>
              <a:t>ǯǯ</a:t>
            </a:r>
            <a:endParaRPr lang="en-US" altLang="en-US" sz="3600">
              <a:latin typeface=".VnAvant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600" smtClean="0">
                <a:latin typeface="HP001 4 hàng" pitchFamily="34" charset="-93"/>
              </a:rPr>
              <a:t>ǯǯǯǯǯǯǯǯǯǯǯǯǯǯǯ</a:t>
            </a:r>
            <a:endParaRPr lang="en-US" altLang="en-US" sz="3600">
              <a:latin typeface=".VnAvant" pitchFamily="34" charset="0"/>
            </a:endParaRPr>
          </a:p>
        </p:txBody>
      </p:sp>
      <p:sp>
        <p:nvSpPr>
          <p:cNvPr id="12291" name="TextBox 10"/>
          <p:cNvSpPr txBox="1">
            <a:spLocks noChangeArrowheads="1"/>
          </p:cNvSpPr>
          <p:nvPr/>
        </p:nvSpPr>
        <p:spPr bwMode="auto">
          <a:xfrm>
            <a:off x="170132" y="1105194"/>
            <a:ext cx="1338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7200" smtClean="0">
                <a:latin typeface="HP001 4 hàng" pitchFamily="34" charset="-93"/>
              </a:rPr>
              <a:t>ph</a:t>
            </a:r>
            <a:endParaRPr lang="en-US" altLang="en-US" sz="7200">
              <a:latin typeface="HP001 4 hàng" pitchFamily="34" charset="-93"/>
            </a:endParaRP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1621580" y="47969"/>
            <a:ext cx="4332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.VnAvant" pitchFamily="34" charset="0"/>
              </a:rPr>
              <a:t>5.</a:t>
            </a:r>
            <a:r>
              <a:rPr lang="en-US" altLang="en-US" sz="2400">
                <a:latin typeface=".VnAvant" pitchFamily="34" charset="0"/>
              </a:rPr>
              <a:t> TËp viÕt 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4370" y="2584240"/>
            <a:ext cx="1338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7200" smtClean="0">
                <a:latin typeface="HP001 4 hàng" pitchFamily="34" charset="-93"/>
              </a:rPr>
              <a:t>­­qu</a:t>
            </a:r>
            <a:endParaRPr lang="en-US" altLang="en-US" sz="7200">
              <a:latin typeface="HP001 4 hàng" pitchFamily="34" charset="-93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1059202" y="1111689"/>
            <a:ext cx="1338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7200" smtClean="0">
                <a:latin typeface="HP001 4 hàng" pitchFamily="34" charset="-93"/>
              </a:rPr>
              <a:t>ph</a:t>
            </a:r>
            <a:endParaRPr lang="en-US" altLang="en-US" sz="7200">
              <a:latin typeface="HP001 4 hàng" pitchFamily="34" charset="-93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9530092" y="1118516"/>
            <a:ext cx="1338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7200" smtClean="0">
                <a:latin typeface="HP001 4 hàng" pitchFamily="34" charset="-93"/>
              </a:rPr>
              <a:t>ph</a:t>
            </a:r>
            <a:endParaRPr lang="en-US" altLang="en-US" sz="7200">
              <a:latin typeface="HP001 4 hàng" pitchFamily="34" charset="-93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956304" y="1128675"/>
            <a:ext cx="1338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7200" smtClean="0">
                <a:latin typeface="HP001 4 hàng" pitchFamily="34" charset="-93"/>
              </a:rPr>
              <a:t>ph</a:t>
            </a:r>
            <a:endParaRPr lang="en-US" altLang="en-US" sz="7200">
              <a:latin typeface="HP001 4 hàng" pitchFamily="34" charset="-93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400828" y="1117267"/>
            <a:ext cx="1338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7200" smtClean="0">
                <a:latin typeface="HP001 4 hàng" pitchFamily="34" charset="-93"/>
              </a:rPr>
              <a:t>ph</a:t>
            </a:r>
            <a:endParaRPr lang="en-US" altLang="en-US" sz="7200">
              <a:latin typeface="HP001 4 hàng" pitchFamily="34" charset="-93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4828089" y="1112189"/>
            <a:ext cx="1338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7200" smtClean="0">
                <a:latin typeface="HP001 4 hàng" pitchFamily="34" charset="-93"/>
              </a:rPr>
              <a:t>ph</a:t>
            </a:r>
            <a:endParaRPr lang="en-US" altLang="en-US" sz="7200">
              <a:latin typeface="HP001 4 hàng" pitchFamily="34" charset="-93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3288342" y="1113186"/>
            <a:ext cx="1338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7200" smtClean="0">
                <a:latin typeface="HP001 4 hàng" pitchFamily="34" charset="-93"/>
              </a:rPr>
              <a:t>ph</a:t>
            </a:r>
            <a:endParaRPr lang="en-US" altLang="en-US" sz="7200">
              <a:latin typeface="HP001 4 hàng" pitchFamily="34" charset="-93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1722591" y="1101779"/>
            <a:ext cx="1338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7200" smtClean="0">
                <a:latin typeface="HP001 4 hàng" pitchFamily="34" charset="-93"/>
              </a:rPr>
              <a:t>ph</a:t>
            </a:r>
            <a:endParaRPr lang="en-US" altLang="en-US" sz="7200">
              <a:latin typeface="HP001 4 hàng" pitchFamily="34" charset="-93"/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1868208" y="2586907"/>
            <a:ext cx="1338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7200" smtClean="0">
                <a:latin typeface="HP001 4 hàng" pitchFamily="34" charset="-93"/>
              </a:rPr>
              <a:t>­­qu</a:t>
            </a:r>
            <a:endParaRPr lang="en-US" altLang="en-US" sz="7200">
              <a:latin typeface="HP001 4 hàng" pitchFamily="34" charset="-93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3417997" y="2589573"/>
            <a:ext cx="1338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7200" smtClean="0">
                <a:latin typeface="HP001 4 hàng" pitchFamily="34" charset="-93"/>
              </a:rPr>
              <a:t>­­qu</a:t>
            </a:r>
            <a:endParaRPr lang="en-US" altLang="en-US" sz="7200">
              <a:latin typeface="HP001 4 hàng" pitchFamily="34" charset="-93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4967785" y="2592240"/>
            <a:ext cx="1338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7200" smtClean="0">
                <a:latin typeface="HP001 4 hàng" pitchFamily="34" charset="-93"/>
              </a:rPr>
              <a:t>­­qu</a:t>
            </a:r>
            <a:endParaRPr lang="en-US" altLang="en-US" sz="7200">
              <a:latin typeface="HP001 4 hàng" pitchFamily="34" charset="-93"/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6533523" y="2594907"/>
            <a:ext cx="1338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7200" smtClean="0">
                <a:latin typeface="HP001 4 hàng" pitchFamily="34" charset="-93"/>
              </a:rPr>
              <a:t>­­qu</a:t>
            </a:r>
            <a:endParaRPr lang="en-US" altLang="en-US" sz="7200">
              <a:latin typeface="HP001 4 hàng" pitchFamily="34" charset="-93"/>
            </a:endParaRP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8115211" y="2597573"/>
            <a:ext cx="1338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7200" smtClean="0">
                <a:latin typeface="HP001 4 hàng" pitchFamily="34" charset="-93"/>
              </a:rPr>
              <a:t>­­qu</a:t>
            </a:r>
            <a:endParaRPr lang="en-US" altLang="en-US" sz="7200">
              <a:latin typeface="HP001 4 hàng" pitchFamily="34" charset="-93"/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9680950" y="2584251"/>
            <a:ext cx="1338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7200" smtClean="0">
                <a:latin typeface="HP001 4 hàng" pitchFamily="34" charset="-93"/>
              </a:rPr>
              <a:t>­­qu</a:t>
            </a:r>
            <a:endParaRPr lang="en-US" altLang="en-US" sz="7200">
              <a:latin typeface="HP001 4 hàng" pitchFamily="34" charset="-93"/>
            </a:endParaRP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11198839" y="2586917"/>
            <a:ext cx="1338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7200" smtClean="0">
                <a:latin typeface="HP001 4 hàng" pitchFamily="34" charset="-93"/>
              </a:rPr>
              <a:t>­­qu</a:t>
            </a:r>
            <a:endParaRPr lang="en-US" altLang="en-US" sz="7200">
              <a:latin typeface="HP001 4 hàng" pitchFamily="34" charset="-93"/>
            </a:endParaRP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366268" y="4098645"/>
            <a:ext cx="36232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7200" smtClean="0">
                <a:latin typeface="HP001 4 hàng" pitchFamily="34" charset="-93"/>
              </a:rPr>
              <a:t>­­pha trà</a:t>
            </a:r>
            <a:endParaRPr lang="en-US" altLang="en-US" sz="7200">
              <a:latin typeface="HP001 4 hàng" pitchFamily="34" charset="-93"/>
            </a:endParaRPr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225380" y="5589333"/>
            <a:ext cx="36232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7200" smtClean="0">
                <a:latin typeface="HP001 4 hàng" pitchFamily="34" charset="-93"/>
              </a:rPr>
              <a:t>­­quê nhà</a:t>
            </a:r>
            <a:endParaRPr lang="en-US" altLang="en-US" sz="7200">
              <a:latin typeface="HP001 4 hàng" pitchFamily="34" charset="-93"/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4228810" y="4098645"/>
            <a:ext cx="36232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7200" smtClean="0">
                <a:latin typeface="HP001 4 hàng" pitchFamily="34" charset="-93"/>
              </a:rPr>
              <a:t>­­pha trà</a:t>
            </a:r>
            <a:endParaRPr lang="en-US" altLang="en-US" sz="7200">
              <a:latin typeface="HP001 4 hàng" pitchFamily="34" charset="-93"/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8136469" y="4085323"/>
            <a:ext cx="36232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7200" smtClean="0">
                <a:latin typeface="HP001 4 hàng" pitchFamily="34" charset="-93"/>
              </a:rPr>
              <a:t>­­pha trà</a:t>
            </a:r>
            <a:endParaRPr lang="en-US" altLang="en-US" sz="7200"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20794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109812" y="-43406"/>
            <a:ext cx="456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smtClean="0">
                <a:solidFill>
                  <a:srgbClr val="0000CC"/>
                </a:solidFill>
              </a:rPr>
              <a:t>TIẾNG VIỆT</a:t>
            </a:r>
            <a:endParaRPr lang="en-US" sz="2800" b="1"/>
          </a:p>
        </p:txBody>
      </p:sp>
      <p:sp>
        <p:nvSpPr>
          <p:cNvPr id="3" name="Rounded Rectangle 2"/>
          <p:cNvSpPr/>
          <p:nvPr/>
        </p:nvSpPr>
        <p:spPr>
          <a:xfrm>
            <a:off x="3080999" y="459497"/>
            <a:ext cx="7053866" cy="771694"/>
          </a:xfrm>
          <a:prstGeom prst="round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Bài 26: Ph  ph   Qu  qu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68" y="1231189"/>
            <a:ext cx="10540260" cy="48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720" y="5861242"/>
            <a:ext cx="1165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.VnAvant" pitchFamily="34" charset="0"/>
              </a:rPr>
              <a:t>	Bµ ra Thñ ®«. Bµ cho bÐ quµ quª. Bè ®­</a:t>
            </a:r>
            <a:r>
              <a:rPr lang="en-US" sz="4000" b="1" smtClean="0">
                <a:latin typeface="Arial" pitchFamily="34" charset="0"/>
                <a:cs typeface="Arial" pitchFamily="34" charset="0"/>
              </a:rPr>
              <a:t>­ư</a:t>
            </a:r>
            <a:r>
              <a:rPr lang="en-US" sz="4000" b="1" smtClean="0">
                <a:latin typeface=".VnAvant" pitchFamily="34" charset="0"/>
              </a:rPr>
              <a:t>a bµ ®i Bê Hå, ®i phè cæ.</a:t>
            </a:r>
            <a:endParaRPr lang="en-US" sz="4000" b="1"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69811" y="5853160"/>
            <a:ext cx="1054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3754" y="5855826"/>
            <a:ext cx="1054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1168" y="6476234"/>
            <a:ext cx="1054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ph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5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109812" y="-43406"/>
            <a:ext cx="456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smtClean="0">
                <a:solidFill>
                  <a:srgbClr val="0000CC"/>
                </a:solidFill>
              </a:rPr>
              <a:t>TIẾNG VIỆT</a:t>
            </a:r>
            <a:endParaRPr lang="en-US" sz="2800" b="1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7339"/>
            <a:ext cx="11837522" cy="617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891708" y="2357120"/>
            <a:ext cx="4783656" cy="48274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80999" y="459497"/>
            <a:ext cx="7053866" cy="771694"/>
          </a:xfrm>
          <a:prstGeom prst="round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Bài 26: Ph  ph   Qu  qu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5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163</Words>
  <PresentationFormat>Custom</PresentationFormat>
  <Paragraphs>96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2020-07-22T10:07:09Z</dcterms:created>
  <dcterms:modified xsi:type="dcterms:W3CDTF">2020-10-16T22:57:04Z</dcterms:modified>
</cp:coreProperties>
</file>