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1" r:id="rId1"/>
  </p:sldMasterIdLst>
  <p:notesMasterIdLst>
    <p:notesMasterId r:id="rId28"/>
  </p:notesMasterIdLst>
  <p:handoutMasterIdLst>
    <p:handoutMasterId r:id="rId29"/>
  </p:handoutMasterIdLst>
  <p:sldIdLst>
    <p:sldId id="422" r:id="rId2"/>
    <p:sldId id="423" r:id="rId3"/>
    <p:sldId id="424" r:id="rId4"/>
    <p:sldId id="425" r:id="rId5"/>
    <p:sldId id="426" r:id="rId6"/>
    <p:sldId id="429" r:id="rId7"/>
    <p:sldId id="427" r:id="rId8"/>
    <p:sldId id="428" r:id="rId9"/>
    <p:sldId id="436" r:id="rId10"/>
    <p:sldId id="430" r:id="rId11"/>
    <p:sldId id="432" r:id="rId12"/>
    <p:sldId id="433" r:id="rId13"/>
    <p:sldId id="431" r:id="rId14"/>
    <p:sldId id="435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8" r:id="rId25"/>
    <p:sldId id="447" r:id="rId26"/>
    <p:sldId id="449" r:id="rId27"/>
  </p:sldIdLst>
  <p:sldSz cx="12192000" cy="6858000"/>
  <p:notesSz cx="7099300" cy="10234613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mbria Math" panose="02040503050406030204" pitchFamily="18" charset="0"/>
      <p:regular r:id="rId34"/>
    </p:embeddedFont>
    <p:embeddedFont>
      <p:font typeface="VNI-Times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2B09F7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CC"/>
    <a:srgbClr val="9A7500"/>
    <a:srgbClr val="008080"/>
    <a:srgbClr val="003F3E"/>
    <a:srgbClr val="C0C0C0"/>
    <a:srgbClr val="FF3300"/>
    <a:srgbClr val="00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8" autoAdjust="0"/>
    <p:restoredTop sz="78293" autoAdjust="0"/>
  </p:normalViewPr>
  <p:slideViewPr>
    <p:cSldViewPr>
      <p:cViewPr varScale="1">
        <p:scale>
          <a:sx n="56" d="100"/>
          <a:sy n="56" d="100"/>
        </p:scale>
        <p:origin x="1464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1968" y="-102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9370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41A42BB-2EB4-496D-BBDC-BED9F3F8DB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776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8350"/>
            <a:ext cx="68199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2703BB2-6787-43EF-BF5C-D919AF8143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6638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19389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981491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717881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740197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521021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747540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15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839904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41616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17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9071476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18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166348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19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777241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700833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20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516408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21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133588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9679578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8567717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5939555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25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0344550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26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540320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3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73129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4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78150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5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659144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601975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7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496965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8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371826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D24B6C-1DFE-4345-93BC-76880F971F24}" type="slidenum">
              <a:rPr lang="en-US" altLang="en-US" sz="1300" smtClean="0"/>
              <a:pPr>
                <a:spcBef>
                  <a:spcPct val="0"/>
                </a:spcBef>
              </a:pPr>
              <a:t>9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3623322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BA0F3-D63A-4B85-AF9D-B32901C19EF2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66189-91A0-4116-B033-3C413F91F4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4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84D15-048F-4918-85EB-20A4AE0A1FFB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CA343-DB14-45DD-B5B8-AF867529D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506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CD1DA-B3A5-423F-A450-523D5635BC8F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56A3-E030-4A25-BA74-DC750FAB57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6895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3FDA5-B50C-4BDD-BA73-F094D2B5D135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D9532-7BB6-496F-8531-4B291F8617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9348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CFD8D-6F40-472F-85A6-6192F18058FB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A464F-9A8C-4E3A-A4EC-7470DFF87B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4637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13B1E-4C51-4F78-B9BA-9CB87903FB21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B9AA-FA70-441D-8028-9A1E200D3A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54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AE1B-B50A-46C4-8AC7-D2A4828625ED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3D797-C2C2-4098-9533-7189D98B2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26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C846-CF48-4179-A02F-7EDC8835BBA6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E7DC2-9231-4EA0-8D00-78E7D45502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799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C1DA-58E7-43C6-923F-CF1176E9726D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0147-4C79-4810-9C69-5AE6CD98CC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576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BE7F5-EAC3-4CC9-9A49-73EE734FBD78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E616F-8412-487D-830F-AE6E6C825D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1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45CA8-DE6A-40FF-8FD4-CD4B39BF25CE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F24EF-F255-4E1B-9556-4CDCA57C0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700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EC733-A27F-4553-875D-DB17F318F7EB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70026-F64A-4067-A787-37C0E987C6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90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45590-1F31-40F4-B175-06E6C1C31B3E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B3796-DD9A-49FE-BE2E-058F92B58A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3196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solidFill>
                  <a:srgbClr val="898989"/>
                </a:solidFill>
                <a:latin typeface="VNI-Times" pitchFamily="2" charset="0"/>
              </a:defRPr>
            </a:lvl1pPr>
          </a:lstStyle>
          <a:p>
            <a:pPr>
              <a:defRPr/>
            </a:pPr>
            <a:fld id="{4D3A6A99-B239-49F3-88FF-007136FCBC8F}" type="datetime1">
              <a:rPr lang="en-US"/>
              <a:pPr>
                <a:defRPr/>
              </a:pPr>
              <a:t>08/01/2022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898989"/>
                </a:solidFill>
                <a:latin typeface="VNI-Time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solidFill>
                  <a:srgbClr val="898989"/>
                </a:solidFill>
                <a:latin typeface="VNI-Times" pitchFamily="2" charset="0"/>
              </a:defRPr>
            </a:lvl1pPr>
          </a:lstStyle>
          <a:p>
            <a:pPr>
              <a:defRPr/>
            </a:pPr>
            <a:fld id="{34AB5F4E-3AA2-48A3-A9A8-2C48A029D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</p:sldLayoutIdLst>
  <p:transition spd="slow">
    <p:random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DEA182-1DA1-4503-9FA4-19EBA3C8B639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3010" name="Picture 2" descr="Con lắc Newton hình khối bằng thép không gỉ | Lazada.vn">
            <a:extLst>
              <a:ext uri="{FF2B5EF4-FFF2-40B4-BE49-F238E27FC236}">
                <a16:creationId xmlns:a16="http://schemas.microsoft.com/office/drawing/2014/main" id="{A1909481-80AE-4F9B-82EF-A2D93C6CD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84774"/>
            <a:ext cx="9067800" cy="627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95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8A31093-F78A-4495-BA0C-5F554DAABDB8}"/>
                  </a:ext>
                </a:extLst>
              </p:cNvPr>
              <p:cNvSpPr txBox="1"/>
              <p:nvPr/>
            </p:nvSpPr>
            <p:spPr>
              <a:xfrm>
                <a:off x="-14068" y="601187"/>
                <a:ext cx="12192000" cy="5267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luật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bảo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toàn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động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endParaRPr lang="en-US" b="1" dirty="0">
                  <a:solidFill>
                    <a:srgbClr val="FF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-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nội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lực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do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vật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1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tác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dụng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lên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vật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ngược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lại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- Theo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luật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III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Niu-tơn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b="1" dirty="0">
                  <a:solidFill>
                    <a:srgbClr val="0000FF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- </a:t>
                </a:r>
                <a:r>
                  <a:rPr lang="en-US" b="1" dirty="0" err="1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en-US" b="1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ra: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𝐭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𝐅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𝐭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⇒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⇒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𝚫</m:t>
                    </m:r>
                    <m:sSub>
                      <m:sSubPr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b="1" i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b="1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1" i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acc>
                  </m:oMath>
                </a14:m>
                <a:r>
                  <a:rPr lang="en-US" b="1" dirty="0">
                    <a:solidFill>
                      <a:srgbClr val="0000FF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>
                    <a:solidFill>
                      <a:srgbClr val="0000FF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- </a:t>
                </a:r>
                <a:r>
                  <a:rPr lang="en-US" b="1" dirty="0" err="1">
                    <a:solidFill>
                      <a:srgbClr val="0000FF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Vây</a:t>
                </a:r>
                <a:r>
                  <a:rPr lang="en-US" b="1" dirty="0">
                    <a:solidFill>
                      <a:srgbClr val="0000FF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1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𝐩</m:t>
                        </m:r>
                      </m:e>
                    </m:acc>
                    <m:r>
                      <a:rPr lang="en-US" b="1" i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b="1" i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b="1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𝐩</m:t>
                            </m:r>
                          </m:e>
                        </m:acc>
                      </m:e>
                      <m:sub>
                        <m:r>
                          <a:rPr lang="en-US" b="1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b="1" i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𝐡𝐚𝐧𝐠𝐬𝐨</m:t>
                    </m:r>
                  </m:oMath>
                </a14:m>
                <a:r>
                  <a:rPr lang="en-US" b="1" dirty="0">
                    <a:solidFill>
                      <a:srgbClr val="0000FF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Động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toàn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phần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kín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bảo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toàn</a:t>
                </a:r>
                <a:r>
                  <a:rPr lang="en-US" b="1" dirty="0">
                    <a:solidFill>
                      <a:srgbClr val="FF0000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b="1" dirty="0">
                  <a:solidFill>
                    <a:srgbClr val="FF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8A31093-F78A-4495-BA0C-5F554DAAB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068" y="601187"/>
                <a:ext cx="12192000" cy="5267852"/>
              </a:xfrm>
              <a:prstGeom prst="rect">
                <a:avLst/>
              </a:prstGeom>
              <a:blipFill>
                <a:blip r:embed="rId3"/>
                <a:stretch>
                  <a:fillRect l="-1300" t="-1620"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084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BÀI 29: ĐỊNH LUẬT BẢO TOÀN ĐỘNG 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423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b="1" dirty="0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217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uá trình phóng vệ tinh VINASAT 2">
            <a:hlinkClick r:id="" action="ppaction://media"/>
            <a:extLst>
              <a:ext uri="{FF2B5EF4-FFF2-40B4-BE49-F238E27FC236}">
                <a16:creationId xmlns:a16="http://schemas.microsoft.com/office/drawing/2014/main" id="{ECC80C88-4864-4EFB-8187-B6F3238CCE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3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1142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423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hồi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hồi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14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 cham dan hoi">
            <a:hlinkClick r:id="" action="ppaction://media"/>
            <a:extLst>
              <a:ext uri="{FF2B5EF4-FFF2-40B4-BE49-F238E27FC236}">
                <a16:creationId xmlns:a16="http://schemas.microsoft.com/office/drawing/2014/main" id="{FD4ABA42-91B9-46A4-990A-EC2E3921EA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3591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55FB9-BA58-4EE7-BDA1-6E38682B191C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87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1AF4FD-FF99-48B6-ACB2-44EE664E7FBB}"/>
              </a:ext>
            </a:extLst>
          </p:cNvPr>
          <p:cNvSpPr txBox="1"/>
          <p:nvPr/>
        </p:nvSpPr>
        <p:spPr>
          <a:xfrm>
            <a:off x="-11502" y="0"/>
            <a:ext cx="12192000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</a:rPr>
              <a:t>PHIẾU HỌC TẬP SỐ 2</a:t>
            </a:r>
          </a:p>
          <a:p>
            <a:r>
              <a:rPr lang="vi-VN" dirty="0"/>
              <a:t>- Tổng động lượng của hệ trước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lượng của hệ sau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Động lượng của hệ có bảo toàn hay không: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năng của hệ trước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năng của hệ sau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Động năng của hệ có bảo toàn hay không: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Khái niệm va chạm đàn hồi:</a:t>
            </a:r>
            <a:r>
              <a:rPr lang="en-US" dirty="0"/>
              <a:t>………………………………………..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387747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/>
              <p:nvPr/>
            </p:nvSpPr>
            <p:spPr>
              <a:xfrm>
                <a:off x="-11502" y="0"/>
                <a:ext cx="12192000" cy="71406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vi-VN" b="1" dirty="0">
                    <a:solidFill>
                      <a:srgbClr val="FF0000"/>
                    </a:solidFill>
                  </a:rPr>
                  <a:t>PHIẾU HỌC TẬP SỐ 2</a:t>
                </a: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lượng của hệ trước va chạm: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𝑡𝑟𝑢𝑜𝑐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𝑚𝑣</m:t>
                    </m:r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lượng của hệ sau va chạm: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𝑠𝑎𝑢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𝑚𝑣</m:t>
                    </m:r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solidFill>
                      <a:srgbClr val="FF0000"/>
                    </a:solidFill>
                    <a:latin typeface="+mj-lt"/>
                  </a:rPr>
                  <a:t>- Động lượng của hệ được bảo toàn.</a:t>
                </a:r>
                <a:endParaRPr lang="en-US" dirty="0">
                  <a:solidFill>
                    <a:srgbClr val="FF0000"/>
                  </a:solidFill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năng của hệ trước va chạm:</a:t>
                </a:r>
                <a:r>
                  <a:rPr lang="en-US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𝑑𝑡𝑟𝑢𝑜𝑐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𝑑𝐴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năng của hệ sau va chạm:</a:t>
                </a:r>
                <a:r>
                  <a:rPr lang="en-US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𝑑𝑠𝑎𝑢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solidFill>
                      <a:srgbClr val="FF0000"/>
                    </a:solidFill>
                    <a:latin typeface="+mj-lt"/>
                  </a:rPr>
                  <a:t>- Động năng của hệ được bảo toàn.</a:t>
                </a:r>
                <a:endParaRPr lang="en-US" dirty="0">
                  <a:solidFill>
                    <a:srgbClr val="FF0000"/>
                  </a:solidFill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b="1" dirty="0">
                    <a:solidFill>
                      <a:srgbClr val="FF0000"/>
                    </a:solidFill>
                    <a:latin typeface="+mj-lt"/>
                  </a:rPr>
                  <a:t>Trong va chạm đàn hồi tổng động lượng và tổng động năng của hệ được bảo toàn.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502" y="0"/>
                <a:ext cx="12192000" cy="7140609"/>
              </a:xfrm>
              <a:prstGeom prst="rect">
                <a:avLst/>
              </a:prstGeom>
              <a:blipFill>
                <a:blip r:embed="rId3"/>
                <a:stretch>
                  <a:fillRect l="-1250" t="-1196" b="-1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850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423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hồi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Va</a:t>
            </a: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chạm</a:t>
            </a:r>
            <a:r>
              <a:rPr lang="en-US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mềm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64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a cham mem">
            <a:hlinkClick r:id="" action="ppaction://media"/>
            <a:extLst>
              <a:ext uri="{FF2B5EF4-FFF2-40B4-BE49-F238E27FC236}">
                <a16:creationId xmlns:a16="http://schemas.microsoft.com/office/drawing/2014/main" id="{F965D499-9CA6-4EA3-9B1F-0CD5303F8C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6028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5D4DE1-A77C-40CC-9362-8153E9812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689" y="3517"/>
            <a:ext cx="920231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D07F35-54C0-40D6-98E1-2C688C2B66CF}"/>
              </a:ext>
            </a:extLst>
          </p:cNvPr>
          <p:cNvSpPr txBox="1"/>
          <p:nvPr/>
        </p:nvSpPr>
        <p:spPr>
          <a:xfrm>
            <a:off x="3517" y="3886200"/>
            <a:ext cx="295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Vì</a:t>
            </a:r>
            <a:r>
              <a:rPr lang="en-US" b="1" dirty="0"/>
              <a:t> </a:t>
            </a:r>
            <a:r>
              <a:rPr lang="en-US" b="1" dirty="0" err="1"/>
              <a:t>sao</a:t>
            </a:r>
            <a:r>
              <a:rPr lang="en-US" b="1" dirty="0"/>
              <a:t> </a:t>
            </a:r>
            <a:r>
              <a:rPr lang="en-US" b="1" dirty="0" err="1"/>
              <a:t>thuyền</a:t>
            </a:r>
            <a:r>
              <a:rPr lang="en-US" b="1" dirty="0"/>
              <a:t> </a:t>
            </a:r>
            <a:r>
              <a:rPr lang="en-US" b="1" dirty="0" err="1"/>
              <a:t>bị</a:t>
            </a:r>
            <a:r>
              <a:rPr lang="en-US" b="1" dirty="0"/>
              <a:t> </a:t>
            </a:r>
            <a:r>
              <a:rPr lang="en-US" b="1" dirty="0" err="1"/>
              <a:t>lùi</a:t>
            </a:r>
            <a:r>
              <a:rPr lang="en-US" b="1" dirty="0"/>
              <a:t> </a:t>
            </a:r>
            <a:r>
              <a:rPr lang="en-US" b="1" dirty="0" err="1"/>
              <a:t>lại</a:t>
            </a:r>
            <a:r>
              <a:rPr lang="en-US" b="1" dirty="0"/>
              <a:t> </a:t>
            </a:r>
            <a:r>
              <a:rPr lang="en-US" b="1" dirty="0" err="1"/>
              <a:t>phía</a:t>
            </a:r>
            <a:r>
              <a:rPr lang="en-US" b="1" dirty="0"/>
              <a:t> </a:t>
            </a:r>
            <a:r>
              <a:rPr lang="en-US" b="1" dirty="0" err="1"/>
              <a:t>sau</a:t>
            </a:r>
            <a:r>
              <a:rPr lang="en-US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547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1FB874-2A55-40F0-9CE0-B03F29409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2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1AF4FD-FF99-48B6-ACB2-44EE664E7FBB}"/>
              </a:ext>
            </a:extLst>
          </p:cNvPr>
          <p:cNvSpPr txBox="1"/>
          <p:nvPr/>
        </p:nvSpPr>
        <p:spPr>
          <a:xfrm>
            <a:off x="-11502" y="0"/>
            <a:ext cx="12192000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b="1" dirty="0">
                <a:solidFill>
                  <a:srgbClr val="FF0000"/>
                </a:solidFill>
              </a:rPr>
              <a:t>PHIẾU HỌC TẬP SỐ </a:t>
            </a:r>
            <a:r>
              <a:rPr lang="en-US" b="1" dirty="0">
                <a:solidFill>
                  <a:srgbClr val="FF0000"/>
                </a:solidFill>
              </a:rPr>
              <a:t>3</a:t>
            </a:r>
            <a:endParaRPr lang="vi-VN" b="1" dirty="0">
              <a:solidFill>
                <a:srgbClr val="FF0000"/>
              </a:solidFill>
            </a:endParaRPr>
          </a:p>
          <a:p>
            <a:r>
              <a:rPr lang="vi-VN" dirty="0"/>
              <a:t>- Tổng động lượng của hệ trước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lượng của hệ sau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Động lượng của hệ có bảo toàn hay không: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năng của hệ trước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Tổng động năng của hệ sau va chạm: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Động năng của hệ có bảo toàn hay không:</a:t>
            </a:r>
            <a:endParaRPr lang="en-US" dirty="0"/>
          </a:p>
          <a:p>
            <a:r>
              <a:rPr lang="en-US" sz="3200" dirty="0"/>
              <a:t>………………………………………………………………………..</a:t>
            </a:r>
            <a:endParaRPr lang="vi-VN" dirty="0"/>
          </a:p>
          <a:p>
            <a:r>
              <a:rPr lang="vi-VN" dirty="0"/>
              <a:t>- Khái niệm va chạm </a:t>
            </a:r>
            <a:r>
              <a:rPr lang="en-US" dirty="0" err="1"/>
              <a:t>mềm</a:t>
            </a:r>
            <a:r>
              <a:rPr lang="vi-VN" dirty="0"/>
              <a:t>:</a:t>
            </a:r>
            <a:r>
              <a:rPr lang="en-US" dirty="0"/>
              <a:t>…………………………………………..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70177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/>
              <p:nvPr/>
            </p:nvSpPr>
            <p:spPr>
              <a:xfrm>
                <a:off x="-11502" y="0"/>
                <a:ext cx="12192000" cy="5018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vi-VN" b="1" dirty="0">
                    <a:solidFill>
                      <a:srgbClr val="FF0000"/>
                    </a:solidFill>
                  </a:rPr>
                  <a:t>PHIẾU HỌC TẬP SỐ </a:t>
                </a:r>
                <a:r>
                  <a:rPr lang="en-US" b="1" dirty="0">
                    <a:solidFill>
                      <a:srgbClr val="FF0000"/>
                    </a:solidFill>
                  </a:rPr>
                  <a:t>3</a:t>
                </a:r>
                <a:endParaRPr lang="vi-VN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lượng của hệ trước va chạm: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𝑡𝑟𝑢𝑜𝑐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𝑚𝑣</m:t>
                    </m:r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lượng của hệ sau va chạm:</a:t>
                </a:r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𝑠𝑎𝑢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𝑚𝑣</m:t>
                      </m:r>
                    </m:oMath>
                  </m:oMathPara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solidFill>
                      <a:srgbClr val="FF0000"/>
                    </a:solidFill>
                    <a:latin typeface="+mj-lt"/>
                  </a:rPr>
                  <a:t>- Động lượng của hệ được bảo toàn.</a:t>
                </a:r>
                <a:endParaRPr lang="en-US" dirty="0">
                  <a:solidFill>
                    <a:srgbClr val="FF0000"/>
                  </a:solidFill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năng của hệ trước va chạm:</a:t>
                </a:r>
                <a:r>
                  <a:rPr lang="en-US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𝑑𝑡𝑟𝑢𝑜𝑐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𝑑𝐴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p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dirty="0">
                  <a:latin typeface="+mj-lt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502" y="0"/>
                <a:ext cx="12192000" cy="5018490"/>
              </a:xfrm>
              <a:prstGeom prst="rect">
                <a:avLst/>
              </a:prstGeom>
              <a:blipFill>
                <a:blip r:embed="rId3"/>
                <a:stretch>
                  <a:fillRect l="-1250" t="-1701" b="-8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701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/>
              <p:nvPr/>
            </p:nvSpPr>
            <p:spPr>
              <a:xfrm>
                <a:off x="-11502" y="0"/>
                <a:ext cx="12192000" cy="56422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vi-VN" b="1" dirty="0">
                    <a:solidFill>
                      <a:srgbClr val="FF0000"/>
                    </a:solidFill>
                  </a:rPr>
                  <a:t>PHIẾU HỌC TẬP SỐ </a:t>
                </a:r>
                <a:r>
                  <a:rPr lang="en-US" b="1" dirty="0">
                    <a:solidFill>
                      <a:srgbClr val="FF0000"/>
                    </a:solidFill>
                  </a:rPr>
                  <a:t>3</a:t>
                </a:r>
                <a:endParaRPr lang="vi-VN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latin typeface="+mj-lt"/>
                  </a:rPr>
                  <a:t>- Tổng động năng của hệ sau va chạm: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𝑑𝑠𝑎𝑢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e>
                    </m:d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dirty="0">
                    <a:solidFill>
                      <a:srgbClr val="FF0000"/>
                    </a:solidFill>
                    <a:latin typeface="+mj-lt"/>
                  </a:rPr>
                  <a:t>- Động năng của hệ </a:t>
                </a:r>
                <a:r>
                  <a:rPr lang="en-US" dirty="0" err="1">
                    <a:solidFill>
                      <a:srgbClr val="FF0000"/>
                    </a:solidFill>
                    <a:latin typeface="+mj-lt"/>
                  </a:rPr>
                  <a:t>không</a:t>
                </a:r>
                <a:r>
                  <a:rPr lang="vi-VN" dirty="0">
                    <a:solidFill>
                      <a:srgbClr val="FF0000"/>
                    </a:solidFill>
                    <a:latin typeface="+mj-lt"/>
                  </a:rPr>
                  <a:t> bảo toàn.</a:t>
                </a:r>
                <a:endParaRPr lang="en-US" dirty="0">
                  <a:solidFill>
                    <a:srgbClr val="FF0000"/>
                  </a:solidFill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endParaRPr lang="en-US" dirty="0">
                  <a:solidFill>
                    <a:srgbClr val="FF0000"/>
                  </a:solidFill>
                  <a:latin typeface="+mj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b="1" dirty="0">
                    <a:solidFill>
                      <a:srgbClr val="FF0000"/>
                    </a:solidFill>
                    <a:latin typeface="+mj-lt"/>
                  </a:rPr>
                  <a:t>Trong va chạm đàn hồi tổng động lượng được bảo toàn nhưng tổng động năng của hệ không bảo toàn.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AF4FD-FF99-48B6-ACB2-44EE664E7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502" y="0"/>
                <a:ext cx="12192000" cy="5642250"/>
              </a:xfrm>
              <a:prstGeom prst="rect">
                <a:avLst/>
              </a:prstGeom>
              <a:blipFill>
                <a:blip r:embed="rId3"/>
                <a:stretch>
                  <a:fillRect l="-1250" t="-1512" b="-2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437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C8EA63-0460-431D-9D3F-F7DDB77778A4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1284" y="920621"/>
            <a:ext cx="7300823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A70C6D-2105-4781-8377-EC4D702C5ED2}"/>
              </a:ext>
            </a:extLst>
          </p:cNvPr>
          <p:cNvSpPr txBox="1"/>
          <p:nvPr/>
        </p:nvSpPr>
        <p:spPr>
          <a:xfrm>
            <a:off x="-17253" y="920621"/>
            <a:ext cx="402853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Kéo</a:t>
            </a:r>
            <a:r>
              <a:rPr lang="en-US" b="1" dirty="0"/>
              <a:t> con </a:t>
            </a:r>
            <a:r>
              <a:rPr lang="en-US" b="1" dirty="0" err="1"/>
              <a:t>lắc</a:t>
            </a:r>
            <a:r>
              <a:rPr lang="en-US" b="1" dirty="0"/>
              <a:t> (1) </a:t>
            </a:r>
            <a:r>
              <a:rPr lang="en-US" b="1" dirty="0" err="1"/>
              <a:t>lên</a:t>
            </a:r>
            <a:r>
              <a:rPr lang="en-US" b="1" dirty="0"/>
              <a:t> </a:t>
            </a:r>
            <a:r>
              <a:rPr lang="en-US" b="1" dirty="0" err="1"/>
              <a:t>độ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r>
              <a:rPr lang="en-US" b="1" dirty="0"/>
              <a:t> h </a:t>
            </a:r>
            <a:r>
              <a:rPr lang="en-US" b="1" dirty="0" err="1"/>
              <a:t>rồi</a:t>
            </a:r>
            <a:r>
              <a:rPr lang="en-US" b="1" dirty="0"/>
              <a:t> </a:t>
            </a:r>
            <a:r>
              <a:rPr lang="en-US" b="1" dirty="0" err="1"/>
              <a:t>thả</a:t>
            </a:r>
            <a:r>
              <a:rPr lang="en-US" b="1" dirty="0"/>
              <a:t> ra. Con </a:t>
            </a:r>
            <a:r>
              <a:rPr lang="en-US" b="1" dirty="0" err="1"/>
              <a:t>lắc</a:t>
            </a:r>
            <a:r>
              <a:rPr lang="en-US" b="1" dirty="0"/>
              <a:t> </a:t>
            </a:r>
            <a:r>
              <a:rPr lang="en-US" b="1" dirty="0" err="1"/>
              <a:t>sẽ</a:t>
            </a:r>
            <a:r>
              <a:rPr lang="en-US" b="1" dirty="0"/>
              <a:t> </a:t>
            </a:r>
            <a:r>
              <a:rPr lang="en-US" b="1" dirty="0" err="1"/>
              <a:t>rơi</a:t>
            </a:r>
            <a:r>
              <a:rPr lang="en-US" b="1" dirty="0"/>
              <a:t> </a:t>
            </a:r>
            <a:r>
              <a:rPr lang="en-US" b="1" dirty="0" err="1"/>
              <a:t>xuống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chạm</a:t>
            </a:r>
            <a:r>
              <a:rPr lang="en-US" b="1" dirty="0"/>
              <a:t> </a:t>
            </a:r>
            <a:r>
              <a:rPr lang="en-US" b="1" dirty="0" err="1"/>
              <a:t>với</a:t>
            </a:r>
            <a:r>
              <a:rPr lang="en-US" b="1" dirty="0"/>
              <a:t> </a:t>
            </a:r>
            <a:r>
              <a:rPr lang="en-US" b="1" dirty="0" err="1"/>
              <a:t>hai</a:t>
            </a:r>
            <a:r>
              <a:rPr lang="en-US" b="1" dirty="0"/>
              <a:t> con </a:t>
            </a:r>
            <a:r>
              <a:rPr lang="en-US" b="1" dirty="0" err="1"/>
              <a:t>lắc</a:t>
            </a:r>
            <a:r>
              <a:rPr lang="en-US" b="1" dirty="0"/>
              <a:t> </a:t>
            </a:r>
            <a:r>
              <a:rPr lang="en-US" b="1" dirty="0" err="1"/>
              <a:t>còn</a:t>
            </a:r>
            <a:r>
              <a:rPr lang="en-US" b="1" dirty="0"/>
              <a:t> </a:t>
            </a:r>
            <a:r>
              <a:rPr lang="en-US" b="1" dirty="0" err="1"/>
              <a:t>lại</a:t>
            </a:r>
            <a:r>
              <a:rPr lang="en-US" b="1" dirty="0"/>
              <a:t>. </a:t>
            </a:r>
            <a:r>
              <a:rPr lang="en-US" b="1" dirty="0" err="1"/>
              <a:t>Hãy</a:t>
            </a:r>
            <a:r>
              <a:rPr lang="en-US" b="1" dirty="0"/>
              <a:t> </a:t>
            </a:r>
            <a:r>
              <a:rPr lang="en-US" b="1" dirty="0" err="1"/>
              <a:t>dự</a:t>
            </a:r>
            <a:r>
              <a:rPr lang="en-US" b="1" dirty="0"/>
              <a:t> </a:t>
            </a:r>
            <a:r>
              <a:rPr lang="en-US" b="1" dirty="0" err="1"/>
              <a:t>đoán</a:t>
            </a:r>
            <a:r>
              <a:rPr lang="en-US" b="1" dirty="0"/>
              <a:t> </a:t>
            </a:r>
            <a:r>
              <a:rPr lang="en-US" b="1" dirty="0" err="1"/>
              <a:t>xem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chạm</a:t>
            </a:r>
            <a:r>
              <a:rPr lang="en-US" b="1" dirty="0"/>
              <a:t> </a:t>
            </a:r>
            <a:r>
              <a:rPr lang="en-US" b="1" dirty="0" err="1"/>
              <a:t>là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chạm</a:t>
            </a:r>
            <a:r>
              <a:rPr lang="en-US" b="1" dirty="0"/>
              <a:t> </a:t>
            </a:r>
            <a:r>
              <a:rPr lang="en-US" b="1" dirty="0" err="1"/>
              <a:t>gì</a:t>
            </a:r>
            <a:r>
              <a:rPr lang="en-US" b="1" dirty="0"/>
              <a:t>. Con </a:t>
            </a:r>
            <a:r>
              <a:rPr lang="en-US" b="1" dirty="0" err="1"/>
              <a:t>lắc</a:t>
            </a:r>
            <a:r>
              <a:rPr lang="en-US" b="1" dirty="0"/>
              <a:t> (2), (3) </a:t>
            </a:r>
            <a:r>
              <a:rPr lang="en-US" b="1" dirty="0" err="1"/>
              <a:t>lên</a:t>
            </a:r>
            <a:r>
              <a:rPr lang="en-US" b="1" dirty="0"/>
              <a:t> </a:t>
            </a:r>
            <a:r>
              <a:rPr lang="en-US" b="1" dirty="0" err="1"/>
              <a:t>tới</a:t>
            </a:r>
            <a:r>
              <a:rPr lang="en-US" b="1" dirty="0"/>
              <a:t> </a:t>
            </a:r>
            <a:r>
              <a:rPr lang="en-US" b="1" dirty="0" err="1"/>
              <a:t>độ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r>
              <a:rPr lang="en-US" b="1" dirty="0"/>
              <a:t> </a:t>
            </a:r>
            <a:r>
              <a:rPr lang="en-US" b="1" dirty="0" err="1"/>
              <a:t>nào</a:t>
            </a:r>
            <a:r>
              <a:rPr lang="en-US" b="1" dirty="0"/>
              <a:t>? </a:t>
            </a:r>
            <a:r>
              <a:rPr lang="en-US" b="1" dirty="0" err="1"/>
              <a:t>Làm</a:t>
            </a:r>
            <a:r>
              <a:rPr lang="en-US" b="1" dirty="0"/>
              <a:t> </a:t>
            </a:r>
            <a:r>
              <a:rPr lang="en-US" b="1" dirty="0" err="1"/>
              <a:t>thí</a:t>
            </a:r>
            <a:r>
              <a:rPr lang="en-US" b="1" dirty="0"/>
              <a:t> </a:t>
            </a:r>
            <a:r>
              <a:rPr lang="en-US" b="1" dirty="0" err="1"/>
              <a:t>nghiệm</a:t>
            </a:r>
            <a:r>
              <a:rPr lang="en-US" b="1" dirty="0"/>
              <a:t> </a:t>
            </a:r>
            <a:r>
              <a:rPr lang="en-US" b="1" dirty="0" err="1"/>
              <a:t>để</a:t>
            </a:r>
            <a:r>
              <a:rPr lang="en-US" b="1" dirty="0"/>
              <a:t> </a:t>
            </a:r>
            <a:r>
              <a:rPr lang="en-US" b="1" dirty="0" err="1"/>
              <a:t>kiểm</a:t>
            </a:r>
            <a:r>
              <a:rPr lang="en-US" b="1" dirty="0"/>
              <a:t> </a:t>
            </a:r>
            <a:r>
              <a:rPr lang="en-US" b="1" dirty="0" err="1"/>
              <a:t>chứng</a:t>
            </a:r>
            <a:r>
              <a:rPr lang="en-US" b="1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942DD2-C159-4434-AAA4-AEB1881B0E3E}"/>
              </a:ext>
            </a:extLst>
          </p:cNvPr>
          <p:cNvSpPr txBox="1"/>
          <p:nvPr/>
        </p:nvSpPr>
        <p:spPr>
          <a:xfrm>
            <a:off x="-11502" y="0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LUYỆN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TẬP</a:t>
            </a:r>
            <a:endParaRPr lang="vi-V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78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 lac niu ton">
            <a:hlinkClick r:id="" action="ppaction://media"/>
            <a:extLst>
              <a:ext uri="{FF2B5EF4-FFF2-40B4-BE49-F238E27FC236}">
                <a16:creationId xmlns:a16="http://schemas.microsoft.com/office/drawing/2014/main" id="{A9C4376E-0491-459A-AB95-BF589A9173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9014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A70C6D-2105-4781-8377-EC4D702C5ED2}"/>
              </a:ext>
            </a:extLst>
          </p:cNvPr>
          <p:cNvSpPr txBox="1"/>
          <p:nvPr/>
        </p:nvSpPr>
        <p:spPr>
          <a:xfrm>
            <a:off x="152400" y="1905000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Hãy</a:t>
            </a:r>
            <a:r>
              <a:rPr lang="en-US" b="1" dirty="0"/>
              <a:t> </a:t>
            </a:r>
            <a:r>
              <a:rPr lang="en-US" b="1" dirty="0" err="1"/>
              <a:t>tìm</a:t>
            </a:r>
            <a:r>
              <a:rPr lang="en-US" b="1" dirty="0"/>
              <a:t> </a:t>
            </a:r>
            <a:r>
              <a:rPr lang="en-US" b="1" dirty="0" err="1"/>
              <a:t>hiểu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ứng</a:t>
            </a:r>
            <a:r>
              <a:rPr lang="en-US" b="1" dirty="0"/>
              <a:t> </a:t>
            </a:r>
            <a:r>
              <a:rPr lang="en-US" b="1" dirty="0" err="1"/>
              <a:t>dụng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định</a:t>
            </a:r>
            <a:r>
              <a:rPr lang="en-US" b="1" dirty="0"/>
              <a:t> </a:t>
            </a:r>
            <a:r>
              <a:rPr lang="en-US" b="1" dirty="0" err="1"/>
              <a:t>luật</a:t>
            </a:r>
            <a:r>
              <a:rPr lang="en-US" b="1" dirty="0"/>
              <a:t> </a:t>
            </a:r>
            <a:r>
              <a:rPr lang="en-US" b="1" dirty="0" err="1"/>
              <a:t>bảo</a:t>
            </a:r>
            <a:r>
              <a:rPr lang="en-US" b="1" dirty="0"/>
              <a:t> </a:t>
            </a:r>
            <a:r>
              <a:rPr lang="en-US" b="1" dirty="0" err="1"/>
              <a:t>toàn</a:t>
            </a:r>
            <a:r>
              <a:rPr lang="en-US" b="1" dirty="0"/>
              <a:t> </a:t>
            </a:r>
            <a:r>
              <a:rPr lang="en-US" b="1" dirty="0" err="1"/>
              <a:t>động</a:t>
            </a:r>
            <a:r>
              <a:rPr lang="en-US" b="1" dirty="0"/>
              <a:t> </a:t>
            </a:r>
            <a:r>
              <a:rPr lang="en-US" b="1" dirty="0" err="1"/>
              <a:t>lượng</a:t>
            </a:r>
            <a:r>
              <a:rPr lang="en-US" b="1" dirty="0"/>
              <a:t> </a:t>
            </a:r>
            <a:r>
              <a:rPr lang="en-US" b="1" dirty="0" err="1"/>
              <a:t>trong</a:t>
            </a:r>
            <a:r>
              <a:rPr lang="en-US" b="1" dirty="0"/>
              <a:t> </a:t>
            </a:r>
            <a:r>
              <a:rPr lang="en-US" b="1" dirty="0" err="1"/>
              <a:t>đời</a:t>
            </a:r>
            <a:r>
              <a:rPr lang="en-US" b="1" dirty="0"/>
              <a:t> </a:t>
            </a:r>
            <a:r>
              <a:rPr lang="en-US" b="1" dirty="0" err="1"/>
              <a:t>sống</a:t>
            </a:r>
            <a:r>
              <a:rPr lang="en-US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942DD2-C159-4434-AAA4-AEB1881B0E3E}"/>
              </a:ext>
            </a:extLst>
          </p:cNvPr>
          <p:cNvSpPr txBox="1"/>
          <p:nvPr/>
        </p:nvSpPr>
        <p:spPr>
          <a:xfrm>
            <a:off x="-11502" y="0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MỞ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RỘNG</a:t>
            </a:r>
            <a:endParaRPr lang="vi-V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63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 cham giua hai vien bi">
            <a:hlinkClick r:id="" action="ppaction://media"/>
            <a:extLst>
              <a:ext uri="{FF2B5EF4-FFF2-40B4-BE49-F238E27FC236}">
                <a16:creationId xmlns:a16="http://schemas.microsoft.com/office/drawing/2014/main" id="{22234BA7-FCAF-4EC5-9390-030CEB8DAF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79066D-7808-456D-AACC-5B1DEC1F6153}"/>
              </a:ext>
            </a:extLst>
          </p:cNvPr>
          <p:cNvSpPr txBox="1"/>
          <p:nvPr/>
        </p:nvSpPr>
        <p:spPr>
          <a:xfrm>
            <a:off x="1752600" y="4975830"/>
            <a:ext cx="9372600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va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chạm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viên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trắng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dừng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viên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bi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đen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chuyển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tới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phía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trước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tốc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ban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viên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bi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trắng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7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5041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kín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ngoại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ấy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lẫn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US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ngoại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bỏ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ngoại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xem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r>
              <a:rPr lang="en-US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28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264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034" name="Picture 2" descr="ĐÚNG NHẤT] Hệ cô lập là gì?">
            <a:extLst>
              <a:ext uri="{FF2B5EF4-FFF2-40B4-BE49-F238E27FC236}">
                <a16:creationId xmlns:a16="http://schemas.microsoft.com/office/drawing/2014/main" id="{45893445-C4CE-418C-A01C-87F4AD723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779564"/>
            <a:ext cx="7010400" cy="488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89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264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965437-DD75-4AAD-918D-C2FF18EF4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000" y="1447800"/>
            <a:ext cx="6528405" cy="458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78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1264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endParaRPr lang="en-US" b="1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6082" name="Picture 2" descr="Top 18 dạng 2 bài toán đạn nổ mới nhất 2022">
            <a:extLst>
              <a:ext uri="{FF2B5EF4-FFF2-40B4-BE49-F238E27FC236}">
                <a16:creationId xmlns:a16="http://schemas.microsoft.com/office/drawing/2014/main" id="{56CF5FDA-B867-45D5-BAF0-BFE945414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88" y="1524000"/>
            <a:ext cx="7314904" cy="465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799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BCEAFA-369F-403E-9565-753AA4D30F8D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BÀI</a:t>
            </a:r>
            <a:r>
              <a:rPr lang="en-US" b="1" dirty="0">
                <a:solidFill>
                  <a:srgbClr val="FF0000"/>
                </a:solidFill>
              </a:rPr>
              <a:t> 29: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TOÀN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31093-F78A-4495-BA0C-5F554DAABDB8}"/>
              </a:ext>
            </a:extLst>
          </p:cNvPr>
          <p:cNvSpPr txBox="1"/>
          <p:nvPr/>
        </p:nvSpPr>
        <p:spPr>
          <a:xfrm>
            <a:off x="-14068" y="601187"/>
            <a:ext cx="12192000" cy="58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endParaRPr lang="en-US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ĐÚNG NHẤT] Hệ cô lập là gì?">
            <a:extLst>
              <a:ext uri="{FF2B5EF4-FFF2-40B4-BE49-F238E27FC236}">
                <a16:creationId xmlns:a16="http://schemas.microsoft.com/office/drawing/2014/main" id="{63486323-D728-4B9B-B8FA-8CA5B421A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423" y="1524000"/>
            <a:ext cx="6454977" cy="449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A9B3B12F-432C-4B19-904F-9F8DEAA9B9C2}"/>
              </a:ext>
            </a:extLst>
          </p:cNvPr>
          <p:cNvSpPr/>
          <p:nvPr/>
        </p:nvSpPr>
        <p:spPr>
          <a:xfrm>
            <a:off x="76200" y="1371600"/>
            <a:ext cx="4572000" cy="5029200"/>
          </a:xfrm>
          <a:prstGeom prst="cloudCallout">
            <a:avLst>
              <a:gd name="adj1" fmla="val 68090"/>
              <a:gd name="adj2" fmla="val 37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00FF"/>
                </a:solidFill>
              </a:rPr>
              <a:t>Xét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hai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vật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chuyển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động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trên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mặt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phẳng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nằm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ngang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không</a:t>
            </a:r>
            <a:r>
              <a:rPr lang="en-US" sz="2800" b="1" dirty="0">
                <a:solidFill>
                  <a:srgbClr val="0000FF"/>
                </a:solidFill>
              </a:rPr>
              <a:t> ma </a:t>
            </a:r>
            <a:r>
              <a:rPr lang="en-US" sz="2800" b="1" dirty="0" err="1">
                <a:solidFill>
                  <a:srgbClr val="0000FF"/>
                </a:solidFill>
              </a:rPr>
              <a:t>sát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đến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va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chạm</a:t>
            </a:r>
            <a:r>
              <a:rPr lang="en-US" sz="2800" b="1" dirty="0">
                <a:solidFill>
                  <a:srgbClr val="0000FF"/>
                </a:solidFill>
              </a:rPr>
              <a:t>  </a:t>
            </a:r>
            <a:r>
              <a:rPr lang="en-US" sz="2800" b="1" dirty="0" err="1">
                <a:solidFill>
                  <a:srgbClr val="0000FF"/>
                </a:solidFill>
              </a:rPr>
              <a:t>với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nhau</a:t>
            </a:r>
            <a:r>
              <a:rPr lang="en-US" sz="2800" b="1" dirty="0">
                <a:solidFill>
                  <a:srgbClr val="0000FF"/>
                </a:solidFill>
              </a:rPr>
              <a:t>.</a:t>
            </a:r>
          </a:p>
          <a:p>
            <a:pPr algn="ctr"/>
            <a:r>
              <a:rPr lang="en-US" sz="2800" b="1" dirty="0" err="1">
                <a:solidFill>
                  <a:srgbClr val="0000FF"/>
                </a:solidFill>
              </a:rPr>
              <a:t>CMR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động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lượng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của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hệ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được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bảo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toàn</a:t>
            </a:r>
            <a:r>
              <a:rPr lang="en-US" sz="2800" b="1" dirty="0">
                <a:solidFill>
                  <a:srgbClr val="0000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1476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4423DD1-EF5A-43DD-92EA-819DFFBFE9DA}"/>
                  </a:ext>
                </a:extLst>
              </p:cNvPr>
              <p:cNvSpPr txBox="1"/>
              <p:nvPr/>
            </p:nvSpPr>
            <p:spPr>
              <a:xfrm>
                <a:off x="30480" y="0"/>
                <a:ext cx="12161520" cy="62369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vi-VN" b="1" dirty="0">
                    <a:solidFill>
                      <a:srgbClr val="FF0000"/>
                    </a:solidFill>
                  </a:rPr>
                  <a:t>PHIẾU HỌC TẬP SỐ 1</a:t>
                </a:r>
              </a:p>
              <a:p>
                <a:r>
                  <a:rPr lang="vi-VN" sz="3000" dirty="0"/>
                  <a:t>Xét một hệ kín gồm hai vật trượt trên đệm khí đến va chạm với nhau</a:t>
                </a:r>
              </a:p>
              <a:p>
                <a:r>
                  <a:rPr lang="vi-VN" sz="3000" dirty="0"/>
                  <a:t>- Chứng minh hệ vật là hệ kín</a:t>
                </a:r>
                <a:endParaRPr lang="en-US" sz="3000" dirty="0"/>
              </a:p>
              <a:p>
                <a:r>
                  <a:rPr lang="en-US" sz="3000" dirty="0"/>
                  <a:t>………………………………………………………………………..</a:t>
                </a:r>
                <a:endParaRPr lang="vi-VN" sz="3000" dirty="0"/>
              </a:p>
              <a:p>
                <a:r>
                  <a:rPr lang="vi-VN" sz="3000" dirty="0"/>
                  <a:t>- Vận dụng định luật III Niu-tơn, viết biểu thức mối liên hệ giữa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0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3000" b="0" i="0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F</m:t>
                            </m:r>
                          </m:e>
                        </m:acc>
                      </m:e>
                      <m:sub>
                        <m:r>
                          <a:rPr lang="en-US" sz="3000" b="0" i="0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000" dirty="0">
                    <a:solidFill>
                      <a:srgbClr val="0000FF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3000" b="0" i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F</m:t>
                            </m:r>
                          </m:e>
                        </m:acc>
                      </m:e>
                      <m:sub>
                        <m:r>
                          <a:rPr lang="en-US" sz="3000" b="0" i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3000" dirty="0">
                  <a:solidFill>
                    <a:srgbClr val="0000FF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3000" dirty="0"/>
                  <a:t>………………………………………………………………………..</a:t>
                </a:r>
              </a:p>
              <a:p>
                <a:r>
                  <a:rPr lang="vi-VN" sz="3000" dirty="0"/>
                  <a:t>- Vận dụng định luật II Niu-tơn dạng tổng quát, suy ra mối liên hệ giữa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0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3000" b="0" i="0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F</m:t>
                            </m:r>
                          </m:e>
                        </m:acc>
                      </m:e>
                      <m:sub>
                        <m:r>
                          <a:rPr lang="en-US" sz="3000" b="0" i="0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sz="3000" b="0" i="0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Δt</m:t>
                    </m:r>
                    <m:r>
                      <a:rPr lang="en-US" sz="3000" b="0" i="0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sSub>
                      <m:sSubPr>
                        <m:ctrlPr>
                          <a:rPr lang="en-US" sz="30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0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3000" b="0" i="0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F</m:t>
                            </m:r>
                          </m:e>
                        </m:acc>
                      </m:e>
                      <m:sub>
                        <m:r>
                          <a:rPr lang="en-US" sz="3000" b="0" i="0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sz="3000" b="0" i="0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Δt</m:t>
                    </m:r>
                    <m:r>
                      <a:rPr lang="en-US" sz="3000" b="0" i="1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3000" dirty="0"/>
              </a:p>
              <a:p>
                <a:r>
                  <a:rPr lang="en-US" sz="3000" dirty="0"/>
                  <a:t>………………………………………………………………………..</a:t>
                </a:r>
                <a:endParaRPr lang="vi-VN" sz="3000" dirty="0"/>
              </a:p>
              <a:p>
                <a:r>
                  <a:rPr lang="vi-VN" sz="3000" dirty="0"/>
                  <a:t>- Suy ra độ biến thiên động lượng của hệ</a:t>
                </a:r>
                <a:r>
                  <a:rPr lang="en-US" sz="3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000" b="0" i="0" smtClean="0">
                        <a:solidFill>
                          <a:srgbClr val="0000FF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Δ</m:t>
                    </m:r>
                    <m:sSub>
                      <m:sSubPr>
                        <m:ctrlPr>
                          <a:rPr lang="en-US" sz="3000" i="1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000" i="1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sz="3000" b="0" i="0" smtClean="0">
                                <a:solidFill>
                                  <a:srgbClr val="0000FF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</m:e>
                        </m:acc>
                      </m:e>
                      <m:sub>
                        <m:r>
                          <a:rPr lang="en-US" sz="3000" b="0" i="0" smtClean="0">
                            <a:solidFill>
                              <a:srgbClr val="0000FF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3000" dirty="0">
                  <a:solidFill>
                    <a:srgbClr val="0000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3000" dirty="0"/>
                  <a:t>………………………………………………………………………..</a:t>
                </a:r>
                <a:endParaRPr lang="vi-VN" sz="3000" dirty="0"/>
              </a:p>
              <a:p>
                <a:r>
                  <a:rPr lang="vi-VN" sz="3000" dirty="0"/>
                  <a:t>- Phát biểu định luật bảo toàn động lượng đối với hệ kín</a:t>
                </a:r>
                <a:endParaRPr lang="en-US" sz="3000" dirty="0"/>
              </a:p>
              <a:p>
                <a:r>
                  <a:rPr lang="en-US" sz="3000" dirty="0"/>
                  <a:t>………………………………………………………………………..</a:t>
                </a:r>
                <a:endParaRPr lang="vi-VN" sz="3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4423DD1-EF5A-43DD-92EA-819DFFBFE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" y="0"/>
                <a:ext cx="12161520" cy="6236964"/>
              </a:xfrm>
              <a:prstGeom prst="rect">
                <a:avLst/>
              </a:prstGeom>
              <a:blipFill>
                <a:blip r:embed="rId3"/>
                <a:stretch>
                  <a:fillRect l="-1153" t="-1369" b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0707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UCK U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6424</TotalTime>
  <Words>1026</Words>
  <Application>Microsoft Office PowerPoint</Application>
  <PresentationFormat>Widescreen</PresentationFormat>
  <Paragraphs>127</Paragraphs>
  <Slides>26</Slides>
  <Notes>26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VNI-Times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Thanh Nhan 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huh</dc:creator>
  <cp:lastModifiedBy>Admin</cp:lastModifiedBy>
  <cp:revision>639</cp:revision>
  <dcterms:created xsi:type="dcterms:W3CDTF">2004-04-09T00:10:53Z</dcterms:created>
  <dcterms:modified xsi:type="dcterms:W3CDTF">2022-08-01T07:45:04Z</dcterms:modified>
</cp:coreProperties>
</file>