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0" r:id="rId2"/>
    <p:sldMasterId id="2147483682" r:id="rId3"/>
    <p:sldMasterId id="2147483719" r:id="rId4"/>
  </p:sldMasterIdLst>
  <p:notesMasterIdLst>
    <p:notesMasterId r:id="rId46"/>
  </p:notesMasterIdLst>
  <p:sldIdLst>
    <p:sldId id="310" r:id="rId5"/>
    <p:sldId id="311" r:id="rId6"/>
    <p:sldId id="312" r:id="rId7"/>
    <p:sldId id="313" r:id="rId8"/>
    <p:sldId id="314" r:id="rId9"/>
    <p:sldId id="315" r:id="rId10"/>
    <p:sldId id="316" r:id="rId11"/>
    <p:sldId id="268" r:id="rId12"/>
    <p:sldId id="257" r:id="rId13"/>
    <p:sldId id="319" r:id="rId14"/>
    <p:sldId id="320" r:id="rId15"/>
    <p:sldId id="343" r:id="rId16"/>
    <p:sldId id="345" r:id="rId17"/>
    <p:sldId id="344" r:id="rId18"/>
    <p:sldId id="324" r:id="rId19"/>
    <p:sldId id="321" r:id="rId20"/>
    <p:sldId id="346" r:id="rId21"/>
    <p:sldId id="347" r:id="rId22"/>
    <p:sldId id="327" r:id="rId23"/>
    <p:sldId id="348" r:id="rId24"/>
    <p:sldId id="349" r:id="rId25"/>
    <p:sldId id="332" r:id="rId26"/>
    <p:sldId id="350" r:id="rId27"/>
    <p:sldId id="351" r:id="rId28"/>
    <p:sldId id="352" r:id="rId29"/>
    <p:sldId id="353" r:id="rId30"/>
    <p:sldId id="333" r:id="rId31"/>
    <p:sldId id="354" r:id="rId32"/>
    <p:sldId id="355" r:id="rId33"/>
    <p:sldId id="356" r:id="rId34"/>
    <p:sldId id="357" r:id="rId35"/>
    <p:sldId id="337" r:id="rId36"/>
    <p:sldId id="362" r:id="rId37"/>
    <p:sldId id="358" r:id="rId38"/>
    <p:sldId id="360" r:id="rId39"/>
    <p:sldId id="361" r:id="rId40"/>
    <p:sldId id="359" r:id="rId41"/>
    <p:sldId id="309" r:id="rId42"/>
    <p:sldId id="341" r:id="rId43"/>
    <p:sldId id="282" r:id="rId44"/>
    <p:sldId id="36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extLst>
      <p:ext uri="{19B8F6BF-5375-455C-9EA6-DF929625EA0E}">
        <p15:presenceInfo xmlns:p15="http://schemas.microsoft.com/office/powerpoint/2012/main" userId="84daa2188ee82ce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D188"/>
    <a:srgbClr val="872ECA"/>
    <a:srgbClr val="4A4644"/>
    <a:srgbClr val="000000"/>
    <a:srgbClr val="35BBE5"/>
    <a:srgbClr val="FFFC70"/>
    <a:srgbClr val="FEE6E8"/>
    <a:srgbClr val="19FF81"/>
    <a:srgbClr val="FF99CC"/>
    <a:srgbClr val="B3EF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5" autoAdjust="0"/>
    <p:restoredTop sz="94660"/>
  </p:normalViewPr>
  <p:slideViewPr>
    <p:cSldViewPr snapToGrid="0">
      <p:cViewPr varScale="1">
        <p:scale>
          <a:sx n="84" d="100"/>
          <a:sy n="84" d="100"/>
        </p:scale>
        <p:origin x="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3B952-495F-4D7C-9E11-717EFA489E0B}"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00D50E-5525-4C08-9AE8-616567DD8121}" type="slidenum">
              <a:rPr lang="en-US" smtClean="0"/>
              <a:t>‹#›</a:t>
            </a:fld>
            <a:endParaRPr lang="en-US"/>
          </a:p>
        </p:txBody>
      </p:sp>
    </p:spTree>
    <p:extLst>
      <p:ext uri="{BB962C8B-B14F-4D97-AF65-F5344CB8AC3E}">
        <p14:creationId xmlns:p14="http://schemas.microsoft.com/office/powerpoint/2010/main" val="216651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8673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02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83925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53752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9916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02639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69816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7099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34264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36107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72050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61065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743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90255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3" name="Rectangle 41"/>
          <p:cNvSpPr>
            <a:spLocks noChangeArrowheads="1"/>
          </p:cNvSpPr>
          <p:nvPr/>
        </p:nvSpPr>
        <p:spPr bwMode="gray">
          <a:xfrm>
            <a:off x="0" y="2708276"/>
            <a:ext cx="12192000" cy="874713"/>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3074" name="Rectangle 2"/>
          <p:cNvSpPr>
            <a:spLocks noGrp="1" noChangeArrowheads="1"/>
          </p:cNvSpPr>
          <p:nvPr>
            <p:ph type="ctrTitle"/>
          </p:nvPr>
        </p:nvSpPr>
        <p:spPr bwMode="gray">
          <a:xfrm>
            <a:off x="0" y="2720976"/>
            <a:ext cx="12192000" cy="817563"/>
          </a:xfrm>
        </p:spPr>
        <p:txBody>
          <a:bodyPr/>
          <a:lstStyle>
            <a:lvl1pPr>
              <a:defRPr sz="4600"/>
            </a:lvl1pPr>
          </a:lstStyle>
          <a:p>
            <a:pPr lvl="0"/>
            <a:r>
              <a:rPr lang="vi-VN" noProof="0"/>
              <a:t>Bấm &amp; sửa kiểu tiêu đề</a:t>
            </a:r>
            <a:endParaRPr lang="en-US" noProof="0"/>
          </a:p>
        </p:txBody>
      </p:sp>
      <p:sp>
        <p:nvSpPr>
          <p:cNvPr id="3075" name="Rectangle 3"/>
          <p:cNvSpPr>
            <a:spLocks noGrp="1" noChangeArrowheads="1"/>
          </p:cNvSpPr>
          <p:nvPr>
            <p:ph type="subTitle" idx="1"/>
          </p:nvPr>
        </p:nvSpPr>
        <p:spPr bwMode="black">
          <a:xfrm>
            <a:off x="1320800" y="2176463"/>
            <a:ext cx="9448800" cy="436562"/>
          </a:xfrm>
        </p:spPr>
        <p:txBody>
          <a:bodyPr/>
          <a:lstStyle>
            <a:lvl1pPr marL="0" indent="0" algn="ctr">
              <a:buFont typeface="Wingdings" pitchFamily="2" charset="2"/>
              <a:buNone/>
              <a:defRPr sz="1900">
                <a:solidFill>
                  <a:schemeClr val="bg1"/>
                </a:solidFill>
                <a:latin typeface="Arial" charset="0"/>
              </a:defRPr>
            </a:lvl1pPr>
          </a:lstStyle>
          <a:p>
            <a:pPr lvl="0"/>
            <a:r>
              <a:rPr lang="vi-VN" noProof="0"/>
              <a:t>Bấm &amp; sửa kiểu phụ đề</a:t>
            </a:r>
            <a:endParaRPr lang="en-US" noProof="0"/>
          </a:p>
        </p:txBody>
      </p:sp>
      <p:sp>
        <p:nvSpPr>
          <p:cNvPr id="3086" name="Text Box 14"/>
          <p:cNvSpPr txBox="1">
            <a:spLocks noChangeArrowheads="1"/>
          </p:cNvSpPr>
          <p:nvPr/>
        </p:nvSpPr>
        <p:spPr bwMode="black">
          <a:xfrm>
            <a:off x="508001" y="271464"/>
            <a:ext cx="1452033"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2" tIns="47891" rIns="95782" bIns="47891">
            <a:spAutoFit/>
          </a:bodyPr>
          <a:lstStyle>
            <a:lvl1pPr defTabSz="957263">
              <a:defRPr>
                <a:solidFill>
                  <a:schemeClr val="tx1"/>
                </a:solidFill>
                <a:latin typeface="Arial" charset="0"/>
              </a:defRPr>
            </a:lvl1pPr>
            <a:lvl2pPr marL="479425" defTabSz="957263">
              <a:defRPr>
                <a:solidFill>
                  <a:schemeClr val="tx1"/>
                </a:solidFill>
                <a:latin typeface="Arial" charset="0"/>
              </a:defRPr>
            </a:lvl2pPr>
            <a:lvl3pPr marL="957263" defTabSz="957263">
              <a:defRPr>
                <a:solidFill>
                  <a:schemeClr val="tx1"/>
                </a:solidFill>
                <a:latin typeface="Arial" charset="0"/>
              </a:defRPr>
            </a:lvl3pPr>
            <a:lvl4pPr marL="1436688" defTabSz="957263">
              <a:defRPr>
                <a:solidFill>
                  <a:schemeClr val="tx1"/>
                </a:solidFill>
                <a:latin typeface="Arial" charset="0"/>
              </a:defRPr>
            </a:lvl4pPr>
            <a:lvl5pPr marL="1916113" defTabSz="957263">
              <a:defRPr>
                <a:solidFill>
                  <a:schemeClr val="tx1"/>
                </a:solidFill>
                <a:latin typeface="Arial" charset="0"/>
              </a:defRPr>
            </a:lvl5pPr>
            <a:lvl6pPr marL="2373313" defTabSz="957263" fontAlgn="base">
              <a:spcBef>
                <a:spcPct val="0"/>
              </a:spcBef>
              <a:spcAft>
                <a:spcPct val="0"/>
              </a:spcAft>
              <a:defRPr>
                <a:solidFill>
                  <a:schemeClr val="tx1"/>
                </a:solidFill>
                <a:latin typeface="Arial" charset="0"/>
              </a:defRPr>
            </a:lvl6pPr>
            <a:lvl7pPr marL="2830513" defTabSz="957263" fontAlgn="base">
              <a:spcBef>
                <a:spcPct val="0"/>
              </a:spcBef>
              <a:spcAft>
                <a:spcPct val="0"/>
              </a:spcAft>
              <a:defRPr>
                <a:solidFill>
                  <a:schemeClr val="tx1"/>
                </a:solidFill>
                <a:latin typeface="Arial" charset="0"/>
              </a:defRPr>
            </a:lvl7pPr>
            <a:lvl8pPr marL="3287713" defTabSz="957263" fontAlgn="base">
              <a:spcBef>
                <a:spcPct val="0"/>
              </a:spcBef>
              <a:spcAft>
                <a:spcPct val="0"/>
              </a:spcAft>
              <a:defRPr>
                <a:solidFill>
                  <a:schemeClr val="tx1"/>
                </a:solidFill>
                <a:latin typeface="Arial" charset="0"/>
              </a:defRPr>
            </a:lvl8pPr>
            <a:lvl9pPr marL="3744913" defTabSz="957263" fontAlgn="base">
              <a:spcBef>
                <a:spcPct val="0"/>
              </a:spcBef>
              <a:spcAft>
                <a:spcPct val="0"/>
              </a:spcAft>
              <a:defRPr>
                <a:solidFill>
                  <a:schemeClr val="tx1"/>
                </a:solidFill>
                <a:latin typeface="Arial" charset="0"/>
              </a:defRPr>
            </a:lvl9pPr>
          </a:lstStyle>
          <a:p>
            <a:pPr fontAlgn="base">
              <a:spcBef>
                <a:spcPct val="0"/>
              </a:spcBef>
              <a:spcAft>
                <a:spcPct val="0"/>
              </a:spcAft>
            </a:pPr>
            <a:r>
              <a:rPr lang="en-US" sz="2100" b="1">
                <a:solidFill>
                  <a:srgbClr val="FFFFFF"/>
                </a:solidFill>
                <a:latin typeface="Verdana" pitchFamily="34" charset="0"/>
              </a:rPr>
              <a:t>LOGO</a:t>
            </a:r>
          </a:p>
        </p:txBody>
      </p:sp>
      <p:grpSp>
        <p:nvGrpSpPr>
          <p:cNvPr id="3114" name="Group 42"/>
          <p:cNvGrpSpPr>
            <a:grpSpLocks/>
          </p:cNvGrpSpPr>
          <p:nvPr userDrawn="1"/>
        </p:nvGrpSpPr>
        <p:grpSpPr bwMode="auto">
          <a:xfrm>
            <a:off x="-14817" y="-12700"/>
            <a:ext cx="12234335" cy="6870700"/>
            <a:chOff x="-7" y="-8"/>
            <a:chExt cx="5780" cy="4328"/>
          </a:xfrm>
        </p:grpSpPr>
        <p:sp>
          <p:nvSpPr>
            <p:cNvPr id="3108" name="AutoShape 36"/>
            <p:cNvSpPr>
              <a:spLocks noChangeArrowheads="1"/>
            </p:cNvSpPr>
            <p:nvPr/>
          </p:nvSpPr>
          <p:spPr bwMode="gray">
            <a:xfrm>
              <a:off x="17" y="16"/>
              <a:ext cx="5729" cy="4285"/>
            </a:xfrm>
            <a:prstGeom prst="roundRect">
              <a:avLst>
                <a:gd name="adj" fmla="val 6227"/>
              </a:avLst>
            </a:prstGeom>
            <a:noFill/>
            <a:ln w="762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3109" name="Freeform 37"/>
            <p:cNvSpPr>
              <a:spLocks/>
            </p:cNvSpPr>
            <p:nvPr/>
          </p:nvSpPr>
          <p:spPr bwMode="gray">
            <a:xfrm>
              <a:off x="-3" y="-8"/>
              <a:ext cx="295" cy="289"/>
            </a:xfrm>
            <a:custGeom>
              <a:avLst/>
              <a:gdLst>
                <a:gd name="T0" fmla="*/ 3 w 403"/>
                <a:gd name="T1" fmla="*/ 395 h 395"/>
                <a:gd name="T2" fmla="*/ 74 w 403"/>
                <a:gd name="T3" fmla="*/ 216 h 395"/>
                <a:gd name="T4" fmla="*/ 231 w 403"/>
                <a:gd name="T5" fmla="*/ 50 h 395"/>
                <a:gd name="T6" fmla="*/ 403 w 403"/>
                <a:gd name="T7" fmla="*/ 0 h 395"/>
                <a:gd name="T8" fmla="*/ 0 w 403"/>
                <a:gd name="T9" fmla="*/ 0 h 395"/>
              </a:gdLst>
              <a:ahLst/>
              <a:cxnLst>
                <a:cxn ang="0">
                  <a:pos x="T0" y="T1"/>
                </a:cxn>
                <a:cxn ang="0">
                  <a:pos x="T2" y="T3"/>
                </a:cxn>
                <a:cxn ang="0">
                  <a:pos x="T4" y="T5"/>
                </a:cxn>
                <a:cxn ang="0">
                  <a:pos x="T6" y="T7"/>
                </a:cxn>
                <a:cxn ang="0">
                  <a:pos x="T8" y="T9"/>
                </a:cxn>
              </a:cxnLst>
              <a:rect l="0" t="0" r="r" b="b"/>
              <a:pathLst>
                <a:path w="403" h="395">
                  <a:moveTo>
                    <a:pt x="3" y="395"/>
                  </a:moveTo>
                  <a:lnTo>
                    <a:pt x="74" y="216"/>
                  </a:lnTo>
                  <a:lnTo>
                    <a:pt x="231" y="50"/>
                  </a:lnTo>
                  <a:lnTo>
                    <a:pt x="403" y="0"/>
                  </a:lnTo>
                  <a:lnTo>
                    <a:pt x="0"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0" name="Freeform 38"/>
            <p:cNvSpPr>
              <a:spLocks/>
            </p:cNvSpPr>
            <p:nvPr/>
          </p:nvSpPr>
          <p:spPr bwMode="gray">
            <a:xfrm>
              <a:off x="-7" y="3982"/>
              <a:ext cx="287" cy="338"/>
            </a:xfrm>
            <a:custGeom>
              <a:avLst/>
              <a:gdLst>
                <a:gd name="T0" fmla="*/ 391 w 391"/>
                <a:gd name="T1" fmla="*/ 473 h 473"/>
                <a:gd name="T2" fmla="*/ 151 w 391"/>
                <a:gd name="T3" fmla="*/ 353 h 473"/>
                <a:gd name="T4" fmla="*/ 42 w 391"/>
                <a:gd name="T5" fmla="*/ 201 h 473"/>
                <a:gd name="T6" fmla="*/ 0 w 391"/>
                <a:gd name="T7" fmla="*/ 0 h 473"/>
                <a:gd name="T8" fmla="*/ 1 w 391"/>
                <a:gd name="T9" fmla="*/ 470 h 473"/>
              </a:gdLst>
              <a:ahLst/>
              <a:cxnLst>
                <a:cxn ang="0">
                  <a:pos x="T0" y="T1"/>
                </a:cxn>
                <a:cxn ang="0">
                  <a:pos x="T2" y="T3"/>
                </a:cxn>
                <a:cxn ang="0">
                  <a:pos x="T4" y="T5"/>
                </a:cxn>
                <a:cxn ang="0">
                  <a:pos x="T6" y="T7"/>
                </a:cxn>
                <a:cxn ang="0">
                  <a:pos x="T8" y="T9"/>
                </a:cxn>
              </a:cxnLst>
              <a:rect l="0" t="0" r="r" b="b"/>
              <a:pathLst>
                <a:path w="391" h="473">
                  <a:moveTo>
                    <a:pt x="391" y="473"/>
                  </a:moveTo>
                  <a:lnTo>
                    <a:pt x="151" y="353"/>
                  </a:lnTo>
                  <a:lnTo>
                    <a:pt x="42" y="201"/>
                  </a:lnTo>
                  <a:lnTo>
                    <a:pt x="0" y="0"/>
                  </a:lnTo>
                  <a:lnTo>
                    <a:pt x="1" y="47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1" name="Freeform 39"/>
            <p:cNvSpPr>
              <a:spLocks/>
            </p:cNvSpPr>
            <p:nvPr/>
          </p:nvSpPr>
          <p:spPr bwMode="gray">
            <a:xfrm>
              <a:off x="5499" y="4026"/>
              <a:ext cx="274" cy="287"/>
            </a:xfrm>
            <a:custGeom>
              <a:avLst/>
              <a:gdLst>
                <a:gd name="T0" fmla="*/ 229 w 232"/>
                <a:gd name="T1" fmla="*/ 0 h 290"/>
                <a:gd name="T2" fmla="*/ 164 w 232"/>
                <a:gd name="T3" fmla="*/ 144 h 290"/>
                <a:gd name="T4" fmla="*/ 98 w 232"/>
                <a:gd name="T5" fmla="*/ 253 h 290"/>
                <a:gd name="T6" fmla="*/ 0 w 232"/>
                <a:gd name="T7" fmla="*/ 290 h 290"/>
                <a:gd name="T8" fmla="*/ 232 w 232"/>
                <a:gd name="T9" fmla="*/ 287 h 290"/>
              </a:gdLst>
              <a:ahLst/>
              <a:cxnLst>
                <a:cxn ang="0">
                  <a:pos x="T0" y="T1"/>
                </a:cxn>
                <a:cxn ang="0">
                  <a:pos x="T2" y="T3"/>
                </a:cxn>
                <a:cxn ang="0">
                  <a:pos x="T4" y="T5"/>
                </a:cxn>
                <a:cxn ang="0">
                  <a:pos x="T6" y="T7"/>
                </a:cxn>
                <a:cxn ang="0">
                  <a:pos x="T8" y="T9"/>
                </a:cxn>
              </a:cxnLst>
              <a:rect l="0" t="0" r="r" b="b"/>
              <a:pathLst>
                <a:path w="232" h="290">
                  <a:moveTo>
                    <a:pt x="229" y="0"/>
                  </a:moveTo>
                  <a:lnTo>
                    <a:pt x="164" y="144"/>
                  </a:lnTo>
                  <a:lnTo>
                    <a:pt x="98" y="253"/>
                  </a:lnTo>
                  <a:lnTo>
                    <a:pt x="0" y="290"/>
                  </a:lnTo>
                  <a:lnTo>
                    <a:pt x="232" y="287"/>
                  </a:ln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3112" name="Freeform 40"/>
            <p:cNvSpPr>
              <a:spLocks/>
            </p:cNvSpPr>
            <p:nvPr/>
          </p:nvSpPr>
          <p:spPr bwMode="gray">
            <a:xfrm>
              <a:off x="5467" y="0"/>
              <a:ext cx="302" cy="288"/>
            </a:xfrm>
            <a:custGeom>
              <a:avLst/>
              <a:gdLst>
                <a:gd name="T0" fmla="*/ 0 w 403"/>
                <a:gd name="T1" fmla="*/ 0 h 403"/>
                <a:gd name="T2" fmla="*/ 221 w 403"/>
                <a:gd name="T3" fmla="*/ 96 h 403"/>
                <a:gd name="T4" fmla="*/ 353 w 403"/>
                <a:gd name="T5" fmla="*/ 231 h 403"/>
                <a:gd name="T6" fmla="*/ 403 w 403"/>
                <a:gd name="T7" fmla="*/ 403 h 403"/>
                <a:gd name="T8" fmla="*/ 403 w 403"/>
                <a:gd name="T9" fmla="*/ 0 h 403"/>
              </a:gdLst>
              <a:ahLst/>
              <a:cxnLst>
                <a:cxn ang="0">
                  <a:pos x="T0" y="T1"/>
                </a:cxn>
                <a:cxn ang="0">
                  <a:pos x="T2" y="T3"/>
                </a:cxn>
                <a:cxn ang="0">
                  <a:pos x="T4" y="T5"/>
                </a:cxn>
                <a:cxn ang="0">
                  <a:pos x="T6" y="T7"/>
                </a:cxn>
                <a:cxn ang="0">
                  <a:pos x="T8" y="T9"/>
                </a:cxn>
              </a:cxnLst>
              <a:rect l="0" t="0" r="r" b="b"/>
              <a:pathLst>
                <a:path w="403" h="403">
                  <a:moveTo>
                    <a:pt x="0" y="0"/>
                  </a:moveTo>
                  <a:lnTo>
                    <a:pt x="221" y="96"/>
                  </a:lnTo>
                  <a:lnTo>
                    <a:pt x="353" y="231"/>
                  </a:lnTo>
                  <a:lnTo>
                    <a:pt x="403" y="403"/>
                  </a:lnTo>
                  <a:lnTo>
                    <a:pt x="403"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grpSp>
    </p:spTree>
    <p:extLst>
      <p:ext uri="{BB962C8B-B14F-4D97-AF65-F5344CB8AC3E}">
        <p14:creationId xmlns:p14="http://schemas.microsoft.com/office/powerpoint/2010/main" val="320429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8F77FC70-716C-40BF-B175-2B48BE74B56A}"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541671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271C2E4C-EA64-47D3-9B59-88B32A0A3113}"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416728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609600" y="1076325"/>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6197600" y="1076325"/>
            <a:ext cx="53848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2BA7FBD0-78A5-48F4-B6EF-67CF6A57DF8D}"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741299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Chân trang 6"/>
          <p:cNvSpPr>
            <a:spLocks noGrp="1"/>
          </p:cNvSpPr>
          <p:nvPr>
            <p:ph type="ftr" sz="quarter" idx="10"/>
          </p:nvPr>
        </p:nvSpPr>
        <p:spPr/>
        <p:txBody>
          <a:bodyPr/>
          <a:lstStyle>
            <a:lvl1pPr>
              <a:defRPr/>
            </a:lvl1pPr>
          </a:lstStyle>
          <a:p>
            <a:r>
              <a:rPr lang="en-US">
                <a:solidFill>
                  <a:srgbClr val="000066"/>
                </a:solidFill>
              </a:rPr>
              <a:t>www.themegallery.com</a:t>
            </a:r>
          </a:p>
        </p:txBody>
      </p:sp>
      <p:sp>
        <p:nvSpPr>
          <p:cNvPr id="8" name="Chỗ dành sẵn cho Số hiệu Bản chiếu 7"/>
          <p:cNvSpPr>
            <a:spLocks noGrp="1"/>
          </p:cNvSpPr>
          <p:nvPr>
            <p:ph type="sldNum" sz="quarter" idx="11"/>
          </p:nvPr>
        </p:nvSpPr>
        <p:spPr/>
        <p:txBody>
          <a:bodyPr/>
          <a:lstStyle>
            <a:lvl1pPr>
              <a:defRPr/>
            </a:lvl1pPr>
          </a:lstStyle>
          <a:p>
            <a:fld id="{2527EDE1-B9A8-4512-8C5C-EC4879B6A935}"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2848073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Chân trang 2"/>
          <p:cNvSpPr>
            <a:spLocks noGrp="1"/>
          </p:cNvSpPr>
          <p:nvPr>
            <p:ph type="ftr" sz="quarter" idx="10"/>
          </p:nvPr>
        </p:nvSpPr>
        <p:spPr/>
        <p:txBody>
          <a:bodyPr/>
          <a:lstStyle>
            <a:lvl1pPr>
              <a:defRPr/>
            </a:lvl1pPr>
          </a:lstStyle>
          <a:p>
            <a:r>
              <a:rPr lang="en-US">
                <a:solidFill>
                  <a:srgbClr val="000066"/>
                </a:solidFill>
              </a:rPr>
              <a:t>www.themegallery.com</a:t>
            </a:r>
          </a:p>
        </p:txBody>
      </p:sp>
      <p:sp>
        <p:nvSpPr>
          <p:cNvPr id="4" name="Chỗ dành sẵn cho Số hiệu Bản chiếu 3"/>
          <p:cNvSpPr>
            <a:spLocks noGrp="1"/>
          </p:cNvSpPr>
          <p:nvPr>
            <p:ph type="sldNum" sz="quarter" idx="11"/>
          </p:nvPr>
        </p:nvSpPr>
        <p:spPr/>
        <p:txBody>
          <a:bodyPr/>
          <a:lstStyle>
            <a:lvl1pPr>
              <a:defRPr/>
            </a:lvl1pPr>
          </a:lstStyle>
          <a:p>
            <a:fld id="{87E55C08-761E-4982-A8D8-28793D00B756}"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618111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Chân trang 1"/>
          <p:cNvSpPr>
            <a:spLocks noGrp="1"/>
          </p:cNvSpPr>
          <p:nvPr>
            <p:ph type="ftr" sz="quarter" idx="10"/>
          </p:nvPr>
        </p:nvSpPr>
        <p:spPr/>
        <p:txBody>
          <a:bodyPr/>
          <a:lstStyle>
            <a:lvl1pPr>
              <a:defRPr/>
            </a:lvl1pPr>
          </a:lstStyle>
          <a:p>
            <a:r>
              <a:rPr lang="en-US">
                <a:solidFill>
                  <a:srgbClr val="000066"/>
                </a:solidFill>
              </a:rPr>
              <a:t>www.themegallery.com</a:t>
            </a:r>
          </a:p>
        </p:txBody>
      </p:sp>
      <p:sp>
        <p:nvSpPr>
          <p:cNvPr id="3" name="Chỗ dành sẵn cho Số hiệu Bản chiếu 2"/>
          <p:cNvSpPr>
            <a:spLocks noGrp="1"/>
          </p:cNvSpPr>
          <p:nvPr>
            <p:ph type="sldNum" sz="quarter" idx="11"/>
          </p:nvPr>
        </p:nvSpPr>
        <p:spPr/>
        <p:txBody>
          <a:bodyPr/>
          <a:lstStyle>
            <a:lvl1pPr>
              <a:defRPr/>
            </a:lvl1pPr>
          </a:lstStyle>
          <a:p>
            <a:fld id="{2F09C0FD-90B7-4A6D-8B9C-BF2CE42E271A}"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3501738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FC6690F8-9C5A-46FB-B2A3-03C4BBC96F79}"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153393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Bấm biểu tượng để thêm hình ảnh</a:t>
            </a:r>
            <a:endParaRPr lang="en-US"/>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Chân trang 4"/>
          <p:cNvSpPr>
            <a:spLocks noGrp="1"/>
          </p:cNvSpPr>
          <p:nvPr>
            <p:ph type="ftr" sz="quarter" idx="10"/>
          </p:nvPr>
        </p:nvSpPr>
        <p:spPr/>
        <p:txBody>
          <a:bodyPr/>
          <a:lstStyle>
            <a:lvl1pPr>
              <a:defRPr/>
            </a:lvl1pPr>
          </a:lstStyle>
          <a:p>
            <a:r>
              <a:rPr lang="en-US">
                <a:solidFill>
                  <a:srgbClr val="000066"/>
                </a:solidFill>
              </a:rPr>
              <a:t>www.themegallery.com</a:t>
            </a:r>
          </a:p>
        </p:txBody>
      </p:sp>
      <p:sp>
        <p:nvSpPr>
          <p:cNvPr id="6" name="Chỗ dành sẵn cho Số hiệu Bản chiếu 5"/>
          <p:cNvSpPr>
            <a:spLocks noGrp="1"/>
          </p:cNvSpPr>
          <p:nvPr>
            <p:ph type="sldNum" sz="quarter" idx="11"/>
          </p:nvPr>
        </p:nvSpPr>
        <p:spPr/>
        <p:txBody>
          <a:bodyPr/>
          <a:lstStyle>
            <a:lvl1pPr>
              <a:defRPr/>
            </a:lvl1pPr>
          </a:lstStyle>
          <a:p>
            <a:fld id="{0C2C3EAE-AB23-46D4-B0D6-3D8C9A86EE6F}"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2768413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5320C02D-B2E2-4343-9E38-B775AA87CA11}"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3623171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53976"/>
            <a:ext cx="2743200" cy="6270625"/>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609600" y="53976"/>
            <a:ext cx="8026400" cy="62706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Chân trang 3"/>
          <p:cNvSpPr>
            <a:spLocks noGrp="1"/>
          </p:cNvSpPr>
          <p:nvPr>
            <p:ph type="ftr" sz="quarter" idx="10"/>
          </p:nvPr>
        </p:nvSpPr>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p:txBody>
          <a:bodyPr/>
          <a:lstStyle>
            <a:lvl1pPr>
              <a:defRPr/>
            </a:lvl1pPr>
          </a:lstStyle>
          <a:p>
            <a:fld id="{143D2AF0-2B8B-4A7B-BC64-B1820C98A18C}"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93479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êu đề và Bảng">
    <p:spTree>
      <p:nvGrpSpPr>
        <p:cNvPr id="1" name=""/>
        <p:cNvGrpSpPr/>
        <p:nvPr/>
      </p:nvGrpSpPr>
      <p:grpSpPr>
        <a:xfrm>
          <a:off x="0" y="0"/>
          <a:ext cx="0" cy="0"/>
          <a:chOff x="0" y="0"/>
          <a:chExt cx="0" cy="0"/>
        </a:xfrm>
      </p:grpSpPr>
      <p:sp>
        <p:nvSpPr>
          <p:cNvPr id="2" name="Tiêu đề 1"/>
          <p:cNvSpPr>
            <a:spLocks noGrp="1"/>
          </p:cNvSpPr>
          <p:nvPr>
            <p:ph type="title"/>
          </p:nvPr>
        </p:nvSpPr>
        <p:spPr>
          <a:xfrm>
            <a:off x="723900" y="53976"/>
            <a:ext cx="9857317" cy="563563"/>
          </a:xfrm>
        </p:spPr>
        <p:txBody>
          <a:bodyPr/>
          <a:lstStyle/>
          <a:p>
            <a:r>
              <a:rPr lang="vi-VN"/>
              <a:t>Bấm &amp; sửa kiểu tiêu đề</a:t>
            </a:r>
            <a:endParaRPr lang="en-US"/>
          </a:p>
        </p:txBody>
      </p:sp>
      <p:sp>
        <p:nvSpPr>
          <p:cNvPr id="3" name="Chỗ dành sẵn cho Bảng 2"/>
          <p:cNvSpPr>
            <a:spLocks noGrp="1"/>
          </p:cNvSpPr>
          <p:nvPr>
            <p:ph type="tbl" idx="1"/>
          </p:nvPr>
        </p:nvSpPr>
        <p:spPr>
          <a:xfrm>
            <a:off x="609600" y="1076325"/>
            <a:ext cx="10972800" cy="5248275"/>
          </a:xfrm>
        </p:spPr>
        <p:txBody>
          <a:bodyPr/>
          <a:lstStyle/>
          <a:p>
            <a:r>
              <a:rPr lang="vi-VN"/>
              <a:t>Bấm biểu tượng để thêm bảng</a:t>
            </a:r>
            <a:endParaRPr lang="en-US"/>
          </a:p>
        </p:txBody>
      </p:sp>
      <p:sp>
        <p:nvSpPr>
          <p:cNvPr id="4" name="Chỗ dành sẵn cho Chân trang 3"/>
          <p:cNvSpPr>
            <a:spLocks noGrp="1"/>
          </p:cNvSpPr>
          <p:nvPr>
            <p:ph type="ftr" sz="quarter" idx="10"/>
          </p:nvPr>
        </p:nvSpPr>
        <p:spPr>
          <a:xfrm>
            <a:off x="8113185" y="6450014"/>
            <a:ext cx="3862916" cy="320675"/>
          </a:xfrm>
        </p:spPr>
        <p:txBody>
          <a:bodyPr/>
          <a:lstStyle>
            <a:lvl1pPr>
              <a:defRPr/>
            </a:lvl1pPr>
          </a:lstStyle>
          <a:p>
            <a:r>
              <a:rPr lang="en-US">
                <a:solidFill>
                  <a:srgbClr val="000066"/>
                </a:solidFill>
              </a:rPr>
              <a:t>www.themegallery.com</a:t>
            </a:r>
          </a:p>
        </p:txBody>
      </p:sp>
      <p:sp>
        <p:nvSpPr>
          <p:cNvPr id="5" name="Chỗ dành sẵn cho Số hiệu Bản chiếu 4"/>
          <p:cNvSpPr>
            <a:spLocks noGrp="1"/>
          </p:cNvSpPr>
          <p:nvPr>
            <p:ph type="sldNum" sz="quarter" idx="11"/>
          </p:nvPr>
        </p:nvSpPr>
        <p:spPr>
          <a:xfrm>
            <a:off x="143934" y="6454776"/>
            <a:ext cx="1236133" cy="239713"/>
          </a:xfrm>
        </p:spPr>
        <p:txBody>
          <a:bodyPr/>
          <a:lstStyle>
            <a:lvl1pPr>
              <a:defRPr/>
            </a:lvl1pPr>
          </a:lstStyle>
          <a:p>
            <a:fld id="{98202ED1-675A-4FA8-9C11-B94FEC5A67A3}" type="slidenum">
              <a:rPr lang="en-US">
                <a:solidFill>
                  <a:srgbClr val="000066"/>
                </a:solidFill>
              </a:rPr>
              <a:pPr/>
              <a:t>‹#›</a:t>
            </a:fld>
            <a:endParaRPr lang="en-US">
              <a:solidFill>
                <a:srgbClr val="000066"/>
              </a:solidFill>
            </a:endParaRPr>
          </a:p>
        </p:txBody>
      </p:sp>
    </p:spTree>
    <p:extLst>
      <p:ext uri="{BB962C8B-B14F-4D97-AF65-F5344CB8AC3E}">
        <p14:creationId xmlns:p14="http://schemas.microsoft.com/office/powerpoint/2010/main" val="1670341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42264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6800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84600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9648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3633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4283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6742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24916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2460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191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9/18/2022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9/18/2022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0506527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39" name="Freeform 15" descr="29641"/>
          <p:cNvSpPr>
            <a:spLocks/>
          </p:cNvSpPr>
          <p:nvPr/>
        </p:nvSpPr>
        <p:spPr bwMode="gray">
          <a:xfrm>
            <a:off x="48685" y="80964"/>
            <a:ext cx="12103100" cy="1595437"/>
          </a:xfrm>
          <a:custGeom>
            <a:avLst/>
            <a:gdLst>
              <a:gd name="T0" fmla="*/ 0 w 5718"/>
              <a:gd name="T1" fmla="*/ 756 h 1005"/>
              <a:gd name="T2" fmla="*/ 576 w 5718"/>
              <a:gd name="T3" fmla="*/ 560 h 1005"/>
              <a:gd name="T4" fmla="*/ 1403 w 5718"/>
              <a:gd name="T5" fmla="*/ 390 h 1005"/>
              <a:gd name="T6" fmla="*/ 2452 w 5718"/>
              <a:gd name="T7" fmla="*/ 314 h 1005"/>
              <a:gd name="T8" fmla="*/ 3102 w 5718"/>
              <a:gd name="T9" fmla="*/ 326 h 1005"/>
              <a:gd name="T10" fmla="*/ 4043 w 5718"/>
              <a:gd name="T11" fmla="*/ 434 h 1005"/>
              <a:gd name="T12" fmla="*/ 4944 w 5718"/>
              <a:gd name="T13" fmla="*/ 668 h 1005"/>
              <a:gd name="T14" fmla="*/ 5691 w 5718"/>
              <a:gd name="T15" fmla="*/ 971 h 1005"/>
              <a:gd name="T16" fmla="*/ 5718 w 5718"/>
              <a:gd name="T17" fmla="*/ 19 h 1005"/>
              <a:gd name="T18" fmla="*/ 9 w 5718"/>
              <a:gd name="T19"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18" h="1005">
                <a:moveTo>
                  <a:pt x="0" y="756"/>
                </a:moveTo>
                <a:cubicBezTo>
                  <a:pt x="96" y="724"/>
                  <a:pt x="297" y="635"/>
                  <a:pt x="576" y="560"/>
                </a:cubicBezTo>
                <a:cubicBezTo>
                  <a:pt x="855" y="485"/>
                  <a:pt x="1037" y="442"/>
                  <a:pt x="1403" y="390"/>
                </a:cubicBezTo>
                <a:cubicBezTo>
                  <a:pt x="1769" y="337"/>
                  <a:pt x="2154" y="320"/>
                  <a:pt x="2452" y="314"/>
                </a:cubicBezTo>
                <a:lnTo>
                  <a:pt x="3102" y="326"/>
                </a:lnTo>
                <a:cubicBezTo>
                  <a:pt x="3367" y="346"/>
                  <a:pt x="3736" y="377"/>
                  <a:pt x="4043" y="434"/>
                </a:cubicBezTo>
                <a:cubicBezTo>
                  <a:pt x="4350" y="490"/>
                  <a:pt x="4669" y="578"/>
                  <a:pt x="4944" y="668"/>
                </a:cubicBezTo>
                <a:cubicBezTo>
                  <a:pt x="5219" y="757"/>
                  <a:pt x="5679" y="1005"/>
                  <a:pt x="5691" y="971"/>
                </a:cubicBezTo>
                <a:cubicBezTo>
                  <a:pt x="5695" y="964"/>
                  <a:pt x="5718" y="25"/>
                  <a:pt x="5718" y="19"/>
                </a:cubicBezTo>
                <a:cubicBezTo>
                  <a:pt x="5718" y="7"/>
                  <a:pt x="1198" y="4"/>
                  <a:pt x="9" y="0"/>
                </a:cubicBezTo>
              </a:path>
            </a:pathLst>
          </a:custGeom>
          <a:blipFill dpi="0" rotWithShape="1">
            <a:blip r:embed="rId15"/>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27" name="Rectangle 3"/>
          <p:cNvSpPr>
            <a:spLocks noGrp="1" noChangeArrowheads="1"/>
          </p:cNvSpPr>
          <p:nvPr>
            <p:ph type="body" idx="1"/>
          </p:nvPr>
        </p:nvSpPr>
        <p:spPr bwMode="auto">
          <a:xfrm>
            <a:off x="609600" y="1076325"/>
            <a:ext cx="109728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29" name="Rectangle 5"/>
          <p:cNvSpPr>
            <a:spLocks noGrp="1" noChangeArrowheads="1"/>
          </p:cNvSpPr>
          <p:nvPr>
            <p:ph type="ftr" sz="quarter" idx="3"/>
          </p:nvPr>
        </p:nvSpPr>
        <p:spPr bwMode="auto">
          <a:xfrm>
            <a:off x="8113185" y="6450014"/>
            <a:ext cx="3862916"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r" defTabSz="957263">
              <a:defRPr sz="1300" b="1">
                <a:latin typeface="+mn-lt"/>
              </a:defRPr>
            </a:lvl1pPr>
          </a:lstStyle>
          <a:p>
            <a:pPr fontAlgn="base">
              <a:spcBef>
                <a:spcPct val="0"/>
              </a:spcBef>
              <a:spcAft>
                <a:spcPct val="0"/>
              </a:spcAft>
            </a:pPr>
            <a:r>
              <a:rPr lang="en-US">
                <a:solidFill>
                  <a:srgbClr val="000066"/>
                </a:solidFill>
              </a:rPr>
              <a:t>www.themegallery.com</a:t>
            </a:r>
          </a:p>
        </p:txBody>
      </p:sp>
      <p:sp>
        <p:nvSpPr>
          <p:cNvPr id="1030" name="Rectangle 6"/>
          <p:cNvSpPr>
            <a:spLocks noGrp="1" noChangeArrowheads="1"/>
          </p:cNvSpPr>
          <p:nvPr>
            <p:ph type="sldNum" sz="quarter" idx="4"/>
          </p:nvPr>
        </p:nvSpPr>
        <p:spPr bwMode="auto">
          <a:xfrm>
            <a:off x="143934" y="6454776"/>
            <a:ext cx="1236133"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t" anchorCtr="0" compatLnSpc="1">
            <a:prstTxWarp prst="textNoShape">
              <a:avLst/>
            </a:prstTxWarp>
          </a:bodyPr>
          <a:lstStyle>
            <a:lvl1pPr algn="ctr" defTabSz="957263">
              <a:defRPr sz="1300" b="1">
                <a:latin typeface="+mn-lt"/>
              </a:defRPr>
            </a:lvl1pPr>
          </a:lstStyle>
          <a:p>
            <a:pPr fontAlgn="base">
              <a:spcBef>
                <a:spcPct val="0"/>
              </a:spcBef>
              <a:spcAft>
                <a:spcPct val="0"/>
              </a:spcAft>
            </a:pPr>
            <a:fld id="{843EAF5A-02A3-47C7-A2DA-BB9F5281BFB3}" type="slidenum">
              <a:rPr lang="en-US">
                <a:solidFill>
                  <a:srgbClr val="000066"/>
                </a:solidFill>
              </a:rPr>
              <a:pPr fontAlgn="base">
                <a:spcBef>
                  <a:spcPct val="0"/>
                </a:spcBef>
                <a:spcAft>
                  <a:spcPct val="0"/>
                </a:spcAft>
              </a:pPr>
              <a:t>‹#›</a:t>
            </a:fld>
            <a:endParaRPr lang="en-US">
              <a:solidFill>
                <a:srgbClr val="000066"/>
              </a:solidFill>
            </a:endParaRPr>
          </a:p>
        </p:txBody>
      </p:sp>
      <p:sp>
        <p:nvSpPr>
          <p:cNvPr id="1026" name="Rectangle 2"/>
          <p:cNvSpPr>
            <a:spLocks noGrp="1" noChangeArrowheads="1"/>
          </p:cNvSpPr>
          <p:nvPr>
            <p:ph type="title"/>
          </p:nvPr>
        </p:nvSpPr>
        <p:spPr bwMode="white">
          <a:xfrm>
            <a:off x="723900" y="53976"/>
            <a:ext cx="9857317"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82" tIns="47891" rIns="95782" bIns="47891" numCol="1" anchor="ctr" anchorCtr="0" compatLnSpc="1">
            <a:prstTxWarp prst="textNoShape">
              <a:avLst/>
            </a:prstTxWarp>
          </a:bodyPr>
          <a:lstStyle/>
          <a:p>
            <a:pPr lvl="0"/>
            <a:r>
              <a:rPr lang="vi-VN"/>
              <a:t>Bấm &amp; sửa kiểu tiêu đề</a:t>
            </a:r>
            <a:endParaRPr lang="en-US"/>
          </a:p>
        </p:txBody>
      </p:sp>
      <p:grpSp>
        <p:nvGrpSpPr>
          <p:cNvPr id="1040" name="Group 16"/>
          <p:cNvGrpSpPr>
            <a:grpSpLocks/>
          </p:cNvGrpSpPr>
          <p:nvPr/>
        </p:nvGrpSpPr>
        <p:grpSpPr bwMode="auto">
          <a:xfrm>
            <a:off x="-2117" y="0"/>
            <a:ext cx="12194117" cy="6858000"/>
            <a:chOff x="-1" y="0"/>
            <a:chExt cx="8065" cy="6048"/>
          </a:xfrm>
        </p:grpSpPr>
        <p:sp>
          <p:nvSpPr>
            <p:cNvPr id="1041" name="Freeform 17"/>
            <p:cNvSpPr>
              <a:spLocks/>
            </p:cNvSpPr>
            <p:nvPr/>
          </p:nvSpPr>
          <p:spPr bwMode="gray">
            <a:xfrm>
              <a:off x="-1" y="5629"/>
              <a:ext cx="389" cy="417"/>
            </a:xfrm>
            <a:custGeom>
              <a:avLst/>
              <a:gdLst>
                <a:gd name="T0" fmla="*/ 314 w 389"/>
                <a:gd name="T1" fmla="*/ 416 h 417"/>
                <a:gd name="T2" fmla="*/ 389 w 389"/>
                <a:gd name="T3" fmla="*/ 417 h 417"/>
                <a:gd name="T4" fmla="*/ 158 w 389"/>
                <a:gd name="T5" fmla="*/ 297 h 417"/>
                <a:gd name="T6" fmla="*/ 39 w 389"/>
                <a:gd name="T7" fmla="*/ 179 h 417"/>
                <a:gd name="T8" fmla="*/ 0 w 389"/>
                <a:gd name="T9" fmla="*/ 0 h 417"/>
                <a:gd name="T10" fmla="*/ 1 w 389"/>
                <a:gd name="T11" fmla="*/ 417 h 417"/>
              </a:gdLst>
              <a:ahLst/>
              <a:cxnLst>
                <a:cxn ang="0">
                  <a:pos x="T0" y="T1"/>
                </a:cxn>
                <a:cxn ang="0">
                  <a:pos x="T2" y="T3"/>
                </a:cxn>
                <a:cxn ang="0">
                  <a:pos x="T4" y="T5"/>
                </a:cxn>
                <a:cxn ang="0">
                  <a:pos x="T6" y="T7"/>
                </a:cxn>
                <a:cxn ang="0">
                  <a:pos x="T8" y="T9"/>
                </a:cxn>
                <a:cxn ang="0">
                  <a:pos x="T10" y="T11"/>
                </a:cxn>
              </a:cxnLst>
              <a:rect l="0" t="0" r="r" b="b"/>
              <a:pathLst>
                <a:path w="389" h="417">
                  <a:moveTo>
                    <a:pt x="314" y="416"/>
                  </a:moveTo>
                  <a:lnTo>
                    <a:pt x="389" y="417"/>
                  </a:lnTo>
                  <a:lnTo>
                    <a:pt x="158" y="297"/>
                  </a:lnTo>
                  <a:lnTo>
                    <a:pt x="39" y="179"/>
                  </a:lnTo>
                  <a:lnTo>
                    <a:pt x="0" y="0"/>
                  </a:lnTo>
                  <a:lnTo>
                    <a:pt x="1" y="417"/>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2" name="Freeform 18"/>
            <p:cNvSpPr>
              <a:spLocks/>
            </p:cNvSpPr>
            <p:nvPr/>
          </p:nvSpPr>
          <p:spPr bwMode="gray">
            <a:xfrm>
              <a:off x="7701" y="5645"/>
              <a:ext cx="363" cy="403"/>
            </a:xfrm>
            <a:custGeom>
              <a:avLst/>
              <a:gdLst>
                <a:gd name="T0" fmla="*/ 229 w 232"/>
                <a:gd name="T1" fmla="*/ 0 h 290"/>
                <a:gd name="T2" fmla="*/ 164 w 232"/>
                <a:gd name="T3" fmla="*/ 144 h 290"/>
                <a:gd name="T4" fmla="*/ 98 w 232"/>
                <a:gd name="T5" fmla="*/ 253 h 290"/>
                <a:gd name="T6" fmla="*/ 0 w 232"/>
                <a:gd name="T7" fmla="*/ 290 h 290"/>
                <a:gd name="T8" fmla="*/ 232 w 232"/>
                <a:gd name="T9" fmla="*/ 287 h 290"/>
              </a:gdLst>
              <a:ahLst/>
              <a:cxnLst>
                <a:cxn ang="0">
                  <a:pos x="T0" y="T1"/>
                </a:cxn>
                <a:cxn ang="0">
                  <a:pos x="T2" y="T3"/>
                </a:cxn>
                <a:cxn ang="0">
                  <a:pos x="T4" y="T5"/>
                </a:cxn>
                <a:cxn ang="0">
                  <a:pos x="T6" y="T7"/>
                </a:cxn>
                <a:cxn ang="0">
                  <a:pos x="T8" y="T9"/>
                </a:cxn>
              </a:cxnLst>
              <a:rect l="0" t="0" r="r" b="b"/>
              <a:pathLst>
                <a:path w="232" h="290">
                  <a:moveTo>
                    <a:pt x="229" y="0"/>
                  </a:moveTo>
                  <a:lnTo>
                    <a:pt x="164" y="144"/>
                  </a:lnTo>
                  <a:lnTo>
                    <a:pt x="98" y="253"/>
                  </a:lnTo>
                  <a:lnTo>
                    <a:pt x="0" y="290"/>
                  </a:lnTo>
                  <a:lnTo>
                    <a:pt x="232" y="287"/>
                  </a:lnTo>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3" name="AutoShape 19"/>
            <p:cNvSpPr>
              <a:spLocks noChangeArrowheads="1"/>
            </p:cNvSpPr>
            <p:nvPr/>
          </p:nvSpPr>
          <p:spPr bwMode="gray">
            <a:xfrm>
              <a:off x="25" y="42"/>
              <a:ext cx="8012" cy="5985"/>
            </a:xfrm>
            <a:prstGeom prst="roundRect">
              <a:avLst>
                <a:gd name="adj" fmla="val 6227"/>
              </a:avLst>
            </a:prstGeom>
            <a:noFill/>
            <a:ln w="76200">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044" name="Freeform 20"/>
            <p:cNvSpPr>
              <a:spLocks/>
            </p:cNvSpPr>
            <p:nvPr/>
          </p:nvSpPr>
          <p:spPr bwMode="gray">
            <a:xfrm>
              <a:off x="-1" y="13"/>
              <a:ext cx="405" cy="441"/>
            </a:xfrm>
            <a:custGeom>
              <a:avLst/>
              <a:gdLst>
                <a:gd name="T0" fmla="*/ 2 w 405"/>
                <a:gd name="T1" fmla="*/ 441 h 441"/>
                <a:gd name="T2" fmla="*/ 107 w 405"/>
                <a:gd name="T3" fmla="*/ 175 h 441"/>
                <a:gd name="T4" fmla="*/ 387 w 405"/>
                <a:gd name="T5" fmla="*/ 0 h 441"/>
                <a:gd name="T6" fmla="*/ 1 w 405"/>
                <a:gd name="T7" fmla="*/ 0 h 441"/>
              </a:gdLst>
              <a:ahLst/>
              <a:cxnLst>
                <a:cxn ang="0">
                  <a:pos x="T0" y="T1"/>
                </a:cxn>
                <a:cxn ang="0">
                  <a:pos x="T2" y="T3"/>
                </a:cxn>
                <a:cxn ang="0">
                  <a:pos x="T4" y="T5"/>
                </a:cxn>
                <a:cxn ang="0">
                  <a:pos x="T6" y="T7"/>
                </a:cxn>
              </a:cxnLst>
              <a:rect l="0" t="0" r="r" b="b"/>
              <a:pathLst>
                <a:path w="405" h="441">
                  <a:moveTo>
                    <a:pt x="2" y="441"/>
                  </a:moveTo>
                  <a:cubicBezTo>
                    <a:pt x="19" y="397"/>
                    <a:pt x="0" y="345"/>
                    <a:pt x="107" y="175"/>
                  </a:cubicBezTo>
                  <a:cubicBezTo>
                    <a:pt x="214" y="6"/>
                    <a:pt x="405" y="16"/>
                    <a:pt x="387" y="0"/>
                  </a:cubicBezTo>
                  <a:lnTo>
                    <a:pt x="1"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
          <p:nvSpPr>
            <p:cNvPr id="1045" name="Freeform 21"/>
            <p:cNvSpPr>
              <a:spLocks/>
            </p:cNvSpPr>
            <p:nvPr/>
          </p:nvSpPr>
          <p:spPr bwMode="gray">
            <a:xfrm>
              <a:off x="7588" y="0"/>
              <a:ext cx="470" cy="483"/>
            </a:xfrm>
            <a:custGeom>
              <a:avLst/>
              <a:gdLst>
                <a:gd name="T0" fmla="*/ 0 w 470"/>
                <a:gd name="T1" fmla="*/ 4 h 483"/>
                <a:gd name="T2" fmla="*/ 342 w 470"/>
                <a:gd name="T3" fmla="*/ 150 h 483"/>
                <a:gd name="T4" fmla="*/ 470 w 470"/>
                <a:gd name="T5" fmla="*/ 461 h 483"/>
                <a:gd name="T6" fmla="*/ 470 w 470"/>
                <a:gd name="T7" fmla="*/ 0 h 483"/>
              </a:gdLst>
              <a:ahLst/>
              <a:cxnLst>
                <a:cxn ang="0">
                  <a:pos x="T0" y="T1"/>
                </a:cxn>
                <a:cxn ang="0">
                  <a:pos x="T2" y="T3"/>
                </a:cxn>
                <a:cxn ang="0">
                  <a:pos x="T4" y="T5"/>
                </a:cxn>
                <a:cxn ang="0">
                  <a:pos x="T6" y="T7"/>
                </a:cxn>
              </a:cxnLst>
              <a:rect l="0" t="0" r="r" b="b"/>
              <a:pathLst>
                <a:path w="470" h="483">
                  <a:moveTo>
                    <a:pt x="0" y="4"/>
                  </a:moveTo>
                  <a:cubicBezTo>
                    <a:pt x="57" y="28"/>
                    <a:pt x="264" y="74"/>
                    <a:pt x="342" y="150"/>
                  </a:cubicBezTo>
                  <a:cubicBezTo>
                    <a:pt x="450" y="275"/>
                    <a:pt x="452" y="483"/>
                    <a:pt x="470" y="461"/>
                  </a:cubicBezTo>
                  <a:lnTo>
                    <a:pt x="470" y="0"/>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grpSp>
      <p:sp>
        <p:nvSpPr>
          <p:cNvPr id="1046" name="Line 22"/>
          <p:cNvSpPr>
            <a:spLocks noChangeShapeType="1"/>
          </p:cNvSpPr>
          <p:nvPr/>
        </p:nvSpPr>
        <p:spPr bwMode="gray">
          <a:xfrm>
            <a:off x="431801" y="6500813"/>
            <a:ext cx="1142576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900">
              <a:solidFill>
                <a:srgbClr val="000066"/>
              </a:solidFill>
              <a:latin typeface="Arial" charset="0"/>
            </a:endParaRPr>
          </a:p>
        </p:txBody>
      </p:sp>
    </p:spTree>
    <p:extLst>
      <p:ext uri="{BB962C8B-B14F-4D97-AF65-F5344CB8AC3E}">
        <p14:creationId xmlns:p14="http://schemas.microsoft.com/office/powerpoint/2010/main" val="36785479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dt="0"/>
  <p:txStyles>
    <p:titleStyle>
      <a:lvl1pPr algn="ctr" defTabSz="957263" rtl="0" eaLnBrk="1" fontAlgn="base" hangingPunct="1">
        <a:spcBef>
          <a:spcPct val="0"/>
        </a:spcBef>
        <a:spcAft>
          <a:spcPct val="0"/>
        </a:spcAft>
        <a:defRPr sz="2900" b="1">
          <a:solidFill>
            <a:schemeClr val="bg1"/>
          </a:solidFill>
          <a:latin typeface="+mj-lt"/>
          <a:ea typeface="+mj-ea"/>
          <a:cs typeface="+mj-cs"/>
        </a:defRPr>
      </a:lvl1pPr>
      <a:lvl2pPr algn="ctr" defTabSz="957263" rtl="0" eaLnBrk="1" fontAlgn="base" hangingPunct="1">
        <a:spcBef>
          <a:spcPct val="0"/>
        </a:spcBef>
        <a:spcAft>
          <a:spcPct val="0"/>
        </a:spcAft>
        <a:defRPr sz="2900" b="1">
          <a:solidFill>
            <a:schemeClr val="bg1"/>
          </a:solidFill>
          <a:latin typeface="Arial" charset="0"/>
        </a:defRPr>
      </a:lvl2pPr>
      <a:lvl3pPr algn="ctr" defTabSz="957263" rtl="0" eaLnBrk="1" fontAlgn="base" hangingPunct="1">
        <a:spcBef>
          <a:spcPct val="0"/>
        </a:spcBef>
        <a:spcAft>
          <a:spcPct val="0"/>
        </a:spcAft>
        <a:defRPr sz="2900" b="1">
          <a:solidFill>
            <a:schemeClr val="bg1"/>
          </a:solidFill>
          <a:latin typeface="Arial" charset="0"/>
        </a:defRPr>
      </a:lvl3pPr>
      <a:lvl4pPr algn="ctr" defTabSz="957263" rtl="0" eaLnBrk="1" fontAlgn="base" hangingPunct="1">
        <a:spcBef>
          <a:spcPct val="0"/>
        </a:spcBef>
        <a:spcAft>
          <a:spcPct val="0"/>
        </a:spcAft>
        <a:defRPr sz="2900" b="1">
          <a:solidFill>
            <a:schemeClr val="bg1"/>
          </a:solidFill>
          <a:latin typeface="Arial" charset="0"/>
        </a:defRPr>
      </a:lvl4pPr>
      <a:lvl5pPr algn="ctr" defTabSz="957263" rtl="0" eaLnBrk="1" fontAlgn="base" hangingPunct="1">
        <a:spcBef>
          <a:spcPct val="0"/>
        </a:spcBef>
        <a:spcAft>
          <a:spcPct val="0"/>
        </a:spcAft>
        <a:defRPr sz="2900" b="1">
          <a:solidFill>
            <a:schemeClr val="bg1"/>
          </a:solidFill>
          <a:latin typeface="Arial" charset="0"/>
        </a:defRPr>
      </a:lvl5pPr>
      <a:lvl6pPr marL="457200" algn="ctr" defTabSz="957263" rtl="0" eaLnBrk="1" fontAlgn="base" hangingPunct="1">
        <a:spcBef>
          <a:spcPct val="0"/>
        </a:spcBef>
        <a:spcAft>
          <a:spcPct val="0"/>
        </a:spcAft>
        <a:defRPr sz="2900" b="1">
          <a:solidFill>
            <a:schemeClr val="bg1"/>
          </a:solidFill>
          <a:latin typeface="Arial" charset="0"/>
        </a:defRPr>
      </a:lvl6pPr>
      <a:lvl7pPr marL="914400" algn="ctr" defTabSz="957263" rtl="0" eaLnBrk="1" fontAlgn="base" hangingPunct="1">
        <a:spcBef>
          <a:spcPct val="0"/>
        </a:spcBef>
        <a:spcAft>
          <a:spcPct val="0"/>
        </a:spcAft>
        <a:defRPr sz="2900" b="1">
          <a:solidFill>
            <a:schemeClr val="bg1"/>
          </a:solidFill>
          <a:latin typeface="Arial" charset="0"/>
        </a:defRPr>
      </a:lvl7pPr>
      <a:lvl8pPr marL="1371600" algn="ctr" defTabSz="957263" rtl="0" eaLnBrk="1" fontAlgn="base" hangingPunct="1">
        <a:spcBef>
          <a:spcPct val="0"/>
        </a:spcBef>
        <a:spcAft>
          <a:spcPct val="0"/>
        </a:spcAft>
        <a:defRPr sz="2900" b="1">
          <a:solidFill>
            <a:schemeClr val="bg1"/>
          </a:solidFill>
          <a:latin typeface="Arial" charset="0"/>
        </a:defRPr>
      </a:lvl8pPr>
      <a:lvl9pPr marL="1828800" algn="ctr" defTabSz="957263" rtl="0" eaLnBrk="1" fontAlgn="base" hangingPunct="1">
        <a:spcBef>
          <a:spcPct val="0"/>
        </a:spcBef>
        <a:spcAft>
          <a:spcPct val="0"/>
        </a:spcAft>
        <a:defRPr sz="2900" b="1">
          <a:solidFill>
            <a:schemeClr val="bg1"/>
          </a:solidFill>
          <a:latin typeface="Arial" charset="0"/>
        </a:defRPr>
      </a:lvl9pPr>
    </p:titleStyle>
    <p:bodyStyle>
      <a:lvl1pPr marL="358775" indent="-358775" algn="l" defTabSz="957263" rtl="0" eaLnBrk="1" fontAlgn="base" hangingPunct="1">
        <a:spcBef>
          <a:spcPct val="20000"/>
        </a:spcBef>
        <a:spcAft>
          <a:spcPct val="0"/>
        </a:spcAft>
        <a:buClr>
          <a:schemeClr val="hlink"/>
        </a:buClr>
        <a:buFont typeface="Wingdings" pitchFamily="2" charset="2"/>
        <a:buChar char="v"/>
        <a:defRPr sz="2400" b="1">
          <a:solidFill>
            <a:schemeClr val="tx1"/>
          </a:solidFill>
          <a:latin typeface="+mn-lt"/>
          <a:ea typeface="+mn-ea"/>
          <a:cs typeface="+mn-cs"/>
        </a:defRPr>
      </a:lvl1pPr>
      <a:lvl2pPr marL="777875" indent="-298450" algn="l" defTabSz="957263" rtl="0" eaLnBrk="1" fontAlgn="base" hangingPunct="1">
        <a:spcBef>
          <a:spcPct val="20000"/>
        </a:spcBef>
        <a:spcAft>
          <a:spcPct val="0"/>
        </a:spcAft>
        <a:buClr>
          <a:schemeClr val="accent1"/>
        </a:buClr>
        <a:buFont typeface="Wingdings" pitchFamily="2" charset="2"/>
        <a:buChar char="§"/>
        <a:defRPr sz="2100">
          <a:solidFill>
            <a:schemeClr val="tx1"/>
          </a:solidFill>
          <a:latin typeface="+mj-lt"/>
        </a:defRPr>
      </a:lvl2pPr>
      <a:lvl3pPr marL="1196975" indent="-239713" algn="l" defTabSz="957263" rtl="0" eaLnBrk="1" fontAlgn="base" hangingPunct="1">
        <a:spcBef>
          <a:spcPct val="20000"/>
        </a:spcBef>
        <a:spcAft>
          <a:spcPct val="0"/>
        </a:spcAft>
        <a:buClr>
          <a:schemeClr val="tx1"/>
        </a:buClr>
        <a:buChar char="•"/>
        <a:defRPr sz="2100">
          <a:solidFill>
            <a:schemeClr val="tx1"/>
          </a:solidFill>
          <a:latin typeface="+mj-lt"/>
        </a:defRPr>
      </a:lvl3pPr>
      <a:lvl4pPr marL="1676400" indent="-239713" algn="l" defTabSz="957263" rtl="0" eaLnBrk="1" fontAlgn="base" hangingPunct="1">
        <a:spcBef>
          <a:spcPct val="20000"/>
        </a:spcBef>
        <a:spcAft>
          <a:spcPct val="0"/>
        </a:spcAft>
        <a:buChar char="–"/>
        <a:defRPr sz="2100">
          <a:solidFill>
            <a:schemeClr val="tx1"/>
          </a:solidFill>
          <a:latin typeface="+mj-lt"/>
        </a:defRPr>
      </a:lvl4pPr>
      <a:lvl5pPr marL="2154238" indent="-238125" algn="l" defTabSz="957263" rtl="0" eaLnBrk="1" fontAlgn="base" hangingPunct="1">
        <a:spcBef>
          <a:spcPct val="20000"/>
        </a:spcBef>
        <a:spcAft>
          <a:spcPct val="0"/>
        </a:spcAft>
        <a:buChar char="»"/>
        <a:defRPr sz="2100">
          <a:solidFill>
            <a:schemeClr val="tx1"/>
          </a:solidFill>
          <a:latin typeface="+mj-lt"/>
        </a:defRPr>
      </a:lvl5pPr>
      <a:lvl6pPr marL="2611438" indent="-238125" algn="l" defTabSz="957263" rtl="0" eaLnBrk="1" fontAlgn="base" hangingPunct="1">
        <a:spcBef>
          <a:spcPct val="20000"/>
        </a:spcBef>
        <a:spcAft>
          <a:spcPct val="0"/>
        </a:spcAft>
        <a:buChar char="»"/>
        <a:defRPr sz="2100">
          <a:solidFill>
            <a:schemeClr val="tx1"/>
          </a:solidFill>
          <a:latin typeface="+mj-lt"/>
        </a:defRPr>
      </a:lvl6pPr>
      <a:lvl7pPr marL="3068638" indent="-238125" algn="l" defTabSz="957263" rtl="0" eaLnBrk="1" fontAlgn="base" hangingPunct="1">
        <a:spcBef>
          <a:spcPct val="20000"/>
        </a:spcBef>
        <a:spcAft>
          <a:spcPct val="0"/>
        </a:spcAft>
        <a:buChar char="»"/>
        <a:defRPr sz="2100">
          <a:solidFill>
            <a:schemeClr val="tx1"/>
          </a:solidFill>
          <a:latin typeface="+mj-lt"/>
        </a:defRPr>
      </a:lvl7pPr>
      <a:lvl8pPr marL="3525838" indent="-238125" algn="l" defTabSz="957263" rtl="0" eaLnBrk="1" fontAlgn="base" hangingPunct="1">
        <a:spcBef>
          <a:spcPct val="20000"/>
        </a:spcBef>
        <a:spcAft>
          <a:spcPct val="0"/>
        </a:spcAft>
        <a:buChar char="»"/>
        <a:defRPr sz="2100">
          <a:solidFill>
            <a:schemeClr val="tx1"/>
          </a:solidFill>
          <a:latin typeface="+mj-lt"/>
        </a:defRPr>
      </a:lvl8pPr>
      <a:lvl9pPr marL="3983038" indent="-238125" algn="l" defTabSz="957263" rtl="0" eaLnBrk="1" fontAlgn="base" hangingPunct="1">
        <a:spcBef>
          <a:spcPct val="20000"/>
        </a:spcBef>
        <a:spcAft>
          <a:spcPct val="0"/>
        </a:spcAft>
        <a:buChar char="»"/>
        <a:defRPr sz="21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2022/9/18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5242577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slide" Target="slide8.xml"/><Relationship Id="rId26" Type="http://schemas.openxmlformats.org/officeDocument/2006/relationships/image" Target="../media/image24.png"/><Relationship Id="rId3" Type="http://schemas.openxmlformats.org/officeDocument/2006/relationships/slideLayout" Target="../slideLayouts/slideLayout19.xml"/><Relationship Id="rId21" Type="http://schemas.openxmlformats.org/officeDocument/2006/relationships/slide" Target="slide2.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image" Target="../media/image7.jpeg"/><Relationship Id="rId15" Type="http://schemas.openxmlformats.org/officeDocument/2006/relationships/image" Target="../media/image17.gif"/><Relationship Id="rId23" Type="http://schemas.openxmlformats.org/officeDocument/2006/relationships/slide" Target="slide3.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2.png"/><Relationship Id="rId27" Type="http://schemas.openxmlformats.org/officeDocument/2006/relationships/slide" Target="slide5.xml"/><Relationship Id="rId30"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0.xml"/><Relationship Id="rId5" Type="http://schemas.openxmlformats.org/officeDocument/2006/relationships/image" Target="../media/image35.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7.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gif"/><Relationship Id="rId18" Type="http://schemas.openxmlformats.org/officeDocument/2006/relationships/image" Target="../media/image56.jpeg"/><Relationship Id="rId3" Type="http://schemas.openxmlformats.org/officeDocument/2006/relationships/image" Target="../media/image41.gif"/><Relationship Id="rId21" Type="http://schemas.openxmlformats.org/officeDocument/2006/relationships/image" Target="../media/image59.gif"/><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gif"/><Relationship Id="rId25" Type="http://schemas.openxmlformats.org/officeDocument/2006/relationships/image" Target="../media/image63.jpeg"/><Relationship Id="rId2" Type="http://schemas.openxmlformats.org/officeDocument/2006/relationships/image" Target="../media/image40.png"/><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slideLayout" Target="../slideLayouts/slideLayout30.xml"/><Relationship Id="rId6" Type="http://schemas.openxmlformats.org/officeDocument/2006/relationships/image" Target="../media/image44.jpeg"/><Relationship Id="rId11" Type="http://schemas.openxmlformats.org/officeDocument/2006/relationships/image" Target="../media/image49.jpeg"/><Relationship Id="rId24" Type="http://schemas.openxmlformats.org/officeDocument/2006/relationships/image" Target="../media/image62.jpeg"/><Relationship Id="rId5" Type="http://schemas.openxmlformats.org/officeDocument/2006/relationships/image" Target="../media/image43.jpeg"/><Relationship Id="rId15" Type="http://schemas.openxmlformats.org/officeDocument/2006/relationships/image" Target="../media/image53.jpeg"/><Relationship Id="rId23" Type="http://schemas.openxmlformats.org/officeDocument/2006/relationships/image" Target="../media/image61.jpeg"/><Relationship Id="rId10" Type="http://schemas.openxmlformats.org/officeDocument/2006/relationships/image" Target="../media/image48.jpeg"/><Relationship Id="rId19" Type="http://schemas.openxmlformats.org/officeDocument/2006/relationships/image" Target="../media/image57.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png"/><Relationship Id="rId22" Type="http://schemas.openxmlformats.org/officeDocument/2006/relationships/image" Target="../media/image60.jpeg"/></Relationships>
</file>

<file path=ppt/slides/_rels/slide1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gif"/><Relationship Id="rId2"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slide" Target="slide1.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4.gif"/><Relationship Id="rId18" Type="http://schemas.openxmlformats.org/officeDocument/2006/relationships/image" Target="../media/image89.png"/><Relationship Id="rId26" Type="http://schemas.openxmlformats.org/officeDocument/2006/relationships/image" Target="../media/image97.png"/><Relationship Id="rId3" Type="http://schemas.openxmlformats.org/officeDocument/2006/relationships/image" Target="../media/image75.png"/><Relationship Id="rId21" Type="http://schemas.openxmlformats.org/officeDocument/2006/relationships/image" Target="../media/image92.gif"/><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8.png"/><Relationship Id="rId25" Type="http://schemas.openxmlformats.org/officeDocument/2006/relationships/image" Target="../media/image96.gif"/><Relationship Id="rId2" Type="http://schemas.openxmlformats.org/officeDocument/2006/relationships/image" Target="../media/image74.png"/><Relationship Id="rId16" Type="http://schemas.openxmlformats.org/officeDocument/2006/relationships/image" Target="../media/image87.gif"/><Relationship Id="rId20" Type="http://schemas.openxmlformats.org/officeDocument/2006/relationships/image" Target="../media/image91.png"/><Relationship Id="rId1" Type="http://schemas.openxmlformats.org/officeDocument/2006/relationships/slideLayout" Target="../slideLayouts/slideLayout19.xml"/><Relationship Id="rId6" Type="http://schemas.openxmlformats.org/officeDocument/2006/relationships/image" Target="../media/image78.png"/><Relationship Id="rId11" Type="http://schemas.openxmlformats.org/officeDocument/2006/relationships/image" Target="../media/image83.gif"/><Relationship Id="rId24" Type="http://schemas.openxmlformats.org/officeDocument/2006/relationships/image" Target="../media/image95.png"/><Relationship Id="rId5" Type="http://schemas.openxmlformats.org/officeDocument/2006/relationships/image" Target="../media/image77.png"/><Relationship Id="rId15" Type="http://schemas.openxmlformats.org/officeDocument/2006/relationships/image" Target="../media/image86.gif"/><Relationship Id="rId23" Type="http://schemas.openxmlformats.org/officeDocument/2006/relationships/image" Target="../media/image94.gif"/><Relationship Id="rId10" Type="http://schemas.openxmlformats.org/officeDocument/2006/relationships/image" Target="../media/image82.png"/><Relationship Id="rId19" Type="http://schemas.openxmlformats.org/officeDocument/2006/relationships/image" Target="../media/image90.gif"/><Relationship Id="rId4" Type="http://schemas.openxmlformats.org/officeDocument/2006/relationships/image" Target="../media/image76.gif"/><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98.gif"/></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0.xml"/><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gif"/><Relationship Id="rId3" Type="http://schemas.openxmlformats.org/officeDocument/2006/relationships/image" Target="../media/image105.svg"/><Relationship Id="rId7" Type="http://schemas.openxmlformats.org/officeDocument/2006/relationships/image" Target="../media/image109.gif"/><Relationship Id="rId12" Type="http://schemas.openxmlformats.org/officeDocument/2006/relationships/image" Target="../media/image114.svg"/><Relationship Id="rId2" Type="http://schemas.openxmlformats.org/officeDocument/2006/relationships/image" Target="../media/image104.png"/><Relationship Id="rId1" Type="http://schemas.openxmlformats.org/officeDocument/2006/relationships/slideLayout" Target="../slideLayouts/slideLayout30.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gif"/><Relationship Id="rId4" Type="http://schemas.openxmlformats.org/officeDocument/2006/relationships/image" Target="../media/image106.jpeg"/><Relationship Id="rId9" Type="http://schemas.openxmlformats.org/officeDocument/2006/relationships/image" Target="../media/image111.svg"/></Relationships>
</file>

<file path=ppt/slides/_rels/slide26.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6.jpeg"/><Relationship Id="rId3" Type="http://schemas.openxmlformats.org/officeDocument/2006/relationships/image" Target="../media/image108.svg"/><Relationship Id="rId7" Type="http://schemas.openxmlformats.org/officeDocument/2006/relationships/image" Target="../media/image115.gif"/><Relationship Id="rId12" Type="http://schemas.openxmlformats.org/officeDocument/2006/relationships/image" Target="../media/image105.svg"/><Relationship Id="rId2" Type="http://schemas.openxmlformats.org/officeDocument/2006/relationships/image" Target="../media/image107.png"/><Relationship Id="rId1" Type="http://schemas.openxmlformats.org/officeDocument/2006/relationships/slideLayout" Target="../slideLayouts/slideLayout30.xml"/><Relationship Id="rId6" Type="http://schemas.openxmlformats.org/officeDocument/2006/relationships/image" Target="../media/image114.svg"/><Relationship Id="rId11" Type="http://schemas.openxmlformats.org/officeDocument/2006/relationships/image" Target="../media/image104.png"/><Relationship Id="rId5" Type="http://schemas.openxmlformats.org/officeDocument/2006/relationships/image" Target="../media/image113.png"/><Relationship Id="rId10" Type="http://schemas.openxmlformats.org/officeDocument/2006/relationships/image" Target="../media/image112.gif"/><Relationship Id="rId4" Type="http://schemas.openxmlformats.org/officeDocument/2006/relationships/image" Target="../media/image109.gif"/><Relationship Id="rId9" Type="http://schemas.openxmlformats.org/officeDocument/2006/relationships/image" Target="../media/image11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30.xml"/><Relationship Id="rId5" Type="http://schemas.openxmlformats.org/officeDocument/2006/relationships/image" Target="../media/image126.png"/><Relationship Id="rId4" Type="http://schemas.openxmlformats.org/officeDocument/2006/relationships/image" Target="../media/image125.jpe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slide" Target="slide1.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30.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9.xml"/><Relationship Id="rId4" Type="http://schemas.openxmlformats.org/officeDocument/2006/relationships/image" Target="../media/image134.jpeg"/></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2.png"/><Relationship Id="rId1" Type="http://schemas.openxmlformats.org/officeDocument/2006/relationships/slideLayout" Target="../slideLayouts/slideLayout19.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2.png"/><Relationship Id="rId1" Type="http://schemas.openxmlformats.org/officeDocument/2006/relationships/slideLayout" Target="../slideLayouts/slideLayout19.xml"/><Relationship Id="rId5" Type="http://schemas.openxmlformats.org/officeDocument/2006/relationships/image" Target="../media/image141.jpeg"/><Relationship Id="rId4" Type="http://schemas.openxmlformats.org/officeDocument/2006/relationships/image" Target="../media/image1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gif"/></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31.gif"/><Relationship Id="rId5" Type="http://schemas.openxmlformats.org/officeDocument/2006/relationships/image" Target="../media/image29.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slide" Target="slide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slide" Target="slide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slide" Target="slide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ì sao Isaac Newton lại mắc chứng thần kinh thất thường khi ở tuổi trung  niên?">
            <a:extLst>
              <a:ext uri="{FF2B5EF4-FFF2-40B4-BE49-F238E27FC236}">
                <a16:creationId xmlns:a16="http://schemas.microsoft.com/office/drawing/2014/main" id="{24D2A418-0797-A987-0DCF-6D91D9C3D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678" y="710830"/>
            <a:ext cx="7620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88">
            <a:extLst>
              <a:ext uri="{FF2B5EF4-FFF2-40B4-BE49-F238E27FC236}">
                <a16:creationId xmlns:a16="http://schemas.microsoft.com/office/drawing/2014/main" id="{22E54AB9-45E8-7E32-B597-553B674BD185}"/>
              </a:ext>
            </a:extLst>
          </p:cNvPr>
          <p:cNvGrpSpPr>
            <a:grpSpLocks/>
          </p:cNvGrpSpPr>
          <p:nvPr/>
        </p:nvGrpSpPr>
        <p:grpSpPr bwMode="auto">
          <a:xfrm>
            <a:off x="2056118" y="824285"/>
            <a:ext cx="7680960" cy="1097280"/>
            <a:chOff x="1728" y="1680"/>
            <a:chExt cx="4560" cy="653"/>
          </a:xfrm>
        </p:grpSpPr>
        <p:sp>
          <p:nvSpPr>
            <p:cNvPr id="63" name="AutoShape 62">
              <a:extLst>
                <a:ext uri="{FF2B5EF4-FFF2-40B4-BE49-F238E27FC236}">
                  <a16:creationId xmlns:a16="http://schemas.microsoft.com/office/drawing/2014/main" id="{70EEC288-46C7-4BFE-A135-C41C609B4A16}"/>
                </a:ext>
              </a:extLst>
            </p:cNvPr>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64" name="AutoShape 63">
              <a:extLst>
                <a:ext uri="{FF2B5EF4-FFF2-40B4-BE49-F238E27FC236}">
                  <a16:creationId xmlns:a16="http://schemas.microsoft.com/office/drawing/2014/main" id="{4246268F-3AEA-F1E3-3B25-6D3CC3EBD7C9}"/>
                </a:ext>
              </a:extLst>
            </p:cNvPr>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65" name="Text Box 64">
              <a:extLst>
                <a:ext uri="{FF2B5EF4-FFF2-40B4-BE49-F238E27FC236}">
                  <a16:creationId xmlns:a16="http://schemas.microsoft.com/office/drawing/2014/main" id="{A6155165-88EF-D84B-E5C8-6F1E6411C7EB}"/>
                </a:ext>
              </a:extLst>
            </p:cNvPr>
            <p:cNvSpPr txBox="1">
              <a:spLocks noChangeArrowheads="1"/>
            </p:cNvSpPr>
            <p:nvPr/>
          </p:nvSpPr>
          <p:spPr bwMode="gray">
            <a:xfrm>
              <a:off x="2316" y="1900"/>
              <a:ext cx="397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66" name="Text Box 65">
              <a:extLst>
                <a:ext uri="{FF2B5EF4-FFF2-40B4-BE49-F238E27FC236}">
                  <a16:creationId xmlns:a16="http://schemas.microsoft.com/office/drawing/2014/main" id="{A314B439-BE89-820F-7890-706141B1DE6A}"/>
                </a:ext>
              </a:extLst>
            </p:cNvPr>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362D7760-FB64-D619-C174-ECE79F550FC3}"/>
              </a:ext>
            </a:extLst>
          </p:cNvPr>
          <p:cNvGrpSpPr/>
          <p:nvPr/>
        </p:nvGrpSpPr>
        <p:grpSpPr>
          <a:xfrm>
            <a:off x="373299" y="2548762"/>
            <a:ext cx="2504441" cy="3636962"/>
            <a:chOff x="297099" y="2548762"/>
            <a:chExt cx="2504441" cy="3636962"/>
          </a:xfrm>
        </p:grpSpPr>
        <p:grpSp>
          <p:nvGrpSpPr>
            <p:cNvPr id="9" name="Group 7">
              <a:extLst>
                <a:ext uri="{FF2B5EF4-FFF2-40B4-BE49-F238E27FC236}">
                  <a16:creationId xmlns:a16="http://schemas.microsoft.com/office/drawing/2014/main" id="{09A963FF-CD44-2087-DB52-54B1F441558B}"/>
                </a:ext>
              </a:extLst>
            </p:cNvPr>
            <p:cNvGrpSpPr>
              <a:grpSpLocks/>
            </p:cNvGrpSpPr>
            <p:nvPr/>
          </p:nvGrpSpPr>
          <p:grpSpPr bwMode="auto">
            <a:xfrm>
              <a:off x="424099" y="2548762"/>
              <a:ext cx="2377441" cy="3636962"/>
              <a:chOff x="457199" y="1239996"/>
              <a:chExt cx="2194140" cy="2804886"/>
            </a:xfrm>
          </p:grpSpPr>
          <p:sp>
            <p:nvSpPr>
              <p:cNvPr id="10" name="Rectangle 9">
                <a:extLst>
                  <a:ext uri="{FF2B5EF4-FFF2-40B4-BE49-F238E27FC236}">
                    <a16:creationId xmlns:a16="http://schemas.microsoft.com/office/drawing/2014/main" id="{A9242555-46A2-04D0-7962-EBDE77C5E8FA}"/>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1D10EDBD-CA70-F776-C92E-A46C81AC457B}"/>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
              <a:extLst>
                <a:ext uri="{FF2B5EF4-FFF2-40B4-BE49-F238E27FC236}">
                  <a16:creationId xmlns:a16="http://schemas.microsoft.com/office/drawing/2014/main" id="{FF2C69BA-72D5-E5F8-0B73-C34669F30B05}"/>
                </a:ext>
              </a:extLst>
            </p:cNvPr>
            <p:cNvGrpSpPr>
              <a:grpSpLocks/>
            </p:cNvGrpSpPr>
            <p:nvPr/>
          </p:nvGrpSpPr>
          <p:grpSpPr bwMode="auto">
            <a:xfrm flipV="1">
              <a:off x="297099" y="2607499"/>
              <a:ext cx="2101850" cy="738188"/>
              <a:chOff x="4763053" y="2558525"/>
              <a:chExt cx="2840865" cy="833718"/>
            </a:xfrm>
          </p:grpSpPr>
          <p:sp>
            <p:nvSpPr>
              <p:cNvPr id="13" name="Freeform 54">
                <a:extLst>
                  <a:ext uri="{FF2B5EF4-FFF2-40B4-BE49-F238E27FC236}">
                    <a16:creationId xmlns:a16="http://schemas.microsoft.com/office/drawing/2014/main" id="{A0B3588A-9136-6B8A-299B-16DE65DD7833}"/>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55">
                <a:extLst>
                  <a:ext uri="{FF2B5EF4-FFF2-40B4-BE49-F238E27FC236}">
                    <a16:creationId xmlns:a16="http://schemas.microsoft.com/office/drawing/2014/main" id="{D375074B-1CD1-DA89-E52A-3275A36AF0A5}"/>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2" name="Rectangle 79">
              <a:extLst>
                <a:ext uri="{FF2B5EF4-FFF2-40B4-BE49-F238E27FC236}">
                  <a16:creationId xmlns:a16="http://schemas.microsoft.com/office/drawing/2014/main" id="{31420F3C-AB77-52DA-18BE-80B59A99642F}"/>
                </a:ext>
              </a:extLst>
            </p:cNvPr>
            <p:cNvSpPr>
              <a:spLocks noChangeArrowheads="1"/>
            </p:cNvSpPr>
            <p:nvPr/>
          </p:nvSpPr>
          <p:spPr bwMode="auto">
            <a:xfrm>
              <a:off x="530688" y="4056473"/>
              <a:ext cx="2181862" cy="1421928"/>
            </a:xfrm>
            <a:prstGeom prst="rect">
              <a:avLst/>
            </a:prstGeom>
            <a:noFill/>
            <a:ln w="9525">
              <a:noFill/>
              <a:miter lim="800000"/>
              <a:headEnd/>
              <a:tailEnd/>
            </a:ln>
          </p:spPr>
          <p:txBody>
            <a:bodyPr wrap="square" anchor="ctr">
              <a:spAutoFit/>
            </a:bodyPr>
            <a:lstStyle/>
            <a:p>
              <a:pPr lvl="0" algn="just">
                <a:lnSpc>
                  <a:spcPct val="90000"/>
                </a:lnSpc>
              </a:pP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5" name="TextBox 34">
              <a:extLst>
                <a:ext uri="{FF2B5EF4-FFF2-40B4-BE49-F238E27FC236}">
                  <a16:creationId xmlns:a16="http://schemas.microsoft.com/office/drawing/2014/main" id="{8CCEBBD8-5ACF-A5CF-586B-3DC2442AD541}"/>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 name="Group 4">
            <a:extLst>
              <a:ext uri="{FF2B5EF4-FFF2-40B4-BE49-F238E27FC236}">
                <a16:creationId xmlns:a16="http://schemas.microsoft.com/office/drawing/2014/main" id="{7CA16371-AC44-48B4-E326-CF813135B9BF}"/>
              </a:ext>
            </a:extLst>
          </p:cNvPr>
          <p:cNvGrpSpPr/>
          <p:nvPr/>
        </p:nvGrpSpPr>
        <p:grpSpPr>
          <a:xfrm>
            <a:off x="3117083" y="2556017"/>
            <a:ext cx="5964873" cy="3636962"/>
            <a:chOff x="3297474" y="2548762"/>
            <a:chExt cx="5964873"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7" y="2548762"/>
              <a:ext cx="5852160" cy="3636962"/>
              <a:chOff x="457199" y="1239996"/>
              <a:chExt cx="5400959"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199" y="1239996"/>
                <a:ext cx="54009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4A4644"/>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523217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607499"/>
              <a:ext cx="2101850" cy="738188"/>
              <a:chOff x="4782670" y="255852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21294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514434" y="3441137"/>
              <a:ext cx="5642714" cy="2647776"/>
            </a:xfrm>
            <a:prstGeom prst="rect">
              <a:avLst/>
            </a:prstGeom>
            <a:noFill/>
            <a:ln w="9525">
              <a:noFill/>
              <a:miter lim="800000"/>
              <a:headEnd/>
              <a:tailEnd/>
            </a:ln>
          </p:spPr>
          <p:txBody>
            <a:bodyPr wrap="square" anchor="ctr">
              <a:spAutoFit/>
            </a:bodyPr>
            <a:lstStyle/>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Aristotle quan niệm các vật nặng rơi nhanh hơn các vật nhẹ, nhưng Galilei không tin, ông đã làm thí nghiệm tại tháp nghiêng Pisa và đưa ra kết luận: Không có sức cản của không khí (hoặc sức cản rất nhỏ so với trọng lượng của vật) thì các vật rơi như nhau (Hình 1.1).</a:t>
              </a:r>
            </a:p>
            <a:p>
              <a:pPr lvl="0" algn="just">
                <a:lnSpc>
                  <a:spcPct val="80000"/>
                </a:lnSpc>
              </a:pPr>
              <a:r>
                <a:rPr lang="en-US" sz="23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5">
            <a:extLst>
              <a:ext uri="{FF2B5EF4-FFF2-40B4-BE49-F238E27FC236}">
                <a16:creationId xmlns:a16="http://schemas.microsoft.com/office/drawing/2014/main" id="{27AC601B-A05C-70A9-F127-D3B85E9C688C}"/>
              </a:ext>
            </a:extLst>
          </p:cNvPr>
          <p:cNvGrpSpPr/>
          <p:nvPr/>
        </p:nvGrpSpPr>
        <p:grpSpPr>
          <a:xfrm>
            <a:off x="9266635" y="2526990"/>
            <a:ext cx="2490153" cy="3636962"/>
            <a:chOff x="6269274" y="2548762"/>
            <a:chExt cx="2490153" cy="3636962"/>
          </a:xfrm>
        </p:grpSpPr>
        <p:grpSp>
          <p:nvGrpSpPr>
            <p:cNvPr id="21" name="Group 71">
              <a:extLst>
                <a:ext uri="{FF2B5EF4-FFF2-40B4-BE49-F238E27FC236}">
                  <a16:creationId xmlns:a16="http://schemas.microsoft.com/office/drawing/2014/main" id="{16226770-CA6A-1634-877E-A36022DD07F0}"/>
                </a:ext>
              </a:extLst>
            </p:cNvPr>
            <p:cNvGrpSpPr>
              <a:grpSpLocks/>
            </p:cNvGrpSpPr>
            <p:nvPr/>
          </p:nvGrpSpPr>
          <p:grpSpPr bwMode="auto">
            <a:xfrm>
              <a:off x="6381987" y="2548762"/>
              <a:ext cx="2377440" cy="3636962"/>
              <a:chOff x="457199" y="1239996"/>
              <a:chExt cx="2194139" cy="2804886"/>
            </a:xfrm>
          </p:grpSpPr>
          <p:sp>
            <p:nvSpPr>
              <p:cNvPr id="22" name="Rectangle 21">
                <a:extLst>
                  <a:ext uri="{FF2B5EF4-FFF2-40B4-BE49-F238E27FC236}">
                    <a16:creationId xmlns:a16="http://schemas.microsoft.com/office/drawing/2014/main" id="{073450C9-BF4F-00E8-D4FB-897E89DC189E}"/>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0E0A3B40-38F7-0721-45AC-B8414ACB00BC}"/>
                  </a:ext>
                </a:extLst>
              </p:cNvPr>
              <p:cNvSpPr/>
              <p:nvPr/>
            </p:nvSpPr>
            <p:spPr>
              <a:xfrm>
                <a:off x="536316" y="1293865"/>
                <a:ext cx="202535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75">
              <a:extLst>
                <a:ext uri="{FF2B5EF4-FFF2-40B4-BE49-F238E27FC236}">
                  <a16:creationId xmlns:a16="http://schemas.microsoft.com/office/drawing/2014/main" id="{3A402A07-538F-6149-3872-62603E39B97E}"/>
                </a:ext>
              </a:extLst>
            </p:cNvPr>
            <p:cNvGrpSpPr>
              <a:grpSpLocks/>
            </p:cNvGrpSpPr>
            <p:nvPr/>
          </p:nvGrpSpPr>
          <p:grpSpPr bwMode="auto">
            <a:xfrm flipV="1">
              <a:off x="6269274" y="2607499"/>
              <a:ext cx="2101850" cy="738188"/>
              <a:chOff x="4782670" y="2558525"/>
              <a:chExt cx="2840865" cy="833718"/>
            </a:xfrm>
          </p:grpSpPr>
          <p:sp>
            <p:nvSpPr>
              <p:cNvPr id="30" name="Freeform 76">
                <a:extLst>
                  <a:ext uri="{FF2B5EF4-FFF2-40B4-BE49-F238E27FC236}">
                    <a16:creationId xmlns:a16="http://schemas.microsoft.com/office/drawing/2014/main" id="{7A06620F-B309-4BB1-9DDC-D4B224E14005}"/>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1" name="Pie 77">
                <a:extLst>
                  <a:ext uri="{FF2B5EF4-FFF2-40B4-BE49-F238E27FC236}">
                    <a16:creationId xmlns:a16="http://schemas.microsoft.com/office/drawing/2014/main" id="{A8DD6D3E-7E28-E894-3B97-F957E8AA9349}"/>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4" name="Rectangle 83">
              <a:extLst>
                <a:ext uri="{FF2B5EF4-FFF2-40B4-BE49-F238E27FC236}">
                  <a16:creationId xmlns:a16="http://schemas.microsoft.com/office/drawing/2014/main" id="{D7095EDF-8BA7-CE78-E83D-B335046B64FE}"/>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34E83195-E6FC-C776-8BB1-2A208DE8DCE1}"/>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46" name="TextBox 45">
            <a:extLst>
              <a:ext uri="{FF2B5EF4-FFF2-40B4-BE49-F238E27FC236}">
                <a16:creationId xmlns:a16="http://schemas.microsoft.com/office/drawing/2014/main" id="{A1B9CFAB-5AD8-6A44-B3C3-808A4211672A}"/>
              </a:ext>
            </a:extLst>
          </p:cNvPr>
          <p:cNvSpPr txBox="1"/>
          <p:nvPr/>
        </p:nvSpPr>
        <p:spPr>
          <a:xfrm>
            <a:off x="3017916" y="189477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1</a:t>
            </a:r>
            <a:endParaRPr lang="en-US" sz="2800"/>
          </a:p>
        </p:txBody>
      </p:sp>
      <p:grpSp>
        <p:nvGrpSpPr>
          <p:cNvPr id="67" name="Group 87">
            <a:extLst>
              <a:ext uri="{FF2B5EF4-FFF2-40B4-BE49-F238E27FC236}">
                <a16:creationId xmlns:a16="http://schemas.microsoft.com/office/drawing/2014/main" id="{8996C7C9-994D-0B98-EA44-CBBE6B638BC5}"/>
              </a:ext>
            </a:extLst>
          </p:cNvPr>
          <p:cNvGrpSpPr>
            <a:grpSpLocks/>
          </p:cNvGrpSpPr>
          <p:nvPr/>
        </p:nvGrpSpPr>
        <p:grpSpPr bwMode="auto">
          <a:xfrm>
            <a:off x="2351088" y="7275924"/>
            <a:ext cx="7680961" cy="1097280"/>
            <a:chOff x="1728" y="2478"/>
            <a:chExt cx="4560" cy="653"/>
          </a:xfrm>
        </p:grpSpPr>
        <p:sp>
          <p:nvSpPr>
            <p:cNvPr id="68" name="AutoShape 67">
              <a:extLst>
                <a:ext uri="{FF2B5EF4-FFF2-40B4-BE49-F238E27FC236}">
                  <a16:creationId xmlns:a16="http://schemas.microsoft.com/office/drawing/2014/main" id="{61A07C0D-310C-10CE-973E-F3A4932B0DA2}"/>
                </a:ext>
              </a:extLst>
            </p:cNvPr>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69" name="AutoShape 68">
              <a:extLst>
                <a:ext uri="{FF2B5EF4-FFF2-40B4-BE49-F238E27FC236}">
                  <a16:creationId xmlns:a16="http://schemas.microsoft.com/office/drawing/2014/main" id="{1A3F54E5-2990-1254-15AC-5C8C3CDC1BCE}"/>
                </a:ext>
              </a:extLst>
            </p:cNvPr>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0" name="Text Box 69">
              <a:extLst>
                <a:ext uri="{FF2B5EF4-FFF2-40B4-BE49-F238E27FC236}">
                  <a16:creationId xmlns:a16="http://schemas.microsoft.com/office/drawing/2014/main" id="{6DA19F38-F60C-0645-DECB-2BD15F75C951}"/>
                </a:ext>
              </a:extLst>
            </p:cNvPr>
            <p:cNvSpPr txBox="1">
              <a:spLocks noChangeArrowheads="1"/>
            </p:cNvSpPr>
            <p:nvPr/>
          </p:nvSpPr>
          <p:spPr bwMode="gray">
            <a:xfrm>
              <a:off x="2426" y="2711"/>
              <a:ext cx="38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71" name="Text Box 82">
              <a:extLst>
                <a:ext uri="{FF2B5EF4-FFF2-40B4-BE49-F238E27FC236}">
                  <a16:creationId xmlns:a16="http://schemas.microsoft.com/office/drawing/2014/main" id="{E6C78684-4476-7456-9B0A-92A8A7263176}"/>
                </a:ext>
              </a:extLst>
            </p:cNvPr>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72" name="Group 86">
            <a:extLst>
              <a:ext uri="{FF2B5EF4-FFF2-40B4-BE49-F238E27FC236}">
                <a16:creationId xmlns:a16="http://schemas.microsoft.com/office/drawing/2014/main" id="{BCD286CA-2EC9-A7F8-C0C4-6EB9B13AE51E}"/>
              </a:ext>
            </a:extLst>
          </p:cNvPr>
          <p:cNvGrpSpPr>
            <a:grpSpLocks/>
          </p:cNvGrpSpPr>
          <p:nvPr/>
        </p:nvGrpSpPr>
        <p:grpSpPr bwMode="auto">
          <a:xfrm>
            <a:off x="2351088" y="8617350"/>
            <a:ext cx="7734860" cy="1097280"/>
            <a:chOff x="1728" y="3276"/>
            <a:chExt cx="4592" cy="653"/>
          </a:xfrm>
        </p:grpSpPr>
        <p:sp>
          <p:nvSpPr>
            <p:cNvPr id="73" name="AutoShape 72">
              <a:extLst>
                <a:ext uri="{FF2B5EF4-FFF2-40B4-BE49-F238E27FC236}">
                  <a16:creationId xmlns:a16="http://schemas.microsoft.com/office/drawing/2014/main" id="{7474DB4C-31A8-9715-CDB3-FDA70E1B8DA8}"/>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4" name="AutoShape 73">
              <a:extLst>
                <a:ext uri="{FF2B5EF4-FFF2-40B4-BE49-F238E27FC236}">
                  <a16:creationId xmlns:a16="http://schemas.microsoft.com/office/drawing/2014/main" id="{0517AC05-358D-0A50-63C8-2C2307F2700F}"/>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5" name="Text Box 74">
              <a:extLst>
                <a:ext uri="{FF2B5EF4-FFF2-40B4-BE49-F238E27FC236}">
                  <a16:creationId xmlns:a16="http://schemas.microsoft.com/office/drawing/2014/main" id="{F00A87EA-95F8-82A9-B7F2-FB422595BA29}"/>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76" name="Text Box 83">
              <a:extLst>
                <a:ext uri="{FF2B5EF4-FFF2-40B4-BE49-F238E27FC236}">
                  <a16:creationId xmlns:a16="http://schemas.microsoft.com/office/drawing/2014/main" id="{A832DA76-D106-982B-CE66-06D4E1AF6CCF}"/>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grpSp>
        <p:nvGrpSpPr>
          <p:cNvPr id="77" name="Group 85">
            <a:extLst>
              <a:ext uri="{FF2B5EF4-FFF2-40B4-BE49-F238E27FC236}">
                <a16:creationId xmlns:a16="http://schemas.microsoft.com/office/drawing/2014/main" id="{6346614E-00A5-55FD-92EF-39EBCE949838}"/>
              </a:ext>
            </a:extLst>
          </p:cNvPr>
          <p:cNvGrpSpPr>
            <a:grpSpLocks/>
          </p:cNvGrpSpPr>
          <p:nvPr/>
        </p:nvGrpSpPr>
        <p:grpSpPr bwMode="auto">
          <a:xfrm>
            <a:off x="2351088" y="9936439"/>
            <a:ext cx="7680960" cy="1097280"/>
            <a:chOff x="1728" y="4147"/>
            <a:chExt cx="4560" cy="653"/>
          </a:xfrm>
        </p:grpSpPr>
        <p:sp>
          <p:nvSpPr>
            <p:cNvPr id="78" name="AutoShape 77">
              <a:extLst>
                <a:ext uri="{FF2B5EF4-FFF2-40B4-BE49-F238E27FC236}">
                  <a16:creationId xmlns:a16="http://schemas.microsoft.com/office/drawing/2014/main" id="{5CBC92B6-6ABD-170D-EDC5-CA0EB7722EC8}"/>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79" name="AutoShape 78">
              <a:extLst>
                <a:ext uri="{FF2B5EF4-FFF2-40B4-BE49-F238E27FC236}">
                  <a16:creationId xmlns:a16="http://schemas.microsoft.com/office/drawing/2014/main" id="{19A2C476-BCF5-165C-5B03-1AAFC73D7D0F}"/>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0" name="Text Box 79">
              <a:extLst>
                <a:ext uri="{FF2B5EF4-FFF2-40B4-BE49-F238E27FC236}">
                  <a16:creationId xmlns:a16="http://schemas.microsoft.com/office/drawing/2014/main" id="{7D3439D9-3F38-B1A4-4D19-5F22D479EFBC}"/>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81" name="Text Box 84">
              <a:extLst>
                <a:ext uri="{FF2B5EF4-FFF2-40B4-BE49-F238E27FC236}">
                  <a16:creationId xmlns:a16="http://schemas.microsoft.com/office/drawing/2014/main" id="{4055DCAE-50A9-C256-3F6C-FCB88AB163EC}"/>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Tree>
    <p:extLst>
      <p:ext uri="{BB962C8B-B14F-4D97-AF65-F5344CB8AC3E}">
        <p14:creationId xmlns:p14="http://schemas.microsoft.com/office/powerpoint/2010/main" val="186272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5963F60C-2980-92C3-A8CC-6A7DD8B1CA67}"/>
              </a:ext>
            </a:extLst>
          </p:cNvPr>
          <p:cNvGrpSpPr/>
          <p:nvPr/>
        </p:nvGrpSpPr>
        <p:grpSpPr>
          <a:xfrm>
            <a:off x="18396126" y="1380362"/>
            <a:ext cx="2490153" cy="3636962"/>
            <a:chOff x="6269274" y="2548762"/>
            <a:chExt cx="2490153" cy="3636962"/>
          </a:xfrm>
        </p:grpSpPr>
        <p:grpSp>
          <p:nvGrpSpPr>
            <p:cNvPr id="96" name="Group 71">
              <a:extLst>
                <a:ext uri="{FF2B5EF4-FFF2-40B4-BE49-F238E27FC236}">
                  <a16:creationId xmlns:a16="http://schemas.microsoft.com/office/drawing/2014/main" id="{DB9C9EE8-D292-0358-1771-21E9E0DC7E20}"/>
                </a:ext>
              </a:extLst>
            </p:cNvPr>
            <p:cNvGrpSpPr>
              <a:grpSpLocks/>
            </p:cNvGrpSpPr>
            <p:nvPr/>
          </p:nvGrpSpPr>
          <p:grpSpPr bwMode="auto">
            <a:xfrm>
              <a:off x="6381987" y="2548762"/>
              <a:ext cx="2377440" cy="3636962"/>
              <a:chOff x="457199" y="1239996"/>
              <a:chExt cx="2194139" cy="2804886"/>
            </a:xfrm>
          </p:grpSpPr>
          <p:sp>
            <p:nvSpPr>
              <p:cNvPr id="113" name="Rectangle 112">
                <a:extLst>
                  <a:ext uri="{FF2B5EF4-FFF2-40B4-BE49-F238E27FC236}">
                    <a16:creationId xmlns:a16="http://schemas.microsoft.com/office/drawing/2014/main" id="{60B79662-8F90-EE29-C818-2BBB2FC1574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4CC6F926-6430-D5C0-FE77-A53BFC42070D}"/>
                  </a:ext>
                </a:extLst>
              </p:cNvPr>
              <p:cNvSpPr/>
              <p:nvPr/>
            </p:nvSpPr>
            <p:spPr>
              <a:xfrm>
                <a:off x="536316" y="1293865"/>
                <a:ext cx="202535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7" name="Group 75">
              <a:extLst>
                <a:ext uri="{FF2B5EF4-FFF2-40B4-BE49-F238E27FC236}">
                  <a16:creationId xmlns:a16="http://schemas.microsoft.com/office/drawing/2014/main" id="{5F4EFFF7-7F40-D2CD-C9E7-FFF9F6B721CD}"/>
                </a:ext>
              </a:extLst>
            </p:cNvPr>
            <p:cNvGrpSpPr>
              <a:grpSpLocks/>
            </p:cNvGrpSpPr>
            <p:nvPr/>
          </p:nvGrpSpPr>
          <p:grpSpPr bwMode="auto">
            <a:xfrm flipV="1">
              <a:off x="6269274" y="2607499"/>
              <a:ext cx="2101850" cy="738188"/>
              <a:chOff x="4782670" y="2558525"/>
              <a:chExt cx="2840865" cy="833718"/>
            </a:xfrm>
          </p:grpSpPr>
          <p:sp>
            <p:nvSpPr>
              <p:cNvPr id="111" name="Freeform 76">
                <a:extLst>
                  <a:ext uri="{FF2B5EF4-FFF2-40B4-BE49-F238E27FC236}">
                    <a16:creationId xmlns:a16="http://schemas.microsoft.com/office/drawing/2014/main" id="{F080CDF6-C21B-6E21-C94C-8B83F60B8FA0}"/>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12" name="Pie 77">
                <a:extLst>
                  <a:ext uri="{FF2B5EF4-FFF2-40B4-BE49-F238E27FC236}">
                    <a16:creationId xmlns:a16="http://schemas.microsoft.com/office/drawing/2014/main" id="{B2CB1E98-DAC2-9734-F053-513A2417CE19}"/>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05" name="Rectangle 83">
              <a:extLst>
                <a:ext uri="{FF2B5EF4-FFF2-40B4-BE49-F238E27FC236}">
                  <a16:creationId xmlns:a16="http://schemas.microsoft.com/office/drawing/2014/main" id="{04CE1623-7969-CE3C-9BD4-56A3B2404280}"/>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110" name="TextBox 109">
              <a:extLst>
                <a:ext uri="{FF2B5EF4-FFF2-40B4-BE49-F238E27FC236}">
                  <a16:creationId xmlns:a16="http://schemas.microsoft.com/office/drawing/2014/main" id="{DFF0E6C1-77E6-6172-423E-8154CD4C3B11}"/>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E5074F4B-F51E-47FD-FCD6-BF1F105CA82E}"/>
              </a:ext>
            </a:extLst>
          </p:cNvPr>
          <p:cNvGrpSpPr/>
          <p:nvPr/>
        </p:nvGrpSpPr>
        <p:grpSpPr>
          <a:xfrm>
            <a:off x="2590277" y="3604350"/>
            <a:ext cx="4657725" cy="970852"/>
            <a:chOff x="2876943" y="2153993"/>
            <a:chExt cx="4657725" cy="970852"/>
          </a:xfrm>
        </p:grpSpPr>
        <p:grpSp>
          <p:nvGrpSpPr>
            <p:cNvPr id="48" name="Group 46">
              <a:extLst>
                <a:ext uri="{FF2B5EF4-FFF2-40B4-BE49-F238E27FC236}">
                  <a16:creationId xmlns:a16="http://schemas.microsoft.com/office/drawing/2014/main" id="{EBCC2043-0A72-B5B1-59B6-C9769265717C}"/>
                </a:ext>
              </a:extLst>
            </p:cNvPr>
            <p:cNvGrpSpPr>
              <a:grpSpLocks/>
            </p:cNvGrpSpPr>
            <p:nvPr/>
          </p:nvGrpSpPr>
          <p:grpSpPr bwMode="auto">
            <a:xfrm>
              <a:off x="2876943" y="2153993"/>
              <a:ext cx="4657725" cy="936625"/>
              <a:chOff x="0" y="1666"/>
              <a:chExt cx="4028" cy="806"/>
            </a:xfrm>
          </p:grpSpPr>
          <p:sp>
            <p:nvSpPr>
              <p:cNvPr id="66" name="Rectangle 47">
                <a:extLst>
                  <a:ext uri="{FF2B5EF4-FFF2-40B4-BE49-F238E27FC236}">
                    <a16:creationId xmlns:a16="http://schemas.microsoft.com/office/drawing/2014/main" id="{76DB9C04-6DB1-E4A3-F822-C422816E403F}"/>
                  </a:ext>
                </a:extLst>
              </p:cNvPr>
              <p:cNvSpPr>
                <a:spLocks noChangeArrowheads="1"/>
              </p:cNvSpPr>
              <p:nvPr/>
            </p:nvSpPr>
            <p:spPr bwMode="gray">
              <a:xfrm>
                <a:off x="0" y="1868"/>
                <a:ext cx="3478" cy="576"/>
              </a:xfrm>
              <a:prstGeom prst="rect">
                <a:avLst/>
              </a:prstGeom>
              <a:gradFill rotWithShape="1">
                <a:gsLst>
                  <a:gs pos="0">
                    <a:srgbClr val="FFFFFF"/>
                  </a:gs>
                  <a:gs pos="100000">
                    <a:srgbClr val="418AEB"/>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68" name="Group 49">
                <a:extLst>
                  <a:ext uri="{FF2B5EF4-FFF2-40B4-BE49-F238E27FC236}">
                    <a16:creationId xmlns:a16="http://schemas.microsoft.com/office/drawing/2014/main" id="{853FD5D4-7041-F04D-1BE9-4C7D1C1A3564}"/>
                  </a:ext>
                </a:extLst>
              </p:cNvPr>
              <p:cNvGrpSpPr>
                <a:grpSpLocks/>
              </p:cNvGrpSpPr>
              <p:nvPr/>
            </p:nvGrpSpPr>
            <p:grpSpPr bwMode="auto">
              <a:xfrm>
                <a:off x="3217" y="1666"/>
                <a:ext cx="811" cy="806"/>
                <a:chOff x="2016" y="1920"/>
                <a:chExt cx="1680" cy="1680"/>
              </a:xfrm>
            </p:grpSpPr>
            <p:sp>
              <p:nvSpPr>
                <p:cNvPr id="70" name="Oval 50">
                  <a:extLst>
                    <a:ext uri="{FF2B5EF4-FFF2-40B4-BE49-F238E27FC236}">
                      <a16:creationId xmlns:a16="http://schemas.microsoft.com/office/drawing/2014/main" id="{5BDB5509-501E-608A-846E-0FFE772A9882}"/>
                    </a:ext>
                  </a:extLst>
                </p:cNvPr>
                <p:cNvSpPr>
                  <a:spLocks noChangeArrowheads="1"/>
                </p:cNvSpPr>
                <p:nvPr/>
              </p:nvSpPr>
              <p:spPr bwMode="gray">
                <a:xfrm>
                  <a:off x="2016" y="1920"/>
                  <a:ext cx="1680" cy="1680"/>
                </a:xfrm>
                <a:prstGeom prst="ellipse">
                  <a:avLst/>
                </a:prstGeom>
                <a:gradFill rotWithShape="1">
                  <a:gsLst>
                    <a:gs pos="0">
                      <a:srgbClr val="4996E3"/>
                    </a:gs>
                    <a:gs pos="100000">
                      <a:srgbClr val="162D45"/>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71" name="Freeform 51">
                  <a:extLst>
                    <a:ext uri="{FF2B5EF4-FFF2-40B4-BE49-F238E27FC236}">
                      <a16:creationId xmlns:a16="http://schemas.microsoft.com/office/drawing/2014/main" id="{685775D8-D4D4-EA34-21E4-3D357DB716F1}"/>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grpSp>
        <p:sp>
          <p:nvSpPr>
            <p:cNvPr id="52" name="Text Box 68">
              <a:extLst>
                <a:ext uri="{FF2B5EF4-FFF2-40B4-BE49-F238E27FC236}">
                  <a16:creationId xmlns:a16="http://schemas.microsoft.com/office/drawing/2014/main" id="{66C8FC71-C4BA-9C8C-7DF8-24F640C54CE7}"/>
                </a:ext>
              </a:extLst>
            </p:cNvPr>
            <p:cNvSpPr txBox="1">
              <a:spLocks noChangeArrowheads="1"/>
            </p:cNvSpPr>
            <p:nvPr/>
          </p:nvSpPr>
          <p:spPr bwMode="gray">
            <a:xfrm>
              <a:off x="2989527" y="2367715"/>
              <a:ext cx="3640385"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lnSpc>
                  <a:spcPct val="90000"/>
                </a:lnSpc>
                <a:spcBef>
                  <a:spcPct val="0"/>
                </a:spcBef>
                <a:buClrTx/>
                <a:buFontTx/>
                <a:buNone/>
              </a:pPr>
              <a:r>
                <a:rPr lang="en-US" sz="2400" b="1">
                  <a:solidFill>
                    <a:srgbClr val="4A4644"/>
                  </a:solidFill>
                  <a:latin typeface="Calibri" panose="020F0502020204030204" pitchFamily="34" charset="0"/>
                  <a:cs typeface="Calibri" panose="020F0502020204030204" pitchFamily="34" charset="0"/>
                </a:rPr>
                <a:t>N</a:t>
              </a:r>
              <a:r>
                <a:rPr lang="vi-VN" sz="2400" b="1">
                  <a:solidFill>
                    <a:srgbClr val="4A4644"/>
                  </a:solidFill>
                  <a:latin typeface="Calibri" panose="020F0502020204030204" pitchFamily="34" charset="0"/>
                  <a:cs typeface="Calibri" panose="020F0502020204030204" pitchFamily="34" charset="0"/>
                </a:rPr>
                <a:t>gười đặt nền móng cho phương pháp thực nghiệm</a:t>
              </a:r>
              <a:endParaRPr lang="en-US" altLang="en-US" sz="2400" b="1">
                <a:solidFill>
                  <a:srgbClr val="4A4644"/>
                </a:solidFill>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C091E211-C7A7-C458-CD4F-C7F65142F583}"/>
              </a:ext>
            </a:extLst>
          </p:cNvPr>
          <p:cNvGrpSpPr/>
          <p:nvPr/>
        </p:nvGrpSpPr>
        <p:grpSpPr>
          <a:xfrm>
            <a:off x="2591209" y="1051830"/>
            <a:ext cx="4110038" cy="931863"/>
            <a:chOff x="2876943" y="1279280"/>
            <a:chExt cx="4110038" cy="931863"/>
          </a:xfrm>
        </p:grpSpPr>
        <p:grpSp>
          <p:nvGrpSpPr>
            <p:cNvPr id="50" name="Group 60">
              <a:extLst>
                <a:ext uri="{FF2B5EF4-FFF2-40B4-BE49-F238E27FC236}">
                  <a16:creationId xmlns:a16="http://schemas.microsoft.com/office/drawing/2014/main" id="{052F1CFD-1554-EAA9-3E8D-4433EDFF0E9C}"/>
                </a:ext>
              </a:extLst>
            </p:cNvPr>
            <p:cNvGrpSpPr>
              <a:grpSpLocks/>
            </p:cNvGrpSpPr>
            <p:nvPr/>
          </p:nvGrpSpPr>
          <p:grpSpPr bwMode="auto">
            <a:xfrm>
              <a:off x="2876943" y="1279280"/>
              <a:ext cx="4110038" cy="931863"/>
              <a:chOff x="0" y="864"/>
              <a:chExt cx="3553" cy="802"/>
            </a:xfrm>
          </p:grpSpPr>
          <p:sp>
            <p:nvSpPr>
              <p:cNvPr id="54" name="Rectangle 61">
                <a:extLst>
                  <a:ext uri="{FF2B5EF4-FFF2-40B4-BE49-F238E27FC236}">
                    <a16:creationId xmlns:a16="http://schemas.microsoft.com/office/drawing/2014/main" id="{6ED8F26A-DB2D-68A2-7D58-B081A940074A}"/>
                  </a:ext>
                </a:extLst>
              </p:cNvPr>
              <p:cNvSpPr>
                <a:spLocks noChangeArrowheads="1"/>
              </p:cNvSpPr>
              <p:nvPr/>
            </p:nvSpPr>
            <p:spPr bwMode="gray">
              <a:xfrm>
                <a:off x="0" y="1084"/>
                <a:ext cx="3147" cy="576"/>
              </a:xfrm>
              <a:prstGeom prst="rect">
                <a:avLst/>
              </a:prstGeom>
              <a:gradFill rotWithShape="1">
                <a:gsLst>
                  <a:gs pos="0">
                    <a:srgbClr val="FFFFFF"/>
                  </a:gs>
                  <a:gs pos="100000">
                    <a:srgbClr val="E9893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56" name="Group 63">
                <a:extLst>
                  <a:ext uri="{FF2B5EF4-FFF2-40B4-BE49-F238E27FC236}">
                    <a16:creationId xmlns:a16="http://schemas.microsoft.com/office/drawing/2014/main" id="{4612E030-1EDE-C302-5A67-ABB721619B01}"/>
                  </a:ext>
                </a:extLst>
              </p:cNvPr>
              <p:cNvGrpSpPr>
                <a:grpSpLocks/>
              </p:cNvGrpSpPr>
              <p:nvPr/>
            </p:nvGrpSpPr>
            <p:grpSpPr bwMode="auto">
              <a:xfrm>
                <a:off x="2734" y="864"/>
                <a:ext cx="819" cy="802"/>
                <a:chOff x="2016" y="1920"/>
                <a:chExt cx="1680" cy="1680"/>
              </a:xfrm>
            </p:grpSpPr>
            <p:sp>
              <p:nvSpPr>
                <p:cNvPr id="58" name="Oval 64">
                  <a:extLst>
                    <a:ext uri="{FF2B5EF4-FFF2-40B4-BE49-F238E27FC236}">
                      <a16:creationId xmlns:a16="http://schemas.microsoft.com/office/drawing/2014/main" id="{EBC0F8A0-17DC-B69A-8409-A7401A869D44}"/>
                    </a:ext>
                  </a:extLst>
                </p:cNvPr>
                <p:cNvSpPr>
                  <a:spLocks noChangeArrowheads="1"/>
                </p:cNvSpPr>
                <p:nvPr/>
              </p:nvSpPr>
              <p:spPr bwMode="gray">
                <a:xfrm>
                  <a:off x="2016" y="1920"/>
                  <a:ext cx="1680" cy="1680"/>
                </a:xfrm>
                <a:prstGeom prst="ellipse">
                  <a:avLst/>
                </a:prstGeom>
                <a:gradFill rotWithShape="1">
                  <a:gsLst>
                    <a:gs pos="0">
                      <a:srgbClr val="FF9900"/>
                    </a:gs>
                    <a:gs pos="100000">
                      <a:srgbClr val="643C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59" name="Freeform 65">
                  <a:extLst>
                    <a:ext uri="{FF2B5EF4-FFF2-40B4-BE49-F238E27FC236}">
                      <a16:creationId xmlns:a16="http://schemas.microsoft.com/office/drawing/2014/main" id="{4C6AAD3D-669C-2ED0-B5FC-0F27B94E7D44}"/>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grpSp>
        <p:sp>
          <p:nvSpPr>
            <p:cNvPr id="51" name="Text Box 67">
              <a:extLst>
                <a:ext uri="{FF2B5EF4-FFF2-40B4-BE49-F238E27FC236}">
                  <a16:creationId xmlns:a16="http://schemas.microsoft.com/office/drawing/2014/main" id="{8CACAF30-FAAC-02D2-0577-B7DA338328B2}"/>
                </a:ext>
              </a:extLst>
            </p:cNvPr>
            <p:cNvSpPr txBox="1">
              <a:spLocks noChangeArrowheads="1"/>
            </p:cNvSpPr>
            <p:nvPr/>
          </p:nvSpPr>
          <p:spPr bwMode="gray">
            <a:xfrm>
              <a:off x="2994752" y="1605622"/>
              <a:ext cx="30210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spcBef>
                  <a:spcPct val="0"/>
                </a:spcBef>
                <a:buClrTx/>
                <a:buFontTx/>
                <a:buNone/>
              </a:pPr>
              <a:r>
                <a:rPr lang="vi-VN" sz="2400" b="1">
                  <a:solidFill>
                    <a:srgbClr val="4A4644"/>
                  </a:solidFill>
                  <a:latin typeface="Calibri" panose="020F0502020204030204" pitchFamily="34" charset="0"/>
                  <a:cs typeface="Calibri" panose="020F0502020204030204" pitchFamily="34" charset="0"/>
                </a:rPr>
                <a:t>Vào thời Hy lạp cổ đại</a:t>
              </a:r>
              <a:endParaRPr lang="en-US" altLang="en-US" sz="2400" b="1">
                <a:solidFill>
                  <a:srgbClr val="4A4644"/>
                </a:solidFill>
                <a:latin typeface="Calibri" panose="020F0502020204030204" pitchFamily="34" charset="0"/>
                <a:cs typeface="Calibri" panose="020F0502020204030204" pitchFamily="34" charset="0"/>
              </a:endParaRP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23" name="Group 88">
            <a:extLst>
              <a:ext uri="{FF2B5EF4-FFF2-40B4-BE49-F238E27FC236}">
                <a16:creationId xmlns:a16="http://schemas.microsoft.com/office/drawing/2014/main" id="{B9DD5BE5-8565-5512-1F46-3743826C41B8}"/>
              </a:ext>
            </a:extLst>
          </p:cNvPr>
          <p:cNvGrpSpPr>
            <a:grpSpLocks/>
          </p:cNvGrpSpPr>
          <p:nvPr/>
        </p:nvGrpSpPr>
        <p:grpSpPr bwMode="auto">
          <a:xfrm>
            <a:off x="1558844" y="-1187090"/>
            <a:ext cx="7680960" cy="1097280"/>
            <a:chOff x="1728" y="1680"/>
            <a:chExt cx="4560" cy="653"/>
          </a:xfrm>
        </p:grpSpPr>
        <p:sp>
          <p:nvSpPr>
            <p:cNvPr id="24" name="AutoShape 62">
              <a:extLst>
                <a:ext uri="{FF2B5EF4-FFF2-40B4-BE49-F238E27FC236}">
                  <a16:creationId xmlns:a16="http://schemas.microsoft.com/office/drawing/2014/main" id="{B4CF0D95-7F26-7340-361D-65E50FC7A29D}"/>
                </a:ext>
              </a:extLst>
            </p:cNvPr>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5" name="AutoShape 63">
              <a:extLst>
                <a:ext uri="{FF2B5EF4-FFF2-40B4-BE49-F238E27FC236}">
                  <a16:creationId xmlns:a16="http://schemas.microsoft.com/office/drawing/2014/main" id="{45D194EF-B421-7E7C-24CE-4DC00E5D26D7}"/>
                </a:ext>
              </a:extLst>
            </p:cNvPr>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26" name="Text Box 64">
              <a:extLst>
                <a:ext uri="{FF2B5EF4-FFF2-40B4-BE49-F238E27FC236}">
                  <a16:creationId xmlns:a16="http://schemas.microsoft.com/office/drawing/2014/main" id="{39EA9002-96DE-936C-AAAD-C7B35412EA00}"/>
                </a:ext>
              </a:extLst>
            </p:cNvPr>
            <p:cNvSpPr txBox="1">
              <a:spLocks noChangeArrowheads="1"/>
            </p:cNvSpPr>
            <p:nvPr/>
          </p:nvSpPr>
          <p:spPr bwMode="gray">
            <a:xfrm>
              <a:off x="2316" y="1810"/>
              <a:ext cx="3972"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vi-VN" sz="2400" b="1">
                  <a:solidFill>
                    <a:schemeClr val="bg1"/>
                  </a:solidFill>
                  <a:latin typeface="Calibri" panose="020F0502020204030204" pitchFamily="34" charset="0"/>
                  <a:cs typeface="Calibri" panose="020F0502020204030204" pitchFamily="34" charset="0"/>
                </a:rPr>
                <a:t>Sơ lược về lịch sử hình thành của vật lý thực nghiệm và một sơ thành tựu</a:t>
              </a:r>
              <a:endParaRPr lang="en-US" sz="2400" b="1" dirty="0">
                <a:solidFill>
                  <a:schemeClr val="bg1"/>
                </a:solidFill>
                <a:latin typeface="Calibri" panose="020F0502020204030204" pitchFamily="34" charset="0"/>
                <a:cs typeface="Calibri" panose="020F0502020204030204" pitchFamily="34" charset="0"/>
              </a:endParaRPr>
            </a:p>
          </p:txBody>
        </p:sp>
        <p:sp>
          <p:nvSpPr>
            <p:cNvPr id="27" name="Text Box 65">
              <a:extLst>
                <a:ext uri="{FF2B5EF4-FFF2-40B4-BE49-F238E27FC236}">
                  <a16:creationId xmlns:a16="http://schemas.microsoft.com/office/drawing/2014/main" id="{8420EC6A-A655-25C7-DE26-3D6C190D0E67}"/>
                </a:ext>
              </a:extLst>
            </p:cNvPr>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sp>
        <p:nvSpPr>
          <p:cNvPr id="46" name="TextBox 45">
            <a:extLst>
              <a:ext uri="{FF2B5EF4-FFF2-40B4-BE49-F238E27FC236}">
                <a16:creationId xmlns:a16="http://schemas.microsoft.com/office/drawing/2014/main" id="{A1B9CFAB-5AD8-6A44-B3C3-808A4211672A}"/>
              </a:ext>
            </a:extLst>
          </p:cNvPr>
          <p:cNvSpPr txBox="1"/>
          <p:nvPr/>
        </p:nvSpPr>
        <p:spPr>
          <a:xfrm>
            <a:off x="2717585" y="-759679"/>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1</a:t>
            </a:r>
            <a:endParaRPr lang="en-US" sz="2800"/>
          </a:p>
        </p:txBody>
      </p:sp>
      <p:sp>
        <p:nvSpPr>
          <p:cNvPr id="99" name="TextBox 98">
            <a:extLst>
              <a:ext uri="{FF2B5EF4-FFF2-40B4-BE49-F238E27FC236}">
                <a16:creationId xmlns:a16="http://schemas.microsoft.com/office/drawing/2014/main" id="{1F47C03D-3A2C-A0CD-943A-12C052C3DC7A}"/>
              </a:ext>
            </a:extLst>
          </p:cNvPr>
          <p:cNvSpPr txBox="1"/>
          <p:nvPr/>
        </p:nvSpPr>
        <p:spPr>
          <a:xfrm>
            <a:off x="2756553" y="2031215"/>
            <a:ext cx="4115002" cy="1569660"/>
          </a:xfrm>
          <a:prstGeom prst="rect">
            <a:avLst/>
          </a:prstGeom>
          <a:noFill/>
        </p:spPr>
        <p:txBody>
          <a:bodyPr wrap="square">
            <a:spAutoFit/>
          </a:bodyPr>
          <a:lstStyle/>
          <a:p>
            <a:pPr algn="just"/>
            <a:r>
              <a:rPr lang="en-US" sz="2400">
                <a:solidFill>
                  <a:srgbClr val="4A4644"/>
                </a:solidFill>
                <a:latin typeface="Calibri" panose="020F0502020204030204" pitchFamily="34" charset="0"/>
                <a:cs typeface="Calibri" panose="020F0502020204030204" pitchFamily="34" charset="0"/>
              </a:rPr>
              <a:t>d</a:t>
            </a:r>
            <a:r>
              <a:rPr lang="vi-VN" sz="2400">
                <a:solidFill>
                  <a:srgbClr val="4A4644"/>
                </a:solidFill>
                <a:latin typeface="Calibri" panose="020F0502020204030204" pitchFamily="34" charset="0"/>
                <a:cs typeface="Calibri" panose="020F0502020204030204" pitchFamily="34" charset="0"/>
              </a:rPr>
              <a:t>ựa vào các quan sát, lý luận tư duy và phương pháp quy nạp để nghiên cứu các sự vật hiện tượng diễn ra trong tự nhiên. </a:t>
            </a:r>
            <a:endParaRPr lang="en-US" sz="2400">
              <a:solidFill>
                <a:srgbClr val="4A4644"/>
              </a:solidFill>
              <a:latin typeface="Calibri" panose="020F0502020204030204" pitchFamily="34" charset="0"/>
              <a:cs typeface="Calibri" panose="020F0502020204030204" pitchFamily="34" charset="0"/>
            </a:endParaRPr>
          </a:p>
        </p:txBody>
      </p:sp>
      <p:grpSp>
        <p:nvGrpSpPr>
          <p:cNvPr id="104" name="Group 103">
            <a:extLst>
              <a:ext uri="{FF2B5EF4-FFF2-40B4-BE49-F238E27FC236}">
                <a16:creationId xmlns:a16="http://schemas.microsoft.com/office/drawing/2014/main" id="{E7B88A2C-14E6-CA03-CA2B-2A994452A2D7}"/>
              </a:ext>
            </a:extLst>
          </p:cNvPr>
          <p:cNvGrpSpPr/>
          <p:nvPr/>
        </p:nvGrpSpPr>
        <p:grpSpPr>
          <a:xfrm>
            <a:off x="6966587" y="1010890"/>
            <a:ext cx="2505076" cy="2060715"/>
            <a:chOff x="7099937" y="1010890"/>
            <a:chExt cx="2505076" cy="2060715"/>
          </a:xfrm>
        </p:grpSpPr>
        <p:pic>
          <p:nvPicPr>
            <p:cNvPr id="100" name="Picture 99">
              <a:extLst>
                <a:ext uri="{FF2B5EF4-FFF2-40B4-BE49-F238E27FC236}">
                  <a16:creationId xmlns:a16="http://schemas.microsoft.com/office/drawing/2014/main" id="{4472A706-DD05-99C1-C341-448BF48FE3A7}"/>
                </a:ext>
              </a:extLst>
            </p:cNvPr>
            <p:cNvPicPr>
              <a:picLocks noChangeAspect="1"/>
            </p:cNvPicPr>
            <p:nvPr/>
          </p:nvPicPr>
          <p:blipFill rotWithShape="1">
            <a:blip r:embed="rId2"/>
            <a:srcRect l="17186" r="9169"/>
            <a:stretch/>
          </p:blipFill>
          <p:spPr>
            <a:xfrm>
              <a:off x="7099937" y="1010890"/>
              <a:ext cx="2505076" cy="1737360"/>
            </a:xfrm>
            <a:prstGeom prst="rect">
              <a:avLst/>
            </a:prstGeom>
          </p:spPr>
        </p:pic>
        <p:sp>
          <p:nvSpPr>
            <p:cNvPr id="101" name="Rectangle 100">
              <a:extLst>
                <a:ext uri="{FF2B5EF4-FFF2-40B4-BE49-F238E27FC236}">
                  <a16:creationId xmlns:a16="http://schemas.microsoft.com/office/drawing/2014/main" id="{C41BB2D7-B29C-E5FF-57CB-947580C6F87A}"/>
                </a:ext>
              </a:extLst>
            </p:cNvPr>
            <p:cNvSpPr/>
            <p:nvPr/>
          </p:nvSpPr>
          <p:spPr>
            <a:xfrm>
              <a:off x="7130176" y="2725376"/>
              <a:ext cx="2463901" cy="346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4A4644"/>
                  </a:solidFill>
                  <a:latin typeface="Calibri" panose="020F0502020204030204" pitchFamily="34" charset="0"/>
                  <a:cs typeface="Calibri" panose="020F0502020204030204" pitchFamily="34" charset="0"/>
                </a:rPr>
                <a:t>Aristotle</a:t>
              </a:r>
              <a:endParaRPr lang="en-US" sz="2400" b="1" dirty="0">
                <a:solidFill>
                  <a:srgbClr val="4A4644"/>
                </a:solidFill>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0440994D-B2C1-9E99-1612-8AF3FF3625DF}"/>
              </a:ext>
            </a:extLst>
          </p:cNvPr>
          <p:cNvGrpSpPr/>
          <p:nvPr/>
        </p:nvGrpSpPr>
        <p:grpSpPr>
          <a:xfrm>
            <a:off x="9486240" y="1839837"/>
            <a:ext cx="2438362" cy="1885026"/>
            <a:chOff x="9619590" y="1839837"/>
            <a:chExt cx="2438362" cy="1885026"/>
          </a:xfrm>
        </p:grpSpPr>
        <p:pic>
          <p:nvPicPr>
            <p:cNvPr id="102" name="Picture 101">
              <a:extLst>
                <a:ext uri="{FF2B5EF4-FFF2-40B4-BE49-F238E27FC236}">
                  <a16:creationId xmlns:a16="http://schemas.microsoft.com/office/drawing/2014/main" id="{4B965416-22DB-E549-FE17-EF61ABF36C21}"/>
                </a:ext>
              </a:extLst>
            </p:cNvPr>
            <p:cNvPicPr>
              <a:picLocks noChangeAspect="1"/>
            </p:cNvPicPr>
            <p:nvPr/>
          </p:nvPicPr>
          <p:blipFill>
            <a:blip r:embed="rId3"/>
            <a:stretch>
              <a:fillRect/>
            </a:stretch>
          </p:blipFill>
          <p:spPr>
            <a:xfrm>
              <a:off x="9619590" y="1839837"/>
              <a:ext cx="2438362" cy="1609949"/>
            </a:xfrm>
            <a:prstGeom prst="rect">
              <a:avLst/>
            </a:prstGeom>
          </p:spPr>
        </p:pic>
        <p:sp>
          <p:nvSpPr>
            <p:cNvPr id="103" name="Rectangle 102">
              <a:extLst>
                <a:ext uri="{FF2B5EF4-FFF2-40B4-BE49-F238E27FC236}">
                  <a16:creationId xmlns:a16="http://schemas.microsoft.com/office/drawing/2014/main" id="{7D28C524-D997-36BA-F961-932BB727AE84}"/>
                </a:ext>
              </a:extLst>
            </p:cNvPr>
            <p:cNvSpPr/>
            <p:nvPr/>
          </p:nvSpPr>
          <p:spPr>
            <a:xfrm>
              <a:off x="9619590" y="3435010"/>
              <a:ext cx="2388982" cy="289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4A4644"/>
                  </a:solidFill>
                  <a:latin typeface="+mj-lt"/>
                </a:rPr>
                <a:t>Ptolemy</a:t>
              </a:r>
              <a:endParaRPr lang="en-US" b="1" dirty="0">
                <a:solidFill>
                  <a:srgbClr val="4A4644"/>
                </a:solidFill>
              </a:endParaRPr>
            </a:p>
          </p:txBody>
        </p:sp>
      </p:grpSp>
      <p:pic>
        <p:nvPicPr>
          <p:cNvPr id="106" name="Picture 105">
            <a:extLst>
              <a:ext uri="{FF2B5EF4-FFF2-40B4-BE49-F238E27FC236}">
                <a16:creationId xmlns:a16="http://schemas.microsoft.com/office/drawing/2014/main" id="{D474653A-C4CE-0E4D-E689-F260FCA013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73181" y="3143541"/>
            <a:ext cx="2616871" cy="2365502"/>
          </a:xfrm>
          <a:prstGeom prst="rect">
            <a:avLst/>
          </a:prstGeom>
          <a:noFill/>
          <a:ln>
            <a:noFill/>
          </a:ln>
        </p:spPr>
      </p:pic>
      <p:grpSp>
        <p:nvGrpSpPr>
          <p:cNvPr id="8" name="Group 7">
            <a:extLst>
              <a:ext uri="{FF2B5EF4-FFF2-40B4-BE49-F238E27FC236}">
                <a16:creationId xmlns:a16="http://schemas.microsoft.com/office/drawing/2014/main" id="{919EE7BE-F9A4-6296-0B16-92D7947A63DC}"/>
              </a:ext>
            </a:extLst>
          </p:cNvPr>
          <p:cNvGrpSpPr/>
          <p:nvPr/>
        </p:nvGrpSpPr>
        <p:grpSpPr>
          <a:xfrm>
            <a:off x="3163793" y="5479828"/>
            <a:ext cx="5275263" cy="973030"/>
            <a:chOff x="2876943" y="3004893"/>
            <a:chExt cx="5275263" cy="973030"/>
          </a:xfrm>
        </p:grpSpPr>
        <p:grpSp>
          <p:nvGrpSpPr>
            <p:cNvPr id="49" name="Group 53">
              <a:extLst>
                <a:ext uri="{FF2B5EF4-FFF2-40B4-BE49-F238E27FC236}">
                  <a16:creationId xmlns:a16="http://schemas.microsoft.com/office/drawing/2014/main" id="{E4F6F061-EB9E-0D7A-29EB-E7C98F8CBB2C}"/>
                </a:ext>
              </a:extLst>
            </p:cNvPr>
            <p:cNvGrpSpPr>
              <a:grpSpLocks/>
            </p:cNvGrpSpPr>
            <p:nvPr/>
          </p:nvGrpSpPr>
          <p:grpSpPr bwMode="auto">
            <a:xfrm>
              <a:off x="2876943" y="3004893"/>
              <a:ext cx="5275263" cy="941388"/>
              <a:chOff x="0" y="2426"/>
              <a:chExt cx="4563" cy="811"/>
            </a:xfrm>
          </p:grpSpPr>
          <p:sp>
            <p:nvSpPr>
              <p:cNvPr id="60" name="Rectangle 54">
                <a:extLst>
                  <a:ext uri="{FF2B5EF4-FFF2-40B4-BE49-F238E27FC236}">
                    <a16:creationId xmlns:a16="http://schemas.microsoft.com/office/drawing/2014/main" id="{4EE48711-CAFD-7B95-B8B4-DF3AFA18FDA0}"/>
                  </a:ext>
                </a:extLst>
              </p:cNvPr>
              <p:cNvSpPr>
                <a:spLocks noChangeArrowheads="1"/>
              </p:cNvSpPr>
              <p:nvPr/>
            </p:nvSpPr>
            <p:spPr bwMode="gray">
              <a:xfrm>
                <a:off x="0" y="2651"/>
                <a:ext cx="4240" cy="577"/>
              </a:xfrm>
              <a:prstGeom prst="rect">
                <a:avLst/>
              </a:prstGeom>
              <a:gradFill rotWithShape="1">
                <a:gsLst>
                  <a:gs pos="0">
                    <a:srgbClr val="FFFFFF"/>
                  </a:gs>
                  <a:gs pos="100000">
                    <a:srgbClr val="56B0CC"/>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grpSp>
            <p:nvGrpSpPr>
              <p:cNvPr id="62" name="Group 56">
                <a:extLst>
                  <a:ext uri="{FF2B5EF4-FFF2-40B4-BE49-F238E27FC236}">
                    <a16:creationId xmlns:a16="http://schemas.microsoft.com/office/drawing/2014/main" id="{0347E16B-2F14-50E0-1945-62132F6EB87D}"/>
                  </a:ext>
                </a:extLst>
              </p:cNvPr>
              <p:cNvGrpSpPr>
                <a:grpSpLocks/>
              </p:cNvGrpSpPr>
              <p:nvPr/>
            </p:nvGrpSpPr>
            <p:grpSpPr bwMode="auto">
              <a:xfrm>
                <a:off x="3744" y="2426"/>
                <a:ext cx="819" cy="811"/>
                <a:chOff x="2016" y="1920"/>
                <a:chExt cx="1680" cy="1680"/>
              </a:xfrm>
            </p:grpSpPr>
            <p:sp>
              <p:nvSpPr>
                <p:cNvPr id="64" name="Oval 57">
                  <a:extLst>
                    <a:ext uri="{FF2B5EF4-FFF2-40B4-BE49-F238E27FC236}">
                      <a16:creationId xmlns:a16="http://schemas.microsoft.com/office/drawing/2014/main" id="{32A80B35-E3F3-6C29-6274-68A10F0EF03D}"/>
                    </a:ext>
                  </a:extLst>
                </p:cNvPr>
                <p:cNvSpPr>
                  <a:spLocks noChangeArrowheads="1"/>
                </p:cNvSpPr>
                <p:nvPr/>
              </p:nvSpPr>
              <p:spPr bwMode="gray">
                <a:xfrm>
                  <a:off x="2016" y="1920"/>
                  <a:ext cx="1680" cy="1680"/>
                </a:xfrm>
                <a:prstGeom prst="ellipse">
                  <a:avLst/>
                </a:prstGeom>
                <a:gradFill rotWithShape="1">
                  <a:gsLst>
                    <a:gs pos="0">
                      <a:srgbClr val="56B0CC"/>
                    </a:gs>
                    <a:gs pos="100000">
                      <a:srgbClr val="152B3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solidFill>
                      <a:schemeClr val="tx1"/>
                    </a:solidFill>
                  </a:endParaRPr>
                </a:p>
              </p:txBody>
            </p:sp>
            <p:sp>
              <p:nvSpPr>
                <p:cNvPr id="65" name="Freeform 58">
                  <a:extLst>
                    <a:ext uri="{FF2B5EF4-FFF2-40B4-BE49-F238E27FC236}">
                      <a16:creationId xmlns:a16="http://schemas.microsoft.com/office/drawing/2014/main" id="{DBEECB2C-8800-1106-AC3B-A7A00F7192B5}"/>
                    </a:ext>
                  </a:extLst>
                </p:cNvPr>
                <p:cNvSpPr>
                  <a:spLocks/>
                </p:cNvSpPr>
                <p:nvPr/>
              </p:nvSpPr>
              <p:spPr bwMode="gray">
                <a:xfrm>
                  <a:off x="2208" y="1948"/>
                  <a:ext cx="1296" cy="634"/>
                </a:xfrm>
                <a:custGeom>
                  <a:avLst/>
                  <a:gdLst>
                    <a:gd name="T0" fmla="*/ 1228 w 1321"/>
                    <a:gd name="T1" fmla="*/ 283 h 712"/>
                    <a:gd name="T2" fmla="*/ 1244 w 1321"/>
                    <a:gd name="T3" fmla="*/ 313 h 712"/>
                    <a:gd name="T4" fmla="*/ 1247 w 1321"/>
                    <a:gd name="T5" fmla="*/ 339 h 712"/>
                    <a:gd name="T6" fmla="*/ 1242 w 1321"/>
                    <a:gd name="T7" fmla="*/ 364 h 712"/>
                    <a:gd name="T8" fmla="*/ 1225 w 1321"/>
                    <a:gd name="T9" fmla="*/ 388 h 712"/>
                    <a:gd name="T10" fmla="*/ 1201 w 1321"/>
                    <a:gd name="T11" fmla="*/ 409 h 712"/>
                    <a:gd name="T12" fmla="*/ 1170 w 1321"/>
                    <a:gd name="T13" fmla="*/ 427 h 712"/>
                    <a:gd name="T14" fmla="*/ 1129 w 1321"/>
                    <a:gd name="T15" fmla="*/ 443 h 712"/>
                    <a:gd name="T16" fmla="*/ 1083 w 1321"/>
                    <a:gd name="T17" fmla="*/ 459 h 712"/>
                    <a:gd name="T18" fmla="*/ 1031 w 1321"/>
                    <a:gd name="T19" fmla="*/ 471 h 712"/>
                    <a:gd name="T20" fmla="*/ 973 w 1321"/>
                    <a:gd name="T21" fmla="*/ 482 h 712"/>
                    <a:gd name="T22" fmla="*/ 913 w 1321"/>
                    <a:gd name="T23" fmla="*/ 490 h 712"/>
                    <a:gd name="T24" fmla="*/ 846 w 1321"/>
                    <a:gd name="T25" fmla="*/ 497 h 712"/>
                    <a:gd name="T26" fmla="*/ 778 w 1321"/>
                    <a:gd name="T27" fmla="*/ 501 h 712"/>
                    <a:gd name="T28" fmla="*/ 751 w 1321"/>
                    <a:gd name="T29" fmla="*/ 503 h 712"/>
                    <a:gd name="T30" fmla="*/ 449 w 1321"/>
                    <a:gd name="T31" fmla="*/ 503 h 712"/>
                    <a:gd name="T32" fmla="*/ 445 w 1321"/>
                    <a:gd name="T33" fmla="*/ 503 h 712"/>
                    <a:gd name="T34" fmla="*/ 386 w 1321"/>
                    <a:gd name="T35" fmla="*/ 500 h 712"/>
                    <a:gd name="T36" fmla="*/ 329 w 1321"/>
                    <a:gd name="T37" fmla="*/ 497 h 712"/>
                    <a:gd name="T38" fmla="*/ 275 w 1321"/>
                    <a:gd name="T39" fmla="*/ 492 h 712"/>
                    <a:gd name="T40" fmla="*/ 223 w 1321"/>
                    <a:gd name="T41" fmla="*/ 487 h 712"/>
                    <a:gd name="T42" fmla="*/ 176 w 1321"/>
                    <a:gd name="T43" fmla="*/ 478 h 712"/>
                    <a:gd name="T44" fmla="*/ 132 w 1321"/>
                    <a:gd name="T45" fmla="*/ 467 h 712"/>
                    <a:gd name="T46" fmla="*/ 96 w 1321"/>
                    <a:gd name="T47" fmla="*/ 458 h 712"/>
                    <a:gd name="T48" fmla="*/ 64 w 1321"/>
                    <a:gd name="T49" fmla="*/ 445 h 712"/>
                    <a:gd name="T50" fmla="*/ 36 w 1321"/>
                    <a:gd name="T51" fmla="*/ 429 h 712"/>
                    <a:gd name="T52" fmla="*/ 18 w 1321"/>
                    <a:gd name="T53" fmla="*/ 411 h 712"/>
                    <a:gd name="T54" fmla="*/ 6 w 1321"/>
                    <a:gd name="T55" fmla="*/ 391 h 712"/>
                    <a:gd name="T56" fmla="*/ 0 w 1321"/>
                    <a:gd name="T57" fmla="*/ 370 h 712"/>
                    <a:gd name="T58" fmla="*/ 0 w 1321"/>
                    <a:gd name="T59" fmla="*/ 367 h 712"/>
                    <a:gd name="T60" fmla="*/ 4 w 1321"/>
                    <a:gd name="T61" fmla="*/ 344 h 712"/>
                    <a:gd name="T62" fmla="*/ 16 w 1321"/>
                    <a:gd name="T63" fmla="*/ 315 h 712"/>
                    <a:gd name="T64" fmla="*/ 48 w 1321"/>
                    <a:gd name="T65" fmla="*/ 261 h 712"/>
                    <a:gd name="T66" fmla="*/ 88 w 1321"/>
                    <a:gd name="T67" fmla="*/ 211 h 712"/>
                    <a:gd name="T68" fmla="*/ 138 w 1321"/>
                    <a:gd name="T69" fmla="*/ 166 h 712"/>
                    <a:gd name="T70" fmla="*/ 192 w 1321"/>
                    <a:gd name="T71" fmla="*/ 125 h 712"/>
                    <a:gd name="T72" fmla="*/ 255 w 1321"/>
                    <a:gd name="T73" fmla="*/ 88 h 712"/>
                    <a:gd name="T74" fmla="*/ 323 w 1321"/>
                    <a:gd name="T75" fmla="*/ 58 h 712"/>
                    <a:gd name="T76" fmla="*/ 391 w 1321"/>
                    <a:gd name="T77" fmla="*/ 33 h 712"/>
                    <a:gd name="T78" fmla="*/ 470 w 1321"/>
                    <a:gd name="T79" fmla="*/ 15 h 712"/>
                    <a:gd name="T80" fmla="*/ 548 w 1321"/>
                    <a:gd name="T81" fmla="*/ 4 h 712"/>
                    <a:gd name="T82" fmla="*/ 630 w 1321"/>
                    <a:gd name="T83" fmla="*/ 0 h 712"/>
                    <a:gd name="T84" fmla="*/ 630 w 1321"/>
                    <a:gd name="T85" fmla="*/ 0 h 712"/>
                    <a:gd name="T86" fmla="*/ 717 w 1321"/>
                    <a:gd name="T87" fmla="*/ 4 h 712"/>
                    <a:gd name="T88" fmla="*/ 800 w 1321"/>
                    <a:gd name="T89" fmla="*/ 16 h 712"/>
                    <a:gd name="T90" fmla="*/ 880 w 1321"/>
                    <a:gd name="T91" fmla="*/ 37 h 712"/>
                    <a:gd name="T92" fmla="*/ 954 w 1321"/>
                    <a:gd name="T93" fmla="*/ 63 h 712"/>
                    <a:gd name="T94" fmla="*/ 1022 w 1321"/>
                    <a:gd name="T95" fmla="*/ 97 h 712"/>
                    <a:gd name="T96" fmla="*/ 1085 w 1321"/>
                    <a:gd name="T97" fmla="*/ 137 h 712"/>
                    <a:gd name="T98" fmla="*/ 1141 w 1321"/>
                    <a:gd name="T99" fmla="*/ 181 h 712"/>
                    <a:gd name="T100" fmla="*/ 1188 w 1321"/>
                    <a:gd name="T101" fmla="*/ 229 h 712"/>
                    <a:gd name="T102" fmla="*/ 1228 w 1321"/>
                    <a:gd name="T103" fmla="*/ 283 h 712"/>
                    <a:gd name="T104" fmla="*/ 1228 w 1321"/>
                    <a:gd name="T105" fmla="*/ 28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56B0CC"/>
                    </a:gs>
                  </a:gsLst>
                  <a:lin ang="5400000" scaled="1"/>
                </a:gradFill>
                <a:ln>
                  <a:noFill/>
                </a:ln>
                <a:extLst>
                  <a:ext uri="{91240B29-F687-4F45-9708-019B960494DF}">
                    <a14:hiddenLine xmlns:a14="http://schemas.microsoft.com/office/drawing/2010/main" w="0">
                      <a:solidFill>
                        <a:schemeClr val="bg2"/>
                      </a:solidFill>
                      <a:prstDash val="solid"/>
                      <a:round/>
                      <a:headEnd/>
                      <a:tailEnd/>
                    </a14:hiddenLine>
                  </a:ext>
                </a:extLst>
              </p:spPr>
              <p:txBody>
                <a:bodyPr/>
                <a:lstStyle/>
                <a:p>
                  <a:endParaRPr lang="en-US"/>
                </a:p>
              </p:txBody>
            </p:sp>
          </p:grpSp>
        </p:grpSp>
        <p:sp>
          <p:nvSpPr>
            <p:cNvPr id="53" name="Text Box 69">
              <a:extLst>
                <a:ext uri="{FF2B5EF4-FFF2-40B4-BE49-F238E27FC236}">
                  <a16:creationId xmlns:a16="http://schemas.microsoft.com/office/drawing/2014/main" id="{07D52394-D735-EB01-1B8D-C128713E62CE}"/>
                </a:ext>
              </a:extLst>
            </p:cNvPr>
            <p:cNvSpPr txBox="1">
              <a:spLocks noChangeArrowheads="1"/>
            </p:cNvSpPr>
            <p:nvPr/>
          </p:nvSpPr>
          <p:spPr bwMode="gray">
            <a:xfrm>
              <a:off x="3272172" y="3220793"/>
              <a:ext cx="3933191"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lnSpc>
                  <a:spcPct val="90000"/>
                </a:lnSpc>
                <a:buNone/>
              </a:pPr>
              <a:r>
                <a:rPr lang="vi-VN" sz="2400" b="1">
                  <a:solidFill>
                    <a:srgbClr val="4A4644"/>
                  </a:solidFill>
                  <a:latin typeface="Calibri" panose="020F0502020204030204" pitchFamily="34" charset="0"/>
                  <a:cs typeface="Calibri" panose="020F0502020204030204" pitchFamily="34" charset="0"/>
                </a:rPr>
                <a:t>người kế thừa và hoàn thiện phương pháp này.</a:t>
              </a:r>
              <a:endParaRPr lang="en-US" sz="2400" b="1" dirty="0">
                <a:solidFill>
                  <a:srgbClr val="4A4644"/>
                </a:solidFill>
                <a:latin typeface="Calibri" panose="020F0502020204030204" pitchFamily="34" charset="0"/>
                <a:cs typeface="Calibri" panose="020F0502020204030204" pitchFamily="34" charset="0"/>
              </a:endParaRPr>
            </a:p>
          </p:txBody>
        </p:sp>
      </p:grpSp>
      <p:grpSp>
        <p:nvGrpSpPr>
          <p:cNvPr id="107" name="Group 106">
            <a:extLst>
              <a:ext uri="{FF2B5EF4-FFF2-40B4-BE49-F238E27FC236}">
                <a16:creationId xmlns:a16="http://schemas.microsoft.com/office/drawing/2014/main" id="{426CEFF3-60A5-C770-157D-255054894D29}"/>
              </a:ext>
            </a:extLst>
          </p:cNvPr>
          <p:cNvGrpSpPr/>
          <p:nvPr/>
        </p:nvGrpSpPr>
        <p:grpSpPr>
          <a:xfrm>
            <a:off x="9429202" y="3789942"/>
            <a:ext cx="2560320" cy="2697027"/>
            <a:chOff x="5027715" y="3522316"/>
            <a:chExt cx="2560320" cy="2697027"/>
          </a:xfrm>
        </p:grpSpPr>
        <p:pic>
          <p:nvPicPr>
            <p:cNvPr id="108" name="Picture 107">
              <a:extLst>
                <a:ext uri="{FF2B5EF4-FFF2-40B4-BE49-F238E27FC236}">
                  <a16:creationId xmlns:a16="http://schemas.microsoft.com/office/drawing/2014/main" id="{89DC88C0-F04E-19ED-0524-4E0BE140720A}"/>
                </a:ext>
              </a:extLst>
            </p:cNvPr>
            <p:cNvPicPr>
              <a:picLocks noChangeAspect="1"/>
            </p:cNvPicPr>
            <p:nvPr/>
          </p:nvPicPr>
          <p:blipFill>
            <a:blip r:embed="rId5"/>
            <a:stretch>
              <a:fillRect/>
            </a:stretch>
          </p:blipFill>
          <p:spPr>
            <a:xfrm>
              <a:off x="5027715" y="3522316"/>
              <a:ext cx="2560320" cy="2164309"/>
            </a:xfrm>
            <a:prstGeom prst="rect">
              <a:avLst/>
            </a:prstGeom>
          </p:spPr>
        </p:pic>
        <p:sp>
          <p:nvSpPr>
            <p:cNvPr id="109" name="Rectangle 108">
              <a:extLst>
                <a:ext uri="{FF2B5EF4-FFF2-40B4-BE49-F238E27FC236}">
                  <a16:creationId xmlns:a16="http://schemas.microsoft.com/office/drawing/2014/main" id="{FE4DA2CC-B889-2C74-8CEB-B4B2ED13710A}"/>
                </a:ext>
              </a:extLst>
            </p:cNvPr>
            <p:cNvSpPr/>
            <p:nvPr/>
          </p:nvSpPr>
          <p:spPr>
            <a:xfrm>
              <a:off x="5027715" y="570567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400" b="1" dirty="0">
                  <a:solidFill>
                    <a:srgbClr val="4A4644"/>
                  </a:solidFill>
                  <a:latin typeface="Calibri" panose="020F0502020204030204" pitchFamily="34" charset="0"/>
                  <a:cs typeface="Calibri" panose="020F0502020204030204" pitchFamily="34" charset="0"/>
                </a:rPr>
                <a:t>Newton</a:t>
              </a:r>
            </a:p>
            <a:p>
              <a:pPr algn="ctr">
                <a:lnSpc>
                  <a:spcPct val="80000"/>
                </a:lnSpc>
              </a:pPr>
              <a:r>
                <a:rPr lang="en-US" sz="2400" b="1" dirty="0">
                  <a:solidFill>
                    <a:srgbClr val="4A4644"/>
                  </a:solidFill>
                  <a:latin typeface="Calibri" panose="020F0502020204030204" pitchFamily="34" charset="0"/>
                  <a:cs typeface="Calibri" panose="020F0502020204030204" pitchFamily="34" charset="0"/>
                </a:rPr>
                <a:t>1642-1727</a:t>
              </a:r>
            </a:p>
          </p:txBody>
        </p:sp>
      </p:grpSp>
      <p:grpSp>
        <p:nvGrpSpPr>
          <p:cNvPr id="77" name="Group 76">
            <a:extLst>
              <a:ext uri="{FF2B5EF4-FFF2-40B4-BE49-F238E27FC236}">
                <a16:creationId xmlns:a16="http://schemas.microsoft.com/office/drawing/2014/main" id="{0EE67FDF-0DF8-9723-5E4B-4F1D6971DC38}"/>
              </a:ext>
            </a:extLst>
          </p:cNvPr>
          <p:cNvGrpSpPr/>
          <p:nvPr/>
        </p:nvGrpSpPr>
        <p:grpSpPr>
          <a:xfrm>
            <a:off x="242673" y="1329563"/>
            <a:ext cx="2504441" cy="3636962"/>
            <a:chOff x="297099" y="2548762"/>
            <a:chExt cx="2504441" cy="3636962"/>
          </a:xfrm>
        </p:grpSpPr>
        <p:grpSp>
          <p:nvGrpSpPr>
            <p:cNvPr id="78" name="Group 7">
              <a:extLst>
                <a:ext uri="{FF2B5EF4-FFF2-40B4-BE49-F238E27FC236}">
                  <a16:creationId xmlns:a16="http://schemas.microsoft.com/office/drawing/2014/main" id="{AD176A3C-FAD1-FA44-3DFA-7B6682C94AEA}"/>
                </a:ext>
              </a:extLst>
            </p:cNvPr>
            <p:cNvGrpSpPr>
              <a:grpSpLocks/>
            </p:cNvGrpSpPr>
            <p:nvPr/>
          </p:nvGrpSpPr>
          <p:grpSpPr bwMode="auto">
            <a:xfrm>
              <a:off x="424099" y="2548762"/>
              <a:ext cx="2377441" cy="3636962"/>
              <a:chOff x="457199" y="1239996"/>
              <a:chExt cx="2194140" cy="2804886"/>
            </a:xfrm>
          </p:grpSpPr>
          <p:sp>
            <p:nvSpPr>
              <p:cNvPr id="84" name="Rectangle 83">
                <a:extLst>
                  <a:ext uri="{FF2B5EF4-FFF2-40B4-BE49-F238E27FC236}">
                    <a16:creationId xmlns:a16="http://schemas.microsoft.com/office/drawing/2014/main" id="{F80ADC4C-4542-E45E-AF74-0C8ED2A5FDB8}"/>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6226CCE6-616F-8522-2FFD-C2709AEB8172}"/>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9" name="Group 6">
              <a:extLst>
                <a:ext uri="{FF2B5EF4-FFF2-40B4-BE49-F238E27FC236}">
                  <a16:creationId xmlns:a16="http://schemas.microsoft.com/office/drawing/2014/main" id="{C81DD961-C658-851E-5E8C-DEEB5940C9BC}"/>
                </a:ext>
              </a:extLst>
            </p:cNvPr>
            <p:cNvGrpSpPr>
              <a:grpSpLocks/>
            </p:cNvGrpSpPr>
            <p:nvPr/>
          </p:nvGrpSpPr>
          <p:grpSpPr bwMode="auto">
            <a:xfrm flipV="1">
              <a:off x="297099" y="2607499"/>
              <a:ext cx="2101850" cy="738188"/>
              <a:chOff x="4763053" y="2558525"/>
              <a:chExt cx="2840865" cy="833718"/>
            </a:xfrm>
          </p:grpSpPr>
          <p:sp>
            <p:nvSpPr>
              <p:cNvPr id="82" name="Freeform 54">
                <a:extLst>
                  <a:ext uri="{FF2B5EF4-FFF2-40B4-BE49-F238E27FC236}">
                    <a16:creationId xmlns:a16="http://schemas.microsoft.com/office/drawing/2014/main" id="{B276E076-4F6F-D64F-CF66-6067895083A3}"/>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3" name="Pie 55">
                <a:extLst>
                  <a:ext uri="{FF2B5EF4-FFF2-40B4-BE49-F238E27FC236}">
                    <a16:creationId xmlns:a16="http://schemas.microsoft.com/office/drawing/2014/main" id="{C6FDC65E-9C9B-EA86-4338-CA16B1361B4A}"/>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0" name="Rectangle 79">
              <a:extLst>
                <a:ext uri="{FF2B5EF4-FFF2-40B4-BE49-F238E27FC236}">
                  <a16:creationId xmlns:a16="http://schemas.microsoft.com/office/drawing/2014/main" id="{1ACD2BD5-6483-7F43-E5CD-24E8BE833493}"/>
                </a:ext>
              </a:extLst>
            </p:cNvPr>
            <p:cNvSpPr>
              <a:spLocks noChangeArrowheads="1"/>
            </p:cNvSpPr>
            <p:nvPr/>
          </p:nvSpPr>
          <p:spPr bwMode="auto">
            <a:xfrm>
              <a:off x="530688" y="3945674"/>
              <a:ext cx="2173698" cy="1643527"/>
            </a:xfrm>
            <a:prstGeom prst="rect">
              <a:avLst/>
            </a:prstGeom>
            <a:noFill/>
            <a:ln w="9525">
              <a:noFill/>
              <a:miter lim="800000"/>
              <a:headEnd/>
              <a:tailEnd/>
            </a:ln>
          </p:spPr>
          <p:txBody>
            <a:bodyPr wrap="square" anchor="ctr">
              <a:spAutoFit/>
            </a:bodyPr>
            <a:lstStyle/>
            <a:p>
              <a:pPr lvl="0" algn="just">
                <a:lnSpc>
                  <a:spcPct val="90000"/>
                </a:lnSpc>
              </a:pP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1" name="TextBox 80">
              <a:extLst>
                <a:ext uri="{FF2B5EF4-FFF2-40B4-BE49-F238E27FC236}">
                  <a16:creationId xmlns:a16="http://schemas.microsoft.com/office/drawing/2014/main" id="{75E4E709-0867-C70F-0E06-FBD2A06E42BF}"/>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6" name="Group 85">
            <a:extLst>
              <a:ext uri="{FF2B5EF4-FFF2-40B4-BE49-F238E27FC236}">
                <a16:creationId xmlns:a16="http://schemas.microsoft.com/office/drawing/2014/main" id="{3A621F4D-5BF5-E630-DCDA-A02B0F4E3B5A}"/>
              </a:ext>
            </a:extLst>
          </p:cNvPr>
          <p:cNvGrpSpPr/>
          <p:nvPr/>
        </p:nvGrpSpPr>
        <p:grpSpPr>
          <a:xfrm>
            <a:off x="12246574" y="1409389"/>
            <a:ext cx="5964873" cy="3636962"/>
            <a:chOff x="3297474" y="2548762"/>
            <a:chExt cx="5964873" cy="3636962"/>
          </a:xfrm>
        </p:grpSpPr>
        <p:grpSp>
          <p:nvGrpSpPr>
            <p:cNvPr id="87" name="Group 57">
              <a:extLst>
                <a:ext uri="{FF2B5EF4-FFF2-40B4-BE49-F238E27FC236}">
                  <a16:creationId xmlns:a16="http://schemas.microsoft.com/office/drawing/2014/main" id="{A3E4B27E-2BC5-0EBF-8439-D26B2E3552BB}"/>
                </a:ext>
              </a:extLst>
            </p:cNvPr>
            <p:cNvGrpSpPr>
              <a:grpSpLocks/>
            </p:cNvGrpSpPr>
            <p:nvPr/>
          </p:nvGrpSpPr>
          <p:grpSpPr bwMode="auto">
            <a:xfrm>
              <a:off x="3410187" y="2548762"/>
              <a:ext cx="5852160" cy="3636962"/>
              <a:chOff x="457199" y="1239996"/>
              <a:chExt cx="5400959" cy="2804886"/>
            </a:xfrm>
          </p:grpSpPr>
          <p:sp>
            <p:nvSpPr>
              <p:cNvPr id="93" name="Rectangle 92">
                <a:extLst>
                  <a:ext uri="{FF2B5EF4-FFF2-40B4-BE49-F238E27FC236}">
                    <a16:creationId xmlns:a16="http://schemas.microsoft.com/office/drawing/2014/main" id="{F1AB4378-A7D3-BC5D-EBA8-908967D00506}"/>
                  </a:ext>
                </a:extLst>
              </p:cNvPr>
              <p:cNvSpPr/>
              <p:nvPr/>
            </p:nvSpPr>
            <p:spPr>
              <a:xfrm>
                <a:off x="457199" y="1239996"/>
                <a:ext cx="54009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4A4644"/>
                  </a:solidFill>
                  <a:latin typeface="Calibri" panose="020F0502020204030204" pitchFamily="34" charset="0"/>
                  <a:cs typeface="Calibri" panose="020F0502020204030204" pitchFamily="34" charset="0"/>
                </a:endParaRPr>
              </a:p>
            </p:txBody>
          </p:sp>
          <p:sp>
            <p:nvSpPr>
              <p:cNvPr id="94" name="Rectangle 93">
                <a:extLst>
                  <a:ext uri="{FF2B5EF4-FFF2-40B4-BE49-F238E27FC236}">
                    <a16:creationId xmlns:a16="http://schemas.microsoft.com/office/drawing/2014/main" id="{E0554ACD-FD2F-71AB-A09F-71BEF715919B}"/>
                  </a:ext>
                </a:extLst>
              </p:cNvPr>
              <p:cNvSpPr/>
              <p:nvPr/>
            </p:nvSpPr>
            <p:spPr>
              <a:xfrm>
                <a:off x="536316" y="1293865"/>
                <a:ext cx="523217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8" name="Group 60">
              <a:extLst>
                <a:ext uri="{FF2B5EF4-FFF2-40B4-BE49-F238E27FC236}">
                  <a16:creationId xmlns:a16="http://schemas.microsoft.com/office/drawing/2014/main" id="{F1EED448-9296-ADAA-D466-E9E29DCE9AA4}"/>
                </a:ext>
              </a:extLst>
            </p:cNvPr>
            <p:cNvGrpSpPr>
              <a:grpSpLocks/>
            </p:cNvGrpSpPr>
            <p:nvPr/>
          </p:nvGrpSpPr>
          <p:grpSpPr bwMode="auto">
            <a:xfrm flipV="1">
              <a:off x="3297474" y="2607499"/>
              <a:ext cx="2101850" cy="738188"/>
              <a:chOff x="4782670" y="2558525"/>
              <a:chExt cx="2840865" cy="833718"/>
            </a:xfrm>
          </p:grpSpPr>
          <p:sp>
            <p:nvSpPr>
              <p:cNvPr id="91" name="Freeform 63">
                <a:extLst>
                  <a:ext uri="{FF2B5EF4-FFF2-40B4-BE49-F238E27FC236}">
                    <a16:creationId xmlns:a16="http://schemas.microsoft.com/office/drawing/2014/main" id="{9888F746-598D-AAB6-94EB-3A454D4148FF}"/>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2" name="Pie 64">
                <a:extLst>
                  <a:ext uri="{FF2B5EF4-FFF2-40B4-BE49-F238E27FC236}">
                    <a16:creationId xmlns:a16="http://schemas.microsoft.com/office/drawing/2014/main" id="{B08C7C42-C6DA-B6B4-8FFF-817EEC2D1FE6}"/>
                  </a:ext>
                </a:extLst>
              </p:cNvPr>
              <p:cNvSpPr/>
              <p:nvPr/>
            </p:nvSpPr>
            <p:spPr bwMode="gray">
              <a:xfrm>
                <a:off x="4782670" y="321294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9" name="Rectangle 82">
              <a:extLst>
                <a:ext uri="{FF2B5EF4-FFF2-40B4-BE49-F238E27FC236}">
                  <a16:creationId xmlns:a16="http://schemas.microsoft.com/office/drawing/2014/main" id="{003DC8CA-2ADF-0EDE-5DF4-F4721DC1E26C}"/>
                </a:ext>
              </a:extLst>
            </p:cNvPr>
            <p:cNvSpPr>
              <a:spLocks noChangeArrowheads="1"/>
            </p:cNvSpPr>
            <p:nvPr/>
          </p:nvSpPr>
          <p:spPr bwMode="auto">
            <a:xfrm>
              <a:off x="3514434" y="3441137"/>
              <a:ext cx="5642714" cy="2647776"/>
            </a:xfrm>
            <a:prstGeom prst="rect">
              <a:avLst/>
            </a:prstGeom>
            <a:noFill/>
            <a:ln w="9525">
              <a:noFill/>
              <a:miter lim="800000"/>
              <a:headEnd/>
              <a:tailEnd/>
            </a:ln>
          </p:spPr>
          <p:txBody>
            <a:bodyPr wrap="square" anchor="ctr">
              <a:spAutoFit/>
            </a:bodyPr>
            <a:lstStyle/>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Aristotle quan niệm các vật nặng rơi nhanh hơn các vật nhẹ, nhưng Galilei không tin, ông đã làm thí nghiệm tại tháp nghiêng Pisa và đưa ra kết luận: Không có sức cản của không khí (hoặc sức cản rất nhỏ so với trọng lượng của vật) thì các vật rơi như nhau (Hình 1.1).</a:t>
              </a:r>
            </a:p>
            <a:p>
              <a:pPr lvl="0" algn="just">
                <a:lnSpc>
                  <a:spcPct val="80000"/>
                </a:lnSpc>
              </a:pPr>
              <a:r>
                <a:rPr lang="en-US" sz="23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90" name="TextBox 89">
              <a:extLst>
                <a:ext uri="{FF2B5EF4-FFF2-40B4-BE49-F238E27FC236}">
                  <a16:creationId xmlns:a16="http://schemas.microsoft.com/office/drawing/2014/main" id="{5C425456-D32B-D0D9-1AA6-1B3367C8CB35}"/>
                </a:ext>
              </a:extLst>
            </p:cNvPr>
            <p:cNvSpPr txBox="1"/>
            <p:nvPr/>
          </p:nvSpPr>
          <p:spPr>
            <a:xfrm>
              <a:off x="34974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15" name="Group 114">
            <a:extLst>
              <a:ext uri="{FF2B5EF4-FFF2-40B4-BE49-F238E27FC236}">
                <a16:creationId xmlns:a16="http://schemas.microsoft.com/office/drawing/2014/main" id="{39B64BA8-572A-CED1-D62E-007C833BC920}"/>
              </a:ext>
            </a:extLst>
          </p:cNvPr>
          <p:cNvGrpSpPr/>
          <p:nvPr/>
        </p:nvGrpSpPr>
        <p:grpSpPr>
          <a:xfrm>
            <a:off x="12273206" y="1335040"/>
            <a:ext cx="2471739" cy="3636962"/>
            <a:chOff x="3297474" y="2548762"/>
            <a:chExt cx="2471739" cy="3636962"/>
          </a:xfrm>
        </p:grpSpPr>
        <p:grpSp>
          <p:nvGrpSpPr>
            <p:cNvPr id="116" name="Group 57">
              <a:extLst>
                <a:ext uri="{FF2B5EF4-FFF2-40B4-BE49-F238E27FC236}">
                  <a16:creationId xmlns:a16="http://schemas.microsoft.com/office/drawing/2014/main" id="{F5310635-2472-045B-F61E-579DC8874A18}"/>
                </a:ext>
              </a:extLst>
            </p:cNvPr>
            <p:cNvGrpSpPr>
              <a:grpSpLocks/>
            </p:cNvGrpSpPr>
            <p:nvPr/>
          </p:nvGrpSpPr>
          <p:grpSpPr bwMode="auto">
            <a:xfrm>
              <a:off x="3410188" y="2548762"/>
              <a:ext cx="2359025" cy="3636962"/>
              <a:chOff x="457200" y="1239996"/>
              <a:chExt cx="2177144" cy="2804886"/>
            </a:xfrm>
          </p:grpSpPr>
          <p:sp>
            <p:nvSpPr>
              <p:cNvPr id="122" name="Rectangle 121">
                <a:extLst>
                  <a:ext uri="{FF2B5EF4-FFF2-40B4-BE49-F238E27FC236}">
                    <a16:creationId xmlns:a16="http://schemas.microsoft.com/office/drawing/2014/main" id="{73BA08AD-053E-DBF2-C089-77EEAD9CBA1C}"/>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267BCA63-BC0F-5D3F-D912-CC3EC3D81E69}"/>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7" name="Group 60">
              <a:extLst>
                <a:ext uri="{FF2B5EF4-FFF2-40B4-BE49-F238E27FC236}">
                  <a16:creationId xmlns:a16="http://schemas.microsoft.com/office/drawing/2014/main" id="{8FABF52C-E666-5B4B-B759-66346F4EA102}"/>
                </a:ext>
              </a:extLst>
            </p:cNvPr>
            <p:cNvGrpSpPr>
              <a:grpSpLocks/>
            </p:cNvGrpSpPr>
            <p:nvPr/>
          </p:nvGrpSpPr>
          <p:grpSpPr bwMode="auto">
            <a:xfrm flipV="1">
              <a:off x="3297474" y="2721799"/>
              <a:ext cx="2101850" cy="738188"/>
              <a:chOff x="4782670" y="2429435"/>
              <a:chExt cx="2840865" cy="833718"/>
            </a:xfrm>
          </p:grpSpPr>
          <p:sp>
            <p:nvSpPr>
              <p:cNvPr id="120" name="Freeform 63">
                <a:extLst>
                  <a:ext uri="{FF2B5EF4-FFF2-40B4-BE49-F238E27FC236}">
                    <a16:creationId xmlns:a16="http://schemas.microsoft.com/office/drawing/2014/main" id="{87D364F1-7EAF-137F-0320-5AC3978F9201}"/>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21" name="Pie 64">
                <a:extLst>
                  <a:ext uri="{FF2B5EF4-FFF2-40B4-BE49-F238E27FC236}">
                    <a16:creationId xmlns:a16="http://schemas.microsoft.com/office/drawing/2014/main" id="{E82A6157-6065-87FB-506B-7C62D57B23E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18" name="Rectangle 82">
              <a:extLst>
                <a:ext uri="{FF2B5EF4-FFF2-40B4-BE49-F238E27FC236}">
                  <a16:creationId xmlns:a16="http://schemas.microsoft.com/office/drawing/2014/main" id="{270E5924-5D54-C006-F6C0-37BBD16C55B9}"/>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DDDEDFF2-B598-5FE6-CB6A-A79C71577D04}"/>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007700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1000"/>
                                        <p:tgtEl>
                                          <p:spTgt spid="104"/>
                                        </p:tgtEl>
                                      </p:cBhvr>
                                    </p:animEffect>
                                    <p:anim calcmode="lin" valueType="num">
                                      <p:cBhvr>
                                        <p:cTn id="19" dur="1000" fill="hold"/>
                                        <p:tgtEl>
                                          <p:spTgt spid="104"/>
                                        </p:tgtEl>
                                        <p:attrNameLst>
                                          <p:attrName>ppt_x</p:attrName>
                                        </p:attrNameLst>
                                      </p:cBhvr>
                                      <p:tavLst>
                                        <p:tav tm="0">
                                          <p:val>
                                            <p:strVal val="#ppt_x"/>
                                          </p:val>
                                        </p:tav>
                                        <p:tav tm="100000">
                                          <p:val>
                                            <p:strVal val="#ppt_x"/>
                                          </p:val>
                                        </p:tav>
                                      </p:tavLst>
                                    </p:anim>
                                    <p:anim calcmode="lin" valueType="num">
                                      <p:cBhvr>
                                        <p:cTn id="20" dur="1000" fill="hold"/>
                                        <p:tgtEl>
                                          <p:spTgt spid="10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1000"/>
                                        <p:tgtEl>
                                          <p:spTgt spid="98"/>
                                        </p:tgtEl>
                                      </p:cBhvr>
                                    </p:animEffect>
                                    <p:anim calcmode="lin" valueType="num">
                                      <p:cBhvr>
                                        <p:cTn id="25" dur="1000" fill="hold"/>
                                        <p:tgtEl>
                                          <p:spTgt spid="98"/>
                                        </p:tgtEl>
                                        <p:attrNameLst>
                                          <p:attrName>ppt_x</p:attrName>
                                        </p:attrNameLst>
                                      </p:cBhvr>
                                      <p:tavLst>
                                        <p:tav tm="0">
                                          <p:val>
                                            <p:strVal val="#ppt_x"/>
                                          </p:val>
                                        </p:tav>
                                        <p:tav tm="100000">
                                          <p:val>
                                            <p:strVal val="#ppt_x"/>
                                          </p:val>
                                        </p:tav>
                                      </p:tavLst>
                                    </p:anim>
                                    <p:anim calcmode="lin" valueType="num">
                                      <p:cBhvr>
                                        <p:cTn id="26"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fade">
                                      <p:cBhvr>
                                        <p:cTn id="35" dur="1000"/>
                                        <p:tgtEl>
                                          <p:spTgt spid="106"/>
                                        </p:tgtEl>
                                      </p:cBhvr>
                                    </p:animEffect>
                                    <p:anim calcmode="lin" valueType="num">
                                      <p:cBhvr>
                                        <p:cTn id="36" dur="1000" fill="hold"/>
                                        <p:tgtEl>
                                          <p:spTgt spid="106"/>
                                        </p:tgtEl>
                                        <p:attrNameLst>
                                          <p:attrName>ppt_x</p:attrName>
                                        </p:attrNameLst>
                                      </p:cBhvr>
                                      <p:tavLst>
                                        <p:tav tm="0">
                                          <p:val>
                                            <p:strVal val="#ppt_x"/>
                                          </p:val>
                                        </p:tav>
                                        <p:tav tm="100000">
                                          <p:val>
                                            <p:strVal val="#ppt_x"/>
                                          </p:val>
                                        </p:tav>
                                      </p:tavLst>
                                    </p:anim>
                                    <p:anim calcmode="lin" valueType="num">
                                      <p:cBhvr>
                                        <p:cTn id="37"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fade">
                                      <p:cBhvr>
                                        <p:cTn id="46" dur="1000"/>
                                        <p:tgtEl>
                                          <p:spTgt spid="107"/>
                                        </p:tgtEl>
                                      </p:cBhvr>
                                    </p:animEffect>
                                    <p:anim calcmode="lin" valueType="num">
                                      <p:cBhvr>
                                        <p:cTn id="47" dur="1000" fill="hold"/>
                                        <p:tgtEl>
                                          <p:spTgt spid="107"/>
                                        </p:tgtEl>
                                        <p:attrNameLst>
                                          <p:attrName>ppt_x</p:attrName>
                                        </p:attrNameLst>
                                      </p:cBhvr>
                                      <p:tavLst>
                                        <p:tav tm="0">
                                          <p:val>
                                            <p:strVal val="#ppt_x"/>
                                          </p:val>
                                        </p:tav>
                                        <p:tav tm="100000">
                                          <p:val>
                                            <p:strVal val="#ppt_x"/>
                                          </p:val>
                                        </p:tav>
                                      </p:tavLst>
                                    </p:anim>
                                    <p:anim calcmode="lin" valueType="num">
                                      <p:cBhvr>
                                        <p:cTn id="48"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7CA16371-AC44-48B4-E326-CF813135B9BF}"/>
              </a:ext>
            </a:extLst>
          </p:cNvPr>
          <p:cNvGrpSpPr/>
          <p:nvPr/>
        </p:nvGrpSpPr>
        <p:grpSpPr>
          <a:xfrm>
            <a:off x="270787" y="1333086"/>
            <a:ext cx="2471739" cy="3636962"/>
            <a:chOff x="3297474" y="2548762"/>
            <a:chExt cx="2471739"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8" y="2548762"/>
              <a:ext cx="2359025" cy="3636962"/>
              <a:chOff x="457200" y="1239996"/>
              <a:chExt cx="2177144"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721799"/>
              <a:ext cx="2101850" cy="738188"/>
              <a:chOff x="4782670" y="242943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aphicFrame>
        <p:nvGraphicFramePr>
          <p:cNvPr id="2" name="Table 1">
            <a:extLst>
              <a:ext uri="{FF2B5EF4-FFF2-40B4-BE49-F238E27FC236}">
                <a16:creationId xmlns:a16="http://schemas.microsoft.com/office/drawing/2014/main" id="{39539347-2D81-736D-2720-EEADB51125BD}"/>
              </a:ext>
            </a:extLst>
          </p:cNvPr>
          <p:cNvGraphicFramePr>
            <a:graphicFrameLocks noGrp="1"/>
          </p:cNvGraphicFramePr>
          <p:nvPr>
            <p:extLst>
              <p:ext uri="{D42A27DB-BD31-4B8C-83A1-F6EECF244321}">
                <p14:modId xmlns:p14="http://schemas.microsoft.com/office/powerpoint/2010/main" val="2723096833"/>
              </p:ext>
            </p:extLst>
          </p:nvPr>
        </p:nvGraphicFramePr>
        <p:xfrm>
          <a:off x="3254079" y="3514874"/>
          <a:ext cx="7787988" cy="2580962"/>
        </p:xfrm>
        <a:graphic>
          <a:graphicData uri="http://schemas.openxmlformats.org/drawingml/2006/table">
            <a:tbl>
              <a:tblPr firstRow="1" firstCol="1" bandRow="1">
                <a:tableStyleId>{B301B821-A1FF-4177-AEE7-76D212191A09}</a:tableStyleId>
              </a:tblPr>
              <a:tblGrid>
                <a:gridCol w="3964591">
                  <a:extLst>
                    <a:ext uri="{9D8B030D-6E8A-4147-A177-3AD203B41FA5}">
                      <a16:colId xmlns:a16="http://schemas.microsoft.com/office/drawing/2014/main" val="97595390"/>
                    </a:ext>
                  </a:extLst>
                </a:gridCol>
                <a:gridCol w="3823397">
                  <a:extLst>
                    <a:ext uri="{9D8B030D-6E8A-4147-A177-3AD203B41FA5}">
                      <a16:colId xmlns:a16="http://schemas.microsoft.com/office/drawing/2014/main" val="2989459931"/>
                    </a:ext>
                  </a:extLst>
                </a:gridCol>
              </a:tblGrid>
              <a:tr h="334899">
                <a:tc>
                  <a:txBody>
                    <a:bodyPr/>
                    <a:lstStyle/>
                    <a:p>
                      <a:pPr algn="ctr">
                        <a:lnSpc>
                          <a:spcPct val="115000"/>
                        </a:lnSpc>
                      </a:pPr>
                      <a:r>
                        <a:rPr lang="en-US" sz="2400">
                          <a:effectLst/>
                        </a:rPr>
                        <a:t>Aristotle</a:t>
                      </a:r>
                    </a:p>
                  </a:txBody>
                  <a:tcPr marL="68580" marR="68580" marT="0" marB="0">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2400">
                          <a:effectLst/>
                        </a:rPr>
                        <a:t>Galilei</a:t>
                      </a: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6023939"/>
                  </a:ext>
                </a:extLst>
              </a:tr>
              <a:tr h="2202311">
                <a:tc>
                  <a:txBody>
                    <a:bodyPr/>
                    <a:lstStyle/>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endParaRPr lang="en-US" sz="2400" b="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pPr>
                      <a:endParaRPr lang="en-US" sz="2400">
                        <a:solidFill>
                          <a:srgbClr val="0033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978194"/>
                  </a:ext>
                </a:extLst>
              </a:tr>
            </a:tbl>
          </a:graphicData>
        </a:graphic>
      </p:graphicFrame>
      <p:pic>
        <p:nvPicPr>
          <p:cNvPr id="67" name="Picture 66">
            <a:extLst>
              <a:ext uri="{FF2B5EF4-FFF2-40B4-BE49-F238E27FC236}">
                <a16:creationId xmlns:a16="http://schemas.microsoft.com/office/drawing/2014/main" id="{7906843B-5FAC-29CB-55AD-1E76FE7992FB}"/>
              </a:ext>
            </a:extLst>
          </p:cNvPr>
          <p:cNvPicPr>
            <a:picLocks noChangeAspect="1"/>
          </p:cNvPicPr>
          <p:nvPr/>
        </p:nvPicPr>
        <p:blipFill rotWithShape="1">
          <a:blip r:embed="rId2"/>
          <a:srcRect l="17186" r="9169"/>
          <a:stretch/>
        </p:blipFill>
        <p:spPr>
          <a:xfrm>
            <a:off x="3686127" y="1224944"/>
            <a:ext cx="3132212" cy="2204056"/>
          </a:xfrm>
          <a:prstGeom prst="roundRect">
            <a:avLst>
              <a:gd name="adj" fmla="val 8594"/>
            </a:avLst>
          </a:prstGeom>
          <a:solidFill>
            <a:srgbClr val="FFFFFF">
              <a:shade val="85000"/>
            </a:srgbClr>
          </a:solidFill>
          <a:ln>
            <a:noFill/>
          </a:ln>
          <a:effectLst/>
        </p:spPr>
      </p:pic>
      <p:pic>
        <p:nvPicPr>
          <p:cNvPr id="68" name="Picture 67">
            <a:extLst>
              <a:ext uri="{FF2B5EF4-FFF2-40B4-BE49-F238E27FC236}">
                <a16:creationId xmlns:a16="http://schemas.microsoft.com/office/drawing/2014/main" id="{8D86E427-801B-C240-3400-E930FB0FD3EE}"/>
              </a:ext>
            </a:extLst>
          </p:cNvPr>
          <p:cNvPicPr/>
          <p:nvPr/>
        </p:nvPicPr>
        <p:blipFill rotWithShape="1">
          <a:blip r:embed="rId3">
            <a:extLst>
              <a:ext uri="{28A0092B-C50C-407E-A947-70E740481C1C}">
                <a14:useLocalDpi xmlns:a14="http://schemas.microsoft.com/office/drawing/2010/main" val="0"/>
              </a:ext>
            </a:extLst>
          </a:blip>
          <a:srcRect l="9853" t="8551" r="10047" b="25412"/>
          <a:stretch/>
        </p:blipFill>
        <p:spPr bwMode="auto">
          <a:xfrm>
            <a:off x="7540682" y="1224944"/>
            <a:ext cx="3132212" cy="2207374"/>
          </a:xfrm>
          <a:prstGeom prst="roundRect">
            <a:avLst>
              <a:gd name="adj" fmla="val 8594"/>
            </a:avLst>
          </a:prstGeom>
          <a:solidFill>
            <a:srgbClr val="FFFFFF">
              <a:shade val="85000"/>
            </a:srgbClr>
          </a:solidFill>
          <a:ln>
            <a:noFill/>
          </a:ln>
          <a:effectLst/>
        </p:spPr>
      </p:pic>
      <p:sp>
        <p:nvSpPr>
          <p:cNvPr id="70" name="TextBox 69">
            <a:extLst>
              <a:ext uri="{FF2B5EF4-FFF2-40B4-BE49-F238E27FC236}">
                <a16:creationId xmlns:a16="http://schemas.microsoft.com/office/drawing/2014/main" id="{9877F3EE-3555-AA61-24DE-DF64EFE5B087}"/>
              </a:ext>
            </a:extLst>
          </p:cNvPr>
          <p:cNvSpPr txBox="1"/>
          <p:nvPr/>
        </p:nvSpPr>
        <p:spPr>
          <a:xfrm>
            <a:off x="3315129" y="3861035"/>
            <a:ext cx="3828621" cy="2191049"/>
          </a:xfrm>
          <a:prstGeom prst="rect">
            <a:avLst/>
          </a:prstGeom>
          <a:noFill/>
        </p:spPr>
        <p:txBody>
          <a:bodyPr wrap="square">
            <a:spAutoFit/>
          </a:bodyPr>
          <a:lstStyle/>
          <a:p>
            <a:pPr algn="just">
              <a:lnSpc>
                <a:spcPct val="115000"/>
              </a:lnSpc>
            </a:pPr>
            <a:r>
              <a:rPr lang="en-US" sz="2400" b="0">
                <a:effectLst/>
                <a:latin typeface="Calibri" panose="020F0502020204030204" pitchFamily="34" charset="0"/>
                <a:cs typeface="Calibri" panose="020F0502020204030204" pitchFamily="34" charset="0"/>
              </a:rPr>
              <a:t>Từ những cảm nhận bằng mắt thường, đi từ những dữ kiện đơn lẻ, cụ thể để khái quát tính chất chung của toàn thể tự nhiên.</a:t>
            </a:r>
            <a:endParaRPr lang="en-US" sz="2400" b="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72" name="TextBox 71">
            <a:extLst>
              <a:ext uri="{FF2B5EF4-FFF2-40B4-BE49-F238E27FC236}">
                <a16:creationId xmlns:a16="http://schemas.microsoft.com/office/drawing/2014/main" id="{DA8183C6-5E2A-C749-F823-DAEC1C8096A1}"/>
              </a:ext>
            </a:extLst>
          </p:cNvPr>
          <p:cNvSpPr txBox="1"/>
          <p:nvPr/>
        </p:nvSpPr>
        <p:spPr>
          <a:xfrm>
            <a:off x="7302246" y="3875203"/>
            <a:ext cx="3647336" cy="916854"/>
          </a:xfrm>
          <a:prstGeom prst="rect">
            <a:avLst/>
          </a:prstGeom>
          <a:noFill/>
        </p:spPr>
        <p:txBody>
          <a:bodyPr wrap="square">
            <a:spAutoFit/>
          </a:bodyPr>
          <a:lstStyle/>
          <a:p>
            <a:pPr algn="just">
              <a:lnSpc>
                <a:spcPct val="115000"/>
              </a:lnSpc>
            </a:pPr>
            <a:r>
              <a:rPr lang="en-US" sz="2400">
                <a:effectLst/>
                <a:latin typeface="Calibri" panose="020F0502020204030204" pitchFamily="34" charset="0"/>
                <a:cs typeface="Calibri" panose="020F0502020204030204" pitchFamily="34" charset="0"/>
              </a:rPr>
              <a:t>Đề ra lí thuyết mới từ việc phân tích các thí nghiệm.</a:t>
            </a:r>
            <a:endParaRPr lang="en-US" sz="2400">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38" name="Group 37">
            <a:extLst>
              <a:ext uri="{FF2B5EF4-FFF2-40B4-BE49-F238E27FC236}">
                <a16:creationId xmlns:a16="http://schemas.microsoft.com/office/drawing/2014/main" id="{600C2CCF-0924-34AE-EAFA-2A53FE41EBAD}"/>
              </a:ext>
            </a:extLst>
          </p:cNvPr>
          <p:cNvGrpSpPr/>
          <p:nvPr/>
        </p:nvGrpSpPr>
        <p:grpSpPr>
          <a:xfrm>
            <a:off x="-2671977" y="1329563"/>
            <a:ext cx="2504441" cy="3636962"/>
            <a:chOff x="297099" y="2548762"/>
            <a:chExt cx="2504441" cy="3636962"/>
          </a:xfrm>
        </p:grpSpPr>
        <p:grpSp>
          <p:nvGrpSpPr>
            <p:cNvPr id="39" name="Group 7">
              <a:extLst>
                <a:ext uri="{FF2B5EF4-FFF2-40B4-BE49-F238E27FC236}">
                  <a16:creationId xmlns:a16="http://schemas.microsoft.com/office/drawing/2014/main" id="{0C326842-5326-D032-3326-5C6B630AD65E}"/>
                </a:ext>
              </a:extLst>
            </p:cNvPr>
            <p:cNvGrpSpPr>
              <a:grpSpLocks/>
            </p:cNvGrpSpPr>
            <p:nvPr/>
          </p:nvGrpSpPr>
          <p:grpSpPr bwMode="auto">
            <a:xfrm>
              <a:off x="424099" y="2548762"/>
              <a:ext cx="2377441" cy="3636962"/>
              <a:chOff x="457199" y="1239996"/>
              <a:chExt cx="2194140" cy="2804886"/>
            </a:xfrm>
          </p:grpSpPr>
          <p:sp>
            <p:nvSpPr>
              <p:cNvPr id="45" name="Rectangle 44">
                <a:extLst>
                  <a:ext uri="{FF2B5EF4-FFF2-40B4-BE49-F238E27FC236}">
                    <a16:creationId xmlns:a16="http://schemas.microsoft.com/office/drawing/2014/main" id="{D624E9C8-8181-E7D9-E418-73681C707EC5}"/>
                  </a:ext>
                </a:extLst>
              </p:cNvPr>
              <p:cNvSpPr/>
              <p:nvPr/>
            </p:nvSpPr>
            <p:spPr>
              <a:xfrm>
                <a:off x="457199"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11B53106-1FF1-90F1-C676-A50129B1C577}"/>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oup 6">
              <a:extLst>
                <a:ext uri="{FF2B5EF4-FFF2-40B4-BE49-F238E27FC236}">
                  <a16:creationId xmlns:a16="http://schemas.microsoft.com/office/drawing/2014/main" id="{A305A1C7-C9BA-3EED-27CF-36CBC4C0FC03}"/>
                </a:ext>
              </a:extLst>
            </p:cNvPr>
            <p:cNvGrpSpPr>
              <a:grpSpLocks/>
            </p:cNvGrpSpPr>
            <p:nvPr/>
          </p:nvGrpSpPr>
          <p:grpSpPr bwMode="auto">
            <a:xfrm flipV="1">
              <a:off x="297099" y="2607499"/>
              <a:ext cx="2101850" cy="738188"/>
              <a:chOff x="4763053" y="2558525"/>
              <a:chExt cx="2840865" cy="833718"/>
            </a:xfrm>
          </p:grpSpPr>
          <p:sp>
            <p:nvSpPr>
              <p:cNvPr id="43" name="Freeform 54">
                <a:extLst>
                  <a:ext uri="{FF2B5EF4-FFF2-40B4-BE49-F238E27FC236}">
                    <a16:creationId xmlns:a16="http://schemas.microsoft.com/office/drawing/2014/main" id="{8CA2A70B-CA2A-A747-055A-BF65B44B862A}"/>
                  </a:ext>
                </a:extLst>
              </p:cNvPr>
              <p:cNvSpPr/>
              <p:nvPr/>
            </p:nvSpPr>
            <p:spPr bwMode="gray">
              <a:xfrm>
                <a:off x="4770794"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4" name="Pie 55">
                <a:extLst>
                  <a:ext uri="{FF2B5EF4-FFF2-40B4-BE49-F238E27FC236}">
                    <a16:creationId xmlns:a16="http://schemas.microsoft.com/office/drawing/2014/main" id="{15F13497-CF26-AD87-746E-60ADD9F24621}"/>
                  </a:ext>
                </a:extLst>
              </p:cNvPr>
              <p:cNvSpPr/>
              <p:nvPr/>
            </p:nvSpPr>
            <p:spPr bwMode="gray">
              <a:xfrm>
                <a:off x="4763053" y="321294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1" name="Rectangle 40">
              <a:extLst>
                <a:ext uri="{FF2B5EF4-FFF2-40B4-BE49-F238E27FC236}">
                  <a16:creationId xmlns:a16="http://schemas.microsoft.com/office/drawing/2014/main" id="{4BBFAA75-1952-59A8-8FDE-DB78C173EBF4}"/>
                </a:ext>
              </a:extLst>
            </p:cNvPr>
            <p:cNvSpPr>
              <a:spLocks noChangeArrowheads="1"/>
            </p:cNvSpPr>
            <p:nvPr/>
          </p:nvSpPr>
          <p:spPr bwMode="auto">
            <a:xfrm>
              <a:off x="530688" y="3945674"/>
              <a:ext cx="2173698" cy="1643527"/>
            </a:xfrm>
            <a:prstGeom prst="rect">
              <a:avLst/>
            </a:prstGeom>
            <a:noFill/>
            <a:ln w="9525">
              <a:noFill/>
              <a:miter lim="800000"/>
              <a:headEnd/>
              <a:tailEnd/>
            </a:ln>
          </p:spPr>
          <p:txBody>
            <a:bodyPr wrap="square" anchor="ctr">
              <a:spAutoFit/>
            </a:bodyPr>
            <a:lstStyle/>
            <a:p>
              <a:pPr lvl="0" algn="just">
                <a:lnSpc>
                  <a:spcPct val="90000"/>
                </a:lnSpc>
              </a:pP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trình bày </a:t>
              </a: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sự ra đời của</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vật lý thực nghiệm</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2" name="TextBox 41">
              <a:extLst>
                <a:ext uri="{FF2B5EF4-FFF2-40B4-BE49-F238E27FC236}">
                  <a16:creationId xmlns:a16="http://schemas.microsoft.com/office/drawing/2014/main" id="{94DB2987-7F22-ECD8-2989-DB546ED2D9BE}"/>
                </a:ext>
              </a:extLst>
            </p:cNvPr>
            <p:cNvSpPr txBox="1"/>
            <p:nvPr/>
          </p:nvSpPr>
          <p:spPr>
            <a:xfrm>
              <a:off x="511412"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03189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up)">
                                      <p:cBhvr>
                                        <p:cTn id="18" dur="10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up)">
                                      <p:cBhvr>
                                        <p:cTn id="2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 name="Group 4">
            <a:extLst>
              <a:ext uri="{FF2B5EF4-FFF2-40B4-BE49-F238E27FC236}">
                <a16:creationId xmlns:a16="http://schemas.microsoft.com/office/drawing/2014/main" id="{7CA16371-AC44-48B4-E326-CF813135B9BF}"/>
              </a:ext>
            </a:extLst>
          </p:cNvPr>
          <p:cNvGrpSpPr/>
          <p:nvPr/>
        </p:nvGrpSpPr>
        <p:grpSpPr>
          <a:xfrm>
            <a:off x="270787" y="1333086"/>
            <a:ext cx="2471739" cy="3636962"/>
            <a:chOff x="3297474" y="2548762"/>
            <a:chExt cx="2471739" cy="3636962"/>
          </a:xfrm>
        </p:grpSpPr>
        <p:grpSp>
          <p:nvGrpSpPr>
            <p:cNvPr id="15" name="Group 57">
              <a:extLst>
                <a:ext uri="{FF2B5EF4-FFF2-40B4-BE49-F238E27FC236}">
                  <a16:creationId xmlns:a16="http://schemas.microsoft.com/office/drawing/2014/main" id="{E0C13DDB-9073-B0CF-37CD-509B8ACCA8DE}"/>
                </a:ext>
              </a:extLst>
            </p:cNvPr>
            <p:cNvGrpSpPr>
              <a:grpSpLocks/>
            </p:cNvGrpSpPr>
            <p:nvPr/>
          </p:nvGrpSpPr>
          <p:grpSpPr bwMode="auto">
            <a:xfrm>
              <a:off x="3410188" y="2548762"/>
              <a:ext cx="2359025" cy="3636962"/>
              <a:chOff x="457200" y="1239996"/>
              <a:chExt cx="2177144" cy="2804886"/>
            </a:xfrm>
          </p:grpSpPr>
          <p:sp>
            <p:nvSpPr>
              <p:cNvPr id="16" name="Rectangle 15">
                <a:extLst>
                  <a:ext uri="{FF2B5EF4-FFF2-40B4-BE49-F238E27FC236}">
                    <a16:creationId xmlns:a16="http://schemas.microsoft.com/office/drawing/2014/main" id="{DA0E14B9-C009-E82C-C670-484B410A1801}"/>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F6A2D3A8-4B43-6CD0-5E60-5A6FA6776664}"/>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60">
              <a:extLst>
                <a:ext uri="{FF2B5EF4-FFF2-40B4-BE49-F238E27FC236}">
                  <a16:creationId xmlns:a16="http://schemas.microsoft.com/office/drawing/2014/main" id="{C2E6E860-6FF7-9F23-DD27-8B79E9E450B1}"/>
                </a:ext>
              </a:extLst>
            </p:cNvPr>
            <p:cNvGrpSpPr>
              <a:grpSpLocks/>
            </p:cNvGrpSpPr>
            <p:nvPr/>
          </p:nvGrpSpPr>
          <p:grpSpPr bwMode="auto">
            <a:xfrm flipV="1">
              <a:off x="3297474" y="2721799"/>
              <a:ext cx="2101850" cy="738188"/>
              <a:chOff x="4782670" y="2429435"/>
              <a:chExt cx="2840865" cy="833718"/>
            </a:xfrm>
          </p:grpSpPr>
          <p:sp>
            <p:nvSpPr>
              <p:cNvPr id="19" name="Freeform 63">
                <a:extLst>
                  <a:ext uri="{FF2B5EF4-FFF2-40B4-BE49-F238E27FC236}">
                    <a16:creationId xmlns:a16="http://schemas.microsoft.com/office/drawing/2014/main" id="{C5174295-8C90-A79A-9FAF-E1CB7764CC3F}"/>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64">
                <a:extLst>
                  <a:ext uri="{FF2B5EF4-FFF2-40B4-BE49-F238E27FC236}">
                    <a16:creationId xmlns:a16="http://schemas.microsoft.com/office/drawing/2014/main" id="{38EC7863-9520-41FD-710B-3E6F4AC700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3" name="Rectangle 82">
              <a:extLst>
                <a:ext uri="{FF2B5EF4-FFF2-40B4-BE49-F238E27FC236}">
                  <a16:creationId xmlns:a16="http://schemas.microsoft.com/office/drawing/2014/main" id="{C7B5896E-3770-051B-AD48-E48228773A64}"/>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F5C55C81-C52D-8191-B2F2-76876F9FFBD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 name="Group 5">
            <a:extLst>
              <a:ext uri="{FF2B5EF4-FFF2-40B4-BE49-F238E27FC236}">
                <a16:creationId xmlns:a16="http://schemas.microsoft.com/office/drawing/2014/main" id="{27AC601B-A05C-70A9-F127-D3B85E9C688C}"/>
              </a:ext>
            </a:extLst>
          </p:cNvPr>
          <p:cNvGrpSpPr/>
          <p:nvPr/>
        </p:nvGrpSpPr>
        <p:grpSpPr>
          <a:xfrm>
            <a:off x="12421459" y="1155095"/>
            <a:ext cx="2471739" cy="3636962"/>
            <a:chOff x="6269274" y="2548762"/>
            <a:chExt cx="2471739" cy="3636962"/>
          </a:xfrm>
        </p:grpSpPr>
        <p:grpSp>
          <p:nvGrpSpPr>
            <p:cNvPr id="21" name="Group 71">
              <a:extLst>
                <a:ext uri="{FF2B5EF4-FFF2-40B4-BE49-F238E27FC236}">
                  <a16:creationId xmlns:a16="http://schemas.microsoft.com/office/drawing/2014/main" id="{16226770-CA6A-1634-877E-A36022DD07F0}"/>
                </a:ext>
              </a:extLst>
            </p:cNvPr>
            <p:cNvGrpSpPr>
              <a:grpSpLocks/>
            </p:cNvGrpSpPr>
            <p:nvPr/>
          </p:nvGrpSpPr>
          <p:grpSpPr bwMode="auto">
            <a:xfrm>
              <a:off x="6381988" y="2548762"/>
              <a:ext cx="2359025" cy="3636962"/>
              <a:chOff x="457200" y="1239996"/>
              <a:chExt cx="2177144" cy="2804886"/>
            </a:xfrm>
          </p:grpSpPr>
          <p:sp>
            <p:nvSpPr>
              <p:cNvPr id="22" name="Rectangle 21">
                <a:extLst>
                  <a:ext uri="{FF2B5EF4-FFF2-40B4-BE49-F238E27FC236}">
                    <a16:creationId xmlns:a16="http://schemas.microsoft.com/office/drawing/2014/main" id="{073450C9-BF4F-00E8-D4FB-897E89DC189E}"/>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0E0A3B40-38F7-0721-45AC-B8414ACB00BC}"/>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75">
              <a:extLst>
                <a:ext uri="{FF2B5EF4-FFF2-40B4-BE49-F238E27FC236}">
                  <a16:creationId xmlns:a16="http://schemas.microsoft.com/office/drawing/2014/main" id="{3A402A07-538F-6149-3872-62603E39B97E}"/>
                </a:ext>
              </a:extLst>
            </p:cNvPr>
            <p:cNvGrpSpPr>
              <a:grpSpLocks/>
            </p:cNvGrpSpPr>
            <p:nvPr/>
          </p:nvGrpSpPr>
          <p:grpSpPr bwMode="auto">
            <a:xfrm flipV="1">
              <a:off x="6269274" y="2721799"/>
              <a:ext cx="2101850" cy="738188"/>
              <a:chOff x="4782670" y="2429435"/>
              <a:chExt cx="2840865" cy="833718"/>
            </a:xfrm>
          </p:grpSpPr>
          <p:sp>
            <p:nvSpPr>
              <p:cNvPr id="30" name="Freeform 76">
                <a:extLst>
                  <a:ext uri="{FF2B5EF4-FFF2-40B4-BE49-F238E27FC236}">
                    <a16:creationId xmlns:a16="http://schemas.microsoft.com/office/drawing/2014/main" id="{7A06620F-B309-4BB1-9DDC-D4B224E14005}"/>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1" name="Pie 77">
                <a:extLst>
                  <a:ext uri="{FF2B5EF4-FFF2-40B4-BE49-F238E27FC236}">
                    <a16:creationId xmlns:a16="http://schemas.microsoft.com/office/drawing/2014/main" id="{A8DD6D3E-7E28-E894-3B97-F957E8AA9349}"/>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4" name="Rectangle 83">
              <a:extLst>
                <a:ext uri="{FF2B5EF4-FFF2-40B4-BE49-F238E27FC236}">
                  <a16:creationId xmlns:a16="http://schemas.microsoft.com/office/drawing/2014/main" id="{D7095EDF-8BA7-CE78-E83D-B335046B64FE}"/>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34E83195-E6FC-C776-8BB1-2A208DE8DCE1}"/>
                </a:ext>
              </a:extLst>
            </p:cNvPr>
            <p:cNvSpPr txBox="1"/>
            <p:nvPr/>
          </p:nvSpPr>
          <p:spPr>
            <a:xfrm>
              <a:off x="64946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38" name="vlc-record-2022-07-03-15h38m19s-sự rơi tự do-free fall.mp4-">
            <a:hlinkClick r:id="" action="ppaction://media"/>
            <a:extLst>
              <a:ext uri="{FF2B5EF4-FFF2-40B4-BE49-F238E27FC236}">
                <a16:creationId xmlns:a16="http://schemas.microsoft.com/office/drawing/2014/main" id="{59620078-35EF-E40A-8056-DA93850BB1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7613" y="1760123"/>
            <a:ext cx="8753199" cy="4508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51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1796E988-E482-0EE3-691D-B907FD7CE89B}"/>
              </a:ext>
            </a:extLst>
          </p:cNvPr>
          <p:cNvGrpSpPr/>
          <p:nvPr/>
        </p:nvGrpSpPr>
        <p:grpSpPr>
          <a:xfrm>
            <a:off x="158408" y="1321307"/>
            <a:ext cx="2471739" cy="3636962"/>
            <a:chOff x="6269274" y="2548762"/>
            <a:chExt cx="2471739" cy="3636962"/>
          </a:xfrm>
        </p:grpSpPr>
        <p:grpSp>
          <p:nvGrpSpPr>
            <p:cNvPr id="54" name="Group 71">
              <a:extLst>
                <a:ext uri="{FF2B5EF4-FFF2-40B4-BE49-F238E27FC236}">
                  <a16:creationId xmlns:a16="http://schemas.microsoft.com/office/drawing/2014/main" id="{34A7B1C6-2885-D695-7EBF-B4A326E2706C}"/>
                </a:ext>
              </a:extLst>
            </p:cNvPr>
            <p:cNvGrpSpPr>
              <a:grpSpLocks/>
            </p:cNvGrpSpPr>
            <p:nvPr/>
          </p:nvGrpSpPr>
          <p:grpSpPr bwMode="auto">
            <a:xfrm>
              <a:off x="6381988" y="2548762"/>
              <a:ext cx="2359025" cy="3636962"/>
              <a:chOff x="457200" y="1239996"/>
              <a:chExt cx="2177144" cy="2804886"/>
            </a:xfrm>
          </p:grpSpPr>
          <p:sp>
            <p:nvSpPr>
              <p:cNvPr id="60" name="Rectangle 59">
                <a:extLst>
                  <a:ext uri="{FF2B5EF4-FFF2-40B4-BE49-F238E27FC236}">
                    <a16:creationId xmlns:a16="http://schemas.microsoft.com/office/drawing/2014/main" id="{7B70DF1C-9BC0-8072-7A39-C753AD88D04B}"/>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45CDB37E-A5EB-13C1-9749-6A17E9A38993}"/>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5" name="Group 75">
              <a:extLst>
                <a:ext uri="{FF2B5EF4-FFF2-40B4-BE49-F238E27FC236}">
                  <a16:creationId xmlns:a16="http://schemas.microsoft.com/office/drawing/2014/main" id="{7AB4ED5F-0C4C-33A7-F84D-57D677BC6AE1}"/>
                </a:ext>
              </a:extLst>
            </p:cNvPr>
            <p:cNvGrpSpPr>
              <a:grpSpLocks/>
            </p:cNvGrpSpPr>
            <p:nvPr/>
          </p:nvGrpSpPr>
          <p:grpSpPr bwMode="auto">
            <a:xfrm flipV="1">
              <a:off x="6269274" y="2721799"/>
              <a:ext cx="2101850" cy="738188"/>
              <a:chOff x="4782670" y="2429435"/>
              <a:chExt cx="2840865" cy="833718"/>
            </a:xfrm>
          </p:grpSpPr>
          <p:sp>
            <p:nvSpPr>
              <p:cNvPr id="58" name="Freeform 76">
                <a:extLst>
                  <a:ext uri="{FF2B5EF4-FFF2-40B4-BE49-F238E27FC236}">
                    <a16:creationId xmlns:a16="http://schemas.microsoft.com/office/drawing/2014/main" id="{5DC5ED7D-1455-1641-C0A7-5186352C3B93}"/>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9" name="Pie 77">
                <a:extLst>
                  <a:ext uri="{FF2B5EF4-FFF2-40B4-BE49-F238E27FC236}">
                    <a16:creationId xmlns:a16="http://schemas.microsoft.com/office/drawing/2014/main" id="{03D5B2D3-96D7-D854-9FC8-4D7F3B21C3D6}"/>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6" name="Rectangle 83">
              <a:extLst>
                <a:ext uri="{FF2B5EF4-FFF2-40B4-BE49-F238E27FC236}">
                  <a16:creationId xmlns:a16="http://schemas.microsoft.com/office/drawing/2014/main" id="{E5B55580-FE5F-55EC-1884-9B5601AC5BDD}"/>
                </a:ext>
              </a:extLst>
            </p:cNvPr>
            <p:cNvSpPr>
              <a:spLocks noChangeArrowheads="1"/>
            </p:cNvSpPr>
            <p:nvPr/>
          </p:nvSpPr>
          <p:spPr bwMode="auto">
            <a:xfrm>
              <a:off x="6475878" y="3414606"/>
              <a:ext cx="2194560" cy="2758897"/>
            </a:xfrm>
            <a:prstGeom prst="rect">
              <a:avLst/>
            </a:prstGeom>
            <a:noFill/>
            <a:ln w="9525">
              <a:noFill/>
              <a:miter lim="800000"/>
              <a:headEnd/>
              <a:tailEnd/>
            </a:ln>
          </p:spPr>
          <p:txBody>
            <a:bodyPr wrap="square" anchor="ctr">
              <a:spAutoFit/>
            </a:bodyPr>
            <a:lstStyle/>
            <a:p>
              <a:pPr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Phương pháp thực nghiệm có vai trò như thế nào đối với quá trình phát triển của vật lý học và các cuộc cách mạng công nghiệp?</a:t>
              </a:r>
              <a:endParaRPr lang="en-US" sz="2400" dirty="0">
                <a:solidFill>
                  <a:srgbClr val="4A4644"/>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CFB4CBE5-4D09-8A32-AFEB-32BBE106769F}"/>
                </a:ext>
              </a:extLst>
            </p:cNvPr>
            <p:cNvSpPr txBox="1"/>
            <p:nvPr/>
          </p:nvSpPr>
          <p:spPr>
            <a:xfrm>
              <a:off x="64946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32" name="Group 31">
            <a:extLst>
              <a:ext uri="{FF2B5EF4-FFF2-40B4-BE49-F238E27FC236}">
                <a16:creationId xmlns:a16="http://schemas.microsoft.com/office/drawing/2014/main" id="{F53C8446-003C-C38A-675A-DA1C2919DB95}"/>
              </a:ext>
            </a:extLst>
          </p:cNvPr>
          <p:cNvGrpSpPr/>
          <p:nvPr/>
        </p:nvGrpSpPr>
        <p:grpSpPr>
          <a:xfrm>
            <a:off x="-2605763" y="1333086"/>
            <a:ext cx="2471739" cy="3636962"/>
            <a:chOff x="3297474" y="2548762"/>
            <a:chExt cx="2471739" cy="3636962"/>
          </a:xfrm>
        </p:grpSpPr>
        <p:grpSp>
          <p:nvGrpSpPr>
            <p:cNvPr id="35" name="Group 57">
              <a:extLst>
                <a:ext uri="{FF2B5EF4-FFF2-40B4-BE49-F238E27FC236}">
                  <a16:creationId xmlns:a16="http://schemas.microsoft.com/office/drawing/2014/main" id="{3270C059-C1E4-8B8E-9079-7CFB9BC4A9FD}"/>
                </a:ext>
              </a:extLst>
            </p:cNvPr>
            <p:cNvGrpSpPr>
              <a:grpSpLocks/>
            </p:cNvGrpSpPr>
            <p:nvPr/>
          </p:nvGrpSpPr>
          <p:grpSpPr bwMode="auto">
            <a:xfrm>
              <a:off x="3410188" y="2548762"/>
              <a:ext cx="2359025" cy="3636962"/>
              <a:chOff x="457200" y="1239996"/>
              <a:chExt cx="2177144" cy="2804886"/>
            </a:xfrm>
          </p:grpSpPr>
          <p:sp>
            <p:nvSpPr>
              <p:cNvPr id="51" name="Rectangle 50">
                <a:extLst>
                  <a:ext uri="{FF2B5EF4-FFF2-40B4-BE49-F238E27FC236}">
                    <a16:creationId xmlns:a16="http://schemas.microsoft.com/office/drawing/2014/main" id="{DB91F979-CD3E-45B0-6AB9-1827B45CCCCF}"/>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F7C32520-00A9-89B1-627F-6CF56D355E4D}"/>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6" name="Group 60">
              <a:extLst>
                <a:ext uri="{FF2B5EF4-FFF2-40B4-BE49-F238E27FC236}">
                  <a16:creationId xmlns:a16="http://schemas.microsoft.com/office/drawing/2014/main" id="{37F36474-8400-3711-B095-D25C5377D83D}"/>
                </a:ext>
              </a:extLst>
            </p:cNvPr>
            <p:cNvGrpSpPr>
              <a:grpSpLocks/>
            </p:cNvGrpSpPr>
            <p:nvPr/>
          </p:nvGrpSpPr>
          <p:grpSpPr bwMode="auto">
            <a:xfrm flipV="1">
              <a:off x="3297474" y="2721799"/>
              <a:ext cx="2101850" cy="738188"/>
              <a:chOff x="4782670" y="2429435"/>
              <a:chExt cx="2840865" cy="833718"/>
            </a:xfrm>
          </p:grpSpPr>
          <p:sp>
            <p:nvSpPr>
              <p:cNvPr id="49" name="Freeform 63">
                <a:extLst>
                  <a:ext uri="{FF2B5EF4-FFF2-40B4-BE49-F238E27FC236}">
                    <a16:creationId xmlns:a16="http://schemas.microsoft.com/office/drawing/2014/main" id="{0CCC7B98-1914-380E-040B-8996AC4C9CFA}"/>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0" name="Pie 64">
                <a:extLst>
                  <a:ext uri="{FF2B5EF4-FFF2-40B4-BE49-F238E27FC236}">
                    <a16:creationId xmlns:a16="http://schemas.microsoft.com/office/drawing/2014/main" id="{DA2819FD-AA55-78F5-AA09-6D3C0A08AD6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7" name="Rectangle 82">
              <a:extLst>
                <a:ext uri="{FF2B5EF4-FFF2-40B4-BE49-F238E27FC236}">
                  <a16:creationId xmlns:a16="http://schemas.microsoft.com/office/drawing/2014/main" id="{9DDB82F2-4230-D064-75A2-0653CD040915}"/>
                </a:ext>
              </a:extLst>
            </p:cNvPr>
            <p:cNvSpPr>
              <a:spLocks noChangeArrowheads="1"/>
            </p:cNvSpPr>
            <p:nvPr/>
          </p:nvSpPr>
          <p:spPr bwMode="auto">
            <a:xfrm>
              <a:off x="3490652" y="3533311"/>
              <a:ext cx="2233372" cy="2463431"/>
            </a:xfrm>
            <a:prstGeom prst="rect">
              <a:avLst/>
            </a:prstGeom>
            <a:noFill/>
            <a:ln w="9525">
              <a:noFill/>
              <a:miter lim="800000"/>
              <a:headEnd/>
              <a:tailEnd/>
            </a:ln>
          </p:spPr>
          <p:txBody>
            <a:bodyPr wrap="square" anchor="ctr">
              <a:spAutoFit/>
            </a:bodyPr>
            <a:lstStyle/>
            <a:p>
              <a:pPr lvl="0" algn="just">
                <a:lnSpc>
                  <a:spcPct val="80000"/>
                </a:lnSpc>
              </a:pPr>
              <a:r>
                <a:rPr lang="en-US" sz="2400">
                  <a:solidFill>
                    <a:srgbClr val="4A4644"/>
                  </a:solidFill>
                  <a:latin typeface="Calibri" panose="020F0502020204030204" pitchFamily="34" charset="0"/>
                  <a:ea typeface="Times New Roman" panose="02020603050405020304" pitchFamily="18" charset="0"/>
                  <a:cs typeface="Calibri" panose="020F0502020204030204" pitchFamily="34" charset="0"/>
                </a:rPr>
                <a:t>+ </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chỉ ra sự khác nhau trong nghiên cứu của Aristotle và Galilei. </a:t>
              </a:r>
            </a:p>
            <a:p>
              <a:pPr lvl="0" algn="just">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 Làm thí nghiệm </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để chứng minh</a:t>
              </a: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76300500-445F-9327-CE5E-FBB5268675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62" name="Freeform: Shape 61">
            <a:extLst>
              <a:ext uri="{FF2B5EF4-FFF2-40B4-BE49-F238E27FC236}">
                <a16:creationId xmlns:a16="http://schemas.microsoft.com/office/drawing/2014/main" id="{07DE702F-54CB-F803-8EF5-91DEA7543F71}"/>
              </a:ext>
            </a:extLst>
          </p:cNvPr>
          <p:cNvSpPr/>
          <p:nvPr/>
        </p:nvSpPr>
        <p:spPr>
          <a:xfrm>
            <a:off x="3448050" y="1328132"/>
            <a:ext cx="7086600" cy="686149"/>
          </a:xfrm>
          <a:custGeom>
            <a:avLst/>
            <a:gdLst>
              <a:gd name="connsiteX0" fmla="*/ 0 w 8128000"/>
              <a:gd name="connsiteY0" fmla="*/ 0 h 1396227"/>
              <a:gd name="connsiteX1" fmla="*/ 8128000 w 8128000"/>
              <a:gd name="connsiteY1" fmla="*/ 0 h 1396227"/>
              <a:gd name="connsiteX2" fmla="*/ 8128000 w 8128000"/>
              <a:gd name="connsiteY2" fmla="*/ 1396227 h 1396227"/>
              <a:gd name="connsiteX3" fmla="*/ 0 w 8128000"/>
              <a:gd name="connsiteY3" fmla="*/ 1396227 h 1396227"/>
              <a:gd name="connsiteX4" fmla="*/ 0 w 8128000"/>
              <a:gd name="connsiteY4" fmla="*/ 0 h 13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96227">
                <a:moveTo>
                  <a:pt x="0" y="0"/>
                </a:moveTo>
                <a:lnTo>
                  <a:pt x="8128000" y="0"/>
                </a:lnTo>
                <a:lnTo>
                  <a:pt x="8128000" y="1396227"/>
                </a:lnTo>
                <a:lnTo>
                  <a:pt x="0" y="1396227"/>
                </a:lnTo>
                <a:lnTo>
                  <a:pt x="0" y="0"/>
                </a:lnTo>
                <a:close/>
              </a:path>
            </a:pathLst>
          </a:custGeom>
          <a:solidFill>
            <a:srgbClr val="FECECA"/>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Calibri" panose="020F0502020204030204" pitchFamily="34" charset="0"/>
                <a:cs typeface="Calibri" panose="020F0502020204030204" pitchFamily="34" charset="0"/>
              </a:rPr>
              <a:t>Vai</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trò</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của</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err="1">
                <a:solidFill>
                  <a:srgbClr val="002060"/>
                </a:solidFill>
                <a:latin typeface="Calibri" panose="020F0502020204030204" pitchFamily="34" charset="0"/>
                <a:cs typeface="Calibri" panose="020F0502020204030204" pitchFamily="34" charset="0"/>
              </a:rPr>
              <a:t>vật</a:t>
            </a:r>
            <a:r>
              <a:rPr lang="en-US" sz="3200" b="1" kern="1200">
                <a:solidFill>
                  <a:srgbClr val="002060"/>
                </a:solidFill>
                <a:latin typeface="Calibri" panose="020F0502020204030204" pitchFamily="34" charset="0"/>
                <a:cs typeface="Calibri" panose="020F0502020204030204" pitchFamily="34" charset="0"/>
              </a:rPr>
              <a:t> lí </a:t>
            </a:r>
            <a:r>
              <a:rPr lang="en-US" sz="3200" b="1" kern="1200" dirty="0" err="1">
                <a:solidFill>
                  <a:srgbClr val="002060"/>
                </a:solidFill>
                <a:latin typeface="Calibri" panose="020F0502020204030204" pitchFamily="34" charset="0"/>
                <a:cs typeface="Calibri" panose="020F0502020204030204" pitchFamily="34" charset="0"/>
              </a:rPr>
              <a:t>thực</a:t>
            </a:r>
            <a:r>
              <a:rPr lang="en-US" sz="3200" b="1" kern="1200" dirty="0">
                <a:solidFill>
                  <a:srgbClr val="002060"/>
                </a:solidFill>
                <a:latin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cs typeface="Calibri" panose="020F0502020204030204" pitchFamily="34" charset="0"/>
              </a:rPr>
              <a:t>nghiệm</a:t>
            </a:r>
            <a:endParaRPr lang="en-US" sz="3200" b="1" kern="1200" dirty="0">
              <a:solidFill>
                <a:srgbClr val="002060"/>
              </a:solidFill>
              <a:latin typeface="Calibri" panose="020F0502020204030204" pitchFamily="34" charset="0"/>
              <a:cs typeface="Calibri" panose="020F0502020204030204" pitchFamily="34" charset="0"/>
            </a:endParaRPr>
          </a:p>
        </p:txBody>
      </p:sp>
      <p:sp>
        <p:nvSpPr>
          <p:cNvPr id="63" name="Freeform 3">
            <a:extLst>
              <a:ext uri="{FF2B5EF4-FFF2-40B4-BE49-F238E27FC236}">
                <a16:creationId xmlns:a16="http://schemas.microsoft.com/office/drawing/2014/main" id="{D9391CD4-5730-93D0-AD4D-1F76A610F05C}"/>
              </a:ext>
            </a:extLst>
          </p:cNvPr>
          <p:cNvSpPr>
            <a:spLocks/>
          </p:cNvSpPr>
          <p:nvPr/>
        </p:nvSpPr>
        <p:spPr bwMode="gray">
          <a:xfrm>
            <a:off x="7740769" y="1954105"/>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64" name="Freeform 12">
            <a:extLst>
              <a:ext uri="{FF2B5EF4-FFF2-40B4-BE49-F238E27FC236}">
                <a16:creationId xmlns:a16="http://schemas.microsoft.com/office/drawing/2014/main" id="{37DE428D-6EB3-C3C3-D376-49C6D0A7CB11}"/>
              </a:ext>
            </a:extLst>
          </p:cNvPr>
          <p:cNvSpPr>
            <a:spLocks/>
          </p:cNvSpPr>
          <p:nvPr/>
        </p:nvSpPr>
        <p:spPr bwMode="gray">
          <a:xfrm>
            <a:off x="5055999" y="2316484"/>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grpSp>
        <p:nvGrpSpPr>
          <p:cNvPr id="65" name="Nhóm 34">
            <a:extLst>
              <a:ext uri="{FF2B5EF4-FFF2-40B4-BE49-F238E27FC236}">
                <a16:creationId xmlns:a16="http://schemas.microsoft.com/office/drawing/2014/main" id="{9B61DE70-7D75-1F7C-9D55-44B3D246AEBE}"/>
              </a:ext>
            </a:extLst>
          </p:cNvPr>
          <p:cNvGrpSpPr/>
          <p:nvPr/>
        </p:nvGrpSpPr>
        <p:grpSpPr>
          <a:xfrm>
            <a:off x="3346565" y="3274619"/>
            <a:ext cx="2098787" cy="3077422"/>
            <a:chOff x="2118292" y="2731241"/>
            <a:chExt cx="2098787" cy="3077422"/>
          </a:xfrm>
          <a:effectLst>
            <a:outerShdw blurRad="76200" dir="18900000" sy="23000" kx="-1200000" algn="bl" rotWithShape="0">
              <a:prstClr val="black">
                <a:alpha val="20000"/>
              </a:prstClr>
            </a:outerShdw>
          </a:effectLst>
        </p:grpSpPr>
        <p:sp>
          <p:nvSpPr>
            <p:cNvPr id="67" name="AutoShape 16">
              <a:extLst>
                <a:ext uri="{FF2B5EF4-FFF2-40B4-BE49-F238E27FC236}">
                  <a16:creationId xmlns:a16="http://schemas.microsoft.com/office/drawing/2014/main" id="{F823B45D-0F00-FF40-22CB-6252F4119109}"/>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17">
              <a:extLst>
                <a:ext uri="{FF2B5EF4-FFF2-40B4-BE49-F238E27FC236}">
                  <a16:creationId xmlns:a16="http://schemas.microsoft.com/office/drawing/2014/main" id="{F1848594-8BBA-CE05-7B47-E89FBBCE042F}"/>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69" name="AutoShape 18">
              <a:extLst>
                <a:ext uri="{FF2B5EF4-FFF2-40B4-BE49-F238E27FC236}">
                  <a16:creationId xmlns:a16="http://schemas.microsoft.com/office/drawing/2014/main" id="{443A89B3-F3F0-0CD4-4C69-9C436BD01463}"/>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19">
              <a:extLst>
                <a:ext uri="{FF2B5EF4-FFF2-40B4-BE49-F238E27FC236}">
                  <a16:creationId xmlns:a16="http://schemas.microsoft.com/office/drawing/2014/main" id="{4FB4CD90-3EDB-A3E0-4683-E3E859EEA858}"/>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Text Box 20">
              <a:extLst>
                <a:ext uri="{FF2B5EF4-FFF2-40B4-BE49-F238E27FC236}">
                  <a16:creationId xmlns:a16="http://schemas.microsoft.com/office/drawing/2014/main" id="{D7F5A1B1-2B3F-BB5B-BE1F-1A081C2FCD15}"/>
                </a:ext>
              </a:extLst>
            </p:cNvPr>
            <p:cNvSpPr txBox="1">
              <a:spLocks noChangeArrowheads="1"/>
            </p:cNvSpPr>
            <p:nvPr/>
          </p:nvSpPr>
          <p:spPr bwMode="gray">
            <a:xfrm>
              <a:off x="2422890" y="2731241"/>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chemeClr val="bg1"/>
                  </a:solidFill>
                </a:rPr>
                <a:t>Thứ nhất</a:t>
              </a:r>
            </a:p>
          </p:txBody>
        </p:sp>
        <p:sp>
          <p:nvSpPr>
            <p:cNvPr id="72" name="Text Box 21">
              <a:extLst>
                <a:ext uri="{FF2B5EF4-FFF2-40B4-BE49-F238E27FC236}">
                  <a16:creationId xmlns:a16="http://schemas.microsoft.com/office/drawing/2014/main" id="{45E8B05F-58F7-2A41-715E-C00052D79BCF}"/>
                </a:ext>
              </a:extLst>
            </p:cNvPr>
            <p:cNvSpPr txBox="1">
              <a:spLocks noChangeArrowheads="1"/>
            </p:cNvSpPr>
            <p:nvPr/>
          </p:nvSpPr>
          <p:spPr bwMode="auto">
            <a:xfrm>
              <a:off x="2118292" y="3233964"/>
              <a:ext cx="209878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44600">
                <a:lnSpc>
                  <a:spcPct val="90000"/>
                </a:lnSpc>
                <a:spcBef>
                  <a:spcPct val="0"/>
                </a:spcBef>
                <a:spcAft>
                  <a:spcPct val="35000"/>
                </a:spcAft>
                <a:buNone/>
              </a:pP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 Giải quyết những vấn đề thực tiễn mà Aristotle không giải quyết được</a:t>
              </a:r>
              <a:endParaRPr lang="en-US" sz="2800" b="1" kern="1200" dirty="0">
                <a:solidFill>
                  <a:srgbClr val="872ECA"/>
                </a:solidFill>
                <a:latin typeface="Calibri" panose="020F0502020204030204" pitchFamily="34" charset="0"/>
                <a:cs typeface="Calibri" panose="020F0502020204030204" pitchFamily="34" charset="0"/>
              </a:endParaRPr>
            </a:p>
          </p:txBody>
        </p:sp>
      </p:grpSp>
      <p:grpSp>
        <p:nvGrpSpPr>
          <p:cNvPr id="73" name="Nhóm 35">
            <a:extLst>
              <a:ext uri="{FF2B5EF4-FFF2-40B4-BE49-F238E27FC236}">
                <a16:creationId xmlns:a16="http://schemas.microsoft.com/office/drawing/2014/main" id="{3108322D-5D4F-97C6-9BEE-AD0A257A64E3}"/>
              </a:ext>
            </a:extLst>
          </p:cNvPr>
          <p:cNvGrpSpPr/>
          <p:nvPr/>
        </p:nvGrpSpPr>
        <p:grpSpPr>
          <a:xfrm>
            <a:off x="6105091" y="2793214"/>
            <a:ext cx="2098787" cy="3095021"/>
            <a:chOff x="4413024" y="2320302"/>
            <a:chExt cx="2098787" cy="3095021"/>
          </a:xfrm>
          <a:effectLst>
            <a:outerShdw blurRad="76200" dir="18900000" sy="23000" kx="-1200000" algn="bl" rotWithShape="0">
              <a:prstClr val="black">
                <a:alpha val="20000"/>
              </a:prstClr>
            </a:outerShdw>
          </a:effectLst>
        </p:grpSpPr>
        <p:sp>
          <p:nvSpPr>
            <p:cNvPr id="74" name="AutoShape 4">
              <a:extLst>
                <a:ext uri="{FF2B5EF4-FFF2-40B4-BE49-F238E27FC236}">
                  <a16:creationId xmlns:a16="http://schemas.microsoft.com/office/drawing/2014/main" id="{ADBE403E-0A51-9536-7118-FD8E76DE1426}"/>
                </a:ext>
              </a:extLst>
            </p:cNvPr>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5">
              <a:extLst>
                <a:ext uri="{FF2B5EF4-FFF2-40B4-BE49-F238E27FC236}">
                  <a16:creationId xmlns:a16="http://schemas.microsoft.com/office/drawing/2014/main" id="{820C09BE-E27B-9FE0-DCB1-1CEB6FFD567A}"/>
                </a:ext>
              </a:extLst>
            </p:cNvPr>
            <p:cNvSpPr>
              <a:spLocks noChangeArrowheads="1"/>
            </p:cNvSpPr>
            <p:nvPr/>
          </p:nvSpPr>
          <p:spPr bwMode="gray">
            <a:xfrm>
              <a:off x="4626386" y="2346428"/>
              <a:ext cx="1703994" cy="36576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6">
              <a:extLst>
                <a:ext uri="{FF2B5EF4-FFF2-40B4-BE49-F238E27FC236}">
                  <a16:creationId xmlns:a16="http://schemas.microsoft.com/office/drawing/2014/main" id="{2C10F354-AA85-D94E-0B12-362615ED9B10}"/>
                </a:ext>
              </a:extLst>
            </p:cNvPr>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7">
              <a:extLst>
                <a:ext uri="{FF2B5EF4-FFF2-40B4-BE49-F238E27FC236}">
                  <a16:creationId xmlns:a16="http://schemas.microsoft.com/office/drawing/2014/main" id="{DD43A6DC-2FCD-51E9-A911-069E14717371}"/>
                </a:ext>
              </a:extLst>
            </p:cNvPr>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Text Box 13">
              <a:extLst>
                <a:ext uri="{FF2B5EF4-FFF2-40B4-BE49-F238E27FC236}">
                  <a16:creationId xmlns:a16="http://schemas.microsoft.com/office/drawing/2014/main" id="{29F858AB-9AB7-FA63-EEFC-5987D7B16F2A}"/>
                </a:ext>
              </a:extLst>
            </p:cNvPr>
            <p:cNvSpPr txBox="1">
              <a:spLocks noChangeArrowheads="1"/>
            </p:cNvSpPr>
            <p:nvPr/>
          </p:nvSpPr>
          <p:spPr bwMode="gray">
            <a:xfrm>
              <a:off x="4827775" y="2320302"/>
              <a:ext cx="1263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chemeClr val="bg1"/>
                  </a:solidFill>
                </a:rPr>
                <a:t>Thứ hai</a:t>
              </a:r>
            </a:p>
          </p:txBody>
        </p:sp>
        <p:sp>
          <p:nvSpPr>
            <p:cNvPr id="79" name="Text Box 21">
              <a:extLst>
                <a:ext uri="{FF2B5EF4-FFF2-40B4-BE49-F238E27FC236}">
                  <a16:creationId xmlns:a16="http://schemas.microsoft.com/office/drawing/2014/main" id="{ADB7F8C2-3480-99A5-87E4-0127C6BF6E0A}"/>
                </a:ext>
              </a:extLst>
            </p:cNvPr>
            <p:cNvSpPr txBox="1">
              <a:spLocks noChangeArrowheads="1"/>
            </p:cNvSpPr>
            <p:nvPr/>
          </p:nvSpPr>
          <p:spPr bwMode="auto">
            <a:xfrm>
              <a:off x="4413024" y="2917821"/>
              <a:ext cx="2098787" cy="23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89050">
                <a:lnSpc>
                  <a:spcPct val="90000"/>
                </a:lnSpc>
                <a:spcBef>
                  <a:spcPct val="0"/>
                </a:spcBef>
                <a:spcAft>
                  <a:spcPct val="35000"/>
                </a:spcAft>
                <a:buNone/>
              </a:pPr>
              <a:r>
                <a:rPr lang="en-US" sz="2700" b="1">
                  <a:solidFill>
                    <a:schemeClr val="accent2"/>
                  </a:solidFill>
                  <a:latin typeface="Calibri" panose="020F0502020204030204" pitchFamily="34" charset="0"/>
                  <a:cs typeface="Calibri" panose="020F0502020204030204" pitchFamily="34" charset="0"/>
                </a:rPr>
                <a:t>T</a:t>
              </a:r>
              <a:r>
                <a:rPr lang="en-US" sz="2700" b="1" kern="1200">
                  <a:solidFill>
                    <a:schemeClr val="accent2"/>
                  </a:solidFill>
                  <a:latin typeface="Calibri" panose="020F0502020204030204" pitchFamily="34" charset="0"/>
                  <a:cs typeface="Calibri" panose="020F0502020204030204" pitchFamily="34" charset="0"/>
                </a:rPr>
                <a:t>iến hành các thí nghiệm, phát triển các công thức định lượng</a:t>
              </a:r>
              <a:r>
                <a:rPr lang="en-US" sz="2700" kern="1200">
                  <a:solidFill>
                    <a:schemeClr val="accent2"/>
                  </a:solidFill>
                  <a:latin typeface="Calibri" panose="020F0502020204030204" pitchFamily="34" charset="0"/>
                  <a:cs typeface="Calibri" panose="020F0502020204030204" pitchFamily="34" charset="0"/>
                </a:rPr>
                <a:t>.</a:t>
              </a:r>
              <a:endParaRPr lang="en-US" sz="2700" kern="1200" dirty="0">
                <a:solidFill>
                  <a:schemeClr val="accent2"/>
                </a:solidFill>
                <a:latin typeface="Calibri" panose="020F0502020204030204" pitchFamily="34" charset="0"/>
                <a:cs typeface="Calibri" panose="020F0502020204030204" pitchFamily="34" charset="0"/>
              </a:endParaRPr>
            </a:p>
          </p:txBody>
        </p:sp>
      </p:grpSp>
      <p:grpSp>
        <p:nvGrpSpPr>
          <p:cNvPr id="80" name="Nhóm 36">
            <a:extLst>
              <a:ext uri="{FF2B5EF4-FFF2-40B4-BE49-F238E27FC236}">
                <a16:creationId xmlns:a16="http://schemas.microsoft.com/office/drawing/2014/main" id="{2074D00A-BA51-EBC2-3F0C-CA1F2781F796}"/>
              </a:ext>
            </a:extLst>
          </p:cNvPr>
          <p:cNvGrpSpPr/>
          <p:nvPr/>
        </p:nvGrpSpPr>
        <p:grpSpPr>
          <a:xfrm>
            <a:off x="8851120" y="2364912"/>
            <a:ext cx="2135057" cy="3089216"/>
            <a:chOff x="6699621" y="1867451"/>
            <a:chExt cx="2135057" cy="3089216"/>
          </a:xfrm>
          <a:effectLst>
            <a:outerShdw blurRad="76200" dir="18900000" sy="23000" kx="-1200000" algn="bl" rotWithShape="0">
              <a:prstClr val="black">
                <a:alpha val="20000"/>
              </a:prstClr>
            </a:outerShdw>
          </a:effectLst>
        </p:grpSpPr>
        <p:sp>
          <p:nvSpPr>
            <p:cNvPr id="81" name="AutoShape 8">
              <a:extLst>
                <a:ext uri="{FF2B5EF4-FFF2-40B4-BE49-F238E27FC236}">
                  <a16:creationId xmlns:a16="http://schemas.microsoft.com/office/drawing/2014/main" id="{6A420786-E332-45FA-F7B5-7DB3E46FDA45}"/>
                </a:ext>
              </a:extLst>
            </p:cNvPr>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AutoShape 9">
              <a:extLst>
                <a:ext uri="{FF2B5EF4-FFF2-40B4-BE49-F238E27FC236}">
                  <a16:creationId xmlns:a16="http://schemas.microsoft.com/office/drawing/2014/main" id="{15E4CC23-CC21-88EE-D6B1-EF27F4D16B47}"/>
                </a:ext>
              </a:extLst>
            </p:cNvPr>
            <p:cNvSpPr>
              <a:spLocks noChangeArrowheads="1"/>
            </p:cNvSpPr>
            <p:nvPr/>
          </p:nvSpPr>
          <p:spPr bwMode="gray">
            <a:xfrm>
              <a:off x="6905151" y="1902467"/>
              <a:ext cx="1703994" cy="365760"/>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AutoShape 10">
              <a:extLst>
                <a:ext uri="{FF2B5EF4-FFF2-40B4-BE49-F238E27FC236}">
                  <a16:creationId xmlns:a16="http://schemas.microsoft.com/office/drawing/2014/main" id="{6DF700C5-8FF5-82D9-362E-523A51CCAEC4}"/>
                </a:ext>
              </a:extLst>
            </p:cNvPr>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AutoShape 11">
              <a:extLst>
                <a:ext uri="{FF2B5EF4-FFF2-40B4-BE49-F238E27FC236}">
                  <a16:creationId xmlns:a16="http://schemas.microsoft.com/office/drawing/2014/main" id="{32E4B270-A1A0-5791-7AD3-EBCDFC108BEF}"/>
                </a:ext>
              </a:extLst>
            </p:cNvPr>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Text Box 14">
              <a:extLst>
                <a:ext uri="{FF2B5EF4-FFF2-40B4-BE49-F238E27FC236}">
                  <a16:creationId xmlns:a16="http://schemas.microsoft.com/office/drawing/2014/main" id="{5C3C8202-3380-4712-0D76-8CE62080EBB6}"/>
                </a:ext>
              </a:extLst>
            </p:cNvPr>
            <p:cNvSpPr txBox="1">
              <a:spLocks noChangeArrowheads="1"/>
            </p:cNvSpPr>
            <p:nvPr/>
          </p:nvSpPr>
          <p:spPr bwMode="gray">
            <a:xfrm>
              <a:off x="7172544" y="1867451"/>
              <a:ext cx="11721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000" b="1">
                  <a:solidFill>
                    <a:srgbClr val="FFFFFF"/>
                  </a:solidFill>
                </a:rPr>
                <a:t>Thứ ba</a:t>
              </a:r>
            </a:p>
          </p:txBody>
        </p:sp>
        <p:sp>
          <p:nvSpPr>
            <p:cNvPr id="86" name="Text Box 21">
              <a:extLst>
                <a:ext uri="{FF2B5EF4-FFF2-40B4-BE49-F238E27FC236}">
                  <a16:creationId xmlns:a16="http://schemas.microsoft.com/office/drawing/2014/main" id="{4AA73A6A-BE45-2983-74DD-DC5E451DFCF1}"/>
                </a:ext>
              </a:extLst>
            </p:cNvPr>
            <p:cNvSpPr txBox="1">
              <a:spLocks noChangeArrowheads="1"/>
            </p:cNvSpPr>
            <p:nvPr/>
          </p:nvSpPr>
          <p:spPr bwMode="auto">
            <a:xfrm>
              <a:off x="6699621" y="2359541"/>
              <a:ext cx="2135057" cy="251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0" indent="0" algn="ctr" defTabSz="1289050">
                <a:lnSpc>
                  <a:spcPct val="80000"/>
                </a:lnSpc>
                <a:spcBef>
                  <a:spcPct val="0"/>
                </a:spcBef>
                <a:spcAft>
                  <a:spcPct val="35000"/>
                </a:spcAft>
                <a:buNone/>
              </a:pPr>
              <a:r>
                <a:rPr lang="en-US" sz="2800" b="1">
                  <a:solidFill>
                    <a:srgbClr val="35BBE5"/>
                  </a:solidFill>
                  <a:latin typeface="Calibri" panose="020F0502020204030204" pitchFamily="34" charset="0"/>
                  <a:cs typeface="Calibri" panose="020F0502020204030204" pitchFamily="34" charset="0"/>
                </a:rPr>
                <a:t>T</a:t>
              </a:r>
              <a:r>
                <a:rPr lang="en-US" sz="2800" b="1" kern="1200">
                  <a:solidFill>
                    <a:srgbClr val="35BBE5"/>
                  </a:solidFill>
                  <a:latin typeface="Calibri" panose="020F0502020204030204" pitchFamily="34" charset="0"/>
                  <a:cs typeface="Calibri" panose="020F0502020204030204" pitchFamily="34" charset="0"/>
                </a:rPr>
                <a:t>húc đẩy quá trình phát triển của khoa</a:t>
              </a:r>
              <a:r>
                <a:rPr lang="vi-VN" sz="2800" b="1" kern="1200">
                  <a:solidFill>
                    <a:srgbClr val="35BBE5"/>
                  </a:solidFill>
                  <a:latin typeface="Calibri" panose="020F0502020204030204" pitchFamily="34" charset="0"/>
                  <a:cs typeface="Calibri" panose="020F0502020204030204" pitchFamily="34" charset="0"/>
                </a:rPr>
                <a:t> học</a:t>
              </a:r>
              <a:r>
                <a:rPr lang="en-US" sz="2800" b="1" kern="1200">
                  <a:solidFill>
                    <a:srgbClr val="35BBE5"/>
                  </a:solidFill>
                  <a:latin typeface="Calibri" panose="020F0502020204030204" pitchFamily="34" charset="0"/>
                  <a:cs typeface="Calibri" panose="020F0502020204030204" pitchFamily="34" charset="0"/>
                </a:rPr>
                <a:t> và các cuộc cách mạng công nghiệp</a:t>
              </a:r>
              <a:r>
                <a:rPr lang="vi-VN" sz="2800" b="1" kern="1200">
                  <a:solidFill>
                    <a:srgbClr val="35BBE5"/>
                  </a:solidFill>
                  <a:latin typeface="Calibri" panose="020F0502020204030204" pitchFamily="34" charset="0"/>
                  <a:cs typeface="Calibri" panose="020F0502020204030204" pitchFamily="34" charset="0"/>
                </a:rPr>
                <a:t>.</a:t>
              </a:r>
              <a:endParaRPr lang="en-US" sz="2800" b="1" kern="1200" dirty="0">
                <a:solidFill>
                  <a:srgbClr val="35BBE5"/>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526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par>
                          <p:cTn id="20" fill="hold">
                            <p:stCondLst>
                              <p:cond delay="500"/>
                            </p:stCondLst>
                            <p:childTnLst>
                              <p:par>
                                <p:cTn id="21" presetID="47" presetClass="entr" presetSubtype="0" fill="hold"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1000"/>
                                        <p:tgtEl>
                                          <p:spTgt spid="73"/>
                                        </p:tgtEl>
                                      </p:cBhvr>
                                    </p:animEffect>
                                    <p:anim calcmode="lin" valueType="num">
                                      <p:cBhvr>
                                        <p:cTn id="24" dur="1000" fill="hold"/>
                                        <p:tgtEl>
                                          <p:spTgt spid="73"/>
                                        </p:tgtEl>
                                        <p:attrNameLst>
                                          <p:attrName>ppt_x</p:attrName>
                                        </p:attrNameLst>
                                      </p:cBhvr>
                                      <p:tavLst>
                                        <p:tav tm="0">
                                          <p:val>
                                            <p:strVal val="#ppt_x"/>
                                          </p:val>
                                        </p:tav>
                                        <p:tav tm="100000">
                                          <p:val>
                                            <p:strVal val="#ppt_x"/>
                                          </p:val>
                                        </p:tav>
                                      </p:tavLst>
                                    </p:anim>
                                    <p:anim calcmode="lin" valueType="num">
                                      <p:cBhvr>
                                        <p:cTn id="25"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left)">
                                      <p:cBhvr>
                                        <p:cTn id="30" dur="500"/>
                                        <p:tgtEl>
                                          <p:spTgt spid="63"/>
                                        </p:tgtEl>
                                      </p:cBhvr>
                                    </p:animEffect>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1000"/>
                                        <p:tgtEl>
                                          <p:spTgt spid="80"/>
                                        </p:tgtEl>
                                      </p:cBhvr>
                                    </p:animEffect>
                                    <p:anim calcmode="lin" valueType="num">
                                      <p:cBhvr>
                                        <p:cTn id="35" dur="1000" fill="hold"/>
                                        <p:tgtEl>
                                          <p:spTgt spid="80"/>
                                        </p:tgtEl>
                                        <p:attrNameLst>
                                          <p:attrName>ppt_x</p:attrName>
                                        </p:attrNameLst>
                                      </p:cBhvr>
                                      <p:tavLst>
                                        <p:tav tm="0">
                                          <p:val>
                                            <p:strVal val="#ppt_x"/>
                                          </p:val>
                                        </p:tav>
                                        <p:tav tm="100000">
                                          <p:val>
                                            <p:strVal val="#ppt_x"/>
                                          </p:val>
                                        </p:tav>
                                      </p:tavLst>
                                    </p:anim>
                                    <p:anim calcmode="lin" valueType="num">
                                      <p:cBhvr>
                                        <p:cTn id="3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9175" name="Group 87"/>
          <p:cNvGrpSpPr>
            <a:grpSpLocks/>
          </p:cNvGrpSpPr>
          <p:nvPr/>
        </p:nvGrpSpPr>
        <p:grpSpPr bwMode="auto">
          <a:xfrm>
            <a:off x="2255838" y="886795"/>
            <a:ext cx="7741600" cy="1097280"/>
            <a:chOff x="1728" y="2478"/>
            <a:chExt cx="4596"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7" name="Text Box 69"/>
            <p:cNvSpPr txBox="1">
              <a:spLocks noChangeArrowheads="1"/>
            </p:cNvSpPr>
            <p:nvPr/>
          </p:nvSpPr>
          <p:spPr bwMode="gray">
            <a:xfrm>
              <a:off x="2425" y="2702"/>
              <a:ext cx="3899"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70" name="Text Box 82"/>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23" name="Group 22">
            <a:extLst>
              <a:ext uri="{FF2B5EF4-FFF2-40B4-BE49-F238E27FC236}">
                <a16:creationId xmlns:a16="http://schemas.microsoft.com/office/drawing/2014/main" id="{7D573226-8CF0-6465-8EC9-AB228B6D73BA}"/>
              </a:ext>
            </a:extLst>
          </p:cNvPr>
          <p:cNvGrpSpPr/>
          <p:nvPr/>
        </p:nvGrpSpPr>
        <p:grpSpPr>
          <a:xfrm>
            <a:off x="1065066" y="2621528"/>
            <a:ext cx="3144520" cy="3636962"/>
            <a:chOff x="297099" y="2548762"/>
            <a:chExt cx="3144520" cy="3636962"/>
          </a:xfrm>
        </p:grpSpPr>
        <p:grpSp>
          <p:nvGrpSpPr>
            <p:cNvPr id="24" name="Group 7">
              <a:extLst>
                <a:ext uri="{FF2B5EF4-FFF2-40B4-BE49-F238E27FC236}">
                  <a16:creationId xmlns:a16="http://schemas.microsoft.com/office/drawing/2014/main" id="{C8FC390A-34FA-1DDC-98E6-AC1833EA3D2F}"/>
                </a:ext>
              </a:extLst>
            </p:cNvPr>
            <p:cNvGrpSpPr>
              <a:grpSpLocks/>
            </p:cNvGrpSpPr>
            <p:nvPr/>
          </p:nvGrpSpPr>
          <p:grpSpPr bwMode="auto">
            <a:xfrm>
              <a:off x="424099" y="2548762"/>
              <a:ext cx="3017520" cy="3636962"/>
              <a:chOff x="457199" y="1239996"/>
              <a:chExt cx="2784869" cy="2804886"/>
            </a:xfrm>
          </p:grpSpPr>
          <p:sp>
            <p:nvSpPr>
              <p:cNvPr id="30" name="Rectangle 29">
                <a:extLst>
                  <a:ext uri="{FF2B5EF4-FFF2-40B4-BE49-F238E27FC236}">
                    <a16:creationId xmlns:a16="http://schemas.microsoft.com/office/drawing/2014/main" id="{2F388102-6871-369E-9541-E9A709C3514F}"/>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2A8BE8B2-5B7E-F969-914D-DE8F16DD79C1}"/>
                  </a:ext>
                </a:extLst>
              </p:cNvPr>
              <p:cNvSpPr/>
              <p:nvPr/>
            </p:nvSpPr>
            <p:spPr>
              <a:xfrm>
                <a:off x="536316" y="1293865"/>
                <a:ext cx="26160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6">
              <a:extLst>
                <a:ext uri="{FF2B5EF4-FFF2-40B4-BE49-F238E27FC236}">
                  <a16:creationId xmlns:a16="http://schemas.microsoft.com/office/drawing/2014/main" id="{4998D93E-4C81-9A9E-4C62-21E4BA897250}"/>
                </a:ext>
              </a:extLst>
            </p:cNvPr>
            <p:cNvGrpSpPr>
              <a:grpSpLocks/>
            </p:cNvGrpSpPr>
            <p:nvPr/>
          </p:nvGrpSpPr>
          <p:grpSpPr bwMode="auto">
            <a:xfrm flipV="1">
              <a:off x="297099" y="2721799"/>
              <a:ext cx="2101850" cy="738188"/>
              <a:chOff x="4763053" y="2429435"/>
              <a:chExt cx="2840865" cy="833718"/>
            </a:xfrm>
          </p:grpSpPr>
          <p:sp>
            <p:nvSpPr>
              <p:cNvPr id="28" name="Freeform 54">
                <a:extLst>
                  <a:ext uri="{FF2B5EF4-FFF2-40B4-BE49-F238E27FC236}">
                    <a16:creationId xmlns:a16="http://schemas.microsoft.com/office/drawing/2014/main" id="{F8D5A2F2-FF40-9370-6CF8-A23E98E917B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9" name="Pie 55">
                <a:extLst>
                  <a:ext uri="{FF2B5EF4-FFF2-40B4-BE49-F238E27FC236}">
                    <a16:creationId xmlns:a16="http://schemas.microsoft.com/office/drawing/2014/main" id="{0A859AC6-8DAA-E183-9069-BBBC586E2B2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6" name="Rectangle 79">
              <a:extLst>
                <a:ext uri="{FF2B5EF4-FFF2-40B4-BE49-F238E27FC236}">
                  <a16:creationId xmlns:a16="http://schemas.microsoft.com/office/drawing/2014/main" id="{29432DC0-FF3E-DBD1-D826-87CCA753DAA4}"/>
                </a:ext>
              </a:extLst>
            </p:cNvPr>
            <p:cNvSpPr>
              <a:spLocks noChangeArrowheads="1"/>
            </p:cNvSpPr>
            <p:nvPr/>
          </p:nvSpPr>
          <p:spPr bwMode="auto">
            <a:xfrm>
              <a:off x="509826" y="3897596"/>
              <a:ext cx="2834639" cy="1815882"/>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B9C4965-DB40-14BA-7ED8-3E4D28A647CF}"/>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2" name="Group 31">
            <a:extLst>
              <a:ext uri="{FF2B5EF4-FFF2-40B4-BE49-F238E27FC236}">
                <a16:creationId xmlns:a16="http://schemas.microsoft.com/office/drawing/2014/main" id="{F5E744F5-12DC-AA03-6404-0E713770D730}"/>
              </a:ext>
            </a:extLst>
          </p:cNvPr>
          <p:cNvGrpSpPr/>
          <p:nvPr/>
        </p:nvGrpSpPr>
        <p:grpSpPr>
          <a:xfrm>
            <a:off x="4536557" y="2621528"/>
            <a:ext cx="3130233" cy="3636962"/>
            <a:chOff x="3297474" y="2548762"/>
            <a:chExt cx="3130233" cy="3636962"/>
          </a:xfrm>
        </p:grpSpPr>
        <p:grpSp>
          <p:nvGrpSpPr>
            <p:cNvPr id="33" name="Group 57">
              <a:extLst>
                <a:ext uri="{FF2B5EF4-FFF2-40B4-BE49-F238E27FC236}">
                  <a16:creationId xmlns:a16="http://schemas.microsoft.com/office/drawing/2014/main" id="{0DFA542C-632D-234E-E107-9E829F90BFFC}"/>
                </a:ext>
              </a:extLst>
            </p:cNvPr>
            <p:cNvGrpSpPr>
              <a:grpSpLocks/>
            </p:cNvGrpSpPr>
            <p:nvPr/>
          </p:nvGrpSpPr>
          <p:grpSpPr bwMode="auto">
            <a:xfrm>
              <a:off x="3410187" y="2548762"/>
              <a:ext cx="3017520" cy="3636962"/>
              <a:chOff x="457199" y="1239996"/>
              <a:chExt cx="2784869" cy="2804886"/>
            </a:xfrm>
          </p:grpSpPr>
          <p:sp>
            <p:nvSpPr>
              <p:cNvPr id="39" name="Rectangle 38">
                <a:extLst>
                  <a:ext uri="{FF2B5EF4-FFF2-40B4-BE49-F238E27FC236}">
                    <a16:creationId xmlns:a16="http://schemas.microsoft.com/office/drawing/2014/main" id="{92D57373-3348-3DA5-4E25-B5DEF5AA02CE}"/>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A86ABF38-D66E-22E6-5AF6-86BCDF782290}"/>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oup 60">
              <a:extLst>
                <a:ext uri="{FF2B5EF4-FFF2-40B4-BE49-F238E27FC236}">
                  <a16:creationId xmlns:a16="http://schemas.microsoft.com/office/drawing/2014/main" id="{DBD19776-327F-32D4-90E7-8D606CB80684}"/>
                </a:ext>
              </a:extLst>
            </p:cNvPr>
            <p:cNvGrpSpPr>
              <a:grpSpLocks/>
            </p:cNvGrpSpPr>
            <p:nvPr/>
          </p:nvGrpSpPr>
          <p:grpSpPr bwMode="auto">
            <a:xfrm flipV="1">
              <a:off x="3297474" y="2721799"/>
              <a:ext cx="2101850" cy="738188"/>
              <a:chOff x="4782670" y="2429435"/>
              <a:chExt cx="2840865" cy="833718"/>
            </a:xfrm>
          </p:grpSpPr>
          <p:sp>
            <p:nvSpPr>
              <p:cNvPr id="37" name="Freeform 63">
                <a:extLst>
                  <a:ext uri="{FF2B5EF4-FFF2-40B4-BE49-F238E27FC236}">
                    <a16:creationId xmlns:a16="http://schemas.microsoft.com/office/drawing/2014/main" id="{E2684F59-1971-500C-14E5-DE55CF4469EA}"/>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38" name="Pie 64">
                <a:extLst>
                  <a:ext uri="{FF2B5EF4-FFF2-40B4-BE49-F238E27FC236}">
                    <a16:creationId xmlns:a16="http://schemas.microsoft.com/office/drawing/2014/main" id="{33765859-A7FF-6184-4273-B83453565F7C}"/>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35" name="Rectangle 82">
              <a:extLst>
                <a:ext uri="{FF2B5EF4-FFF2-40B4-BE49-F238E27FC236}">
                  <a16:creationId xmlns:a16="http://schemas.microsoft.com/office/drawing/2014/main" id="{9783D346-9BEF-27CC-753C-EA5549590368}"/>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TextBox 35">
              <a:extLst>
                <a:ext uri="{FF2B5EF4-FFF2-40B4-BE49-F238E27FC236}">
                  <a16:creationId xmlns:a16="http://schemas.microsoft.com/office/drawing/2014/main" id="{3F9E4C17-7965-1545-5E41-32A77F1300E5}"/>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59" name="TextBox 58">
            <a:extLst>
              <a:ext uri="{FF2B5EF4-FFF2-40B4-BE49-F238E27FC236}">
                <a16:creationId xmlns:a16="http://schemas.microsoft.com/office/drawing/2014/main" id="{3FD5EBFE-30E5-F8FE-0B8C-4749B09FD1E2}"/>
              </a:ext>
            </a:extLst>
          </p:cNvPr>
          <p:cNvSpPr txBox="1"/>
          <p:nvPr/>
        </p:nvSpPr>
        <p:spPr>
          <a:xfrm>
            <a:off x="3017916" y="191382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800"/>
          </a:p>
        </p:txBody>
      </p:sp>
      <p:grpSp>
        <p:nvGrpSpPr>
          <p:cNvPr id="41" name="Group 40">
            <a:extLst>
              <a:ext uri="{FF2B5EF4-FFF2-40B4-BE49-F238E27FC236}">
                <a16:creationId xmlns:a16="http://schemas.microsoft.com/office/drawing/2014/main" id="{C18BD954-5800-79D2-2A19-A6D10C0E4178}"/>
              </a:ext>
            </a:extLst>
          </p:cNvPr>
          <p:cNvGrpSpPr/>
          <p:nvPr/>
        </p:nvGrpSpPr>
        <p:grpSpPr>
          <a:xfrm>
            <a:off x="8106474" y="2619939"/>
            <a:ext cx="3130233" cy="3636962"/>
            <a:chOff x="6269274" y="2548762"/>
            <a:chExt cx="3130233" cy="3636962"/>
          </a:xfrm>
        </p:grpSpPr>
        <p:grpSp>
          <p:nvGrpSpPr>
            <p:cNvPr id="42" name="Group 71">
              <a:extLst>
                <a:ext uri="{FF2B5EF4-FFF2-40B4-BE49-F238E27FC236}">
                  <a16:creationId xmlns:a16="http://schemas.microsoft.com/office/drawing/2014/main" id="{EBE62E1A-0569-E08E-0E14-4BF4671132BD}"/>
                </a:ext>
              </a:extLst>
            </p:cNvPr>
            <p:cNvGrpSpPr>
              <a:grpSpLocks/>
            </p:cNvGrpSpPr>
            <p:nvPr/>
          </p:nvGrpSpPr>
          <p:grpSpPr bwMode="auto">
            <a:xfrm>
              <a:off x="6381987" y="2548762"/>
              <a:ext cx="3017520" cy="3636962"/>
              <a:chOff x="457199" y="1239996"/>
              <a:chExt cx="2784869" cy="2804886"/>
            </a:xfrm>
          </p:grpSpPr>
          <p:sp>
            <p:nvSpPr>
              <p:cNvPr id="48" name="Rectangle 47">
                <a:extLst>
                  <a:ext uri="{FF2B5EF4-FFF2-40B4-BE49-F238E27FC236}">
                    <a16:creationId xmlns:a16="http://schemas.microsoft.com/office/drawing/2014/main" id="{1B206000-6B4E-4429-D472-14ADAB5347E7}"/>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29BF8188-48D4-8367-33BF-A4D30117F8D4}"/>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oup 75">
              <a:extLst>
                <a:ext uri="{FF2B5EF4-FFF2-40B4-BE49-F238E27FC236}">
                  <a16:creationId xmlns:a16="http://schemas.microsoft.com/office/drawing/2014/main" id="{04EFBC1D-F553-8887-BEE9-97DC993CAB4D}"/>
                </a:ext>
              </a:extLst>
            </p:cNvPr>
            <p:cNvGrpSpPr>
              <a:grpSpLocks/>
            </p:cNvGrpSpPr>
            <p:nvPr/>
          </p:nvGrpSpPr>
          <p:grpSpPr bwMode="auto">
            <a:xfrm flipV="1">
              <a:off x="6269274" y="2607499"/>
              <a:ext cx="2101850" cy="738188"/>
              <a:chOff x="4782670" y="2558525"/>
              <a:chExt cx="2840865" cy="833718"/>
            </a:xfrm>
          </p:grpSpPr>
          <p:sp>
            <p:nvSpPr>
              <p:cNvPr id="46" name="Freeform 76">
                <a:extLst>
                  <a:ext uri="{FF2B5EF4-FFF2-40B4-BE49-F238E27FC236}">
                    <a16:creationId xmlns:a16="http://schemas.microsoft.com/office/drawing/2014/main" id="{252667AF-5A3A-BF61-9E7D-8C6D9EF4586C}"/>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47" name="Pie 77">
                <a:extLst>
                  <a:ext uri="{FF2B5EF4-FFF2-40B4-BE49-F238E27FC236}">
                    <a16:creationId xmlns:a16="http://schemas.microsoft.com/office/drawing/2014/main" id="{8278454B-BEAC-FDF7-CE02-26E44A269806}"/>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44" name="Rectangle 83">
              <a:extLst>
                <a:ext uri="{FF2B5EF4-FFF2-40B4-BE49-F238E27FC236}">
                  <a16:creationId xmlns:a16="http://schemas.microsoft.com/office/drawing/2014/main" id="{D63116A3-4468-C0B9-BD48-E5DC380AD18E}"/>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139DB97C-2CAC-B6A7-572E-F2AE76034E2B}"/>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226451550"/>
      </p:ext>
    </p:extLst>
  </p:cSld>
  <p:clrMapOvr>
    <a:masterClrMapping/>
  </p:clrMapOvr>
  <p:transition spd="med">
    <p:pull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7" name="Group 46">
            <a:extLst>
              <a:ext uri="{FF2B5EF4-FFF2-40B4-BE49-F238E27FC236}">
                <a16:creationId xmlns:a16="http://schemas.microsoft.com/office/drawing/2014/main" id="{D1C6CE6B-88B6-8C8E-A3B6-D89BEC13E670}"/>
              </a:ext>
            </a:extLst>
          </p:cNvPr>
          <p:cNvGrpSpPr/>
          <p:nvPr/>
        </p:nvGrpSpPr>
        <p:grpSpPr>
          <a:xfrm>
            <a:off x="3140985" y="1224944"/>
            <a:ext cx="7019873" cy="4813906"/>
            <a:chOff x="3140985" y="1224944"/>
            <a:chExt cx="7019873" cy="4813906"/>
          </a:xfrm>
        </p:grpSpPr>
        <p:pic>
          <p:nvPicPr>
            <p:cNvPr id="77" name="Picture 76">
              <a:extLst>
                <a:ext uri="{FF2B5EF4-FFF2-40B4-BE49-F238E27FC236}">
                  <a16:creationId xmlns:a16="http://schemas.microsoft.com/office/drawing/2014/main" id="{449DC314-397E-73BD-8787-E592B377A7D7}"/>
                </a:ext>
              </a:extLst>
            </p:cNvPr>
            <p:cNvPicPr/>
            <p:nvPr/>
          </p:nvPicPr>
          <p:blipFill rotWithShape="1">
            <a:blip r:embed="rId2">
              <a:extLst>
                <a:ext uri="{28A0092B-C50C-407E-A947-70E740481C1C}">
                  <a14:useLocalDpi xmlns:a14="http://schemas.microsoft.com/office/drawing/2010/main" val="0"/>
                </a:ext>
              </a:extLst>
            </a:blip>
            <a:srcRect l="1154" t="4161" r="5350"/>
            <a:stretch/>
          </p:blipFill>
          <p:spPr bwMode="auto">
            <a:xfrm>
              <a:off x="3140985" y="1224944"/>
              <a:ext cx="7019873" cy="4813906"/>
            </a:xfrm>
            <a:prstGeom prst="rect">
              <a:avLst/>
            </a:prstGeom>
            <a:ln>
              <a:noFill/>
            </a:ln>
            <a:effectLst>
              <a:softEdge rad="112500"/>
            </a:effectLst>
          </p:spPr>
        </p:pic>
        <p:sp>
          <p:nvSpPr>
            <p:cNvPr id="78" name="Rectangle 77">
              <a:extLst>
                <a:ext uri="{FF2B5EF4-FFF2-40B4-BE49-F238E27FC236}">
                  <a16:creationId xmlns:a16="http://schemas.microsoft.com/office/drawing/2014/main" id="{9A2D4BA5-E8AA-111B-A274-8935285395F2}"/>
                </a:ext>
              </a:extLst>
            </p:cNvPr>
            <p:cNvSpPr/>
            <p:nvPr/>
          </p:nvSpPr>
          <p:spPr>
            <a:xfrm>
              <a:off x="3233923" y="4970048"/>
              <a:ext cx="6926935" cy="1068802"/>
            </a:xfrm>
            <a:prstGeom prst="rect">
              <a:avLst/>
            </a:prstGeom>
            <a:solidFill>
              <a:srgbClr val="B3EFB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ln w="0"/>
                  <a:solidFill>
                    <a:schemeClr val="tx1"/>
                  </a:solidFill>
                  <a:latin typeface="Calibri" panose="020F0502020204030204" pitchFamily="34" charset="0"/>
                  <a:cs typeface="Calibri" panose="020F0502020204030204" pitchFamily="34" charset="0"/>
                </a:rPr>
                <a:t>1. </a:t>
              </a:r>
              <a:r>
                <a:rPr lang="vi-VN" sz="2600" b="1" dirty="0">
                  <a:ln w="0"/>
                  <a:solidFill>
                    <a:schemeClr val="tx1"/>
                  </a:solidFill>
                  <a:latin typeface="Calibri" panose="020F0502020204030204" pitchFamily="34" charset="0"/>
                  <a:cs typeface="Calibri" panose="020F0502020204030204" pitchFamily="34" charset="0"/>
                </a:rPr>
                <a:t>Galilei chế tạo thành công kính thiên văn vào năm 1609 và mở đầu cho kỉ nguyên vũ trụ.</a:t>
              </a:r>
              <a:endParaRPr lang="en-US" sz="2600" b="1" dirty="0">
                <a:ln w="0"/>
                <a:solidFill>
                  <a:schemeClr val="tx1"/>
                </a:solidFill>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8428E5C5-A6D5-9917-4AC7-8332C25EACD8}"/>
              </a:ext>
            </a:extLst>
          </p:cNvPr>
          <p:cNvGrpSpPr/>
          <p:nvPr/>
        </p:nvGrpSpPr>
        <p:grpSpPr>
          <a:xfrm>
            <a:off x="2739219" y="1474198"/>
            <a:ext cx="8566654" cy="4672204"/>
            <a:chOff x="2909208" y="1555335"/>
            <a:chExt cx="8566654" cy="4672204"/>
          </a:xfrm>
        </p:grpSpPr>
        <p:grpSp>
          <p:nvGrpSpPr>
            <p:cNvPr id="57" name="Group 56">
              <a:extLst>
                <a:ext uri="{FF2B5EF4-FFF2-40B4-BE49-F238E27FC236}">
                  <a16:creationId xmlns:a16="http://schemas.microsoft.com/office/drawing/2014/main" id="{64CE6BCB-F7F0-BB50-3D7D-519871A8EE4B}"/>
                </a:ext>
              </a:extLst>
            </p:cNvPr>
            <p:cNvGrpSpPr/>
            <p:nvPr/>
          </p:nvGrpSpPr>
          <p:grpSpPr>
            <a:xfrm>
              <a:off x="2909208" y="1555335"/>
              <a:ext cx="8566654" cy="4672204"/>
              <a:chOff x="2909208" y="955034"/>
              <a:chExt cx="9071856" cy="5120105"/>
            </a:xfrm>
          </p:grpSpPr>
          <p:pic>
            <p:nvPicPr>
              <p:cNvPr id="2050" name="Picture 2" descr="Lý thuyết - Olm">
                <a:extLst>
                  <a:ext uri="{FF2B5EF4-FFF2-40B4-BE49-F238E27FC236}">
                    <a16:creationId xmlns:a16="http://schemas.microsoft.com/office/drawing/2014/main" id="{1366CDDD-1AFA-79E0-CB53-3C9F22E0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3" r="8088" b="9817"/>
              <a:stretch/>
            </p:blipFill>
            <p:spPr bwMode="auto">
              <a:xfrm>
                <a:off x="2936233" y="3395612"/>
                <a:ext cx="4267988" cy="2679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ùng con học lớp 5 và Ôn thi vào 6 - 🍎CÂU CHUYỆN VỀ QUẢ TÁO CỦA NIU-TƠN🍎  Câu chuyện kể rằng: 🌳🌳Vào một ngày mùa thu, Niu-tơn ngồi trên chiếc ghế">
                <a:extLst>
                  <a:ext uri="{FF2B5EF4-FFF2-40B4-BE49-F238E27FC236}">
                    <a16:creationId xmlns:a16="http://schemas.microsoft.com/office/drawing/2014/main" id="{F0BEE5ED-4B43-1F55-DAA2-CA270039F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208" y="955034"/>
                <a:ext cx="4295013" cy="24405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ài 10. Ba định luật Niu-tơn - Hoc24">
                <a:extLst>
                  <a:ext uri="{FF2B5EF4-FFF2-40B4-BE49-F238E27FC236}">
                    <a16:creationId xmlns:a16="http://schemas.microsoft.com/office/drawing/2014/main" id="{BF60ED1E-262E-31EC-B439-4026AE463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349" y="955034"/>
                <a:ext cx="4807715" cy="5120105"/>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Rectangle: Rounded Corners 88">
              <a:extLst>
                <a:ext uri="{FF2B5EF4-FFF2-40B4-BE49-F238E27FC236}">
                  <a16:creationId xmlns:a16="http://schemas.microsoft.com/office/drawing/2014/main" id="{14442377-FD57-5E18-6DE6-1D9CC0E1D440}"/>
                </a:ext>
              </a:extLst>
            </p:cNvPr>
            <p:cNvSpPr/>
            <p:nvPr/>
          </p:nvSpPr>
          <p:spPr>
            <a:xfrm>
              <a:off x="6924495" y="5002408"/>
              <a:ext cx="4532999" cy="1218313"/>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accent5">
                      <a:lumMod val="25000"/>
                    </a:schemeClr>
                  </a:solidFill>
                  <a:latin typeface="Calibri" panose="020F0502020204030204" pitchFamily="34" charset="0"/>
                  <a:cs typeface="Calibri" panose="020F0502020204030204" pitchFamily="34" charset="0"/>
                </a:rPr>
                <a:t>2</a:t>
              </a:r>
              <a:r>
                <a:rPr lang="en-US" sz="2600" b="1">
                  <a:solidFill>
                    <a:schemeClr val="accent5">
                      <a:lumMod val="25000"/>
                    </a:schemeClr>
                  </a:solidFill>
                  <a:latin typeface="Calibri" panose="020F0502020204030204" pitchFamily="34" charset="0"/>
                  <a:cs typeface="Calibri" panose="020F0502020204030204" pitchFamily="34" charset="0"/>
                </a:rPr>
                <a:t>. </a:t>
              </a:r>
              <a:r>
                <a:rPr lang="vi-VN" sz="2600" b="1" dirty="0">
                  <a:solidFill>
                    <a:schemeClr val="accent5">
                      <a:lumMod val="25000"/>
                    </a:schemeClr>
                  </a:solidFill>
                  <a:latin typeface="Calibri" panose="020F0502020204030204" pitchFamily="34" charset="0"/>
                  <a:cs typeface="Calibri" panose="020F0502020204030204" pitchFamily="34" charset="0"/>
                </a:rPr>
                <a:t>Newton tìm ra các định luật cơ bản cho chuyển động, đặt nền móng cho cơ học cổ </a:t>
              </a:r>
              <a:r>
                <a:rPr lang="vi-VN" sz="2600" b="1">
                  <a:solidFill>
                    <a:schemeClr val="accent5">
                      <a:lumMod val="25000"/>
                    </a:schemeClr>
                  </a:solidFill>
                  <a:latin typeface="Calibri" panose="020F0502020204030204" pitchFamily="34" charset="0"/>
                  <a:cs typeface="Calibri" panose="020F0502020204030204" pitchFamily="34" charset="0"/>
                </a:rPr>
                <a:t>điển.</a:t>
              </a:r>
              <a:endParaRPr lang="en-US" sz="2600" b="1" dirty="0">
                <a:solidFill>
                  <a:schemeClr val="accent5">
                    <a:lumMod val="25000"/>
                  </a:schemeClr>
                </a:solidFill>
                <a:latin typeface="Calibri" panose="020F0502020204030204" pitchFamily="34" charset="0"/>
                <a:cs typeface="Calibri" panose="020F0502020204030204" pitchFamily="34" charset="0"/>
              </a:endParaRPr>
            </a:p>
          </p:txBody>
        </p:sp>
      </p:grpSp>
      <p:grpSp>
        <p:nvGrpSpPr>
          <p:cNvPr id="66" name="Group 65">
            <a:extLst>
              <a:ext uri="{FF2B5EF4-FFF2-40B4-BE49-F238E27FC236}">
                <a16:creationId xmlns:a16="http://schemas.microsoft.com/office/drawing/2014/main" id="{E3FCE8C9-4607-F7A0-5ADC-0D9B2DFDB726}"/>
              </a:ext>
            </a:extLst>
          </p:cNvPr>
          <p:cNvGrpSpPr/>
          <p:nvPr/>
        </p:nvGrpSpPr>
        <p:grpSpPr>
          <a:xfrm>
            <a:off x="140678" y="1380575"/>
            <a:ext cx="2321560" cy="3636962"/>
            <a:chOff x="297099" y="2548762"/>
            <a:chExt cx="2321560" cy="3636962"/>
          </a:xfrm>
        </p:grpSpPr>
        <p:grpSp>
          <p:nvGrpSpPr>
            <p:cNvPr id="67" name="Group 7">
              <a:extLst>
                <a:ext uri="{FF2B5EF4-FFF2-40B4-BE49-F238E27FC236}">
                  <a16:creationId xmlns:a16="http://schemas.microsoft.com/office/drawing/2014/main" id="{E998900A-8EF9-3E64-D714-F7ADD6BB9B5E}"/>
                </a:ext>
              </a:extLst>
            </p:cNvPr>
            <p:cNvGrpSpPr>
              <a:grpSpLocks/>
            </p:cNvGrpSpPr>
            <p:nvPr/>
          </p:nvGrpSpPr>
          <p:grpSpPr bwMode="auto">
            <a:xfrm>
              <a:off x="424099" y="2548762"/>
              <a:ext cx="2194560" cy="3636962"/>
              <a:chOff x="457199" y="1239996"/>
              <a:chExt cx="2025359" cy="2804886"/>
            </a:xfrm>
          </p:grpSpPr>
          <p:sp>
            <p:nvSpPr>
              <p:cNvPr id="73" name="Rectangle 72">
                <a:extLst>
                  <a:ext uri="{FF2B5EF4-FFF2-40B4-BE49-F238E27FC236}">
                    <a16:creationId xmlns:a16="http://schemas.microsoft.com/office/drawing/2014/main" id="{053D8042-E9F9-F0A1-8F07-7FADDA6171BF}"/>
                  </a:ext>
                </a:extLst>
              </p:cNvPr>
              <p:cNvSpPr/>
              <p:nvPr/>
            </p:nvSpPr>
            <p:spPr>
              <a:xfrm>
                <a:off x="457199" y="1239996"/>
                <a:ext cx="20253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493400A6-6CC5-E504-EDBD-079E5F97901A}"/>
                  </a:ext>
                </a:extLst>
              </p:cNvPr>
              <p:cNvSpPr/>
              <p:nvPr/>
            </p:nvSpPr>
            <p:spPr>
              <a:xfrm>
                <a:off x="536316" y="1293865"/>
                <a:ext cx="185657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8" name="Group 6">
              <a:extLst>
                <a:ext uri="{FF2B5EF4-FFF2-40B4-BE49-F238E27FC236}">
                  <a16:creationId xmlns:a16="http://schemas.microsoft.com/office/drawing/2014/main" id="{91F751F1-8790-5DC0-85EB-91B29AA86FE4}"/>
                </a:ext>
              </a:extLst>
            </p:cNvPr>
            <p:cNvGrpSpPr>
              <a:grpSpLocks/>
            </p:cNvGrpSpPr>
            <p:nvPr/>
          </p:nvGrpSpPr>
          <p:grpSpPr bwMode="auto">
            <a:xfrm flipV="1">
              <a:off x="297099" y="2721799"/>
              <a:ext cx="2101850" cy="738188"/>
              <a:chOff x="4763053" y="2429435"/>
              <a:chExt cx="2840865" cy="833718"/>
            </a:xfrm>
          </p:grpSpPr>
          <p:sp>
            <p:nvSpPr>
              <p:cNvPr id="71" name="Freeform 54">
                <a:extLst>
                  <a:ext uri="{FF2B5EF4-FFF2-40B4-BE49-F238E27FC236}">
                    <a16:creationId xmlns:a16="http://schemas.microsoft.com/office/drawing/2014/main" id="{B4DA221F-9621-6F8D-4F89-391E4AAC1CE9}"/>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2" name="Pie 55">
                <a:extLst>
                  <a:ext uri="{FF2B5EF4-FFF2-40B4-BE49-F238E27FC236}">
                    <a16:creationId xmlns:a16="http://schemas.microsoft.com/office/drawing/2014/main" id="{1B053F54-1F26-CA5B-6E56-0C6F32CAEDF5}"/>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9" name="Rectangle 79">
              <a:extLst>
                <a:ext uri="{FF2B5EF4-FFF2-40B4-BE49-F238E27FC236}">
                  <a16:creationId xmlns:a16="http://schemas.microsoft.com/office/drawing/2014/main" id="{A6B6EFAF-17F5-5452-17FF-232ABC65B331}"/>
                </a:ext>
              </a:extLst>
            </p:cNvPr>
            <p:cNvSpPr>
              <a:spLocks noChangeArrowheads="1"/>
            </p:cNvSpPr>
            <p:nvPr/>
          </p:nvSpPr>
          <p:spPr bwMode="auto">
            <a:xfrm>
              <a:off x="509827" y="3466709"/>
              <a:ext cx="2054104" cy="2677656"/>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A4EC6664-6EAB-FB08-8B37-746450D37117}"/>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03" name="Group 102">
            <a:extLst>
              <a:ext uri="{FF2B5EF4-FFF2-40B4-BE49-F238E27FC236}">
                <a16:creationId xmlns:a16="http://schemas.microsoft.com/office/drawing/2014/main" id="{2D182113-7965-19E3-E0B1-86EA49ECE0C6}"/>
              </a:ext>
            </a:extLst>
          </p:cNvPr>
          <p:cNvGrpSpPr/>
          <p:nvPr/>
        </p:nvGrpSpPr>
        <p:grpSpPr>
          <a:xfrm>
            <a:off x="2753923" y="1380575"/>
            <a:ext cx="8071786" cy="5032864"/>
            <a:chOff x="2719214" y="1380081"/>
            <a:chExt cx="7080947" cy="4705635"/>
          </a:xfrm>
        </p:grpSpPr>
        <p:pic>
          <p:nvPicPr>
            <p:cNvPr id="104" name="Picture 2" descr="Nhân vật lịch sử thay đổi cả thế giới: Christiaan Huygens (1629-1695) [Khoa  học&amp; công nghệ]">
              <a:extLst>
                <a:ext uri="{FF2B5EF4-FFF2-40B4-BE49-F238E27FC236}">
                  <a16:creationId xmlns:a16="http://schemas.microsoft.com/office/drawing/2014/main" id="{8114B21B-E675-86CF-C2D0-37B75E237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394" y="1389887"/>
              <a:ext cx="3503811" cy="4695829"/>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Rounded Corners 105">
              <a:extLst>
                <a:ext uri="{FF2B5EF4-FFF2-40B4-BE49-F238E27FC236}">
                  <a16:creationId xmlns:a16="http://schemas.microsoft.com/office/drawing/2014/main" id="{356A484A-C243-680D-722F-F418BE427F2A}"/>
                </a:ext>
              </a:extLst>
            </p:cNvPr>
            <p:cNvSpPr/>
            <p:nvPr/>
          </p:nvSpPr>
          <p:spPr>
            <a:xfrm>
              <a:off x="2719214" y="4833930"/>
              <a:ext cx="3535992" cy="563564"/>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Huygens (1629-1695)</a:t>
              </a:r>
              <a:endParaRPr lang="en-US" sz="2600" b="1" dirty="0">
                <a:solidFill>
                  <a:schemeClr val="tx1"/>
                </a:solidFill>
                <a:latin typeface="Calibri" panose="020F0502020204030204" pitchFamily="34" charset="0"/>
                <a:cs typeface="Calibri" panose="020F0502020204030204" pitchFamily="34" charset="0"/>
              </a:endParaRPr>
            </a:p>
          </p:txBody>
        </p:sp>
        <p:pic>
          <p:nvPicPr>
            <p:cNvPr id="107" name="Picture 4" descr="Amazon.com: Gottfried Von Leibniz N(1646-1716) Gottfried Wilhelm Von Leibniz  German Philosopher And Mathematician Steel Engraving English 1836 Poster  Print by (18 x 24): Posters &amp; Prints">
              <a:extLst>
                <a:ext uri="{FF2B5EF4-FFF2-40B4-BE49-F238E27FC236}">
                  <a16:creationId xmlns:a16="http://schemas.microsoft.com/office/drawing/2014/main" id="{33128C2D-A5DB-7079-C165-B551DCBDA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5206" y="1380081"/>
              <a:ext cx="3535992" cy="4695829"/>
            </a:xfrm>
            <a:prstGeom prst="rect">
              <a:avLst/>
            </a:prstGeom>
            <a:noFill/>
            <a:extLst>
              <a:ext uri="{909E8E84-426E-40DD-AFC4-6F175D3DCCD1}">
                <a14:hiddenFill xmlns:a14="http://schemas.microsoft.com/office/drawing/2010/main">
                  <a:solidFill>
                    <a:srgbClr val="FFFFFF"/>
                  </a:solidFill>
                </a14:hiddenFill>
              </a:ext>
            </a:extLst>
          </p:spPr>
        </p:pic>
        <p:sp>
          <p:nvSpPr>
            <p:cNvPr id="108" name="Rectangle: Rounded Corners 107">
              <a:extLst>
                <a:ext uri="{FF2B5EF4-FFF2-40B4-BE49-F238E27FC236}">
                  <a16:creationId xmlns:a16="http://schemas.microsoft.com/office/drawing/2014/main" id="{7B553244-2D31-02CF-0D8B-E0E683B3B1A2}"/>
                </a:ext>
              </a:extLst>
            </p:cNvPr>
            <p:cNvSpPr/>
            <p:nvPr/>
          </p:nvSpPr>
          <p:spPr>
            <a:xfrm>
              <a:off x="6264169" y="4842370"/>
              <a:ext cx="3535992" cy="563564"/>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Leibniz (1646-1716)</a:t>
              </a:r>
              <a:endParaRPr lang="en-US" sz="2600" b="1" dirty="0">
                <a:solidFill>
                  <a:schemeClr val="tx1"/>
                </a:solidFill>
                <a:latin typeface="Calibri" panose="020F0502020204030204" pitchFamily="34" charset="0"/>
                <a:cs typeface="Calibri" panose="020F0502020204030204" pitchFamily="34" charset="0"/>
              </a:endParaRPr>
            </a:p>
          </p:txBody>
        </p:sp>
        <p:sp>
          <p:nvSpPr>
            <p:cNvPr id="109" name="Rectangle: Rounded Corners 108">
              <a:extLst>
                <a:ext uri="{FF2B5EF4-FFF2-40B4-BE49-F238E27FC236}">
                  <a16:creationId xmlns:a16="http://schemas.microsoft.com/office/drawing/2014/main" id="{3725BA2D-172A-D58D-8B58-1C3A9D9A1F93}"/>
                </a:ext>
              </a:extLst>
            </p:cNvPr>
            <p:cNvSpPr/>
            <p:nvPr/>
          </p:nvSpPr>
          <p:spPr>
            <a:xfrm>
              <a:off x="2723278" y="5403376"/>
              <a:ext cx="7067920" cy="671236"/>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tìm ra định luật bảo toàn động lượng.</a:t>
              </a:r>
              <a:endParaRPr lang="en-US" sz="2800" b="1" dirty="0">
                <a:solidFill>
                  <a:schemeClr val="tx1"/>
                </a:solidFill>
                <a:latin typeface="Calibri" panose="020F0502020204030204" pitchFamily="34" charset="0"/>
                <a:cs typeface="Calibri" panose="020F0502020204030204" pitchFamily="34" charset="0"/>
              </a:endParaRPr>
            </a:p>
          </p:txBody>
        </p:sp>
      </p:grpSp>
      <p:grpSp>
        <p:nvGrpSpPr>
          <p:cNvPr id="133" name="Group 132">
            <a:extLst>
              <a:ext uri="{FF2B5EF4-FFF2-40B4-BE49-F238E27FC236}">
                <a16:creationId xmlns:a16="http://schemas.microsoft.com/office/drawing/2014/main" id="{EDF1A4FF-AF40-91D7-2EC1-8910A65FB276}"/>
              </a:ext>
            </a:extLst>
          </p:cNvPr>
          <p:cNvGrpSpPr/>
          <p:nvPr/>
        </p:nvGrpSpPr>
        <p:grpSpPr>
          <a:xfrm>
            <a:off x="2726900" y="1745624"/>
            <a:ext cx="9042350" cy="4363570"/>
            <a:chOff x="2457450" y="1046630"/>
            <a:chExt cx="9042350" cy="4363570"/>
          </a:xfrm>
        </p:grpSpPr>
        <p:grpSp>
          <p:nvGrpSpPr>
            <p:cNvPr id="134" name="Group 133">
              <a:extLst>
                <a:ext uri="{FF2B5EF4-FFF2-40B4-BE49-F238E27FC236}">
                  <a16:creationId xmlns:a16="http://schemas.microsoft.com/office/drawing/2014/main" id="{EBCA8BB3-30F4-5BFA-34E5-6B0A4793F500}"/>
                </a:ext>
              </a:extLst>
            </p:cNvPr>
            <p:cNvGrpSpPr/>
            <p:nvPr/>
          </p:nvGrpSpPr>
          <p:grpSpPr>
            <a:xfrm>
              <a:off x="2457450" y="1046630"/>
              <a:ext cx="9042350" cy="4363570"/>
              <a:chOff x="2457450" y="1046630"/>
              <a:chExt cx="9042350" cy="4363570"/>
            </a:xfrm>
          </p:grpSpPr>
          <p:pic>
            <p:nvPicPr>
              <p:cNvPr id="136" name="Picture 2" descr="Nhà vật lí James Watt - Vật lí phổ thông">
                <a:extLst>
                  <a:ext uri="{FF2B5EF4-FFF2-40B4-BE49-F238E27FC236}">
                    <a16:creationId xmlns:a16="http://schemas.microsoft.com/office/drawing/2014/main" id="{784431B6-6361-9B02-08CB-5C7DBA509C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8163" y="1047750"/>
                <a:ext cx="3341637" cy="436245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descr="C:\Users\GP\AppData\Local\Microsoft\Windows\INetCache\Content.MSO\37673700.tmp">
                <a:extLst>
                  <a:ext uri="{FF2B5EF4-FFF2-40B4-BE49-F238E27FC236}">
                    <a16:creationId xmlns:a16="http://schemas.microsoft.com/office/drawing/2014/main" id="{F431E641-3240-51B5-A67D-F4B55C4BFAA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457450" y="1046630"/>
                <a:ext cx="5700711" cy="4362450"/>
              </a:xfrm>
              <a:prstGeom prst="rect">
                <a:avLst/>
              </a:prstGeom>
              <a:noFill/>
              <a:ln>
                <a:noFill/>
              </a:ln>
            </p:spPr>
          </p:pic>
        </p:grpSp>
        <p:sp>
          <p:nvSpPr>
            <p:cNvPr id="135" name="Rectangle: Rounded Corners 134">
              <a:extLst>
                <a:ext uri="{FF2B5EF4-FFF2-40B4-BE49-F238E27FC236}">
                  <a16:creationId xmlns:a16="http://schemas.microsoft.com/office/drawing/2014/main" id="{1B0ADE05-779E-634F-6588-4E75FD59FAA0}"/>
                </a:ext>
              </a:extLst>
            </p:cNvPr>
            <p:cNvSpPr/>
            <p:nvPr/>
          </p:nvSpPr>
          <p:spPr>
            <a:xfrm>
              <a:off x="2457450" y="4454543"/>
              <a:ext cx="9042350" cy="955097"/>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libri" panose="020F0502020204030204" pitchFamily="34" charset="0"/>
                  <a:cs typeface="Calibri" panose="020F0502020204030204" pitchFamily="34" charset="0"/>
                </a:rPr>
                <a:t>3. </a:t>
              </a:r>
              <a:r>
                <a:rPr lang="vi-VN" sz="2800" b="1">
                  <a:solidFill>
                    <a:srgbClr val="002060"/>
                  </a:solidFill>
                  <a:latin typeface="Calibri" panose="020F0502020204030204" pitchFamily="34" charset="0"/>
                  <a:cs typeface="Calibri" panose="020F0502020204030204" pitchFamily="34" charset="0"/>
                </a:rPr>
                <a:t>Jame Watt </a:t>
              </a:r>
              <a:r>
                <a:rPr lang="en-US" sz="2800" b="1">
                  <a:solidFill>
                    <a:srgbClr val="002060"/>
                  </a:solidFill>
                  <a:latin typeface="Calibri" panose="020F0502020204030204" pitchFamily="34" charset="0"/>
                  <a:cs typeface="Calibri" panose="020F0502020204030204" pitchFamily="34" charset="0"/>
                </a:rPr>
                <a:t>tạo ra đ</a:t>
              </a:r>
              <a:r>
                <a:rPr lang="vi-VN" sz="2800" b="1">
                  <a:solidFill>
                    <a:srgbClr val="002060"/>
                  </a:solidFill>
                  <a:latin typeface="Calibri" panose="020F0502020204030204" pitchFamily="34" charset="0"/>
                  <a:cs typeface="Calibri" panose="020F0502020204030204" pitchFamily="34" charset="0"/>
                </a:rPr>
                <a:t>ộng cơ hơi nước</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vào năm 1765</a:t>
              </a:r>
              <a:endParaRPr lang="en-US" sz="2800" b="1">
                <a:solidFill>
                  <a:srgbClr val="002060"/>
                </a:solidFill>
                <a:latin typeface="Calibri" panose="020F0502020204030204" pitchFamily="34" charset="0"/>
                <a:cs typeface="Calibri" panose="020F0502020204030204" pitchFamily="34" charset="0"/>
              </a:endParaRPr>
            </a:p>
          </p:txBody>
        </p:sp>
      </p:grpSp>
      <p:grpSp>
        <p:nvGrpSpPr>
          <p:cNvPr id="120" name="Group 119">
            <a:extLst>
              <a:ext uri="{FF2B5EF4-FFF2-40B4-BE49-F238E27FC236}">
                <a16:creationId xmlns:a16="http://schemas.microsoft.com/office/drawing/2014/main" id="{97353AF4-1854-C94C-61EE-DE9D368BC3CD}"/>
              </a:ext>
            </a:extLst>
          </p:cNvPr>
          <p:cNvGrpSpPr/>
          <p:nvPr/>
        </p:nvGrpSpPr>
        <p:grpSpPr>
          <a:xfrm>
            <a:off x="2739219" y="1319228"/>
            <a:ext cx="8276190" cy="5166274"/>
            <a:chOff x="2846206" y="1170253"/>
            <a:chExt cx="7121978" cy="4462804"/>
          </a:xfrm>
        </p:grpSpPr>
        <p:pic>
          <p:nvPicPr>
            <p:cNvPr id="121" name="Picture 6" descr="Oersted's Needle - SED 695b">
              <a:extLst>
                <a:ext uri="{FF2B5EF4-FFF2-40B4-BE49-F238E27FC236}">
                  <a16:creationId xmlns:a16="http://schemas.microsoft.com/office/drawing/2014/main" id="{9EE44C84-94AA-5A85-401D-35945C062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6208" y="1170253"/>
              <a:ext cx="3530987" cy="4462804"/>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Rounded Corners 121">
              <a:extLst>
                <a:ext uri="{FF2B5EF4-FFF2-40B4-BE49-F238E27FC236}">
                  <a16:creationId xmlns:a16="http://schemas.microsoft.com/office/drawing/2014/main" id="{0C31B34B-DB80-B4FD-8F3D-32635A7B5DD9}"/>
                </a:ext>
              </a:extLst>
            </p:cNvPr>
            <p:cNvSpPr/>
            <p:nvPr/>
          </p:nvSpPr>
          <p:spPr>
            <a:xfrm>
              <a:off x="2846206" y="5084361"/>
              <a:ext cx="3591085" cy="548695"/>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Orsted (1777-1851)</a:t>
              </a:r>
              <a:endParaRPr lang="en-US" sz="2600" b="1">
                <a:solidFill>
                  <a:schemeClr val="tx1"/>
                </a:solidFill>
                <a:latin typeface="Calibri" panose="020F0502020204030204" pitchFamily="34" charset="0"/>
                <a:cs typeface="Calibri" panose="020F0502020204030204" pitchFamily="34" charset="0"/>
              </a:endParaRPr>
            </a:p>
          </p:txBody>
        </p:sp>
        <p:pic>
          <p:nvPicPr>
            <p:cNvPr id="123" name="Picture 8" descr="Andre-marie Ampere, French Physicist Photograph by Sheila Terry | Fine Art  America">
              <a:extLst>
                <a:ext uri="{FF2B5EF4-FFF2-40B4-BE49-F238E27FC236}">
                  <a16:creationId xmlns:a16="http://schemas.microsoft.com/office/drawing/2014/main" id="{7EC81AEE-8ED8-AF1A-9403-9CBE874D44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6962" y="1180435"/>
              <a:ext cx="3530988" cy="4452621"/>
            </a:xfrm>
            <a:prstGeom prst="rect">
              <a:avLst/>
            </a:prstGeom>
            <a:noFill/>
            <a:extLst>
              <a:ext uri="{909E8E84-426E-40DD-AFC4-6F175D3DCCD1}">
                <a14:hiddenFill xmlns:a14="http://schemas.microsoft.com/office/drawing/2010/main">
                  <a:solidFill>
                    <a:srgbClr val="FFFFFF"/>
                  </a:solidFill>
                </a14:hiddenFill>
              </a:ext>
            </a:extLst>
          </p:spPr>
        </p:pic>
        <p:sp>
          <p:nvSpPr>
            <p:cNvPr id="124" name="Rectangle: Rounded Corners 123">
              <a:extLst>
                <a:ext uri="{FF2B5EF4-FFF2-40B4-BE49-F238E27FC236}">
                  <a16:creationId xmlns:a16="http://schemas.microsoft.com/office/drawing/2014/main" id="{1D43C3DD-7643-FE2B-7A7F-1487BA8C7475}"/>
                </a:ext>
              </a:extLst>
            </p:cNvPr>
            <p:cNvSpPr/>
            <p:nvPr/>
          </p:nvSpPr>
          <p:spPr>
            <a:xfrm>
              <a:off x="6412837" y="5084361"/>
              <a:ext cx="3555347" cy="548695"/>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Ampere (1775-1836)</a:t>
              </a:r>
              <a:endParaRPr lang="en-US" sz="2600" b="1">
                <a:solidFill>
                  <a:schemeClr val="tx1"/>
                </a:solidFill>
                <a:latin typeface="Calibri" panose="020F0502020204030204" pitchFamily="34" charset="0"/>
                <a:cs typeface="Calibri" panose="020F0502020204030204" pitchFamily="34" charset="0"/>
              </a:endParaRPr>
            </a:p>
          </p:txBody>
        </p:sp>
      </p:grpSp>
      <p:grpSp>
        <p:nvGrpSpPr>
          <p:cNvPr id="125" name="Group 124">
            <a:extLst>
              <a:ext uri="{FF2B5EF4-FFF2-40B4-BE49-F238E27FC236}">
                <a16:creationId xmlns:a16="http://schemas.microsoft.com/office/drawing/2014/main" id="{C23A9DDD-DE26-3086-D6E5-F45F18ADAC74}"/>
              </a:ext>
            </a:extLst>
          </p:cNvPr>
          <p:cNvGrpSpPr/>
          <p:nvPr/>
        </p:nvGrpSpPr>
        <p:grpSpPr>
          <a:xfrm>
            <a:off x="2577926" y="1651945"/>
            <a:ext cx="8650285" cy="4485993"/>
            <a:chOff x="2986778" y="1894870"/>
            <a:chExt cx="8650285" cy="4485993"/>
          </a:xfrm>
        </p:grpSpPr>
        <p:grpSp>
          <p:nvGrpSpPr>
            <p:cNvPr id="126" name="Group 125">
              <a:extLst>
                <a:ext uri="{FF2B5EF4-FFF2-40B4-BE49-F238E27FC236}">
                  <a16:creationId xmlns:a16="http://schemas.microsoft.com/office/drawing/2014/main" id="{EC73704C-995B-6B26-93F6-446835A074B1}"/>
                </a:ext>
              </a:extLst>
            </p:cNvPr>
            <p:cNvGrpSpPr/>
            <p:nvPr/>
          </p:nvGrpSpPr>
          <p:grpSpPr>
            <a:xfrm>
              <a:off x="3019711" y="1894870"/>
              <a:ext cx="8617352" cy="4165711"/>
              <a:chOff x="-48764" y="2086631"/>
              <a:chExt cx="10207778" cy="4565495"/>
            </a:xfrm>
          </p:grpSpPr>
          <p:pic>
            <p:nvPicPr>
              <p:cNvPr id="128" name="Picture 2" descr="Michael Faraday – Wikipedia tiếng Việt">
                <a:extLst>
                  <a:ext uri="{FF2B5EF4-FFF2-40B4-BE49-F238E27FC236}">
                    <a16:creationId xmlns:a16="http://schemas.microsoft.com/office/drawing/2014/main" id="{994A3EFA-035C-E5F2-7CC9-A27D2D57A9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191" y="2086631"/>
                <a:ext cx="3542823" cy="456549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Từ thông là gì? hiện tượng cảm ứng điện từ | VẬT LÝ PHỔ THÔNG">
                <a:extLst>
                  <a:ext uri="{FF2B5EF4-FFF2-40B4-BE49-F238E27FC236}">
                    <a16:creationId xmlns:a16="http://schemas.microsoft.com/office/drawing/2014/main" id="{A59CD909-37B9-B31F-8F28-DC1471ABC2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4" y="2086632"/>
                <a:ext cx="6664955" cy="456549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Rectangle 126">
              <a:extLst>
                <a:ext uri="{FF2B5EF4-FFF2-40B4-BE49-F238E27FC236}">
                  <a16:creationId xmlns:a16="http://schemas.microsoft.com/office/drawing/2014/main" id="{3DC512AA-01FE-98AA-45E3-B54225BB9DCB}"/>
                </a:ext>
              </a:extLst>
            </p:cNvPr>
            <p:cNvSpPr/>
            <p:nvPr/>
          </p:nvSpPr>
          <p:spPr>
            <a:xfrm>
              <a:off x="2986778" y="5162550"/>
              <a:ext cx="8650285" cy="1218313"/>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Calibri" panose="020F0502020204030204" pitchFamily="34" charset="0"/>
                  <a:cs typeface="Calibri" panose="020F0502020204030204" pitchFamily="34" charset="0"/>
                </a:rPr>
                <a:t>5</a:t>
              </a:r>
              <a:r>
                <a:rPr lang="en-US" sz="2600" b="1">
                  <a:solidFill>
                    <a:schemeClr val="tx1"/>
                  </a:solidFill>
                  <a:latin typeface="Calibri" panose="020F0502020204030204" pitchFamily="34" charset="0"/>
                  <a:cs typeface="Calibri" panose="020F0502020204030204" pitchFamily="34" charset="0"/>
                </a:rPr>
                <a:t>. </a:t>
              </a:r>
              <a:r>
                <a:rPr lang="vi-VN" sz="2600" b="1" dirty="0">
                  <a:solidFill>
                    <a:schemeClr val="tx1"/>
                  </a:solidFill>
                  <a:latin typeface="Calibri" panose="020F0502020204030204" pitchFamily="34" charset="0"/>
                  <a:cs typeface="Calibri" panose="020F0502020204030204" pitchFamily="34" charset="0"/>
                </a:rPr>
                <a:t>Michael Faraday nghiên cứu về hiện tượng điện từ và mối quan hệ tương hỗ giữa điện và từ. </a:t>
              </a:r>
              <a:r>
                <a:rPr lang="en-US" sz="2600" b="1" dirty="0" err="1">
                  <a:solidFill>
                    <a:schemeClr val="tx1"/>
                  </a:solidFill>
                  <a:latin typeface="Calibri" panose="020F0502020204030204" pitchFamily="34" charset="0"/>
                  <a:cs typeface="Calibri" panose="020F0502020204030204" pitchFamily="34" charset="0"/>
                </a:rPr>
                <a:t>Là</a:t>
              </a:r>
              <a:r>
                <a:rPr lang="en-US" sz="2600" b="1" dirty="0">
                  <a:solidFill>
                    <a:schemeClr val="tx1"/>
                  </a:solidFill>
                  <a:latin typeface="Calibri" panose="020F0502020204030204" pitchFamily="34" charset="0"/>
                  <a:cs typeface="Calibri" panose="020F0502020204030204" pitchFamily="34" charset="0"/>
                </a:rPr>
                <a:t> </a:t>
              </a:r>
              <a:r>
                <a:rPr lang="vi-VN" sz="2600" b="1" dirty="0">
                  <a:solidFill>
                    <a:schemeClr val="tx1"/>
                  </a:solidFill>
                  <a:latin typeface="Calibri" panose="020F0502020204030204" pitchFamily="34" charset="0"/>
                  <a:cs typeface="Calibri" panose="020F0502020204030204" pitchFamily="34" charset="0"/>
                </a:rPr>
                <a:t>cơ sở cho sự ra đời của máy phát điện xoay chiều.</a:t>
              </a:r>
              <a:endParaRPr lang="en-US" sz="2600" b="1" dirty="0">
                <a:solidFill>
                  <a:schemeClr val="tx1"/>
                </a:solidFill>
                <a:latin typeface="Calibri" panose="020F0502020204030204" pitchFamily="34" charset="0"/>
                <a:cs typeface="Calibri" panose="020F0502020204030204" pitchFamily="34" charset="0"/>
              </a:endParaRPr>
            </a:p>
          </p:txBody>
        </p:sp>
      </p:grpSp>
      <p:grpSp>
        <p:nvGrpSpPr>
          <p:cNvPr id="130" name="Group 129">
            <a:extLst>
              <a:ext uri="{FF2B5EF4-FFF2-40B4-BE49-F238E27FC236}">
                <a16:creationId xmlns:a16="http://schemas.microsoft.com/office/drawing/2014/main" id="{B2D9291D-34CC-B8FE-4E3D-4D9790C65753}"/>
              </a:ext>
            </a:extLst>
          </p:cNvPr>
          <p:cNvGrpSpPr/>
          <p:nvPr/>
        </p:nvGrpSpPr>
        <p:grpSpPr>
          <a:xfrm>
            <a:off x="2863001" y="1380536"/>
            <a:ext cx="7832024" cy="5088947"/>
            <a:chOff x="3159825" y="495300"/>
            <a:chExt cx="7832024" cy="5088947"/>
          </a:xfrm>
        </p:grpSpPr>
        <p:pic>
          <p:nvPicPr>
            <p:cNvPr id="131" name="Picture 130">
              <a:extLst>
                <a:ext uri="{FF2B5EF4-FFF2-40B4-BE49-F238E27FC236}">
                  <a16:creationId xmlns:a16="http://schemas.microsoft.com/office/drawing/2014/main" id="{68BE9CF0-DB20-93FC-0386-4D17A410605D}"/>
                </a:ext>
              </a:extLst>
            </p:cNvPr>
            <p:cNvPicPr/>
            <p:nvPr/>
          </p:nvPicPr>
          <p:blipFill rotWithShape="1">
            <a:blip r:embed="rId14">
              <a:extLst>
                <a:ext uri="{28A0092B-C50C-407E-A947-70E740481C1C}">
                  <a14:useLocalDpi xmlns:a14="http://schemas.microsoft.com/office/drawing/2010/main" val="0"/>
                </a:ext>
              </a:extLst>
            </a:blip>
            <a:srcRect l="1780" t="3380" b="1140"/>
            <a:stretch/>
          </p:blipFill>
          <p:spPr bwMode="auto">
            <a:xfrm>
              <a:off x="3238500" y="495300"/>
              <a:ext cx="7753349" cy="5088947"/>
            </a:xfrm>
            <a:prstGeom prst="rect">
              <a:avLst/>
            </a:prstGeom>
            <a:ln>
              <a:noFill/>
            </a:ln>
            <a:effectLst>
              <a:softEdge rad="112500"/>
            </a:effectLst>
          </p:spPr>
        </p:pic>
        <p:sp>
          <p:nvSpPr>
            <p:cNvPr id="132" name="Rectangle: Rounded Corners 131">
              <a:extLst>
                <a:ext uri="{FF2B5EF4-FFF2-40B4-BE49-F238E27FC236}">
                  <a16:creationId xmlns:a16="http://schemas.microsoft.com/office/drawing/2014/main" id="{81A3611F-7FF0-00EF-9DC6-6E69458D1CD7}"/>
                </a:ext>
              </a:extLst>
            </p:cNvPr>
            <p:cNvSpPr/>
            <p:nvPr/>
          </p:nvSpPr>
          <p:spPr>
            <a:xfrm>
              <a:off x="3159825" y="4555030"/>
              <a:ext cx="7746821" cy="955097"/>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2060"/>
                  </a:solidFill>
                  <a:latin typeface="Calibri" panose="020F0502020204030204" pitchFamily="34" charset="0"/>
                  <a:cs typeface="Calibri" panose="020F0502020204030204" pitchFamily="34" charset="0"/>
                </a:rPr>
                <a:t>6</a:t>
              </a:r>
              <a:r>
                <a:rPr lang="en-US" sz="2800" b="1">
                  <a:solidFill>
                    <a:srgbClr val="002060"/>
                  </a:solidFill>
                  <a:latin typeface="Calibri" panose="020F0502020204030204" pitchFamily="34" charset="0"/>
                  <a:cs typeface="Calibri" panose="020F0502020204030204" pitchFamily="34" charset="0"/>
                </a:rPr>
                <a:t>. </a:t>
              </a:r>
              <a:r>
                <a:rPr lang="vi-VN" sz="2800" b="1" dirty="0">
                  <a:solidFill>
                    <a:srgbClr val="002060"/>
                  </a:solidFill>
                  <a:latin typeface="Calibri" panose="020F0502020204030204" pitchFamily="34" charset="0"/>
                  <a:cs typeface="Calibri" panose="020F0502020204030204" pitchFamily="34" charset="0"/>
                </a:rPr>
                <a:t>Newton nghiên cứu hiện tượng tán sắc ánh sáng</a:t>
              </a:r>
              <a:r>
                <a:rPr lang="en-US" sz="2800" b="1" dirty="0">
                  <a:solidFill>
                    <a:srgbClr val="002060"/>
                  </a:solidFill>
                  <a:latin typeface="Calibri" panose="020F0502020204030204" pitchFamily="34" charset="0"/>
                  <a:cs typeface="Calibri" panose="020F0502020204030204" pitchFamily="34" charset="0"/>
                </a:rPr>
                <a:t>. N</a:t>
              </a:r>
              <a:r>
                <a:rPr lang="vi-VN" sz="2800" b="1" dirty="0">
                  <a:solidFill>
                    <a:srgbClr val="002060"/>
                  </a:solidFill>
                  <a:latin typeface="Calibri" panose="020F0502020204030204" pitchFamily="34" charset="0"/>
                  <a:cs typeface="Calibri" panose="020F0502020204030204" pitchFamily="34" charset="0"/>
                </a:rPr>
                <a:t>êu giả thuyết ánh sáng có tính chất </a:t>
              </a:r>
              <a:r>
                <a:rPr lang="vi-VN" sz="2800" b="1">
                  <a:solidFill>
                    <a:srgbClr val="002060"/>
                  </a:solidFill>
                  <a:latin typeface="Calibri" panose="020F0502020204030204" pitchFamily="34" charset="0"/>
                  <a:cs typeface="Calibri" panose="020F0502020204030204" pitchFamily="34" charset="0"/>
                </a:rPr>
                <a:t>hạt.</a:t>
              </a:r>
              <a:endParaRPr lang="en-US" sz="2800" b="1" dirty="0">
                <a:solidFill>
                  <a:srgbClr val="002060"/>
                </a:solidFill>
                <a:latin typeface="Calibri" panose="020F0502020204030204" pitchFamily="34" charset="0"/>
                <a:cs typeface="Calibri" panose="020F0502020204030204" pitchFamily="34" charset="0"/>
              </a:endParaRPr>
            </a:p>
          </p:txBody>
        </p:sp>
      </p:grpSp>
      <p:grpSp>
        <p:nvGrpSpPr>
          <p:cNvPr id="138" name="Group 137">
            <a:extLst>
              <a:ext uri="{FF2B5EF4-FFF2-40B4-BE49-F238E27FC236}">
                <a16:creationId xmlns:a16="http://schemas.microsoft.com/office/drawing/2014/main" id="{D5196908-E01B-DE97-6EC3-807BE24FFC22}"/>
              </a:ext>
            </a:extLst>
          </p:cNvPr>
          <p:cNvGrpSpPr/>
          <p:nvPr/>
        </p:nvGrpSpPr>
        <p:grpSpPr>
          <a:xfrm>
            <a:off x="2985014" y="1340431"/>
            <a:ext cx="7813093" cy="4963183"/>
            <a:chOff x="401375" y="4276803"/>
            <a:chExt cx="7813093" cy="4963183"/>
          </a:xfrm>
        </p:grpSpPr>
        <p:grpSp>
          <p:nvGrpSpPr>
            <p:cNvPr id="139" name="Group 138">
              <a:extLst>
                <a:ext uri="{FF2B5EF4-FFF2-40B4-BE49-F238E27FC236}">
                  <a16:creationId xmlns:a16="http://schemas.microsoft.com/office/drawing/2014/main" id="{844F6022-353A-85B7-9554-1FFB8F1CB5C1}"/>
                </a:ext>
              </a:extLst>
            </p:cNvPr>
            <p:cNvGrpSpPr/>
            <p:nvPr/>
          </p:nvGrpSpPr>
          <p:grpSpPr>
            <a:xfrm>
              <a:off x="401375" y="4276803"/>
              <a:ext cx="7813093" cy="4949276"/>
              <a:chOff x="401375" y="4276803"/>
              <a:chExt cx="7813093" cy="4949276"/>
            </a:xfrm>
          </p:grpSpPr>
          <p:pic>
            <p:nvPicPr>
              <p:cNvPr id="141" name="Picture 10" descr="Luigi Galvani – Wikipedia tiếng Việt">
                <a:extLst>
                  <a:ext uri="{FF2B5EF4-FFF2-40B4-BE49-F238E27FC236}">
                    <a16:creationId xmlns:a16="http://schemas.microsoft.com/office/drawing/2014/main" id="{55242019-9664-6853-DE0D-753969CFDD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1375" y="4282080"/>
                <a:ext cx="3728680" cy="494399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2" descr="Index of /images/biografias">
                <a:extLst>
                  <a:ext uri="{FF2B5EF4-FFF2-40B4-BE49-F238E27FC236}">
                    <a16:creationId xmlns:a16="http://schemas.microsoft.com/office/drawing/2014/main" id="{BB5CE094-B79F-E7AE-F078-51E1EB8F041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90071" y="4276803"/>
                <a:ext cx="4124397" cy="4949276"/>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Rounded Corners 142">
                <a:extLst>
                  <a:ext uri="{FF2B5EF4-FFF2-40B4-BE49-F238E27FC236}">
                    <a16:creationId xmlns:a16="http://schemas.microsoft.com/office/drawing/2014/main" id="{D60441A9-5FF4-BDB3-682C-92A526A33BE8}"/>
                  </a:ext>
                </a:extLst>
              </p:cNvPr>
              <p:cNvSpPr/>
              <p:nvPr/>
            </p:nvSpPr>
            <p:spPr>
              <a:xfrm>
                <a:off x="401376" y="8679086"/>
                <a:ext cx="3728680" cy="542140"/>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Galvani (1737-1798)</a:t>
                </a:r>
                <a:endParaRPr lang="en-US" sz="2600" b="1">
                  <a:solidFill>
                    <a:schemeClr val="tx1"/>
                  </a:solidFill>
                  <a:latin typeface="Calibri" panose="020F0502020204030204" pitchFamily="34" charset="0"/>
                  <a:cs typeface="Calibri" panose="020F0502020204030204" pitchFamily="34" charset="0"/>
                </a:endParaRPr>
              </a:p>
            </p:txBody>
          </p:sp>
        </p:grpSp>
        <p:sp>
          <p:nvSpPr>
            <p:cNvPr id="140" name="Rectangle: Rounded Corners 139">
              <a:extLst>
                <a:ext uri="{FF2B5EF4-FFF2-40B4-BE49-F238E27FC236}">
                  <a16:creationId xmlns:a16="http://schemas.microsoft.com/office/drawing/2014/main" id="{76096BF5-4EA4-B4E8-57D1-70C1682000D6}"/>
                </a:ext>
              </a:extLst>
            </p:cNvPr>
            <p:cNvSpPr/>
            <p:nvPr/>
          </p:nvSpPr>
          <p:spPr>
            <a:xfrm>
              <a:off x="4012179" y="8679085"/>
              <a:ext cx="4201575" cy="560901"/>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Davy (1778-1829)</a:t>
              </a:r>
              <a:endParaRPr lang="en-US" sz="2600" b="1">
                <a:solidFill>
                  <a:schemeClr val="tx1"/>
                </a:solidFill>
                <a:latin typeface="Calibri" panose="020F0502020204030204" pitchFamily="34" charset="0"/>
                <a:cs typeface="Calibri" panose="020F0502020204030204" pitchFamily="34" charset="0"/>
              </a:endParaRPr>
            </a:p>
          </p:txBody>
        </p:sp>
      </p:grpSp>
      <p:grpSp>
        <p:nvGrpSpPr>
          <p:cNvPr id="144" name="Group 143">
            <a:extLst>
              <a:ext uri="{FF2B5EF4-FFF2-40B4-BE49-F238E27FC236}">
                <a16:creationId xmlns:a16="http://schemas.microsoft.com/office/drawing/2014/main" id="{6B635FEC-504A-CAB9-B401-D21A50DCBA07}"/>
              </a:ext>
            </a:extLst>
          </p:cNvPr>
          <p:cNvGrpSpPr/>
          <p:nvPr/>
        </p:nvGrpSpPr>
        <p:grpSpPr>
          <a:xfrm>
            <a:off x="2637061" y="1729311"/>
            <a:ext cx="9185739" cy="4277688"/>
            <a:chOff x="3516742" y="1487484"/>
            <a:chExt cx="9751820" cy="4701288"/>
          </a:xfrm>
        </p:grpSpPr>
        <p:pic>
          <p:nvPicPr>
            <p:cNvPr id="145" name="Picture 2" descr="Nhân vật lịch sử thay đổi cả thế giới: Christiaan Huygens (1629-1695) [Khoa  học&amp; công nghệ]">
              <a:extLst>
                <a:ext uri="{FF2B5EF4-FFF2-40B4-BE49-F238E27FC236}">
                  <a16:creationId xmlns:a16="http://schemas.microsoft.com/office/drawing/2014/main" id="{B8C66312-B893-A91B-FA8C-73D3D4D6AA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7609" y="1487484"/>
              <a:ext cx="3503811" cy="469582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6" descr="Ánh sáng – Wikipedia tiếng Việt">
              <a:extLst>
                <a:ext uri="{FF2B5EF4-FFF2-40B4-BE49-F238E27FC236}">
                  <a16:creationId xmlns:a16="http://schemas.microsoft.com/office/drawing/2014/main" id="{54332E7A-D248-B827-2B43-EC2504D05E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27156" y="1502119"/>
              <a:ext cx="6210092" cy="4657569"/>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Rounded Corners 146">
              <a:extLst>
                <a:ext uri="{FF2B5EF4-FFF2-40B4-BE49-F238E27FC236}">
                  <a16:creationId xmlns:a16="http://schemas.microsoft.com/office/drawing/2014/main" id="{2E17307B-9B96-B1B0-D9AF-BFF31022A278}"/>
                </a:ext>
              </a:extLst>
            </p:cNvPr>
            <p:cNvSpPr/>
            <p:nvPr/>
          </p:nvSpPr>
          <p:spPr>
            <a:xfrm>
              <a:off x="3516742" y="5524386"/>
              <a:ext cx="9751820" cy="664386"/>
            </a:xfrm>
            <a:prstGeom prst="roundRect">
              <a:avLst>
                <a:gd name="adj" fmla="val 0"/>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Huygens (1629-1695) đưa ra lí thuyết bản chất sóng ánh sáng</a:t>
              </a:r>
              <a:endParaRPr lang="en-US" sz="2600" b="1" dirty="0">
                <a:solidFill>
                  <a:schemeClr val="tx1"/>
                </a:solidFill>
                <a:latin typeface="Calibri" panose="020F0502020204030204" pitchFamily="34" charset="0"/>
                <a:cs typeface="Calibri" panose="020F0502020204030204" pitchFamily="34" charset="0"/>
              </a:endParaRPr>
            </a:p>
          </p:txBody>
        </p:sp>
      </p:grpSp>
      <p:grpSp>
        <p:nvGrpSpPr>
          <p:cNvPr id="155" name="Group 154">
            <a:extLst>
              <a:ext uri="{FF2B5EF4-FFF2-40B4-BE49-F238E27FC236}">
                <a16:creationId xmlns:a16="http://schemas.microsoft.com/office/drawing/2014/main" id="{E8F8EB5D-F52F-1B8A-76DF-F01D2622E2D4}"/>
              </a:ext>
            </a:extLst>
          </p:cNvPr>
          <p:cNvGrpSpPr/>
          <p:nvPr/>
        </p:nvGrpSpPr>
        <p:grpSpPr>
          <a:xfrm>
            <a:off x="2774011" y="1651570"/>
            <a:ext cx="8538195" cy="4787412"/>
            <a:chOff x="3386127" y="1373036"/>
            <a:chExt cx="8538195" cy="4787412"/>
          </a:xfrm>
        </p:grpSpPr>
        <p:grpSp>
          <p:nvGrpSpPr>
            <p:cNvPr id="156" name="Group 155">
              <a:extLst>
                <a:ext uri="{FF2B5EF4-FFF2-40B4-BE49-F238E27FC236}">
                  <a16:creationId xmlns:a16="http://schemas.microsoft.com/office/drawing/2014/main" id="{4B389999-8089-613E-681F-D0186A019DE2}"/>
                </a:ext>
              </a:extLst>
            </p:cNvPr>
            <p:cNvGrpSpPr/>
            <p:nvPr/>
          </p:nvGrpSpPr>
          <p:grpSpPr>
            <a:xfrm>
              <a:off x="3408905" y="1373036"/>
              <a:ext cx="8515417" cy="4785967"/>
              <a:chOff x="3408905" y="1373036"/>
              <a:chExt cx="8515417" cy="4785967"/>
            </a:xfrm>
          </p:grpSpPr>
          <p:pic>
            <p:nvPicPr>
              <p:cNvPr id="158" name="Picture 18" descr="Francesco Maria Grimaldi y la difracción de luz |">
                <a:extLst>
                  <a:ext uri="{FF2B5EF4-FFF2-40B4-BE49-F238E27FC236}">
                    <a16:creationId xmlns:a16="http://schemas.microsoft.com/office/drawing/2014/main" id="{83648063-4F3F-F981-E580-69C1B2F93E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08905" y="1373036"/>
                <a:ext cx="3740384" cy="47859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0" descr="Nhiễu xạ là gì ? Nhiễu xạ ánh sáng là gì ? Nhiễu xạ qua khe hẹp ? Vật lý">
                <a:extLst>
                  <a:ext uri="{FF2B5EF4-FFF2-40B4-BE49-F238E27FC236}">
                    <a16:creationId xmlns:a16="http://schemas.microsoft.com/office/drawing/2014/main" id="{03E5E8FF-5D70-A7A0-3253-0B642D501E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22310" y="1373036"/>
                <a:ext cx="4802012" cy="4785967"/>
              </a:xfrm>
              <a:prstGeom prst="rect">
                <a:avLst/>
              </a:prstGeom>
              <a:noFill/>
              <a:extLst>
                <a:ext uri="{909E8E84-426E-40DD-AFC4-6F175D3DCCD1}">
                  <a14:hiddenFill xmlns:a14="http://schemas.microsoft.com/office/drawing/2010/main">
                    <a:solidFill>
                      <a:srgbClr val="FFFFFF"/>
                    </a:solidFill>
                  </a14:hiddenFill>
                </a:ext>
              </a:extLst>
            </p:spPr>
          </p:pic>
        </p:grpSp>
        <p:sp>
          <p:nvSpPr>
            <p:cNvPr id="157" name="Rectangle: Rounded Corners 156">
              <a:extLst>
                <a:ext uri="{FF2B5EF4-FFF2-40B4-BE49-F238E27FC236}">
                  <a16:creationId xmlns:a16="http://schemas.microsoft.com/office/drawing/2014/main" id="{1E2FF66D-E751-454F-A8AC-52C344E4FF25}"/>
                </a:ext>
              </a:extLst>
            </p:cNvPr>
            <p:cNvSpPr/>
            <p:nvPr/>
          </p:nvSpPr>
          <p:spPr>
            <a:xfrm>
              <a:off x="3386127" y="5174714"/>
              <a:ext cx="8538195"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Grimaldi (1618-1663) đã phát hiện ra hiện tượng giao thoa, nhiễu xạ.</a:t>
              </a:r>
              <a:endParaRPr lang="en-US" sz="2800" b="1">
                <a:solidFill>
                  <a:schemeClr val="tx1"/>
                </a:solidFill>
                <a:latin typeface="Calibri" panose="020F0502020204030204" pitchFamily="34" charset="0"/>
                <a:cs typeface="Calibri" panose="020F0502020204030204" pitchFamily="34" charset="0"/>
              </a:endParaRPr>
            </a:p>
          </p:txBody>
        </p:sp>
      </p:grpSp>
      <p:grpSp>
        <p:nvGrpSpPr>
          <p:cNvPr id="160" name="Group 159">
            <a:extLst>
              <a:ext uri="{FF2B5EF4-FFF2-40B4-BE49-F238E27FC236}">
                <a16:creationId xmlns:a16="http://schemas.microsoft.com/office/drawing/2014/main" id="{690D5DE0-D009-DEFA-B837-10B5851D7B02}"/>
              </a:ext>
            </a:extLst>
          </p:cNvPr>
          <p:cNvGrpSpPr/>
          <p:nvPr/>
        </p:nvGrpSpPr>
        <p:grpSpPr>
          <a:xfrm>
            <a:off x="2637061" y="1733748"/>
            <a:ext cx="8849206" cy="4570502"/>
            <a:chOff x="3356246" y="1340925"/>
            <a:chExt cx="9440285" cy="4831046"/>
          </a:xfrm>
        </p:grpSpPr>
        <p:pic>
          <p:nvPicPr>
            <p:cNvPr id="161" name="Picture 22" descr="James Clerk Maxwell - Stock Image - C045/5849 - Science Photo Library">
              <a:extLst>
                <a:ext uri="{FF2B5EF4-FFF2-40B4-BE49-F238E27FC236}">
                  <a16:creationId xmlns:a16="http://schemas.microsoft.com/office/drawing/2014/main" id="{745BBBB2-F437-8520-05E5-64663E46BAA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6246" y="1340925"/>
              <a:ext cx="3728680" cy="4831046"/>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4" descr="Điện từ trường là gì? Nguyên tắc truyền thông bằng sóng điện từ">
              <a:extLst>
                <a:ext uri="{FF2B5EF4-FFF2-40B4-BE49-F238E27FC236}">
                  <a16:creationId xmlns:a16="http://schemas.microsoft.com/office/drawing/2014/main" id="{B7F3E578-E0DD-EA7E-5737-9CFA5CC4B5C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77402" y="1360851"/>
              <a:ext cx="5719129" cy="4798153"/>
            </a:xfrm>
            <a:prstGeom prst="rect">
              <a:avLst/>
            </a:prstGeom>
            <a:noFill/>
            <a:extLst>
              <a:ext uri="{909E8E84-426E-40DD-AFC4-6F175D3DCCD1}">
                <a14:hiddenFill xmlns:a14="http://schemas.microsoft.com/office/drawing/2010/main">
                  <a:solidFill>
                    <a:srgbClr val="FFFFFF"/>
                  </a:solidFill>
                </a14:hiddenFill>
              </a:ext>
            </a:extLst>
          </p:spPr>
        </p:pic>
        <p:sp>
          <p:nvSpPr>
            <p:cNvPr id="163" name="Rectangle: Rounded Corners 162">
              <a:extLst>
                <a:ext uri="{FF2B5EF4-FFF2-40B4-BE49-F238E27FC236}">
                  <a16:creationId xmlns:a16="http://schemas.microsoft.com/office/drawing/2014/main" id="{36B77747-EBC0-3FE8-F104-178F774C8DEC}"/>
                </a:ext>
              </a:extLst>
            </p:cNvPr>
            <p:cNvSpPr/>
            <p:nvPr/>
          </p:nvSpPr>
          <p:spPr>
            <a:xfrm>
              <a:off x="3356246" y="5092687"/>
              <a:ext cx="9440285" cy="1068353"/>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 Maxwell (1831-1879) làm sáng tỏ bản chất sóng của ánh sáng bằng cách đưa ra hệ phương trình mô tả điện từ trường, làm cho điện từ học thống nhất với quang học. </a:t>
              </a:r>
              <a:endParaRPr lang="en-US" sz="2400" b="1">
                <a:solidFill>
                  <a:schemeClr val="tx1"/>
                </a:solidFill>
                <a:latin typeface="Calibri" panose="020F0502020204030204" pitchFamily="34" charset="0"/>
                <a:cs typeface="Calibri" panose="020F0502020204030204" pitchFamily="34" charset="0"/>
              </a:endParaRPr>
            </a:p>
          </p:txBody>
        </p:sp>
      </p:grpSp>
      <p:grpSp>
        <p:nvGrpSpPr>
          <p:cNvPr id="164" name="Group 163">
            <a:extLst>
              <a:ext uri="{FF2B5EF4-FFF2-40B4-BE49-F238E27FC236}">
                <a16:creationId xmlns:a16="http://schemas.microsoft.com/office/drawing/2014/main" id="{7F42FA4A-8921-2D97-BD9C-1280006C0AB7}"/>
              </a:ext>
            </a:extLst>
          </p:cNvPr>
          <p:cNvGrpSpPr/>
          <p:nvPr/>
        </p:nvGrpSpPr>
        <p:grpSpPr>
          <a:xfrm>
            <a:off x="2847345" y="1504397"/>
            <a:ext cx="8022660" cy="4898554"/>
            <a:chOff x="1939803" y="507127"/>
            <a:chExt cx="8022660" cy="4898554"/>
          </a:xfrm>
        </p:grpSpPr>
        <p:pic>
          <p:nvPicPr>
            <p:cNvPr id="165" name="Picture 28" descr="Alexander Popov: radio e altre invenzioni. Biografia Aleksandra  Stepanovicha Popova">
              <a:extLst>
                <a:ext uri="{FF2B5EF4-FFF2-40B4-BE49-F238E27FC236}">
                  <a16:creationId xmlns:a16="http://schemas.microsoft.com/office/drawing/2014/main" id="{2142B186-4D0C-D657-E5A4-FBB69818F68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42186" y="507127"/>
              <a:ext cx="8020277" cy="4898554"/>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Rounded Corners 165">
              <a:extLst>
                <a:ext uri="{FF2B5EF4-FFF2-40B4-BE49-F238E27FC236}">
                  <a16:creationId xmlns:a16="http://schemas.microsoft.com/office/drawing/2014/main" id="{A0449DD1-5FFF-FF92-1CEA-F18DB9E201AB}"/>
                </a:ext>
              </a:extLst>
            </p:cNvPr>
            <p:cNvSpPr/>
            <p:nvPr/>
          </p:nvSpPr>
          <p:spPr>
            <a:xfrm>
              <a:off x="1939803" y="4380400"/>
              <a:ext cx="8020277"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 Popvov (1859-1905) phát minh ra phương pháp truyền sóng vô tuyến, xây dựng cơ sở ngành vô tuyến điện.</a:t>
              </a:r>
              <a:endParaRPr lang="en-US" sz="2400" b="1">
                <a:solidFill>
                  <a:schemeClr val="tx1"/>
                </a:solidFill>
                <a:latin typeface="Calibri" panose="020F0502020204030204" pitchFamily="34" charset="0"/>
                <a:cs typeface="Calibri" panose="020F0502020204030204" pitchFamily="34" charset="0"/>
              </a:endParaRPr>
            </a:p>
          </p:txBody>
        </p:sp>
      </p:grpSp>
      <p:grpSp>
        <p:nvGrpSpPr>
          <p:cNvPr id="167" name="Group 166">
            <a:extLst>
              <a:ext uri="{FF2B5EF4-FFF2-40B4-BE49-F238E27FC236}">
                <a16:creationId xmlns:a16="http://schemas.microsoft.com/office/drawing/2014/main" id="{3991F9A5-61F7-5091-71E2-A13411418AD0}"/>
              </a:ext>
            </a:extLst>
          </p:cNvPr>
          <p:cNvGrpSpPr/>
          <p:nvPr/>
        </p:nvGrpSpPr>
        <p:grpSpPr>
          <a:xfrm>
            <a:off x="2816395" y="2047621"/>
            <a:ext cx="9029701" cy="3907153"/>
            <a:chOff x="2381249" y="914400"/>
            <a:chExt cx="9029701" cy="3907153"/>
          </a:xfrm>
        </p:grpSpPr>
        <p:grpSp>
          <p:nvGrpSpPr>
            <p:cNvPr id="168" name="Group 167">
              <a:extLst>
                <a:ext uri="{FF2B5EF4-FFF2-40B4-BE49-F238E27FC236}">
                  <a16:creationId xmlns:a16="http://schemas.microsoft.com/office/drawing/2014/main" id="{AA2DBDE0-7F3E-C1F8-8762-38FF2FACDF6F}"/>
                </a:ext>
              </a:extLst>
            </p:cNvPr>
            <p:cNvGrpSpPr/>
            <p:nvPr/>
          </p:nvGrpSpPr>
          <p:grpSpPr>
            <a:xfrm>
              <a:off x="2381250" y="914400"/>
              <a:ext cx="9029700" cy="3907153"/>
              <a:chOff x="2381250" y="1181099"/>
              <a:chExt cx="8878422" cy="3640454"/>
            </a:xfrm>
          </p:grpSpPr>
          <p:pic>
            <p:nvPicPr>
              <p:cNvPr id="170" name="Picture 169" descr="C:\Users\GP\AppData\Local\Microsoft\Windows\INetCache\Content.MSO\B300B50E.tmp">
                <a:extLst>
                  <a:ext uri="{FF2B5EF4-FFF2-40B4-BE49-F238E27FC236}">
                    <a16:creationId xmlns:a16="http://schemas.microsoft.com/office/drawing/2014/main" id="{15AE26A5-5828-39FE-8FB7-B7CE705C20F2}"/>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6096000" y="1181099"/>
                <a:ext cx="5163672" cy="3639670"/>
              </a:xfrm>
              <a:prstGeom prst="rect">
                <a:avLst/>
              </a:prstGeom>
              <a:noFill/>
              <a:ln>
                <a:noFill/>
              </a:ln>
            </p:spPr>
          </p:pic>
          <p:pic>
            <p:nvPicPr>
              <p:cNvPr id="171" name="Picture 4" descr="Thomas Young: đóng góp cho vật lý">
                <a:extLst>
                  <a:ext uri="{FF2B5EF4-FFF2-40B4-BE49-F238E27FC236}">
                    <a16:creationId xmlns:a16="http://schemas.microsoft.com/office/drawing/2014/main" id="{56FA3724-A3CB-AF43-F8D4-45AD4CFB1F8A}"/>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8557" r="14075"/>
              <a:stretch/>
            </p:blipFill>
            <p:spPr bwMode="auto">
              <a:xfrm>
                <a:off x="2381250" y="1181099"/>
                <a:ext cx="3714750" cy="3640454"/>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Rectangle: Rounded Corners 168">
              <a:extLst>
                <a:ext uri="{FF2B5EF4-FFF2-40B4-BE49-F238E27FC236}">
                  <a16:creationId xmlns:a16="http://schemas.microsoft.com/office/drawing/2014/main" id="{C11E0578-F377-8D3A-E0D8-78052F6CD7AD}"/>
                </a:ext>
              </a:extLst>
            </p:cNvPr>
            <p:cNvSpPr/>
            <p:nvPr/>
          </p:nvSpPr>
          <p:spPr>
            <a:xfrm>
              <a:off x="2381249" y="3833916"/>
              <a:ext cx="9029701"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Calibri" panose="020F0502020204030204" pitchFamily="34" charset="0"/>
                  <a:cs typeface="Calibri" panose="020F0502020204030204" pitchFamily="34" charset="0"/>
                </a:rPr>
                <a:t>11. </a:t>
              </a:r>
              <a:r>
                <a:rPr lang="vi-VN" sz="2800" b="1">
                  <a:solidFill>
                    <a:srgbClr val="002060"/>
                  </a:solidFill>
                  <a:latin typeface="Calibri" panose="020F0502020204030204" pitchFamily="34" charset="0"/>
                  <a:cs typeface="Calibri" panose="020F0502020204030204" pitchFamily="34" charset="0"/>
                </a:rPr>
                <a:t>Thomas Young thực hiện thí ngh</a:t>
              </a:r>
              <a:r>
                <a:rPr lang="en-US" sz="2800" b="1">
                  <a:solidFill>
                    <a:srgbClr val="002060"/>
                  </a:solidFill>
                  <a:latin typeface="Calibri" panose="020F0502020204030204" pitchFamily="34" charset="0"/>
                  <a:cs typeface="Calibri" panose="020F0502020204030204" pitchFamily="34" charset="0"/>
                </a:rPr>
                <a:t>iệm</a:t>
              </a:r>
              <a:r>
                <a:rPr lang="vi-VN" sz="2800" b="1">
                  <a:solidFill>
                    <a:srgbClr val="002060"/>
                  </a:solidFill>
                  <a:latin typeface="Calibri" panose="020F0502020204030204" pitchFamily="34" charset="0"/>
                  <a:cs typeface="Calibri" panose="020F0502020204030204" pitchFamily="34" charset="0"/>
                </a:rPr>
                <a:t> giao thoa ánh sáng, chứng minh ánh sáng có tính chất sóng.</a:t>
              </a:r>
              <a:endParaRPr lang="en-US" sz="2800" b="1">
                <a:solidFill>
                  <a:srgbClr val="002060"/>
                </a:solidFill>
                <a:latin typeface="Calibri" panose="020F0502020204030204" pitchFamily="34" charset="0"/>
                <a:cs typeface="Calibri" panose="020F0502020204030204" pitchFamily="34" charset="0"/>
              </a:endParaRPr>
            </a:p>
          </p:txBody>
        </p:sp>
      </p:grpSp>
      <p:grpSp>
        <p:nvGrpSpPr>
          <p:cNvPr id="172" name="Group 171">
            <a:extLst>
              <a:ext uri="{FF2B5EF4-FFF2-40B4-BE49-F238E27FC236}">
                <a16:creationId xmlns:a16="http://schemas.microsoft.com/office/drawing/2014/main" id="{81DF222D-C340-2040-1371-A9B38639108B}"/>
              </a:ext>
            </a:extLst>
          </p:cNvPr>
          <p:cNvGrpSpPr/>
          <p:nvPr/>
        </p:nvGrpSpPr>
        <p:grpSpPr>
          <a:xfrm>
            <a:off x="2918314" y="1612660"/>
            <a:ext cx="8403361" cy="4662787"/>
            <a:chOff x="2552104" y="2186689"/>
            <a:chExt cx="9150875" cy="5032967"/>
          </a:xfrm>
        </p:grpSpPr>
        <p:pic>
          <p:nvPicPr>
            <p:cNvPr id="173" name="Picture 30" descr="Biography of Guglielmo Marconi, Italian Inventor">
              <a:extLst>
                <a:ext uri="{FF2B5EF4-FFF2-40B4-BE49-F238E27FC236}">
                  <a16:creationId xmlns:a16="http://schemas.microsoft.com/office/drawing/2014/main" id="{13C8DA90-2518-44A8-0BE0-15B82B013E9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13140" b="7471"/>
            <a:stretch/>
          </p:blipFill>
          <p:spPr bwMode="auto">
            <a:xfrm>
              <a:off x="2557392" y="2186689"/>
              <a:ext cx="9145587" cy="5020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4" name="Rectangle: Rounded Corners 173">
              <a:extLst>
                <a:ext uri="{FF2B5EF4-FFF2-40B4-BE49-F238E27FC236}">
                  <a16:creationId xmlns:a16="http://schemas.microsoft.com/office/drawing/2014/main" id="{A81889B7-91AA-5B83-0A86-20D878A85E7A}"/>
                </a:ext>
              </a:extLst>
            </p:cNvPr>
            <p:cNvSpPr/>
            <p:nvPr/>
          </p:nvSpPr>
          <p:spPr>
            <a:xfrm>
              <a:off x="2552104" y="6233922"/>
              <a:ext cx="9145587" cy="985734"/>
            </a:xfrm>
            <a:prstGeom prst="roundRect">
              <a:avLst>
                <a:gd name="adj" fmla="val 0"/>
              </a:avLst>
            </a:prstGeom>
            <a:solidFill>
              <a:schemeClr val="accent2">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12. </a:t>
              </a:r>
              <a:r>
                <a:rPr lang="en-US" sz="28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Mây truyền tin “spart gapmachines” 230kW đầu tiên của Marconi năm 1901.</a:t>
              </a:r>
              <a:endParaRPr lang="en-US" sz="2800" b="1">
                <a:solidFill>
                  <a:schemeClr val="tx1"/>
                </a:solidFill>
                <a:latin typeface="Calibri" panose="020F0502020204030204" pitchFamily="34" charset="0"/>
                <a:cs typeface="Calibri" panose="020F0502020204030204" pitchFamily="34" charset="0"/>
              </a:endParaRPr>
            </a:p>
          </p:txBody>
        </p:sp>
      </p:grpSp>
      <p:grpSp>
        <p:nvGrpSpPr>
          <p:cNvPr id="175" name="Group 174">
            <a:extLst>
              <a:ext uri="{FF2B5EF4-FFF2-40B4-BE49-F238E27FC236}">
                <a16:creationId xmlns:a16="http://schemas.microsoft.com/office/drawing/2014/main" id="{CD3DE2E7-1CEC-9743-31A9-F60C6F774E59}"/>
              </a:ext>
            </a:extLst>
          </p:cNvPr>
          <p:cNvGrpSpPr/>
          <p:nvPr/>
        </p:nvGrpSpPr>
        <p:grpSpPr>
          <a:xfrm>
            <a:off x="12416919" y="1224944"/>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5986836" y="1223355"/>
            <a:ext cx="3130233" cy="3636962"/>
            <a:chOff x="6269274" y="2548762"/>
            <a:chExt cx="313023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3017520" cy="3636962"/>
              <a:chOff x="457199" y="1239996"/>
              <a:chExt cx="278486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93" name="Group 87">
            <a:extLst>
              <a:ext uri="{FF2B5EF4-FFF2-40B4-BE49-F238E27FC236}">
                <a16:creationId xmlns:a16="http://schemas.microsoft.com/office/drawing/2014/main" id="{C1B118CE-C424-9E6B-1EDC-8EC665660BCC}"/>
              </a:ext>
            </a:extLst>
          </p:cNvPr>
          <p:cNvGrpSpPr>
            <a:grpSpLocks/>
          </p:cNvGrpSpPr>
          <p:nvPr/>
        </p:nvGrpSpPr>
        <p:grpSpPr bwMode="auto">
          <a:xfrm>
            <a:off x="2255838" y="-1589705"/>
            <a:ext cx="7741600" cy="1097280"/>
            <a:chOff x="1728" y="2478"/>
            <a:chExt cx="4596" cy="653"/>
          </a:xfrm>
        </p:grpSpPr>
        <p:sp>
          <p:nvSpPr>
            <p:cNvPr id="194" name="AutoShape 67">
              <a:extLst>
                <a:ext uri="{FF2B5EF4-FFF2-40B4-BE49-F238E27FC236}">
                  <a16:creationId xmlns:a16="http://schemas.microsoft.com/office/drawing/2014/main" id="{BE118467-96F9-CFC2-76AF-D4C3400CC858}"/>
                </a:ext>
              </a:extLst>
            </p:cNvPr>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195" name="AutoShape 68">
              <a:extLst>
                <a:ext uri="{FF2B5EF4-FFF2-40B4-BE49-F238E27FC236}">
                  <a16:creationId xmlns:a16="http://schemas.microsoft.com/office/drawing/2014/main" id="{80C64A2E-6DB6-F6AD-9767-B6340967D084}"/>
                </a:ext>
              </a:extLst>
            </p:cNvPr>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196" name="Text Box 69">
              <a:extLst>
                <a:ext uri="{FF2B5EF4-FFF2-40B4-BE49-F238E27FC236}">
                  <a16:creationId xmlns:a16="http://schemas.microsoft.com/office/drawing/2014/main" id="{C2A097F8-03BC-A188-3A5F-15A5366367A3}"/>
                </a:ext>
              </a:extLst>
            </p:cNvPr>
            <p:cNvSpPr txBox="1">
              <a:spLocks noChangeArrowheads="1"/>
            </p:cNvSpPr>
            <p:nvPr/>
          </p:nvSpPr>
          <p:spPr bwMode="gray">
            <a:xfrm>
              <a:off x="2425" y="2702"/>
              <a:ext cx="3899"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197" name="Text Box 82">
              <a:extLst>
                <a:ext uri="{FF2B5EF4-FFF2-40B4-BE49-F238E27FC236}">
                  <a16:creationId xmlns:a16="http://schemas.microsoft.com/office/drawing/2014/main" id="{452B02FB-C442-6B8D-C17C-A6D89D6F2291}"/>
                </a:ext>
              </a:extLst>
            </p:cNvPr>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sp>
        <p:nvSpPr>
          <p:cNvPr id="198" name="TextBox 197">
            <a:extLst>
              <a:ext uri="{FF2B5EF4-FFF2-40B4-BE49-F238E27FC236}">
                <a16:creationId xmlns:a16="http://schemas.microsoft.com/office/drawing/2014/main" id="{CA4D1377-6C12-B0EF-D288-46D7A5D755FD}"/>
              </a:ext>
            </a:extLst>
          </p:cNvPr>
          <p:cNvSpPr txBox="1"/>
          <p:nvPr/>
        </p:nvSpPr>
        <p:spPr>
          <a:xfrm>
            <a:off x="3017916" y="-562678"/>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2800"/>
          </a:p>
        </p:txBody>
      </p:sp>
    </p:spTree>
    <p:extLst>
      <p:ext uri="{BB962C8B-B14F-4D97-AF65-F5344CB8AC3E}">
        <p14:creationId xmlns:p14="http://schemas.microsoft.com/office/powerpoint/2010/main" val="195546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47"/>
                                        </p:tgtEl>
                                      </p:cBhvr>
                                    </p:animEffect>
                                    <p:anim calcmode="lin" valueType="num">
                                      <p:cBhvr>
                                        <p:cTn id="14" dur="1000"/>
                                        <p:tgtEl>
                                          <p:spTgt spid="47"/>
                                        </p:tgtEl>
                                        <p:attrNameLst>
                                          <p:attrName>ppt_x</p:attrName>
                                        </p:attrNameLst>
                                      </p:cBhvr>
                                      <p:tavLst>
                                        <p:tav tm="0">
                                          <p:val>
                                            <p:strVal val="ppt_x"/>
                                          </p:val>
                                        </p:tav>
                                        <p:tav tm="100000">
                                          <p:val>
                                            <p:strVal val="ppt_x"/>
                                          </p:val>
                                        </p:tav>
                                      </p:tavLst>
                                    </p:anim>
                                    <p:anim calcmode="lin" valueType="num">
                                      <p:cBhvr>
                                        <p:cTn id="15" dur="1000"/>
                                        <p:tgtEl>
                                          <p:spTgt spid="47"/>
                                        </p:tgtEl>
                                        <p:attrNameLst>
                                          <p:attrName>ppt_y</p:attrName>
                                        </p:attrNameLst>
                                      </p:cBhvr>
                                      <p:tavLst>
                                        <p:tav tm="0">
                                          <p:val>
                                            <p:strVal val="ppt_y"/>
                                          </p:val>
                                        </p:tav>
                                        <p:tav tm="100000">
                                          <p:val>
                                            <p:strVal val="ppt_y-.1"/>
                                          </p:val>
                                        </p:tav>
                                      </p:tavLst>
                                    </p:anim>
                                    <p:set>
                                      <p:cBhvr>
                                        <p:cTn id="16" dur="1" fill="hold">
                                          <p:stCondLst>
                                            <p:cond delay="999"/>
                                          </p:stCondLst>
                                        </p:cTn>
                                        <p:tgtEl>
                                          <p:spTgt spid="47"/>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000"/>
                                        <p:tgtEl>
                                          <p:spTgt spid="61"/>
                                        </p:tgtEl>
                                      </p:cBhvr>
                                    </p:animEffect>
                                    <p:anim calcmode="lin" valueType="num">
                                      <p:cBhvr>
                                        <p:cTn id="20" dur="1000" fill="hold"/>
                                        <p:tgtEl>
                                          <p:spTgt spid="61"/>
                                        </p:tgtEl>
                                        <p:attrNameLst>
                                          <p:attrName>ppt_x</p:attrName>
                                        </p:attrNameLst>
                                      </p:cBhvr>
                                      <p:tavLst>
                                        <p:tav tm="0">
                                          <p:val>
                                            <p:strVal val="#ppt_x"/>
                                          </p:val>
                                        </p:tav>
                                        <p:tav tm="100000">
                                          <p:val>
                                            <p:strVal val="#ppt_x"/>
                                          </p:val>
                                        </p:tav>
                                      </p:tavLst>
                                    </p:anim>
                                    <p:anim calcmode="lin" valueType="num">
                                      <p:cBhvr>
                                        <p:cTn id="2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nodeType="clickEffect">
                                  <p:stCondLst>
                                    <p:cond delay="0"/>
                                  </p:stCondLst>
                                  <p:childTnLst>
                                    <p:animEffect transition="out" filter="fade">
                                      <p:cBhvr>
                                        <p:cTn id="25" dur="1000"/>
                                        <p:tgtEl>
                                          <p:spTgt spid="61"/>
                                        </p:tgtEl>
                                      </p:cBhvr>
                                    </p:animEffect>
                                    <p:anim calcmode="lin" valueType="num">
                                      <p:cBhvr>
                                        <p:cTn id="26" dur="1000"/>
                                        <p:tgtEl>
                                          <p:spTgt spid="61"/>
                                        </p:tgtEl>
                                        <p:attrNameLst>
                                          <p:attrName>ppt_x</p:attrName>
                                        </p:attrNameLst>
                                      </p:cBhvr>
                                      <p:tavLst>
                                        <p:tav tm="0">
                                          <p:val>
                                            <p:strVal val="ppt_x"/>
                                          </p:val>
                                        </p:tav>
                                        <p:tav tm="100000">
                                          <p:val>
                                            <p:strVal val="ppt_x"/>
                                          </p:val>
                                        </p:tav>
                                      </p:tavLst>
                                    </p:anim>
                                    <p:anim calcmode="lin" valueType="num">
                                      <p:cBhvr>
                                        <p:cTn id="27" dur="1000"/>
                                        <p:tgtEl>
                                          <p:spTgt spid="61"/>
                                        </p:tgtEl>
                                        <p:attrNameLst>
                                          <p:attrName>ppt_y</p:attrName>
                                        </p:attrNameLst>
                                      </p:cBhvr>
                                      <p:tavLst>
                                        <p:tav tm="0">
                                          <p:val>
                                            <p:strVal val="ppt_y"/>
                                          </p:val>
                                        </p:tav>
                                        <p:tav tm="100000">
                                          <p:val>
                                            <p:strVal val="ppt_y-.1"/>
                                          </p:val>
                                        </p:tav>
                                      </p:tavLst>
                                    </p:anim>
                                    <p:set>
                                      <p:cBhvr>
                                        <p:cTn id="28" dur="1" fill="hold">
                                          <p:stCondLst>
                                            <p:cond delay="999"/>
                                          </p:stCondLst>
                                        </p:cTn>
                                        <p:tgtEl>
                                          <p:spTgt spid="61"/>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1000"/>
                                        <p:tgtEl>
                                          <p:spTgt spid="133"/>
                                        </p:tgtEl>
                                      </p:cBhvr>
                                    </p:animEffect>
                                    <p:anim calcmode="lin" valueType="num">
                                      <p:cBhvr>
                                        <p:cTn id="32" dur="1000" fill="hold"/>
                                        <p:tgtEl>
                                          <p:spTgt spid="133"/>
                                        </p:tgtEl>
                                        <p:attrNameLst>
                                          <p:attrName>ppt_x</p:attrName>
                                        </p:attrNameLst>
                                      </p:cBhvr>
                                      <p:tavLst>
                                        <p:tav tm="0">
                                          <p:val>
                                            <p:strVal val="#ppt_x"/>
                                          </p:val>
                                        </p:tav>
                                        <p:tav tm="100000">
                                          <p:val>
                                            <p:strVal val="#ppt_x"/>
                                          </p:val>
                                        </p:tav>
                                      </p:tavLst>
                                    </p:anim>
                                    <p:anim calcmode="lin" valueType="num">
                                      <p:cBhvr>
                                        <p:cTn id="33"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xit" presetSubtype="0" fill="hold" nodeType="clickEffect">
                                  <p:stCondLst>
                                    <p:cond delay="0"/>
                                  </p:stCondLst>
                                  <p:childTnLst>
                                    <p:animEffect transition="out" filter="fade">
                                      <p:cBhvr>
                                        <p:cTn id="37" dur="1000"/>
                                        <p:tgtEl>
                                          <p:spTgt spid="133"/>
                                        </p:tgtEl>
                                      </p:cBhvr>
                                    </p:animEffect>
                                    <p:anim calcmode="lin" valueType="num">
                                      <p:cBhvr>
                                        <p:cTn id="38" dur="1000"/>
                                        <p:tgtEl>
                                          <p:spTgt spid="133"/>
                                        </p:tgtEl>
                                        <p:attrNameLst>
                                          <p:attrName>ppt_x</p:attrName>
                                        </p:attrNameLst>
                                      </p:cBhvr>
                                      <p:tavLst>
                                        <p:tav tm="0">
                                          <p:val>
                                            <p:strVal val="ppt_x"/>
                                          </p:val>
                                        </p:tav>
                                        <p:tav tm="100000">
                                          <p:val>
                                            <p:strVal val="ppt_x"/>
                                          </p:val>
                                        </p:tav>
                                      </p:tavLst>
                                    </p:anim>
                                    <p:anim calcmode="lin" valueType="num">
                                      <p:cBhvr>
                                        <p:cTn id="39" dur="1000"/>
                                        <p:tgtEl>
                                          <p:spTgt spid="133"/>
                                        </p:tgtEl>
                                        <p:attrNameLst>
                                          <p:attrName>ppt_y</p:attrName>
                                        </p:attrNameLst>
                                      </p:cBhvr>
                                      <p:tavLst>
                                        <p:tav tm="0">
                                          <p:val>
                                            <p:strVal val="ppt_y"/>
                                          </p:val>
                                        </p:tav>
                                        <p:tav tm="100000">
                                          <p:val>
                                            <p:strVal val="ppt_y-.1"/>
                                          </p:val>
                                        </p:tav>
                                      </p:tavLst>
                                    </p:anim>
                                    <p:set>
                                      <p:cBhvr>
                                        <p:cTn id="40" dur="1" fill="hold">
                                          <p:stCondLst>
                                            <p:cond delay="999"/>
                                          </p:stCondLst>
                                        </p:cTn>
                                        <p:tgtEl>
                                          <p:spTgt spid="133"/>
                                        </p:tgtEl>
                                        <p:attrNameLst>
                                          <p:attrName>style.visibility</p:attrName>
                                        </p:attrNameLst>
                                      </p:cBhvr>
                                      <p:to>
                                        <p:strVal val="hidden"/>
                                      </p:to>
                                    </p:set>
                                  </p:childTnLst>
                                </p:cTn>
                              </p:par>
                              <p:par>
                                <p:cTn id="41" presetID="42"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1000"/>
                                        <p:tgtEl>
                                          <p:spTgt spid="103"/>
                                        </p:tgtEl>
                                      </p:cBhvr>
                                    </p:animEffect>
                                    <p:anim calcmode="lin" valueType="num">
                                      <p:cBhvr>
                                        <p:cTn id="44" dur="1000" fill="hold"/>
                                        <p:tgtEl>
                                          <p:spTgt spid="103"/>
                                        </p:tgtEl>
                                        <p:attrNameLst>
                                          <p:attrName>ppt_x</p:attrName>
                                        </p:attrNameLst>
                                      </p:cBhvr>
                                      <p:tavLst>
                                        <p:tav tm="0">
                                          <p:val>
                                            <p:strVal val="#ppt_x"/>
                                          </p:val>
                                        </p:tav>
                                        <p:tav tm="100000">
                                          <p:val>
                                            <p:strVal val="#ppt_x"/>
                                          </p:val>
                                        </p:tav>
                                      </p:tavLst>
                                    </p:anim>
                                    <p:anim calcmode="lin" valueType="num">
                                      <p:cBhvr>
                                        <p:cTn id="45"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03"/>
                                        </p:tgtEl>
                                      </p:cBhvr>
                                    </p:animEffect>
                                    <p:anim calcmode="lin" valueType="num">
                                      <p:cBhvr>
                                        <p:cTn id="50" dur="1000"/>
                                        <p:tgtEl>
                                          <p:spTgt spid="103"/>
                                        </p:tgtEl>
                                        <p:attrNameLst>
                                          <p:attrName>ppt_x</p:attrName>
                                        </p:attrNameLst>
                                      </p:cBhvr>
                                      <p:tavLst>
                                        <p:tav tm="0">
                                          <p:val>
                                            <p:strVal val="ppt_x"/>
                                          </p:val>
                                        </p:tav>
                                        <p:tav tm="100000">
                                          <p:val>
                                            <p:strVal val="ppt_x"/>
                                          </p:val>
                                        </p:tav>
                                      </p:tavLst>
                                    </p:anim>
                                    <p:anim calcmode="lin" valueType="num">
                                      <p:cBhvr>
                                        <p:cTn id="51" dur="1000"/>
                                        <p:tgtEl>
                                          <p:spTgt spid="103"/>
                                        </p:tgtEl>
                                        <p:attrNameLst>
                                          <p:attrName>ppt_y</p:attrName>
                                        </p:attrNameLst>
                                      </p:cBhvr>
                                      <p:tavLst>
                                        <p:tav tm="0">
                                          <p:val>
                                            <p:strVal val="ppt_y"/>
                                          </p:val>
                                        </p:tav>
                                        <p:tav tm="100000">
                                          <p:val>
                                            <p:strVal val="ppt_y-.1"/>
                                          </p:val>
                                        </p:tav>
                                      </p:tavLst>
                                    </p:anim>
                                    <p:set>
                                      <p:cBhvr>
                                        <p:cTn id="52" dur="1" fill="hold">
                                          <p:stCondLst>
                                            <p:cond delay="999"/>
                                          </p:stCondLst>
                                        </p:cTn>
                                        <p:tgtEl>
                                          <p:spTgt spid="103"/>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1000"/>
                                        <p:tgtEl>
                                          <p:spTgt spid="120"/>
                                        </p:tgtEl>
                                      </p:cBhvr>
                                    </p:animEffect>
                                    <p:anim calcmode="lin" valueType="num">
                                      <p:cBhvr>
                                        <p:cTn id="56" dur="1000" fill="hold"/>
                                        <p:tgtEl>
                                          <p:spTgt spid="120"/>
                                        </p:tgtEl>
                                        <p:attrNameLst>
                                          <p:attrName>ppt_x</p:attrName>
                                        </p:attrNameLst>
                                      </p:cBhvr>
                                      <p:tavLst>
                                        <p:tav tm="0">
                                          <p:val>
                                            <p:strVal val="#ppt_x"/>
                                          </p:val>
                                        </p:tav>
                                        <p:tav tm="100000">
                                          <p:val>
                                            <p:strVal val="#ppt_x"/>
                                          </p:val>
                                        </p:tav>
                                      </p:tavLst>
                                    </p:anim>
                                    <p:anim calcmode="lin" valueType="num">
                                      <p:cBhvr>
                                        <p:cTn id="57"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20"/>
                                        </p:tgtEl>
                                      </p:cBhvr>
                                    </p:animEffect>
                                    <p:anim calcmode="lin" valueType="num">
                                      <p:cBhvr>
                                        <p:cTn id="62" dur="1000"/>
                                        <p:tgtEl>
                                          <p:spTgt spid="120"/>
                                        </p:tgtEl>
                                        <p:attrNameLst>
                                          <p:attrName>ppt_x</p:attrName>
                                        </p:attrNameLst>
                                      </p:cBhvr>
                                      <p:tavLst>
                                        <p:tav tm="0">
                                          <p:val>
                                            <p:strVal val="ppt_x"/>
                                          </p:val>
                                        </p:tav>
                                        <p:tav tm="100000">
                                          <p:val>
                                            <p:strVal val="ppt_x"/>
                                          </p:val>
                                        </p:tav>
                                      </p:tavLst>
                                    </p:anim>
                                    <p:anim calcmode="lin" valueType="num">
                                      <p:cBhvr>
                                        <p:cTn id="63" dur="1000"/>
                                        <p:tgtEl>
                                          <p:spTgt spid="120"/>
                                        </p:tgtEl>
                                        <p:attrNameLst>
                                          <p:attrName>ppt_y</p:attrName>
                                        </p:attrNameLst>
                                      </p:cBhvr>
                                      <p:tavLst>
                                        <p:tav tm="0">
                                          <p:val>
                                            <p:strVal val="ppt_y"/>
                                          </p:val>
                                        </p:tav>
                                        <p:tav tm="100000">
                                          <p:val>
                                            <p:strVal val="ppt_y-.1"/>
                                          </p:val>
                                        </p:tav>
                                      </p:tavLst>
                                    </p:anim>
                                    <p:set>
                                      <p:cBhvr>
                                        <p:cTn id="64" dur="1" fill="hold">
                                          <p:stCondLst>
                                            <p:cond delay="999"/>
                                          </p:stCondLst>
                                        </p:cTn>
                                        <p:tgtEl>
                                          <p:spTgt spid="120"/>
                                        </p:tgtEl>
                                        <p:attrNameLst>
                                          <p:attrName>style.visibility</p:attrName>
                                        </p:attrNameLst>
                                      </p:cBhvr>
                                      <p:to>
                                        <p:strVal val="hidden"/>
                                      </p:to>
                                    </p:set>
                                  </p:childTnLst>
                                </p:cTn>
                              </p:par>
                              <p:par>
                                <p:cTn id="65" presetID="42" presetClass="entr" presetSubtype="0" fill="hold"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1000"/>
                                        <p:tgtEl>
                                          <p:spTgt spid="125"/>
                                        </p:tgtEl>
                                      </p:cBhvr>
                                    </p:animEffect>
                                    <p:anim calcmode="lin" valueType="num">
                                      <p:cBhvr>
                                        <p:cTn id="68" dur="1000" fill="hold"/>
                                        <p:tgtEl>
                                          <p:spTgt spid="125"/>
                                        </p:tgtEl>
                                        <p:attrNameLst>
                                          <p:attrName>ppt_x</p:attrName>
                                        </p:attrNameLst>
                                      </p:cBhvr>
                                      <p:tavLst>
                                        <p:tav tm="0">
                                          <p:val>
                                            <p:strVal val="#ppt_x"/>
                                          </p:val>
                                        </p:tav>
                                        <p:tav tm="100000">
                                          <p:val>
                                            <p:strVal val="#ppt_x"/>
                                          </p:val>
                                        </p:tav>
                                      </p:tavLst>
                                    </p:anim>
                                    <p:anim calcmode="lin" valueType="num">
                                      <p:cBhvr>
                                        <p:cTn id="6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nodeType="clickEffect">
                                  <p:stCondLst>
                                    <p:cond delay="0"/>
                                  </p:stCondLst>
                                  <p:childTnLst>
                                    <p:animEffect transition="out" filter="fade">
                                      <p:cBhvr>
                                        <p:cTn id="73" dur="1000"/>
                                        <p:tgtEl>
                                          <p:spTgt spid="125"/>
                                        </p:tgtEl>
                                      </p:cBhvr>
                                    </p:animEffect>
                                    <p:anim calcmode="lin" valueType="num">
                                      <p:cBhvr>
                                        <p:cTn id="74" dur="1000"/>
                                        <p:tgtEl>
                                          <p:spTgt spid="125"/>
                                        </p:tgtEl>
                                        <p:attrNameLst>
                                          <p:attrName>ppt_x</p:attrName>
                                        </p:attrNameLst>
                                      </p:cBhvr>
                                      <p:tavLst>
                                        <p:tav tm="0">
                                          <p:val>
                                            <p:strVal val="ppt_x"/>
                                          </p:val>
                                        </p:tav>
                                        <p:tav tm="100000">
                                          <p:val>
                                            <p:strVal val="ppt_x"/>
                                          </p:val>
                                        </p:tav>
                                      </p:tavLst>
                                    </p:anim>
                                    <p:anim calcmode="lin" valueType="num">
                                      <p:cBhvr>
                                        <p:cTn id="75" dur="1000"/>
                                        <p:tgtEl>
                                          <p:spTgt spid="125"/>
                                        </p:tgtEl>
                                        <p:attrNameLst>
                                          <p:attrName>ppt_y</p:attrName>
                                        </p:attrNameLst>
                                      </p:cBhvr>
                                      <p:tavLst>
                                        <p:tav tm="0">
                                          <p:val>
                                            <p:strVal val="ppt_y"/>
                                          </p:val>
                                        </p:tav>
                                        <p:tav tm="100000">
                                          <p:val>
                                            <p:strVal val="ppt_y-.1"/>
                                          </p:val>
                                        </p:tav>
                                      </p:tavLst>
                                    </p:anim>
                                    <p:set>
                                      <p:cBhvr>
                                        <p:cTn id="76" dur="1" fill="hold">
                                          <p:stCondLst>
                                            <p:cond delay="999"/>
                                          </p:stCondLst>
                                        </p:cTn>
                                        <p:tgtEl>
                                          <p:spTgt spid="125"/>
                                        </p:tgtEl>
                                        <p:attrNameLst>
                                          <p:attrName>style.visibility</p:attrName>
                                        </p:attrNameLst>
                                      </p:cBhvr>
                                      <p:to>
                                        <p:strVal val="hidden"/>
                                      </p:to>
                                    </p:set>
                                  </p:childTnLst>
                                </p:cTn>
                              </p:par>
                              <p:par>
                                <p:cTn id="77" presetID="42" presetClass="entr" presetSubtype="0" fill="hold" nodeType="withEffect">
                                  <p:stCondLst>
                                    <p:cond delay="0"/>
                                  </p:stCondLst>
                                  <p:childTnLst>
                                    <p:set>
                                      <p:cBhvr>
                                        <p:cTn id="78" dur="1" fill="hold">
                                          <p:stCondLst>
                                            <p:cond delay="0"/>
                                          </p:stCondLst>
                                        </p:cTn>
                                        <p:tgtEl>
                                          <p:spTgt spid="130"/>
                                        </p:tgtEl>
                                        <p:attrNameLst>
                                          <p:attrName>style.visibility</p:attrName>
                                        </p:attrNameLst>
                                      </p:cBhvr>
                                      <p:to>
                                        <p:strVal val="visible"/>
                                      </p:to>
                                    </p:set>
                                    <p:animEffect transition="in" filter="fade">
                                      <p:cBhvr>
                                        <p:cTn id="79" dur="1000"/>
                                        <p:tgtEl>
                                          <p:spTgt spid="130"/>
                                        </p:tgtEl>
                                      </p:cBhvr>
                                    </p:animEffect>
                                    <p:anim calcmode="lin" valueType="num">
                                      <p:cBhvr>
                                        <p:cTn id="80" dur="1000" fill="hold"/>
                                        <p:tgtEl>
                                          <p:spTgt spid="130"/>
                                        </p:tgtEl>
                                        <p:attrNameLst>
                                          <p:attrName>ppt_x</p:attrName>
                                        </p:attrNameLst>
                                      </p:cBhvr>
                                      <p:tavLst>
                                        <p:tav tm="0">
                                          <p:val>
                                            <p:strVal val="#ppt_x"/>
                                          </p:val>
                                        </p:tav>
                                        <p:tav tm="100000">
                                          <p:val>
                                            <p:strVal val="#ppt_x"/>
                                          </p:val>
                                        </p:tav>
                                      </p:tavLst>
                                    </p:anim>
                                    <p:anim calcmode="lin" valueType="num">
                                      <p:cBhvr>
                                        <p:cTn id="81"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xit" presetSubtype="0" fill="hold" nodeType="clickEffect">
                                  <p:stCondLst>
                                    <p:cond delay="0"/>
                                  </p:stCondLst>
                                  <p:childTnLst>
                                    <p:animEffect transition="out" filter="fade">
                                      <p:cBhvr>
                                        <p:cTn id="85" dur="1000"/>
                                        <p:tgtEl>
                                          <p:spTgt spid="130"/>
                                        </p:tgtEl>
                                      </p:cBhvr>
                                    </p:animEffect>
                                    <p:anim calcmode="lin" valueType="num">
                                      <p:cBhvr>
                                        <p:cTn id="86" dur="1000"/>
                                        <p:tgtEl>
                                          <p:spTgt spid="130"/>
                                        </p:tgtEl>
                                        <p:attrNameLst>
                                          <p:attrName>ppt_x</p:attrName>
                                        </p:attrNameLst>
                                      </p:cBhvr>
                                      <p:tavLst>
                                        <p:tav tm="0">
                                          <p:val>
                                            <p:strVal val="ppt_x"/>
                                          </p:val>
                                        </p:tav>
                                        <p:tav tm="100000">
                                          <p:val>
                                            <p:strVal val="ppt_x"/>
                                          </p:val>
                                        </p:tav>
                                      </p:tavLst>
                                    </p:anim>
                                    <p:anim calcmode="lin" valueType="num">
                                      <p:cBhvr>
                                        <p:cTn id="87" dur="1000"/>
                                        <p:tgtEl>
                                          <p:spTgt spid="130"/>
                                        </p:tgtEl>
                                        <p:attrNameLst>
                                          <p:attrName>ppt_y</p:attrName>
                                        </p:attrNameLst>
                                      </p:cBhvr>
                                      <p:tavLst>
                                        <p:tav tm="0">
                                          <p:val>
                                            <p:strVal val="ppt_y"/>
                                          </p:val>
                                        </p:tav>
                                        <p:tav tm="100000">
                                          <p:val>
                                            <p:strVal val="ppt_y-.1"/>
                                          </p:val>
                                        </p:tav>
                                      </p:tavLst>
                                    </p:anim>
                                    <p:set>
                                      <p:cBhvr>
                                        <p:cTn id="88" dur="1" fill="hold">
                                          <p:stCondLst>
                                            <p:cond delay="999"/>
                                          </p:stCondLst>
                                        </p:cTn>
                                        <p:tgtEl>
                                          <p:spTgt spid="130"/>
                                        </p:tgtEl>
                                        <p:attrNameLst>
                                          <p:attrName>style.visibility</p:attrName>
                                        </p:attrNameLst>
                                      </p:cBhvr>
                                      <p:to>
                                        <p:strVal val="hidden"/>
                                      </p:to>
                                    </p:set>
                                  </p:childTnLst>
                                </p:cTn>
                              </p:par>
                              <p:par>
                                <p:cTn id="89" presetID="42" presetClass="entr" presetSubtype="0" fill="hold" nodeType="withEffect">
                                  <p:stCondLst>
                                    <p:cond delay="0"/>
                                  </p:stCondLst>
                                  <p:childTnLst>
                                    <p:set>
                                      <p:cBhvr>
                                        <p:cTn id="90" dur="1" fill="hold">
                                          <p:stCondLst>
                                            <p:cond delay="0"/>
                                          </p:stCondLst>
                                        </p:cTn>
                                        <p:tgtEl>
                                          <p:spTgt spid="138"/>
                                        </p:tgtEl>
                                        <p:attrNameLst>
                                          <p:attrName>style.visibility</p:attrName>
                                        </p:attrNameLst>
                                      </p:cBhvr>
                                      <p:to>
                                        <p:strVal val="visible"/>
                                      </p:to>
                                    </p:set>
                                    <p:animEffect transition="in" filter="fade">
                                      <p:cBhvr>
                                        <p:cTn id="91" dur="1000"/>
                                        <p:tgtEl>
                                          <p:spTgt spid="138"/>
                                        </p:tgtEl>
                                      </p:cBhvr>
                                    </p:animEffect>
                                    <p:anim calcmode="lin" valueType="num">
                                      <p:cBhvr>
                                        <p:cTn id="92" dur="1000" fill="hold"/>
                                        <p:tgtEl>
                                          <p:spTgt spid="138"/>
                                        </p:tgtEl>
                                        <p:attrNameLst>
                                          <p:attrName>ppt_x</p:attrName>
                                        </p:attrNameLst>
                                      </p:cBhvr>
                                      <p:tavLst>
                                        <p:tav tm="0">
                                          <p:val>
                                            <p:strVal val="#ppt_x"/>
                                          </p:val>
                                        </p:tav>
                                        <p:tav tm="100000">
                                          <p:val>
                                            <p:strVal val="#ppt_x"/>
                                          </p:val>
                                        </p:tav>
                                      </p:tavLst>
                                    </p:anim>
                                    <p:anim calcmode="lin" valueType="num">
                                      <p:cBhvr>
                                        <p:cTn id="93"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nodeType="clickEffect">
                                  <p:stCondLst>
                                    <p:cond delay="0"/>
                                  </p:stCondLst>
                                  <p:childTnLst>
                                    <p:animEffect transition="out" filter="fade">
                                      <p:cBhvr>
                                        <p:cTn id="97" dur="1000"/>
                                        <p:tgtEl>
                                          <p:spTgt spid="138"/>
                                        </p:tgtEl>
                                      </p:cBhvr>
                                    </p:animEffect>
                                    <p:anim calcmode="lin" valueType="num">
                                      <p:cBhvr>
                                        <p:cTn id="98" dur="1000"/>
                                        <p:tgtEl>
                                          <p:spTgt spid="138"/>
                                        </p:tgtEl>
                                        <p:attrNameLst>
                                          <p:attrName>ppt_x</p:attrName>
                                        </p:attrNameLst>
                                      </p:cBhvr>
                                      <p:tavLst>
                                        <p:tav tm="0">
                                          <p:val>
                                            <p:strVal val="ppt_x"/>
                                          </p:val>
                                        </p:tav>
                                        <p:tav tm="100000">
                                          <p:val>
                                            <p:strVal val="ppt_x"/>
                                          </p:val>
                                        </p:tav>
                                      </p:tavLst>
                                    </p:anim>
                                    <p:anim calcmode="lin" valueType="num">
                                      <p:cBhvr>
                                        <p:cTn id="99" dur="1000"/>
                                        <p:tgtEl>
                                          <p:spTgt spid="138"/>
                                        </p:tgtEl>
                                        <p:attrNameLst>
                                          <p:attrName>ppt_y</p:attrName>
                                        </p:attrNameLst>
                                      </p:cBhvr>
                                      <p:tavLst>
                                        <p:tav tm="0">
                                          <p:val>
                                            <p:strVal val="ppt_y"/>
                                          </p:val>
                                        </p:tav>
                                        <p:tav tm="100000">
                                          <p:val>
                                            <p:strVal val="ppt_y-.1"/>
                                          </p:val>
                                        </p:tav>
                                      </p:tavLst>
                                    </p:anim>
                                    <p:set>
                                      <p:cBhvr>
                                        <p:cTn id="100" dur="1" fill="hold">
                                          <p:stCondLst>
                                            <p:cond delay="999"/>
                                          </p:stCondLst>
                                        </p:cTn>
                                        <p:tgtEl>
                                          <p:spTgt spid="138"/>
                                        </p:tgtEl>
                                        <p:attrNameLst>
                                          <p:attrName>style.visibility</p:attrName>
                                        </p:attrNameLst>
                                      </p:cBhvr>
                                      <p:to>
                                        <p:strVal val="hidden"/>
                                      </p:to>
                                    </p:set>
                                  </p:childTnLst>
                                </p:cTn>
                              </p:par>
                              <p:par>
                                <p:cTn id="101" presetID="42" presetClass="entr" presetSubtype="0" fill="hold" nodeType="withEffect">
                                  <p:stCondLst>
                                    <p:cond delay="0"/>
                                  </p:stCondLst>
                                  <p:childTnLst>
                                    <p:set>
                                      <p:cBhvr>
                                        <p:cTn id="102" dur="1" fill="hold">
                                          <p:stCondLst>
                                            <p:cond delay="0"/>
                                          </p:stCondLst>
                                        </p:cTn>
                                        <p:tgtEl>
                                          <p:spTgt spid="144"/>
                                        </p:tgtEl>
                                        <p:attrNameLst>
                                          <p:attrName>style.visibility</p:attrName>
                                        </p:attrNameLst>
                                      </p:cBhvr>
                                      <p:to>
                                        <p:strVal val="visible"/>
                                      </p:to>
                                    </p:set>
                                    <p:animEffect transition="in" filter="fade">
                                      <p:cBhvr>
                                        <p:cTn id="103" dur="1000"/>
                                        <p:tgtEl>
                                          <p:spTgt spid="144"/>
                                        </p:tgtEl>
                                      </p:cBhvr>
                                    </p:animEffect>
                                    <p:anim calcmode="lin" valueType="num">
                                      <p:cBhvr>
                                        <p:cTn id="104" dur="1000" fill="hold"/>
                                        <p:tgtEl>
                                          <p:spTgt spid="144"/>
                                        </p:tgtEl>
                                        <p:attrNameLst>
                                          <p:attrName>ppt_x</p:attrName>
                                        </p:attrNameLst>
                                      </p:cBhvr>
                                      <p:tavLst>
                                        <p:tav tm="0">
                                          <p:val>
                                            <p:strVal val="#ppt_x"/>
                                          </p:val>
                                        </p:tav>
                                        <p:tav tm="100000">
                                          <p:val>
                                            <p:strVal val="#ppt_x"/>
                                          </p:val>
                                        </p:tav>
                                      </p:tavLst>
                                    </p:anim>
                                    <p:anim calcmode="lin" valueType="num">
                                      <p:cBhvr>
                                        <p:cTn id="105"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xit" presetSubtype="0" fill="hold" nodeType="clickEffect">
                                  <p:stCondLst>
                                    <p:cond delay="0"/>
                                  </p:stCondLst>
                                  <p:childTnLst>
                                    <p:animEffect transition="out" filter="fade">
                                      <p:cBhvr>
                                        <p:cTn id="109" dur="1000"/>
                                        <p:tgtEl>
                                          <p:spTgt spid="144"/>
                                        </p:tgtEl>
                                      </p:cBhvr>
                                    </p:animEffect>
                                    <p:anim calcmode="lin" valueType="num">
                                      <p:cBhvr>
                                        <p:cTn id="110" dur="1000"/>
                                        <p:tgtEl>
                                          <p:spTgt spid="144"/>
                                        </p:tgtEl>
                                        <p:attrNameLst>
                                          <p:attrName>ppt_x</p:attrName>
                                        </p:attrNameLst>
                                      </p:cBhvr>
                                      <p:tavLst>
                                        <p:tav tm="0">
                                          <p:val>
                                            <p:strVal val="ppt_x"/>
                                          </p:val>
                                        </p:tav>
                                        <p:tav tm="100000">
                                          <p:val>
                                            <p:strVal val="ppt_x"/>
                                          </p:val>
                                        </p:tav>
                                      </p:tavLst>
                                    </p:anim>
                                    <p:anim calcmode="lin" valueType="num">
                                      <p:cBhvr>
                                        <p:cTn id="111" dur="1000"/>
                                        <p:tgtEl>
                                          <p:spTgt spid="144"/>
                                        </p:tgtEl>
                                        <p:attrNameLst>
                                          <p:attrName>ppt_y</p:attrName>
                                        </p:attrNameLst>
                                      </p:cBhvr>
                                      <p:tavLst>
                                        <p:tav tm="0">
                                          <p:val>
                                            <p:strVal val="ppt_y"/>
                                          </p:val>
                                        </p:tav>
                                        <p:tav tm="100000">
                                          <p:val>
                                            <p:strVal val="ppt_y-.1"/>
                                          </p:val>
                                        </p:tav>
                                      </p:tavLst>
                                    </p:anim>
                                    <p:set>
                                      <p:cBhvr>
                                        <p:cTn id="112" dur="1" fill="hold">
                                          <p:stCondLst>
                                            <p:cond delay="999"/>
                                          </p:stCondLst>
                                        </p:cTn>
                                        <p:tgtEl>
                                          <p:spTgt spid="144"/>
                                        </p:tgtEl>
                                        <p:attrNameLst>
                                          <p:attrName>style.visibility</p:attrName>
                                        </p:attrNameLst>
                                      </p:cBhvr>
                                      <p:to>
                                        <p:strVal val="hidden"/>
                                      </p:to>
                                    </p:set>
                                  </p:childTnLst>
                                </p:cTn>
                              </p:par>
                              <p:par>
                                <p:cTn id="113" presetID="42" presetClass="entr" presetSubtype="0" fill="hold" nodeType="withEffect">
                                  <p:stCondLst>
                                    <p:cond delay="0"/>
                                  </p:stCondLst>
                                  <p:childTnLst>
                                    <p:set>
                                      <p:cBhvr>
                                        <p:cTn id="114" dur="1" fill="hold">
                                          <p:stCondLst>
                                            <p:cond delay="0"/>
                                          </p:stCondLst>
                                        </p:cTn>
                                        <p:tgtEl>
                                          <p:spTgt spid="155"/>
                                        </p:tgtEl>
                                        <p:attrNameLst>
                                          <p:attrName>style.visibility</p:attrName>
                                        </p:attrNameLst>
                                      </p:cBhvr>
                                      <p:to>
                                        <p:strVal val="visible"/>
                                      </p:to>
                                    </p:set>
                                    <p:animEffect transition="in" filter="fade">
                                      <p:cBhvr>
                                        <p:cTn id="115" dur="1000"/>
                                        <p:tgtEl>
                                          <p:spTgt spid="155"/>
                                        </p:tgtEl>
                                      </p:cBhvr>
                                    </p:animEffect>
                                    <p:anim calcmode="lin" valueType="num">
                                      <p:cBhvr>
                                        <p:cTn id="116" dur="1000" fill="hold"/>
                                        <p:tgtEl>
                                          <p:spTgt spid="155"/>
                                        </p:tgtEl>
                                        <p:attrNameLst>
                                          <p:attrName>ppt_x</p:attrName>
                                        </p:attrNameLst>
                                      </p:cBhvr>
                                      <p:tavLst>
                                        <p:tav tm="0">
                                          <p:val>
                                            <p:strVal val="#ppt_x"/>
                                          </p:val>
                                        </p:tav>
                                        <p:tav tm="100000">
                                          <p:val>
                                            <p:strVal val="#ppt_x"/>
                                          </p:val>
                                        </p:tav>
                                      </p:tavLst>
                                    </p:anim>
                                    <p:anim calcmode="lin" valueType="num">
                                      <p:cBhvr>
                                        <p:cTn id="11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7" presetClass="exit" presetSubtype="0" fill="hold" nodeType="clickEffect">
                                  <p:stCondLst>
                                    <p:cond delay="0"/>
                                  </p:stCondLst>
                                  <p:childTnLst>
                                    <p:animEffect transition="out" filter="fade">
                                      <p:cBhvr>
                                        <p:cTn id="121" dur="1000"/>
                                        <p:tgtEl>
                                          <p:spTgt spid="155"/>
                                        </p:tgtEl>
                                      </p:cBhvr>
                                    </p:animEffect>
                                    <p:anim calcmode="lin" valueType="num">
                                      <p:cBhvr>
                                        <p:cTn id="122" dur="1000"/>
                                        <p:tgtEl>
                                          <p:spTgt spid="155"/>
                                        </p:tgtEl>
                                        <p:attrNameLst>
                                          <p:attrName>ppt_x</p:attrName>
                                        </p:attrNameLst>
                                      </p:cBhvr>
                                      <p:tavLst>
                                        <p:tav tm="0">
                                          <p:val>
                                            <p:strVal val="ppt_x"/>
                                          </p:val>
                                        </p:tav>
                                        <p:tav tm="100000">
                                          <p:val>
                                            <p:strVal val="ppt_x"/>
                                          </p:val>
                                        </p:tav>
                                      </p:tavLst>
                                    </p:anim>
                                    <p:anim calcmode="lin" valueType="num">
                                      <p:cBhvr>
                                        <p:cTn id="123" dur="1000"/>
                                        <p:tgtEl>
                                          <p:spTgt spid="155"/>
                                        </p:tgtEl>
                                        <p:attrNameLst>
                                          <p:attrName>ppt_y</p:attrName>
                                        </p:attrNameLst>
                                      </p:cBhvr>
                                      <p:tavLst>
                                        <p:tav tm="0">
                                          <p:val>
                                            <p:strVal val="ppt_y"/>
                                          </p:val>
                                        </p:tav>
                                        <p:tav tm="100000">
                                          <p:val>
                                            <p:strVal val="ppt_y-.1"/>
                                          </p:val>
                                        </p:tav>
                                      </p:tavLst>
                                    </p:anim>
                                    <p:set>
                                      <p:cBhvr>
                                        <p:cTn id="124" dur="1" fill="hold">
                                          <p:stCondLst>
                                            <p:cond delay="999"/>
                                          </p:stCondLst>
                                        </p:cTn>
                                        <p:tgtEl>
                                          <p:spTgt spid="155"/>
                                        </p:tgtEl>
                                        <p:attrNameLst>
                                          <p:attrName>style.visibility</p:attrName>
                                        </p:attrNameLst>
                                      </p:cBhvr>
                                      <p:to>
                                        <p:strVal val="hidden"/>
                                      </p:to>
                                    </p:set>
                                  </p:childTnLst>
                                </p:cTn>
                              </p:par>
                              <p:par>
                                <p:cTn id="125" presetID="42" presetClass="entr" presetSubtype="0" fill="hold" nodeType="withEffect">
                                  <p:stCondLst>
                                    <p:cond delay="0"/>
                                  </p:stCondLst>
                                  <p:childTnLst>
                                    <p:set>
                                      <p:cBhvr>
                                        <p:cTn id="126" dur="1" fill="hold">
                                          <p:stCondLst>
                                            <p:cond delay="0"/>
                                          </p:stCondLst>
                                        </p:cTn>
                                        <p:tgtEl>
                                          <p:spTgt spid="160"/>
                                        </p:tgtEl>
                                        <p:attrNameLst>
                                          <p:attrName>style.visibility</p:attrName>
                                        </p:attrNameLst>
                                      </p:cBhvr>
                                      <p:to>
                                        <p:strVal val="visible"/>
                                      </p:to>
                                    </p:set>
                                    <p:animEffect transition="in" filter="fade">
                                      <p:cBhvr>
                                        <p:cTn id="127" dur="1000"/>
                                        <p:tgtEl>
                                          <p:spTgt spid="160"/>
                                        </p:tgtEl>
                                      </p:cBhvr>
                                    </p:animEffect>
                                    <p:anim calcmode="lin" valueType="num">
                                      <p:cBhvr>
                                        <p:cTn id="128" dur="1000" fill="hold"/>
                                        <p:tgtEl>
                                          <p:spTgt spid="160"/>
                                        </p:tgtEl>
                                        <p:attrNameLst>
                                          <p:attrName>ppt_x</p:attrName>
                                        </p:attrNameLst>
                                      </p:cBhvr>
                                      <p:tavLst>
                                        <p:tav tm="0">
                                          <p:val>
                                            <p:strVal val="#ppt_x"/>
                                          </p:val>
                                        </p:tav>
                                        <p:tav tm="100000">
                                          <p:val>
                                            <p:strVal val="#ppt_x"/>
                                          </p:val>
                                        </p:tav>
                                      </p:tavLst>
                                    </p:anim>
                                    <p:anim calcmode="lin" valueType="num">
                                      <p:cBhvr>
                                        <p:cTn id="12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xit" presetSubtype="0" fill="hold" nodeType="clickEffect">
                                  <p:stCondLst>
                                    <p:cond delay="0"/>
                                  </p:stCondLst>
                                  <p:childTnLst>
                                    <p:animEffect transition="out" filter="fade">
                                      <p:cBhvr>
                                        <p:cTn id="133" dur="1000"/>
                                        <p:tgtEl>
                                          <p:spTgt spid="160"/>
                                        </p:tgtEl>
                                      </p:cBhvr>
                                    </p:animEffect>
                                    <p:anim calcmode="lin" valueType="num">
                                      <p:cBhvr>
                                        <p:cTn id="134" dur="1000"/>
                                        <p:tgtEl>
                                          <p:spTgt spid="160"/>
                                        </p:tgtEl>
                                        <p:attrNameLst>
                                          <p:attrName>ppt_x</p:attrName>
                                        </p:attrNameLst>
                                      </p:cBhvr>
                                      <p:tavLst>
                                        <p:tav tm="0">
                                          <p:val>
                                            <p:strVal val="ppt_x"/>
                                          </p:val>
                                        </p:tav>
                                        <p:tav tm="100000">
                                          <p:val>
                                            <p:strVal val="ppt_x"/>
                                          </p:val>
                                        </p:tav>
                                      </p:tavLst>
                                    </p:anim>
                                    <p:anim calcmode="lin" valueType="num">
                                      <p:cBhvr>
                                        <p:cTn id="135" dur="1000"/>
                                        <p:tgtEl>
                                          <p:spTgt spid="160"/>
                                        </p:tgtEl>
                                        <p:attrNameLst>
                                          <p:attrName>ppt_y</p:attrName>
                                        </p:attrNameLst>
                                      </p:cBhvr>
                                      <p:tavLst>
                                        <p:tav tm="0">
                                          <p:val>
                                            <p:strVal val="ppt_y"/>
                                          </p:val>
                                        </p:tav>
                                        <p:tav tm="100000">
                                          <p:val>
                                            <p:strVal val="ppt_y-.1"/>
                                          </p:val>
                                        </p:tav>
                                      </p:tavLst>
                                    </p:anim>
                                    <p:set>
                                      <p:cBhvr>
                                        <p:cTn id="136" dur="1" fill="hold">
                                          <p:stCondLst>
                                            <p:cond delay="999"/>
                                          </p:stCondLst>
                                        </p:cTn>
                                        <p:tgtEl>
                                          <p:spTgt spid="160"/>
                                        </p:tgtEl>
                                        <p:attrNameLst>
                                          <p:attrName>style.visibility</p:attrName>
                                        </p:attrNameLst>
                                      </p:cBhvr>
                                      <p:to>
                                        <p:strVal val="hidden"/>
                                      </p:to>
                                    </p:set>
                                  </p:childTnLst>
                                </p:cTn>
                              </p:par>
                              <p:par>
                                <p:cTn id="137" presetID="42" presetClass="entr" presetSubtype="0" fill="hold" nodeType="withEffect">
                                  <p:stCondLst>
                                    <p:cond delay="0"/>
                                  </p:stCondLst>
                                  <p:childTnLst>
                                    <p:set>
                                      <p:cBhvr>
                                        <p:cTn id="138" dur="1" fill="hold">
                                          <p:stCondLst>
                                            <p:cond delay="0"/>
                                          </p:stCondLst>
                                        </p:cTn>
                                        <p:tgtEl>
                                          <p:spTgt spid="164"/>
                                        </p:tgtEl>
                                        <p:attrNameLst>
                                          <p:attrName>style.visibility</p:attrName>
                                        </p:attrNameLst>
                                      </p:cBhvr>
                                      <p:to>
                                        <p:strVal val="visible"/>
                                      </p:to>
                                    </p:set>
                                    <p:animEffect transition="in" filter="fade">
                                      <p:cBhvr>
                                        <p:cTn id="139" dur="1000"/>
                                        <p:tgtEl>
                                          <p:spTgt spid="164"/>
                                        </p:tgtEl>
                                      </p:cBhvr>
                                    </p:animEffect>
                                    <p:anim calcmode="lin" valueType="num">
                                      <p:cBhvr>
                                        <p:cTn id="140" dur="1000" fill="hold"/>
                                        <p:tgtEl>
                                          <p:spTgt spid="164"/>
                                        </p:tgtEl>
                                        <p:attrNameLst>
                                          <p:attrName>ppt_x</p:attrName>
                                        </p:attrNameLst>
                                      </p:cBhvr>
                                      <p:tavLst>
                                        <p:tav tm="0">
                                          <p:val>
                                            <p:strVal val="#ppt_x"/>
                                          </p:val>
                                        </p:tav>
                                        <p:tav tm="100000">
                                          <p:val>
                                            <p:strVal val="#ppt_x"/>
                                          </p:val>
                                        </p:tav>
                                      </p:tavLst>
                                    </p:anim>
                                    <p:anim calcmode="lin" valueType="num">
                                      <p:cBhvr>
                                        <p:cTn id="141"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7" presetClass="exit" presetSubtype="0" fill="hold" nodeType="clickEffect">
                                  <p:stCondLst>
                                    <p:cond delay="0"/>
                                  </p:stCondLst>
                                  <p:childTnLst>
                                    <p:animEffect transition="out" filter="fade">
                                      <p:cBhvr>
                                        <p:cTn id="145" dur="1000"/>
                                        <p:tgtEl>
                                          <p:spTgt spid="164"/>
                                        </p:tgtEl>
                                      </p:cBhvr>
                                    </p:animEffect>
                                    <p:anim calcmode="lin" valueType="num">
                                      <p:cBhvr>
                                        <p:cTn id="146" dur="1000"/>
                                        <p:tgtEl>
                                          <p:spTgt spid="164"/>
                                        </p:tgtEl>
                                        <p:attrNameLst>
                                          <p:attrName>ppt_x</p:attrName>
                                        </p:attrNameLst>
                                      </p:cBhvr>
                                      <p:tavLst>
                                        <p:tav tm="0">
                                          <p:val>
                                            <p:strVal val="ppt_x"/>
                                          </p:val>
                                        </p:tav>
                                        <p:tav tm="100000">
                                          <p:val>
                                            <p:strVal val="ppt_x"/>
                                          </p:val>
                                        </p:tav>
                                      </p:tavLst>
                                    </p:anim>
                                    <p:anim calcmode="lin" valueType="num">
                                      <p:cBhvr>
                                        <p:cTn id="147" dur="1000"/>
                                        <p:tgtEl>
                                          <p:spTgt spid="164"/>
                                        </p:tgtEl>
                                        <p:attrNameLst>
                                          <p:attrName>ppt_y</p:attrName>
                                        </p:attrNameLst>
                                      </p:cBhvr>
                                      <p:tavLst>
                                        <p:tav tm="0">
                                          <p:val>
                                            <p:strVal val="ppt_y"/>
                                          </p:val>
                                        </p:tav>
                                        <p:tav tm="100000">
                                          <p:val>
                                            <p:strVal val="ppt_y-.1"/>
                                          </p:val>
                                        </p:tav>
                                      </p:tavLst>
                                    </p:anim>
                                    <p:set>
                                      <p:cBhvr>
                                        <p:cTn id="148" dur="1" fill="hold">
                                          <p:stCondLst>
                                            <p:cond delay="999"/>
                                          </p:stCondLst>
                                        </p:cTn>
                                        <p:tgtEl>
                                          <p:spTgt spid="164"/>
                                        </p:tgtEl>
                                        <p:attrNameLst>
                                          <p:attrName>style.visibility</p:attrName>
                                        </p:attrNameLst>
                                      </p:cBhvr>
                                      <p:to>
                                        <p:strVal val="hidden"/>
                                      </p:to>
                                    </p:set>
                                  </p:childTnLst>
                                </p:cTn>
                              </p:par>
                              <p:par>
                                <p:cTn id="149" presetID="42" presetClass="entr" presetSubtype="0" fill="hold" nodeType="withEffect">
                                  <p:stCondLst>
                                    <p:cond delay="0"/>
                                  </p:stCondLst>
                                  <p:childTnLst>
                                    <p:set>
                                      <p:cBhvr>
                                        <p:cTn id="150" dur="1" fill="hold">
                                          <p:stCondLst>
                                            <p:cond delay="0"/>
                                          </p:stCondLst>
                                        </p:cTn>
                                        <p:tgtEl>
                                          <p:spTgt spid="167"/>
                                        </p:tgtEl>
                                        <p:attrNameLst>
                                          <p:attrName>style.visibility</p:attrName>
                                        </p:attrNameLst>
                                      </p:cBhvr>
                                      <p:to>
                                        <p:strVal val="visible"/>
                                      </p:to>
                                    </p:set>
                                    <p:animEffect transition="in" filter="fade">
                                      <p:cBhvr>
                                        <p:cTn id="151" dur="1000"/>
                                        <p:tgtEl>
                                          <p:spTgt spid="167"/>
                                        </p:tgtEl>
                                      </p:cBhvr>
                                    </p:animEffect>
                                    <p:anim calcmode="lin" valueType="num">
                                      <p:cBhvr>
                                        <p:cTn id="152" dur="1000" fill="hold"/>
                                        <p:tgtEl>
                                          <p:spTgt spid="167"/>
                                        </p:tgtEl>
                                        <p:attrNameLst>
                                          <p:attrName>ppt_x</p:attrName>
                                        </p:attrNameLst>
                                      </p:cBhvr>
                                      <p:tavLst>
                                        <p:tav tm="0">
                                          <p:val>
                                            <p:strVal val="#ppt_x"/>
                                          </p:val>
                                        </p:tav>
                                        <p:tav tm="100000">
                                          <p:val>
                                            <p:strVal val="#ppt_x"/>
                                          </p:val>
                                        </p:tav>
                                      </p:tavLst>
                                    </p:anim>
                                    <p:anim calcmode="lin" valueType="num">
                                      <p:cBhvr>
                                        <p:cTn id="153"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xit" presetSubtype="0" fill="hold" nodeType="clickEffect">
                                  <p:stCondLst>
                                    <p:cond delay="0"/>
                                  </p:stCondLst>
                                  <p:childTnLst>
                                    <p:animEffect transition="out" filter="fade">
                                      <p:cBhvr>
                                        <p:cTn id="157" dur="1000"/>
                                        <p:tgtEl>
                                          <p:spTgt spid="167"/>
                                        </p:tgtEl>
                                      </p:cBhvr>
                                    </p:animEffect>
                                    <p:anim calcmode="lin" valueType="num">
                                      <p:cBhvr>
                                        <p:cTn id="158" dur="1000"/>
                                        <p:tgtEl>
                                          <p:spTgt spid="167"/>
                                        </p:tgtEl>
                                        <p:attrNameLst>
                                          <p:attrName>ppt_x</p:attrName>
                                        </p:attrNameLst>
                                      </p:cBhvr>
                                      <p:tavLst>
                                        <p:tav tm="0">
                                          <p:val>
                                            <p:strVal val="ppt_x"/>
                                          </p:val>
                                        </p:tav>
                                        <p:tav tm="100000">
                                          <p:val>
                                            <p:strVal val="ppt_x"/>
                                          </p:val>
                                        </p:tav>
                                      </p:tavLst>
                                    </p:anim>
                                    <p:anim calcmode="lin" valueType="num">
                                      <p:cBhvr>
                                        <p:cTn id="159" dur="1000"/>
                                        <p:tgtEl>
                                          <p:spTgt spid="167"/>
                                        </p:tgtEl>
                                        <p:attrNameLst>
                                          <p:attrName>ppt_y</p:attrName>
                                        </p:attrNameLst>
                                      </p:cBhvr>
                                      <p:tavLst>
                                        <p:tav tm="0">
                                          <p:val>
                                            <p:strVal val="ppt_y"/>
                                          </p:val>
                                        </p:tav>
                                        <p:tav tm="100000">
                                          <p:val>
                                            <p:strVal val="ppt_y-.1"/>
                                          </p:val>
                                        </p:tav>
                                      </p:tavLst>
                                    </p:anim>
                                    <p:set>
                                      <p:cBhvr>
                                        <p:cTn id="160" dur="1" fill="hold">
                                          <p:stCondLst>
                                            <p:cond delay="999"/>
                                          </p:stCondLst>
                                        </p:cTn>
                                        <p:tgtEl>
                                          <p:spTgt spid="167"/>
                                        </p:tgtEl>
                                        <p:attrNameLst>
                                          <p:attrName>style.visibility</p:attrName>
                                        </p:attrNameLst>
                                      </p:cBhvr>
                                      <p:to>
                                        <p:strVal val="hidden"/>
                                      </p:to>
                                    </p:set>
                                  </p:childTnLst>
                                </p:cTn>
                              </p:par>
                              <p:par>
                                <p:cTn id="161" presetID="42" presetClass="entr" presetSubtype="0" fill="hold" nodeType="withEffect">
                                  <p:stCondLst>
                                    <p:cond delay="0"/>
                                  </p:stCondLst>
                                  <p:childTnLst>
                                    <p:set>
                                      <p:cBhvr>
                                        <p:cTn id="162" dur="1" fill="hold">
                                          <p:stCondLst>
                                            <p:cond delay="0"/>
                                          </p:stCondLst>
                                        </p:cTn>
                                        <p:tgtEl>
                                          <p:spTgt spid="172"/>
                                        </p:tgtEl>
                                        <p:attrNameLst>
                                          <p:attrName>style.visibility</p:attrName>
                                        </p:attrNameLst>
                                      </p:cBhvr>
                                      <p:to>
                                        <p:strVal val="visible"/>
                                      </p:to>
                                    </p:set>
                                    <p:animEffect transition="in" filter="fade">
                                      <p:cBhvr>
                                        <p:cTn id="163" dur="1000"/>
                                        <p:tgtEl>
                                          <p:spTgt spid="172"/>
                                        </p:tgtEl>
                                      </p:cBhvr>
                                    </p:animEffect>
                                    <p:anim calcmode="lin" valueType="num">
                                      <p:cBhvr>
                                        <p:cTn id="164" dur="1000" fill="hold"/>
                                        <p:tgtEl>
                                          <p:spTgt spid="172"/>
                                        </p:tgtEl>
                                        <p:attrNameLst>
                                          <p:attrName>ppt_x</p:attrName>
                                        </p:attrNameLst>
                                      </p:cBhvr>
                                      <p:tavLst>
                                        <p:tav tm="0">
                                          <p:val>
                                            <p:strVal val="#ppt_x"/>
                                          </p:val>
                                        </p:tav>
                                        <p:tav tm="100000">
                                          <p:val>
                                            <p:strVal val="#ppt_x"/>
                                          </p:val>
                                        </p:tav>
                                      </p:tavLst>
                                    </p:anim>
                                    <p:anim calcmode="lin" valueType="num">
                                      <p:cBhvr>
                                        <p:cTn id="165"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6" name="Group 65">
            <a:extLst>
              <a:ext uri="{FF2B5EF4-FFF2-40B4-BE49-F238E27FC236}">
                <a16:creationId xmlns:a16="http://schemas.microsoft.com/office/drawing/2014/main" id="{E3FCE8C9-4607-F7A0-5ADC-0D9B2DFDB726}"/>
              </a:ext>
            </a:extLst>
          </p:cNvPr>
          <p:cNvGrpSpPr/>
          <p:nvPr/>
        </p:nvGrpSpPr>
        <p:grpSpPr>
          <a:xfrm>
            <a:off x="-2803374" y="1380536"/>
            <a:ext cx="2321560" cy="3636962"/>
            <a:chOff x="297099" y="2548762"/>
            <a:chExt cx="2321560" cy="3636962"/>
          </a:xfrm>
        </p:grpSpPr>
        <p:grpSp>
          <p:nvGrpSpPr>
            <p:cNvPr id="67" name="Group 7">
              <a:extLst>
                <a:ext uri="{FF2B5EF4-FFF2-40B4-BE49-F238E27FC236}">
                  <a16:creationId xmlns:a16="http://schemas.microsoft.com/office/drawing/2014/main" id="{E998900A-8EF9-3E64-D714-F7ADD6BB9B5E}"/>
                </a:ext>
              </a:extLst>
            </p:cNvPr>
            <p:cNvGrpSpPr>
              <a:grpSpLocks/>
            </p:cNvGrpSpPr>
            <p:nvPr/>
          </p:nvGrpSpPr>
          <p:grpSpPr bwMode="auto">
            <a:xfrm>
              <a:off x="424099" y="2548762"/>
              <a:ext cx="2194560" cy="3636962"/>
              <a:chOff x="457199" y="1239996"/>
              <a:chExt cx="2025359" cy="2804886"/>
            </a:xfrm>
          </p:grpSpPr>
          <p:sp>
            <p:nvSpPr>
              <p:cNvPr id="73" name="Rectangle 72">
                <a:extLst>
                  <a:ext uri="{FF2B5EF4-FFF2-40B4-BE49-F238E27FC236}">
                    <a16:creationId xmlns:a16="http://schemas.microsoft.com/office/drawing/2014/main" id="{053D8042-E9F9-F0A1-8F07-7FADDA6171BF}"/>
                  </a:ext>
                </a:extLst>
              </p:cNvPr>
              <p:cNvSpPr/>
              <p:nvPr/>
            </p:nvSpPr>
            <p:spPr>
              <a:xfrm>
                <a:off x="457199" y="1239996"/>
                <a:ext cx="202535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493400A6-6CC5-E504-EDBD-079E5F97901A}"/>
                  </a:ext>
                </a:extLst>
              </p:cNvPr>
              <p:cNvSpPr/>
              <p:nvPr/>
            </p:nvSpPr>
            <p:spPr>
              <a:xfrm>
                <a:off x="536316" y="1293865"/>
                <a:ext cx="185657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8" name="Group 6">
              <a:extLst>
                <a:ext uri="{FF2B5EF4-FFF2-40B4-BE49-F238E27FC236}">
                  <a16:creationId xmlns:a16="http://schemas.microsoft.com/office/drawing/2014/main" id="{91F751F1-8790-5DC0-85EB-91B29AA86FE4}"/>
                </a:ext>
              </a:extLst>
            </p:cNvPr>
            <p:cNvGrpSpPr>
              <a:grpSpLocks/>
            </p:cNvGrpSpPr>
            <p:nvPr/>
          </p:nvGrpSpPr>
          <p:grpSpPr bwMode="auto">
            <a:xfrm flipV="1">
              <a:off x="297099" y="2721799"/>
              <a:ext cx="2101850" cy="738188"/>
              <a:chOff x="4763053" y="2429435"/>
              <a:chExt cx="2840865" cy="833718"/>
            </a:xfrm>
          </p:grpSpPr>
          <p:sp>
            <p:nvSpPr>
              <p:cNvPr id="71" name="Freeform 54">
                <a:extLst>
                  <a:ext uri="{FF2B5EF4-FFF2-40B4-BE49-F238E27FC236}">
                    <a16:creationId xmlns:a16="http://schemas.microsoft.com/office/drawing/2014/main" id="{B4DA221F-9621-6F8D-4F89-391E4AAC1CE9}"/>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2" name="Pie 55">
                <a:extLst>
                  <a:ext uri="{FF2B5EF4-FFF2-40B4-BE49-F238E27FC236}">
                    <a16:creationId xmlns:a16="http://schemas.microsoft.com/office/drawing/2014/main" id="{1B053F54-1F26-CA5B-6E56-0C6F32CAEDF5}"/>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9" name="Rectangle 79">
              <a:extLst>
                <a:ext uri="{FF2B5EF4-FFF2-40B4-BE49-F238E27FC236}">
                  <a16:creationId xmlns:a16="http://schemas.microsoft.com/office/drawing/2014/main" id="{A6B6EFAF-17F5-5452-17FF-232ABC65B331}"/>
                </a:ext>
              </a:extLst>
            </p:cNvPr>
            <p:cNvSpPr>
              <a:spLocks noChangeArrowheads="1"/>
            </p:cNvSpPr>
            <p:nvPr/>
          </p:nvSpPr>
          <p:spPr bwMode="auto">
            <a:xfrm>
              <a:off x="509827" y="3466709"/>
              <a:ext cx="2054104" cy="2677656"/>
            </a:xfrm>
            <a:prstGeom prst="rect">
              <a:avLst/>
            </a:prstGeom>
            <a:noFill/>
            <a:ln w="9525">
              <a:noFill/>
              <a:miter lim="800000"/>
              <a:headEnd/>
              <a:tailEnd/>
            </a:ln>
          </p:spPr>
          <p:txBody>
            <a:bodyPr wrap="square" anchor="ctr">
              <a:spAutoFit/>
            </a:bodyPr>
            <a:lstStyle/>
            <a:p>
              <a:pPr algn="ct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một số thành tựu ban đầu của vật lý thực nghiệm?</a:t>
              </a:r>
              <a:endParaRPr lang="en-US" sz="2800" dirty="0">
                <a:solidFill>
                  <a:srgbClr val="4A4644"/>
                </a:solidFill>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A4EC6664-6EAB-FB08-8B37-746450D37117}"/>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75" name="Group 174">
            <a:extLst>
              <a:ext uri="{FF2B5EF4-FFF2-40B4-BE49-F238E27FC236}">
                <a16:creationId xmlns:a16="http://schemas.microsoft.com/office/drawing/2014/main" id="{CD3DE2E7-1CEC-9743-31A9-F60C6F774E59}"/>
              </a:ext>
            </a:extLst>
          </p:cNvPr>
          <p:cNvGrpSpPr/>
          <p:nvPr/>
        </p:nvGrpSpPr>
        <p:grpSpPr>
          <a:xfrm>
            <a:off x="140678" y="1356096"/>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2634036" y="1450385"/>
            <a:ext cx="3130233" cy="3636962"/>
            <a:chOff x="6269274" y="2548762"/>
            <a:chExt cx="313023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3017520" cy="3636962"/>
              <a:chOff x="457199" y="1239996"/>
              <a:chExt cx="278486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61608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670669"/>
              <a:ext cx="2826476" cy="2246769"/>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 name="Picture 2" descr="Bài 28. Động cơ nhiệt - Hoc24">
            <a:extLst>
              <a:ext uri="{FF2B5EF4-FFF2-40B4-BE49-F238E27FC236}">
                <a16:creationId xmlns:a16="http://schemas.microsoft.com/office/drawing/2014/main" id="{270A1776-CC8C-8A30-1025-1B0CECBB8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949" y="1010076"/>
            <a:ext cx="4699281" cy="2706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96" name="Nhóm 34">
            <a:extLst>
              <a:ext uri="{FF2B5EF4-FFF2-40B4-BE49-F238E27FC236}">
                <a16:creationId xmlns:a16="http://schemas.microsoft.com/office/drawing/2014/main" id="{60093AA5-8993-7520-89FC-E7E0F013376D}"/>
              </a:ext>
            </a:extLst>
          </p:cNvPr>
          <p:cNvGrpSpPr/>
          <p:nvPr/>
        </p:nvGrpSpPr>
        <p:grpSpPr>
          <a:xfrm>
            <a:off x="3785089" y="3716862"/>
            <a:ext cx="6616211" cy="2653377"/>
            <a:chOff x="2118292" y="2640249"/>
            <a:chExt cx="2098787" cy="3168414"/>
          </a:xfrm>
          <a:effectLst>
            <a:outerShdw blurRad="76200" dir="18900000" sy="23000" kx="-1200000" algn="bl" rotWithShape="0">
              <a:prstClr val="black">
                <a:alpha val="20000"/>
              </a:prstClr>
            </a:outerShdw>
          </a:effectLst>
        </p:grpSpPr>
        <p:sp>
          <p:nvSpPr>
            <p:cNvPr id="97" name="AutoShape 16">
              <a:extLst>
                <a:ext uri="{FF2B5EF4-FFF2-40B4-BE49-F238E27FC236}">
                  <a16:creationId xmlns:a16="http://schemas.microsoft.com/office/drawing/2014/main" id="{081F736C-BEFD-1711-6810-D84AB1BB6CBE}"/>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AutoShape 17">
              <a:extLst>
                <a:ext uri="{FF2B5EF4-FFF2-40B4-BE49-F238E27FC236}">
                  <a16:creationId xmlns:a16="http://schemas.microsoft.com/office/drawing/2014/main" id="{F57CFF7B-75AF-8B4F-F3B9-3E5604A66578}"/>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99" name="AutoShape 18">
              <a:extLst>
                <a:ext uri="{FF2B5EF4-FFF2-40B4-BE49-F238E27FC236}">
                  <a16:creationId xmlns:a16="http://schemas.microsoft.com/office/drawing/2014/main" id="{F5774614-A645-51F2-DB4E-B2DF813343F8}"/>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AutoShape 19">
              <a:extLst>
                <a:ext uri="{FF2B5EF4-FFF2-40B4-BE49-F238E27FC236}">
                  <a16:creationId xmlns:a16="http://schemas.microsoft.com/office/drawing/2014/main" id="{2B5522BD-58E4-1CE3-D0DB-66F085AFE326}"/>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Text Box 20">
              <a:extLst>
                <a:ext uri="{FF2B5EF4-FFF2-40B4-BE49-F238E27FC236}">
                  <a16:creationId xmlns:a16="http://schemas.microsoft.com/office/drawing/2014/main" id="{8D29322B-B87D-5609-8041-343F2FE80A3A}"/>
                </a:ext>
              </a:extLst>
            </p:cNvPr>
            <p:cNvSpPr txBox="1">
              <a:spLocks noChangeArrowheads="1"/>
            </p:cNvSpPr>
            <p:nvPr/>
          </p:nvSpPr>
          <p:spPr bwMode="gray">
            <a:xfrm>
              <a:off x="2638566" y="2640249"/>
              <a:ext cx="1043732" cy="55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Vai trò vật lý thực nghiệm</a:t>
              </a:r>
              <a:endParaRPr lang="en-US" sz="2400" b="1">
                <a:solidFill>
                  <a:schemeClr val="bg1"/>
                </a:solidFill>
              </a:endParaRPr>
            </a:p>
          </p:txBody>
        </p:sp>
      </p:grpSp>
      <p:sp>
        <p:nvSpPr>
          <p:cNvPr id="105" name="Text Box 21">
            <a:extLst>
              <a:ext uri="{FF2B5EF4-FFF2-40B4-BE49-F238E27FC236}">
                <a16:creationId xmlns:a16="http://schemas.microsoft.com/office/drawing/2014/main" id="{CE44554E-E443-A774-F826-A56549938754}"/>
              </a:ext>
            </a:extLst>
          </p:cNvPr>
          <p:cNvSpPr txBox="1">
            <a:spLocks noChangeArrowheads="1"/>
          </p:cNvSpPr>
          <p:nvPr/>
        </p:nvSpPr>
        <p:spPr bwMode="auto">
          <a:xfrm>
            <a:off x="3785089" y="4214067"/>
            <a:ext cx="6616211" cy="218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defTabSz="1244600">
              <a:lnSpc>
                <a:spcPct val="90000"/>
              </a:lnSpc>
              <a:spcBef>
                <a:spcPct val="0"/>
              </a:spcBef>
              <a:spcAft>
                <a:spcPts val="600"/>
              </a:spcAft>
              <a:buFont typeface="Wingdings" panose="05000000000000000000" pitchFamily="2" charset="2"/>
              <a:buChar char="Ø"/>
            </a:pPr>
            <a:r>
              <a:rPr lang="en-US" sz="2800" b="1">
                <a:solidFill>
                  <a:srgbClr val="872ECA"/>
                </a:solidFill>
                <a:latin typeface="Calibri" panose="020F0502020204030204" pitchFamily="34" charset="0"/>
                <a:ea typeface="Times New Roman" panose="02020603050405020304" pitchFamily="18" charset="0"/>
                <a:cs typeface="Calibri" panose="020F0502020204030204" pitchFamily="34" charset="0"/>
              </a:rPr>
              <a:t>T</a:t>
            </a: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ạo ra bước tiến đáng kể về Nhiệt học</a:t>
            </a:r>
          </a:p>
          <a:p>
            <a:pPr lvl="0" algn="just" defTabSz="1244600">
              <a:lnSpc>
                <a:spcPct val="90000"/>
              </a:lnSpc>
              <a:spcBef>
                <a:spcPct val="0"/>
              </a:spcBef>
              <a:spcAft>
                <a:spcPts val="600"/>
              </a:spcAft>
              <a:buFont typeface="Wingdings" panose="05000000000000000000" pitchFamily="2" charset="2"/>
              <a:buChar char="Ø"/>
            </a:pPr>
            <a:r>
              <a:rPr lang="en-US" sz="2800" b="1">
                <a:solidFill>
                  <a:srgbClr val="872ECA"/>
                </a:solidFill>
                <a:latin typeface="Calibri" panose="020F0502020204030204" pitchFamily="34" charset="0"/>
                <a:ea typeface="Times New Roman" panose="02020603050405020304" pitchFamily="18" charset="0"/>
                <a:cs typeface="Calibri" panose="020F0502020204030204" pitchFamily="34" charset="0"/>
              </a:rPr>
              <a:t>C</a:t>
            </a:r>
            <a:r>
              <a:rPr lang="en-US" sz="2800" b="1">
                <a:solidFill>
                  <a:srgbClr val="872ECA"/>
                </a:solidFill>
                <a:effectLst/>
                <a:latin typeface="Calibri" panose="020F0502020204030204" pitchFamily="34" charset="0"/>
                <a:ea typeface="Times New Roman" panose="02020603050405020304" pitchFamily="18" charset="0"/>
                <a:cs typeface="Calibri" panose="020F0502020204030204" pitchFamily="34" charset="0"/>
              </a:rPr>
              <a:t>ác nghiên cứu về dãn nở vì nhiệt là cơ sở để sáng chế ra máy hơi nước, hình thành nhiệt động lực học và mở đầu cho cuộc cách mạng công nghiệp lần thứ nhất.</a:t>
            </a:r>
            <a:endParaRPr lang="en-US" sz="2800" b="1" kern="1200" dirty="0">
              <a:solidFill>
                <a:srgbClr val="872EC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389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left)">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5">
                                            <p:txEl>
                                              <p:pRg st="0" end="0"/>
                                            </p:txEl>
                                          </p:spTgt>
                                        </p:tgtEl>
                                        <p:attrNameLst>
                                          <p:attrName>style.visibility</p:attrName>
                                        </p:attrNameLst>
                                      </p:cBhvr>
                                      <p:to>
                                        <p:strVal val="visible"/>
                                      </p:to>
                                    </p:set>
                                    <p:animEffect transition="in" filter="wipe(left)">
                                      <p:cBhvr>
                                        <p:cTn id="17" dur="500"/>
                                        <p:tgtEl>
                                          <p:spTgt spid="10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5">
                                            <p:txEl>
                                              <p:pRg st="1" end="1"/>
                                            </p:txEl>
                                          </p:spTgt>
                                        </p:tgtEl>
                                        <p:attrNameLst>
                                          <p:attrName>style.visibility</p:attrName>
                                        </p:attrNameLst>
                                      </p:cBhvr>
                                      <p:to>
                                        <p:strVal val="visible"/>
                                      </p:to>
                                    </p:set>
                                    <p:animEffect transition="in" filter="wipe(left)">
                                      <p:cBhvr>
                                        <p:cTn id="22" dur="500"/>
                                        <p:tgtEl>
                                          <p:spTgt spid="1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87D9178-7BDA-1A93-09AC-B130F3A6E820}"/>
              </a:ext>
            </a:extLst>
          </p:cNvPr>
          <p:cNvSpPr/>
          <p:nvPr/>
        </p:nvSpPr>
        <p:spPr>
          <a:xfrm>
            <a:off x="4125024" y="3735484"/>
            <a:ext cx="6732223" cy="747145"/>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516255" tIns="91441" rIns="170688" bIns="91441" numCol="1" spcCol="1270" anchor="ctr" anchorCtr="0">
            <a:noAutofit/>
          </a:bodyPr>
          <a:lstStyle/>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Máy phát điện và động cơ điện dùng để chuyển đổi ngược điện năng sang cơ năng.</a:t>
            </a:r>
            <a:endParaRPr lang="en-US" sz="2400" kern="1200">
              <a:solidFill>
                <a:schemeClr val="bg1"/>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BF912C79-E11C-3691-4E13-204648C33D7E}"/>
              </a:ext>
            </a:extLst>
          </p:cNvPr>
          <p:cNvSpPr/>
          <p:nvPr/>
        </p:nvSpPr>
        <p:spPr>
          <a:xfrm>
            <a:off x="3751452" y="3735485"/>
            <a:ext cx="747143" cy="747143"/>
          </a:xfrm>
          <a:prstGeom prst="ellipse">
            <a:avLst/>
          </a:prstGeom>
          <a:blipFill rotWithShape="1">
            <a:blip r:embed="rId2"/>
            <a:srcRect/>
            <a:stretch>
              <a:fillRect t="-3000" b="-3000"/>
            </a:stretch>
          </a:blipFill>
          <a:ln>
            <a:solidFill>
              <a:schemeClr val="bg1">
                <a:lumMod val="50000"/>
              </a:schemeClr>
            </a:solidFill>
          </a:ln>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49487058-5525-4C89-D269-921585601427}"/>
              </a:ext>
            </a:extLst>
          </p:cNvPr>
          <p:cNvSpPr/>
          <p:nvPr/>
        </p:nvSpPr>
        <p:spPr>
          <a:xfrm>
            <a:off x="4125024" y="4669413"/>
            <a:ext cx="6732223" cy="747145"/>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80867"/>
              <a:satOff val="-18940"/>
              <a:lumOff val="17068"/>
              <a:alphaOff val="0"/>
            </a:schemeClr>
          </a:fillRef>
          <a:effectRef idx="0">
            <a:schemeClr val="accent6">
              <a:shade val="80000"/>
              <a:hueOff val="80867"/>
              <a:satOff val="-18940"/>
              <a:lumOff val="17068"/>
              <a:alphaOff val="0"/>
            </a:schemeClr>
          </a:effectRef>
          <a:fontRef idx="minor">
            <a:schemeClr val="lt1"/>
          </a:fontRef>
        </p:style>
        <p:txBody>
          <a:bodyPr spcFirstLastPara="0" vert="horz" wrap="square" lIns="516255" tIns="91441" rIns="170688" bIns="91441" numCol="1" spcCol="1270" anchor="ctr" anchorCtr="0">
            <a:noAutofit/>
          </a:bodyPr>
          <a:lstStyle/>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Máy phát điện tạo ra được một dòng điện hiệu quả hơn pin điện hóa.</a:t>
            </a:r>
            <a:endParaRPr lang="en-US" sz="2400" kern="1200">
              <a:solidFill>
                <a:schemeClr val="bg1"/>
              </a:solidFill>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D22F4398-4150-FDC6-D542-D789666E7B40}"/>
              </a:ext>
            </a:extLst>
          </p:cNvPr>
          <p:cNvSpPr/>
          <p:nvPr/>
        </p:nvSpPr>
        <p:spPr>
          <a:xfrm>
            <a:off x="3751452" y="4669414"/>
            <a:ext cx="747143" cy="747143"/>
          </a:xfrm>
          <a:prstGeom prst="ellipse">
            <a:avLst/>
          </a:prstGeom>
          <a:blipFill rotWithShape="1">
            <a:blip r:embed="rId3"/>
            <a:srcRect/>
            <a:stretch>
              <a:fillRect/>
            </a:stretch>
          </a:blipFill>
          <a:ln>
            <a:solidFill>
              <a:schemeClr val="bg1">
                <a:lumMod val="50000"/>
              </a:schemeClr>
            </a:solidFill>
          </a:ln>
        </p:spPr>
        <p:style>
          <a:lnRef idx="2">
            <a:scrgbClr r="0" g="0" b="0"/>
          </a:lnRef>
          <a:fillRef idx="1">
            <a:scrgbClr r="0" g="0" b="0"/>
          </a:fillRef>
          <a:effectRef idx="0">
            <a:schemeClr val="accent6">
              <a:tint val="50000"/>
              <a:hueOff val="10756"/>
              <a:satOff val="-980"/>
              <a:lumOff val="6965"/>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E057403F-1CEA-99D9-D78A-995E6B29A63F}"/>
              </a:ext>
            </a:extLst>
          </p:cNvPr>
          <p:cNvSpPr/>
          <p:nvPr/>
        </p:nvSpPr>
        <p:spPr>
          <a:xfrm>
            <a:off x="4125024" y="5603342"/>
            <a:ext cx="6732223" cy="747144"/>
          </a:xfrm>
          <a:custGeom>
            <a:avLst/>
            <a:gdLst>
              <a:gd name="connsiteX0" fmla="*/ 0 w 6732223"/>
              <a:gd name="connsiteY0" fmla="*/ 0 h 747143"/>
              <a:gd name="connsiteX1" fmla="*/ 6358652 w 6732223"/>
              <a:gd name="connsiteY1" fmla="*/ 0 h 747143"/>
              <a:gd name="connsiteX2" fmla="*/ 6732223 w 6732223"/>
              <a:gd name="connsiteY2" fmla="*/ 373572 h 747143"/>
              <a:gd name="connsiteX3" fmla="*/ 6358652 w 6732223"/>
              <a:gd name="connsiteY3" fmla="*/ 747143 h 747143"/>
              <a:gd name="connsiteX4" fmla="*/ 0 w 6732223"/>
              <a:gd name="connsiteY4" fmla="*/ 747143 h 747143"/>
              <a:gd name="connsiteX5" fmla="*/ 0 w 6732223"/>
              <a:gd name="connsiteY5" fmla="*/ 0 h 7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2223" h="747143">
                <a:moveTo>
                  <a:pt x="6732223" y="747142"/>
                </a:moveTo>
                <a:lnTo>
                  <a:pt x="373571" y="747142"/>
                </a:lnTo>
                <a:lnTo>
                  <a:pt x="0" y="373571"/>
                </a:lnTo>
                <a:lnTo>
                  <a:pt x="373571" y="1"/>
                </a:lnTo>
                <a:lnTo>
                  <a:pt x="6732223" y="1"/>
                </a:lnTo>
                <a:lnTo>
                  <a:pt x="6732223" y="747142"/>
                </a:lnTo>
                <a:close/>
              </a:path>
            </a:pathLst>
          </a:custGeom>
        </p:spPr>
        <p:style>
          <a:lnRef idx="2">
            <a:schemeClr val="lt1">
              <a:hueOff val="0"/>
              <a:satOff val="0"/>
              <a:lumOff val="0"/>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516255" tIns="91441" rIns="170688" bIns="91440" numCol="1" spcCol="1270" anchor="ctr" anchorCtr="0">
            <a:noAutofit/>
          </a:bodyPr>
          <a:lstStyle/>
          <a:p>
            <a:pPr marL="0" lvl="0" indent="0" algn="ctr" defTabSz="1066800">
              <a:lnSpc>
                <a:spcPct val="100000"/>
              </a:lnSpc>
              <a:spcBef>
                <a:spcPct val="0"/>
              </a:spcBef>
              <a:spcAft>
                <a:spcPts val="0"/>
              </a:spcAft>
              <a:buNone/>
            </a:pPr>
            <a:r>
              <a:rPr lang="en-US" sz="2400">
                <a:solidFill>
                  <a:schemeClr val="bg1"/>
                </a:solidFill>
                <a:latin typeface="Calibri" panose="020F0502020204030204" pitchFamily="34" charset="0"/>
                <a:ea typeface="Times New Roman" panose="02020603050405020304" pitchFamily="18" charset="0"/>
                <a:cs typeface="Calibri" panose="020F0502020204030204" pitchFamily="34" charset="0"/>
              </a:rPr>
              <a:t>T</a:t>
            </a: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huận tiện cho truyền tải điện năng đi xa</a:t>
            </a:r>
          </a:p>
          <a:p>
            <a:pPr marL="0" lvl="0" indent="0" algn="ctr" defTabSz="1066800">
              <a:lnSpc>
                <a:spcPct val="100000"/>
              </a:lnSpc>
              <a:spcBef>
                <a:spcPct val="0"/>
              </a:spcBef>
              <a:spcAft>
                <a:spcPts val="0"/>
              </a:spcAft>
              <a:buNone/>
            </a:pPr>
            <a:r>
              <a:rPr lang="en-US" sz="240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tạo ra các dây chuyền sản xuất</a:t>
            </a:r>
            <a:endParaRPr lang="en-US" sz="2400" kern="1200">
              <a:solidFill>
                <a:schemeClr val="bg1"/>
              </a:solidFill>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1220D50E-5403-EC05-266A-47E2EB22FDEC}"/>
              </a:ext>
            </a:extLst>
          </p:cNvPr>
          <p:cNvSpPr/>
          <p:nvPr/>
        </p:nvSpPr>
        <p:spPr>
          <a:xfrm>
            <a:off x="3751452" y="5603343"/>
            <a:ext cx="747143" cy="747143"/>
          </a:xfrm>
          <a:prstGeom prst="ellipse">
            <a:avLst/>
          </a:prstGeom>
          <a:blipFill rotWithShape="1">
            <a:blip r:embed="rId4"/>
            <a:srcRect/>
            <a:stretch>
              <a:fillRect l="-6000" r="-6000"/>
            </a:stretch>
          </a:blipFill>
          <a:ln>
            <a:solidFill>
              <a:schemeClr val="bg1">
                <a:lumMod val="50000"/>
              </a:schemeClr>
            </a:solidFill>
          </a:ln>
        </p:spPr>
        <p:style>
          <a:lnRef idx="2">
            <a:scrgbClr r="0" g="0" b="0"/>
          </a:lnRef>
          <a:fillRef idx="1">
            <a:scrgbClr r="0" g="0" b="0"/>
          </a:fillRef>
          <a:effectRef idx="0">
            <a:schemeClr val="accent6">
              <a:tint val="50000"/>
              <a:hueOff val="21511"/>
              <a:satOff val="-1960"/>
              <a:lumOff val="13930"/>
              <a:alphaOff val="0"/>
            </a:schemeClr>
          </a:effectRef>
          <a:fontRef idx="minor">
            <a:schemeClr val="lt1">
              <a:hueOff val="0"/>
              <a:satOff val="0"/>
              <a:lumOff val="0"/>
              <a:alphaOff val="0"/>
            </a:schemeClr>
          </a:fontRef>
        </p:style>
      </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175" name="Group 174">
            <a:extLst>
              <a:ext uri="{FF2B5EF4-FFF2-40B4-BE49-F238E27FC236}">
                <a16:creationId xmlns:a16="http://schemas.microsoft.com/office/drawing/2014/main" id="{CD3DE2E7-1CEC-9743-31A9-F60C6F774E59}"/>
              </a:ext>
            </a:extLst>
          </p:cNvPr>
          <p:cNvGrpSpPr/>
          <p:nvPr/>
        </p:nvGrpSpPr>
        <p:grpSpPr>
          <a:xfrm>
            <a:off x="-3325663" y="1377358"/>
            <a:ext cx="3130233" cy="3636962"/>
            <a:chOff x="3297474" y="2548762"/>
            <a:chExt cx="3130233" cy="3636962"/>
          </a:xfrm>
        </p:grpSpPr>
        <p:grpSp>
          <p:nvGrpSpPr>
            <p:cNvPr id="176" name="Group 57">
              <a:extLst>
                <a:ext uri="{FF2B5EF4-FFF2-40B4-BE49-F238E27FC236}">
                  <a16:creationId xmlns:a16="http://schemas.microsoft.com/office/drawing/2014/main" id="{E8E62252-B0DF-D033-8273-824A106F89BE}"/>
                </a:ext>
              </a:extLst>
            </p:cNvPr>
            <p:cNvGrpSpPr>
              <a:grpSpLocks/>
            </p:cNvGrpSpPr>
            <p:nvPr/>
          </p:nvGrpSpPr>
          <p:grpSpPr bwMode="auto">
            <a:xfrm>
              <a:off x="3410187" y="2548762"/>
              <a:ext cx="3017520" cy="3636962"/>
              <a:chOff x="457199" y="1239996"/>
              <a:chExt cx="2784869" cy="2804886"/>
            </a:xfrm>
          </p:grpSpPr>
          <p:sp>
            <p:nvSpPr>
              <p:cNvPr id="182" name="Rectangle 181">
                <a:extLst>
                  <a:ext uri="{FF2B5EF4-FFF2-40B4-BE49-F238E27FC236}">
                    <a16:creationId xmlns:a16="http://schemas.microsoft.com/office/drawing/2014/main" id="{411515A3-819B-D5C1-E848-B74466B9E01B}"/>
                  </a:ext>
                </a:extLst>
              </p:cNvPr>
              <p:cNvSpPr/>
              <p:nvPr/>
            </p:nvSpPr>
            <p:spPr>
              <a:xfrm>
                <a:off x="457199" y="1239996"/>
                <a:ext cx="27848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EBD4C3C5-2A6C-C446-C3CA-4F4B5124BDEB}"/>
                  </a:ext>
                </a:extLst>
              </p:cNvPr>
              <p:cNvSpPr/>
              <p:nvPr/>
            </p:nvSpPr>
            <p:spPr>
              <a:xfrm>
                <a:off x="536316" y="1293865"/>
                <a:ext cx="26160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7" name="Group 60">
              <a:extLst>
                <a:ext uri="{FF2B5EF4-FFF2-40B4-BE49-F238E27FC236}">
                  <a16:creationId xmlns:a16="http://schemas.microsoft.com/office/drawing/2014/main" id="{6B52E323-7540-335D-1906-3F1C205E176D}"/>
                </a:ext>
              </a:extLst>
            </p:cNvPr>
            <p:cNvGrpSpPr>
              <a:grpSpLocks/>
            </p:cNvGrpSpPr>
            <p:nvPr/>
          </p:nvGrpSpPr>
          <p:grpSpPr bwMode="auto">
            <a:xfrm flipV="1">
              <a:off x="3297474" y="2721799"/>
              <a:ext cx="2101850" cy="738188"/>
              <a:chOff x="4782670" y="2429435"/>
              <a:chExt cx="2840865" cy="833718"/>
            </a:xfrm>
          </p:grpSpPr>
          <p:sp>
            <p:nvSpPr>
              <p:cNvPr id="180" name="Freeform 63">
                <a:extLst>
                  <a:ext uri="{FF2B5EF4-FFF2-40B4-BE49-F238E27FC236}">
                    <a16:creationId xmlns:a16="http://schemas.microsoft.com/office/drawing/2014/main" id="{D7050832-922F-717D-916B-730076441BEE}"/>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81" name="Pie 64">
                <a:extLst>
                  <a:ext uri="{FF2B5EF4-FFF2-40B4-BE49-F238E27FC236}">
                    <a16:creationId xmlns:a16="http://schemas.microsoft.com/office/drawing/2014/main" id="{5760DDB4-739C-F626-9DFA-93C844CD9BE6}"/>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78" name="Rectangle 82">
              <a:extLst>
                <a:ext uri="{FF2B5EF4-FFF2-40B4-BE49-F238E27FC236}">
                  <a16:creationId xmlns:a16="http://schemas.microsoft.com/office/drawing/2014/main" id="{B33F914B-1C99-6867-ECAE-0ACCF7F36350}"/>
                </a:ext>
              </a:extLst>
            </p:cNvPr>
            <p:cNvSpPr>
              <a:spLocks noChangeArrowheads="1"/>
            </p:cNvSpPr>
            <p:nvPr/>
          </p:nvSpPr>
          <p:spPr bwMode="auto">
            <a:xfrm>
              <a:off x="3495915" y="3499936"/>
              <a:ext cx="2834640" cy="2530180"/>
            </a:xfrm>
            <a:prstGeom prst="rect">
              <a:avLst/>
            </a:prstGeom>
            <a:noFill/>
            <a:ln w="9525">
              <a:noFill/>
              <a:miter lim="800000"/>
              <a:headEnd/>
              <a:tailEnd/>
            </a:ln>
          </p:spPr>
          <p:txBody>
            <a:bodyPr wrap="square" anchor="ctr">
              <a:spAutoFit/>
            </a:bodyPr>
            <a:lstStyle/>
            <a:p>
              <a:pPr lvl="0" algn="just">
                <a:lnSpc>
                  <a:spcPct val="115000"/>
                </a:lnSpc>
              </a:pPr>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Vật lý thực nghiệm có vai trò như thế nào trong việc phát minh ra máy hơi nước</a:t>
              </a:r>
              <a:r>
                <a:rPr lang="vi-VN"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9" name="TextBox 178">
              <a:extLst>
                <a:ext uri="{FF2B5EF4-FFF2-40B4-BE49-F238E27FC236}">
                  <a16:creationId xmlns:a16="http://schemas.microsoft.com/office/drawing/2014/main" id="{3E26D565-3CDD-EFDE-0DB6-D4DB876A0C61}"/>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84" name="Group 183">
            <a:extLst>
              <a:ext uri="{FF2B5EF4-FFF2-40B4-BE49-F238E27FC236}">
                <a16:creationId xmlns:a16="http://schemas.microsoft.com/office/drawing/2014/main" id="{B9396126-D957-1995-2C94-68B9FAF17A83}"/>
              </a:ext>
            </a:extLst>
          </p:cNvPr>
          <p:cNvGrpSpPr/>
          <p:nvPr/>
        </p:nvGrpSpPr>
        <p:grpSpPr>
          <a:xfrm>
            <a:off x="140678" y="1377358"/>
            <a:ext cx="2855913" cy="3636962"/>
            <a:chOff x="6269274" y="2548762"/>
            <a:chExt cx="2855913" cy="3636962"/>
          </a:xfrm>
        </p:grpSpPr>
        <p:grpSp>
          <p:nvGrpSpPr>
            <p:cNvPr id="185" name="Group 71">
              <a:extLst>
                <a:ext uri="{FF2B5EF4-FFF2-40B4-BE49-F238E27FC236}">
                  <a16:creationId xmlns:a16="http://schemas.microsoft.com/office/drawing/2014/main" id="{CAAFBA05-14E1-DDF9-DD0F-DABD1F497D66}"/>
                </a:ext>
              </a:extLst>
            </p:cNvPr>
            <p:cNvGrpSpPr>
              <a:grpSpLocks/>
            </p:cNvGrpSpPr>
            <p:nvPr/>
          </p:nvGrpSpPr>
          <p:grpSpPr bwMode="auto">
            <a:xfrm>
              <a:off x="6381987" y="2548762"/>
              <a:ext cx="2743200" cy="3636962"/>
              <a:chOff x="457199" y="1239996"/>
              <a:chExt cx="2531699" cy="2804886"/>
            </a:xfrm>
          </p:grpSpPr>
          <p:sp>
            <p:nvSpPr>
              <p:cNvPr id="191" name="Rectangle 190">
                <a:extLst>
                  <a:ext uri="{FF2B5EF4-FFF2-40B4-BE49-F238E27FC236}">
                    <a16:creationId xmlns:a16="http://schemas.microsoft.com/office/drawing/2014/main" id="{E56E66DD-D065-95B8-9438-4F5D31619BE9}"/>
                  </a:ext>
                </a:extLst>
              </p:cNvPr>
              <p:cNvSpPr/>
              <p:nvPr/>
            </p:nvSpPr>
            <p:spPr>
              <a:xfrm>
                <a:off x="457199" y="1239996"/>
                <a:ext cx="253169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6D7F7712-3D7A-99E6-E901-42ED688DBAF6}"/>
                  </a:ext>
                </a:extLst>
              </p:cNvPr>
              <p:cNvSpPr/>
              <p:nvPr/>
            </p:nvSpPr>
            <p:spPr>
              <a:xfrm>
                <a:off x="536316" y="1293865"/>
                <a:ext cx="2362919"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6" name="Group 75">
              <a:extLst>
                <a:ext uri="{FF2B5EF4-FFF2-40B4-BE49-F238E27FC236}">
                  <a16:creationId xmlns:a16="http://schemas.microsoft.com/office/drawing/2014/main" id="{859E917C-FC66-F1EB-6762-38FCC6947459}"/>
                </a:ext>
              </a:extLst>
            </p:cNvPr>
            <p:cNvGrpSpPr>
              <a:grpSpLocks/>
            </p:cNvGrpSpPr>
            <p:nvPr/>
          </p:nvGrpSpPr>
          <p:grpSpPr bwMode="auto">
            <a:xfrm flipV="1">
              <a:off x="6269274" y="2607499"/>
              <a:ext cx="2101850" cy="738188"/>
              <a:chOff x="4782670" y="2558525"/>
              <a:chExt cx="2840865" cy="833718"/>
            </a:xfrm>
          </p:grpSpPr>
          <p:sp>
            <p:nvSpPr>
              <p:cNvPr id="189" name="Freeform 76">
                <a:extLst>
                  <a:ext uri="{FF2B5EF4-FFF2-40B4-BE49-F238E27FC236}">
                    <a16:creationId xmlns:a16="http://schemas.microsoft.com/office/drawing/2014/main" id="{54B208F7-FB56-DE77-4F61-9CC8879BF55E}"/>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90" name="Pie 77">
                <a:extLst>
                  <a:ext uri="{FF2B5EF4-FFF2-40B4-BE49-F238E27FC236}">
                    <a16:creationId xmlns:a16="http://schemas.microsoft.com/office/drawing/2014/main" id="{2B214921-BEB7-D877-9137-737B3176E800}"/>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187" name="Rectangle 83">
              <a:extLst>
                <a:ext uri="{FF2B5EF4-FFF2-40B4-BE49-F238E27FC236}">
                  <a16:creationId xmlns:a16="http://schemas.microsoft.com/office/drawing/2014/main" id="{11731FB6-1976-E1F5-5446-FCCEFED7699F}"/>
                </a:ext>
              </a:extLst>
            </p:cNvPr>
            <p:cNvSpPr>
              <a:spLocks noChangeArrowheads="1"/>
            </p:cNvSpPr>
            <p:nvPr/>
          </p:nvSpPr>
          <p:spPr bwMode="auto">
            <a:xfrm>
              <a:off x="6475878" y="3455226"/>
              <a:ext cx="2567368" cy="2677656"/>
            </a:xfrm>
            <a:prstGeom prst="rect">
              <a:avLst/>
            </a:prstGeom>
            <a:noFill/>
            <a:ln w="9525">
              <a:noFill/>
              <a:miter lim="800000"/>
              <a:headEnd/>
              <a:tailEnd/>
            </a:ln>
          </p:spPr>
          <p:txBody>
            <a:bodyPr wrap="square" anchor="ctr">
              <a:spAutoFit/>
            </a:bodyPr>
            <a:lstStyle/>
            <a:p>
              <a:pPr algn="just"/>
              <a:r>
                <a:rPr lang="en-US" sz="28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Việc sáng chế ra máy phát điện và động cơ điện  có tác động như thế nào đến sản xuất?</a:t>
              </a:r>
              <a:endParaRPr lang="en-US" sz="2800" dirty="0">
                <a:solidFill>
                  <a:srgbClr val="4A4644"/>
                </a:solidFill>
                <a:latin typeface="Calibri" panose="020F0502020204030204" pitchFamily="34" charset="0"/>
                <a:cs typeface="Calibri" panose="020F0502020204030204" pitchFamily="34" charset="0"/>
              </a:endParaRPr>
            </a:p>
          </p:txBody>
        </p:sp>
        <p:sp>
          <p:nvSpPr>
            <p:cNvPr id="188" name="TextBox 187">
              <a:extLst>
                <a:ext uri="{FF2B5EF4-FFF2-40B4-BE49-F238E27FC236}">
                  <a16:creationId xmlns:a16="http://schemas.microsoft.com/office/drawing/2014/main" id="{1CC7467C-817D-1AE6-4DA1-A9C523BB411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4098" name="Picture 2" descr="Máy phát điện xoay chiều là gì? Cấu tạo và nguyên lý hoạt động">
            <a:extLst>
              <a:ext uri="{FF2B5EF4-FFF2-40B4-BE49-F238E27FC236}">
                <a16:creationId xmlns:a16="http://schemas.microsoft.com/office/drawing/2014/main" id="{CFD6DD31-8F6B-8143-58A2-57C95B29A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41" y="790611"/>
            <a:ext cx="4620516" cy="27209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4051D1C-3C3A-94DC-7C76-3EBC8A2E5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661" y="1301915"/>
            <a:ext cx="2673882" cy="220966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ải trọn bộ ảnh động - Hình nền động đẹp nhất dành cho bạn đọc">
            <a:extLst>
              <a:ext uri="{FF2B5EF4-FFF2-40B4-BE49-F238E27FC236}">
                <a16:creationId xmlns:a16="http://schemas.microsoft.com/office/drawing/2014/main" id="{AB1D9964-9D62-E1CC-01A3-0D4DFA004A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857" y="4047208"/>
            <a:ext cx="1901371" cy="190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980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500"/>
                                        <p:tgtEl>
                                          <p:spTgt spid="410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86">
            <a:extLst>
              <a:ext uri="{FF2B5EF4-FFF2-40B4-BE49-F238E27FC236}">
                <a16:creationId xmlns:a16="http://schemas.microsoft.com/office/drawing/2014/main" id="{2BF4C9B3-830F-005E-8B24-8149120609C5}"/>
              </a:ext>
            </a:extLst>
          </p:cNvPr>
          <p:cNvGrpSpPr>
            <a:grpSpLocks/>
          </p:cNvGrpSpPr>
          <p:nvPr/>
        </p:nvGrpSpPr>
        <p:grpSpPr bwMode="auto">
          <a:xfrm>
            <a:off x="1929056" y="855151"/>
            <a:ext cx="7734860" cy="1097280"/>
            <a:chOff x="1728" y="3276"/>
            <a:chExt cx="4592" cy="653"/>
          </a:xfrm>
        </p:grpSpPr>
        <p:sp>
          <p:nvSpPr>
            <p:cNvPr id="43" name="AutoShape 72">
              <a:extLst>
                <a:ext uri="{FF2B5EF4-FFF2-40B4-BE49-F238E27FC236}">
                  <a16:creationId xmlns:a16="http://schemas.microsoft.com/office/drawing/2014/main" id="{3ABFCCEC-23EB-E957-FAEC-8C12BEADAD4A}"/>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4" name="AutoShape 73">
              <a:extLst>
                <a:ext uri="{FF2B5EF4-FFF2-40B4-BE49-F238E27FC236}">
                  <a16:creationId xmlns:a16="http://schemas.microsoft.com/office/drawing/2014/main" id="{6355DF74-7810-DA16-A676-7005747C16FB}"/>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5" name="Text Box 74">
              <a:extLst>
                <a:ext uri="{FF2B5EF4-FFF2-40B4-BE49-F238E27FC236}">
                  <a16:creationId xmlns:a16="http://schemas.microsoft.com/office/drawing/2014/main" id="{AE415396-98B8-AA33-D683-46E5ED505CF0}"/>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46" name="Text Box 83">
              <a:extLst>
                <a:ext uri="{FF2B5EF4-FFF2-40B4-BE49-F238E27FC236}">
                  <a16:creationId xmlns:a16="http://schemas.microsoft.com/office/drawing/2014/main" id="{CBFF5EBA-0F1D-47E9-5A36-3E9AC638A255}"/>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10B196A3-23B8-2FC1-E9D7-F24A23EB1E4A}"/>
              </a:ext>
            </a:extLst>
          </p:cNvPr>
          <p:cNvSpPr txBox="1"/>
          <p:nvPr/>
        </p:nvSpPr>
        <p:spPr>
          <a:xfrm>
            <a:off x="3017916" y="191382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lang="en-US" altLang="en-US"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3</a:t>
            </a:r>
            <a:endParaRPr lang="en-US" sz="2800"/>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264296" y="2610079"/>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2628047" y="262051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4986299" y="261007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7309117" y="261007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9643052" y="260849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205861547"/>
      </p:ext>
    </p:extLst>
  </p:cSld>
  <p:clrMapOvr>
    <a:masterClrMapping/>
  </p:clrMapOvr>
  <p:transition spd="med">
    <p:pull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DEA6A240-566F-34D2-DCF1-B93FB75FE0F4}"/>
              </a:ext>
            </a:extLst>
          </p:cNvPr>
          <p:cNvSpPr/>
          <p:nvPr/>
        </p:nvSpPr>
        <p:spPr>
          <a:xfrm>
            <a:off x="759656" y="787791"/>
            <a:ext cx="10649242" cy="98473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Mọi </a:t>
            </a:r>
            <a:r>
              <a:rPr lang="vi-VN" sz="3600" dirty="0">
                <a:solidFill>
                  <a:schemeClr val="tx1"/>
                </a:solidFill>
                <a:latin typeface="Calibri" panose="020F0502020204030204" pitchFamily="34" charset="0"/>
                <a:cs typeface="Calibri" panose="020F0502020204030204" pitchFamily="34" charset="0"/>
              </a:rPr>
              <a:t>vật có khối lượng đều hút nhau bằng một lực gọi </a:t>
            </a:r>
            <a:r>
              <a:rPr lang="vi-VN" sz="3600">
                <a:solidFill>
                  <a:schemeClr val="tx1"/>
                </a:solidFill>
                <a:latin typeface="Calibri" panose="020F0502020204030204" pitchFamily="34" charset="0"/>
                <a:cs typeface="Calibri" panose="020F0502020204030204" pitchFamily="34" charset="0"/>
              </a:rPr>
              <a:t>là:</a:t>
            </a:r>
            <a:endParaRPr lang="en-US" sz="36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F0C57CA-4300-5029-82D4-84D91AB7B569}"/>
              </a:ext>
            </a:extLst>
          </p:cNvPr>
          <p:cNvSpPr/>
          <p:nvPr/>
        </p:nvSpPr>
        <p:spPr>
          <a:xfrm>
            <a:off x="759655" y="2355165"/>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A. Lực hấp dẫn </a:t>
            </a:r>
            <a:endParaRPr lang="en-US" sz="36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575391E-D5E4-6C76-B4DB-2F067A5BCC0C}"/>
              </a:ext>
            </a:extLst>
          </p:cNvPr>
          <p:cNvSpPr/>
          <p:nvPr/>
        </p:nvSpPr>
        <p:spPr>
          <a:xfrm>
            <a:off x="7413672" y="3631809"/>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D. Lực ma sát</a:t>
            </a:r>
            <a:endParaRPr lang="en-US" sz="36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DF12BDD-DD38-D03A-3828-FDE94E7CF8CD}"/>
              </a:ext>
            </a:extLst>
          </p:cNvPr>
          <p:cNvSpPr/>
          <p:nvPr/>
        </p:nvSpPr>
        <p:spPr>
          <a:xfrm>
            <a:off x="759656" y="3631810"/>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C. Lực đàn hồi</a:t>
            </a:r>
            <a:endParaRPr lang="en-US" sz="36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BF57752-CFD1-FCC0-018D-66B4EECE1E54}"/>
              </a:ext>
            </a:extLst>
          </p:cNvPr>
          <p:cNvSpPr/>
          <p:nvPr/>
        </p:nvSpPr>
        <p:spPr>
          <a:xfrm>
            <a:off x="7413673" y="2355164"/>
            <a:ext cx="3995225" cy="8440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B. Lực tĩnh điện </a:t>
            </a:r>
            <a:endParaRPr lang="en-US" sz="3600" dirty="0">
              <a:solidFill>
                <a:schemeClr val="tx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EF25BB79-F46C-DF84-17A6-8C3D438B1FE8}"/>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HẾT GIỜ</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chemeClr val="accent2"/>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E05236"/>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8"/>
                                        </p:tgtEl>
                                        <p:attrNameLst>
                                          <p:attrName>fillcolor</p:attrName>
                                        </p:attrNameLst>
                                      </p:cBhvr>
                                      <p:to>
                                        <a:srgbClr val="E05236"/>
                                      </p:to>
                                    </p:animClr>
                                    <p:set>
                                      <p:cBhvr>
                                        <p:cTn id="45" dur="2000" fill="hold"/>
                                        <p:tgtEl>
                                          <p:spTgt spid="8"/>
                                        </p:tgtEl>
                                        <p:attrNameLst>
                                          <p:attrName>fill.type</p:attrName>
                                        </p:attrNameLst>
                                      </p:cBhvr>
                                      <p:to>
                                        <p:strVal val="solid"/>
                                      </p:to>
                                    </p:set>
                                    <p:set>
                                      <p:cBhvr>
                                        <p:cTn id="46" dur="200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7"/>
                                        </p:tgtEl>
                                        <p:attrNameLst>
                                          <p:attrName>fillcolor</p:attrName>
                                        </p:attrNameLst>
                                      </p:cBhvr>
                                      <p:to>
                                        <a:srgbClr val="E05236"/>
                                      </p:to>
                                    </p:animClr>
                                    <p:set>
                                      <p:cBhvr>
                                        <p:cTn id="52" dur="2000" fill="hold"/>
                                        <p:tgtEl>
                                          <p:spTgt spid="7"/>
                                        </p:tgtEl>
                                        <p:attrNameLst>
                                          <p:attrName>fill.type</p:attrName>
                                        </p:attrNameLst>
                                      </p:cBhvr>
                                      <p:to>
                                        <p:strVal val="solid"/>
                                      </p:to>
                                    </p:set>
                                    <p:set>
                                      <p:cBhvr>
                                        <p:cTn id="53" dur="2000" fill="hold"/>
                                        <p:tgtEl>
                                          <p:spTgt spid="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86">
            <a:extLst>
              <a:ext uri="{FF2B5EF4-FFF2-40B4-BE49-F238E27FC236}">
                <a16:creationId xmlns:a16="http://schemas.microsoft.com/office/drawing/2014/main" id="{2BF4C9B3-830F-005E-8B24-8149120609C5}"/>
              </a:ext>
            </a:extLst>
          </p:cNvPr>
          <p:cNvGrpSpPr>
            <a:grpSpLocks/>
          </p:cNvGrpSpPr>
          <p:nvPr/>
        </p:nvGrpSpPr>
        <p:grpSpPr bwMode="auto">
          <a:xfrm>
            <a:off x="1929056" y="-1212803"/>
            <a:ext cx="7734860" cy="1097280"/>
            <a:chOff x="1728" y="3276"/>
            <a:chExt cx="4592" cy="653"/>
          </a:xfrm>
        </p:grpSpPr>
        <p:sp>
          <p:nvSpPr>
            <p:cNvPr id="43" name="AutoShape 72">
              <a:extLst>
                <a:ext uri="{FF2B5EF4-FFF2-40B4-BE49-F238E27FC236}">
                  <a16:creationId xmlns:a16="http://schemas.microsoft.com/office/drawing/2014/main" id="{3ABFCCEC-23EB-E957-FAEC-8C12BEADAD4A}"/>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4" name="AutoShape 73">
              <a:extLst>
                <a:ext uri="{FF2B5EF4-FFF2-40B4-BE49-F238E27FC236}">
                  <a16:creationId xmlns:a16="http://schemas.microsoft.com/office/drawing/2014/main" id="{6355DF74-7810-DA16-A676-7005747C16FB}"/>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45" name="Text Box 74">
              <a:extLst>
                <a:ext uri="{FF2B5EF4-FFF2-40B4-BE49-F238E27FC236}">
                  <a16:creationId xmlns:a16="http://schemas.microsoft.com/office/drawing/2014/main" id="{AE415396-98B8-AA33-D683-46E5ED505CF0}"/>
                </a:ext>
              </a:extLst>
            </p:cNvPr>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46" name="Text Box 83">
              <a:extLst>
                <a:ext uri="{FF2B5EF4-FFF2-40B4-BE49-F238E27FC236}">
                  <a16:creationId xmlns:a16="http://schemas.microsoft.com/office/drawing/2014/main" id="{CBFF5EBA-0F1D-47E9-5A36-3E9AC638A255}"/>
                </a:ext>
              </a:extLst>
            </p:cNvPr>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10B196A3-23B8-2FC1-E9D7-F24A23EB1E4A}"/>
              </a:ext>
            </a:extLst>
          </p:cNvPr>
          <p:cNvSpPr txBox="1"/>
          <p:nvPr/>
        </p:nvSpPr>
        <p:spPr>
          <a:xfrm>
            <a:off x="3017916" y="-702769"/>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lang="en-US" altLang="en-US"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3</a:t>
            </a:r>
            <a:endParaRPr lang="en-US" sz="2800"/>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93404" y="1277373"/>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12192000" y="127737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14550252"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6873070"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920700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63ADE9EC-435F-4F8C-559A-AA04D8CF0EA5}"/>
              </a:ext>
            </a:extLst>
          </p:cNvPr>
          <p:cNvGrpSpPr/>
          <p:nvPr/>
        </p:nvGrpSpPr>
        <p:grpSpPr>
          <a:xfrm>
            <a:off x="2857975" y="1261063"/>
            <a:ext cx="7504378" cy="3614409"/>
            <a:chOff x="3535659" y="1321781"/>
            <a:chExt cx="7504378" cy="3614409"/>
          </a:xfrm>
        </p:grpSpPr>
        <p:sp>
          <p:nvSpPr>
            <p:cNvPr id="93" name="Rectangle: Rounded Corners 92">
              <a:extLst>
                <a:ext uri="{FF2B5EF4-FFF2-40B4-BE49-F238E27FC236}">
                  <a16:creationId xmlns:a16="http://schemas.microsoft.com/office/drawing/2014/main" id="{AEA36259-524A-8197-4E0C-92D1E953C21E}"/>
                </a:ext>
              </a:extLst>
            </p:cNvPr>
            <p:cNvSpPr/>
            <p:nvPr/>
          </p:nvSpPr>
          <p:spPr>
            <a:xfrm>
              <a:off x="3557667" y="1321781"/>
              <a:ext cx="7482370" cy="3614409"/>
            </a:xfrm>
            <a:prstGeom prst="roundRect">
              <a:avLst>
                <a:gd name="adj" fmla="val 10000"/>
              </a:avLst>
            </a:prstGeom>
            <a:blipFill rotWithShape="1">
              <a:blip r:embed="rId2">
                <a:extLst>
                  <a:ext uri="{28A0092B-C50C-407E-A947-70E740481C1C}">
                    <a14:useLocalDpi xmlns:a14="http://schemas.microsoft.com/office/drawing/2010/main" val="0"/>
                  </a:ext>
                </a:extLst>
              </a:blip>
              <a:srcRect/>
              <a:stretch>
                <a:fillRect l="-8000" t="-1958"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4" name="Freeform: Shape 93">
              <a:extLst>
                <a:ext uri="{FF2B5EF4-FFF2-40B4-BE49-F238E27FC236}">
                  <a16:creationId xmlns:a16="http://schemas.microsoft.com/office/drawing/2014/main" id="{654732B9-7AF6-F2B9-9FFC-A238D16C8DB3}"/>
                </a:ext>
              </a:extLst>
            </p:cNvPr>
            <p:cNvSpPr/>
            <p:nvPr/>
          </p:nvSpPr>
          <p:spPr>
            <a:xfrm>
              <a:off x="3535659" y="3886199"/>
              <a:ext cx="7504377" cy="1012255"/>
            </a:xfrm>
            <a:custGeom>
              <a:avLst/>
              <a:gdLst>
                <a:gd name="connsiteX0" fmla="*/ 194454 w 3601725"/>
                <a:gd name="connsiteY0" fmla="*/ 0 h 1851944"/>
                <a:gd name="connsiteX1" fmla="*/ 3407271 w 3601725"/>
                <a:gd name="connsiteY1" fmla="*/ 0 h 1851944"/>
                <a:gd name="connsiteX2" fmla="*/ 3601725 w 3601725"/>
                <a:gd name="connsiteY2" fmla="*/ 194454 h 1851944"/>
                <a:gd name="connsiteX3" fmla="*/ 3601725 w 3601725"/>
                <a:gd name="connsiteY3" fmla="*/ 1851944 h 1851944"/>
                <a:gd name="connsiteX4" fmla="*/ 3601725 w 3601725"/>
                <a:gd name="connsiteY4" fmla="*/ 1851944 h 1851944"/>
                <a:gd name="connsiteX5" fmla="*/ 0 w 3601725"/>
                <a:gd name="connsiteY5" fmla="*/ 1851944 h 1851944"/>
                <a:gd name="connsiteX6" fmla="*/ 0 w 3601725"/>
                <a:gd name="connsiteY6" fmla="*/ 1851944 h 1851944"/>
                <a:gd name="connsiteX7" fmla="*/ 0 w 3601725"/>
                <a:gd name="connsiteY7" fmla="*/ 194454 h 1851944"/>
                <a:gd name="connsiteX8" fmla="*/ 194454 w 3601725"/>
                <a:gd name="connsiteY8" fmla="*/ 0 h 185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1725" h="1851944">
                  <a:moveTo>
                    <a:pt x="3407271" y="1851943"/>
                  </a:moveTo>
                  <a:lnTo>
                    <a:pt x="194454" y="1851943"/>
                  </a:lnTo>
                  <a:cubicBezTo>
                    <a:pt x="87060" y="1851943"/>
                    <a:pt x="0" y="1764883"/>
                    <a:pt x="0" y="1657489"/>
                  </a:cubicBezTo>
                  <a:lnTo>
                    <a:pt x="0" y="1"/>
                  </a:lnTo>
                  <a:lnTo>
                    <a:pt x="0" y="1"/>
                  </a:lnTo>
                  <a:lnTo>
                    <a:pt x="3601725" y="1"/>
                  </a:lnTo>
                  <a:lnTo>
                    <a:pt x="3601725" y="1"/>
                  </a:lnTo>
                  <a:lnTo>
                    <a:pt x="3601725" y="1657489"/>
                  </a:lnTo>
                  <a:cubicBezTo>
                    <a:pt x="3601725" y="1764883"/>
                    <a:pt x="3514665" y="1851943"/>
                    <a:pt x="3407271" y="1851943"/>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7642" tIns="170688" rIns="227642" bIns="227642" numCol="1" spcCol="1270" anchor="t" anchorCtr="0">
              <a:noAutofit/>
            </a:bodyPr>
            <a:lstStyle/>
            <a:p>
              <a:pPr marL="0" lvl="0" indent="0" algn="ctr" defTabSz="1066800">
                <a:lnSpc>
                  <a:spcPct val="90000"/>
                </a:lnSpc>
                <a:spcBef>
                  <a:spcPct val="0"/>
                </a:spcBef>
                <a:spcAft>
                  <a:spcPct val="35000"/>
                </a:spcAft>
                <a:buNone/>
              </a:pPr>
              <a:r>
                <a:rPr lang="vi-VN" sz="2800" b="1" kern="1200" dirty="0">
                  <a:solidFill>
                    <a:schemeClr val="tx1"/>
                  </a:solidFill>
                  <a:latin typeface="Calibri" panose="020F0502020204030204" pitchFamily="34" charset="0"/>
                  <a:cs typeface="Calibri" panose="020F0502020204030204" pitchFamily="34" charset="0"/>
                </a:rPr>
                <a:t>1. </a:t>
              </a:r>
              <a:r>
                <a:rPr lang="en-US" sz="2800" b="1" kern="1200" dirty="0" err="1">
                  <a:solidFill>
                    <a:schemeClr val="tx1"/>
                  </a:solidFill>
                  <a:latin typeface="Calibri" panose="020F0502020204030204" pitchFamily="34" charset="0"/>
                  <a:cs typeface="Calibri" panose="020F0502020204030204" pitchFamily="34" charset="0"/>
                </a:rPr>
                <a:t>Xây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hệ</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thống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các</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định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luật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về</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chuyển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động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và</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định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luật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vạn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hấp</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dẫn</a:t>
              </a:r>
              <a:endParaRPr lang="en-US" sz="2800" b="1" kern="1200" dirty="0">
                <a:solidFill>
                  <a:schemeClr val="tx1"/>
                </a:solidFill>
                <a:latin typeface="Calibri" panose="020F0502020204030204" pitchFamily="34" charset="0"/>
                <a:cs typeface="Calibri" panose="020F0502020204030204" pitchFamily="34" charset="0"/>
              </a:endParaRPr>
            </a:p>
          </p:txBody>
        </p:sp>
      </p:grpSp>
      <p:grpSp>
        <p:nvGrpSpPr>
          <p:cNvPr id="95" name="Group 94">
            <a:extLst>
              <a:ext uri="{FF2B5EF4-FFF2-40B4-BE49-F238E27FC236}">
                <a16:creationId xmlns:a16="http://schemas.microsoft.com/office/drawing/2014/main" id="{CD7A8A20-CCD5-4ECE-1323-C937F5A8D19A}"/>
              </a:ext>
            </a:extLst>
          </p:cNvPr>
          <p:cNvGrpSpPr/>
          <p:nvPr/>
        </p:nvGrpSpPr>
        <p:grpSpPr>
          <a:xfrm>
            <a:off x="2886812" y="1247160"/>
            <a:ext cx="7482370" cy="3628311"/>
            <a:chOff x="3564496" y="1307878"/>
            <a:chExt cx="7482370" cy="3628311"/>
          </a:xfrm>
        </p:grpSpPr>
        <p:sp>
          <p:nvSpPr>
            <p:cNvPr id="96" name="Rectangle: Rounded Corners 95">
              <a:extLst>
                <a:ext uri="{FF2B5EF4-FFF2-40B4-BE49-F238E27FC236}">
                  <a16:creationId xmlns:a16="http://schemas.microsoft.com/office/drawing/2014/main" id="{0C76A012-D455-FFD4-3E13-67B25AD09BDA}"/>
                </a:ext>
              </a:extLst>
            </p:cNvPr>
            <p:cNvSpPr/>
            <p:nvPr/>
          </p:nvSpPr>
          <p:spPr>
            <a:xfrm>
              <a:off x="3564496" y="1307878"/>
              <a:ext cx="7482370" cy="3628311"/>
            </a:xfrm>
            <a:prstGeom prst="roundRect">
              <a:avLst>
                <a:gd name="adj" fmla="val 10000"/>
              </a:avLst>
            </a:prstGeom>
            <a:blipFill rotWithShape="1">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7" name="Freeform: Shape 96">
              <a:extLst>
                <a:ext uri="{FF2B5EF4-FFF2-40B4-BE49-F238E27FC236}">
                  <a16:creationId xmlns:a16="http://schemas.microsoft.com/office/drawing/2014/main" id="{0AE22636-AA54-25D2-381C-52B289439AF5}"/>
                </a:ext>
              </a:extLst>
            </p:cNvPr>
            <p:cNvSpPr/>
            <p:nvPr/>
          </p:nvSpPr>
          <p:spPr>
            <a:xfrm>
              <a:off x="3621646" y="3905248"/>
              <a:ext cx="7406640" cy="990916"/>
            </a:xfrm>
            <a:custGeom>
              <a:avLst/>
              <a:gdLst>
                <a:gd name="connsiteX0" fmla="*/ 191481 w 3477973"/>
                <a:gd name="connsiteY0" fmla="*/ 0 h 1823630"/>
                <a:gd name="connsiteX1" fmla="*/ 3286492 w 3477973"/>
                <a:gd name="connsiteY1" fmla="*/ 0 h 1823630"/>
                <a:gd name="connsiteX2" fmla="*/ 3477973 w 3477973"/>
                <a:gd name="connsiteY2" fmla="*/ 191481 h 1823630"/>
                <a:gd name="connsiteX3" fmla="*/ 3477973 w 3477973"/>
                <a:gd name="connsiteY3" fmla="*/ 1823630 h 1823630"/>
                <a:gd name="connsiteX4" fmla="*/ 3477973 w 3477973"/>
                <a:gd name="connsiteY4" fmla="*/ 1823630 h 1823630"/>
                <a:gd name="connsiteX5" fmla="*/ 0 w 3477973"/>
                <a:gd name="connsiteY5" fmla="*/ 1823630 h 1823630"/>
                <a:gd name="connsiteX6" fmla="*/ 0 w 3477973"/>
                <a:gd name="connsiteY6" fmla="*/ 1823630 h 1823630"/>
                <a:gd name="connsiteX7" fmla="*/ 0 w 3477973"/>
                <a:gd name="connsiteY7" fmla="*/ 191481 h 1823630"/>
                <a:gd name="connsiteX8" fmla="*/ 191481 w 3477973"/>
                <a:gd name="connsiteY8" fmla="*/ 0 h 18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7973" h="1823630">
                  <a:moveTo>
                    <a:pt x="3286492" y="1823629"/>
                  </a:moveTo>
                  <a:lnTo>
                    <a:pt x="191481" y="1823629"/>
                  </a:lnTo>
                  <a:cubicBezTo>
                    <a:pt x="85729" y="1823629"/>
                    <a:pt x="0" y="1737900"/>
                    <a:pt x="0" y="1632148"/>
                  </a:cubicBezTo>
                  <a:lnTo>
                    <a:pt x="0" y="1"/>
                  </a:lnTo>
                  <a:lnTo>
                    <a:pt x="0" y="1"/>
                  </a:lnTo>
                  <a:lnTo>
                    <a:pt x="3477973" y="1"/>
                  </a:lnTo>
                  <a:lnTo>
                    <a:pt x="3477973" y="1"/>
                  </a:lnTo>
                  <a:lnTo>
                    <a:pt x="3477973" y="1632148"/>
                  </a:lnTo>
                  <a:cubicBezTo>
                    <a:pt x="3477973" y="1737900"/>
                    <a:pt x="3392244" y="1823629"/>
                    <a:pt x="3286492" y="1823629"/>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6771" tIns="170688" rIns="226771" bIns="226771" numCol="1" spcCol="1270" anchor="t" anchorCtr="0">
              <a:noAutofit/>
            </a:bodyPr>
            <a:lstStyle/>
            <a:p>
              <a:pPr marL="0" lvl="0" indent="0" algn="ctr" defTabSz="10668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2. </a:t>
              </a:r>
              <a:r>
                <a:rPr lang="en-US" sz="2800" b="1" kern="1200" dirty="0" err="1">
                  <a:solidFill>
                    <a:schemeClr val="tx1"/>
                  </a:solidFill>
                  <a:latin typeface="Calibri" panose="020F0502020204030204" pitchFamily="34" charset="0"/>
                  <a:cs typeface="Calibri" panose="020F0502020204030204" pitchFamily="34" charset="0"/>
                </a:rPr>
                <a:t>Nhà</a:t>
              </a:r>
              <a:r>
                <a:rPr lang="en-US" sz="2800" b="1" kern="1200" dirty="0">
                  <a:solidFill>
                    <a:schemeClr val="tx1"/>
                  </a:solidFill>
                  <a:latin typeface="Calibri" panose="020F0502020204030204" pitchFamily="34" charset="0"/>
                  <a:cs typeface="Calibri" panose="020F0502020204030204" pitchFamily="34" charset="0"/>
                </a:rPr>
                <a:t> khoa </a:t>
              </a:r>
              <a:r>
                <a:rPr lang="en-US" sz="2800" b="1" kern="1200" dirty="0" err="1">
                  <a:solidFill>
                    <a:schemeClr val="tx1"/>
                  </a:solidFill>
                  <a:latin typeface="Calibri" panose="020F0502020204030204" pitchFamily="34" charset="0"/>
                  <a:cs typeface="Calibri" panose="020F0502020204030204" pitchFamily="34" charset="0"/>
                </a:rPr>
                <a:t>học</a:t>
              </a:r>
              <a:r>
                <a:rPr lang="en-US" sz="2800" b="1" kern="1200" dirty="0">
                  <a:solidFill>
                    <a:schemeClr val="tx1"/>
                  </a:solidFill>
                  <a:latin typeface="Calibri" panose="020F0502020204030204" pitchFamily="34" charset="0"/>
                  <a:cs typeface="Calibri" panose="020F0502020204030204" pitchFamily="34" charset="0"/>
                </a:rPr>
                <a:t> Edmond Halley </a:t>
              </a:r>
              <a:r>
                <a:rPr lang="en-US" sz="2800" b="1" kern="1200" dirty="0" err="1">
                  <a:solidFill>
                    <a:schemeClr val="tx1"/>
                  </a:solidFill>
                  <a:latin typeface="Calibri" panose="020F0502020204030204" pitchFamily="34" charset="0"/>
                  <a:cs typeface="Calibri" panose="020F0502020204030204" pitchFamily="34" charset="0"/>
                </a:rPr>
                <a:t>đã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đoán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được</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sự</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xuất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hiện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của</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sao</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chổi</a:t>
              </a:r>
              <a:r>
                <a:rPr lang="en-US" sz="2800" b="1" kern="1200" dirty="0">
                  <a:solidFill>
                    <a:schemeClr val="tx1"/>
                  </a:solidFill>
                  <a:latin typeface="Calibri" panose="020F0502020204030204" pitchFamily="34" charset="0"/>
                  <a:cs typeface="Calibri" panose="020F0502020204030204" pitchFamily="34" charset="0"/>
                </a:rPr>
                <a:t>.</a:t>
              </a:r>
            </a:p>
          </p:txBody>
        </p:sp>
      </p:grpSp>
      <p:grpSp>
        <p:nvGrpSpPr>
          <p:cNvPr id="98" name="Group 97">
            <a:extLst>
              <a:ext uri="{FF2B5EF4-FFF2-40B4-BE49-F238E27FC236}">
                <a16:creationId xmlns:a16="http://schemas.microsoft.com/office/drawing/2014/main" id="{21358D09-5B75-27A2-186A-BD92028EF368}"/>
              </a:ext>
            </a:extLst>
          </p:cNvPr>
          <p:cNvGrpSpPr/>
          <p:nvPr/>
        </p:nvGrpSpPr>
        <p:grpSpPr>
          <a:xfrm>
            <a:off x="2943962" y="1277373"/>
            <a:ext cx="7406640" cy="3558073"/>
            <a:chOff x="3621646" y="1338091"/>
            <a:chExt cx="7406640" cy="3558073"/>
          </a:xfrm>
        </p:grpSpPr>
        <p:sp>
          <p:nvSpPr>
            <p:cNvPr id="99" name="Rectangle: Rounded Corners 98">
              <a:extLst>
                <a:ext uri="{FF2B5EF4-FFF2-40B4-BE49-F238E27FC236}">
                  <a16:creationId xmlns:a16="http://schemas.microsoft.com/office/drawing/2014/main" id="{3269C2CD-C5C0-1909-A899-71D9FF6B159E}"/>
                </a:ext>
              </a:extLst>
            </p:cNvPr>
            <p:cNvSpPr/>
            <p:nvPr/>
          </p:nvSpPr>
          <p:spPr>
            <a:xfrm>
              <a:off x="3621646" y="1338091"/>
              <a:ext cx="7406640" cy="3558073"/>
            </a:xfrm>
            <a:prstGeom prst="roundRect">
              <a:avLst>
                <a:gd name="adj" fmla="val 10000"/>
              </a:avLst>
            </a:prstGeom>
            <a:blipFill rotWithShape="1">
              <a:blip r:embed="rId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0" name="Freeform: Shape 99">
              <a:extLst>
                <a:ext uri="{FF2B5EF4-FFF2-40B4-BE49-F238E27FC236}">
                  <a16:creationId xmlns:a16="http://schemas.microsoft.com/office/drawing/2014/main" id="{999DEEA3-63F9-C758-FC7C-B1B9FEE9E5A7}"/>
                </a:ext>
              </a:extLst>
            </p:cNvPr>
            <p:cNvSpPr/>
            <p:nvPr/>
          </p:nvSpPr>
          <p:spPr>
            <a:xfrm>
              <a:off x="3667045" y="3565661"/>
              <a:ext cx="7315200" cy="1280160"/>
            </a:xfrm>
            <a:custGeom>
              <a:avLst/>
              <a:gdLst>
                <a:gd name="connsiteX0" fmla="*/ 183170 w 3928766"/>
                <a:gd name="connsiteY0" fmla="*/ 0 h 1744475"/>
                <a:gd name="connsiteX1" fmla="*/ 3745596 w 3928766"/>
                <a:gd name="connsiteY1" fmla="*/ 0 h 1744475"/>
                <a:gd name="connsiteX2" fmla="*/ 3928766 w 3928766"/>
                <a:gd name="connsiteY2" fmla="*/ 183170 h 1744475"/>
                <a:gd name="connsiteX3" fmla="*/ 3928766 w 3928766"/>
                <a:gd name="connsiteY3" fmla="*/ 1744475 h 1744475"/>
                <a:gd name="connsiteX4" fmla="*/ 3928766 w 3928766"/>
                <a:gd name="connsiteY4" fmla="*/ 1744475 h 1744475"/>
                <a:gd name="connsiteX5" fmla="*/ 0 w 3928766"/>
                <a:gd name="connsiteY5" fmla="*/ 1744475 h 1744475"/>
                <a:gd name="connsiteX6" fmla="*/ 0 w 3928766"/>
                <a:gd name="connsiteY6" fmla="*/ 1744475 h 1744475"/>
                <a:gd name="connsiteX7" fmla="*/ 0 w 3928766"/>
                <a:gd name="connsiteY7" fmla="*/ 183170 h 1744475"/>
                <a:gd name="connsiteX8" fmla="*/ 183170 w 3928766"/>
                <a:gd name="connsiteY8" fmla="*/ 0 h 17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8766" h="1744475">
                  <a:moveTo>
                    <a:pt x="3745596" y="1744474"/>
                  </a:moveTo>
                  <a:lnTo>
                    <a:pt x="183170" y="1744474"/>
                  </a:lnTo>
                  <a:cubicBezTo>
                    <a:pt x="82008" y="1744474"/>
                    <a:pt x="0" y="1662466"/>
                    <a:pt x="0" y="1561304"/>
                  </a:cubicBezTo>
                  <a:lnTo>
                    <a:pt x="0" y="1"/>
                  </a:lnTo>
                  <a:lnTo>
                    <a:pt x="0" y="1"/>
                  </a:lnTo>
                  <a:lnTo>
                    <a:pt x="3928766" y="1"/>
                  </a:lnTo>
                  <a:lnTo>
                    <a:pt x="3928766" y="1"/>
                  </a:lnTo>
                  <a:lnTo>
                    <a:pt x="3928766" y="1561304"/>
                  </a:lnTo>
                  <a:cubicBezTo>
                    <a:pt x="3928766" y="1662466"/>
                    <a:pt x="3846758" y="1744474"/>
                    <a:pt x="3745596" y="1744474"/>
                  </a:cubicBezTo>
                  <a:close/>
                </a:path>
              </a:pathLst>
            </a:custGeom>
            <a:solidFill>
              <a:srgbClr val="E6CD38">
                <a:alpha val="5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0113" tIns="156464" rIns="210113" bIns="210114" numCol="1" spcCol="1270" anchor="t" anchorCtr="0">
              <a:noAutofit/>
            </a:bodyPr>
            <a:lstStyle/>
            <a:p>
              <a:pPr marL="0" lvl="0" indent="0" algn="ctr" defTabSz="9779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3. </a:t>
              </a:r>
              <a:r>
                <a:rPr lang="en-US" sz="2800" b="1" kern="1200" dirty="0" err="1">
                  <a:solidFill>
                    <a:schemeClr val="tx1"/>
                  </a:solidFill>
                  <a:latin typeface="Calibri" panose="020F0502020204030204" pitchFamily="34" charset="0"/>
                  <a:cs typeface="Calibri" panose="020F0502020204030204" pitchFamily="34" charset="0"/>
                </a:rPr>
                <a:t>Nhà</a:t>
              </a:r>
              <a:r>
                <a:rPr lang="en-US" sz="2800" b="1" kern="1200" dirty="0">
                  <a:solidFill>
                    <a:schemeClr val="tx1"/>
                  </a:solidFill>
                  <a:latin typeface="Calibri" panose="020F0502020204030204" pitchFamily="34" charset="0"/>
                  <a:cs typeface="Calibri" panose="020F0502020204030204" pitchFamily="34" charset="0"/>
                </a:rPr>
                <a:t> khoa </a:t>
              </a:r>
              <a:r>
                <a:rPr lang="en-US" sz="2800" b="1" kern="1200" dirty="0" err="1">
                  <a:solidFill>
                    <a:schemeClr val="tx1"/>
                  </a:solidFill>
                  <a:latin typeface="Calibri" panose="020F0502020204030204" pitchFamily="34" charset="0"/>
                  <a:cs typeface="Calibri" panose="020F0502020204030204" pitchFamily="34" charset="0"/>
                </a:rPr>
                <a:t>học</a:t>
              </a:r>
              <a:r>
                <a:rPr lang="en-US" sz="2800" b="1" kern="1200" dirty="0">
                  <a:solidFill>
                    <a:schemeClr val="tx1"/>
                  </a:solidFill>
                  <a:latin typeface="Calibri" panose="020F0502020204030204" pitchFamily="34" charset="0"/>
                  <a:cs typeface="Calibri" panose="020F0502020204030204" pitchFamily="34" charset="0"/>
                </a:rPr>
                <a:t> Tsiolkovsky </a:t>
              </a:r>
              <a:r>
                <a:rPr lang="en-US" sz="2800" b="1" kern="1200" dirty="0" err="1">
                  <a:solidFill>
                    <a:schemeClr val="tx1"/>
                  </a:solidFill>
                  <a:latin typeface="Calibri" panose="020F0502020204030204" pitchFamily="34" charset="0"/>
                  <a:cs typeface="Calibri" panose="020F0502020204030204" pitchFamily="34" charset="0"/>
                </a:rPr>
                <a:t>đã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xây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dựng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phương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trình</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mô</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tả</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chuyển</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động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của</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vật</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thể</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có</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khối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lượng</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thay</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đổi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theo</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thời</a:t>
              </a:r>
              <a:r>
                <a:rPr lang="en-US" sz="2800" b="1" kern="1200" dirty="0">
                  <a:solidFill>
                    <a:schemeClr val="tx1"/>
                  </a:solidFill>
                  <a:latin typeface="Calibri" panose="020F0502020204030204" pitchFamily="34" charset="0"/>
                  <a:cs typeface="Calibri" panose="020F0502020204030204" pitchFamily="34" charset="0"/>
                </a:rPr>
                <a:t> </a:t>
              </a:r>
              <a:r>
                <a:rPr lang="en-US" sz="2800" b="1" kern="1200" dirty="0" err="1">
                  <a:solidFill>
                    <a:schemeClr val="tx1"/>
                  </a:solidFill>
                  <a:latin typeface="Calibri" panose="020F0502020204030204" pitchFamily="34" charset="0"/>
                  <a:cs typeface="Calibri" panose="020F0502020204030204" pitchFamily="34" charset="0"/>
                </a:rPr>
                <a:t>gian</a:t>
              </a:r>
              <a:endParaRPr lang="en-US" sz="2800" b="1" kern="1200" dirty="0">
                <a:solidFill>
                  <a:schemeClr val="tx1"/>
                </a:solidFill>
                <a:latin typeface="Calibri" panose="020F0502020204030204" pitchFamily="34" charset="0"/>
                <a:cs typeface="Calibri" panose="020F0502020204030204" pitchFamily="34" charset="0"/>
              </a:endParaRPr>
            </a:p>
          </p:txBody>
        </p:sp>
      </p:grpSp>
      <p:sp>
        <p:nvSpPr>
          <p:cNvPr id="101" name="TextBox 100">
            <a:extLst>
              <a:ext uri="{FF2B5EF4-FFF2-40B4-BE49-F238E27FC236}">
                <a16:creationId xmlns:a16="http://schemas.microsoft.com/office/drawing/2014/main" id="{4BBB44C2-82DD-461A-8A74-E060E62562B2}"/>
              </a:ext>
            </a:extLst>
          </p:cNvPr>
          <p:cNvSpPr txBox="1"/>
          <p:nvPr/>
        </p:nvSpPr>
        <p:spPr>
          <a:xfrm>
            <a:off x="2593227" y="4985955"/>
            <a:ext cx="8203334" cy="1384995"/>
          </a:xfrm>
          <a:prstGeom prst="rect">
            <a:avLst/>
          </a:prstGeom>
          <a:solidFill>
            <a:srgbClr val="FECECA"/>
          </a:solidFill>
        </p:spPr>
        <p:txBody>
          <a:bodyPr wrap="square" rtlCol="0">
            <a:spAutoFit/>
          </a:bodyPr>
          <a:lstStyle/>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lịch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đặt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điển</a:t>
            </a: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trò</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thúc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đẩy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hơn</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435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92"/>
                                        </p:tgtEl>
                                      </p:cBhvr>
                                    </p:animEffect>
                                    <p:anim calcmode="lin" valueType="num">
                                      <p:cBhvr>
                                        <p:cTn id="14" dur="1000"/>
                                        <p:tgtEl>
                                          <p:spTgt spid="92"/>
                                        </p:tgtEl>
                                        <p:attrNameLst>
                                          <p:attrName>ppt_x</p:attrName>
                                        </p:attrNameLst>
                                      </p:cBhvr>
                                      <p:tavLst>
                                        <p:tav tm="0">
                                          <p:val>
                                            <p:strVal val="ppt_x"/>
                                          </p:val>
                                        </p:tav>
                                        <p:tav tm="100000">
                                          <p:val>
                                            <p:strVal val="ppt_x"/>
                                          </p:val>
                                        </p:tav>
                                      </p:tavLst>
                                    </p:anim>
                                    <p:anim calcmode="lin" valueType="num">
                                      <p:cBhvr>
                                        <p:cTn id="15" dur="1000"/>
                                        <p:tgtEl>
                                          <p:spTgt spid="92"/>
                                        </p:tgtEl>
                                        <p:attrNameLst>
                                          <p:attrName>ppt_y</p:attrName>
                                        </p:attrNameLst>
                                      </p:cBhvr>
                                      <p:tavLst>
                                        <p:tav tm="0">
                                          <p:val>
                                            <p:strVal val="ppt_y"/>
                                          </p:val>
                                        </p:tav>
                                        <p:tav tm="100000">
                                          <p:val>
                                            <p:strVal val="ppt_y-.1"/>
                                          </p:val>
                                        </p:tav>
                                      </p:tavLst>
                                    </p:anim>
                                    <p:set>
                                      <p:cBhvr>
                                        <p:cTn id="16" dur="1" fill="hold">
                                          <p:stCondLst>
                                            <p:cond delay="999"/>
                                          </p:stCondLst>
                                        </p:cTn>
                                        <p:tgtEl>
                                          <p:spTgt spid="92"/>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1000"/>
                                        <p:tgtEl>
                                          <p:spTgt spid="95"/>
                                        </p:tgtEl>
                                      </p:cBhvr>
                                    </p:animEffect>
                                    <p:anim calcmode="lin" valueType="num">
                                      <p:cBhvr>
                                        <p:cTn id="20" dur="1000" fill="hold"/>
                                        <p:tgtEl>
                                          <p:spTgt spid="95"/>
                                        </p:tgtEl>
                                        <p:attrNameLst>
                                          <p:attrName>ppt_x</p:attrName>
                                        </p:attrNameLst>
                                      </p:cBhvr>
                                      <p:tavLst>
                                        <p:tav tm="0">
                                          <p:val>
                                            <p:strVal val="#ppt_x"/>
                                          </p:val>
                                        </p:tav>
                                        <p:tav tm="100000">
                                          <p:val>
                                            <p:strVal val="#ppt_x"/>
                                          </p:val>
                                        </p:tav>
                                      </p:tavLst>
                                    </p:anim>
                                    <p:anim calcmode="lin" valueType="num">
                                      <p:cBhvr>
                                        <p:cTn id="21"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nodeType="clickEffect">
                                  <p:stCondLst>
                                    <p:cond delay="0"/>
                                  </p:stCondLst>
                                  <p:childTnLst>
                                    <p:animEffect transition="out" filter="fade">
                                      <p:cBhvr>
                                        <p:cTn id="25" dur="1000"/>
                                        <p:tgtEl>
                                          <p:spTgt spid="95"/>
                                        </p:tgtEl>
                                      </p:cBhvr>
                                    </p:animEffect>
                                    <p:anim calcmode="lin" valueType="num">
                                      <p:cBhvr>
                                        <p:cTn id="26" dur="1000"/>
                                        <p:tgtEl>
                                          <p:spTgt spid="95"/>
                                        </p:tgtEl>
                                        <p:attrNameLst>
                                          <p:attrName>ppt_x</p:attrName>
                                        </p:attrNameLst>
                                      </p:cBhvr>
                                      <p:tavLst>
                                        <p:tav tm="0">
                                          <p:val>
                                            <p:strVal val="ppt_x"/>
                                          </p:val>
                                        </p:tav>
                                        <p:tav tm="100000">
                                          <p:val>
                                            <p:strVal val="ppt_x"/>
                                          </p:val>
                                        </p:tav>
                                      </p:tavLst>
                                    </p:anim>
                                    <p:anim calcmode="lin" valueType="num">
                                      <p:cBhvr>
                                        <p:cTn id="27" dur="1000"/>
                                        <p:tgtEl>
                                          <p:spTgt spid="95"/>
                                        </p:tgtEl>
                                        <p:attrNameLst>
                                          <p:attrName>ppt_y</p:attrName>
                                        </p:attrNameLst>
                                      </p:cBhvr>
                                      <p:tavLst>
                                        <p:tav tm="0">
                                          <p:val>
                                            <p:strVal val="ppt_y"/>
                                          </p:val>
                                        </p:tav>
                                        <p:tav tm="100000">
                                          <p:val>
                                            <p:strVal val="ppt_y-.1"/>
                                          </p:val>
                                        </p:tav>
                                      </p:tavLst>
                                    </p:anim>
                                    <p:set>
                                      <p:cBhvr>
                                        <p:cTn id="28" dur="1" fill="hold">
                                          <p:stCondLst>
                                            <p:cond delay="999"/>
                                          </p:stCondLst>
                                        </p:cTn>
                                        <p:tgtEl>
                                          <p:spTgt spid="95"/>
                                        </p:tgtEl>
                                        <p:attrNameLst>
                                          <p:attrName>style.visibility</p:attrName>
                                        </p:attrNameLst>
                                      </p:cBhvr>
                                      <p:to>
                                        <p:strVal val="hidden"/>
                                      </p:to>
                                    </p:set>
                                  </p:childTnLst>
                                </p:cTn>
                              </p:par>
                              <p:par>
                                <p:cTn id="29" presetID="42"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1000"/>
                                        <p:tgtEl>
                                          <p:spTgt spid="98"/>
                                        </p:tgtEl>
                                      </p:cBhvr>
                                    </p:animEffect>
                                    <p:anim calcmode="lin" valueType="num">
                                      <p:cBhvr>
                                        <p:cTn id="32" dur="1000" fill="hold"/>
                                        <p:tgtEl>
                                          <p:spTgt spid="98"/>
                                        </p:tgtEl>
                                        <p:attrNameLst>
                                          <p:attrName>ppt_x</p:attrName>
                                        </p:attrNameLst>
                                      </p:cBhvr>
                                      <p:tavLst>
                                        <p:tav tm="0">
                                          <p:val>
                                            <p:strVal val="#ppt_x"/>
                                          </p:val>
                                        </p:tav>
                                        <p:tav tm="100000">
                                          <p:val>
                                            <p:strVal val="#ppt_x"/>
                                          </p:val>
                                        </p:tav>
                                      </p:tavLst>
                                    </p:anim>
                                    <p:anim calcmode="lin" valueType="num">
                                      <p:cBhvr>
                                        <p:cTn id="33"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1">
                                            <p:bg/>
                                          </p:spTgt>
                                        </p:tgtEl>
                                        <p:attrNameLst>
                                          <p:attrName>style.visibility</p:attrName>
                                        </p:attrNameLst>
                                      </p:cBhvr>
                                      <p:to>
                                        <p:strVal val="visible"/>
                                      </p:to>
                                    </p:set>
                                    <p:animEffect transition="in" filter="fade">
                                      <p:cBhvr>
                                        <p:cTn id="38" dur="500"/>
                                        <p:tgtEl>
                                          <p:spTgt spid="101">
                                            <p:bg/>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1">
                                            <p:txEl>
                                              <p:pRg st="0" end="0"/>
                                            </p:txEl>
                                          </p:spTgt>
                                        </p:tgtEl>
                                        <p:attrNameLst>
                                          <p:attrName>style.visibility</p:attrName>
                                        </p:attrNameLst>
                                      </p:cBhvr>
                                      <p:to>
                                        <p:strVal val="visible"/>
                                      </p:to>
                                    </p:set>
                                    <p:animEffect transition="in" filter="fade">
                                      <p:cBhvr>
                                        <p:cTn id="42" dur="500"/>
                                        <p:tgtEl>
                                          <p:spTgt spid="10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1">
                                            <p:txEl>
                                              <p:pRg st="1" end="1"/>
                                            </p:txEl>
                                          </p:spTgt>
                                        </p:tgtEl>
                                        <p:attrNameLst>
                                          <p:attrName>style.visibility</p:attrName>
                                        </p:attrNameLst>
                                      </p:cBhvr>
                                      <p:to>
                                        <p:strVal val="visible"/>
                                      </p:to>
                                    </p:set>
                                    <p:animEffect transition="in" filter="fade">
                                      <p:cBhvr>
                                        <p:cTn id="47" dur="500"/>
                                        <p:tgtEl>
                                          <p:spTgt spid="10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xEl>
                                              <p:pRg st="2" end="2"/>
                                            </p:txEl>
                                          </p:spTgt>
                                        </p:tgtEl>
                                        <p:attrNameLst>
                                          <p:attrName>style.visibility</p:attrName>
                                        </p:attrNameLst>
                                      </p:cBhvr>
                                      <p:to>
                                        <p:strVal val="visible"/>
                                      </p:to>
                                    </p:set>
                                    <p:animEffect transition="in" filter="fade">
                                      <p:cBhvr>
                                        <p:cTn id="52" dur="500"/>
                                        <p:tgtEl>
                                          <p:spTgt spid="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47" name="Group 46">
            <a:extLst>
              <a:ext uri="{FF2B5EF4-FFF2-40B4-BE49-F238E27FC236}">
                <a16:creationId xmlns:a16="http://schemas.microsoft.com/office/drawing/2014/main" id="{4AA2ECB5-2668-4D56-5FC7-5369405B1F53}"/>
              </a:ext>
            </a:extLst>
          </p:cNvPr>
          <p:cNvGrpSpPr/>
          <p:nvPr/>
        </p:nvGrpSpPr>
        <p:grpSpPr>
          <a:xfrm>
            <a:off x="-2502314" y="1277373"/>
            <a:ext cx="2230119" cy="3636962"/>
            <a:chOff x="297099" y="2548762"/>
            <a:chExt cx="2230119" cy="3636962"/>
          </a:xfrm>
        </p:grpSpPr>
        <p:grpSp>
          <p:nvGrpSpPr>
            <p:cNvPr id="48" name="Group 7">
              <a:extLst>
                <a:ext uri="{FF2B5EF4-FFF2-40B4-BE49-F238E27FC236}">
                  <a16:creationId xmlns:a16="http://schemas.microsoft.com/office/drawing/2014/main" id="{9D0DC5DF-65FB-6A40-654C-1FA5DA97D2CD}"/>
                </a:ext>
              </a:extLst>
            </p:cNvPr>
            <p:cNvGrpSpPr>
              <a:grpSpLocks/>
            </p:cNvGrpSpPr>
            <p:nvPr/>
          </p:nvGrpSpPr>
          <p:grpSpPr bwMode="auto">
            <a:xfrm>
              <a:off x="424099" y="2548762"/>
              <a:ext cx="2103119" cy="3636962"/>
              <a:chOff x="457199" y="1239996"/>
              <a:chExt cx="1940969" cy="2804886"/>
            </a:xfrm>
          </p:grpSpPr>
          <p:sp>
            <p:nvSpPr>
              <p:cNvPr id="54" name="Rectangle 53">
                <a:extLst>
                  <a:ext uri="{FF2B5EF4-FFF2-40B4-BE49-F238E27FC236}">
                    <a16:creationId xmlns:a16="http://schemas.microsoft.com/office/drawing/2014/main" id="{C7A46971-1287-C7C8-D484-505E22C3F57D}"/>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637A181-370A-7437-1DDE-BFB7F5D9993D}"/>
                  </a:ext>
                </a:extLst>
              </p:cNvPr>
              <p:cNvSpPr/>
              <p:nvPr/>
            </p:nvSpPr>
            <p:spPr>
              <a:xfrm>
                <a:off x="536316" y="1293865"/>
                <a:ext cx="177219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9" name="Group 6">
              <a:extLst>
                <a:ext uri="{FF2B5EF4-FFF2-40B4-BE49-F238E27FC236}">
                  <a16:creationId xmlns:a16="http://schemas.microsoft.com/office/drawing/2014/main" id="{1315036B-55FD-D724-773E-0345C1F57489}"/>
                </a:ext>
              </a:extLst>
            </p:cNvPr>
            <p:cNvGrpSpPr>
              <a:grpSpLocks/>
            </p:cNvGrpSpPr>
            <p:nvPr/>
          </p:nvGrpSpPr>
          <p:grpSpPr bwMode="auto">
            <a:xfrm flipV="1">
              <a:off x="297099" y="2721799"/>
              <a:ext cx="2101850" cy="738188"/>
              <a:chOff x="4763053" y="2429435"/>
              <a:chExt cx="2840865" cy="833718"/>
            </a:xfrm>
          </p:grpSpPr>
          <p:sp>
            <p:nvSpPr>
              <p:cNvPr id="52" name="Freeform 54">
                <a:extLst>
                  <a:ext uri="{FF2B5EF4-FFF2-40B4-BE49-F238E27FC236}">
                    <a16:creationId xmlns:a16="http://schemas.microsoft.com/office/drawing/2014/main" id="{92EF1AC6-2A1F-8714-1996-0D1D09F93043}"/>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53" name="Pie 55">
                <a:extLst>
                  <a:ext uri="{FF2B5EF4-FFF2-40B4-BE49-F238E27FC236}">
                    <a16:creationId xmlns:a16="http://schemas.microsoft.com/office/drawing/2014/main" id="{7127A8E4-783A-44AE-7B25-0F8BC939C21A}"/>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0" name="Rectangle 79">
              <a:extLst>
                <a:ext uri="{FF2B5EF4-FFF2-40B4-BE49-F238E27FC236}">
                  <a16:creationId xmlns:a16="http://schemas.microsoft.com/office/drawing/2014/main" id="{D57157B2-1E09-83AC-9C4C-C27BD67FB72D}"/>
                </a:ext>
              </a:extLst>
            </p:cNvPr>
            <p:cNvSpPr>
              <a:spLocks noChangeArrowheads="1"/>
            </p:cNvSpPr>
            <p:nvPr/>
          </p:nvSpPr>
          <p:spPr bwMode="auto">
            <a:xfrm>
              <a:off x="509827" y="3466710"/>
              <a:ext cx="1920238" cy="2677656"/>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nói về một số ảnh hưởng của cơ học Newton đối với sự phát triển của vật lý học?</a:t>
              </a:r>
              <a:endParaRPr lang="en-US" sz="2400" dirty="0">
                <a:solidFill>
                  <a:srgbClr val="4A4644"/>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9994A3BF-19CD-A31F-B2F2-B0FB2E521D83}"/>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56" name="Group 55">
            <a:extLst>
              <a:ext uri="{FF2B5EF4-FFF2-40B4-BE49-F238E27FC236}">
                <a16:creationId xmlns:a16="http://schemas.microsoft.com/office/drawing/2014/main" id="{DBE7E7B3-2CD8-0BA9-6B48-CE6FC73CD1AE}"/>
              </a:ext>
            </a:extLst>
          </p:cNvPr>
          <p:cNvGrpSpPr/>
          <p:nvPr/>
        </p:nvGrpSpPr>
        <p:grpSpPr>
          <a:xfrm>
            <a:off x="127809" y="1277373"/>
            <a:ext cx="2215833" cy="3636962"/>
            <a:chOff x="3297474" y="2548762"/>
            <a:chExt cx="2215833" cy="3636962"/>
          </a:xfrm>
        </p:grpSpPr>
        <p:grpSp>
          <p:nvGrpSpPr>
            <p:cNvPr id="57" name="Group 57">
              <a:extLst>
                <a:ext uri="{FF2B5EF4-FFF2-40B4-BE49-F238E27FC236}">
                  <a16:creationId xmlns:a16="http://schemas.microsoft.com/office/drawing/2014/main" id="{6E3572F4-9192-53E6-255B-107BBF25E0B9}"/>
                </a:ext>
              </a:extLst>
            </p:cNvPr>
            <p:cNvGrpSpPr>
              <a:grpSpLocks/>
            </p:cNvGrpSpPr>
            <p:nvPr/>
          </p:nvGrpSpPr>
          <p:grpSpPr bwMode="auto">
            <a:xfrm>
              <a:off x="3410187" y="2548762"/>
              <a:ext cx="2103120" cy="3636962"/>
              <a:chOff x="457199" y="1239996"/>
              <a:chExt cx="1940969" cy="2804886"/>
            </a:xfrm>
          </p:grpSpPr>
          <p:sp>
            <p:nvSpPr>
              <p:cNvPr id="63" name="Rectangle 62">
                <a:extLst>
                  <a:ext uri="{FF2B5EF4-FFF2-40B4-BE49-F238E27FC236}">
                    <a16:creationId xmlns:a16="http://schemas.microsoft.com/office/drawing/2014/main" id="{FF5D004A-18E5-76F8-EAC6-B598B4DAD928}"/>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F7B3F65-67AF-DFAA-240C-95804A5B25B6}"/>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8" name="Group 60">
              <a:extLst>
                <a:ext uri="{FF2B5EF4-FFF2-40B4-BE49-F238E27FC236}">
                  <a16:creationId xmlns:a16="http://schemas.microsoft.com/office/drawing/2014/main" id="{EE627BDA-B94D-F13B-B6C5-523C0A4A249B}"/>
                </a:ext>
              </a:extLst>
            </p:cNvPr>
            <p:cNvGrpSpPr>
              <a:grpSpLocks/>
            </p:cNvGrpSpPr>
            <p:nvPr/>
          </p:nvGrpSpPr>
          <p:grpSpPr bwMode="auto">
            <a:xfrm flipV="1">
              <a:off x="3297474" y="2721799"/>
              <a:ext cx="2101850" cy="738188"/>
              <a:chOff x="4782670" y="2429435"/>
              <a:chExt cx="2840865" cy="833718"/>
            </a:xfrm>
          </p:grpSpPr>
          <p:sp>
            <p:nvSpPr>
              <p:cNvPr id="61" name="Freeform 63">
                <a:extLst>
                  <a:ext uri="{FF2B5EF4-FFF2-40B4-BE49-F238E27FC236}">
                    <a16:creationId xmlns:a16="http://schemas.microsoft.com/office/drawing/2014/main" id="{1D8BAF8E-F339-4F1D-E919-4C33D2591B6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64">
                <a:extLst>
                  <a:ext uri="{FF2B5EF4-FFF2-40B4-BE49-F238E27FC236}">
                    <a16:creationId xmlns:a16="http://schemas.microsoft.com/office/drawing/2014/main" id="{C8B75341-2154-BF54-CBBF-52538B1141E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9" name="Rectangle 82">
              <a:extLst>
                <a:ext uri="{FF2B5EF4-FFF2-40B4-BE49-F238E27FC236}">
                  <a16:creationId xmlns:a16="http://schemas.microsoft.com/office/drawing/2014/main" id="{F8A69189-D645-5B6D-3B1A-E77978888273}"/>
                </a:ext>
              </a:extLst>
            </p:cNvPr>
            <p:cNvSpPr>
              <a:spLocks noChangeArrowheads="1"/>
            </p:cNvSpPr>
            <p:nvPr/>
          </p:nvSpPr>
          <p:spPr bwMode="auto">
            <a:xfrm>
              <a:off x="3495916" y="3670464"/>
              <a:ext cx="1903144" cy="2189125"/>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cổ điển</a:t>
              </a:r>
              <a:r>
                <a:rPr lang="vi-VN"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0" name="TextBox 59">
              <a:extLst>
                <a:ext uri="{FF2B5EF4-FFF2-40B4-BE49-F238E27FC236}">
                  <a16:creationId xmlns:a16="http://schemas.microsoft.com/office/drawing/2014/main" id="{C6395A0A-7C43-C799-E5B9-A20364B85AFD}"/>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1EDD1026-80A8-F6A6-9E30-0AEF1918ED74}"/>
              </a:ext>
            </a:extLst>
          </p:cNvPr>
          <p:cNvGrpSpPr/>
          <p:nvPr/>
        </p:nvGrpSpPr>
        <p:grpSpPr>
          <a:xfrm>
            <a:off x="12455979"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4778797"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7112732"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48825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9" name="Group 7188">
            <a:extLst>
              <a:ext uri="{FF2B5EF4-FFF2-40B4-BE49-F238E27FC236}">
                <a16:creationId xmlns:a16="http://schemas.microsoft.com/office/drawing/2014/main" id="{609A6B2C-AB8A-0325-DA46-A5C350A008B8}"/>
              </a:ext>
            </a:extLst>
          </p:cNvPr>
          <p:cNvGrpSpPr/>
          <p:nvPr/>
        </p:nvGrpSpPr>
        <p:grpSpPr>
          <a:xfrm>
            <a:off x="6315732" y="2120422"/>
            <a:ext cx="2512915" cy="1381125"/>
            <a:chOff x="6315732" y="2120422"/>
            <a:chExt cx="2512915" cy="1381125"/>
          </a:xfrm>
        </p:grpSpPr>
        <p:pic>
          <p:nvPicPr>
            <p:cNvPr id="67" name="Google Shape;51;p1">
              <a:extLst>
                <a:ext uri="{FF2B5EF4-FFF2-40B4-BE49-F238E27FC236}">
                  <a16:creationId xmlns:a16="http://schemas.microsoft.com/office/drawing/2014/main" id="{F903BB88-6D21-4CE3-B1E7-3D34844E50F2}"/>
                </a:ext>
              </a:extLst>
            </p:cNvPr>
            <p:cNvPicPr preferRelativeResize="0"/>
            <p:nvPr/>
          </p:nvPicPr>
          <p:blipFill rotWithShape="1">
            <a:blip r:embed="rId2">
              <a:alphaModFix/>
            </a:blip>
            <a:srcRect/>
            <a:stretch/>
          </p:blipFill>
          <p:spPr>
            <a:xfrm rot="21175118">
              <a:off x="6315732" y="2120422"/>
              <a:ext cx="2425700" cy="1381125"/>
            </a:xfrm>
            <a:prstGeom prst="rect">
              <a:avLst/>
            </a:prstGeom>
            <a:noFill/>
            <a:ln>
              <a:noFill/>
            </a:ln>
          </p:spPr>
        </p:pic>
        <p:sp>
          <p:nvSpPr>
            <p:cNvPr id="103" name="TextBox 102">
              <a:extLst>
                <a:ext uri="{FF2B5EF4-FFF2-40B4-BE49-F238E27FC236}">
                  <a16:creationId xmlns:a16="http://schemas.microsoft.com/office/drawing/2014/main" id="{98430F91-3740-DF6A-25E7-CBCDD9183DFE}"/>
                </a:ext>
              </a:extLst>
            </p:cNvPr>
            <p:cNvSpPr txBox="1"/>
            <p:nvPr/>
          </p:nvSpPr>
          <p:spPr>
            <a:xfrm rot="20092247">
              <a:off x="6960364" y="2385047"/>
              <a:ext cx="1868283" cy="523220"/>
            </a:xfrm>
            <a:prstGeom prst="rect">
              <a:avLst/>
            </a:prstGeom>
            <a:noFill/>
          </p:spPr>
          <p:txBody>
            <a:bodyPr wrap="square">
              <a:prstTxWarp prst="textArchUp">
                <a:avLst/>
              </a:prstTxWarp>
              <a:spAutoFit/>
            </a:bodyPr>
            <a:lstStyle/>
            <a:p>
              <a:r>
                <a:rPr lang="en-US" sz="2800">
                  <a:solidFill>
                    <a:schemeClr val="tx1"/>
                  </a:solidFill>
                  <a:latin typeface="Calibri" panose="020F0502020204030204" pitchFamily="34" charset="0"/>
                  <a:cs typeface="Calibri" panose="020F0502020204030204" pitchFamily="34" charset="0"/>
                </a:rPr>
                <a:t>Quang học</a:t>
              </a:r>
              <a:endParaRPr lang="en-US" sz="2800" dirty="0">
                <a:solidFill>
                  <a:schemeClr val="tx1"/>
                </a:solidFill>
                <a:latin typeface="Calibri" panose="020F0502020204030204" pitchFamily="34" charset="0"/>
                <a:cs typeface="Calibri" panose="020F0502020204030204" pitchFamily="34" charset="0"/>
              </a:endParaRPr>
            </a:p>
          </p:txBody>
        </p:sp>
      </p:grpSp>
      <p:grpSp>
        <p:nvGrpSpPr>
          <p:cNvPr id="7173" name="Group 7172">
            <a:extLst>
              <a:ext uri="{FF2B5EF4-FFF2-40B4-BE49-F238E27FC236}">
                <a16:creationId xmlns:a16="http://schemas.microsoft.com/office/drawing/2014/main" id="{1B1684DA-D37E-CB61-6DB8-7EC055423057}"/>
              </a:ext>
            </a:extLst>
          </p:cNvPr>
          <p:cNvGrpSpPr/>
          <p:nvPr/>
        </p:nvGrpSpPr>
        <p:grpSpPr>
          <a:xfrm>
            <a:off x="6039510" y="3867634"/>
            <a:ext cx="3019914" cy="1200150"/>
            <a:chOff x="6039510" y="3867634"/>
            <a:chExt cx="3019914" cy="1200150"/>
          </a:xfrm>
        </p:grpSpPr>
        <p:pic>
          <p:nvPicPr>
            <p:cNvPr id="62" name="Google Shape;46;p1">
              <a:extLst>
                <a:ext uri="{FF2B5EF4-FFF2-40B4-BE49-F238E27FC236}">
                  <a16:creationId xmlns:a16="http://schemas.microsoft.com/office/drawing/2014/main" id="{7368A6ED-1147-3EE7-5D7E-0CD32F7608EA}"/>
                </a:ext>
              </a:extLst>
            </p:cNvPr>
            <p:cNvPicPr preferRelativeResize="0"/>
            <p:nvPr/>
          </p:nvPicPr>
          <p:blipFill rotWithShape="1">
            <a:blip r:embed="rId3">
              <a:alphaModFix/>
            </a:blip>
            <a:srcRect/>
            <a:stretch/>
          </p:blipFill>
          <p:spPr>
            <a:xfrm rot="672731">
              <a:off x="6039510" y="3867634"/>
              <a:ext cx="2878541" cy="1200150"/>
            </a:xfrm>
            <a:prstGeom prst="rect">
              <a:avLst/>
            </a:prstGeom>
            <a:noFill/>
            <a:ln>
              <a:noFill/>
            </a:ln>
          </p:spPr>
        </p:pic>
        <p:sp>
          <p:nvSpPr>
            <p:cNvPr id="85" name="TextBox 84">
              <a:extLst>
                <a:ext uri="{FF2B5EF4-FFF2-40B4-BE49-F238E27FC236}">
                  <a16:creationId xmlns:a16="http://schemas.microsoft.com/office/drawing/2014/main" id="{75F68767-44AF-122C-FF56-E2873D252CF3}"/>
                </a:ext>
              </a:extLst>
            </p:cNvPr>
            <p:cNvSpPr txBox="1"/>
            <p:nvPr/>
          </p:nvSpPr>
          <p:spPr>
            <a:xfrm rot="2057883">
              <a:off x="6850418" y="4110928"/>
              <a:ext cx="2209006" cy="461665"/>
            </a:xfrm>
            <a:prstGeom prst="rect">
              <a:avLst/>
            </a:prstGeom>
            <a:noFill/>
          </p:spPr>
          <p:txBody>
            <a:bodyPr wrap="square">
              <a:prstTxWarp prst="textArchDown">
                <a:avLst/>
              </a:prstTxWarp>
              <a:spAutoFit/>
            </a:bodyPr>
            <a:lstStyle/>
            <a:p>
              <a:r>
                <a:rPr lang="en-US" sz="2400" b="1">
                  <a:solidFill>
                    <a:schemeClr val="tx1"/>
                  </a:solidFill>
                  <a:latin typeface="Calibri" panose="020F0502020204030204" pitchFamily="34" charset="0"/>
                  <a:cs typeface="Calibri" panose="020F0502020204030204" pitchFamily="34" charset="0"/>
                </a:rPr>
                <a:t>   Điện và từ học</a:t>
              </a:r>
              <a:endParaRPr lang="en-US" sz="2400" b="1" dirty="0">
                <a:solidFill>
                  <a:schemeClr val="tx1"/>
                </a:solidFill>
                <a:latin typeface="Calibri" panose="020F0502020204030204" pitchFamily="34" charset="0"/>
                <a:cs typeface="Calibri" panose="020F0502020204030204" pitchFamily="34" charset="0"/>
              </a:endParaRPr>
            </a:p>
          </p:txBody>
        </p:sp>
      </p:grpSp>
      <p:grpSp>
        <p:nvGrpSpPr>
          <p:cNvPr id="7169" name="Group 7168">
            <a:extLst>
              <a:ext uri="{FF2B5EF4-FFF2-40B4-BE49-F238E27FC236}">
                <a16:creationId xmlns:a16="http://schemas.microsoft.com/office/drawing/2014/main" id="{8A1B7C27-FA84-111C-61B8-A3CFB0C9E05E}"/>
              </a:ext>
            </a:extLst>
          </p:cNvPr>
          <p:cNvGrpSpPr/>
          <p:nvPr/>
        </p:nvGrpSpPr>
        <p:grpSpPr>
          <a:xfrm>
            <a:off x="12274" y="3688297"/>
            <a:ext cx="4360623" cy="3051871"/>
            <a:chOff x="12274" y="3688297"/>
            <a:chExt cx="4360623" cy="3051871"/>
          </a:xfrm>
        </p:grpSpPr>
        <p:pic>
          <p:nvPicPr>
            <p:cNvPr id="7178" name="Picture 10" descr="IFANE">
              <a:extLst>
                <a:ext uri="{FF2B5EF4-FFF2-40B4-BE49-F238E27FC236}">
                  <a16:creationId xmlns:a16="http://schemas.microsoft.com/office/drawing/2014/main" id="{18E53173-BF5B-2F76-08EE-278241A05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3337">
              <a:off x="12274" y="5739888"/>
              <a:ext cx="1945151" cy="1000280"/>
            </a:xfrm>
            <a:prstGeom prst="rect">
              <a:avLst/>
            </a:prstGeom>
            <a:noFill/>
            <a:extLst>
              <a:ext uri="{909E8E84-426E-40DD-AFC4-6F175D3DCCD1}">
                <a14:hiddenFill xmlns:a14="http://schemas.microsoft.com/office/drawing/2010/main">
                  <a:solidFill>
                    <a:srgbClr val="FFFFFF"/>
                  </a:solidFill>
                </a14:hiddenFill>
              </a:ext>
            </a:extLst>
          </p:spPr>
        </p:pic>
        <p:grpSp>
          <p:nvGrpSpPr>
            <p:cNvPr id="7168" name="Group 7167">
              <a:extLst>
                <a:ext uri="{FF2B5EF4-FFF2-40B4-BE49-F238E27FC236}">
                  <a16:creationId xmlns:a16="http://schemas.microsoft.com/office/drawing/2014/main" id="{F2583048-B64F-5925-6B52-70015E626807}"/>
                </a:ext>
              </a:extLst>
            </p:cNvPr>
            <p:cNvGrpSpPr/>
            <p:nvPr/>
          </p:nvGrpSpPr>
          <p:grpSpPr>
            <a:xfrm>
              <a:off x="788819" y="3688297"/>
              <a:ext cx="3584078" cy="2866659"/>
              <a:chOff x="788819" y="3688297"/>
              <a:chExt cx="3584078" cy="2866659"/>
            </a:xfrm>
          </p:grpSpPr>
          <p:sp>
            <p:nvSpPr>
              <p:cNvPr id="78" name="Text Box 13">
                <a:extLst>
                  <a:ext uri="{FF2B5EF4-FFF2-40B4-BE49-F238E27FC236}">
                    <a16:creationId xmlns:a16="http://schemas.microsoft.com/office/drawing/2014/main" id="{58166F0F-5939-E3FD-7439-9A23531D7DCE}"/>
                  </a:ext>
                </a:extLst>
              </p:cNvPr>
              <p:cNvSpPr txBox="1">
                <a:spLocks noChangeArrowheads="1"/>
              </p:cNvSpPr>
              <p:nvPr/>
            </p:nvSpPr>
            <p:spPr bwMode="auto">
              <a:xfrm rot="20538962">
                <a:off x="788819" y="3688297"/>
                <a:ext cx="3584078" cy="231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Nhà</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nhiệt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điện</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982BCBBD-082F-F371-3EFC-3E1E625A20BC}"/>
                  </a:ext>
                </a:extLst>
              </p:cNvPr>
              <p:cNvGrpSpPr/>
              <p:nvPr/>
            </p:nvGrpSpPr>
            <p:grpSpPr>
              <a:xfrm>
                <a:off x="1421382" y="4183027"/>
                <a:ext cx="2837738" cy="2371929"/>
                <a:chOff x="1833546" y="4353058"/>
                <a:chExt cx="2332037" cy="1777876"/>
              </a:xfrm>
            </p:grpSpPr>
            <p:pic>
              <p:nvPicPr>
                <p:cNvPr id="52" name="Google Shape;36;p1">
                  <a:extLst>
                    <a:ext uri="{FF2B5EF4-FFF2-40B4-BE49-F238E27FC236}">
                      <a16:creationId xmlns:a16="http://schemas.microsoft.com/office/drawing/2014/main" id="{99760958-5B19-1EED-29BD-D8090B2E87E9}"/>
                    </a:ext>
                  </a:extLst>
                </p:cNvPr>
                <p:cNvPicPr preferRelativeResize="0"/>
                <p:nvPr/>
              </p:nvPicPr>
              <p:blipFill rotWithShape="1">
                <a:blip r:embed="rId5">
                  <a:alphaModFix/>
                </a:blip>
                <a:srcRect/>
                <a:stretch/>
              </p:blipFill>
              <p:spPr>
                <a:xfrm>
                  <a:off x="1833546" y="4353058"/>
                  <a:ext cx="2332037" cy="1777876"/>
                </a:xfrm>
                <a:prstGeom prst="rect">
                  <a:avLst/>
                </a:prstGeom>
                <a:noFill/>
                <a:ln>
                  <a:noFill/>
                </a:ln>
              </p:spPr>
            </p:pic>
            <p:sp>
              <p:nvSpPr>
                <p:cNvPr id="19" name="Rectangle 18">
                  <a:extLst>
                    <a:ext uri="{FF2B5EF4-FFF2-40B4-BE49-F238E27FC236}">
                      <a16:creationId xmlns:a16="http://schemas.microsoft.com/office/drawing/2014/main" id="{935C3301-BB3F-FEDB-29F9-723BFE8F3949}"/>
                    </a:ext>
                  </a:extLst>
                </p:cNvPr>
                <p:cNvSpPr/>
                <p:nvPr/>
              </p:nvSpPr>
              <p:spPr>
                <a:xfrm>
                  <a:off x="2085350" y="5124696"/>
                  <a:ext cx="394613" cy="417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 1: SƠ LƯỢC VỀ SỰ PHÁT TRIỂN CỦA VẬT LÝ</a:t>
            </a:r>
            <a:endParaRPr lang="en-US" sz="3200" b="1" dirty="0">
              <a:ln w="1143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AEA2ED7-0683-AA69-1ACE-1A4C02BDFD0F}"/>
              </a:ext>
            </a:extLst>
          </p:cNvPr>
          <p:cNvGrpSpPr/>
          <p:nvPr/>
        </p:nvGrpSpPr>
        <p:grpSpPr>
          <a:xfrm>
            <a:off x="3162607" y="3496649"/>
            <a:ext cx="3309548" cy="1582737"/>
            <a:chOff x="3162607" y="3496649"/>
            <a:chExt cx="3309548" cy="1582737"/>
          </a:xfrm>
        </p:grpSpPr>
        <p:pic>
          <p:nvPicPr>
            <p:cNvPr id="56" name="Google Shape;40;p1">
              <a:extLst>
                <a:ext uri="{FF2B5EF4-FFF2-40B4-BE49-F238E27FC236}">
                  <a16:creationId xmlns:a16="http://schemas.microsoft.com/office/drawing/2014/main" id="{DC431EF6-4367-F875-6194-2595D955ECE1}"/>
                </a:ext>
              </a:extLst>
            </p:cNvPr>
            <p:cNvPicPr preferRelativeResize="0"/>
            <p:nvPr/>
          </p:nvPicPr>
          <p:blipFill rotWithShape="1">
            <a:blip r:embed="rId6">
              <a:alphaModFix/>
            </a:blip>
            <a:srcRect/>
            <a:stretch/>
          </p:blipFill>
          <p:spPr>
            <a:xfrm>
              <a:off x="3598327" y="3496649"/>
              <a:ext cx="2873828" cy="1582737"/>
            </a:xfrm>
            <a:prstGeom prst="rect">
              <a:avLst/>
            </a:prstGeom>
            <a:noFill/>
            <a:ln>
              <a:noFill/>
            </a:ln>
          </p:spPr>
        </p:pic>
        <p:sp>
          <p:nvSpPr>
            <p:cNvPr id="72" name="TextBox 71">
              <a:extLst>
                <a:ext uri="{FF2B5EF4-FFF2-40B4-BE49-F238E27FC236}">
                  <a16:creationId xmlns:a16="http://schemas.microsoft.com/office/drawing/2014/main" id="{5F217CC1-2837-E244-F817-C5A2FFB136B0}"/>
                </a:ext>
              </a:extLst>
            </p:cNvPr>
            <p:cNvSpPr txBox="1"/>
            <p:nvPr/>
          </p:nvSpPr>
          <p:spPr>
            <a:xfrm rot="19637456">
              <a:off x="3162607" y="3592400"/>
              <a:ext cx="2593413" cy="830997"/>
            </a:xfrm>
            <a:prstGeom prst="rect">
              <a:avLst/>
            </a:prstGeom>
            <a:noFill/>
          </p:spPr>
          <p:txBody>
            <a:bodyPr wrap="square">
              <a:prstTxWarp prst="textArchDown">
                <a:avLst/>
              </a:prstTxWarp>
              <a:spAutoFit/>
            </a:bodyPr>
            <a:lstStyle/>
            <a:p>
              <a:pPr algn="ctr">
                <a:lnSpc>
                  <a:spcPct val="130000"/>
                </a:lnSpc>
              </a:pPr>
              <a:r>
                <a:rPr lang="en-US" sz="2200" b="1">
                  <a:solidFill>
                    <a:schemeClr val="tx1"/>
                  </a:solidFill>
                  <a:latin typeface="Calibri" panose="020F0502020204030204" pitchFamily="34" charset="0"/>
                  <a:cs typeface="Calibri" panose="020F0502020204030204" pitchFamily="34" charset="0"/>
                </a:rPr>
                <a:t>Nhiệt động </a:t>
              </a:r>
            </a:p>
            <a:p>
              <a:pPr algn="ctr">
                <a:lnSpc>
                  <a:spcPct val="130000"/>
                </a:lnSpc>
              </a:pPr>
              <a:r>
                <a:rPr lang="en-US" sz="2200" b="1">
                  <a:solidFill>
                    <a:schemeClr val="tx1"/>
                  </a:solidFill>
                  <a:latin typeface="Calibri" panose="020F0502020204030204" pitchFamily="34" charset="0"/>
                  <a:cs typeface="Calibri" panose="020F0502020204030204" pitchFamily="34" charset="0"/>
                </a:rPr>
                <a:t>lực học</a:t>
              </a:r>
              <a:endParaRPr lang="en-US" sz="2200" b="1" dirty="0">
                <a:solidFill>
                  <a:schemeClr val="tx1"/>
                </a:solidFill>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3D22204D-05E8-8AEB-4107-DF408D607FD7}"/>
              </a:ext>
            </a:extLst>
          </p:cNvPr>
          <p:cNvGrpSpPr/>
          <p:nvPr/>
        </p:nvGrpSpPr>
        <p:grpSpPr>
          <a:xfrm>
            <a:off x="3586150" y="1751812"/>
            <a:ext cx="2641600" cy="1758950"/>
            <a:chOff x="3586150" y="1751812"/>
            <a:chExt cx="2641600" cy="1758950"/>
          </a:xfrm>
        </p:grpSpPr>
        <p:pic>
          <p:nvPicPr>
            <p:cNvPr id="49" name="Google Shape;33;p1">
              <a:extLst>
                <a:ext uri="{FF2B5EF4-FFF2-40B4-BE49-F238E27FC236}">
                  <a16:creationId xmlns:a16="http://schemas.microsoft.com/office/drawing/2014/main" id="{EF233145-E9A1-4C35-4855-A8CF3A336A8A}"/>
                </a:ext>
              </a:extLst>
            </p:cNvPr>
            <p:cNvPicPr preferRelativeResize="0"/>
            <p:nvPr/>
          </p:nvPicPr>
          <p:blipFill rotWithShape="1">
            <a:blip r:embed="rId7">
              <a:alphaModFix/>
            </a:blip>
            <a:srcRect/>
            <a:stretch/>
          </p:blipFill>
          <p:spPr>
            <a:xfrm>
              <a:off x="3586150" y="1751812"/>
              <a:ext cx="2641600" cy="1758950"/>
            </a:xfrm>
            <a:prstGeom prst="rect">
              <a:avLst/>
            </a:prstGeom>
            <a:noFill/>
            <a:ln>
              <a:noFill/>
            </a:ln>
          </p:spPr>
        </p:pic>
        <p:sp>
          <p:nvSpPr>
            <p:cNvPr id="69" name="TextBox 68">
              <a:extLst>
                <a:ext uri="{FF2B5EF4-FFF2-40B4-BE49-F238E27FC236}">
                  <a16:creationId xmlns:a16="http://schemas.microsoft.com/office/drawing/2014/main" id="{380CFA4E-CECC-6387-EDB8-CC3C5AB713D1}"/>
                </a:ext>
              </a:extLst>
            </p:cNvPr>
            <p:cNvSpPr txBox="1"/>
            <p:nvPr/>
          </p:nvSpPr>
          <p:spPr>
            <a:xfrm rot="2318812">
              <a:off x="4467227" y="2166835"/>
              <a:ext cx="1225550" cy="523220"/>
            </a:xfrm>
            <a:prstGeom prst="rect">
              <a:avLst/>
            </a:prstGeom>
            <a:noFill/>
          </p:spPr>
          <p:txBody>
            <a:bodyPr wrap="square">
              <a:spAutoFit/>
            </a:bodyPr>
            <a:lstStyle/>
            <a:p>
              <a:r>
                <a:rPr lang="en-US" sz="2800" b="1">
                  <a:solidFill>
                    <a:schemeClr val="tx1"/>
                  </a:solidFill>
                  <a:latin typeface="Calibri" panose="020F0502020204030204" pitchFamily="34" charset="0"/>
                  <a:cs typeface="Calibri" panose="020F0502020204030204" pitchFamily="34" charset="0"/>
                </a:rPr>
                <a:t>Cơ học</a:t>
              </a:r>
              <a:endParaRPr lang="en-US" sz="2800" b="1" dirty="0">
                <a:solidFill>
                  <a:schemeClr val="tx1"/>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01E007C8-C097-C710-51C7-D3A2EDCE9A07}"/>
              </a:ext>
            </a:extLst>
          </p:cNvPr>
          <p:cNvGrpSpPr/>
          <p:nvPr/>
        </p:nvGrpSpPr>
        <p:grpSpPr>
          <a:xfrm>
            <a:off x="452417" y="1170506"/>
            <a:ext cx="3651756" cy="1278345"/>
            <a:chOff x="452417" y="1170506"/>
            <a:chExt cx="3651756" cy="1278345"/>
          </a:xfrm>
        </p:grpSpPr>
        <p:pic>
          <p:nvPicPr>
            <p:cNvPr id="7170" name="Picture 2" descr="Mô hình khí hậu: Chúng ta có thể dự đoán biến đổi khí hậu như thế nào? |  ClimateScience">
              <a:extLst>
                <a:ext uri="{FF2B5EF4-FFF2-40B4-BE49-F238E27FC236}">
                  <a16:creationId xmlns:a16="http://schemas.microsoft.com/office/drawing/2014/main" id="{9BDF4D2C-CC6E-FA58-D4FB-44CD4D38CC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14808">
              <a:off x="452417" y="1205436"/>
              <a:ext cx="2411054" cy="124341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4384F2-243C-D1B9-4758-B5CE4E472BED}"/>
                </a:ext>
              </a:extLst>
            </p:cNvPr>
            <p:cNvGrpSpPr/>
            <p:nvPr/>
          </p:nvGrpSpPr>
          <p:grpSpPr>
            <a:xfrm rot="21391275">
              <a:off x="1901225" y="1170506"/>
              <a:ext cx="2202948" cy="1087056"/>
              <a:chOff x="1814985" y="1216287"/>
              <a:chExt cx="2202948" cy="1087056"/>
            </a:xfrm>
          </p:grpSpPr>
          <p:sp>
            <p:nvSpPr>
              <p:cNvPr id="70" name="Text Box 16">
                <a:extLst>
                  <a:ext uri="{FF2B5EF4-FFF2-40B4-BE49-F238E27FC236}">
                    <a16:creationId xmlns:a16="http://schemas.microsoft.com/office/drawing/2014/main" id="{4F714AE6-0D44-FC37-61FE-C155C2898357}"/>
                  </a:ext>
                </a:extLst>
              </p:cNvPr>
              <p:cNvSpPr txBox="1">
                <a:spLocks noChangeArrowheads="1"/>
              </p:cNvSpPr>
              <p:nvPr/>
            </p:nvSpPr>
            <p:spPr bwMode="auto">
              <a:xfrm rot="2095834">
                <a:off x="1814985" y="1265305"/>
                <a:ext cx="2202948" cy="103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gd name="adj" fmla="val 1080518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Dự</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đoán</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khí</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hậu</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21" name="Google Shape;23;p1">
                <a:extLst>
                  <a:ext uri="{FF2B5EF4-FFF2-40B4-BE49-F238E27FC236}">
                    <a16:creationId xmlns:a16="http://schemas.microsoft.com/office/drawing/2014/main" id="{43D9E574-C18F-ACF6-C0CA-61BC9D20FDC7}"/>
                  </a:ext>
                </a:extLst>
              </p:cNvPr>
              <p:cNvPicPr preferRelativeResize="0"/>
              <p:nvPr/>
            </p:nvPicPr>
            <p:blipFill rotWithShape="1">
              <a:blip r:embed="rId9">
                <a:alphaModFix/>
              </a:blip>
              <a:srcRect/>
              <a:stretch/>
            </p:blipFill>
            <p:spPr>
              <a:xfrm rot="374872" flipV="1">
                <a:off x="2004497" y="1216287"/>
                <a:ext cx="1830103" cy="882135"/>
              </a:xfrm>
              <a:prstGeom prst="rect">
                <a:avLst/>
              </a:prstGeom>
              <a:noFill/>
              <a:ln>
                <a:noFill/>
              </a:ln>
            </p:spPr>
          </p:pic>
        </p:grpSp>
      </p:grpSp>
      <p:grpSp>
        <p:nvGrpSpPr>
          <p:cNvPr id="10" name="Group 9">
            <a:extLst>
              <a:ext uri="{FF2B5EF4-FFF2-40B4-BE49-F238E27FC236}">
                <a16:creationId xmlns:a16="http://schemas.microsoft.com/office/drawing/2014/main" id="{A9447A9B-05C5-2D33-EA07-1D88A284EAB7}"/>
              </a:ext>
            </a:extLst>
          </p:cNvPr>
          <p:cNvGrpSpPr/>
          <p:nvPr/>
        </p:nvGrpSpPr>
        <p:grpSpPr>
          <a:xfrm>
            <a:off x="129183" y="1364632"/>
            <a:ext cx="3954923" cy="2093720"/>
            <a:chOff x="129183" y="1364632"/>
            <a:chExt cx="3954923" cy="2093720"/>
          </a:xfrm>
        </p:grpSpPr>
        <p:grpSp>
          <p:nvGrpSpPr>
            <p:cNvPr id="6" name="Group 5">
              <a:extLst>
                <a:ext uri="{FF2B5EF4-FFF2-40B4-BE49-F238E27FC236}">
                  <a16:creationId xmlns:a16="http://schemas.microsoft.com/office/drawing/2014/main" id="{4D9F6053-3D6F-D1A5-E3AB-FBF277DEE054}"/>
                </a:ext>
              </a:extLst>
            </p:cNvPr>
            <p:cNvGrpSpPr/>
            <p:nvPr/>
          </p:nvGrpSpPr>
          <p:grpSpPr>
            <a:xfrm>
              <a:off x="767614" y="1364632"/>
              <a:ext cx="3316492" cy="1811214"/>
              <a:chOff x="767614" y="1364632"/>
              <a:chExt cx="3316492" cy="1811214"/>
            </a:xfrm>
          </p:grpSpPr>
          <p:sp>
            <p:nvSpPr>
              <p:cNvPr id="71" name="Text Box 15">
                <a:extLst>
                  <a:ext uri="{FF2B5EF4-FFF2-40B4-BE49-F238E27FC236}">
                    <a16:creationId xmlns:a16="http://schemas.microsoft.com/office/drawing/2014/main" id="{2044DBB7-B440-D2E2-69F3-508D4B410B80}"/>
                  </a:ext>
                </a:extLst>
              </p:cNvPr>
              <p:cNvSpPr txBox="1">
                <a:spLocks noChangeArrowheads="1"/>
              </p:cNvSpPr>
              <p:nvPr/>
            </p:nvSpPr>
            <p:spPr bwMode="auto">
              <a:xfrm rot="20401993">
                <a:off x="767614" y="1364632"/>
                <a:ext cx="3316492" cy="181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Xác</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định</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quỹ</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đạo</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tên</a:t>
                </a:r>
                <a:r>
                  <a:rPr kumimoji="0" lang="en-US" altLang="en-US" sz="22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2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lửa</a:t>
                </a:r>
                <a:endParaRPr kumimoji="0" lang="en-US" altLang="en-US" sz="22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22" name="Google Shape;24;p1">
                <a:extLst>
                  <a:ext uri="{FF2B5EF4-FFF2-40B4-BE49-F238E27FC236}">
                    <a16:creationId xmlns:a16="http://schemas.microsoft.com/office/drawing/2014/main" id="{F2FC5CC8-B4F6-456B-D3E8-DBA430A10E66}"/>
                  </a:ext>
                </a:extLst>
              </p:cNvPr>
              <p:cNvPicPr preferRelativeResize="0"/>
              <p:nvPr/>
            </p:nvPicPr>
            <p:blipFill rotWithShape="1">
              <a:blip r:embed="rId10">
                <a:alphaModFix/>
              </a:blip>
              <a:srcRect/>
              <a:stretch/>
            </p:blipFill>
            <p:spPr>
              <a:xfrm>
                <a:off x="1229113" y="1946050"/>
                <a:ext cx="2673522" cy="1225549"/>
              </a:xfrm>
              <a:prstGeom prst="rect">
                <a:avLst/>
              </a:prstGeom>
              <a:noFill/>
              <a:ln>
                <a:noFill/>
              </a:ln>
            </p:spPr>
          </p:pic>
        </p:grpSp>
        <p:pic>
          <p:nvPicPr>
            <p:cNvPr id="7172" name="Picture 4" descr="Tỉnh nào có người Xtiêng cư trú đông nhất?">
              <a:extLst>
                <a:ext uri="{FF2B5EF4-FFF2-40B4-BE49-F238E27FC236}">
                  <a16:creationId xmlns:a16="http://schemas.microsoft.com/office/drawing/2014/main" id="{A8B4DD6C-2657-D8E5-44FB-D9BE3E96E1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183" y="2572557"/>
              <a:ext cx="1181060" cy="8857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E16200E-8A7F-610C-E177-9FD0C0EBBB30}"/>
              </a:ext>
            </a:extLst>
          </p:cNvPr>
          <p:cNvGrpSpPr/>
          <p:nvPr/>
        </p:nvGrpSpPr>
        <p:grpSpPr>
          <a:xfrm>
            <a:off x="387436" y="3525028"/>
            <a:ext cx="3888628" cy="1888370"/>
            <a:chOff x="387436" y="3525028"/>
            <a:chExt cx="3888628" cy="1888370"/>
          </a:xfrm>
        </p:grpSpPr>
        <p:grpSp>
          <p:nvGrpSpPr>
            <p:cNvPr id="13" name="Group 12">
              <a:extLst>
                <a:ext uri="{FF2B5EF4-FFF2-40B4-BE49-F238E27FC236}">
                  <a16:creationId xmlns:a16="http://schemas.microsoft.com/office/drawing/2014/main" id="{067A7E1C-9A84-070A-99EB-0EE651578045}"/>
                </a:ext>
              </a:extLst>
            </p:cNvPr>
            <p:cNvGrpSpPr/>
            <p:nvPr/>
          </p:nvGrpSpPr>
          <p:grpSpPr>
            <a:xfrm>
              <a:off x="1766006" y="3942340"/>
              <a:ext cx="2510058" cy="1471058"/>
              <a:chOff x="1766006" y="3942340"/>
              <a:chExt cx="2510058" cy="1471058"/>
            </a:xfrm>
          </p:grpSpPr>
          <p:grpSp>
            <p:nvGrpSpPr>
              <p:cNvPr id="12" name="Group 11">
                <a:extLst>
                  <a:ext uri="{FF2B5EF4-FFF2-40B4-BE49-F238E27FC236}">
                    <a16:creationId xmlns:a16="http://schemas.microsoft.com/office/drawing/2014/main" id="{FC2C48E6-5B5F-A349-27D1-8E0C0E55FBFE}"/>
                  </a:ext>
                </a:extLst>
              </p:cNvPr>
              <p:cNvGrpSpPr/>
              <p:nvPr/>
            </p:nvGrpSpPr>
            <p:grpSpPr>
              <a:xfrm>
                <a:off x="1922918" y="3942340"/>
                <a:ext cx="2284412" cy="1287462"/>
                <a:chOff x="1922918" y="3942340"/>
                <a:chExt cx="2284412" cy="1287462"/>
              </a:xfrm>
            </p:grpSpPr>
            <p:pic>
              <p:nvPicPr>
                <p:cNvPr id="54" name="Google Shape;38;p1">
                  <a:extLst>
                    <a:ext uri="{FF2B5EF4-FFF2-40B4-BE49-F238E27FC236}">
                      <a16:creationId xmlns:a16="http://schemas.microsoft.com/office/drawing/2014/main" id="{D71CC058-3300-AB69-A0ED-EE17CD455285}"/>
                    </a:ext>
                  </a:extLst>
                </p:cNvPr>
                <p:cNvPicPr preferRelativeResize="0"/>
                <p:nvPr/>
              </p:nvPicPr>
              <p:blipFill rotWithShape="1">
                <a:blip r:embed="rId12">
                  <a:alphaModFix/>
                </a:blip>
                <a:srcRect/>
                <a:stretch/>
              </p:blipFill>
              <p:spPr>
                <a:xfrm>
                  <a:off x="1922918" y="3942340"/>
                  <a:ext cx="2284412" cy="1287462"/>
                </a:xfrm>
                <a:prstGeom prst="rect">
                  <a:avLst/>
                </a:prstGeom>
                <a:noFill/>
                <a:ln>
                  <a:noFill/>
                </a:ln>
              </p:spPr>
            </p:pic>
            <p:sp>
              <p:nvSpPr>
                <p:cNvPr id="11" name="Rectangle 10">
                  <a:extLst>
                    <a:ext uri="{FF2B5EF4-FFF2-40B4-BE49-F238E27FC236}">
                      <a16:creationId xmlns:a16="http://schemas.microsoft.com/office/drawing/2014/main" id="{B80C21A7-FCF2-EEAD-B66D-6632A50AE50E}"/>
                    </a:ext>
                  </a:extLst>
                </p:cNvPr>
                <p:cNvSpPr/>
                <p:nvPr/>
              </p:nvSpPr>
              <p:spPr>
                <a:xfrm>
                  <a:off x="2178198" y="4183027"/>
                  <a:ext cx="386881" cy="245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 Box 11">
                <a:extLst>
                  <a:ext uri="{FF2B5EF4-FFF2-40B4-BE49-F238E27FC236}">
                    <a16:creationId xmlns:a16="http://schemas.microsoft.com/office/drawing/2014/main" id="{610EA69F-2083-5622-20CA-9E78D19497E8}"/>
                  </a:ext>
                </a:extLst>
              </p:cNvPr>
              <p:cNvSpPr txBox="1">
                <a:spLocks noChangeArrowheads="1"/>
              </p:cNvSpPr>
              <p:nvPr/>
            </p:nvSpPr>
            <p:spPr bwMode="auto">
              <a:xfrm rot="783728">
                <a:off x="1766006" y="4408361"/>
                <a:ext cx="2510058" cy="10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hơi</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nước</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174" name="Picture 6" descr="Bài 28. Động cơ nhiệt - Hoc24">
              <a:extLst>
                <a:ext uri="{FF2B5EF4-FFF2-40B4-BE49-F238E27FC236}">
                  <a16:creationId xmlns:a16="http://schemas.microsoft.com/office/drawing/2014/main" id="{009BE6C3-65B9-ACE4-ECFE-474224F09E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436" y="3525028"/>
              <a:ext cx="1735219" cy="999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A5E630D-AAA4-0017-CC64-212C2EBE26D5}"/>
              </a:ext>
            </a:extLst>
          </p:cNvPr>
          <p:cNvGrpSpPr/>
          <p:nvPr/>
        </p:nvGrpSpPr>
        <p:grpSpPr>
          <a:xfrm>
            <a:off x="601326" y="4368489"/>
            <a:ext cx="3637156" cy="1264122"/>
            <a:chOff x="601326" y="4368489"/>
            <a:chExt cx="3637156" cy="1264122"/>
          </a:xfrm>
        </p:grpSpPr>
        <p:grpSp>
          <p:nvGrpSpPr>
            <p:cNvPr id="17" name="Group 16">
              <a:extLst>
                <a:ext uri="{FF2B5EF4-FFF2-40B4-BE49-F238E27FC236}">
                  <a16:creationId xmlns:a16="http://schemas.microsoft.com/office/drawing/2014/main" id="{AF278D19-1BC9-BB07-673E-941711F7DCE8}"/>
                </a:ext>
              </a:extLst>
            </p:cNvPr>
            <p:cNvGrpSpPr/>
            <p:nvPr/>
          </p:nvGrpSpPr>
          <p:grpSpPr>
            <a:xfrm>
              <a:off x="1058527" y="4368489"/>
              <a:ext cx="3179955" cy="942975"/>
              <a:chOff x="1000471" y="4368489"/>
              <a:chExt cx="3179955" cy="942975"/>
            </a:xfrm>
          </p:grpSpPr>
          <p:grpSp>
            <p:nvGrpSpPr>
              <p:cNvPr id="16" name="Group 15">
                <a:extLst>
                  <a:ext uri="{FF2B5EF4-FFF2-40B4-BE49-F238E27FC236}">
                    <a16:creationId xmlns:a16="http://schemas.microsoft.com/office/drawing/2014/main" id="{B5A71EEE-2A44-E112-05A9-DBB1D78832B9}"/>
                  </a:ext>
                </a:extLst>
              </p:cNvPr>
              <p:cNvGrpSpPr/>
              <p:nvPr/>
            </p:nvGrpSpPr>
            <p:grpSpPr>
              <a:xfrm>
                <a:off x="1000471" y="4368489"/>
                <a:ext cx="3179955" cy="942975"/>
                <a:chOff x="1000471" y="4368489"/>
                <a:chExt cx="3179955" cy="942975"/>
              </a:xfrm>
            </p:grpSpPr>
            <p:pic>
              <p:nvPicPr>
                <p:cNvPr id="53" name="Google Shape;37;p1">
                  <a:extLst>
                    <a:ext uri="{FF2B5EF4-FFF2-40B4-BE49-F238E27FC236}">
                      <a16:creationId xmlns:a16="http://schemas.microsoft.com/office/drawing/2014/main" id="{0DC33164-E450-FF95-10F1-ABD82A2049C0}"/>
                    </a:ext>
                  </a:extLst>
                </p:cNvPr>
                <p:cNvPicPr preferRelativeResize="0"/>
                <p:nvPr/>
              </p:nvPicPr>
              <p:blipFill rotWithShape="1">
                <a:blip r:embed="rId14">
                  <a:alphaModFix/>
                </a:blip>
                <a:srcRect/>
                <a:stretch/>
              </p:blipFill>
              <p:spPr>
                <a:xfrm>
                  <a:off x="1000471" y="4368489"/>
                  <a:ext cx="3179955" cy="942975"/>
                </a:xfrm>
                <a:prstGeom prst="rect">
                  <a:avLst/>
                </a:prstGeom>
                <a:noFill/>
                <a:ln>
                  <a:noFill/>
                </a:ln>
              </p:spPr>
            </p:pic>
            <p:sp>
              <p:nvSpPr>
                <p:cNvPr id="15" name="Rectangle 14">
                  <a:extLst>
                    <a:ext uri="{FF2B5EF4-FFF2-40B4-BE49-F238E27FC236}">
                      <a16:creationId xmlns:a16="http://schemas.microsoft.com/office/drawing/2014/main" id="{275BDF9F-50C5-D014-1949-D7D07F7EE54A}"/>
                    </a:ext>
                  </a:extLst>
                </p:cNvPr>
                <p:cNvSpPr/>
                <p:nvPr/>
              </p:nvSpPr>
              <p:spPr>
                <a:xfrm>
                  <a:off x="1438448" y="4586071"/>
                  <a:ext cx="983459" cy="258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 Box 12">
                <a:extLst>
                  <a:ext uri="{FF2B5EF4-FFF2-40B4-BE49-F238E27FC236}">
                    <a16:creationId xmlns:a16="http://schemas.microsoft.com/office/drawing/2014/main" id="{FF288104-5331-4953-D6B3-7BEEA02C70E2}"/>
                  </a:ext>
                </a:extLst>
              </p:cNvPr>
              <p:cNvSpPr txBox="1">
                <a:spLocks noChangeArrowheads="1"/>
              </p:cNvSpPr>
              <p:nvPr/>
            </p:nvSpPr>
            <p:spPr bwMode="auto">
              <a:xfrm>
                <a:off x="1407850" y="4542727"/>
                <a:ext cx="2002529"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err="1">
                    <a:latin typeface="Calibri" panose="020F0502020204030204" pitchFamily="34" charset="0"/>
                    <a:cs typeface="Calibri" panose="020F0502020204030204" pitchFamily="34" charset="0"/>
                  </a:rPr>
                  <a:t>Động</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cơ</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nhiệt</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176" name="Picture 8" descr="Động cơ nhiệt, động cơ đốt trong 4 kỳ, 2 kỳ chạy xăng và Diesel | VẬT LÝ  PHỔ THÔNG">
              <a:extLst>
                <a:ext uri="{FF2B5EF4-FFF2-40B4-BE49-F238E27FC236}">
                  <a16:creationId xmlns:a16="http://schemas.microsoft.com/office/drawing/2014/main" id="{7CAC527C-6CC4-D1FA-7695-D76CB04F8D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326" y="4586071"/>
              <a:ext cx="943601" cy="1046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99" name="Group 7198">
            <a:extLst>
              <a:ext uri="{FF2B5EF4-FFF2-40B4-BE49-F238E27FC236}">
                <a16:creationId xmlns:a16="http://schemas.microsoft.com/office/drawing/2014/main" id="{11F522F4-184F-1C88-9A6A-9A41F45F391D}"/>
              </a:ext>
            </a:extLst>
          </p:cNvPr>
          <p:cNvGrpSpPr/>
          <p:nvPr/>
        </p:nvGrpSpPr>
        <p:grpSpPr>
          <a:xfrm>
            <a:off x="8052121" y="4611073"/>
            <a:ext cx="4110410" cy="1151639"/>
            <a:chOff x="8052121" y="4611073"/>
            <a:chExt cx="4110410" cy="1151639"/>
          </a:xfrm>
        </p:grpSpPr>
        <p:pic>
          <p:nvPicPr>
            <p:cNvPr id="115" name="Picture 14" descr="Motor GIF | Gfycat">
              <a:extLst>
                <a:ext uri="{FF2B5EF4-FFF2-40B4-BE49-F238E27FC236}">
                  <a16:creationId xmlns:a16="http://schemas.microsoft.com/office/drawing/2014/main" id="{D7F35A59-7448-94FC-D89D-3E891B1624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13718" y="4719884"/>
              <a:ext cx="1548813" cy="827814"/>
            </a:xfrm>
            <a:prstGeom prst="rect">
              <a:avLst/>
            </a:prstGeom>
            <a:noFill/>
            <a:extLst>
              <a:ext uri="{909E8E84-426E-40DD-AFC4-6F175D3DCCD1}">
                <a14:hiddenFill xmlns:a14="http://schemas.microsoft.com/office/drawing/2010/main">
                  <a:solidFill>
                    <a:srgbClr val="FFFFFF"/>
                  </a:solidFill>
                </a14:hiddenFill>
              </a:ext>
            </a:extLst>
          </p:spPr>
        </p:pic>
        <p:grpSp>
          <p:nvGrpSpPr>
            <p:cNvPr id="7186" name="Group 7185">
              <a:extLst>
                <a:ext uri="{FF2B5EF4-FFF2-40B4-BE49-F238E27FC236}">
                  <a16:creationId xmlns:a16="http://schemas.microsoft.com/office/drawing/2014/main" id="{42839268-27CB-FF1A-A4BB-1FB1D715BE64}"/>
                </a:ext>
              </a:extLst>
            </p:cNvPr>
            <p:cNvGrpSpPr/>
            <p:nvPr/>
          </p:nvGrpSpPr>
          <p:grpSpPr>
            <a:xfrm>
              <a:off x="8052121" y="4611073"/>
              <a:ext cx="3294693" cy="1151639"/>
              <a:chOff x="4906962" y="5770408"/>
              <a:chExt cx="3294693" cy="1151639"/>
            </a:xfrm>
          </p:grpSpPr>
          <p:pic>
            <p:nvPicPr>
              <p:cNvPr id="59" name="Google Shape;43;p1">
                <a:extLst>
                  <a:ext uri="{FF2B5EF4-FFF2-40B4-BE49-F238E27FC236}">
                    <a16:creationId xmlns:a16="http://schemas.microsoft.com/office/drawing/2014/main" id="{88E79C34-BCCF-95AD-549A-D8C1CA205CA4}"/>
                  </a:ext>
                </a:extLst>
              </p:cNvPr>
              <p:cNvPicPr preferRelativeResize="0"/>
              <p:nvPr/>
            </p:nvPicPr>
            <p:blipFill rotWithShape="1">
              <a:blip r:embed="rId17">
                <a:alphaModFix/>
              </a:blip>
              <a:srcRect/>
              <a:stretch/>
            </p:blipFill>
            <p:spPr>
              <a:xfrm>
                <a:off x="4906962" y="5770408"/>
                <a:ext cx="3294693" cy="936625"/>
              </a:xfrm>
              <a:prstGeom prst="rect">
                <a:avLst/>
              </a:prstGeom>
              <a:noFill/>
              <a:ln>
                <a:noFill/>
              </a:ln>
            </p:spPr>
          </p:pic>
          <p:sp>
            <p:nvSpPr>
              <p:cNvPr id="7180" name="Rectangle 7179">
                <a:extLst>
                  <a:ext uri="{FF2B5EF4-FFF2-40B4-BE49-F238E27FC236}">
                    <a16:creationId xmlns:a16="http://schemas.microsoft.com/office/drawing/2014/main" id="{BABF60F5-654C-5851-431E-632F4879C9CA}"/>
                  </a:ext>
                </a:extLst>
              </p:cNvPr>
              <p:cNvSpPr/>
              <p:nvPr/>
            </p:nvSpPr>
            <p:spPr>
              <a:xfrm>
                <a:off x="7186548" y="6004289"/>
                <a:ext cx="399935" cy="257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Box 9">
                <a:extLst>
                  <a:ext uri="{FF2B5EF4-FFF2-40B4-BE49-F238E27FC236}">
                    <a16:creationId xmlns:a16="http://schemas.microsoft.com/office/drawing/2014/main" id="{AFF8FD71-819B-DF9A-FFDB-F98436DCD5DC}"/>
                  </a:ext>
                </a:extLst>
              </p:cNvPr>
              <p:cNvSpPr txBox="1">
                <a:spLocks noChangeArrowheads="1"/>
              </p:cNvSpPr>
              <p:nvPr/>
            </p:nvSpPr>
            <p:spPr bwMode="auto">
              <a:xfrm>
                <a:off x="5559581" y="6210099"/>
                <a:ext cx="2151287" cy="71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err="1">
                    <a:latin typeface="Calibri" panose="020F0502020204030204" pitchFamily="34" charset="0"/>
                    <a:cs typeface="Calibri" panose="020F0502020204030204" pitchFamily="34" charset="0"/>
                  </a:rPr>
                  <a:t>Đinamo</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xe</a:t>
                </a:r>
                <a:r>
                  <a:rPr lang="en-US" altLang="en-US" sz="2400" dirty="0">
                    <a:latin typeface="Calibri" panose="020F0502020204030204" pitchFamily="34" charset="0"/>
                    <a:cs typeface="Calibri" panose="020F0502020204030204" pitchFamily="34" charset="0"/>
                  </a:rPr>
                  <a:t> </a:t>
                </a:r>
                <a:r>
                  <a:rPr lang="en-US" altLang="en-US" sz="2400" dirty="0" err="1">
                    <a:latin typeface="Calibri" panose="020F0502020204030204" pitchFamily="34" charset="0"/>
                    <a:cs typeface="Calibri" panose="020F0502020204030204" pitchFamily="34" charset="0"/>
                  </a:rPr>
                  <a:t>đạp</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grpSp>
      <p:sp>
        <p:nvSpPr>
          <p:cNvPr id="2" name="Diamond 1">
            <a:extLst>
              <a:ext uri="{FF2B5EF4-FFF2-40B4-BE49-F238E27FC236}">
                <a16:creationId xmlns:a16="http://schemas.microsoft.com/office/drawing/2014/main" id="{CA0D73AE-F0B3-8091-7DEB-E63575464DBD}"/>
              </a:ext>
            </a:extLst>
          </p:cNvPr>
          <p:cNvSpPr/>
          <p:nvPr/>
        </p:nvSpPr>
        <p:spPr bwMode="auto">
          <a:xfrm>
            <a:off x="4907597" y="2246597"/>
            <a:ext cx="2377440" cy="2377440"/>
          </a:xfrm>
          <a:prstGeom prst="diamon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kumimoji="0" lang="en-US" altLang="en-US" sz="2800" b="1" i="0" u="none" strike="noStrike" normalizeH="0" baseline="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Vật lý</a:t>
            </a:r>
            <a:r>
              <a:rPr kumimoji="0" lang="en-US" altLang="en-US" sz="2800" b="1" i="0" u="none" strike="noStrike" normalizeH="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 </a:t>
            </a:r>
          </a:p>
          <a:p>
            <a:pPr algn="ctr"/>
            <a:r>
              <a:rPr kumimoji="0" lang="en-US" altLang="en-US" sz="2800" b="1" i="0" u="none" strike="noStrike" normalizeH="0">
                <a:ln w="0"/>
                <a:solidFill>
                  <a:schemeClr val="bg1"/>
                </a:solidFill>
                <a:effectLst>
                  <a:reflection blurRad="6350" stA="53000" endA="300" endPos="35500" dir="5400000" sy="-90000" algn="bl" rotWithShape="0"/>
                </a:effectLst>
                <a:latin typeface="Calibri" panose="020F0502020204030204" pitchFamily="34" charset="0"/>
                <a:ea typeface="Calibri" panose="020F0502020204030204" pitchFamily="34" charset="0"/>
                <a:cs typeface="Calibri" panose="020F0502020204030204" pitchFamily="34" charset="0"/>
              </a:rPr>
              <a:t>cổ điển</a:t>
            </a:r>
            <a:endParaRPr lang="en-US" sz="2800" b="1">
              <a:ln w="0"/>
              <a:solidFill>
                <a:schemeClr val="bg1"/>
              </a:solidFill>
              <a:effectLst>
                <a:reflection blurRad="6350" stA="53000" endA="300" endPos="35500" dir="5400000" sy="-90000" algn="bl" rotWithShape="0"/>
              </a:effectLst>
              <a:latin typeface="Calibri" panose="020F0502020204030204" pitchFamily="34" charset="0"/>
              <a:cs typeface="Calibri" panose="020F0502020204030204" pitchFamily="34" charset="0"/>
            </a:endParaRPr>
          </a:p>
        </p:txBody>
      </p:sp>
      <p:grpSp>
        <p:nvGrpSpPr>
          <p:cNvPr id="7195" name="Group 7194">
            <a:extLst>
              <a:ext uri="{FF2B5EF4-FFF2-40B4-BE49-F238E27FC236}">
                <a16:creationId xmlns:a16="http://schemas.microsoft.com/office/drawing/2014/main" id="{36E68A59-1234-28D1-4A7F-6485BFA354DA}"/>
              </a:ext>
            </a:extLst>
          </p:cNvPr>
          <p:cNvGrpSpPr/>
          <p:nvPr/>
        </p:nvGrpSpPr>
        <p:grpSpPr>
          <a:xfrm>
            <a:off x="8087703" y="4446106"/>
            <a:ext cx="3616203" cy="2164993"/>
            <a:chOff x="8110371" y="4469295"/>
            <a:chExt cx="3616203" cy="2164993"/>
          </a:xfrm>
        </p:grpSpPr>
        <p:grpSp>
          <p:nvGrpSpPr>
            <p:cNvPr id="7179" name="Group 7178">
              <a:extLst>
                <a:ext uri="{FF2B5EF4-FFF2-40B4-BE49-F238E27FC236}">
                  <a16:creationId xmlns:a16="http://schemas.microsoft.com/office/drawing/2014/main" id="{AA74AA25-873C-E5E7-0046-DD4FE218FE9F}"/>
                </a:ext>
              </a:extLst>
            </p:cNvPr>
            <p:cNvGrpSpPr/>
            <p:nvPr/>
          </p:nvGrpSpPr>
          <p:grpSpPr>
            <a:xfrm>
              <a:off x="8110371" y="4469295"/>
              <a:ext cx="3616203" cy="1886971"/>
              <a:chOff x="8124885" y="4483809"/>
              <a:chExt cx="3616203" cy="1886971"/>
            </a:xfrm>
          </p:grpSpPr>
          <p:sp>
            <p:nvSpPr>
              <p:cNvPr id="87" name="Text Box 7">
                <a:extLst>
                  <a:ext uri="{FF2B5EF4-FFF2-40B4-BE49-F238E27FC236}">
                    <a16:creationId xmlns:a16="http://schemas.microsoft.com/office/drawing/2014/main" id="{3F29BDAE-F304-9549-4D8E-40E8C715AAFA}"/>
                  </a:ext>
                </a:extLst>
              </p:cNvPr>
              <p:cNvSpPr txBox="1">
                <a:spLocks noChangeArrowheads="1"/>
              </p:cNvSpPr>
              <p:nvPr/>
            </p:nvSpPr>
            <p:spPr bwMode="auto">
              <a:xfrm rot="1509004">
                <a:off x="8168678" y="4483809"/>
                <a:ext cx="2968145" cy="158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La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bàn</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chỉ</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đường</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nvGrpSpPr>
              <p:cNvPr id="7177" name="Group 7176">
                <a:extLst>
                  <a:ext uri="{FF2B5EF4-FFF2-40B4-BE49-F238E27FC236}">
                    <a16:creationId xmlns:a16="http://schemas.microsoft.com/office/drawing/2014/main" id="{5D44B5EB-9AC9-311D-5900-77F285E5FCE1}"/>
                  </a:ext>
                </a:extLst>
              </p:cNvPr>
              <p:cNvGrpSpPr/>
              <p:nvPr/>
            </p:nvGrpSpPr>
            <p:grpSpPr>
              <a:xfrm>
                <a:off x="8124885" y="4788287"/>
                <a:ext cx="3616203" cy="1582493"/>
                <a:chOff x="8212940" y="4786988"/>
                <a:chExt cx="2627312" cy="1582493"/>
              </a:xfrm>
            </p:grpSpPr>
            <p:pic>
              <p:nvPicPr>
                <p:cNvPr id="57" name="Google Shape;41;p1">
                  <a:extLst>
                    <a:ext uri="{FF2B5EF4-FFF2-40B4-BE49-F238E27FC236}">
                      <a16:creationId xmlns:a16="http://schemas.microsoft.com/office/drawing/2014/main" id="{8E6544D3-BDC0-95C6-8D72-1031853E0935}"/>
                    </a:ext>
                  </a:extLst>
                </p:cNvPr>
                <p:cNvPicPr preferRelativeResize="0"/>
                <p:nvPr/>
              </p:nvPicPr>
              <p:blipFill rotWithShape="1">
                <a:blip r:embed="rId18">
                  <a:alphaModFix/>
                </a:blip>
                <a:srcRect/>
                <a:stretch/>
              </p:blipFill>
              <p:spPr>
                <a:xfrm>
                  <a:off x="8212940" y="4786988"/>
                  <a:ext cx="2627312" cy="1582493"/>
                </a:xfrm>
                <a:prstGeom prst="rect">
                  <a:avLst/>
                </a:prstGeom>
                <a:noFill/>
                <a:ln>
                  <a:noFill/>
                </a:ln>
              </p:spPr>
            </p:pic>
            <p:sp>
              <p:nvSpPr>
                <p:cNvPr id="7175" name="Rectangle 7174">
                  <a:extLst>
                    <a:ext uri="{FF2B5EF4-FFF2-40B4-BE49-F238E27FC236}">
                      <a16:creationId xmlns:a16="http://schemas.microsoft.com/office/drawing/2014/main" id="{AC4D6B39-FC09-6A99-698F-19CAF4B5F289}"/>
                    </a:ext>
                  </a:extLst>
                </p:cNvPr>
                <p:cNvSpPr/>
                <p:nvPr/>
              </p:nvSpPr>
              <p:spPr>
                <a:xfrm>
                  <a:off x="10101262" y="5733923"/>
                  <a:ext cx="362948" cy="283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193" name="Picture 12" descr="La bàn phong thủy được sử dụng trong xác định hướng nhà">
              <a:extLst>
                <a:ext uri="{FF2B5EF4-FFF2-40B4-BE49-F238E27FC236}">
                  <a16:creationId xmlns:a16="http://schemas.microsoft.com/office/drawing/2014/main" id="{6CB8FD84-21C0-D7C0-7277-4B0539F2EF2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65417" y="5720309"/>
              <a:ext cx="915671" cy="9139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1" name="Group 7200">
            <a:extLst>
              <a:ext uri="{FF2B5EF4-FFF2-40B4-BE49-F238E27FC236}">
                <a16:creationId xmlns:a16="http://schemas.microsoft.com/office/drawing/2014/main" id="{9D1E8C2C-50DF-BBB9-1B79-33D05C1B14C4}"/>
              </a:ext>
            </a:extLst>
          </p:cNvPr>
          <p:cNvGrpSpPr/>
          <p:nvPr/>
        </p:nvGrpSpPr>
        <p:grpSpPr>
          <a:xfrm>
            <a:off x="7820865" y="3691157"/>
            <a:ext cx="4318659" cy="2367816"/>
            <a:chOff x="7820865" y="3691157"/>
            <a:chExt cx="4318659" cy="2367816"/>
          </a:xfrm>
        </p:grpSpPr>
        <p:grpSp>
          <p:nvGrpSpPr>
            <p:cNvPr id="7187" name="Group 7186">
              <a:extLst>
                <a:ext uri="{FF2B5EF4-FFF2-40B4-BE49-F238E27FC236}">
                  <a16:creationId xmlns:a16="http://schemas.microsoft.com/office/drawing/2014/main" id="{68501A45-E6BB-6A92-A00B-F98E5013C12C}"/>
                </a:ext>
              </a:extLst>
            </p:cNvPr>
            <p:cNvGrpSpPr/>
            <p:nvPr/>
          </p:nvGrpSpPr>
          <p:grpSpPr>
            <a:xfrm>
              <a:off x="7820865" y="3864069"/>
              <a:ext cx="3715303" cy="2194904"/>
              <a:chOff x="7864938" y="3865075"/>
              <a:chExt cx="3715303" cy="2194904"/>
            </a:xfrm>
          </p:grpSpPr>
          <p:grpSp>
            <p:nvGrpSpPr>
              <p:cNvPr id="7184" name="Group 7183">
                <a:extLst>
                  <a:ext uri="{FF2B5EF4-FFF2-40B4-BE49-F238E27FC236}">
                    <a16:creationId xmlns:a16="http://schemas.microsoft.com/office/drawing/2014/main" id="{D902F6C2-2D73-7803-F631-180D26AE91E0}"/>
                  </a:ext>
                </a:extLst>
              </p:cNvPr>
              <p:cNvGrpSpPr/>
              <p:nvPr/>
            </p:nvGrpSpPr>
            <p:grpSpPr>
              <a:xfrm>
                <a:off x="7864938" y="3865075"/>
                <a:ext cx="3715303" cy="1576387"/>
                <a:chOff x="7791015" y="3885634"/>
                <a:chExt cx="3715303" cy="1576387"/>
              </a:xfrm>
            </p:grpSpPr>
            <p:pic>
              <p:nvPicPr>
                <p:cNvPr id="61" name="Google Shape;45;p1">
                  <a:extLst>
                    <a:ext uri="{FF2B5EF4-FFF2-40B4-BE49-F238E27FC236}">
                      <a16:creationId xmlns:a16="http://schemas.microsoft.com/office/drawing/2014/main" id="{23D12988-BCB5-45C7-1907-14A3025ABC5D}"/>
                    </a:ext>
                  </a:extLst>
                </p:cNvPr>
                <p:cNvPicPr preferRelativeResize="0"/>
                <p:nvPr/>
              </p:nvPicPr>
              <p:blipFill rotWithShape="1">
                <a:blip r:embed="rId20">
                  <a:alphaModFix/>
                </a:blip>
                <a:srcRect/>
                <a:stretch/>
              </p:blipFill>
              <p:spPr>
                <a:xfrm>
                  <a:off x="7791015" y="3885634"/>
                  <a:ext cx="3715303" cy="1576387"/>
                </a:xfrm>
                <a:prstGeom prst="rect">
                  <a:avLst/>
                </a:prstGeom>
                <a:noFill/>
                <a:ln>
                  <a:noFill/>
                </a:ln>
              </p:spPr>
            </p:pic>
            <p:sp>
              <p:nvSpPr>
                <p:cNvPr id="7183" name="Rectangle 7182">
                  <a:extLst>
                    <a:ext uri="{FF2B5EF4-FFF2-40B4-BE49-F238E27FC236}">
                      <a16:creationId xmlns:a16="http://schemas.microsoft.com/office/drawing/2014/main" id="{56D4F930-6579-2A7C-BB1B-0CCDAA2A997F}"/>
                    </a:ext>
                  </a:extLst>
                </p:cNvPr>
                <p:cNvSpPr/>
                <p:nvPr/>
              </p:nvSpPr>
              <p:spPr>
                <a:xfrm>
                  <a:off x="10271125" y="4030745"/>
                  <a:ext cx="576853" cy="338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 Box 10">
                <a:extLst>
                  <a:ext uri="{FF2B5EF4-FFF2-40B4-BE49-F238E27FC236}">
                    <a16:creationId xmlns:a16="http://schemas.microsoft.com/office/drawing/2014/main" id="{D521C8C3-1887-82B3-5322-29A9C091333E}"/>
                  </a:ext>
                </a:extLst>
              </p:cNvPr>
              <p:cNvSpPr txBox="1">
                <a:spLocks noChangeArrowheads="1"/>
              </p:cNvSpPr>
              <p:nvPr/>
            </p:nvSpPr>
            <p:spPr bwMode="auto">
              <a:xfrm rot="20898861">
                <a:off x="8381559" y="4680591"/>
                <a:ext cx="3049766" cy="13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phát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err="1">
                    <a:ln>
                      <a:noFill/>
                    </a:ln>
                    <a:effectLst/>
                    <a:latin typeface="Calibri" panose="020F0502020204030204" pitchFamily="34" charset="0"/>
                    <a:ea typeface="Calibri" panose="020F0502020204030204" pitchFamily="34" charset="0"/>
                    <a:cs typeface="Calibri" panose="020F0502020204030204" pitchFamily="34" charset="0"/>
                  </a:rPr>
                  <a:t>điện</a:t>
                </a:r>
                <a:r>
                  <a:rPr kumimoji="0" lang="en-US" altLang="en-US" sz="2400" b="0" i="0" u="none" strike="noStrike" cap="none" normalizeH="0">
                    <a:ln>
                      <a:noFill/>
                    </a:ln>
                    <a:effectLst/>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a:ln>
                      <a:noFill/>
                    </a:ln>
                    <a:effectLst/>
                    <a:latin typeface="Calibri" panose="020F0502020204030204" pitchFamily="34" charset="0"/>
                    <a:ea typeface="Calibri" panose="020F0502020204030204" pitchFamily="34" charset="0"/>
                    <a:cs typeface="Calibri" panose="020F0502020204030204" pitchFamily="34" charset="0"/>
                  </a:rPr>
                  <a:t>xoay chiều</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0" name="Picture 16" descr="Dòng điện xoay chiều là gì? cách tạo ra dòng điện xoay chiều | VẬT LÝ PHỔ  THÔNG">
              <a:extLst>
                <a:ext uri="{FF2B5EF4-FFF2-40B4-BE49-F238E27FC236}">
                  <a16:creationId xmlns:a16="http://schemas.microsoft.com/office/drawing/2014/main" id="{8426FB87-A0E3-6FAE-0E5B-9D3B2B557D1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581701" y="3691157"/>
              <a:ext cx="1557823" cy="954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3" name="Group 7202">
            <a:extLst>
              <a:ext uri="{FF2B5EF4-FFF2-40B4-BE49-F238E27FC236}">
                <a16:creationId xmlns:a16="http://schemas.microsoft.com/office/drawing/2014/main" id="{FE2D832F-30C2-EA98-4B6A-4115ECB8F9F5}"/>
              </a:ext>
            </a:extLst>
          </p:cNvPr>
          <p:cNvGrpSpPr/>
          <p:nvPr/>
        </p:nvGrpSpPr>
        <p:grpSpPr>
          <a:xfrm>
            <a:off x="8022161" y="1649394"/>
            <a:ext cx="3577299" cy="1949587"/>
            <a:chOff x="8021640" y="1649883"/>
            <a:chExt cx="3577299" cy="1949587"/>
          </a:xfrm>
        </p:grpSpPr>
        <p:grpSp>
          <p:nvGrpSpPr>
            <p:cNvPr id="7192" name="Group 7191">
              <a:extLst>
                <a:ext uri="{FF2B5EF4-FFF2-40B4-BE49-F238E27FC236}">
                  <a16:creationId xmlns:a16="http://schemas.microsoft.com/office/drawing/2014/main" id="{01C994A6-DA22-975E-4F2F-836063FD3728}"/>
                </a:ext>
              </a:extLst>
            </p:cNvPr>
            <p:cNvGrpSpPr/>
            <p:nvPr/>
          </p:nvGrpSpPr>
          <p:grpSpPr>
            <a:xfrm>
              <a:off x="8021640" y="1649883"/>
              <a:ext cx="3129829" cy="1530101"/>
              <a:chOff x="8021640" y="1649883"/>
              <a:chExt cx="3129829" cy="1530101"/>
            </a:xfrm>
          </p:grpSpPr>
          <p:sp>
            <p:nvSpPr>
              <p:cNvPr id="107" name="Text Box 6">
                <a:extLst>
                  <a:ext uri="{FF2B5EF4-FFF2-40B4-BE49-F238E27FC236}">
                    <a16:creationId xmlns:a16="http://schemas.microsoft.com/office/drawing/2014/main" id="{90D919EE-D7EC-A8E3-12FF-F39AB6312083}"/>
                  </a:ext>
                </a:extLst>
              </p:cNvPr>
              <p:cNvSpPr txBox="1">
                <a:spLocks noChangeArrowheads="1"/>
              </p:cNvSpPr>
              <p:nvPr/>
            </p:nvSpPr>
            <p:spPr bwMode="auto">
              <a:xfrm rot="838042">
                <a:off x="8021640" y="1649883"/>
                <a:ext cx="3129829" cy="153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Down">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Cánh</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cửa</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tự</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động</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63" name="Google Shape;47;p1">
                <a:extLst>
                  <a:ext uri="{FF2B5EF4-FFF2-40B4-BE49-F238E27FC236}">
                    <a16:creationId xmlns:a16="http://schemas.microsoft.com/office/drawing/2014/main" id="{1994FCA6-002E-6083-C1CE-2074CED45585}"/>
                  </a:ext>
                </a:extLst>
              </p:cNvPr>
              <p:cNvPicPr preferRelativeResize="0"/>
              <p:nvPr/>
            </p:nvPicPr>
            <p:blipFill rotWithShape="1">
              <a:blip r:embed="rId22">
                <a:alphaModFix/>
              </a:blip>
              <a:srcRect/>
              <a:stretch/>
            </p:blipFill>
            <p:spPr>
              <a:xfrm>
                <a:off x="8363322" y="2127669"/>
                <a:ext cx="2291173" cy="1035986"/>
              </a:xfrm>
              <a:prstGeom prst="rect">
                <a:avLst/>
              </a:prstGeom>
              <a:noFill/>
              <a:ln>
                <a:noFill/>
              </a:ln>
            </p:spPr>
          </p:pic>
        </p:grpSp>
        <p:pic>
          <p:nvPicPr>
            <p:cNvPr id="7202" name="Picture 18" descr="Thợ Sửa Cửa Cuốn 24h, Giá Rẻ, Uy Tín, Chuyên Nghiệp, 15 Phút Có Mặt, HCM">
              <a:extLst>
                <a:ext uri="{FF2B5EF4-FFF2-40B4-BE49-F238E27FC236}">
                  <a16:creationId xmlns:a16="http://schemas.microsoft.com/office/drawing/2014/main" id="{0BF39239-C919-5082-F747-A0D0075EC5D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551217" y="2551748"/>
              <a:ext cx="1047722" cy="1047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6" name="Group 7205">
            <a:extLst>
              <a:ext uri="{FF2B5EF4-FFF2-40B4-BE49-F238E27FC236}">
                <a16:creationId xmlns:a16="http://schemas.microsoft.com/office/drawing/2014/main" id="{50500545-3DD8-CEF6-CDBF-64B339916D3A}"/>
              </a:ext>
            </a:extLst>
          </p:cNvPr>
          <p:cNvGrpSpPr/>
          <p:nvPr/>
        </p:nvGrpSpPr>
        <p:grpSpPr>
          <a:xfrm>
            <a:off x="8235561" y="1798209"/>
            <a:ext cx="3478600" cy="1003742"/>
            <a:chOff x="8273661" y="1798209"/>
            <a:chExt cx="3478600" cy="1003742"/>
          </a:xfrm>
        </p:grpSpPr>
        <p:grpSp>
          <p:nvGrpSpPr>
            <p:cNvPr id="7191" name="Group 7190">
              <a:extLst>
                <a:ext uri="{FF2B5EF4-FFF2-40B4-BE49-F238E27FC236}">
                  <a16:creationId xmlns:a16="http://schemas.microsoft.com/office/drawing/2014/main" id="{0B6FFC64-FF1C-00BC-04EB-2A208641DF4D}"/>
                </a:ext>
              </a:extLst>
            </p:cNvPr>
            <p:cNvGrpSpPr/>
            <p:nvPr/>
          </p:nvGrpSpPr>
          <p:grpSpPr>
            <a:xfrm>
              <a:off x="8273661" y="1893952"/>
              <a:ext cx="2961740" cy="741485"/>
              <a:chOff x="8273661" y="1893952"/>
              <a:chExt cx="2961740" cy="741485"/>
            </a:xfrm>
          </p:grpSpPr>
          <p:pic>
            <p:nvPicPr>
              <p:cNvPr id="64" name="Google Shape;48;p1">
                <a:extLst>
                  <a:ext uri="{FF2B5EF4-FFF2-40B4-BE49-F238E27FC236}">
                    <a16:creationId xmlns:a16="http://schemas.microsoft.com/office/drawing/2014/main" id="{9DA7FF14-CDA3-7DD2-B80F-1A1E33549880}"/>
                  </a:ext>
                </a:extLst>
              </p:cNvPr>
              <p:cNvPicPr preferRelativeResize="0"/>
              <p:nvPr/>
            </p:nvPicPr>
            <p:blipFill rotWithShape="1">
              <a:blip r:embed="rId24">
                <a:alphaModFix/>
              </a:blip>
              <a:srcRect/>
              <a:stretch/>
            </p:blipFill>
            <p:spPr>
              <a:xfrm rot="504389">
                <a:off x="8273661" y="1893952"/>
                <a:ext cx="2961740" cy="741485"/>
              </a:xfrm>
              <a:prstGeom prst="rect">
                <a:avLst/>
              </a:prstGeom>
              <a:noFill/>
              <a:ln>
                <a:noFill/>
              </a:ln>
            </p:spPr>
          </p:pic>
          <p:sp>
            <p:nvSpPr>
              <p:cNvPr id="106" name="Text Box 5">
                <a:extLst>
                  <a:ext uri="{FF2B5EF4-FFF2-40B4-BE49-F238E27FC236}">
                    <a16:creationId xmlns:a16="http://schemas.microsoft.com/office/drawing/2014/main" id="{F5C2E2FA-8044-F1C2-F2FD-63EFB78A6DD9}"/>
                  </a:ext>
                </a:extLst>
              </p:cNvPr>
              <p:cNvSpPr txBox="1">
                <a:spLocks noChangeArrowheads="1"/>
              </p:cNvSpPr>
              <p:nvPr/>
            </p:nvSpPr>
            <p:spPr bwMode="auto">
              <a:xfrm rot="180612">
                <a:off x="8581735" y="2135054"/>
                <a:ext cx="2456396" cy="43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Sấy</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khô</a:t>
                </a:r>
                <a:r>
                  <a:rPr kumimoji="0" lang="en-US" altLang="en-US" sz="24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sưởi</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ấm</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4" name="Picture 20" descr="Cháy hàng quạt sưởi Nishu NS-H12 tại Gia Dụng Việt">
              <a:extLst>
                <a:ext uri="{FF2B5EF4-FFF2-40B4-BE49-F238E27FC236}">
                  <a16:creationId xmlns:a16="http://schemas.microsoft.com/office/drawing/2014/main" id="{32C83DD2-CBF4-CFDB-C0F9-F5254AD007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0634693">
              <a:off x="11090535" y="1798209"/>
              <a:ext cx="661726" cy="10037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08" name="Group 7207">
            <a:extLst>
              <a:ext uri="{FF2B5EF4-FFF2-40B4-BE49-F238E27FC236}">
                <a16:creationId xmlns:a16="http://schemas.microsoft.com/office/drawing/2014/main" id="{6D86C876-1BB9-E8CC-E91F-37D091C42AF3}"/>
              </a:ext>
            </a:extLst>
          </p:cNvPr>
          <p:cNvGrpSpPr/>
          <p:nvPr/>
        </p:nvGrpSpPr>
        <p:grpSpPr>
          <a:xfrm>
            <a:off x="8041843" y="357460"/>
            <a:ext cx="3974284" cy="1998084"/>
            <a:chOff x="8041843" y="357460"/>
            <a:chExt cx="3974284" cy="1998084"/>
          </a:xfrm>
        </p:grpSpPr>
        <p:grpSp>
          <p:nvGrpSpPr>
            <p:cNvPr id="7190" name="Group 7189">
              <a:extLst>
                <a:ext uri="{FF2B5EF4-FFF2-40B4-BE49-F238E27FC236}">
                  <a16:creationId xmlns:a16="http://schemas.microsoft.com/office/drawing/2014/main" id="{6170E8D8-AFF6-579B-1D48-82A7A28183B0}"/>
                </a:ext>
              </a:extLst>
            </p:cNvPr>
            <p:cNvGrpSpPr/>
            <p:nvPr/>
          </p:nvGrpSpPr>
          <p:grpSpPr>
            <a:xfrm>
              <a:off x="8041843" y="551127"/>
              <a:ext cx="2995372" cy="1804417"/>
              <a:chOff x="8036941" y="591405"/>
              <a:chExt cx="2995372" cy="1804417"/>
            </a:xfrm>
          </p:grpSpPr>
          <p:pic>
            <p:nvPicPr>
              <p:cNvPr id="66" name="Google Shape;50;p1">
                <a:extLst>
                  <a:ext uri="{FF2B5EF4-FFF2-40B4-BE49-F238E27FC236}">
                    <a16:creationId xmlns:a16="http://schemas.microsoft.com/office/drawing/2014/main" id="{9E13B9A6-7477-5F7A-6BD7-CF15165BB4A7}"/>
                  </a:ext>
                </a:extLst>
              </p:cNvPr>
              <p:cNvPicPr preferRelativeResize="0"/>
              <p:nvPr/>
            </p:nvPicPr>
            <p:blipFill rotWithShape="1">
              <a:blip r:embed="rId26">
                <a:alphaModFix/>
              </a:blip>
              <a:srcRect/>
              <a:stretch/>
            </p:blipFill>
            <p:spPr>
              <a:xfrm rot="20760674">
                <a:off x="8036941" y="591405"/>
                <a:ext cx="2995372" cy="1804417"/>
              </a:xfrm>
              <a:prstGeom prst="rect">
                <a:avLst/>
              </a:prstGeom>
              <a:noFill/>
              <a:ln>
                <a:noFill/>
              </a:ln>
            </p:spPr>
          </p:pic>
          <p:sp>
            <p:nvSpPr>
              <p:cNvPr id="105" name="Text Box 4">
                <a:extLst>
                  <a:ext uri="{FF2B5EF4-FFF2-40B4-BE49-F238E27FC236}">
                    <a16:creationId xmlns:a16="http://schemas.microsoft.com/office/drawing/2014/main" id="{591E2D69-A45A-AF85-82B7-B5C31281F13E}"/>
                  </a:ext>
                </a:extLst>
              </p:cNvPr>
              <p:cNvSpPr txBox="1">
                <a:spLocks noChangeArrowheads="1"/>
              </p:cNvSpPr>
              <p:nvPr/>
            </p:nvSpPr>
            <p:spPr bwMode="auto">
              <a:xfrm rot="20036301">
                <a:off x="8175519" y="1387610"/>
                <a:ext cx="277734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ArchUp">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effectLst/>
                    <a:latin typeface="Calibri" panose="020F0502020204030204" pitchFamily="34" charset="0"/>
                    <a:ea typeface="Calibri" panose="020F0502020204030204" pitchFamily="34" charset="0"/>
                    <a:cs typeface="Calibri" panose="020F0502020204030204" pitchFamily="34" charset="0"/>
                  </a:rPr>
                  <a:t>Máy</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ảnh</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hồng</a:t>
                </a:r>
                <a:r>
                  <a:rPr kumimoji="0" lang="en-US" altLang="en-US" sz="2400" b="0" i="0" u="none" strike="noStrike" cap="none" normalizeH="0" dirty="0">
                    <a:ln>
                      <a:noFill/>
                    </a:ln>
                    <a:effectLst/>
                    <a:latin typeface="Calibri" panose="020F0502020204030204" pitchFamily="34" charset="0"/>
                    <a:ea typeface="Calibri" panose="020F0502020204030204" pitchFamily="34" charset="0"/>
                    <a:cs typeface="Calibri" panose="020F0502020204030204" pitchFamily="34" charset="0"/>
                  </a:rPr>
                  <a:t> </a:t>
                </a:r>
                <a:r>
                  <a:rPr kumimoji="0" lang="en-US" altLang="en-US" sz="2400" b="0" i="0" u="none" strike="noStrike" cap="none" normalizeH="0" dirty="0" err="1">
                    <a:ln>
                      <a:noFill/>
                    </a:ln>
                    <a:effectLst/>
                    <a:latin typeface="Calibri" panose="020F0502020204030204" pitchFamily="34" charset="0"/>
                    <a:ea typeface="Calibri" panose="020F0502020204030204" pitchFamily="34" charset="0"/>
                    <a:cs typeface="Calibri" panose="020F0502020204030204" pitchFamily="34" charset="0"/>
                  </a:rPr>
                  <a:t>ngoại</a:t>
                </a:r>
                <a:endParaRPr kumimoji="0" lang="en-US" altLang="en-US" sz="2400" b="0" i="0" u="none" strike="noStrike" cap="none" normalizeH="0" baseline="0" dirty="0">
                  <a:ln>
                    <a:noFill/>
                  </a:ln>
                  <a:effectLst/>
                  <a:latin typeface="Calibri" panose="020F0502020204030204" pitchFamily="34" charset="0"/>
                  <a:cs typeface="Calibri" panose="020F0502020204030204" pitchFamily="34" charset="0"/>
                </a:endParaRPr>
              </a:p>
            </p:txBody>
          </p:sp>
        </p:grpSp>
        <p:pic>
          <p:nvPicPr>
            <p:cNvPr id="7207" name="Picture 22" descr="เวกเตอร์การ์ตูนเครื่องใช้ในบ้านกล้อง gif | แบบ PSD ดาวน์โหลดฟรี - Pikbest">
              <a:extLst>
                <a:ext uri="{FF2B5EF4-FFF2-40B4-BE49-F238E27FC236}">
                  <a16:creationId xmlns:a16="http://schemas.microsoft.com/office/drawing/2014/main" id="{A5110E0E-502B-1135-BA84-D66CEB93C85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55714" y="357460"/>
              <a:ext cx="1460413" cy="1460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04311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7169"/>
                                        </p:tgtEl>
                                        <p:attrNameLst>
                                          <p:attrName>style.visibility</p:attrName>
                                        </p:attrNameLst>
                                      </p:cBhvr>
                                      <p:to>
                                        <p:strVal val="visible"/>
                                      </p:to>
                                    </p:set>
                                    <p:animEffect transition="in" filter="wipe(right)">
                                      <p:cBhvr>
                                        <p:cTn id="44" dur="500"/>
                                        <p:tgtEl>
                                          <p:spTgt spid="716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173"/>
                                        </p:tgtEl>
                                        <p:attrNameLst>
                                          <p:attrName>style.visibility</p:attrName>
                                        </p:attrNameLst>
                                      </p:cBhvr>
                                      <p:to>
                                        <p:strVal val="visible"/>
                                      </p:to>
                                    </p:set>
                                    <p:animEffect transition="in" filter="wipe(left)">
                                      <p:cBhvr>
                                        <p:cTn id="49" dur="500"/>
                                        <p:tgtEl>
                                          <p:spTgt spid="717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7195"/>
                                        </p:tgtEl>
                                        <p:attrNameLst>
                                          <p:attrName>style.visibility</p:attrName>
                                        </p:attrNameLst>
                                      </p:cBhvr>
                                      <p:to>
                                        <p:strVal val="visible"/>
                                      </p:to>
                                    </p:set>
                                    <p:animEffect transition="in" filter="wipe(left)">
                                      <p:cBhvr>
                                        <p:cTn id="54" dur="500"/>
                                        <p:tgtEl>
                                          <p:spTgt spid="719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7199"/>
                                        </p:tgtEl>
                                        <p:attrNameLst>
                                          <p:attrName>style.visibility</p:attrName>
                                        </p:attrNameLst>
                                      </p:cBhvr>
                                      <p:to>
                                        <p:strVal val="visible"/>
                                      </p:to>
                                    </p:set>
                                    <p:animEffect transition="in" filter="wipe(left)">
                                      <p:cBhvr>
                                        <p:cTn id="59" dur="500"/>
                                        <p:tgtEl>
                                          <p:spTgt spid="719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7201"/>
                                        </p:tgtEl>
                                        <p:attrNameLst>
                                          <p:attrName>style.visibility</p:attrName>
                                        </p:attrNameLst>
                                      </p:cBhvr>
                                      <p:to>
                                        <p:strVal val="visible"/>
                                      </p:to>
                                    </p:set>
                                    <p:animEffect transition="in" filter="wipe(left)">
                                      <p:cBhvr>
                                        <p:cTn id="64" dur="500"/>
                                        <p:tgtEl>
                                          <p:spTgt spid="720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7189"/>
                                        </p:tgtEl>
                                        <p:attrNameLst>
                                          <p:attrName>style.visibility</p:attrName>
                                        </p:attrNameLst>
                                      </p:cBhvr>
                                      <p:to>
                                        <p:strVal val="visible"/>
                                      </p:to>
                                    </p:set>
                                    <p:animEffect transition="in" filter="wipe(left)">
                                      <p:cBhvr>
                                        <p:cTn id="69" dur="500"/>
                                        <p:tgtEl>
                                          <p:spTgt spid="718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7203"/>
                                        </p:tgtEl>
                                        <p:attrNameLst>
                                          <p:attrName>style.visibility</p:attrName>
                                        </p:attrNameLst>
                                      </p:cBhvr>
                                      <p:to>
                                        <p:strVal val="visible"/>
                                      </p:to>
                                    </p:set>
                                    <p:animEffect transition="in" filter="wipe(left)">
                                      <p:cBhvr>
                                        <p:cTn id="74" dur="500"/>
                                        <p:tgtEl>
                                          <p:spTgt spid="720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7206"/>
                                        </p:tgtEl>
                                        <p:attrNameLst>
                                          <p:attrName>style.visibility</p:attrName>
                                        </p:attrNameLst>
                                      </p:cBhvr>
                                      <p:to>
                                        <p:strVal val="visible"/>
                                      </p:to>
                                    </p:set>
                                    <p:animEffect transition="in" filter="wipe(left)">
                                      <p:cBhvr>
                                        <p:cTn id="79" dur="500"/>
                                        <p:tgtEl>
                                          <p:spTgt spid="720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7208"/>
                                        </p:tgtEl>
                                        <p:attrNameLst>
                                          <p:attrName>style.visibility</p:attrName>
                                        </p:attrNameLst>
                                      </p:cBhvr>
                                      <p:to>
                                        <p:strVal val="visible"/>
                                      </p:to>
                                    </p:set>
                                    <p:animEffect transition="in" filter="wipe(left)">
                                      <p:cBhvr>
                                        <p:cTn id="84" dur="5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1EDD1026-80A8-F6A6-9E30-0AEF1918ED74}"/>
              </a:ext>
            </a:extLst>
          </p:cNvPr>
          <p:cNvGrpSpPr/>
          <p:nvPr/>
        </p:nvGrpSpPr>
        <p:grpSpPr>
          <a:xfrm>
            <a:off x="126317"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2448550"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478248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1" name="Rectangle 10">
            <a:extLst>
              <a:ext uri="{FF2B5EF4-FFF2-40B4-BE49-F238E27FC236}">
                <a16:creationId xmlns:a16="http://schemas.microsoft.com/office/drawing/2014/main" id="{3966DD40-AF01-A17E-7763-460E2F7EA2F4}"/>
              </a:ext>
            </a:extLst>
          </p:cNvPr>
          <p:cNvSpPr/>
          <p:nvPr/>
        </p:nvSpPr>
        <p:spPr>
          <a:xfrm>
            <a:off x="1306083" y="715524"/>
            <a:ext cx="10568468" cy="2406555"/>
          </a:xfrm>
          <a:prstGeom prst="rect">
            <a:avLst/>
          </a:prstGeom>
          <a:noFill/>
        </p:spPr>
      </p:sp>
      <p:grpSp>
        <p:nvGrpSpPr>
          <p:cNvPr id="15" name="Group 14">
            <a:extLst>
              <a:ext uri="{FF2B5EF4-FFF2-40B4-BE49-F238E27FC236}">
                <a16:creationId xmlns:a16="http://schemas.microsoft.com/office/drawing/2014/main" id="{A8295DE4-65D2-3722-D64C-6EB18D245A8F}"/>
              </a:ext>
            </a:extLst>
          </p:cNvPr>
          <p:cNvGrpSpPr/>
          <p:nvPr/>
        </p:nvGrpSpPr>
        <p:grpSpPr>
          <a:xfrm>
            <a:off x="3582123" y="715524"/>
            <a:ext cx="6016387" cy="2406555"/>
            <a:chOff x="3582123" y="715524"/>
            <a:chExt cx="6016387" cy="2406555"/>
          </a:xfrm>
        </p:grpSpPr>
        <p:sp>
          <p:nvSpPr>
            <p:cNvPr id="12" name="Shape 11">
              <a:extLst>
                <a:ext uri="{FF2B5EF4-FFF2-40B4-BE49-F238E27FC236}">
                  <a16:creationId xmlns:a16="http://schemas.microsoft.com/office/drawing/2014/main" id="{16F2822A-C08B-07B5-B743-4CBFE1E1CC3C}"/>
                </a:ext>
              </a:extLst>
            </p:cNvPr>
            <p:cNvSpPr/>
            <p:nvPr/>
          </p:nvSpPr>
          <p:spPr>
            <a:xfrm>
              <a:off x="3582123" y="715524"/>
              <a:ext cx="6016387" cy="2406555"/>
            </a:xfrm>
            <a:prstGeom prst="leftRightRibbon">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7B4E70AF-1713-135E-33D8-A5EE080B0081}"/>
                </a:ext>
              </a:extLst>
            </p:cNvPr>
            <p:cNvSpPr/>
            <p:nvPr/>
          </p:nvSpPr>
          <p:spPr>
            <a:xfrm>
              <a:off x="4304089" y="1136671"/>
              <a:ext cx="1985407" cy="1179211"/>
            </a:xfrm>
            <a:custGeom>
              <a:avLst/>
              <a:gdLst>
                <a:gd name="connsiteX0" fmla="*/ 0 w 1985407"/>
                <a:gd name="connsiteY0" fmla="*/ 0 h 1179211"/>
                <a:gd name="connsiteX1" fmla="*/ 1985407 w 1985407"/>
                <a:gd name="connsiteY1" fmla="*/ 0 h 1179211"/>
                <a:gd name="connsiteX2" fmla="*/ 1985407 w 1985407"/>
                <a:gd name="connsiteY2" fmla="*/ 1179211 h 1179211"/>
                <a:gd name="connsiteX3" fmla="*/ 0 w 1985407"/>
                <a:gd name="connsiteY3" fmla="*/ 1179211 h 1179211"/>
                <a:gd name="connsiteX4" fmla="*/ 0 w 1985407"/>
                <a:gd name="connsiteY4" fmla="*/ 0 h 117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407" h="1179211">
                  <a:moveTo>
                    <a:pt x="0" y="0"/>
                  </a:moveTo>
                  <a:lnTo>
                    <a:pt x="1985407" y="0"/>
                  </a:lnTo>
                  <a:lnTo>
                    <a:pt x="1985407" y="1179211"/>
                  </a:lnTo>
                  <a:lnTo>
                    <a:pt x="0" y="1179211"/>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US" sz="3300" kern="1200"/>
                <a:t>Cơ học vật rắn</a:t>
              </a:r>
            </a:p>
          </p:txBody>
        </p:sp>
        <p:sp>
          <p:nvSpPr>
            <p:cNvPr id="14" name="Freeform: Shape 13">
              <a:extLst>
                <a:ext uri="{FF2B5EF4-FFF2-40B4-BE49-F238E27FC236}">
                  <a16:creationId xmlns:a16="http://schemas.microsoft.com/office/drawing/2014/main" id="{03381DC1-3B0D-E4B7-31B4-C66E082ABF76}"/>
                </a:ext>
              </a:extLst>
            </p:cNvPr>
            <p:cNvSpPr/>
            <p:nvPr/>
          </p:nvSpPr>
          <p:spPr>
            <a:xfrm>
              <a:off x="6590317" y="1521719"/>
              <a:ext cx="2346391" cy="1179211"/>
            </a:xfrm>
            <a:custGeom>
              <a:avLst/>
              <a:gdLst>
                <a:gd name="connsiteX0" fmla="*/ 0 w 2346391"/>
                <a:gd name="connsiteY0" fmla="*/ 0 h 1179211"/>
                <a:gd name="connsiteX1" fmla="*/ 2346391 w 2346391"/>
                <a:gd name="connsiteY1" fmla="*/ 0 h 1179211"/>
                <a:gd name="connsiteX2" fmla="*/ 2346391 w 2346391"/>
                <a:gd name="connsiteY2" fmla="*/ 1179211 h 1179211"/>
                <a:gd name="connsiteX3" fmla="*/ 0 w 2346391"/>
                <a:gd name="connsiteY3" fmla="*/ 1179211 h 1179211"/>
                <a:gd name="connsiteX4" fmla="*/ 0 w 2346391"/>
                <a:gd name="connsiteY4" fmla="*/ 0 h 117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91" h="1179211">
                  <a:moveTo>
                    <a:pt x="0" y="0"/>
                  </a:moveTo>
                  <a:lnTo>
                    <a:pt x="2346391" y="0"/>
                  </a:lnTo>
                  <a:lnTo>
                    <a:pt x="2346391" y="1179211"/>
                  </a:lnTo>
                  <a:lnTo>
                    <a:pt x="0" y="1179211"/>
                  </a:lnTo>
                  <a:lnTo>
                    <a:pt x="0" y="0"/>
                  </a:lnTo>
                  <a:close/>
                </a:path>
              </a:pathLst>
            </a:custGeom>
            <a:noFill/>
            <a:ln>
              <a:noFill/>
            </a:ln>
            <a:sp3d/>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0" tIns="117348" rIns="0" bIns="125730" numCol="1" spcCol="1270" anchor="ctr" anchorCtr="0">
              <a:noAutofit/>
            </a:bodyPr>
            <a:lstStyle/>
            <a:p>
              <a:pPr marL="0" lvl="0" indent="0" algn="ctr" defTabSz="1466850">
                <a:lnSpc>
                  <a:spcPct val="90000"/>
                </a:lnSpc>
                <a:spcBef>
                  <a:spcPct val="0"/>
                </a:spcBef>
                <a:spcAft>
                  <a:spcPct val="35000"/>
                </a:spcAft>
                <a:buNone/>
              </a:pPr>
              <a:r>
                <a:rPr lang="en-US" sz="3300" kern="1200"/>
                <a:t>Cơ học chất lưu</a:t>
              </a:r>
            </a:p>
          </p:txBody>
        </p:sp>
      </p:grpSp>
      <p:grpSp>
        <p:nvGrpSpPr>
          <p:cNvPr id="4" name="Group 3">
            <a:extLst>
              <a:ext uri="{FF2B5EF4-FFF2-40B4-BE49-F238E27FC236}">
                <a16:creationId xmlns:a16="http://schemas.microsoft.com/office/drawing/2014/main" id="{F50DBC5B-B010-0CCF-2A7A-97CF48E96177}"/>
              </a:ext>
            </a:extLst>
          </p:cNvPr>
          <p:cNvGrpSpPr/>
          <p:nvPr/>
        </p:nvGrpSpPr>
        <p:grpSpPr>
          <a:xfrm>
            <a:off x="2655506" y="3399065"/>
            <a:ext cx="3717238" cy="2946335"/>
            <a:chOff x="2655506" y="3094265"/>
            <a:chExt cx="3717238" cy="2946335"/>
          </a:xfrm>
        </p:grpSpPr>
        <p:pic>
          <p:nvPicPr>
            <p:cNvPr id="92" name="Picture 91" descr="Media VietJack">
              <a:extLst>
                <a:ext uri="{FF2B5EF4-FFF2-40B4-BE49-F238E27FC236}">
                  <a16:creationId xmlns:a16="http://schemas.microsoft.com/office/drawing/2014/main" id="{47E4DEA9-CB09-4BC9-72DC-97D213D36C31}"/>
                </a:ext>
              </a:extLst>
            </p:cNvPr>
            <p:cNvPicPr>
              <a:picLocks noChangeAspect="1"/>
            </p:cNvPicPr>
            <p:nvPr/>
          </p:nvPicPr>
          <p:blipFill rotWithShape="1">
            <a:blip r:embed="rId2">
              <a:extLst>
                <a:ext uri="{28A0092B-C50C-407E-A947-70E740481C1C}">
                  <a14:useLocalDpi xmlns:a14="http://schemas.microsoft.com/office/drawing/2010/main" val="0"/>
                </a:ext>
              </a:extLst>
            </a:blip>
            <a:srcRect l="2547" t="3239" b="4039"/>
            <a:stretch/>
          </p:blipFill>
          <p:spPr bwMode="auto">
            <a:xfrm>
              <a:off x="2655506" y="3094265"/>
              <a:ext cx="3717238" cy="294222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3" name="TextBox 92">
              <a:extLst>
                <a:ext uri="{FF2B5EF4-FFF2-40B4-BE49-F238E27FC236}">
                  <a16:creationId xmlns:a16="http://schemas.microsoft.com/office/drawing/2014/main" id="{4E2CF5DC-A327-EEF1-C3A1-5A0BC1E656B4}"/>
                </a:ext>
              </a:extLst>
            </p:cNvPr>
            <p:cNvSpPr txBox="1"/>
            <p:nvPr/>
          </p:nvSpPr>
          <p:spPr>
            <a:xfrm>
              <a:off x="2655506" y="5209603"/>
              <a:ext cx="3717238" cy="830997"/>
            </a:xfrm>
            <a:prstGeom prst="rect">
              <a:avLst/>
            </a:prstGeom>
            <a:solidFill>
              <a:schemeClr val="bg1">
                <a:alpha val="50000"/>
              </a:schemeClr>
            </a:solidFill>
          </p:spPr>
          <p:txBody>
            <a:bodyPr wrap="square">
              <a:spAutoFit/>
            </a:bodyPr>
            <a:lstStyle/>
            <a:p>
              <a:pPr algn="ctr"/>
              <a:r>
                <a:rPr lang="en-US" sz="2400" b="1">
                  <a:effectLst/>
                  <a:latin typeface="Calibri" panose="020F0502020204030204" pitchFamily="34" charset="0"/>
                  <a:ea typeface="Times New Roman" panose="02020603050405020304" pitchFamily="18" charset="0"/>
                  <a:cs typeface="Calibri" panose="020F0502020204030204" pitchFamily="34" charset="0"/>
                </a:rPr>
                <a:t>Thuyết nhật tâm của Copernic</a:t>
              </a:r>
              <a:endParaRPr lang="en-US" sz="2400" b="1">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4923961F-CED1-7F6B-8BDB-D664FFA7336D}"/>
              </a:ext>
            </a:extLst>
          </p:cNvPr>
          <p:cNvGrpSpPr/>
          <p:nvPr/>
        </p:nvGrpSpPr>
        <p:grpSpPr>
          <a:xfrm>
            <a:off x="2655506" y="3399065"/>
            <a:ext cx="3717238" cy="2951847"/>
            <a:chOff x="2655506" y="3094265"/>
            <a:chExt cx="3717238" cy="2951847"/>
          </a:xfrm>
        </p:grpSpPr>
        <p:pic>
          <p:nvPicPr>
            <p:cNvPr id="94" name="Picture 93" descr="Media VietJack">
              <a:extLst>
                <a:ext uri="{FF2B5EF4-FFF2-40B4-BE49-F238E27FC236}">
                  <a16:creationId xmlns:a16="http://schemas.microsoft.com/office/drawing/2014/main" id="{0F1BFB35-8B82-4796-C020-B0397A5B4D6C}"/>
                </a:ext>
              </a:extLst>
            </p:cNvPr>
            <p:cNvPicPr>
              <a:picLocks noChangeAspect="1"/>
            </p:cNvPicPr>
            <p:nvPr/>
          </p:nvPicPr>
          <p:blipFill rotWithShape="1">
            <a:blip r:embed="rId3">
              <a:extLst>
                <a:ext uri="{28A0092B-C50C-407E-A947-70E740481C1C}">
                  <a14:useLocalDpi xmlns:a14="http://schemas.microsoft.com/office/drawing/2010/main" val="0"/>
                </a:ext>
              </a:extLst>
            </a:blip>
            <a:srcRect l="1946" t="4217" r="1946" b="5616"/>
            <a:stretch/>
          </p:blipFill>
          <p:spPr bwMode="auto">
            <a:xfrm>
              <a:off x="2655506" y="3094265"/>
              <a:ext cx="3717238" cy="2942229"/>
            </a:xfrm>
            <a:prstGeom prst="rect">
              <a:avLst/>
            </a:prstGeom>
            <a:ln>
              <a:noFill/>
            </a:ln>
            <a:effectLst>
              <a:outerShdw blurRad="190500" algn="tl" rotWithShape="0">
                <a:srgbClr val="000000">
                  <a:alpha val="70000"/>
                </a:srgbClr>
              </a:outerShdw>
            </a:effectLst>
          </p:spPr>
        </p:pic>
        <p:sp>
          <p:nvSpPr>
            <p:cNvPr id="95" name="TextBox 94">
              <a:extLst>
                <a:ext uri="{FF2B5EF4-FFF2-40B4-BE49-F238E27FC236}">
                  <a16:creationId xmlns:a16="http://schemas.microsoft.com/office/drawing/2014/main" id="{A6A7408F-B116-9C85-C9E6-1729D4A02C60}"/>
                </a:ext>
              </a:extLst>
            </p:cNvPr>
            <p:cNvSpPr txBox="1"/>
            <p:nvPr/>
          </p:nvSpPr>
          <p:spPr>
            <a:xfrm>
              <a:off x="2655506" y="5584447"/>
              <a:ext cx="3717238" cy="461665"/>
            </a:xfrm>
            <a:prstGeom prst="rect">
              <a:avLst/>
            </a:prstGeom>
            <a:solidFill>
              <a:schemeClr val="bg1">
                <a:alpha val="50000"/>
              </a:schemeClr>
            </a:solidFill>
          </p:spPr>
          <p:txBody>
            <a:bodyPr wrap="square">
              <a:spAutoFit/>
            </a:bodyPr>
            <a:lstStyle/>
            <a:p>
              <a:pPr algn="ctr"/>
              <a:r>
                <a:rPr lang="en-US" sz="2400" b="1">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Ba định luật Kepler</a:t>
              </a:r>
              <a:endParaRPr lang="en-US" sz="2400" b="1">
                <a:solidFill>
                  <a:schemeClr val="accent4">
                    <a:lumMod val="90000"/>
                    <a:lumOff val="10000"/>
                  </a:schemeClr>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8FCEF1D3-637C-B3F2-13A1-930EB150E6C6}"/>
              </a:ext>
            </a:extLst>
          </p:cNvPr>
          <p:cNvGrpSpPr/>
          <p:nvPr/>
        </p:nvGrpSpPr>
        <p:grpSpPr>
          <a:xfrm>
            <a:off x="7092737" y="3399065"/>
            <a:ext cx="4249130" cy="2942229"/>
            <a:chOff x="7092737" y="3399065"/>
            <a:chExt cx="4249130" cy="2942229"/>
          </a:xfrm>
        </p:grpSpPr>
        <p:pic>
          <p:nvPicPr>
            <p:cNvPr id="96" name="Picture 95" descr="Media VietJack">
              <a:extLst>
                <a:ext uri="{FF2B5EF4-FFF2-40B4-BE49-F238E27FC236}">
                  <a16:creationId xmlns:a16="http://schemas.microsoft.com/office/drawing/2014/main" id="{B65841EF-5A90-9394-F321-F233F5B61F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738" y="3399065"/>
              <a:ext cx="4249129" cy="2942229"/>
            </a:xfrm>
            <a:prstGeom prst="rect">
              <a:avLst/>
            </a:prstGeom>
            <a:ln>
              <a:noFill/>
            </a:ln>
            <a:effectLst>
              <a:outerShdw blurRad="190500" algn="tl" rotWithShape="0">
                <a:srgbClr val="000000">
                  <a:alpha val="70000"/>
                </a:srgbClr>
              </a:outerShdw>
            </a:effectLst>
          </p:spPr>
        </p:pic>
        <p:sp>
          <p:nvSpPr>
            <p:cNvPr id="98" name="TextBox 97">
              <a:extLst>
                <a:ext uri="{FF2B5EF4-FFF2-40B4-BE49-F238E27FC236}">
                  <a16:creationId xmlns:a16="http://schemas.microsoft.com/office/drawing/2014/main" id="{2726C7FE-9B0D-34D3-820C-52DF468177AD}"/>
                </a:ext>
              </a:extLst>
            </p:cNvPr>
            <p:cNvSpPr txBox="1"/>
            <p:nvPr/>
          </p:nvSpPr>
          <p:spPr>
            <a:xfrm>
              <a:off x="7092737" y="5878304"/>
              <a:ext cx="4249129" cy="461665"/>
            </a:xfrm>
            <a:prstGeom prst="rect">
              <a:avLst/>
            </a:prstGeom>
            <a:solidFill>
              <a:schemeClr val="bg1">
                <a:alpha val="50000"/>
              </a:schemeClr>
            </a:solidFill>
          </p:spPr>
          <p:txBody>
            <a:bodyPr wrap="square">
              <a:spAutoFit/>
            </a:bodyPr>
            <a:lstStyle/>
            <a:p>
              <a:pPr algn="ctr"/>
              <a:r>
                <a:rPr lang="en-US" sz="2400" b="1">
                  <a:effectLst/>
                  <a:latin typeface="Calibri" panose="020F0502020204030204" pitchFamily="34" charset="0"/>
                  <a:ea typeface="Times New Roman" panose="02020603050405020304" pitchFamily="18" charset="0"/>
                  <a:cs typeface="Calibri" panose="020F0502020204030204" pitchFamily="34" charset="0"/>
                </a:rPr>
                <a:t>Lực đẩy Archimedes</a:t>
              </a:r>
              <a:endParaRPr lang="en-US" sz="2400" b="1">
                <a:solidFill>
                  <a:schemeClr val="accent4">
                    <a:lumMod val="90000"/>
                    <a:lumOff val="10000"/>
                  </a:schemeClr>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EC85D014-03B2-16E5-58EB-F478E562EBB4}"/>
              </a:ext>
            </a:extLst>
          </p:cNvPr>
          <p:cNvGrpSpPr/>
          <p:nvPr/>
        </p:nvGrpSpPr>
        <p:grpSpPr>
          <a:xfrm>
            <a:off x="7092734" y="3394960"/>
            <a:ext cx="4249132" cy="2956477"/>
            <a:chOff x="7092734" y="3394960"/>
            <a:chExt cx="4249132" cy="2956477"/>
          </a:xfrm>
        </p:grpSpPr>
        <p:pic>
          <p:nvPicPr>
            <p:cNvPr id="5122" name="Picture 2" descr="Bài 10. Các thể của chất và sự chuyển thể - Hoc24">
              <a:extLst>
                <a:ext uri="{FF2B5EF4-FFF2-40B4-BE49-F238E27FC236}">
                  <a16:creationId xmlns:a16="http://schemas.microsoft.com/office/drawing/2014/main" id="{9B74B84A-4085-52A8-995F-3FCAE6838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736" y="3394960"/>
              <a:ext cx="4249130" cy="295044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7132EB85-1650-4220-E764-382B5624BAB9}"/>
                </a:ext>
              </a:extLst>
            </p:cNvPr>
            <p:cNvSpPr txBox="1"/>
            <p:nvPr/>
          </p:nvSpPr>
          <p:spPr>
            <a:xfrm>
              <a:off x="7092734" y="5892593"/>
              <a:ext cx="4249130" cy="458844"/>
            </a:xfrm>
            <a:prstGeom prst="rect">
              <a:avLst/>
            </a:prstGeom>
            <a:solidFill>
              <a:schemeClr val="bg1">
                <a:alpha val="50000"/>
              </a:schemeClr>
            </a:solidFill>
          </p:spPr>
          <p:txBody>
            <a:bodyPr wrap="square">
              <a:spAutoFit/>
            </a:bodyPr>
            <a:lstStyle/>
            <a:p>
              <a:pPr algn="ctr">
                <a:lnSpc>
                  <a:spcPct val="115000"/>
                </a:lnSpc>
              </a:pPr>
              <a:r>
                <a:rPr lang="en-US" sz="2200" b="1">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Nghiên cứu chất thể lỏng, khí, hơi</a:t>
              </a:r>
            </a:p>
          </p:txBody>
        </p:sp>
      </p:grpSp>
    </p:spTree>
    <p:extLst>
      <p:ext uri="{BB962C8B-B14F-4D97-AF65-F5344CB8AC3E}">
        <p14:creationId xmlns:p14="http://schemas.microsoft.com/office/powerpoint/2010/main" val="3576159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1EDD1026-80A8-F6A6-9E30-0AEF1918ED74}"/>
              </a:ext>
            </a:extLst>
          </p:cNvPr>
          <p:cNvGrpSpPr/>
          <p:nvPr/>
        </p:nvGrpSpPr>
        <p:grpSpPr>
          <a:xfrm>
            <a:off x="-2469401" y="1266939"/>
            <a:ext cx="2215832" cy="3636962"/>
            <a:chOff x="6269274" y="2548762"/>
            <a:chExt cx="2215832" cy="3636962"/>
          </a:xfrm>
        </p:grpSpPr>
        <p:grpSp>
          <p:nvGrpSpPr>
            <p:cNvPr id="66" name="Group 71">
              <a:extLst>
                <a:ext uri="{FF2B5EF4-FFF2-40B4-BE49-F238E27FC236}">
                  <a16:creationId xmlns:a16="http://schemas.microsoft.com/office/drawing/2014/main" id="{17320B6B-F11D-BD23-3F61-E46E002F918C}"/>
                </a:ext>
              </a:extLst>
            </p:cNvPr>
            <p:cNvGrpSpPr>
              <a:grpSpLocks/>
            </p:cNvGrpSpPr>
            <p:nvPr/>
          </p:nvGrpSpPr>
          <p:grpSpPr bwMode="auto">
            <a:xfrm>
              <a:off x="6381987" y="2548762"/>
              <a:ext cx="2103119" cy="3636962"/>
              <a:chOff x="457199" y="1239996"/>
              <a:chExt cx="1940969" cy="2804886"/>
            </a:xfrm>
          </p:grpSpPr>
          <p:sp>
            <p:nvSpPr>
              <p:cNvPr id="72" name="Rectangle 71">
                <a:extLst>
                  <a:ext uri="{FF2B5EF4-FFF2-40B4-BE49-F238E27FC236}">
                    <a16:creationId xmlns:a16="http://schemas.microsoft.com/office/drawing/2014/main" id="{A37E5985-F963-9844-1704-65B6AC8B03E4}"/>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594D18E5-7047-CA48-BB7B-85CEB3968E2E}"/>
                  </a:ext>
                </a:extLst>
              </p:cNvPr>
              <p:cNvSpPr/>
              <p:nvPr/>
            </p:nvSpPr>
            <p:spPr>
              <a:xfrm>
                <a:off x="536316" y="1293865"/>
                <a:ext cx="177219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75">
              <a:extLst>
                <a:ext uri="{FF2B5EF4-FFF2-40B4-BE49-F238E27FC236}">
                  <a16:creationId xmlns:a16="http://schemas.microsoft.com/office/drawing/2014/main" id="{97557D81-CC31-9730-4857-E0DC6D4F22DB}"/>
                </a:ext>
              </a:extLst>
            </p:cNvPr>
            <p:cNvGrpSpPr>
              <a:grpSpLocks/>
            </p:cNvGrpSpPr>
            <p:nvPr/>
          </p:nvGrpSpPr>
          <p:grpSpPr bwMode="auto">
            <a:xfrm flipV="1">
              <a:off x="6269274" y="2607499"/>
              <a:ext cx="2101850" cy="738188"/>
              <a:chOff x="4782670" y="2558525"/>
              <a:chExt cx="2840865" cy="833718"/>
            </a:xfrm>
          </p:grpSpPr>
          <p:sp>
            <p:nvSpPr>
              <p:cNvPr id="70" name="Freeform 76">
                <a:extLst>
                  <a:ext uri="{FF2B5EF4-FFF2-40B4-BE49-F238E27FC236}">
                    <a16:creationId xmlns:a16="http://schemas.microsoft.com/office/drawing/2014/main" id="{6D5A077A-A221-43AB-C2D1-BB7ADC7EA46D}"/>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77">
                <a:extLst>
                  <a:ext uri="{FF2B5EF4-FFF2-40B4-BE49-F238E27FC236}">
                    <a16:creationId xmlns:a16="http://schemas.microsoft.com/office/drawing/2014/main" id="{F5F9F857-2CC4-7F96-5D80-226E4600720E}"/>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3">
              <a:extLst>
                <a:ext uri="{FF2B5EF4-FFF2-40B4-BE49-F238E27FC236}">
                  <a16:creationId xmlns:a16="http://schemas.microsoft.com/office/drawing/2014/main" id="{8486262F-20AF-6523-1EFF-DE62D23D239D}"/>
                </a:ext>
              </a:extLst>
            </p:cNvPr>
            <p:cNvSpPr>
              <a:spLocks noChangeArrowheads="1"/>
            </p:cNvSpPr>
            <p:nvPr/>
          </p:nvSpPr>
          <p:spPr bwMode="auto">
            <a:xfrm>
              <a:off x="6475878" y="3639892"/>
              <a:ext cx="1912075" cy="2308324"/>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nghiên cứu của các nhánh nghiên cứu của cơ học cổ điển?</a:t>
              </a:r>
              <a:endParaRPr lang="en-US" sz="24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17F2A00D-F21A-0B95-8114-198AC547F452}"/>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712FD778-806C-4688-C4A1-4145069DB557}"/>
              </a:ext>
            </a:extLst>
          </p:cNvPr>
          <p:cNvGrpSpPr/>
          <p:nvPr/>
        </p:nvGrpSpPr>
        <p:grpSpPr>
          <a:xfrm>
            <a:off x="118888"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2481735"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47" name="Picture 46" descr="Media VietJack">
            <a:extLst>
              <a:ext uri="{FF2B5EF4-FFF2-40B4-BE49-F238E27FC236}">
                <a16:creationId xmlns:a16="http://schemas.microsoft.com/office/drawing/2014/main" id="{9336B840-45CA-83B2-B69A-B55473F7BD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1906" y="887850"/>
            <a:ext cx="4828187" cy="2463150"/>
          </a:xfrm>
          <a:prstGeom prst="roundRect">
            <a:avLst>
              <a:gd name="adj" fmla="val 8594"/>
            </a:avLst>
          </a:prstGeom>
          <a:solidFill>
            <a:srgbClr val="FFFFFF">
              <a:shade val="85000"/>
            </a:srgbClr>
          </a:solidFill>
          <a:ln>
            <a:noFill/>
          </a:ln>
          <a:effectLst/>
        </p:spPr>
      </p:pic>
      <p:sp>
        <p:nvSpPr>
          <p:cNvPr id="48" name="TextBox 47">
            <a:extLst>
              <a:ext uri="{FF2B5EF4-FFF2-40B4-BE49-F238E27FC236}">
                <a16:creationId xmlns:a16="http://schemas.microsoft.com/office/drawing/2014/main" id="{7D2F5DF0-592F-2134-0871-F53BAFE8FC64}"/>
              </a:ext>
            </a:extLst>
          </p:cNvPr>
          <p:cNvSpPr txBox="1"/>
          <p:nvPr/>
        </p:nvSpPr>
        <p:spPr>
          <a:xfrm>
            <a:off x="4159767" y="3593175"/>
            <a:ext cx="7552851" cy="2677656"/>
          </a:xfrm>
          <a:prstGeom prst="rect">
            <a:avLst/>
          </a:prstGeom>
          <a:noFill/>
        </p:spPr>
        <p:txBody>
          <a:bodyPr wrap="square">
            <a:spAutoFit/>
          </a:bodyPr>
          <a:lstStyle/>
          <a:p>
            <a:pPr algn="just"/>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Âm học được coi là một nhánh của cơ học vì:</a:t>
            </a:r>
          </a:p>
          <a:p>
            <a:pPr marL="457200" indent="-457200" algn="just">
              <a:buFont typeface="Wingdings" panose="05000000000000000000" pitchFamily="2" charset="2"/>
              <a:buChar char="ü"/>
            </a:pPr>
            <a:r>
              <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Â</a:t>
            </a:r>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m thanh được phát ra là do vật dao động</a:t>
            </a:r>
            <a:endPar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endParaRPr>
          </a:p>
          <a:p>
            <a:pPr marL="457200" indent="-457200" algn="just">
              <a:buFont typeface="Wingdings" panose="05000000000000000000" pitchFamily="2" charset="2"/>
              <a:buChar char="ü"/>
            </a:pPr>
            <a:r>
              <a:rPr lang="en-US" sz="2800">
                <a:solidFill>
                  <a:schemeClr val="accent4">
                    <a:lumMod val="90000"/>
                    <a:lumOff val="10000"/>
                  </a:schemeClr>
                </a:solidFill>
                <a:latin typeface="Calibri" panose="020F0502020204030204" pitchFamily="34" charset="0"/>
                <a:ea typeface="Times New Roman" panose="02020603050405020304" pitchFamily="18" charset="0"/>
                <a:cs typeface="Calibri" panose="020F0502020204030204" pitchFamily="34" charset="0"/>
              </a:rPr>
              <a:t>Â</a:t>
            </a:r>
            <a:r>
              <a:rPr lang="en-US" sz="2800">
                <a:solidFill>
                  <a:schemeClr val="accent4">
                    <a:lumMod val="90000"/>
                    <a:lumOff val="10000"/>
                  </a:schemeClr>
                </a:solidFill>
                <a:effectLst/>
                <a:latin typeface="Calibri" panose="020F0502020204030204" pitchFamily="34" charset="0"/>
                <a:ea typeface="Times New Roman" panose="02020603050405020304" pitchFamily="18" charset="0"/>
                <a:cs typeface="Calibri" panose="020F0502020204030204" pitchFamily="34" charset="0"/>
              </a:rPr>
              <a:t>m thanh truyền đi mọi nơi trong môi trường là do chuyển động của các hạt hay phân tử trong các môi trường rắn, lỏng, khí lan truyền gây ra sóng âm.</a:t>
            </a:r>
            <a:endParaRPr lang="en-US" sz="2800">
              <a:solidFill>
                <a:schemeClr val="accent4">
                  <a:lumMod val="90000"/>
                  <a:lumOff val="10000"/>
                </a:schemeClr>
              </a:solidFill>
              <a:latin typeface="Calibri" panose="020F0502020204030204" pitchFamily="34" charset="0"/>
              <a:cs typeface="Calibri" panose="020F0502020204030204" pitchFamily="34" charset="0"/>
            </a:endParaRPr>
          </a:p>
        </p:txBody>
      </p:sp>
      <p:pic>
        <p:nvPicPr>
          <p:cNvPr id="49" name="Picture 6" descr="Tải trọn bộ ảnh động - Hình nền động đẹp nhất dành cho bạn đọc">
            <a:extLst>
              <a:ext uri="{FF2B5EF4-FFF2-40B4-BE49-F238E27FC236}">
                <a16:creationId xmlns:a16="http://schemas.microsoft.com/office/drawing/2014/main" id="{2D5E7DC8-E2ED-709B-35C6-BFDDABC4A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449" y="3981317"/>
            <a:ext cx="1901371" cy="190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53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xEl>
                                              <p:pRg st="0" end="0"/>
                                            </p:txEl>
                                          </p:spTgt>
                                        </p:tgtEl>
                                        <p:attrNameLst>
                                          <p:attrName>style.visibility</p:attrName>
                                        </p:attrNameLst>
                                      </p:cBhvr>
                                      <p:to>
                                        <p:strVal val="visible"/>
                                      </p:to>
                                    </p:set>
                                    <p:animEffect transition="in" filter="wipe(left)">
                                      <p:cBhvr>
                                        <p:cTn id="17" dur="500"/>
                                        <p:tgtEl>
                                          <p:spTgt spid="4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wipe(left)">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xEl>
                                              <p:pRg st="2" end="2"/>
                                            </p:txEl>
                                          </p:spTgt>
                                        </p:tgtEl>
                                        <p:attrNameLst>
                                          <p:attrName>style.visibility</p:attrName>
                                        </p:attrNameLst>
                                      </p:cBhvr>
                                      <p:to>
                                        <p:strVal val="visible"/>
                                      </p:to>
                                    </p:set>
                                    <p:animEffect transition="in" filter="wipe(left)">
                                      <p:cBhvr>
                                        <p:cTn id="27" dur="500"/>
                                        <p:tgtEl>
                                          <p:spTgt spid="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74" name="Group 73">
            <a:extLst>
              <a:ext uri="{FF2B5EF4-FFF2-40B4-BE49-F238E27FC236}">
                <a16:creationId xmlns:a16="http://schemas.microsoft.com/office/drawing/2014/main" id="{712FD778-806C-4688-C4A1-4145069DB557}"/>
              </a:ext>
            </a:extLst>
          </p:cNvPr>
          <p:cNvGrpSpPr/>
          <p:nvPr/>
        </p:nvGrpSpPr>
        <p:grpSpPr>
          <a:xfrm>
            <a:off x="-2476827" y="1266939"/>
            <a:ext cx="2215834" cy="3636962"/>
            <a:chOff x="3297474" y="2548762"/>
            <a:chExt cx="2215834" cy="3636962"/>
          </a:xfrm>
        </p:grpSpPr>
        <p:grpSp>
          <p:nvGrpSpPr>
            <p:cNvPr id="75" name="Group 57">
              <a:extLst>
                <a:ext uri="{FF2B5EF4-FFF2-40B4-BE49-F238E27FC236}">
                  <a16:creationId xmlns:a16="http://schemas.microsoft.com/office/drawing/2014/main" id="{CEC96D26-0B9A-F4B4-BFBA-0387AAFBB671}"/>
                </a:ext>
              </a:extLst>
            </p:cNvPr>
            <p:cNvGrpSpPr>
              <a:grpSpLocks/>
            </p:cNvGrpSpPr>
            <p:nvPr/>
          </p:nvGrpSpPr>
          <p:grpSpPr bwMode="auto">
            <a:xfrm>
              <a:off x="3410187" y="2548762"/>
              <a:ext cx="2103121" cy="3636962"/>
              <a:chOff x="457199" y="1239996"/>
              <a:chExt cx="1940970" cy="2804886"/>
            </a:xfrm>
          </p:grpSpPr>
          <p:sp>
            <p:nvSpPr>
              <p:cNvPr id="81" name="Rectangle 80">
                <a:extLst>
                  <a:ext uri="{FF2B5EF4-FFF2-40B4-BE49-F238E27FC236}">
                    <a16:creationId xmlns:a16="http://schemas.microsoft.com/office/drawing/2014/main" id="{FAFE4ED4-0F0F-1F41-BC65-F88B0411436D}"/>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DB97D2D-58A7-E0FB-2C34-7ED7000261A5}"/>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60">
              <a:extLst>
                <a:ext uri="{FF2B5EF4-FFF2-40B4-BE49-F238E27FC236}">
                  <a16:creationId xmlns:a16="http://schemas.microsoft.com/office/drawing/2014/main" id="{9A987C2E-72F1-2887-A358-DA3E7D3E8E7C}"/>
                </a:ext>
              </a:extLst>
            </p:cNvPr>
            <p:cNvGrpSpPr>
              <a:grpSpLocks/>
            </p:cNvGrpSpPr>
            <p:nvPr/>
          </p:nvGrpSpPr>
          <p:grpSpPr bwMode="auto">
            <a:xfrm flipV="1">
              <a:off x="3297474" y="2721799"/>
              <a:ext cx="2101850" cy="738188"/>
              <a:chOff x="4782670" y="2429435"/>
              <a:chExt cx="2840865" cy="833718"/>
            </a:xfrm>
          </p:grpSpPr>
          <p:sp>
            <p:nvSpPr>
              <p:cNvPr id="79" name="Freeform 63">
                <a:extLst>
                  <a:ext uri="{FF2B5EF4-FFF2-40B4-BE49-F238E27FC236}">
                    <a16:creationId xmlns:a16="http://schemas.microsoft.com/office/drawing/2014/main" id="{4D95566D-C64A-2573-CB81-56F7DFE97A6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64">
                <a:extLst>
                  <a:ext uri="{FF2B5EF4-FFF2-40B4-BE49-F238E27FC236}">
                    <a16:creationId xmlns:a16="http://schemas.microsoft.com/office/drawing/2014/main" id="{99AD8937-0A87-9D4C-99E3-F0234710EE7A}"/>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2">
              <a:extLst>
                <a:ext uri="{FF2B5EF4-FFF2-40B4-BE49-F238E27FC236}">
                  <a16:creationId xmlns:a16="http://schemas.microsoft.com/office/drawing/2014/main" id="{6216B351-ABE4-6106-AADB-263B9B130C14}"/>
                </a:ext>
              </a:extLst>
            </p:cNvPr>
            <p:cNvSpPr>
              <a:spLocks noChangeArrowheads="1"/>
            </p:cNvSpPr>
            <p:nvPr/>
          </p:nvSpPr>
          <p:spPr bwMode="auto">
            <a:xfrm>
              <a:off x="3495915" y="3882829"/>
              <a:ext cx="1912075"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Vì sao âm học được gọi là một nhánh của cơ học?</a:t>
              </a:r>
            </a:p>
          </p:txBody>
        </p:sp>
        <p:sp>
          <p:nvSpPr>
            <p:cNvPr id="78" name="TextBox 77">
              <a:extLst>
                <a:ext uri="{FF2B5EF4-FFF2-40B4-BE49-F238E27FC236}">
                  <a16:creationId xmlns:a16="http://schemas.microsoft.com/office/drawing/2014/main" id="{BCFD3049-5767-4B0C-58B9-E532BAE732F6}"/>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3" name="Group 82">
            <a:extLst>
              <a:ext uri="{FF2B5EF4-FFF2-40B4-BE49-F238E27FC236}">
                <a16:creationId xmlns:a16="http://schemas.microsoft.com/office/drawing/2014/main" id="{CC10C7E0-C3A0-B9C3-1ABA-B1B5414686C3}"/>
              </a:ext>
            </a:extLst>
          </p:cNvPr>
          <p:cNvGrpSpPr/>
          <p:nvPr/>
        </p:nvGrpSpPr>
        <p:grpSpPr>
          <a:xfrm>
            <a:off x="122576" y="1265350"/>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6" name="Group 15">
            <a:extLst>
              <a:ext uri="{FF2B5EF4-FFF2-40B4-BE49-F238E27FC236}">
                <a16:creationId xmlns:a16="http://schemas.microsoft.com/office/drawing/2014/main" id="{7FE7D0A8-8E27-BF9A-24E8-88632E057137}"/>
              </a:ext>
            </a:extLst>
          </p:cNvPr>
          <p:cNvGrpSpPr/>
          <p:nvPr/>
        </p:nvGrpSpPr>
        <p:grpSpPr>
          <a:xfrm>
            <a:off x="2564484" y="1083964"/>
            <a:ext cx="3020256" cy="4049848"/>
            <a:chOff x="2564484" y="1083964"/>
            <a:chExt cx="3020256" cy="4049848"/>
          </a:xfrm>
        </p:grpSpPr>
        <p:sp>
          <p:nvSpPr>
            <p:cNvPr id="4" name="Rectangle: Top Corners Rounded 3">
              <a:extLst>
                <a:ext uri="{FF2B5EF4-FFF2-40B4-BE49-F238E27FC236}">
                  <a16:creationId xmlns:a16="http://schemas.microsoft.com/office/drawing/2014/main" id="{71AD6EC0-A3D0-858B-70BC-82BE2691E7F0}"/>
                </a:ext>
              </a:extLst>
            </p:cNvPr>
            <p:cNvSpPr/>
            <p:nvPr/>
          </p:nvSpPr>
          <p:spPr>
            <a:xfrm>
              <a:off x="2564484" y="1083964"/>
              <a:ext cx="2743200" cy="2228545"/>
            </a:xfrm>
            <a:prstGeom prst="round2SameRect">
              <a:avLst>
                <a:gd name="adj1" fmla="val 8000"/>
                <a:gd name="adj2" fmla="val 0"/>
              </a:avLst>
            </a:pr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36606875-8BA5-E318-7D09-4DF930B4E926}"/>
                </a:ext>
              </a:extLst>
            </p:cNvPr>
            <p:cNvSpPr/>
            <p:nvPr/>
          </p:nvSpPr>
          <p:spPr>
            <a:xfrm>
              <a:off x="2570666" y="3295650"/>
              <a:ext cx="2743200" cy="1606661"/>
            </a:xfrm>
            <a:custGeom>
              <a:avLst/>
              <a:gdLst>
                <a:gd name="connsiteX0" fmla="*/ 0 w 2985410"/>
                <a:gd name="connsiteY0" fmla="*/ 0 h 1581363"/>
                <a:gd name="connsiteX1" fmla="*/ 2985410 w 2985410"/>
                <a:gd name="connsiteY1" fmla="*/ 0 h 1581363"/>
                <a:gd name="connsiteX2" fmla="*/ 2985410 w 2985410"/>
                <a:gd name="connsiteY2" fmla="*/ 1581363 h 1581363"/>
                <a:gd name="connsiteX3" fmla="*/ 0 w 2985410"/>
                <a:gd name="connsiteY3" fmla="*/ 1581363 h 1581363"/>
                <a:gd name="connsiteX4" fmla="*/ 0 w 2985410"/>
                <a:gd name="connsiteY4" fmla="*/ 0 h 158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81363">
                  <a:moveTo>
                    <a:pt x="0" y="0"/>
                  </a:moveTo>
                  <a:lnTo>
                    <a:pt x="2985410" y="0"/>
                  </a:lnTo>
                  <a:lnTo>
                    <a:pt x="2985410" y="1581363"/>
                  </a:lnTo>
                  <a:lnTo>
                    <a:pt x="0" y="1581363"/>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Cơ học vật rắn - đất - kết cấu...: lí thuyết nền tảng cho các kĩ sư thiết kế công trình xây dựng</a:t>
              </a:r>
            </a:p>
          </p:txBody>
        </p:sp>
        <p:sp>
          <p:nvSpPr>
            <p:cNvPr id="6" name="Oval 5" descr="Badge 1 with solid fill">
              <a:extLst>
                <a:ext uri="{FF2B5EF4-FFF2-40B4-BE49-F238E27FC236}">
                  <a16:creationId xmlns:a16="http://schemas.microsoft.com/office/drawing/2014/main" id="{B9E623BB-ACE4-66F6-ACB0-A03BF006FA7A}"/>
                </a:ext>
              </a:extLst>
            </p:cNvPr>
            <p:cNvSpPr/>
            <p:nvPr/>
          </p:nvSpPr>
          <p:spPr>
            <a:xfrm>
              <a:off x="4539847" y="4088919"/>
              <a:ext cx="1044893" cy="1044893"/>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6" name="Picture 2" descr="Công ty TNHH Xây dựng An Phong Quảng Ngãi: thông tin, review, đánh giá -  Chọn Thương Hiệu">
              <a:extLst>
                <a:ext uri="{FF2B5EF4-FFF2-40B4-BE49-F238E27FC236}">
                  <a16:creationId xmlns:a16="http://schemas.microsoft.com/office/drawing/2014/main" id="{584E8609-F07B-4626-C00C-67B6AEE9D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436" y="1160163"/>
              <a:ext cx="2558177" cy="2110787"/>
            </a:xfrm>
            <a:prstGeom prst="roundRect">
              <a:avLst>
                <a:gd name="adj" fmla="val 8594"/>
              </a:avLst>
            </a:prstGeom>
            <a:solidFill>
              <a:srgbClr val="FFFFFF">
                <a:shade val="85000"/>
              </a:srgbClr>
            </a:solidFill>
            <a:ln>
              <a:noFill/>
            </a:ln>
            <a:effectLst/>
          </p:spPr>
        </p:pic>
      </p:grpSp>
      <p:grpSp>
        <p:nvGrpSpPr>
          <p:cNvPr id="17" name="Group 16">
            <a:extLst>
              <a:ext uri="{FF2B5EF4-FFF2-40B4-BE49-F238E27FC236}">
                <a16:creationId xmlns:a16="http://schemas.microsoft.com/office/drawing/2014/main" id="{48F856E7-BD7F-F7A8-CF92-17392FEC6E20}"/>
              </a:ext>
            </a:extLst>
          </p:cNvPr>
          <p:cNvGrpSpPr/>
          <p:nvPr/>
        </p:nvGrpSpPr>
        <p:grpSpPr>
          <a:xfrm>
            <a:off x="5537206" y="2636523"/>
            <a:ext cx="3005265" cy="3992823"/>
            <a:chOff x="5537206" y="2636523"/>
            <a:chExt cx="3005265" cy="3992823"/>
          </a:xfrm>
        </p:grpSpPr>
        <p:sp>
          <p:nvSpPr>
            <p:cNvPr id="7" name="Rectangle: Top Corners Rounded 6">
              <a:extLst>
                <a:ext uri="{FF2B5EF4-FFF2-40B4-BE49-F238E27FC236}">
                  <a16:creationId xmlns:a16="http://schemas.microsoft.com/office/drawing/2014/main" id="{78C514A8-8F79-640D-5167-F5B71C66345A}"/>
                </a:ext>
              </a:extLst>
            </p:cNvPr>
            <p:cNvSpPr/>
            <p:nvPr/>
          </p:nvSpPr>
          <p:spPr>
            <a:xfrm>
              <a:off x="5537206" y="2636523"/>
              <a:ext cx="2743200" cy="2228545"/>
            </a:xfrm>
            <a:prstGeom prst="round2SameRect">
              <a:avLst>
                <a:gd name="adj1" fmla="val 8000"/>
                <a:gd name="adj2" fmla="val 0"/>
              </a:avLst>
            </a:prstGeom>
          </p:spPr>
          <p:style>
            <a:lnRef idx="2">
              <a:schemeClr val="accent6">
                <a:shade val="80000"/>
                <a:hueOff val="53911"/>
                <a:satOff val="-12627"/>
                <a:lumOff val="113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3308AFDD-1CB8-B4EA-BCB1-8B5A135D0AC9}"/>
                </a:ext>
              </a:extLst>
            </p:cNvPr>
            <p:cNvSpPr/>
            <p:nvPr/>
          </p:nvSpPr>
          <p:spPr>
            <a:xfrm>
              <a:off x="5537206" y="4870802"/>
              <a:ext cx="2743200" cy="1561038"/>
            </a:xfrm>
            <a:custGeom>
              <a:avLst/>
              <a:gdLst>
                <a:gd name="connsiteX0" fmla="*/ 0 w 2985410"/>
                <a:gd name="connsiteY0" fmla="*/ 0 h 1561038"/>
                <a:gd name="connsiteX1" fmla="*/ 2985410 w 2985410"/>
                <a:gd name="connsiteY1" fmla="*/ 0 h 1561038"/>
                <a:gd name="connsiteX2" fmla="*/ 2985410 w 2985410"/>
                <a:gd name="connsiteY2" fmla="*/ 1561038 h 1561038"/>
                <a:gd name="connsiteX3" fmla="*/ 0 w 2985410"/>
                <a:gd name="connsiteY3" fmla="*/ 1561038 h 1561038"/>
                <a:gd name="connsiteX4" fmla="*/ 0 w 2985410"/>
                <a:gd name="connsiteY4" fmla="*/ 0 h 156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61038">
                  <a:moveTo>
                    <a:pt x="0" y="0"/>
                  </a:moveTo>
                  <a:lnTo>
                    <a:pt x="2985410" y="0"/>
                  </a:lnTo>
                  <a:lnTo>
                    <a:pt x="2985410" y="1561038"/>
                  </a:lnTo>
                  <a:lnTo>
                    <a:pt x="0" y="1561038"/>
                  </a:lnTo>
                  <a:lnTo>
                    <a:pt x="0" y="0"/>
                  </a:lnTo>
                  <a:close/>
                </a:path>
              </a:pathLst>
            </a:custGeom>
          </p:spPr>
          <p:style>
            <a:lnRef idx="2">
              <a:schemeClr val="accent6">
                <a:shade val="80000"/>
                <a:hueOff val="53911"/>
                <a:satOff val="-12627"/>
                <a:lumOff val="11378"/>
                <a:alphaOff val="0"/>
              </a:schemeClr>
            </a:lnRef>
            <a:fillRef idx="1">
              <a:schemeClr val="accent6">
                <a:shade val="80000"/>
                <a:hueOff val="53911"/>
                <a:satOff val="-12627"/>
                <a:lumOff val="11378"/>
                <a:alphaOff val="0"/>
              </a:schemeClr>
            </a:fillRef>
            <a:effectRef idx="0">
              <a:schemeClr val="accent6">
                <a:shade val="80000"/>
                <a:hueOff val="53911"/>
                <a:satOff val="-12627"/>
                <a:lumOff val="11378"/>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khí động lực học giúp các kĩ sư hàng không thiết kế máy bay </a:t>
              </a:r>
            </a:p>
          </p:txBody>
        </p:sp>
        <p:sp>
          <p:nvSpPr>
            <p:cNvPr id="9" name="Oval 8" descr="Badge with solid fill">
              <a:extLst>
                <a:ext uri="{FF2B5EF4-FFF2-40B4-BE49-F238E27FC236}">
                  <a16:creationId xmlns:a16="http://schemas.microsoft.com/office/drawing/2014/main" id="{F5C9837B-F220-0C12-2D97-D2DB1E1D7691}"/>
                </a:ext>
              </a:extLst>
            </p:cNvPr>
            <p:cNvSpPr/>
            <p:nvPr/>
          </p:nvSpPr>
          <p:spPr>
            <a:xfrm>
              <a:off x="7497578" y="5584453"/>
              <a:ext cx="1044893" cy="1044893"/>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8" name="Picture 4" descr="Top 30 Letadlo GIFs | Find the best GIF on Gfycat">
              <a:extLst>
                <a:ext uri="{FF2B5EF4-FFF2-40B4-BE49-F238E27FC236}">
                  <a16:creationId xmlns:a16="http://schemas.microsoft.com/office/drawing/2014/main" id="{50434038-7EB6-5869-7441-06F17E1655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723" y="2729042"/>
              <a:ext cx="2560320" cy="2053005"/>
            </a:xfrm>
            <a:prstGeom prst="roundRect">
              <a:avLst>
                <a:gd name="adj" fmla="val 8594"/>
              </a:avLst>
            </a:prstGeom>
            <a:solidFill>
              <a:srgbClr val="FFFFFF">
                <a:shade val="85000"/>
              </a:srgbClr>
            </a:solidFill>
            <a:ln>
              <a:noFill/>
            </a:ln>
            <a:effectLst/>
          </p:spPr>
        </p:pic>
      </p:grpSp>
      <p:grpSp>
        <p:nvGrpSpPr>
          <p:cNvPr id="19" name="Group 18">
            <a:extLst>
              <a:ext uri="{FF2B5EF4-FFF2-40B4-BE49-F238E27FC236}">
                <a16:creationId xmlns:a16="http://schemas.microsoft.com/office/drawing/2014/main" id="{EBB63EC4-C8D8-D01A-CD40-E9590A938930}"/>
              </a:ext>
            </a:extLst>
          </p:cNvPr>
          <p:cNvGrpSpPr/>
          <p:nvPr/>
        </p:nvGrpSpPr>
        <p:grpSpPr>
          <a:xfrm>
            <a:off x="8552159" y="1083964"/>
            <a:ext cx="2993006" cy="4011747"/>
            <a:chOff x="8575148" y="1083963"/>
            <a:chExt cx="2993006" cy="4011747"/>
          </a:xfrm>
        </p:grpSpPr>
        <p:grpSp>
          <p:nvGrpSpPr>
            <p:cNvPr id="18" name="Group 17">
              <a:extLst>
                <a:ext uri="{FF2B5EF4-FFF2-40B4-BE49-F238E27FC236}">
                  <a16:creationId xmlns:a16="http://schemas.microsoft.com/office/drawing/2014/main" id="{43F93C72-6B50-D13A-2AD3-92A9B6D5E46A}"/>
                </a:ext>
              </a:extLst>
            </p:cNvPr>
            <p:cNvGrpSpPr/>
            <p:nvPr/>
          </p:nvGrpSpPr>
          <p:grpSpPr>
            <a:xfrm>
              <a:off x="8575148" y="1083963"/>
              <a:ext cx="2993006" cy="4011747"/>
              <a:chOff x="8575148" y="1083963"/>
              <a:chExt cx="2993006" cy="4011747"/>
            </a:xfrm>
          </p:grpSpPr>
          <p:sp>
            <p:nvSpPr>
              <p:cNvPr id="10" name="Rectangle: Top Corners Rounded 9">
                <a:extLst>
                  <a:ext uri="{FF2B5EF4-FFF2-40B4-BE49-F238E27FC236}">
                    <a16:creationId xmlns:a16="http://schemas.microsoft.com/office/drawing/2014/main" id="{C211B4B2-A251-7B02-1B96-60C0D5FE29F5}"/>
                  </a:ext>
                </a:extLst>
              </p:cNvPr>
              <p:cNvSpPr/>
              <p:nvPr/>
            </p:nvSpPr>
            <p:spPr>
              <a:xfrm>
                <a:off x="8575148" y="1083963"/>
                <a:ext cx="2743200" cy="2228545"/>
              </a:xfrm>
              <a:prstGeom prst="round2SameRect">
                <a:avLst>
                  <a:gd name="adj1" fmla="val 8000"/>
                  <a:gd name="adj2" fmla="val 0"/>
                </a:avLst>
              </a:prstGeom>
            </p:spPr>
            <p:style>
              <a:lnRef idx="2">
                <a:schemeClr val="accent6">
                  <a:shade val="80000"/>
                  <a:hueOff val="107822"/>
                  <a:satOff val="-25253"/>
                  <a:lumOff val="227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E218E387-6E6B-A396-00C0-CC40F6E8FFC4}"/>
                  </a:ext>
                </a:extLst>
              </p:cNvPr>
              <p:cNvSpPr/>
              <p:nvPr/>
            </p:nvSpPr>
            <p:spPr>
              <a:xfrm>
                <a:off x="8575148" y="3312509"/>
                <a:ext cx="2743200" cy="1589802"/>
              </a:xfrm>
              <a:custGeom>
                <a:avLst/>
                <a:gdLst>
                  <a:gd name="connsiteX0" fmla="*/ 0 w 2985410"/>
                  <a:gd name="connsiteY0" fmla="*/ 0 h 1320943"/>
                  <a:gd name="connsiteX1" fmla="*/ 2985410 w 2985410"/>
                  <a:gd name="connsiteY1" fmla="*/ 0 h 1320943"/>
                  <a:gd name="connsiteX2" fmla="*/ 2985410 w 2985410"/>
                  <a:gd name="connsiteY2" fmla="*/ 1320943 h 1320943"/>
                  <a:gd name="connsiteX3" fmla="*/ 0 w 2985410"/>
                  <a:gd name="connsiteY3" fmla="*/ 1320943 h 1320943"/>
                  <a:gd name="connsiteX4" fmla="*/ 0 w 2985410"/>
                  <a:gd name="connsiteY4" fmla="*/ 0 h 132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320943">
                    <a:moveTo>
                      <a:pt x="0" y="0"/>
                    </a:moveTo>
                    <a:lnTo>
                      <a:pt x="2985410" y="0"/>
                    </a:lnTo>
                    <a:lnTo>
                      <a:pt x="2985410" y="1320943"/>
                    </a:lnTo>
                    <a:lnTo>
                      <a:pt x="0" y="1320943"/>
                    </a:lnTo>
                    <a:lnTo>
                      <a:pt x="0" y="0"/>
                    </a:lnTo>
                    <a:close/>
                  </a:path>
                </a:pathLst>
              </a:custGeom>
            </p:spPr>
            <p:style>
              <a:lnRef idx="2">
                <a:schemeClr val="accent6">
                  <a:shade val="80000"/>
                  <a:hueOff val="107822"/>
                  <a:satOff val="-25253"/>
                  <a:lumOff val="22757"/>
                  <a:alphaOff val="0"/>
                </a:schemeClr>
              </a:lnRef>
              <a:fillRef idx="1">
                <a:schemeClr val="accent6">
                  <a:shade val="80000"/>
                  <a:hueOff val="107822"/>
                  <a:satOff val="-25253"/>
                  <a:lumOff val="22757"/>
                  <a:alphaOff val="0"/>
                </a:schemeClr>
              </a:fillRef>
              <a:effectRef idx="0">
                <a:schemeClr val="accent6">
                  <a:shade val="80000"/>
                  <a:hueOff val="107822"/>
                  <a:satOff val="-25253"/>
                  <a:lumOff val="22757"/>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nhiệt động lực học giúp chế tạo ra các động cơ nhiệt</a:t>
                </a:r>
              </a:p>
            </p:txBody>
          </p:sp>
          <p:sp>
            <p:nvSpPr>
              <p:cNvPr id="12" name="Oval 11" descr="Badge 3 with solid fill">
                <a:extLst>
                  <a:ext uri="{FF2B5EF4-FFF2-40B4-BE49-F238E27FC236}">
                    <a16:creationId xmlns:a16="http://schemas.microsoft.com/office/drawing/2014/main" id="{B7AE89F2-5364-5B66-AFFD-800BB8B01ACD}"/>
                  </a:ext>
                </a:extLst>
              </p:cNvPr>
              <p:cNvSpPr/>
              <p:nvPr/>
            </p:nvSpPr>
            <p:spPr>
              <a:xfrm>
                <a:off x="10523261" y="4050817"/>
                <a:ext cx="1044893" cy="1044893"/>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grpSp>
        <p:pic>
          <p:nvPicPr>
            <p:cNvPr id="6150" name="Picture 6" descr="Nguyên tắc hoạt động của động cơ nhiệt đốt trong 2 kỳ, 4 kỳ - Vật lí phổ  thông">
              <a:extLst>
                <a:ext uri="{FF2B5EF4-FFF2-40B4-BE49-F238E27FC236}">
                  <a16:creationId xmlns:a16="http://schemas.microsoft.com/office/drawing/2014/main" id="{F20AF1DA-289C-5D21-D87F-D2F18E291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350" y="1160163"/>
              <a:ext cx="2633199" cy="2116437"/>
            </a:xfrm>
            <a:prstGeom prst="roundRect">
              <a:avLst>
                <a:gd name="adj" fmla="val 8594"/>
              </a:avLst>
            </a:prstGeom>
            <a:solidFill>
              <a:srgbClr val="FFFFFF">
                <a:shade val="85000"/>
              </a:srgbClr>
            </a:solidFill>
            <a:ln>
              <a:noFill/>
            </a:ln>
            <a:effectLst/>
          </p:spPr>
        </p:pic>
      </p:grpSp>
      <p:grpSp>
        <p:nvGrpSpPr>
          <p:cNvPr id="20" name="Group 19">
            <a:extLst>
              <a:ext uri="{FF2B5EF4-FFF2-40B4-BE49-F238E27FC236}">
                <a16:creationId xmlns:a16="http://schemas.microsoft.com/office/drawing/2014/main" id="{EF85D471-15C7-8C79-5871-77CCA3BA950A}"/>
              </a:ext>
            </a:extLst>
          </p:cNvPr>
          <p:cNvGrpSpPr/>
          <p:nvPr/>
        </p:nvGrpSpPr>
        <p:grpSpPr>
          <a:xfrm>
            <a:off x="12399640" y="2636523"/>
            <a:ext cx="3003147" cy="4016202"/>
            <a:chOff x="11485240" y="2636523"/>
            <a:chExt cx="3003147" cy="4016202"/>
          </a:xfrm>
        </p:grpSpPr>
        <p:sp>
          <p:nvSpPr>
            <p:cNvPr id="13" name="Rectangle: Top Corners Rounded 12">
              <a:extLst>
                <a:ext uri="{FF2B5EF4-FFF2-40B4-BE49-F238E27FC236}">
                  <a16:creationId xmlns:a16="http://schemas.microsoft.com/office/drawing/2014/main" id="{1C5AFB85-D89F-1096-8566-3E863DD1423E}"/>
                </a:ext>
              </a:extLst>
            </p:cNvPr>
            <p:cNvSpPr/>
            <p:nvPr/>
          </p:nvSpPr>
          <p:spPr>
            <a:xfrm>
              <a:off x="11485240" y="2636523"/>
              <a:ext cx="2743200" cy="2228545"/>
            </a:xfrm>
            <a:prstGeom prst="round2SameRect">
              <a:avLst>
                <a:gd name="adj1" fmla="val 8000"/>
                <a:gd name="adj2" fmla="val 0"/>
              </a:avLst>
            </a:prstGeom>
          </p:spPr>
          <p:style>
            <a:lnRef idx="2">
              <a:schemeClr val="accent6">
                <a:shade val="80000"/>
                <a:hueOff val="161733"/>
                <a:satOff val="-37880"/>
                <a:lumOff val="341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550C576F-8AB9-1651-15D5-75BA189B1438}"/>
                </a:ext>
              </a:extLst>
            </p:cNvPr>
            <p:cNvSpPr/>
            <p:nvPr/>
          </p:nvSpPr>
          <p:spPr>
            <a:xfrm>
              <a:off x="11485240" y="4846013"/>
              <a:ext cx="2743200" cy="1585827"/>
            </a:xfrm>
            <a:custGeom>
              <a:avLst/>
              <a:gdLst>
                <a:gd name="connsiteX0" fmla="*/ 0 w 2985410"/>
                <a:gd name="connsiteY0" fmla="*/ 0 h 1233855"/>
                <a:gd name="connsiteX1" fmla="*/ 2985410 w 2985410"/>
                <a:gd name="connsiteY1" fmla="*/ 0 h 1233855"/>
                <a:gd name="connsiteX2" fmla="*/ 2985410 w 2985410"/>
                <a:gd name="connsiteY2" fmla="*/ 1233855 h 1233855"/>
                <a:gd name="connsiteX3" fmla="*/ 0 w 2985410"/>
                <a:gd name="connsiteY3" fmla="*/ 1233855 h 1233855"/>
                <a:gd name="connsiteX4" fmla="*/ 0 w 2985410"/>
                <a:gd name="connsiteY4" fmla="*/ 0 h 12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233855">
                  <a:moveTo>
                    <a:pt x="0" y="0"/>
                  </a:moveTo>
                  <a:lnTo>
                    <a:pt x="2985410" y="0"/>
                  </a:lnTo>
                  <a:lnTo>
                    <a:pt x="2985410" y="1233855"/>
                  </a:lnTo>
                  <a:lnTo>
                    <a:pt x="0" y="1233855"/>
                  </a:lnTo>
                  <a:lnTo>
                    <a:pt x="0" y="0"/>
                  </a:lnTo>
                  <a:close/>
                </a:path>
              </a:pathLst>
            </a:custGeom>
          </p:spPr>
          <p:style>
            <a:lnRef idx="2">
              <a:schemeClr val="accent6">
                <a:shade val="80000"/>
                <a:hueOff val="161733"/>
                <a:satOff val="-37880"/>
                <a:lumOff val="34135"/>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điện từ học giúp chế tạo ra máy phát điện</a:t>
              </a:r>
            </a:p>
          </p:txBody>
        </p:sp>
        <p:sp>
          <p:nvSpPr>
            <p:cNvPr id="15" name="Oval 14" descr="Badge 4 with solid fill">
              <a:extLst>
                <a:ext uri="{FF2B5EF4-FFF2-40B4-BE49-F238E27FC236}">
                  <a16:creationId xmlns:a16="http://schemas.microsoft.com/office/drawing/2014/main" id="{CF73D981-AA0C-F3F0-CE54-04738A6F2632}"/>
                </a:ext>
              </a:extLst>
            </p:cNvPr>
            <p:cNvSpPr/>
            <p:nvPr/>
          </p:nvSpPr>
          <p:spPr>
            <a:xfrm>
              <a:off x="13443494" y="5607832"/>
              <a:ext cx="1044893" cy="1044893"/>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52" name="Picture 8" descr="Máy phát điện xoay chiều 1 pha, máy phát điện xoay chiều 3 pha | VẬT LÝ PHỔ  THÔNG">
              <a:extLst>
                <a:ext uri="{FF2B5EF4-FFF2-40B4-BE49-F238E27FC236}">
                  <a16:creationId xmlns:a16="http://schemas.microsoft.com/office/drawing/2014/main" id="{8AF033A3-5A79-B4B9-1118-343D409718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86162" y="2705034"/>
              <a:ext cx="2560320" cy="2077013"/>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95517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1+#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1+#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3" name="Group 82">
            <a:extLst>
              <a:ext uri="{FF2B5EF4-FFF2-40B4-BE49-F238E27FC236}">
                <a16:creationId xmlns:a16="http://schemas.microsoft.com/office/drawing/2014/main" id="{CC10C7E0-C3A0-B9C3-1ABA-B1B5414686C3}"/>
              </a:ext>
            </a:extLst>
          </p:cNvPr>
          <p:cNvGrpSpPr/>
          <p:nvPr/>
        </p:nvGrpSpPr>
        <p:grpSpPr>
          <a:xfrm>
            <a:off x="-2383114" y="1282513"/>
            <a:ext cx="2230121" cy="3636962"/>
            <a:chOff x="297099" y="2548762"/>
            <a:chExt cx="2230121" cy="3636962"/>
          </a:xfrm>
        </p:grpSpPr>
        <p:grpSp>
          <p:nvGrpSpPr>
            <p:cNvPr id="84" name="Group 7">
              <a:extLst>
                <a:ext uri="{FF2B5EF4-FFF2-40B4-BE49-F238E27FC236}">
                  <a16:creationId xmlns:a16="http://schemas.microsoft.com/office/drawing/2014/main" id="{96293AB6-2818-2E0C-93F7-263510F1B49B}"/>
                </a:ext>
              </a:extLst>
            </p:cNvPr>
            <p:cNvGrpSpPr>
              <a:grpSpLocks/>
            </p:cNvGrpSpPr>
            <p:nvPr/>
          </p:nvGrpSpPr>
          <p:grpSpPr bwMode="auto">
            <a:xfrm>
              <a:off x="424099" y="2548762"/>
              <a:ext cx="2103121" cy="3636962"/>
              <a:chOff x="457199" y="1239996"/>
              <a:chExt cx="1940970" cy="2804886"/>
            </a:xfrm>
          </p:grpSpPr>
          <p:sp>
            <p:nvSpPr>
              <p:cNvPr id="90" name="Rectangle 89">
                <a:extLst>
                  <a:ext uri="{FF2B5EF4-FFF2-40B4-BE49-F238E27FC236}">
                    <a16:creationId xmlns:a16="http://schemas.microsoft.com/office/drawing/2014/main" id="{DB400E5F-649F-42B3-CA4F-1608678C05FE}"/>
                  </a:ext>
                </a:extLst>
              </p:cNvPr>
              <p:cNvSpPr/>
              <p:nvPr/>
            </p:nvSpPr>
            <p:spPr>
              <a:xfrm>
                <a:off x="457199" y="1239996"/>
                <a:ext cx="194097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D18CF5F3-E33D-48B7-6958-538A1DCD4453}"/>
                  </a:ext>
                </a:extLst>
              </p:cNvPr>
              <p:cNvSpPr/>
              <p:nvPr/>
            </p:nvSpPr>
            <p:spPr>
              <a:xfrm>
                <a:off x="536316" y="1293865"/>
                <a:ext cx="177218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5" name="Group 6">
              <a:extLst>
                <a:ext uri="{FF2B5EF4-FFF2-40B4-BE49-F238E27FC236}">
                  <a16:creationId xmlns:a16="http://schemas.microsoft.com/office/drawing/2014/main" id="{8BDFDEE3-2FA0-A467-9390-0BA90D6BA292}"/>
                </a:ext>
              </a:extLst>
            </p:cNvPr>
            <p:cNvGrpSpPr>
              <a:grpSpLocks/>
            </p:cNvGrpSpPr>
            <p:nvPr/>
          </p:nvGrpSpPr>
          <p:grpSpPr bwMode="auto">
            <a:xfrm flipV="1">
              <a:off x="297099" y="2721799"/>
              <a:ext cx="2101850" cy="738188"/>
              <a:chOff x="4763053" y="2429435"/>
              <a:chExt cx="2840865" cy="833718"/>
            </a:xfrm>
          </p:grpSpPr>
          <p:sp>
            <p:nvSpPr>
              <p:cNvPr id="88" name="Freeform 54">
                <a:extLst>
                  <a:ext uri="{FF2B5EF4-FFF2-40B4-BE49-F238E27FC236}">
                    <a16:creationId xmlns:a16="http://schemas.microsoft.com/office/drawing/2014/main" id="{6A2CE784-C36A-D918-8E24-00D47B80F81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9" name="Pie 55">
                <a:extLst>
                  <a:ext uri="{FF2B5EF4-FFF2-40B4-BE49-F238E27FC236}">
                    <a16:creationId xmlns:a16="http://schemas.microsoft.com/office/drawing/2014/main" id="{A4D008A9-724B-6192-A4D8-A2D0E92CC40B}"/>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6" name="Rectangle 79">
              <a:extLst>
                <a:ext uri="{FF2B5EF4-FFF2-40B4-BE49-F238E27FC236}">
                  <a16:creationId xmlns:a16="http://schemas.microsoft.com/office/drawing/2014/main" id="{8241E3C5-C8C5-6C38-AE26-9292B04AAD92}"/>
                </a:ext>
              </a:extLst>
            </p:cNvPr>
            <p:cNvSpPr>
              <a:spLocks noChangeArrowheads="1"/>
            </p:cNvSpPr>
            <p:nvPr/>
          </p:nvSpPr>
          <p:spPr bwMode="auto">
            <a:xfrm>
              <a:off x="509827" y="3481649"/>
              <a:ext cx="1920240" cy="2647776"/>
            </a:xfrm>
            <a:prstGeom prst="rect">
              <a:avLst/>
            </a:prstGeom>
            <a:noFill/>
            <a:ln w="9525">
              <a:noFill/>
              <a:miter lim="800000"/>
              <a:headEnd/>
              <a:tailEnd/>
            </a:ln>
          </p:spPr>
          <p:txBody>
            <a:bodyPr wrap="square" anchor="ctr">
              <a:spAutoFit/>
            </a:bodyPr>
            <a:lstStyle/>
            <a:p>
              <a:pPr algn="ctr">
                <a:lnSpc>
                  <a:spcPct val="80000"/>
                </a:lnSpc>
              </a:pPr>
              <a:r>
                <a:rPr lang="en-US" sz="23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Vai trò của các nhánh chính của vật lý cổ điển đối với sự phát triển đối với sự phát triển của khoa học công nghệ?</a:t>
              </a:r>
              <a:endParaRPr lang="en-US" sz="2300" dirty="0">
                <a:solidFill>
                  <a:srgbClr val="4A4644"/>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1EEFF9EC-DCC7-A39D-8C0F-4C635A965496}"/>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05</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17" name="Group 16">
            <a:extLst>
              <a:ext uri="{FF2B5EF4-FFF2-40B4-BE49-F238E27FC236}">
                <a16:creationId xmlns:a16="http://schemas.microsoft.com/office/drawing/2014/main" id="{48F856E7-BD7F-F7A8-CF92-17392FEC6E20}"/>
              </a:ext>
            </a:extLst>
          </p:cNvPr>
          <p:cNvGrpSpPr/>
          <p:nvPr/>
        </p:nvGrpSpPr>
        <p:grpSpPr>
          <a:xfrm>
            <a:off x="3194056" y="2579373"/>
            <a:ext cx="3005265" cy="3992823"/>
            <a:chOff x="5537206" y="2636523"/>
            <a:chExt cx="3005265" cy="3992823"/>
          </a:xfrm>
        </p:grpSpPr>
        <p:sp>
          <p:nvSpPr>
            <p:cNvPr id="7" name="Rectangle: Top Corners Rounded 6">
              <a:extLst>
                <a:ext uri="{FF2B5EF4-FFF2-40B4-BE49-F238E27FC236}">
                  <a16:creationId xmlns:a16="http://schemas.microsoft.com/office/drawing/2014/main" id="{78C514A8-8F79-640D-5167-F5B71C66345A}"/>
                </a:ext>
              </a:extLst>
            </p:cNvPr>
            <p:cNvSpPr/>
            <p:nvPr/>
          </p:nvSpPr>
          <p:spPr>
            <a:xfrm>
              <a:off x="5537206" y="2636523"/>
              <a:ext cx="2743200" cy="2228545"/>
            </a:xfrm>
            <a:prstGeom prst="round2SameRect">
              <a:avLst>
                <a:gd name="adj1" fmla="val 8000"/>
                <a:gd name="adj2" fmla="val 0"/>
              </a:avLst>
            </a:prstGeom>
          </p:spPr>
          <p:style>
            <a:lnRef idx="2">
              <a:schemeClr val="accent6">
                <a:shade val="80000"/>
                <a:hueOff val="53911"/>
                <a:satOff val="-12627"/>
                <a:lumOff val="113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3308AFDD-1CB8-B4EA-BCB1-8B5A135D0AC9}"/>
                </a:ext>
              </a:extLst>
            </p:cNvPr>
            <p:cNvSpPr/>
            <p:nvPr/>
          </p:nvSpPr>
          <p:spPr>
            <a:xfrm>
              <a:off x="5537206" y="4870802"/>
              <a:ext cx="2743200" cy="1561038"/>
            </a:xfrm>
            <a:custGeom>
              <a:avLst/>
              <a:gdLst>
                <a:gd name="connsiteX0" fmla="*/ 0 w 2985410"/>
                <a:gd name="connsiteY0" fmla="*/ 0 h 1561038"/>
                <a:gd name="connsiteX1" fmla="*/ 2985410 w 2985410"/>
                <a:gd name="connsiteY1" fmla="*/ 0 h 1561038"/>
                <a:gd name="connsiteX2" fmla="*/ 2985410 w 2985410"/>
                <a:gd name="connsiteY2" fmla="*/ 1561038 h 1561038"/>
                <a:gd name="connsiteX3" fmla="*/ 0 w 2985410"/>
                <a:gd name="connsiteY3" fmla="*/ 1561038 h 1561038"/>
                <a:gd name="connsiteX4" fmla="*/ 0 w 2985410"/>
                <a:gd name="connsiteY4" fmla="*/ 0 h 156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61038">
                  <a:moveTo>
                    <a:pt x="0" y="0"/>
                  </a:moveTo>
                  <a:lnTo>
                    <a:pt x="2985410" y="0"/>
                  </a:lnTo>
                  <a:lnTo>
                    <a:pt x="2985410" y="1561038"/>
                  </a:lnTo>
                  <a:lnTo>
                    <a:pt x="0" y="1561038"/>
                  </a:lnTo>
                  <a:lnTo>
                    <a:pt x="0" y="0"/>
                  </a:lnTo>
                  <a:close/>
                </a:path>
              </a:pathLst>
            </a:custGeom>
          </p:spPr>
          <p:style>
            <a:lnRef idx="2">
              <a:schemeClr val="accent6">
                <a:shade val="80000"/>
                <a:hueOff val="53911"/>
                <a:satOff val="-12627"/>
                <a:lumOff val="11378"/>
                <a:alphaOff val="0"/>
              </a:schemeClr>
            </a:lnRef>
            <a:fillRef idx="1">
              <a:schemeClr val="accent6">
                <a:shade val="80000"/>
                <a:hueOff val="53911"/>
                <a:satOff val="-12627"/>
                <a:lumOff val="11378"/>
                <a:alphaOff val="0"/>
              </a:schemeClr>
            </a:fillRef>
            <a:effectRef idx="0">
              <a:schemeClr val="accent6">
                <a:shade val="80000"/>
                <a:hueOff val="53911"/>
                <a:satOff val="-12627"/>
                <a:lumOff val="11378"/>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khí động lực học giúp các kĩ sư hàng không thiết kế máy bay </a:t>
              </a:r>
            </a:p>
          </p:txBody>
        </p:sp>
        <p:sp>
          <p:nvSpPr>
            <p:cNvPr id="9" name="Oval 8" descr="Badge with solid fill">
              <a:extLst>
                <a:ext uri="{FF2B5EF4-FFF2-40B4-BE49-F238E27FC236}">
                  <a16:creationId xmlns:a16="http://schemas.microsoft.com/office/drawing/2014/main" id="{F5C9837B-F220-0C12-2D97-D2DB1E1D7691}"/>
                </a:ext>
              </a:extLst>
            </p:cNvPr>
            <p:cNvSpPr/>
            <p:nvPr/>
          </p:nvSpPr>
          <p:spPr>
            <a:xfrm>
              <a:off x="7497578" y="5584453"/>
              <a:ext cx="1044893" cy="1044893"/>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8" name="Picture 4" descr="Top 30 Letadlo GIFs | Find the best GIF on Gfycat">
              <a:extLst>
                <a:ext uri="{FF2B5EF4-FFF2-40B4-BE49-F238E27FC236}">
                  <a16:creationId xmlns:a16="http://schemas.microsoft.com/office/drawing/2014/main" id="{50434038-7EB6-5869-7441-06F17E165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723" y="2729042"/>
              <a:ext cx="2560320" cy="2053005"/>
            </a:xfrm>
            <a:prstGeom prst="roundRect">
              <a:avLst>
                <a:gd name="adj" fmla="val 8594"/>
              </a:avLst>
            </a:prstGeom>
            <a:solidFill>
              <a:srgbClr val="FFFFFF">
                <a:shade val="85000"/>
              </a:srgbClr>
            </a:solidFill>
            <a:ln>
              <a:noFill/>
            </a:ln>
            <a:effectLst/>
          </p:spPr>
        </p:pic>
      </p:grpSp>
      <p:grpSp>
        <p:nvGrpSpPr>
          <p:cNvPr id="20" name="Group 19">
            <a:extLst>
              <a:ext uri="{FF2B5EF4-FFF2-40B4-BE49-F238E27FC236}">
                <a16:creationId xmlns:a16="http://schemas.microsoft.com/office/drawing/2014/main" id="{EF85D471-15C7-8C79-5871-77CCA3BA950A}"/>
              </a:ext>
            </a:extLst>
          </p:cNvPr>
          <p:cNvGrpSpPr/>
          <p:nvPr/>
        </p:nvGrpSpPr>
        <p:grpSpPr>
          <a:xfrm>
            <a:off x="9142090" y="2579373"/>
            <a:ext cx="3003147" cy="4016202"/>
            <a:chOff x="11485240" y="2636523"/>
            <a:chExt cx="3003147" cy="4016202"/>
          </a:xfrm>
        </p:grpSpPr>
        <p:sp>
          <p:nvSpPr>
            <p:cNvPr id="13" name="Rectangle: Top Corners Rounded 12">
              <a:extLst>
                <a:ext uri="{FF2B5EF4-FFF2-40B4-BE49-F238E27FC236}">
                  <a16:creationId xmlns:a16="http://schemas.microsoft.com/office/drawing/2014/main" id="{1C5AFB85-D89F-1096-8566-3E863DD1423E}"/>
                </a:ext>
              </a:extLst>
            </p:cNvPr>
            <p:cNvSpPr/>
            <p:nvPr/>
          </p:nvSpPr>
          <p:spPr>
            <a:xfrm>
              <a:off x="11485240" y="2636523"/>
              <a:ext cx="2743200" cy="2228545"/>
            </a:xfrm>
            <a:prstGeom prst="round2SameRect">
              <a:avLst>
                <a:gd name="adj1" fmla="val 8000"/>
                <a:gd name="adj2" fmla="val 0"/>
              </a:avLst>
            </a:prstGeom>
          </p:spPr>
          <p:style>
            <a:lnRef idx="2">
              <a:schemeClr val="accent6">
                <a:shade val="80000"/>
                <a:hueOff val="161733"/>
                <a:satOff val="-37880"/>
                <a:lumOff val="341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550C576F-8AB9-1651-15D5-75BA189B1438}"/>
                </a:ext>
              </a:extLst>
            </p:cNvPr>
            <p:cNvSpPr/>
            <p:nvPr/>
          </p:nvSpPr>
          <p:spPr>
            <a:xfrm>
              <a:off x="11485240" y="4846013"/>
              <a:ext cx="2743200" cy="1585827"/>
            </a:xfrm>
            <a:custGeom>
              <a:avLst/>
              <a:gdLst>
                <a:gd name="connsiteX0" fmla="*/ 0 w 2985410"/>
                <a:gd name="connsiteY0" fmla="*/ 0 h 1233855"/>
                <a:gd name="connsiteX1" fmla="*/ 2985410 w 2985410"/>
                <a:gd name="connsiteY1" fmla="*/ 0 h 1233855"/>
                <a:gd name="connsiteX2" fmla="*/ 2985410 w 2985410"/>
                <a:gd name="connsiteY2" fmla="*/ 1233855 h 1233855"/>
                <a:gd name="connsiteX3" fmla="*/ 0 w 2985410"/>
                <a:gd name="connsiteY3" fmla="*/ 1233855 h 1233855"/>
                <a:gd name="connsiteX4" fmla="*/ 0 w 2985410"/>
                <a:gd name="connsiteY4" fmla="*/ 0 h 123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233855">
                  <a:moveTo>
                    <a:pt x="0" y="0"/>
                  </a:moveTo>
                  <a:lnTo>
                    <a:pt x="2985410" y="0"/>
                  </a:lnTo>
                  <a:lnTo>
                    <a:pt x="2985410" y="1233855"/>
                  </a:lnTo>
                  <a:lnTo>
                    <a:pt x="0" y="1233855"/>
                  </a:lnTo>
                  <a:lnTo>
                    <a:pt x="0" y="0"/>
                  </a:lnTo>
                  <a:close/>
                </a:path>
              </a:pathLst>
            </a:custGeom>
          </p:spPr>
          <p:style>
            <a:lnRef idx="2">
              <a:schemeClr val="accent6">
                <a:shade val="80000"/>
                <a:hueOff val="161733"/>
                <a:satOff val="-37880"/>
                <a:lumOff val="34135"/>
                <a:alphaOff val="0"/>
              </a:schemeClr>
            </a:lnRef>
            <a:fillRef idx="1">
              <a:schemeClr val="accent6">
                <a:shade val="80000"/>
                <a:hueOff val="161733"/>
                <a:satOff val="-37880"/>
                <a:lumOff val="34135"/>
                <a:alphaOff val="0"/>
              </a:schemeClr>
            </a:fillRef>
            <a:effectRef idx="0">
              <a:schemeClr val="accent6">
                <a:shade val="80000"/>
                <a:hueOff val="161733"/>
                <a:satOff val="-37880"/>
                <a:lumOff val="34135"/>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điện từ học giúp chế tạo ra máy phát điện</a:t>
              </a:r>
            </a:p>
          </p:txBody>
        </p:sp>
        <p:sp>
          <p:nvSpPr>
            <p:cNvPr id="15" name="Oval 14" descr="Badge 4 with solid fill">
              <a:extLst>
                <a:ext uri="{FF2B5EF4-FFF2-40B4-BE49-F238E27FC236}">
                  <a16:creationId xmlns:a16="http://schemas.microsoft.com/office/drawing/2014/main" id="{CF73D981-AA0C-F3F0-CE54-04738A6F2632}"/>
                </a:ext>
              </a:extLst>
            </p:cNvPr>
            <p:cNvSpPr/>
            <p:nvPr/>
          </p:nvSpPr>
          <p:spPr>
            <a:xfrm>
              <a:off x="13443494" y="5607832"/>
              <a:ext cx="1044893" cy="1044893"/>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52" name="Picture 8" descr="Máy phát điện xoay chiều 1 pha, máy phát điện xoay chiều 3 pha | VẬT LÝ PHỔ  THÔNG">
              <a:extLst>
                <a:ext uri="{FF2B5EF4-FFF2-40B4-BE49-F238E27FC236}">
                  <a16:creationId xmlns:a16="http://schemas.microsoft.com/office/drawing/2014/main" id="{8AF033A3-5A79-B4B9-1118-343D40971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6162" y="2705034"/>
              <a:ext cx="2560320" cy="2077013"/>
            </a:xfrm>
            <a:prstGeom prst="roundRect">
              <a:avLst>
                <a:gd name="adj" fmla="val 8594"/>
              </a:avLst>
            </a:prstGeom>
            <a:solidFill>
              <a:srgbClr val="FFFFFF">
                <a:shade val="85000"/>
              </a:srgbClr>
            </a:solidFill>
            <a:ln>
              <a:noFill/>
            </a:ln>
            <a:effectLst/>
          </p:spPr>
        </p:pic>
      </p:grpSp>
      <p:grpSp>
        <p:nvGrpSpPr>
          <p:cNvPr id="19" name="Group 18">
            <a:extLst>
              <a:ext uri="{FF2B5EF4-FFF2-40B4-BE49-F238E27FC236}">
                <a16:creationId xmlns:a16="http://schemas.microsoft.com/office/drawing/2014/main" id="{EBB63EC4-C8D8-D01A-CD40-E9590A938930}"/>
              </a:ext>
            </a:extLst>
          </p:cNvPr>
          <p:cNvGrpSpPr/>
          <p:nvPr/>
        </p:nvGrpSpPr>
        <p:grpSpPr>
          <a:xfrm>
            <a:off x="6209009" y="1198264"/>
            <a:ext cx="2993006" cy="4011747"/>
            <a:chOff x="8575148" y="1083963"/>
            <a:chExt cx="2993006" cy="4011747"/>
          </a:xfrm>
        </p:grpSpPr>
        <p:grpSp>
          <p:nvGrpSpPr>
            <p:cNvPr id="18" name="Group 17">
              <a:extLst>
                <a:ext uri="{FF2B5EF4-FFF2-40B4-BE49-F238E27FC236}">
                  <a16:creationId xmlns:a16="http://schemas.microsoft.com/office/drawing/2014/main" id="{43F93C72-6B50-D13A-2AD3-92A9B6D5E46A}"/>
                </a:ext>
              </a:extLst>
            </p:cNvPr>
            <p:cNvGrpSpPr/>
            <p:nvPr/>
          </p:nvGrpSpPr>
          <p:grpSpPr>
            <a:xfrm>
              <a:off x="8575148" y="1083963"/>
              <a:ext cx="2993006" cy="4011747"/>
              <a:chOff x="8575148" y="1083963"/>
              <a:chExt cx="2993006" cy="4011747"/>
            </a:xfrm>
          </p:grpSpPr>
          <p:sp>
            <p:nvSpPr>
              <p:cNvPr id="10" name="Rectangle: Top Corners Rounded 9">
                <a:extLst>
                  <a:ext uri="{FF2B5EF4-FFF2-40B4-BE49-F238E27FC236}">
                    <a16:creationId xmlns:a16="http://schemas.microsoft.com/office/drawing/2014/main" id="{C211B4B2-A251-7B02-1B96-60C0D5FE29F5}"/>
                  </a:ext>
                </a:extLst>
              </p:cNvPr>
              <p:cNvSpPr/>
              <p:nvPr/>
            </p:nvSpPr>
            <p:spPr>
              <a:xfrm>
                <a:off x="8575148" y="1083963"/>
                <a:ext cx="2743200" cy="2228545"/>
              </a:xfrm>
              <a:prstGeom prst="round2SameRect">
                <a:avLst>
                  <a:gd name="adj1" fmla="val 8000"/>
                  <a:gd name="adj2" fmla="val 0"/>
                </a:avLst>
              </a:prstGeom>
            </p:spPr>
            <p:style>
              <a:lnRef idx="2">
                <a:schemeClr val="accent6">
                  <a:shade val="80000"/>
                  <a:hueOff val="107822"/>
                  <a:satOff val="-25253"/>
                  <a:lumOff val="2275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E218E387-6E6B-A396-00C0-CC40F6E8FFC4}"/>
                  </a:ext>
                </a:extLst>
              </p:cNvPr>
              <p:cNvSpPr/>
              <p:nvPr/>
            </p:nvSpPr>
            <p:spPr>
              <a:xfrm>
                <a:off x="8575148" y="3312509"/>
                <a:ext cx="2743200" cy="1589802"/>
              </a:xfrm>
              <a:custGeom>
                <a:avLst/>
                <a:gdLst>
                  <a:gd name="connsiteX0" fmla="*/ 0 w 2985410"/>
                  <a:gd name="connsiteY0" fmla="*/ 0 h 1320943"/>
                  <a:gd name="connsiteX1" fmla="*/ 2985410 w 2985410"/>
                  <a:gd name="connsiteY1" fmla="*/ 0 h 1320943"/>
                  <a:gd name="connsiteX2" fmla="*/ 2985410 w 2985410"/>
                  <a:gd name="connsiteY2" fmla="*/ 1320943 h 1320943"/>
                  <a:gd name="connsiteX3" fmla="*/ 0 w 2985410"/>
                  <a:gd name="connsiteY3" fmla="*/ 1320943 h 1320943"/>
                  <a:gd name="connsiteX4" fmla="*/ 0 w 2985410"/>
                  <a:gd name="connsiteY4" fmla="*/ 0 h 1320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320943">
                    <a:moveTo>
                      <a:pt x="0" y="0"/>
                    </a:moveTo>
                    <a:lnTo>
                      <a:pt x="2985410" y="0"/>
                    </a:lnTo>
                    <a:lnTo>
                      <a:pt x="2985410" y="1320943"/>
                    </a:lnTo>
                    <a:lnTo>
                      <a:pt x="0" y="1320943"/>
                    </a:lnTo>
                    <a:lnTo>
                      <a:pt x="0" y="0"/>
                    </a:lnTo>
                    <a:close/>
                  </a:path>
                </a:pathLst>
              </a:custGeom>
            </p:spPr>
            <p:style>
              <a:lnRef idx="2">
                <a:schemeClr val="accent6">
                  <a:shade val="80000"/>
                  <a:hueOff val="107822"/>
                  <a:satOff val="-25253"/>
                  <a:lumOff val="22757"/>
                  <a:alphaOff val="0"/>
                </a:schemeClr>
              </a:lnRef>
              <a:fillRef idx="1">
                <a:schemeClr val="accent6">
                  <a:shade val="80000"/>
                  <a:hueOff val="107822"/>
                  <a:satOff val="-25253"/>
                  <a:lumOff val="22757"/>
                  <a:alphaOff val="0"/>
                </a:schemeClr>
              </a:fillRef>
              <a:effectRef idx="0">
                <a:schemeClr val="accent6">
                  <a:shade val="80000"/>
                  <a:hueOff val="107822"/>
                  <a:satOff val="-25253"/>
                  <a:lumOff val="22757"/>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Ngành nhiệt động lực học giúp chế tạo ra các động cơ nhiệt</a:t>
                </a:r>
              </a:p>
            </p:txBody>
          </p:sp>
          <p:sp>
            <p:nvSpPr>
              <p:cNvPr id="12" name="Oval 11" descr="Badge 3 with solid fill">
                <a:extLst>
                  <a:ext uri="{FF2B5EF4-FFF2-40B4-BE49-F238E27FC236}">
                    <a16:creationId xmlns:a16="http://schemas.microsoft.com/office/drawing/2014/main" id="{B7AE89F2-5364-5B66-AFFD-800BB8B01ACD}"/>
                  </a:ext>
                </a:extLst>
              </p:cNvPr>
              <p:cNvSpPr/>
              <p:nvPr/>
            </p:nvSpPr>
            <p:spPr>
              <a:xfrm>
                <a:off x="10523261" y="4050817"/>
                <a:ext cx="1044893" cy="1044893"/>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grpSp>
        <p:pic>
          <p:nvPicPr>
            <p:cNvPr id="6150" name="Picture 6" descr="Nguyên tắc hoạt động của động cơ nhiệt đốt trong 2 kỳ, 4 kỳ - Vật lí phổ  thông">
              <a:extLst>
                <a:ext uri="{FF2B5EF4-FFF2-40B4-BE49-F238E27FC236}">
                  <a16:creationId xmlns:a16="http://schemas.microsoft.com/office/drawing/2014/main" id="{F20AF1DA-289C-5D21-D87F-D2F18E2912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25350" y="1160163"/>
              <a:ext cx="2633199" cy="2116437"/>
            </a:xfrm>
            <a:prstGeom prst="roundRect">
              <a:avLst>
                <a:gd name="adj" fmla="val 8594"/>
              </a:avLst>
            </a:prstGeom>
            <a:solidFill>
              <a:srgbClr val="FFFFFF">
                <a:shade val="85000"/>
              </a:srgbClr>
            </a:solidFill>
            <a:ln>
              <a:noFill/>
            </a:ln>
            <a:effectLst/>
          </p:spPr>
        </p:pic>
      </p:grpSp>
      <p:grpSp>
        <p:nvGrpSpPr>
          <p:cNvPr id="16" name="Group 15">
            <a:extLst>
              <a:ext uri="{FF2B5EF4-FFF2-40B4-BE49-F238E27FC236}">
                <a16:creationId xmlns:a16="http://schemas.microsoft.com/office/drawing/2014/main" id="{7FE7D0A8-8E27-BF9A-24E8-88632E057137}"/>
              </a:ext>
            </a:extLst>
          </p:cNvPr>
          <p:cNvGrpSpPr/>
          <p:nvPr/>
        </p:nvGrpSpPr>
        <p:grpSpPr>
          <a:xfrm>
            <a:off x="221334" y="1198264"/>
            <a:ext cx="3020256" cy="4049848"/>
            <a:chOff x="2564484" y="1083964"/>
            <a:chExt cx="3020256" cy="4049848"/>
          </a:xfrm>
        </p:grpSpPr>
        <p:sp>
          <p:nvSpPr>
            <p:cNvPr id="4" name="Rectangle: Top Corners Rounded 3">
              <a:extLst>
                <a:ext uri="{FF2B5EF4-FFF2-40B4-BE49-F238E27FC236}">
                  <a16:creationId xmlns:a16="http://schemas.microsoft.com/office/drawing/2014/main" id="{71AD6EC0-A3D0-858B-70BC-82BE2691E7F0}"/>
                </a:ext>
              </a:extLst>
            </p:cNvPr>
            <p:cNvSpPr/>
            <p:nvPr/>
          </p:nvSpPr>
          <p:spPr>
            <a:xfrm>
              <a:off x="2564484" y="1083964"/>
              <a:ext cx="2743200" cy="2228545"/>
            </a:xfrm>
            <a:prstGeom prst="round2SameRect">
              <a:avLst>
                <a:gd name="adj1" fmla="val 8000"/>
                <a:gd name="adj2" fmla="val 0"/>
              </a:avLst>
            </a:prstGeom>
          </p:spPr>
          <p:style>
            <a:lnRef idx="2">
              <a:schemeClr val="accent6">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36606875-8BA5-E318-7D09-4DF930B4E926}"/>
                </a:ext>
              </a:extLst>
            </p:cNvPr>
            <p:cNvSpPr/>
            <p:nvPr/>
          </p:nvSpPr>
          <p:spPr>
            <a:xfrm>
              <a:off x="2570666" y="3295650"/>
              <a:ext cx="2743200" cy="1606661"/>
            </a:xfrm>
            <a:custGeom>
              <a:avLst/>
              <a:gdLst>
                <a:gd name="connsiteX0" fmla="*/ 0 w 2985410"/>
                <a:gd name="connsiteY0" fmla="*/ 0 h 1581363"/>
                <a:gd name="connsiteX1" fmla="*/ 2985410 w 2985410"/>
                <a:gd name="connsiteY1" fmla="*/ 0 h 1581363"/>
                <a:gd name="connsiteX2" fmla="*/ 2985410 w 2985410"/>
                <a:gd name="connsiteY2" fmla="*/ 1581363 h 1581363"/>
                <a:gd name="connsiteX3" fmla="*/ 0 w 2985410"/>
                <a:gd name="connsiteY3" fmla="*/ 1581363 h 1581363"/>
                <a:gd name="connsiteX4" fmla="*/ 0 w 2985410"/>
                <a:gd name="connsiteY4" fmla="*/ 0 h 1581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410" h="1581363">
                  <a:moveTo>
                    <a:pt x="0" y="0"/>
                  </a:moveTo>
                  <a:lnTo>
                    <a:pt x="2985410" y="0"/>
                  </a:lnTo>
                  <a:lnTo>
                    <a:pt x="2985410" y="1581363"/>
                  </a:lnTo>
                  <a:lnTo>
                    <a:pt x="0" y="1581363"/>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76200" tIns="0" rIns="908409"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libri" panose="020F0502020204030204" pitchFamily="34" charset="0"/>
                  <a:cs typeface="Calibri" panose="020F0502020204030204" pitchFamily="34" charset="0"/>
                </a:rPr>
                <a:t>Cơ học vật rắn - đất - kết cấu...: lí thuyết nền tảng cho các kĩ sư thiết kế công trình xây dựng</a:t>
              </a:r>
            </a:p>
          </p:txBody>
        </p:sp>
        <p:sp>
          <p:nvSpPr>
            <p:cNvPr id="6" name="Oval 5" descr="Badge 1 with solid fill">
              <a:extLst>
                <a:ext uri="{FF2B5EF4-FFF2-40B4-BE49-F238E27FC236}">
                  <a16:creationId xmlns:a16="http://schemas.microsoft.com/office/drawing/2014/main" id="{B9E623BB-ACE4-66F6-ACB0-A03BF006FA7A}"/>
                </a:ext>
              </a:extLst>
            </p:cNvPr>
            <p:cNvSpPr/>
            <p:nvPr/>
          </p:nvSpPr>
          <p:spPr>
            <a:xfrm>
              <a:off x="4539847" y="4088919"/>
              <a:ext cx="1044893" cy="1044893"/>
            </a:xfrm>
            <a:prstGeom prst="ellipse">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accent6">
                <a:alpha val="90000"/>
                <a:tint val="40000"/>
                <a:hueOff val="0"/>
                <a:satOff val="0"/>
                <a:lumOff val="0"/>
                <a:alphaOff val="0"/>
              </a:schemeClr>
            </a:lnRef>
            <a:fillRef idx="1">
              <a:scrgbClr r="0" g="0" b="0"/>
            </a:fillRef>
            <a:effectRef idx="0">
              <a:schemeClr val="accent6">
                <a:alpha val="90000"/>
                <a:tint val="40000"/>
                <a:hueOff val="0"/>
                <a:satOff val="0"/>
                <a:lumOff val="0"/>
                <a:alphaOff val="0"/>
              </a:schemeClr>
            </a:effectRef>
            <a:fontRef idx="minor">
              <a:schemeClr val="dk1">
                <a:hueOff val="0"/>
                <a:satOff val="0"/>
                <a:lumOff val="0"/>
                <a:alphaOff val="0"/>
              </a:schemeClr>
            </a:fontRef>
          </p:style>
        </p:sp>
        <p:pic>
          <p:nvPicPr>
            <p:cNvPr id="6146" name="Picture 2" descr="Công ty TNHH Xây dựng An Phong Quảng Ngãi: thông tin, review, đánh giá -  Chọn Thương Hiệu">
              <a:extLst>
                <a:ext uri="{FF2B5EF4-FFF2-40B4-BE49-F238E27FC236}">
                  <a16:creationId xmlns:a16="http://schemas.microsoft.com/office/drawing/2014/main" id="{584E8609-F07B-4626-C00C-67B6AEE9DF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5436" y="1160163"/>
              <a:ext cx="2558177" cy="2110787"/>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231614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85">
            <a:extLst>
              <a:ext uri="{FF2B5EF4-FFF2-40B4-BE49-F238E27FC236}">
                <a16:creationId xmlns:a16="http://schemas.microsoft.com/office/drawing/2014/main" id="{816F5C82-8942-A900-89B4-FEDB98CBD624}"/>
              </a:ext>
            </a:extLst>
          </p:cNvPr>
          <p:cNvGrpSpPr>
            <a:grpSpLocks/>
          </p:cNvGrpSpPr>
          <p:nvPr/>
        </p:nvGrpSpPr>
        <p:grpSpPr bwMode="auto">
          <a:xfrm>
            <a:off x="2351088" y="918410"/>
            <a:ext cx="7680960" cy="1097280"/>
            <a:chOff x="1728" y="4147"/>
            <a:chExt cx="4560" cy="653"/>
          </a:xfrm>
        </p:grpSpPr>
        <p:sp>
          <p:nvSpPr>
            <p:cNvPr id="51" name="AutoShape 77">
              <a:extLst>
                <a:ext uri="{FF2B5EF4-FFF2-40B4-BE49-F238E27FC236}">
                  <a16:creationId xmlns:a16="http://schemas.microsoft.com/office/drawing/2014/main" id="{9E03DAC7-B9BF-74B7-51BA-7DB29CB0A8ED}"/>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2" name="AutoShape 78">
              <a:extLst>
                <a:ext uri="{FF2B5EF4-FFF2-40B4-BE49-F238E27FC236}">
                  <a16:creationId xmlns:a16="http://schemas.microsoft.com/office/drawing/2014/main" id="{857BC122-F21A-C16D-65AE-2E37FF138C7D}"/>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3" name="Text Box 79">
              <a:extLst>
                <a:ext uri="{FF2B5EF4-FFF2-40B4-BE49-F238E27FC236}">
                  <a16:creationId xmlns:a16="http://schemas.microsoft.com/office/drawing/2014/main" id="{D923BE4B-87A3-17B0-9A99-9F5600D9A944}"/>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54" name="Text Box 84">
              <a:extLst>
                <a:ext uri="{FF2B5EF4-FFF2-40B4-BE49-F238E27FC236}">
                  <a16:creationId xmlns:a16="http://schemas.microsoft.com/office/drawing/2014/main" id="{91072474-77D2-BD06-37CD-439FA9EDAB60}"/>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9F05375D-144C-D15B-9099-CDAE5410B100}"/>
              </a:ext>
            </a:extLst>
          </p:cNvPr>
          <p:cNvSpPr txBox="1"/>
          <p:nvPr/>
        </p:nvSpPr>
        <p:spPr>
          <a:xfrm>
            <a:off x="3017916" y="1894772"/>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2800"/>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892946" y="2629129"/>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3561497" y="2620513"/>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6205499" y="2610079"/>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8862002" y="2608490"/>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712325918"/>
      </p:ext>
    </p:extLst>
  </p:cSld>
  <p:clrMapOvr>
    <a:masterClrMapping/>
  </p:clrMapOvr>
  <p:transition spd="med">
    <p:pull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50000"/>
            <a:lum/>
          </a:blip>
          <a:srcRect/>
          <a:stretch>
            <a:fillRect/>
          </a:stretch>
        </a:blipFill>
        <a:effectLst/>
      </p:bgPr>
    </p:bg>
    <p:spTree>
      <p:nvGrpSpPr>
        <p:cNvPr id="1" name=""/>
        <p:cNvGrpSpPr/>
        <p:nvPr/>
      </p:nvGrpSpPr>
      <p:grpSpPr>
        <a:xfrm>
          <a:off x="0" y="0"/>
          <a:ext cx="0" cy="0"/>
          <a:chOff x="0" y="0"/>
          <a:chExt cx="0" cy="0"/>
        </a:xfrm>
      </p:grpSpPr>
      <p:grpSp>
        <p:nvGrpSpPr>
          <p:cNvPr id="50" name="Group 85">
            <a:extLst>
              <a:ext uri="{FF2B5EF4-FFF2-40B4-BE49-F238E27FC236}">
                <a16:creationId xmlns:a16="http://schemas.microsoft.com/office/drawing/2014/main" id="{816F5C82-8942-A900-89B4-FEDB98CBD624}"/>
              </a:ext>
            </a:extLst>
          </p:cNvPr>
          <p:cNvGrpSpPr>
            <a:grpSpLocks/>
          </p:cNvGrpSpPr>
          <p:nvPr/>
        </p:nvGrpSpPr>
        <p:grpSpPr bwMode="auto">
          <a:xfrm>
            <a:off x="2351088" y="-1215190"/>
            <a:ext cx="7680960" cy="1097280"/>
            <a:chOff x="1728" y="4147"/>
            <a:chExt cx="4560" cy="653"/>
          </a:xfrm>
        </p:grpSpPr>
        <p:sp>
          <p:nvSpPr>
            <p:cNvPr id="51" name="AutoShape 77">
              <a:extLst>
                <a:ext uri="{FF2B5EF4-FFF2-40B4-BE49-F238E27FC236}">
                  <a16:creationId xmlns:a16="http://schemas.microsoft.com/office/drawing/2014/main" id="{9E03DAC7-B9BF-74B7-51BA-7DB29CB0A8ED}"/>
                </a:ext>
              </a:extLst>
            </p:cNvPr>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2" name="AutoShape 78">
              <a:extLst>
                <a:ext uri="{FF2B5EF4-FFF2-40B4-BE49-F238E27FC236}">
                  <a16:creationId xmlns:a16="http://schemas.microsoft.com/office/drawing/2014/main" id="{857BC122-F21A-C16D-65AE-2E37FF138C7D}"/>
                </a:ext>
              </a:extLst>
            </p:cNvPr>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53" name="Text Box 79">
              <a:extLst>
                <a:ext uri="{FF2B5EF4-FFF2-40B4-BE49-F238E27FC236}">
                  <a16:creationId xmlns:a16="http://schemas.microsoft.com/office/drawing/2014/main" id="{D923BE4B-87A3-17B0-9A99-9F5600D9A944}"/>
                </a:ext>
              </a:extLst>
            </p:cNvPr>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54" name="Text Box 84">
              <a:extLst>
                <a:ext uri="{FF2B5EF4-FFF2-40B4-BE49-F238E27FC236}">
                  <a16:creationId xmlns:a16="http://schemas.microsoft.com/office/drawing/2014/main" id="{91072474-77D2-BD06-37CD-439FA9EDAB60}"/>
                </a:ext>
              </a:extLst>
            </p:cNvPr>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9F05375D-144C-D15B-9099-CDAE5410B100}"/>
              </a:ext>
            </a:extLst>
          </p:cNvPr>
          <p:cNvSpPr txBox="1"/>
          <p:nvPr/>
        </p:nvSpPr>
        <p:spPr>
          <a:xfrm>
            <a:off x="3017916" y="-962728"/>
            <a:ext cx="6103256" cy="523220"/>
          </a:xfrm>
          <a:prstGeom prst="rect">
            <a:avLst/>
          </a:prstGeom>
          <a:noFill/>
        </p:spPr>
        <p:txBody>
          <a:bodyPr wrap="square">
            <a:spAutoFit/>
          </a:bodyPr>
          <a:lstStyle/>
          <a:p>
            <a:pPr algn="ct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vi-VN"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NHÓM </a:t>
            </a:r>
            <a:r>
              <a:rPr kumimoji="0" lang="en-US" altLang="en-US" sz="28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2800"/>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74943" y="1288555"/>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12362597" y="1288555"/>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5006599"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7663102"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B72F805F-947E-1241-A29E-DE77A57B4BD0}"/>
              </a:ext>
            </a:extLst>
          </p:cNvPr>
          <p:cNvGrpSpPr/>
          <p:nvPr/>
        </p:nvGrpSpPr>
        <p:grpSpPr>
          <a:xfrm>
            <a:off x="2932311" y="1276532"/>
            <a:ext cx="7624050" cy="5042396"/>
            <a:chOff x="2932311" y="1276532"/>
            <a:chExt cx="7624050" cy="5042396"/>
          </a:xfrm>
        </p:grpSpPr>
        <p:pic>
          <p:nvPicPr>
            <p:cNvPr id="8194" name="Picture 2">
              <a:extLst>
                <a:ext uri="{FF2B5EF4-FFF2-40B4-BE49-F238E27FC236}">
                  <a16:creationId xmlns:a16="http://schemas.microsoft.com/office/drawing/2014/main" id="{14065EDE-650D-57B8-74F2-3519D6655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361" y="1276532"/>
              <a:ext cx="7620000" cy="504239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295C2B5-D979-E3E0-A7A1-09FB8AE0D3BB}"/>
                </a:ext>
              </a:extLst>
            </p:cNvPr>
            <p:cNvSpPr txBox="1"/>
            <p:nvPr/>
          </p:nvSpPr>
          <p:spPr>
            <a:xfrm>
              <a:off x="2932311" y="4031472"/>
              <a:ext cx="7620000" cy="1054263"/>
            </a:xfrm>
            <a:prstGeom prst="rect">
              <a:avLst/>
            </a:prstGeom>
            <a:solidFill>
              <a:schemeClr val="bg1">
                <a:alpha val="50000"/>
              </a:schemeClr>
            </a:solidFill>
          </p:spPr>
          <p:txBody>
            <a:bodyPr wrap="square">
              <a:spAutoFit/>
            </a:bodyPr>
            <a:lstStyle/>
            <a:p>
              <a:pPr lvl="0" algn="ctr">
                <a:lnSpc>
                  <a:spcPct val="115000"/>
                </a:lnSpc>
              </a:pPr>
              <a:r>
                <a:rPr lang="en-US" sz="2800" b="1">
                  <a:effectLst/>
                  <a:latin typeface="Calibri" panose="020F0502020204030204" pitchFamily="34" charset="0"/>
                  <a:ea typeface="Times New Roman" panose="02020603050405020304" pitchFamily="18" charset="0"/>
                  <a:cs typeface="Calibri" panose="020F0502020204030204" pitchFamily="34" charset="0"/>
                </a:rPr>
                <a:t>Vật lý Newton không thể giải thích được rất nhiều hiện tượng tự nhiên từ cấp độ vi mô đến vĩ mô.</a:t>
              </a:r>
            </a:p>
          </p:txBody>
        </p:sp>
      </p:grpSp>
      <p:pic>
        <p:nvPicPr>
          <p:cNvPr id="8196" name="Picture 4" descr="Tia X, phát minh vĩ đại của thế kỷ 19">
            <a:extLst>
              <a:ext uri="{FF2B5EF4-FFF2-40B4-BE49-F238E27FC236}">
                <a16:creationId xmlns:a16="http://schemas.microsoft.com/office/drawing/2014/main" id="{C68E2695-E563-A8FB-1FEE-8CE5A84753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7" r="6025"/>
          <a:stretch/>
        </p:blipFill>
        <p:spPr bwMode="auto">
          <a:xfrm>
            <a:off x="2718951" y="853185"/>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198" name="Picture 6" descr="Đồng vị phóng xạ là gì? Ứng dụng của đồng vị phóng xạ">
            <a:extLst>
              <a:ext uri="{FF2B5EF4-FFF2-40B4-BE49-F238E27FC236}">
                <a16:creationId xmlns:a16="http://schemas.microsoft.com/office/drawing/2014/main" id="{EE1441BE-7EAF-C340-0B8C-D6F246BCE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52" y="2573712"/>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200" name="Picture 8" descr="Ngành điện - điện tử là gì, làm gì">
            <a:extLst>
              <a:ext uri="{FF2B5EF4-FFF2-40B4-BE49-F238E27FC236}">
                <a16:creationId xmlns:a16="http://schemas.microsoft.com/office/drawing/2014/main" id="{BD2DB1CD-38AB-2D2C-325E-E6B81C0C5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698" y="4230252"/>
            <a:ext cx="4023360" cy="25120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E11AAC17-E71F-87E4-BF3D-48A2CBF84702}"/>
              </a:ext>
            </a:extLst>
          </p:cNvPr>
          <p:cNvSpPr txBox="1"/>
          <p:nvPr/>
        </p:nvSpPr>
        <p:spPr>
          <a:xfrm rot="1808898">
            <a:off x="7641963" y="1646672"/>
            <a:ext cx="4313769" cy="1815882"/>
          </a:xfrm>
          <a:prstGeom prst="rect">
            <a:avLst/>
          </a:prstGeom>
          <a:noFill/>
        </p:spPr>
        <p:txBody>
          <a:bodyPr wrap="square">
            <a:spAutoFit/>
          </a:bodyPr>
          <a:lstStyle/>
          <a:p>
            <a:pPr algn="just"/>
            <a:r>
              <a:rPr lang="en-US" sz="2800" b="1">
                <a:effectLst/>
                <a:latin typeface="Calibri" panose="020F0502020204030204" pitchFamily="34" charset="0"/>
                <a:ea typeface="Times New Roman" panose="02020603050405020304" pitchFamily="18" charset="0"/>
                <a:cs typeface="Calibri" panose="020F0502020204030204" pitchFamily="34" charset="0"/>
              </a:rPr>
              <a:t>Vào cuối thế kỉ XIX – đầu thế kỉ XX, trong khoa học tự nhiên bắt đầu diễn ra một cuộc cách mạng thật sự</a:t>
            </a:r>
            <a:endParaRPr lang="en-US" sz="2800" b="1">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3B8CF2F7-40FD-5D1E-5497-98CFD945E544}"/>
              </a:ext>
            </a:extLst>
          </p:cNvPr>
          <p:cNvGrpSpPr/>
          <p:nvPr/>
        </p:nvGrpSpPr>
        <p:grpSpPr>
          <a:xfrm>
            <a:off x="3312215" y="1288555"/>
            <a:ext cx="7215531" cy="4815163"/>
            <a:chOff x="2905299" y="1203303"/>
            <a:chExt cx="7215531" cy="4815163"/>
          </a:xfrm>
        </p:grpSpPr>
        <p:pic>
          <p:nvPicPr>
            <p:cNvPr id="8202" name="Picture 10" descr="Tìm ra loại vật liệu đen nhất trên thế giới, có thể hấp thụ mọi thứ ánh sáng">
              <a:extLst>
                <a:ext uri="{FF2B5EF4-FFF2-40B4-BE49-F238E27FC236}">
                  <a16:creationId xmlns:a16="http://schemas.microsoft.com/office/drawing/2014/main" id="{DCBE6EA2-0CD2-7FFE-DC66-C86CDB065B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9350" y="1203303"/>
              <a:ext cx="7188520" cy="48015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6A3E409E-E357-6464-7634-2A094A56CA4C}"/>
                </a:ext>
              </a:extLst>
            </p:cNvPr>
            <p:cNvSpPr txBox="1"/>
            <p:nvPr/>
          </p:nvSpPr>
          <p:spPr>
            <a:xfrm>
              <a:off x="2905299" y="4818137"/>
              <a:ext cx="7215531" cy="1200329"/>
            </a:xfrm>
            <a:prstGeom prst="rect">
              <a:avLst/>
            </a:prstGeom>
            <a:solidFill>
              <a:schemeClr val="bg1">
                <a:alpha val="50000"/>
              </a:schemeClr>
            </a:solidFill>
          </p:spPr>
          <p:txBody>
            <a:bodyPr wrap="square">
              <a:spAutoFit/>
            </a:bodyPr>
            <a:lstStyle/>
            <a:p>
              <a:pPr algn="just"/>
              <a:r>
                <a:rPr lang="en-US" sz="2400">
                  <a:latin typeface="Calibri" panose="020F0502020204030204" pitchFamily="34" charset="0"/>
                  <a:ea typeface="Times New Roman" panose="02020603050405020304" pitchFamily="18" charset="0"/>
                  <a:cs typeface="Calibri" panose="020F0502020204030204" pitchFamily="34" charset="0"/>
                </a:rPr>
                <a:t>Khi áp dụng k</a:t>
              </a:r>
              <a:r>
                <a:rPr lang="en-US" sz="2400">
                  <a:effectLst/>
                  <a:latin typeface="Calibri" panose="020F0502020204030204" pitchFamily="34" charset="0"/>
                  <a:ea typeface="Times New Roman" panose="02020603050405020304" pitchFamily="18" charset="0"/>
                  <a:cs typeface="Calibri" panose="020F0502020204030204" pitchFamily="34" charset="0"/>
                </a:rPr>
                <a:t>hái niệm điện, từ, ánh sáng là tồn tại độc lập</a:t>
              </a:r>
              <a:r>
                <a:rPr lang="en-US" sz="2400">
                  <a:latin typeface="Calibri" panose="020F0502020204030204" pitchFamily="34" charset="0"/>
                  <a:ea typeface="Times New Roman" panose="02020603050405020304" pitchFamily="18" charset="0"/>
                  <a:cs typeface="Calibri" panose="020F0502020204030204" pitchFamily="34" charset="0"/>
                </a:rPr>
                <a:t> </a:t>
              </a:r>
              <a:r>
                <a:rPr lang="en-US" sz="2400">
                  <a:effectLst/>
                  <a:latin typeface="Calibri" panose="020F0502020204030204" pitchFamily="34" charset="0"/>
                  <a:ea typeface="Times New Roman" panose="02020603050405020304" pitchFamily="18" charset="0"/>
                  <a:cs typeface="Calibri" panose="020F0502020204030204" pitchFamily="34" charset="0"/>
                </a:rPr>
                <a:t>để nghiên cứu bức xạ nhiệt của các vật đen thì không giải thích được các kết quả thực nghiệm</a:t>
              </a:r>
              <a:endParaRPr lang="en-US" sz="2400">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A3113F07-3310-C082-ADC7-79E2AB80FF10}"/>
              </a:ext>
            </a:extLst>
          </p:cNvPr>
          <p:cNvGrpSpPr/>
          <p:nvPr/>
        </p:nvGrpSpPr>
        <p:grpSpPr>
          <a:xfrm>
            <a:off x="3290132" y="1322314"/>
            <a:ext cx="7407754" cy="4741936"/>
            <a:chOff x="3199295" y="1262879"/>
            <a:chExt cx="7407754" cy="4741936"/>
          </a:xfrm>
        </p:grpSpPr>
        <p:pic>
          <p:nvPicPr>
            <p:cNvPr id="85" name="Picture 84" descr="Media VietJack">
              <a:extLst>
                <a:ext uri="{FF2B5EF4-FFF2-40B4-BE49-F238E27FC236}">
                  <a16:creationId xmlns:a16="http://schemas.microsoft.com/office/drawing/2014/main" id="{AD038772-4AD8-757B-14F2-3B874614C50E}"/>
                </a:ext>
              </a:extLst>
            </p:cNvPr>
            <p:cNvPicPr>
              <a:picLocks noChangeAspect="1"/>
            </p:cNvPicPr>
            <p:nvPr/>
          </p:nvPicPr>
          <p:blipFill rotWithShape="1">
            <a:blip r:embed="rId8">
              <a:extLst>
                <a:ext uri="{28A0092B-C50C-407E-A947-70E740481C1C}">
                  <a14:useLocalDpi xmlns:a14="http://schemas.microsoft.com/office/drawing/2010/main" val="0"/>
                </a:ext>
              </a:extLst>
            </a:blip>
            <a:srcRect l="3221" t="2714" r="1944" b="2069"/>
            <a:stretch/>
          </p:blipFill>
          <p:spPr bwMode="auto">
            <a:xfrm>
              <a:off x="3215148" y="1262879"/>
              <a:ext cx="7383737" cy="474193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6" name="TextBox 85">
              <a:extLst>
                <a:ext uri="{FF2B5EF4-FFF2-40B4-BE49-F238E27FC236}">
                  <a16:creationId xmlns:a16="http://schemas.microsoft.com/office/drawing/2014/main" id="{4F4BD8E8-120A-9847-F8DB-ADE58FA53EB1}"/>
                </a:ext>
              </a:extLst>
            </p:cNvPr>
            <p:cNvSpPr txBox="1"/>
            <p:nvPr/>
          </p:nvSpPr>
          <p:spPr>
            <a:xfrm>
              <a:off x="3199295" y="4423343"/>
              <a:ext cx="7407754" cy="1569660"/>
            </a:xfrm>
            <a:prstGeom prst="rect">
              <a:avLst/>
            </a:prstGeom>
            <a:solidFill>
              <a:schemeClr val="bg1">
                <a:alpha val="50000"/>
              </a:schemeClr>
            </a:solidFill>
          </p:spPr>
          <p:txBody>
            <a:bodyPr wrap="square">
              <a:spAutoFit/>
            </a:bodyPr>
            <a:lstStyle/>
            <a:p>
              <a:pPr algn="just"/>
              <a:r>
                <a:rPr lang="en-US" sz="2400">
                  <a:effectLst/>
                  <a:latin typeface="Calibri" panose="020F0502020204030204" pitchFamily="34" charset="0"/>
                  <a:ea typeface="Times New Roman" panose="02020603050405020304" pitchFamily="18" charset="0"/>
                  <a:cs typeface="Calibri" panose="020F0502020204030204" pitchFamily="34" charset="0"/>
                </a:rPr>
                <a:t>Maxwell đã chứng minh rằng trường điện từ có thể truyền đi trong không gian dưới dạng sóng với tốc độ không đổi là 300 000 km/s và đưa ra giả thuyết rằng ánh sáng là sóng điện từ.</a:t>
              </a:r>
              <a:endParaRPr lang="en-US" sz="2400">
                <a:latin typeface="Calibri" panose="020F0502020204030204" pitchFamily="34" charset="0"/>
                <a:cs typeface="Calibri" panose="020F0502020204030204" pitchFamily="34" charset="0"/>
              </a:endParaRPr>
            </a:p>
          </p:txBody>
        </p:sp>
      </p:grpSp>
      <p:pic>
        <p:nvPicPr>
          <p:cNvPr id="87" name="Picture 86" descr="Media VietJack">
            <a:extLst>
              <a:ext uri="{FF2B5EF4-FFF2-40B4-BE49-F238E27FC236}">
                <a16:creationId xmlns:a16="http://schemas.microsoft.com/office/drawing/2014/main" id="{C22D268C-9BD4-496D-9CA4-B71624A49166}"/>
              </a:ext>
            </a:extLst>
          </p:cNvPr>
          <p:cNvPicPr>
            <a:picLocks noChangeAspect="1"/>
          </p:cNvPicPr>
          <p:nvPr/>
        </p:nvPicPr>
        <p:blipFill rotWithShape="1">
          <a:blip r:embed="rId9">
            <a:extLst>
              <a:ext uri="{28A0092B-C50C-407E-A947-70E740481C1C}">
                <a14:useLocalDpi xmlns:a14="http://schemas.microsoft.com/office/drawing/2010/main" val="0"/>
              </a:ext>
            </a:extLst>
          </a:blip>
          <a:srcRect l="3370" t="1064" r="3990" b="3882"/>
          <a:stretch/>
        </p:blipFill>
        <p:spPr bwMode="auto">
          <a:xfrm>
            <a:off x="3275166" y="1336858"/>
            <a:ext cx="7373852" cy="4751358"/>
          </a:xfrm>
          <a:prstGeom prst="roundRect">
            <a:avLst>
              <a:gd name="adj" fmla="val 0"/>
            </a:avLst>
          </a:prstGeom>
          <a:solidFill>
            <a:srgbClr val="FFFFFF">
              <a:shade val="85000"/>
            </a:srgbClr>
          </a:solidFill>
          <a:ln>
            <a:noFill/>
          </a:ln>
          <a:effectLst/>
          <a:extLst>
            <a:ext uri="{53640926-AAD7-44D8-BBD7-CCE9431645EC}">
              <a14:shadowObscured xmlns:a14="http://schemas.microsoft.com/office/drawing/2010/main"/>
            </a:ext>
          </a:extLst>
        </p:spPr>
      </p:pic>
      <p:sp>
        <p:nvSpPr>
          <p:cNvPr id="88" name="TextBox 87">
            <a:extLst>
              <a:ext uri="{FF2B5EF4-FFF2-40B4-BE49-F238E27FC236}">
                <a16:creationId xmlns:a16="http://schemas.microsoft.com/office/drawing/2014/main" id="{7E5AE3FC-9AC2-1C83-E8B1-F7BD64C51A64}"/>
              </a:ext>
            </a:extLst>
          </p:cNvPr>
          <p:cNvSpPr txBox="1"/>
          <p:nvPr/>
        </p:nvSpPr>
        <p:spPr>
          <a:xfrm>
            <a:off x="3685790" y="3241717"/>
            <a:ext cx="6964464" cy="1200329"/>
          </a:xfrm>
          <a:prstGeom prst="rect">
            <a:avLst/>
          </a:prstGeom>
          <a:solidFill>
            <a:schemeClr val="bg1"/>
          </a:solidFill>
        </p:spPr>
        <p:txBody>
          <a:bodyPr wrap="square">
            <a:spAutoFit/>
          </a:bodyPr>
          <a:lstStyle/>
          <a:p>
            <a:pPr algn="ctr"/>
            <a:r>
              <a:rPr lang="en-US" sz="3600" b="1">
                <a:effectLst/>
                <a:latin typeface="Calibri" panose="020F0502020204030204" pitchFamily="34" charset="0"/>
                <a:ea typeface="Times New Roman" panose="02020603050405020304" pitchFamily="18" charset="0"/>
                <a:cs typeface="Calibri" panose="020F0502020204030204" pitchFamily="34" charset="0"/>
              </a:rPr>
              <a:t>“sự khủng khoảng ở vùng tử ngoại” hay “tai biến cực tím”.</a:t>
            </a:r>
            <a:endParaRPr lang="en-US"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2145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par>
                                <p:cTn id="17" presetID="26"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362">
                                          <p:stCondLst>
                                            <p:cond delay="0"/>
                                          </p:stCondLst>
                                        </p:cTn>
                                        <p:tgtEl>
                                          <p:spTgt spid="83"/>
                                        </p:tgtEl>
                                      </p:cBhvr>
                                    </p:animEffect>
                                    <p:anim calcmode="lin" valueType="num">
                                      <p:cBhvr>
                                        <p:cTn id="20" dur="1139"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83"/>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83"/>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83"/>
                                        </p:tgtEl>
                                        <p:attrNameLst>
                                          <p:attrName>ppt_y</p:attrName>
                                        </p:attrNameLst>
                                      </p:cBhvr>
                                      <p:tavLst>
                                        <p:tav tm="0" fmla="#ppt_y-sin(pi*$)/81">
                                          <p:val>
                                            <p:fltVal val="0"/>
                                          </p:val>
                                        </p:tav>
                                        <p:tav tm="100000">
                                          <p:val>
                                            <p:fltVal val="1"/>
                                          </p:val>
                                        </p:tav>
                                      </p:tavLst>
                                    </p:anim>
                                    <p:animScale>
                                      <p:cBhvr>
                                        <p:cTn id="25" dur="16">
                                          <p:stCondLst>
                                            <p:cond delay="406"/>
                                          </p:stCondLst>
                                        </p:cTn>
                                        <p:tgtEl>
                                          <p:spTgt spid="83"/>
                                        </p:tgtEl>
                                      </p:cBhvr>
                                      <p:to x="100000" y="60000"/>
                                    </p:animScale>
                                    <p:animScale>
                                      <p:cBhvr>
                                        <p:cTn id="26" dur="104" decel="50000">
                                          <p:stCondLst>
                                            <p:cond delay="423"/>
                                          </p:stCondLst>
                                        </p:cTn>
                                        <p:tgtEl>
                                          <p:spTgt spid="83"/>
                                        </p:tgtEl>
                                      </p:cBhvr>
                                      <p:to x="100000" y="100000"/>
                                    </p:animScale>
                                    <p:animScale>
                                      <p:cBhvr>
                                        <p:cTn id="27" dur="16">
                                          <p:stCondLst>
                                            <p:cond delay="820"/>
                                          </p:stCondLst>
                                        </p:cTn>
                                        <p:tgtEl>
                                          <p:spTgt spid="83"/>
                                        </p:tgtEl>
                                      </p:cBhvr>
                                      <p:to x="100000" y="80000"/>
                                    </p:animScale>
                                    <p:animScale>
                                      <p:cBhvr>
                                        <p:cTn id="28" dur="104" decel="50000">
                                          <p:stCondLst>
                                            <p:cond delay="836"/>
                                          </p:stCondLst>
                                        </p:cTn>
                                        <p:tgtEl>
                                          <p:spTgt spid="83"/>
                                        </p:tgtEl>
                                      </p:cBhvr>
                                      <p:to x="100000" y="100000"/>
                                    </p:animScale>
                                    <p:animScale>
                                      <p:cBhvr>
                                        <p:cTn id="29" dur="16">
                                          <p:stCondLst>
                                            <p:cond delay="1026"/>
                                          </p:stCondLst>
                                        </p:cTn>
                                        <p:tgtEl>
                                          <p:spTgt spid="83"/>
                                        </p:tgtEl>
                                      </p:cBhvr>
                                      <p:to x="100000" y="90000"/>
                                    </p:animScale>
                                    <p:animScale>
                                      <p:cBhvr>
                                        <p:cTn id="30" dur="104" decel="50000">
                                          <p:stCondLst>
                                            <p:cond delay="1042"/>
                                          </p:stCondLst>
                                        </p:cTn>
                                        <p:tgtEl>
                                          <p:spTgt spid="83"/>
                                        </p:tgtEl>
                                      </p:cBhvr>
                                      <p:to x="100000" y="100000"/>
                                    </p:animScale>
                                    <p:animScale>
                                      <p:cBhvr>
                                        <p:cTn id="31" dur="16">
                                          <p:stCondLst>
                                            <p:cond delay="1130"/>
                                          </p:stCondLst>
                                        </p:cTn>
                                        <p:tgtEl>
                                          <p:spTgt spid="83"/>
                                        </p:tgtEl>
                                      </p:cBhvr>
                                      <p:to x="100000" y="95000"/>
                                    </p:animScale>
                                    <p:animScale>
                                      <p:cBhvr>
                                        <p:cTn id="32" dur="104" decel="50000">
                                          <p:stCondLst>
                                            <p:cond delay="1146"/>
                                          </p:stCondLst>
                                        </p:cTn>
                                        <p:tgtEl>
                                          <p:spTgt spid="83"/>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fade">
                                      <p:cBhvr>
                                        <p:cTn id="37" dur="1000"/>
                                        <p:tgtEl>
                                          <p:spTgt spid="8196"/>
                                        </p:tgtEl>
                                      </p:cBhvr>
                                    </p:animEffect>
                                    <p:anim calcmode="lin" valueType="num">
                                      <p:cBhvr>
                                        <p:cTn id="38" dur="1000" fill="hold"/>
                                        <p:tgtEl>
                                          <p:spTgt spid="8196"/>
                                        </p:tgtEl>
                                        <p:attrNameLst>
                                          <p:attrName>ppt_x</p:attrName>
                                        </p:attrNameLst>
                                      </p:cBhvr>
                                      <p:tavLst>
                                        <p:tav tm="0">
                                          <p:val>
                                            <p:strVal val="#ppt_x"/>
                                          </p:val>
                                        </p:tav>
                                        <p:tav tm="100000">
                                          <p:val>
                                            <p:strVal val="#ppt_x"/>
                                          </p:val>
                                        </p:tav>
                                      </p:tavLst>
                                    </p:anim>
                                    <p:anim calcmode="lin" valueType="num">
                                      <p:cBhvr>
                                        <p:cTn id="3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198"/>
                                        </p:tgtEl>
                                        <p:attrNameLst>
                                          <p:attrName>style.visibility</p:attrName>
                                        </p:attrNameLst>
                                      </p:cBhvr>
                                      <p:to>
                                        <p:strVal val="visible"/>
                                      </p:to>
                                    </p:set>
                                    <p:animEffect transition="in" filter="fade">
                                      <p:cBhvr>
                                        <p:cTn id="44" dur="1000"/>
                                        <p:tgtEl>
                                          <p:spTgt spid="8198"/>
                                        </p:tgtEl>
                                      </p:cBhvr>
                                    </p:animEffect>
                                    <p:anim calcmode="lin" valueType="num">
                                      <p:cBhvr>
                                        <p:cTn id="45" dur="1000" fill="hold"/>
                                        <p:tgtEl>
                                          <p:spTgt spid="8198"/>
                                        </p:tgtEl>
                                        <p:attrNameLst>
                                          <p:attrName>ppt_x</p:attrName>
                                        </p:attrNameLst>
                                      </p:cBhvr>
                                      <p:tavLst>
                                        <p:tav tm="0">
                                          <p:val>
                                            <p:strVal val="#ppt_x"/>
                                          </p:val>
                                        </p:tav>
                                        <p:tav tm="100000">
                                          <p:val>
                                            <p:strVal val="#ppt_x"/>
                                          </p:val>
                                        </p:tav>
                                      </p:tavLst>
                                    </p:anim>
                                    <p:anim calcmode="lin" valueType="num">
                                      <p:cBhvr>
                                        <p:cTn id="4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200"/>
                                        </p:tgtEl>
                                        <p:attrNameLst>
                                          <p:attrName>style.visibility</p:attrName>
                                        </p:attrNameLst>
                                      </p:cBhvr>
                                      <p:to>
                                        <p:strVal val="visible"/>
                                      </p:to>
                                    </p:set>
                                    <p:animEffect transition="in" filter="fade">
                                      <p:cBhvr>
                                        <p:cTn id="51" dur="1000"/>
                                        <p:tgtEl>
                                          <p:spTgt spid="8200"/>
                                        </p:tgtEl>
                                      </p:cBhvr>
                                    </p:animEffect>
                                    <p:anim calcmode="lin" valueType="num">
                                      <p:cBhvr>
                                        <p:cTn id="52" dur="1000" fill="hold"/>
                                        <p:tgtEl>
                                          <p:spTgt spid="8200"/>
                                        </p:tgtEl>
                                        <p:attrNameLst>
                                          <p:attrName>ppt_x</p:attrName>
                                        </p:attrNameLst>
                                      </p:cBhvr>
                                      <p:tavLst>
                                        <p:tav tm="0">
                                          <p:val>
                                            <p:strVal val="#ppt_x"/>
                                          </p:val>
                                        </p:tav>
                                        <p:tav tm="100000">
                                          <p:val>
                                            <p:strVal val="#ppt_x"/>
                                          </p:val>
                                        </p:tav>
                                      </p:tavLst>
                                    </p:anim>
                                    <p:anim calcmode="lin" valueType="num">
                                      <p:cBhvr>
                                        <p:cTn id="53" dur="1000" fill="hold"/>
                                        <p:tgtEl>
                                          <p:spTgt spid="820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83"/>
                                        </p:tgtEl>
                                      </p:cBhvr>
                                    </p:animEffect>
                                    <p:set>
                                      <p:cBhvr>
                                        <p:cTn id="58" dur="1" fill="hold">
                                          <p:stCondLst>
                                            <p:cond delay="499"/>
                                          </p:stCondLst>
                                        </p:cTn>
                                        <p:tgtEl>
                                          <p:spTgt spid="8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196"/>
                                        </p:tgtEl>
                                      </p:cBhvr>
                                    </p:animEffect>
                                    <p:set>
                                      <p:cBhvr>
                                        <p:cTn id="61" dur="1" fill="hold">
                                          <p:stCondLst>
                                            <p:cond delay="499"/>
                                          </p:stCondLst>
                                        </p:cTn>
                                        <p:tgtEl>
                                          <p:spTgt spid="819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198"/>
                                        </p:tgtEl>
                                      </p:cBhvr>
                                    </p:animEffect>
                                    <p:set>
                                      <p:cBhvr>
                                        <p:cTn id="64" dur="1" fill="hold">
                                          <p:stCondLst>
                                            <p:cond delay="499"/>
                                          </p:stCondLst>
                                        </p:cTn>
                                        <p:tgtEl>
                                          <p:spTgt spid="819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200"/>
                                        </p:tgtEl>
                                      </p:cBhvr>
                                    </p:animEffect>
                                    <p:set>
                                      <p:cBhvr>
                                        <p:cTn id="67" dur="1" fill="hold">
                                          <p:stCondLst>
                                            <p:cond delay="499"/>
                                          </p:stCondLst>
                                        </p:cTn>
                                        <p:tgtEl>
                                          <p:spTgt spid="8200"/>
                                        </p:tgtEl>
                                        <p:attrNameLst>
                                          <p:attrName>style.visibility</p:attrName>
                                        </p:attrNameLst>
                                      </p:cBhvr>
                                      <p:to>
                                        <p:strVal val="hidden"/>
                                      </p:to>
                                    </p:set>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xit" presetSubtype="0" fill="hold" nodeType="clickEffect">
                                  <p:stCondLst>
                                    <p:cond delay="0"/>
                                  </p:stCondLst>
                                  <p:childTnLst>
                                    <p:animEffect transition="out" filter="fade">
                                      <p:cBhvr>
                                        <p:cTn id="76" dur="1000"/>
                                        <p:tgtEl>
                                          <p:spTgt spid="7"/>
                                        </p:tgtEl>
                                      </p:cBhvr>
                                    </p:animEffect>
                                    <p:anim calcmode="lin" valueType="num">
                                      <p:cBhvr>
                                        <p:cTn id="77" dur="1000"/>
                                        <p:tgtEl>
                                          <p:spTgt spid="7"/>
                                        </p:tgtEl>
                                        <p:attrNameLst>
                                          <p:attrName>ppt_x</p:attrName>
                                        </p:attrNameLst>
                                      </p:cBhvr>
                                      <p:tavLst>
                                        <p:tav tm="0">
                                          <p:val>
                                            <p:strVal val="ppt_x"/>
                                          </p:val>
                                        </p:tav>
                                        <p:tav tm="100000">
                                          <p:val>
                                            <p:strVal val="ppt_x"/>
                                          </p:val>
                                        </p:tav>
                                      </p:tavLst>
                                    </p:anim>
                                    <p:anim calcmode="lin" valueType="num">
                                      <p:cBhvr>
                                        <p:cTn id="78" dur="1000"/>
                                        <p:tgtEl>
                                          <p:spTgt spid="7"/>
                                        </p:tgtEl>
                                        <p:attrNameLst>
                                          <p:attrName>ppt_y</p:attrName>
                                        </p:attrNameLst>
                                      </p:cBhvr>
                                      <p:tavLst>
                                        <p:tav tm="0">
                                          <p:val>
                                            <p:strVal val="ppt_y"/>
                                          </p:val>
                                        </p:tav>
                                        <p:tav tm="100000">
                                          <p:val>
                                            <p:strVal val="ppt_y-.1"/>
                                          </p:val>
                                        </p:tav>
                                      </p:tavLst>
                                    </p:anim>
                                    <p:set>
                                      <p:cBhvr>
                                        <p:cTn id="79" dur="1" fill="hold">
                                          <p:stCondLst>
                                            <p:cond delay="999"/>
                                          </p:stCondLst>
                                        </p:cTn>
                                        <p:tgtEl>
                                          <p:spTgt spid="7"/>
                                        </p:tgtEl>
                                        <p:attrNameLst>
                                          <p:attrName>style.visibility</p:attrName>
                                        </p:attrNameLst>
                                      </p:cBhvr>
                                      <p:to>
                                        <p:strVal val="hidden"/>
                                      </p:to>
                                    </p:set>
                                  </p:childTnLst>
                                </p:cTn>
                              </p:par>
                              <p:par>
                                <p:cTn id="80" presetID="42"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xit" presetSubtype="0" fill="hold" nodeType="clickEffect">
                                  <p:stCondLst>
                                    <p:cond delay="0"/>
                                  </p:stCondLst>
                                  <p:childTnLst>
                                    <p:animEffect transition="out" filter="fade">
                                      <p:cBhvr>
                                        <p:cTn id="88" dur="1000"/>
                                        <p:tgtEl>
                                          <p:spTgt spid="9"/>
                                        </p:tgtEl>
                                      </p:cBhvr>
                                    </p:animEffect>
                                    <p:anim calcmode="lin" valueType="num">
                                      <p:cBhvr>
                                        <p:cTn id="89" dur="1000"/>
                                        <p:tgtEl>
                                          <p:spTgt spid="9"/>
                                        </p:tgtEl>
                                        <p:attrNameLst>
                                          <p:attrName>ppt_x</p:attrName>
                                        </p:attrNameLst>
                                      </p:cBhvr>
                                      <p:tavLst>
                                        <p:tav tm="0">
                                          <p:val>
                                            <p:strVal val="ppt_x"/>
                                          </p:val>
                                        </p:tav>
                                        <p:tav tm="100000">
                                          <p:val>
                                            <p:strVal val="ppt_x"/>
                                          </p:val>
                                        </p:tav>
                                      </p:tavLst>
                                    </p:anim>
                                    <p:anim calcmode="lin" valueType="num">
                                      <p:cBhvr>
                                        <p:cTn id="90" dur="1000"/>
                                        <p:tgtEl>
                                          <p:spTgt spid="9"/>
                                        </p:tgtEl>
                                        <p:attrNameLst>
                                          <p:attrName>ppt_y</p:attrName>
                                        </p:attrNameLst>
                                      </p:cBhvr>
                                      <p:tavLst>
                                        <p:tav tm="0">
                                          <p:val>
                                            <p:strVal val="ppt_y"/>
                                          </p:val>
                                        </p:tav>
                                        <p:tav tm="100000">
                                          <p:val>
                                            <p:strVal val="ppt_y-.1"/>
                                          </p:val>
                                        </p:tav>
                                      </p:tavLst>
                                    </p:anim>
                                    <p:set>
                                      <p:cBhvr>
                                        <p:cTn id="91" dur="1" fill="hold">
                                          <p:stCondLst>
                                            <p:cond delay="999"/>
                                          </p:stCondLst>
                                        </p:cTn>
                                        <p:tgtEl>
                                          <p:spTgt spid="9"/>
                                        </p:tgtEl>
                                        <p:attrNameLst>
                                          <p:attrName>style.visibility</p:attrName>
                                        </p:attrNameLst>
                                      </p:cBhvr>
                                      <p:to>
                                        <p:strVal val="hidden"/>
                                      </p:to>
                                    </p:set>
                                  </p:childTnLst>
                                </p:cTn>
                              </p:par>
                              <p:par>
                                <p:cTn id="92" presetID="42" presetClass="entr" presetSubtype="0" fill="hold" nodeType="with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fade">
                                      <p:cBhvr>
                                        <p:cTn id="94" dur="1000"/>
                                        <p:tgtEl>
                                          <p:spTgt spid="87"/>
                                        </p:tgtEl>
                                      </p:cBhvr>
                                    </p:animEffect>
                                    <p:anim calcmode="lin" valueType="num">
                                      <p:cBhvr>
                                        <p:cTn id="95" dur="1000" fill="hold"/>
                                        <p:tgtEl>
                                          <p:spTgt spid="87"/>
                                        </p:tgtEl>
                                        <p:attrNameLst>
                                          <p:attrName>ppt_x</p:attrName>
                                        </p:attrNameLst>
                                      </p:cBhvr>
                                      <p:tavLst>
                                        <p:tav tm="0">
                                          <p:val>
                                            <p:strVal val="#ppt_x"/>
                                          </p:val>
                                        </p:tav>
                                        <p:tav tm="100000">
                                          <p:val>
                                            <p:strVal val="#ppt_x"/>
                                          </p:val>
                                        </p:tav>
                                      </p:tavLst>
                                    </p:anim>
                                    <p:anim calcmode="lin" valueType="num">
                                      <p:cBhvr>
                                        <p:cTn id="96"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3" presetClass="entr" presetSubtype="32" fill="hold" grpId="0" nodeType="clickEffect">
                                  <p:stCondLst>
                                    <p:cond delay="0"/>
                                  </p:stCondLst>
                                  <p:childTnLst>
                                    <p:set>
                                      <p:cBhvr>
                                        <p:cTn id="100" dur="1" fill="hold">
                                          <p:stCondLst>
                                            <p:cond delay="0"/>
                                          </p:stCondLst>
                                        </p:cTn>
                                        <p:tgtEl>
                                          <p:spTgt spid="88"/>
                                        </p:tgtEl>
                                        <p:attrNameLst>
                                          <p:attrName>style.visibility</p:attrName>
                                        </p:attrNameLst>
                                      </p:cBhvr>
                                      <p:to>
                                        <p:strVal val="visible"/>
                                      </p:to>
                                    </p:set>
                                    <p:anim calcmode="lin" valueType="num">
                                      <p:cBhvr>
                                        <p:cTn id="101" dur="500" fill="hold"/>
                                        <p:tgtEl>
                                          <p:spTgt spid="88"/>
                                        </p:tgtEl>
                                        <p:attrNameLst>
                                          <p:attrName>ppt_w</p:attrName>
                                        </p:attrNameLst>
                                      </p:cBhvr>
                                      <p:tavLst>
                                        <p:tav tm="0">
                                          <p:val>
                                            <p:strVal val="4*#ppt_w"/>
                                          </p:val>
                                        </p:tav>
                                        <p:tav tm="100000">
                                          <p:val>
                                            <p:strVal val="#ppt_w"/>
                                          </p:val>
                                        </p:tav>
                                      </p:tavLst>
                                    </p:anim>
                                    <p:anim calcmode="lin" valueType="num">
                                      <p:cBhvr>
                                        <p:cTn id="102" dur="500" fill="hold"/>
                                        <p:tgtEl>
                                          <p:spTgt spid="8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55" name="Group 54">
            <a:extLst>
              <a:ext uri="{FF2B5EF4-FFF2-40B4-BE49-F238E27FC236}">
                <a16:creationId xmlns:a16="http://schemas.microsoft.com/office/drawing/2014/main" id="{3DB4649C-0C00-8E26-5ACD-5FFF25298DA8}"/>
              </a:ext>
            </a:extLst>
          </p:cNvPr>
          <p:cNvGrpSpPr/>
          <p:nvPr/>
        </p:nvGrpSpPr>
        <p:grpSpPr>
          <a:xfrm>
            <a:off x="-2725407" y="1288555"/>
            <a:ext cx="2504439" cy="3636962"/>
            <a:chOff x="297099" y="2548762"/>
            <a:chExt cx="2504439" cy="3636962"/>
          </a:xfrm>
        </p:grpSpPr>
        <p:grpSp>
          <p:nvGrpSpPr>
            <p:cNvPr id="56" name="Group 7">
              <a:extLst>
                <a:ext uri="{FF2B5EF4-FFF2-40B4-BE49-F238E27FC236}">
                  <a16:creationId xmlns:a16="http://schemas.microsoft.com/office/drawing/2014/main" id="{35325188-92FF-D920-EEC2-FFAF9187F20B}"/>
                </a:ext>
              </a:extLst>
            </p:cNvPr>
            <p:cNvGrpSpPr>
              <a:grpSpLocks/>
            </p:cNvGrpSpPr>
            <p:nvPr/>
          </p:nvGrpSpPr>
          <p:grpSpPr bwMode="auto">
            <a:xfrm>
              <a:off x="424098" y="2548762"/>
              <a:ext cx="2377440" cy="3636962"/>
              <a:chOff x="457198" y="1239996"/>
              <a:chExt cx="2194140" cy="2804886"/>
            </a:xfrm>
          </p:grpSpPr>
          <p:sp>
            <p:nvSpPr>
              <p:cNvPr id="63" name="Rectangle 62">
                <a:extLst>
                  <a:ext uri="{FF2B5EF4-FFF2-40B4-BE49-F238E27FC236}">
                    <a16:creationId xmlns:a16="http://schemas.microsoft.com/office/drawing/2014/main" id="{FC06B42B-03A6-4A64-2E5E-C78F28325A5D}"/>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4BC831F6-5FFE-FD2D-6C39-286654E76D08}"/>
                  </a:ext>
                </a:extLst>
              </p:cNvPr>
              <p:cNvSpPr/>
              <p:nvPr/>
            </p:nvSpPr>
            <p:spPr>
              <a:xfrm>
                <a:off x="536316" y="1293865"/>
                <a:ext cx="2025360"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7" name="Group 6">
              <a:extLst>
                <a:ext uri="{FF2B5EF4-FFF2-40B4-BE49-F238E27FC236}">
                  <a16:creationId xmlns:a16="http://schemas.microsoft.com/office/drawing/2014/main" id="{DDBEC714-754F-CBA7-E81C-A6DFB4316AD0}"/>
                </a:ext>
              </a:extLst>
            </p:cNvPr>
            <p:cNvGrpSpPr>
              <a:grpSpLocks/>
            </p:cNvGrpSpPr>
            <p:nvPr/>
          </p:nvGrpSpPr>
          <p:grpSpPr bwMode="auto">
            <a:xfrm flipV="1">
              <a:off x="297099" y="2721799"/>
              <a:ext cx="2101850" cy="738188"/>
              <a:chOff x="4763053" y="2429435"/>
              <a:chExt cx="2840865" cy="833718"/>
            </a:xfrm>
          </p:grpSpPr>
          <p:sp>
            <p:nvSpPr>
              <p:cNvPr id="61" name="Freeform 54">
                <a:extLst>
                  <a:ext uri="{FF2B5EF4-FFF2-40B4-BE49-F238E27FC236}">
                    <a16:creationId xmlns:a16="http://schemas.microsoft.com/office/drawing/2014/main" id="{0BAAE04F-3633-0B20-5DBE-FBF0678FF3B1}"/>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62" name="Pie 55">
                <a:extLst>
                  <a:ext uri="{FF2B5EF4-FFF2-40B4-BE49-F238E27FC236}">
                    <a16:creationId xmlns:a16="http://schemas.microsoft.com/office/drawing/2014/main" id="{77D25904-D8B4-8323-3173-621FF09AB969}"/>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58" name="Rectangle 79">
              <a:extLst>
                <a:ext uri="{FF2B5EF4-FFF2-40B4-BE49-F238E27FC236}">
                  <a16:creationId xmlns:a16="http://schemas.microsoft.com/office/drawing/2014/main" id="{439F13FA-4118-82A5-DD41-EB01A4657852}"/>
                </a:ext>
              </a:extLst>
            </p:cNvPr>
            <p:cNvSpPr>
              <a:spLocks noChangeArrowheads="1"/>
            </p:cNvSpPr>
            <p:nvPr/>
          </p:nvSpPr>
          <p:spPr bwMode="auto">
            <a:xfrm>
              <a:off x="509827" y="3651376"/>
              <a:ext cx="2194559" cy="2308324"/>
            </a:xfrm>
            <a:prstGeom prst="rect">
              <a:avLst/>
            </a:prstGeom>
            <a:noFill/>
            <a:ln w="9525">
              <a:noFill/>
              <a:miter lim="800000"/>
              <a:headEnd/>
              <a:tailEnd/>
            </a:ln>
          </p:spPr>
          <p:txBody>
            <a:bodyPr wrap="square" anchor="ctr">
              <a:spAutoFit/>
            </a:bodyPr>
            <a:lstStyle/>
            <a:p>
              <a:pPr algn="ct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Kể tên một số phát hiện quan trọng tạo ra sự khủng hoảng của vật lý cuối thế kỉ XIX?</a:t>
              </a:r>
              <a:endParaRPr lang="en-US" sz="2400" dirty="0">
                <a:solidFill>
                  <a:srgbClr val="4A4644"/>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FC374DD-EFFC-16B6-3B53-515D6341704A}"/>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01</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65" name="Group 64">
            <a:extLst>
              <a:ext uri="{FF2B5EF4-FFF2-40B4-BE49-F238E27FC236}">
                <a16:creationId xmlns:a16="http://schemas.microsoft.com/office/drawing/2014/main" id="{59FC3570-C9A9-5770-B787-73BAE309D2A4}"/>
              </a:ext>
            </a:extLst>
          </p:cNvPr>
          <p:cNvGrpSpPr/>
          <p:nvPr/>
        </p:nvGrpSpPr>
        <p:grpSpPr>
          <a:xfrm>
            <a:off x="121426" y="1288555"/>
            <a:ext cx="2215833" cy="3636962"/>
            <a:chOff x="3297474" y="2548762"/>
            <a:chExt cx="221583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103120" cy="3636962"/>
              <a:chOff x="457199" y="1239996"/>
              <a:chExt cx="194096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194096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177218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190100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2469873"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5126376"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36" name="TextBox 135">
            <a:extLst>
              <a:ext uri="{FF2B5EF4-FFF2-40B4-BE49-F238E27FC236}">
                <a16:creationId xmlns:a16="http://schemas.microsoft.com/office/drawing/2014/main" id="{1F68D767-0D4C-8760-63D7-2209A9915027}"/>
              </a:ext>
            </a:extLst>
          </p:cNvPr>
          <p:cNvSpPr txBox="1"/>
          <p:nvPr/>
        </p:nvSpPr>
        <p:spPr>
          <a:xfrm>
            <a:off x="2693712" y="3209124"/>
            <a:ext cx="2466827" cy="3139321"/>
          </a:xfrm>
          <a:prstGeom prst="rect">
            <a:avLst/>
          </a:prstGeom>
          <a:noFill/>
        </p:spPr>
        <p:txBody>
          <a:bodyPr wrap="square">
            <a:spAutoFit/>
          </a:bodyPr>
          <a:lstStyle/>
          <a:p>
            <a:pPr lvl="0" algn="ctr">
              <a:lnSpc>
                <a:spcPct val="90000"/>
              </a:lnSpc>
            </a:pPr>
            <a:r>
              <a:rPr lang="en-US" sz="2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Lý thuyết lượng tử năng lượng và thuyết tương đối </a:t>
            </a:r>
          </a:p>
          <a:p>
            <a:pPr lvl="0" algn="just">
              <a:lnSpc>
                <a:spcPct val="90000"/>
              </a:lnSpc>
              <a:buFont typeface="Symbol" panose="05050102010706020507" pitchFamily="18" charset="2"/>
              <a:buChar char="®"/>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tạo bước ngoặt trong nghiên cứu vật lí</a:t>
            </a:r>
          </a:p>
          <a:p>
            <a:pPr lvl="0" algn="just">
              <a:lnSpc>
                <a:spcPct val="90000"/>
              </a:lnSpc>
              <a:buFont typeface="Symbol" panose="05050102010706020507" pitchFamily="18" charset="2"/>
              <a:buChar char="®"/>
            </a:pPr>
            <a:r>
              <a:rPr lang="en-US" sz="2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mở đầu cho vật lí học hiện đại nghiên cứu cấu trúc vi mô của vật chất</a:t>
            </a:r>
            <a:endParaRPr lang="en-US" sz="22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7" name="TextBox 136">
            <a:extLst>
              <a:ext uri="{FF2B5EF4-FFF2-40B4-BE49-F238E27FC236}">
                <a16:creationId xmlns:a16="http://schemas.microsoft.com/office/drawing/2014/main" id="{EF05D42B-60E9-A5E0-5F61-4AB55222F609}"/>
              </a:ext>
            </a:extLst>
          </p:cNvPr>
          <p:cNvSpPr txBox="1"/>
          <p:nvPr/>
        </p:nvSpPr>
        <p:spPr>
          <a:xfrm>
            <a:off x="4910038" y="741057"/>
            <a:ext cx="2576611" cy="2086725"/>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Planck phát minh ra thuyết lượng tử năng lượng, giải thích được kết quả thực nghiệm vật đen tuyệt đối.</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8" name="TextBox 137">
            <a:extLst>
              <a:ext uri="{FF2B5EF4-FFF2-40B4-BE49-F238E27FC236}">
                <a16:creationId xmlns:a16="http://schemas.microsoft.com/office/drawing/2014/main" id="{BE83826D-7AB4-424C-1676-D7777BA5362D}"/>
              </a:ext>
            </a:extLst>
          </p:cNvPr>
          <p:cNvSpPr txBox="1"/>
          <p:nvPr/>
        </p:nvSpPr>
        <p:spPr>
          <a:xfrm>
            <a:off x="7251125" y="3178813"/>
            <a:ext cx="2391791" cy="3083921"/>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Einstein  phát minh ra thuyết tương đối hẹp, tìm ra hệ thức </a:t>
            </a:r>
          </a:p>
          <a:p>
            <a:pPr lvl="0" algn="ctr">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 mc</a:t>
            </a:r>
            <a:r>
              <a:rPr lang="en-US" sz="24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a:p>
            <a:pPr lvl="0" algn="just">
              <a:lnSpc>
                <a:spcPct val="90000"/>
              </a:lnSpc>
            </a:pPr>
            <a:r>
              <a:rPr lang="en-US" sz="2400">
                <a:solidFill>
                  <a:srgbClr val="000000"/>
                </a:solidFill>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mở đường cho nghiên cứu năng lượng nguyên tử - hạt nhân.</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9" name="TextBox 138">
            <a:extLst>
              <a:ext uri="{FF2B5EF4-FFF2-40B4-BE49-F238E27FC236}">
                <a16:creationId xmlns:a16="http://schemas.microsoft.com/office/drawing/2014/main" id="{E3DD61B3-F27C-B91B-399C-7DF4ADBCB847}"/>
              </a:ext>
            </a:extLst>
          </p:cNvPr>
          <p:cNvSpPr txBox="1"/>
          <p:nvPr/>
        </p:nvSpPr>
        <p:spPr>
          <a:xfrm>
            <a:off x="9596116" y="1631797"/>
            <a:ext cx="2209152" cy="1089529"/>
          </a:xfrm>
          <a:prstGeom prst="rect">
            <a:avLst/>
          </a:prstGeom>
          <a:noFill/>
        </p:spPr>
        <p:txBody>
          <a:bodyPr wrap="square">
            <a:spAutoFit/>
          </a:bodyPr>
          <a:lstStyle/>
          <a:p>
            <a:pPr lvl="0" algn="just">
              <a:lnSpc>
                <a:spcPct val="90000"/>
              </a:lnSpc>
            </a:pPr>
            <a:r>
              <a:rPr lang="en-US"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Einstein đưa ra thuyết tương đối rộng</a:t>
            </a:r>
            <a:endParaRPr lang="en-US" sz="240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F76FB177-914D-87DF-A62F-320589964E9C}"/>
              </a:ext>
            </a:extLst>
          </p:cNvPr>
          <p:cNvGrpSpPr/>
          <p:nvPr/>
        </p:nvGrpSpPr>
        <p:grpSpPr>
          <a:xfrm>
            <a:off x="2845790" y="2607394"/>
            <a:ext cx="2210412" cy="607117"/>
            <a:chOff x="2845790" y="2607394"/>
            <a:chExt cx="2210412" cy="607117"/>
          </a:xfrm>
        </p:grpSpPr>
        <p:grpSp>
          <p:nvGrpSpPr>
            <p:cNvPr id="45" name="Group 3">
              <a:extLst>
                <a:ext uri="{FF2B5EF4-FFF2-40B4-BE49-F238E27FC236}">
                  <a16:creationId xmlns:a16="http://schemas.microsoft.com/office/drawing/2014/main" id="{55620F30-F3C6-EEDB-0FE1-C36820CEBFE7}"/>
                </a:ext>
              </a:extLst>
            </p:cNvPr>
            <p:cNvGrpSpPr/>
            <p:nvPr/>
          </p:nvGrpSpPr>
          <p:grpSpPr>
            <a:xfrm>
              <a:off x="2861642" y="2607394"/>
              <a:ext cx="2194560" cy="548640"/>
              <a:chOff x="1424694" y="3437117"/>
              <a:chExt cx="1499779" cy="396331"/>
            </a:xfrm>
            <a:solidFill>
              <a:srgbClr val="69C293"/>
            </a:solidFill>
          </p:grpSpPr>
          <p:sp>
            <p:nvSpPr>
              <p:cNvPr id="46" name="Round Same Side Corner Rectangle 4">
                <a:extLst>
                  <a:ext uri="{FF2B5EF4-FFF2-40B4-BE49-F238E27FC236}">
                    <a16:creationId xmlns:a16="http://schemas.microsoft.com/office/drawing/2014/main" id="{623E9C37-540F-5B5F-C6B3-A35FBF736B96}"/>
                  </a:ext>
                </a:extLst>
              </p:cNvPr>
              <p:cNvSpPr/>
              <p:nvPr/>
            </p:nvSpPr>
            <p:spPr>
              <a:xfrm rot="16200000">
                <a:off x="2049734"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7" name="Oval 13">
                <a:extLst>
                  <a:ext uri="{FF2B5EF4-FFF2-40B4-BE49-F238E27FC236}">
                    <a16:creationId xmlns:a16="http://schemas.microsoft.com/office/drawing/2014/main" id="{A0200318-9D67-8CAB-A7D2-12F5EB870A72}"/>
                  </a:ext>
                </a:extLst>
              </p:cNvPr>
              <p:cNvSpPr/>
              <p:nvPr/>
            </p:nvSpPr>
            <p:spPr>
              <a:xfrm>
                <a:off x="2014338"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0" name="TextBox 139">
              <a:extLst>
                <a:ext uri="{FF2B5EF4-FFF2-40B4-BE49-F238E27FC236}">
                  <a16:creationId xmlns:a16="http://schemas.microsoft.com/office/drawing/2014/main" id="{1F9CB43D-1973-3654-E71A-846CCCE2834D}"/>
                </a:ext>
              </a:extLst>
            </p:cNvPr>
            <p:cNvSpPr txBox="1"/>
            <p:nvPr/>
          </p:nvSpPr>
          <p:spPr>
            <a:xfrm>
              <a:off x="2845790" y="2789779"/>
              <a:ext cx="2164506" cy="424732"/>
            </a:xfrm>
            <a:prstGeom prst="rect">
              <a:avLst/>
            </a:prstGeom>
            <a:noFill/>
          </p:spPr>
          <p:txBody>
            <a:bodyPr wrap="square">
              <a:spAutoFit/>
            </a:bodyPr>
            <a:lstStyle/>
            <a:p>
              <a:pPr lvl="0" algn="ctr">
                <a:lnSpc>
                  <a:spcPct val="90000"/>
                </a:lnSpc>
              </a:pP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Đầu thế kỉ XX</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242" name="Picture 2" descr="Kiến thức Hoá Học: Hiểu biết chung về Hoá Học">
            <a:extLst>
              <a:ext uri="{FF2B5EF4-FFF2-40B4-BE49-F238E27FC236}">
                <a16:creationId xmlns:a16="http://schemas.microsoft.com/office/drawing/2014/main" id="{CF4550A7-366B-0BA6-5F03-898B88A09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63" y="1515088"/>
            <a:ext cx="1082517" cy="9687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4A415B5-5F0D-F2E4-0DA8-F7C5EAA53137}"/>
              </a:ext>
            </a:extLst>
          </p:cNvPr>
          <p:cNvGrpSpPr/>
          <p:nvPr/>
        </p:nvGrpSpPr>
        <p:grpSpPr>
          <a:xfrm>
            <a:off x="5104188" y="2780729"/>
            <a:ext cx="2198923" cy="579077"/>
            <a:chOff x="5104188" y="2780729"/>
            <a:chExt cx="2198923" cy="579077"/>
          </a:xfrm>
        </p:grpSpPr>
        <p:grpSp>
          <p:nvGrpSpPr>
            <p:cNvPr id="48" name="Group 10">
              <a:extLst>
                <a:ext uri="{FF2B5EF4-FFF2-40B4-BE49-F238E27FC236}">
                  <a16:creationId xmlns:a16="http://schemas.microsoft.com/office/drawing/2014/main" id="{CDFEBA87-978A-0BF1-3011-5767BCE4C215}"/>
                </a:ext>
              </a:extLst>
            </p:cNvPr>
            <p:cNvGrpSpPr/>
            <p:nvPr/>
          </p:nvGrpSpPr>
          <p:grpSpPr>
            <a:xfrm>
              <a:off x="5108551" y="2811166"/>
              <a:ext cx="2194560" cy="548640"/>
              <a:chOff x="2993261" y="3583747"/>
              <a:chExt cx="1499779" cy="385328"/>
            </a:xfrm>
            <a:solidFill>
              <a:srgbClr val="1E9C8C"/>
            </a:solidFill>
          </p:grpSpPr>
          <p:sp>
            <p:nvSpPr>
              <p:cNvPr id="49" name="Round Same Side Corner Rectangle 6">
                <a:extLst>
                  <a:ext uri="{FF2B5EF4-FFF2-40B4-BE49-F238E27FC236}">
                    <a16:creationId xmlns:a16="http://schemas.microsoft.com/office/drawing/2014/main" id="{A5654CDD-792A-BEA9-25D6-37AB4694A836}"/>
                  </a:ext>
                </a:extLst>
              </p:cNvPr>
              <p:cNvSpPr/>
              <p:nvPr/>
            </p:nvSpPr>
            <p:spPr>
              <a:xfrm rot="5400000" flipH="1">
                <a:off x="3618301"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Oval 14">
                <a:extLst>
                  <a:ext uri="{FF2B5EF4-FFF2-40B4-BE49-F238E27FC236}">
                    <a16:creationId xmlns:a16="http://schemas.microsoft.com/office/drawing/2014/main" id="{FCCF6AB7-5A1E-13CC-BEBB-4A144E6214A9}"/>
                  </a:ext>
                </a:extLst>
              </p:cNvPr>
              <p:cNvSpPr/>
              <p:nvPr/>
            </p:nvSpPr>
            <p:spPr>
              <a:xfrm>
                <a:off x="3582905"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1" name="TextBox 140">
              <a:extLst>
                <a:ext uri="{FF2B5EF4-FFF2-40B4-BE49-F238E27FC236}">
                  <a16:creationId xmlns:a16="http://schemas.microsoft.com/office/drawing/2014/main" id="{598EFE15-9E12-B6BA-13AC-E72ACC3EDC13}"/>
                </a:ext>
              </a:extLst>
            </p:cNvPr>
            <p:cNvSpPr txBox="1"/>
            <p:nvPr/>
          </p:nvSpPr>
          <p:spPr>
            <a:xfrm>
              <a:off x="5104188" y="2780729"/>
              <a:ext cx="2177908" cy="461665"/>
            </a:xfrm>
            <a:prstGeom prst="rect">
              <a:avLst/>
            </a:prstGeom>
            <a:noFill/>
          </p:spPr>
          <p:txBody>
            <a:bodyPr wrap="square">
              <a:spAutoFit/>
            </a:bodyPr>
            <a:lstStyle/>
            <a:p>
              <a:pPr lvl="0"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1900</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244" name="Picture 4" descr="Loạt kính thiên văn mạnh nhất hợp lực quan sát hố đen siêu lớn nổi tiếng">
            <a:extLst>
              <a:ext uri="{FF2B5EF4-FFF2-40B4-BE49-F238E27FC236}">
                <a16:creationId xmlns:a16="http://schemas.microsoft.com/office/drawing/2014/main" id="{B9B8B528-32B4-419C-A638-76D8970F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714" y="3454992"/>
            <a:ext cx="1216454" cy="7758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9AA169-2D14-6438-606F-317FCA969437}"/>
              </a:ext>
            </a:extLst>
          </p:cNvPr>
          <p:cNvGrpSpPr/>
          <p:nvPr/>
        </p:nvGrpSpPr>
        <p:grpSpPr>
          <a:xfrm>
            <a:off x="7346859" y="2607396"/>
            <a:ext cx="2194560" cy="631297"/>
            <a:chOff x="7346859" y="2607396"/>
            <a:chExt cx="2194560" cy="631297"/>
          </a:xfrm>
        </p:grpSpPr>
        <p:grpSp>
          <p:nvGrpSpPr>
            <p:cNvPr id="84" name="Group 11">
              <a:extLst>
                <a:ext uri="{FF2B5EF4-FFF2-40B4-BE49-F238E27FC236}">
                  <a16:creationId xmlns:a16="http://schemas.microsoft.com/office/drawing/2014/main" id="{D5B0B191-A3DF-E9BF-46E4-6B9DB59A3AF9}"/>
                </a:ext>
              </a:extLst>
            </p:cNvPr>
            <p:cNvGrpSpPr/>
            <p:nvPr/>
          </p:nvGrpSpPr>
          <p:grpSpPr>
            <a:xfrm>
              <a:off x="7346859" y="2607396"/>
              <a:ext cx="2194560" cy="548640"/>
              <a:chOff x="4561827" y="3437117"/>
              <a:chExt cx="1499779" cy="396330"/>
            </a:xfrm>
            <a:solidFill>
              <a:srgbClr val="69C293"/>
            </a:solidFill>
          </p:grpSpPr>
          <p:sp>
            <p:nvSpPr>
              <p:cNvPr id="85" name="Round Same Side Corner Rectangle 7">
                <a:extLst>
                  <a:ext uri="{FF2B5EF4-FFF2-40B4-BE49-F238E27FC236}">
                    <a16:creationId xmlns:a16="http://schemas.microsoft.com/office/drawing/2014/main" id="{BA7321F5-E0AE-D5DE-3866-FB47C455E90E}"/>
                  </a:ext>
                </a:extLst>
              </p:cNvPr>
              <p:cNvSpPr/>
              <p:nvPr/>
            </p:nvSpPr>
            <p:spPr>
              <a:xfrm rot="5400000" flipH="1">
                <a:off x="5186867" y="2958707"/>
                <a:ext cx="249700" cy="1499779"/>
              </a:xfrm>
              <a:prstGeom prst="round2SameRect">
                <a:avLst>
                  <a:gd name="adj1" fmla="val 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Oval 15">
                <a:extLst>
                  <a:ext uri="{FF2B5EF4-FFF2-40B4-BE49-F238E27FC236}">
                    <a16:creationId xmlns:a16="http://schemas.microsoft.com/office/drawing/2014/main" id="{041245AD-9D26-3016-22BB-2B5F9421299C}"/>
                  </a:ext>
                </a:extLst>
              </p:cNvPr>
              <p:cNvSpPr/>
              <p:nvPr/>
            </p:nvSpPr>
            <p:spPr>
              <a:xfrm>
                <a:off x="5220257" y="3437117"/>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2" name="TextBox 141">
              <a:extLst>
                <a:ext uri="{FF2B5EF4-FFF2-40B4-BE49-F238E27FC236}">
                  <a16:creationId xmlns:a16="http://schemas.microsoft.com/office/drawing/2014/main" id="{54C88C8D-14D4-0B9A-9717-EE9ED4B884ED}"/>
                </a:ext>
              </a:extLst>
            </p:cNvPr>
            <p:cNvSpPr txBox="1"/>
            <p:nvPr/>
          </p:nvSpPr>
          <p:spPr>
            <a:xfrm>
              <a:off x="7375340" y="2777028"/>
              <a:ext cx="2122948" cy="461665"/>
            </a:xfrm>
            <a:prstGeom prst="rect">
              <a:avLst/>
            </a:prstGeom>
            <a:noFill/>
          </p:spPr>
          <p:txBody>
            <a:bodyPr wrap="square">
              <a:spAutoFit/>
            </a:bodyPr>
            <a:lstStyle/>
            <a:p>
              <a:pPr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1905</a:t>
              </a:r>
              <a:endParaRPr lang="en-US" sz="2400" b="1"/>
            </a:p>
          </p:txBody>
        </p:sp>
      </p:grpSp>
      <p:pic>
        <p:nvPicPr>
          <p:cNvPr id="10246" name="Picture 6" descr="VIỆN KHOA HỌC VÀ KỸ THUẬT HẠT NHÂN - Năng lượng hạt nhân là gì? Khoa học về  nhà máy điện hạt nhân">
            <a:extLst>
              <a:ext uri="{FF2B5EF4-FFF2-40B4-BE49-F238E27FC236}">
                <a16:creationId xmlns:a16="http://schemas.microsoft.com/office/drawing/2014/main" id="{CF499A81-9BBC-E0B7-9F2B-2C3807863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5" t="7547" r="2133" b="4679"/>
          <a:stretch/>
        </p:blipFill>
        <p:spPr bwMode="auto">
          <a:xfrm>
            <a:off x="7896507" y="1590180"/>
            <a:ext cx="1371626" cy="89364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CBF86A0-30EB-01FF-126D-21E9618B04EE}"/>
              </a:ext>
            </a:extLst>
          </p:cNvPr>
          <p:cNvGrpSpPr/>
          <p:nvPr/>
        </p:nvGrpSpPr>
        <p:grpSpPr>
          <a:xfrm>
            <a:off x="9610707" y="2750296"/>
            <a:ext cx="2194561" cy="609512"/>
            <a:chOff x="9610707" y="2750296"/>
            <a:chExt cx="2194561" cy="609512"/>
          </a:xfrm>
        </p:grpSpPr>
        <p:grpSp>
          <p:nvGrpSpPr>
            <p:cNvPr id="90" name="Group 35">
              <a:extLst>
                <a:ext uri="{FF2B5EF4-FFF2-40B4-BE49-F238E27FC236}">
                  <a16:creationId xmlns:a16="http://schemas.microsoft.com/office/drawing/2014/main" id="{EC0C92AE-B9DD-1190-AA05-D1FE04408D39}"/>
                </a:ext>
              </a:extLst>
            </p:cNvPr>
            <p:cNvGrpSpPr/>
            <p:nvPr/>
          </p:nvGrpSpPr>
          <p:grpSpPr>
            <a:xfrm>
              <a:off x="9610707" y="2811168"/>
              <a:ext cx="2194560" cy="548640"/>
              <a:chOff x="9267526" y="3583748"/>
              <a:chExt cx="1499779" cy="385327"/>
            </a:xfrm>
            <a:solidFill>
              <a:srgbClr val="1E9C8C"/>
            </a:solidFill>
          </p:grpSpPr>
          <p:sp>
            <p:nvSpPr>
              <p:cNvPr id="91" name="Round Same Side Corner Rectangle 5">
                <a:extLst>
                  <a:ext uri="{FF2B5EF4-FFF2-40B4-BE49-F238E27FC236}">
                    <a16:creationId xmlns:a16="http://schemas.microsoft.com/office/drawing/2014/main" id="{D37DCC23-EDEA-074E-1E30-2C672D56C034}"/>
                  </a:ext>
                </a:extLst>
              </p:cNvPr>
              <p:cNvSpPr/>
              <p:nvPr/>
            </p:nvSpPr>
            <p:spPr>
              <a:xfrm rot="5400000" flipH="1">
                <a:off x="9892566" y="2958708"/>
                <a:ext cx="249700" cy="149977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101" name="Oval 17">
                <a:extLst>
                  <a:ext uri="{FF2B5EF4-FFF2-40B4-BE49-F238E27FC236}">
                    <a16:creationId xmlns:a16="http://schemas.microsoft.com/office/drawing/2014/main" id="{4E6DC6C4-936A-7A8C-F2BE-7B23CF0DA0EF}"/>
                  </a:ext>
                </a:extLst>
              </p:cNvPr>
              <p:cNvSpPr/>
              <p:nvPr/>
            </p:nvSpPr>
            <p:spPr>
              <a:xfrm>
                <a:off x="9857169" y="3648583"/>
                <a:ext cx="320492" cy="3204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143" name="TextBox 142">
              <a:extLst>
                <a:ext uri="{FF2B5EF4-FFF2-40B4-BE49-F238E27FC236}">
                  <a16:creationId xmlns:a16="http://schemas.microsoft.com/office/drawing/2014/main" id="{C0F8D431-7BB2-9519-FE62-36B56FD96D56}"/>
                </a:ext>
              </a:extLst>
            </p:cNvPr>
            <p:cNvSpPr txBox="1"/>
            <p:nvPr/>
          </p:nvSpPr>
          <p:spPr>
            <a:xfrm>
              <a:off x="9662692" y="2750296"/>
              <a:ext cx="2142576" cy="461665"/>
            </a:xfrm>
            <a:prstGeom prst="rect">
              <a:avLst/>
            </a:prstGeom>
            <a:noFill/>
          </p:spPr>
          <p:txBody>
            <a:bodyPr wrap="square">
              <a:spAutoFit/>
            </a:bodyPr>
            <a:lstStyle/>
            <a:p>
              <a:pPr lvl="0"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Năm 1916</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4" name="Picture 143" descr="Media VietJack">
            <a:extLst>
              <a:ext uri="{FF2B5EF4-FFF2-40B4-BE49-F238E27FC236}">
                <a16:creationId xmlns:a16="http://schemas.microsoft.com/office/drawing/2014/main" id="{BDE5B37E-E37E-714B-46C4-D0097CE70003}"/>
              </a:ext>
            </a:extLst>
          </p:cNvPr>
          <p:cNvPicPr>
            <a:picLocks noChangeAspect="1"/>
          </p:cNvPicPr>
          <p:nvPr/>
        </p:nvPicPr>
        <p:blipFill rotWithShape="1">
          <a:blip r:embed="rId5">
            <a:extLst>
              <a:ext uri="{28A0092B-C50C-407E-A947-70E740481C1C}">
                <a14:useLocalDpi xmlns:a14="http://schemas.microsoft.com/office/drawing/2010/main" val="0"/>
              </a:ext>
            </a:extLst>
          </a:blip>
          <a:srcRect l="4454" t="3138"/>
          <a:stretch/>
        </p:blipFill>
        <p:spPr bwMode="auto">
          <a:xfrm>
            <a:off x="10117994" y="3403403"/>
            <a:ext cx="1199958" cy="863494"/>
          </a:xfrm>
          <a:prstGeom prst="roundRect">
            <a:avLst>
              <a:gd name="adj" fmla="val 0"/>
            </a:avLst>
          </a:prstGeom>
          <a:solidFill>
            <a:srgbClr val="FFFFFF">
              <a:shade val="85000"/>
            </a:srgbClr>
          </a:solid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525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Effect transition="in" filter="fade">
                                      <p:cBhvr>
                                        <p:cTn id="27" dur="1000"/>
                                        <p:tgtEl>
                                          <p:spTgt spid="10242"/>
                                        </p:tgtEl>
                                      </p:cBhvr>
                                    </p:animEffect>
                                    <p:anim calcmode="lin" valueType="num">
                                      <p:cBhvr>
                                        <p:cTn id="28" dur="1000" fill="hold"/>
                                        <p:tgtEl>
                                          <p:spTgt spid="10242"/>
                                        </p:tgtEl>
                                        <p:attrNameLst>
                                          <p:attrName>ppt_x</p:attrName>
                                        </p:attrNameLst>
                                      </p:cBhvr>
                                      <p:tavLst>
                                        <p:tav tm="0">
                                          <p:val>
                                            <p:strVal val="#ppt_x"/>
                                          </p:val>
                                        </p:tav>
                                        <p:tav tm="100000">
                                          <p:val>
                                            <p:strVal val="#ppt_x"/>
                                          </p:val>
                                        </p:tav>
                                      </p:tavLst>
                                    </p:anim>
                                    <p:anim calcmode="lin" valueType="num">
                                      <p:cBhvr>
                                        <p:cTn id="29" dur="1000" fill="hold"/>
                                        <p:tgtEl>
                                          <p:spTgt spid="102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fade">
                                      <p:cBhvr>
                                        <p:cTn id="32" dur="1000"/>
                                        <p:tgtEl>
                                          <p:spTgt spid="136"/>
                                        </p:tgtEl>
                                      </p:cBhvr>
                                    </p:animEffect>
                                    <p:anim calcmode="lin" valueType="num">
                                      <p:cBhvr>
                                        <p:cTn id="33" dur="1000" fill="hold"/>
                                        <p:tgtEl>
                                          <p:spTgt spid="136"/>
                                        </p:tgtEl>
                                        <p:attrNameLst>
                                          <p:attrName>ppt_x</p:attrName>
                                        </p:attrNameLst>
                                      </p:cBhvr>
                                      <p:tavLst>
                                        <p:tav tm="0">
                                          <p:val>
                                            <p:strVal val="#ppt_x"/>
                                          </p:val>
                                        </p:tav>
                                        <p:tav tm="100000">
                                          <p:val>
                                            <p:strVal val="#ppt_x"/>
                                          </p:val>
                                        </p:tav>
                                      </p:tavLst>
                                    </p:anim>
                                    <p:anim calcmode="lin" valueType="num">
                                      <p:cBhvr>
                                        <p:cTn id="34"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fade">
                                      <p:cBhvr>
                                        <p:cTn id="39" dur="1000"/>
                                        <p:tgtEl>
                                          <p:spTgt spid="137"/>
                                        </p:tgtEl>
                                      </p:cBhvr>
                                    </p:animEffect>
                                    <p:anim calcmode="lin" valueType="num">
                                      <p:cBhvr>
                                        <p:cTn id="40" dur="1000" fill="hold"/>
                                        <p:tgtEl>
                                          <p:spTgt spid="137"/>
                                        </p:tgtEl>
                                        <p:attrNameLst>
                                          <p:attrName>ppt_x</p:attrName>
                                        </p:attrNameLst>
                                      </p:cBhvr>
                                      <p:tavLst>
                                        <p:tav tm="0">
                                          <p:val>
                                            <p:strVal val="#ppt_x"/>
                                          </p:val>
                                        </p:tav>
                                        <p:tav tm="100000">
                                          <p:val>
                                            <p:strVal val="#ppt_x"/>
                                          </p:val>
                                        </p:tav>
                                      </p:tavLst>
                                    </p:anim>
                                    <p:anim calcmode="lin" valueType="num">
                                      <p:cBhvr>
                                        <p:cTn id="41" dur="1000" fill="hold"/>
                                        <p:tgtEl>
                                          <p:spTgt spid="1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44"/>
                                        </p:tgtEl>
                                        <p:attrNameLst>
                                          <p:attrName>style.visibility</p:attrName>
                                        </p:attrNameLst>
                                      </p:cBhvr>
                                      <p:to>
                                        <p:strVal val="visible"/>
                                      </p:to>
                                    </p:set>
                                    <p:animEffect transition="in" filter="fade">
                                      <p:cBhvr>
                                        <p:cTn id="44" dur="1000"/>
                                        <p:tgtEl>
                                          <p:spTgt spid="10244"/>
                                        </p:tgtEl>
                                      </p:cBhvr>
                                    </p:animEffect>
                                    <p:anim calcmode="lin" valueType="num">
                                      <p:cBhvr>
                                        <p:cTn id="45" dur="1000" fill="hold"/>
                                        <p:tgtEl>
                                          <p:spTgt spid="10244"/>
                                        </p:tgtEl>
                                        <p:attrNameLst>
                                          <p:attrName>ppt_x</p:attrName>
                                        </p:attrNameLst>
                                      </p:cBhvr>
                                      <p:tavLst>
                                        <p:tav tm="0">
                                          <p:val>
                                            <p:strVal val="#ppt_x"/>
                                          </p:val>
                                        </p:tav>
                                        <p:tav tm="100000">
                                          <p:val>
                                            <p:strVal val="#ppt_x"/>
                                          </p:val>
                                        </p:tav>
                                      </p:tavLst>
                                    </p:anim>
                                    <p:anim calcmode="lin" valueType="num">
                                      <p:cBhvr>
                                        <p:cTn id="46"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fade">
                                      <p:cBhvr>
                                        <p:cTn id="51" dur="1000"/>
                                        <p:tgtEl>
                                          <p:spTgt spid="138"/>
                                        </p:tgtEl>
                                      </p:cBhvr>
                                    </p:animEffect>
                                    <p:anim calcmode="lin" valueType="num">
                                      <p:cBhvr>
                                        <p:cTn id="52" dur="1000" fill="hold"/>
                                        <p:tgtEl>
                                          <p:spTgt spid="138"/>
                                        </p:tgtEl>
                                        <p:attrNameLst>
                                          <p:attrName>ppt_x</p:attrName>
                                        </p:attrNameLst>
                                      </p:cBhvr>
                                      <p:tavLst>
                                        <p:tav tm="0">
                                          <p:val>
                                            <p:strVal val="#ppt_x"/>
                                          </p:val>
                                        </p:tav>
                                        <p:tav tm="100000">
                                          <p:val>
                                            <p:strVal val="#ppt_x"/>
                                          </p:val>
                                        </p:tav>
                                      </p:tavLst>
                                    </p:anim>
                                    <p:anim calcmode="lin" valueType="num">
                                      <p:cBhvr>
                                        <p:cTn id="53" dur="1000" fill="hold"/>
                                        <p:tgtEl>
                                          <p:spTgt spid="138"/>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0246"/>
                                        </p:tgtEl>
                                        <p:attrNameLst>
                                          <p:attrName>style.visibility</p:attrName>
                                        </p:attrNameLst>
                                      </p:cBhvr>
                                      <p:to>
                                        <p:strVal val="visible"/>
                                      </p:to>
                                    </p:set>
                                    <p:animEffect transition="in" filter="fade">
                                      <p:cBhvr>
                                        <p:cTn id="56" dur="1000"/>
                                        <p:tgtEl>
                                          <p:spTgt spid="10246"/>
                                        </p:tgtEl>
                                      </p:cBhvr>
                                    </p:animEffect>
                                    <p:anim calcmode="lin" valueType="num">
                                      <p:cBhvr>
                                        <p:cTn id="57" dur="1000" fill="hold"/>
                                        <p:tgtEl>
                                          <p:spTgt spid="10246"/>
                                        </p:tgtEl>
                                        <p:attrNameLst>
                                          <p:attrName>ppt_x</p:attrName>
                                        </p:attrNameLst>
                                      </p:cBhvr>
                                      <p:tavLst>
                                        <p:tav tm="0">
                                          <p:val>
                                            <p:strVal val="#ppt_x"/>
                                          </p:val>
                                        </p:tav>
                                        <p:tav tm="100000">
                                          <p:val>
                                            <p:strVal val="#ppt_x"/>
                                          </p:val>
                                        </p:tav>
                                      </p:tavLst>
                                    </p:anim>
                                    <p:anim calcmode="lin" valueType="num">
                                      <p:cBhvr>
                                        <p:cTn id="58"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39"/>
                                        </p:tgtEl>
                                        <p:attrNameLst>
                                          <p:attrName>style.visibility</p:attrName>
                                        </p:attrNameLst>
                                      </p:cBhvr>
                                      <p:to>
                                        <p:strVal val="visible"/>
                                      </p:to>
                                    </p:set>
                                    <p:animEffect transition="in" filter="fade">
                                      <p:cBhvr>
                                        <p:cTn id="63" dur="1000"/>
                                        <p:tgtEl>
                                          <p:spTgt spid="139"/>
                                        </p:tgtEl>
                                      </p:cBhvr>
                                    </p:animEffect>
                                    <p:anim calcmode="lin" valueType="num">
                                      <p:cBhvr>
                                        <p:cTn id="64" dur="1000" fill="hold"/>
                                        <p:tgtEl>
                                          <p:spTgt spid="139"/>
                                        </p:tgtEl>
                                        <p:attrNameLst>
                                          <p:attrName>ppt_x</p:attrName>
                                        </p:attrNameLst>
                                      </p:cBhvr>
                                      <p:tavLst>
                                        <p:tav tm="0">
                                          <p:val>
                                            <p:strVal val="#ppt_x"/>
                                          </p:val>
                                        </p:tav>
                                        <p:tav tm="100000">
                                          <p:val>
                                            <p:strVal val="#ppt_x"/>
                                          </p:val>
                                        </p:tav>
                                      </p:tavLst>
                                    </p:anim>
                                    <p:anim calcmode="lin" valueType="num">
                                      <p:cBhvr>
                                        <p:cTn id="65" dur="1000" fill="hold"/>
                                        <p:tgtEl>
                                          <p:spTgt spid="13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1000"/>
                                        <p:tgtEl>
                                          <p:spTgt spid="144"/>
                                        </p:tgtEl>
                                      </p:cBhvr>
                                    </p:animEffect>
                                    <p:anim calcmode="lin" valueType="num">
                                      <p:cBhvr>
                                        <p:cTn id="69" dur="1000" fill="hold"/>
                                        <p:tgtEl>
                                          <p:spTgt spid="144"/>
                                        </p:tgtEl>
                                        <p:attrNameLst>
                                          <p:attrName>ppt_x</p:attrName>
                                        </p:attrNameLst>
                                      </p:cBhvr>
                                      <p:tavLst>
                                        <p:tav tm="0">
                                          <p:val>
                                            <p:strVal val="#ppt_x"/>
                                          </p:val>
                                        </p:tav>
                                        <p:tav tm="100000">
                                          <p:val>
                                            <p:strVal val="#ppt_x"/>
                                          </p:val>
                                        </p:tav>
                                      </p:tavLst>
                                    </p:anim>
                                    <p:anim calcmode="lin" valueType="num">
                                      <p:cBhvr>
                                        <p:cTn id="70"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P spid="13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487F06C3-1049-D9DE-2347-1143B2D489BD}"/>
              </a:ext>
            </a:extLst>
          </p:cNvPr>
          <p:cNvSpPr/>
          <p:nvPr/>
        </p:nvSpPr>
        <p:spPr>
          <a:xfrm>
            <a:off x="958439" y="0"/>
            <a:ext cx="10649242" cy="98473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Calibri" panose="020F0502020204030204" pitchFamily="34" charset="0"/>
                <a:cs typeface="Calibri" panose="020F0502020204030204" pitchFamily="34" charset="0"/>
              </a:rPr>
              <a:t>Hãy </a:t>
            </a:r>
            <a:r>
              <a:rPr lang="vi-VN" sz="3600" dirty="0">
                <a:solidFill>
                  <a:schemeClr val="tx1"/>
                </a:solidFill>
                <a:latin typeface="Calibri" panose="020F0502020204030204" pitchFamily="34" charset="0"/>
                <a:cs typeface="Calibri" panose="020F0502020204030204" pitchFamily="34" charset="0"/>
              </a:rPr>
              <a:t>cho biết hình ảnh sau đây là cái </a:t>
            </a:r>
            <a:r>
              <a:rPr lang="vi-VN" sz="3600">
                <a:solidFill>
                  <a:schemeClr val="tx1"/>
                </a:solidFill>
                <a:latin typeface="Calibri" panose="020F0502020204030204" pitchFamily="34" charset="0"/>
                <a:cs typeface="Calibri" panose="020F0502020204030204" pitchFamily="34" charset="0"/>
              </a:rPr>
              <a:t>gì?</a:t>
            </a:r>
            <a:endParaRPr lang="en-US" sz="3600"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36E9661-6B72-CC41-59DF-4882CCA4C00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617844" y="1425465"/>
            <a:ext cx="4956312" cy="3534660"/>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66D05C2D-9D10-352C-C16E-46B8A5CA139B}"/>
              </a:ext>
            </a:extLst>
          </p:cNvPr>
          <p:cNvSpPr/>
          <p:nvPr/>
        </p:nvSpPr>
        <p:spPr>
          <a:xfrm>
            <a:off x="958439" y="1727127"/>
            <a:ext cx="253034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A.  Kính lúp</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29EEB33-2C2A-4EB7-C879-AF8DB54FBB1F}"/>
              </a:ext>
            </a:extLst>
          </p:cNvPr>
          <p:cNvSpPr/>
          <p:nvPr/>
        </p:nvSpPr>
        <p:spPr>
          <a:xfrm>
            <a:off x="8710954" y="3555794"/>
            <a:ext cx="2896726"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D.  Kính hiển vi</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F8CD1F4-5D4F-50A5-2885-3C266E88B80B}"/>
              </a:ext>
            </a:extLst>
          </p:cNvPr>
          <p:cNvSpPr/>
          <p:nvPr/>
        </p:nvSpPr>
        <p:spPr>
          <a:xfrm>
            <a:off x="950697" y="3555794"/>
            <a:ext cx="253034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C.  Kính viễn vọng phản xạ</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3D50C69F-8844-B763-BC2B-B42C63C62141}"/>
              </a:ext>
            </a:extLst>
          </p:cNvPr>
          <p:cNvSpPr/>
          <p:nvPr/>
        </p:nvSpPr>
        <p:spPr>
          <a:xfrm>
            <a:off x="8703211" y="1723383"/>
            <a:ext cx="2904469"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B.  Kính thiên văn</a:t>
            </a:r>
            <a:endParaRPr lang="en-US" sz="3200" dirty="0">
              <a:solidFill>
                <a:schemeClr val="tx1"/>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A75B5B65-3B8D-0112-4BE4-07236013D699}"/>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libri" panose="020F0502020204030204" pitchFamily="34" charset="0"/>
                <a:cs typeface="Calibri" panose="020F0502020204030204" pitchFamily="34" charset="0"/>
              </a:rPr>
              <a:t>HẾT GIỜ</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9"/>
                                        </p:tgtEl>
                                        <p:attrNameLst>
                                          <p:attrName>fillcolor</p:attrName>
                                        </p:attrNameLst>
                                      </p:cBhvr>
                                      <p:to>
                                        <a:schemeClr val="accent2"/>
                                      </p:to>
                                    </p:animClr>
                                    <p:set>
                                      <p:cBhvr>
                                        <p:cTn id="37" dur="2000" fill="hold"/>
                                        <p:tgtEl>
                                          <p:spTgt spid="9"/>
                                        </p:tgtEl>
                                        <p:attrNameLst>
                                          <p:attrName>fill.type</p:attrName>
                                        </p:attrNameLst>
                                      </p:cBhvr>
                                      <p:to>
                                        <p:strVal val="solid"/>
                                      </p:to>
                                    </p:set>
                                    <p:set>
                                      <p:cBhvr>
                                        <p:cTn id="38" dur="2000" fill="hold"/>
                                        <p:tgtEl>
                                          <p:spTgt spid="9"/>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7"/>
                                        </p:tgtEl>
                                        <p:attrNameLst>
                                          <p:attrName>fillcolor</p:attrName>
                                        </p:attrNameLst>
                                      </p:cBhvr>
                                      <p:to>
                                        <a:srgbClr val="E05236"/>
                                      </p:to>
                                    </p:animClr>
                                    <p:set>
                                      <p:cBhvr>
                                        <p:cTn id="44" dur="2000" fill="hold"/>
                                        <p:tgtEl>
                                          <p:spTgt spid="7"/>
                                        </p:tgtEl>
                                        <p:attrNameLst>
                                          <p:attrName>fill.type</p:attrName>
                                        </p:attrNameLst>
                                      </p:cBhvr>
                                      <p:to>
                                        <p:strVal val="solid"/>
                                      </p:to>
                                    </p:set>
                                    <p:set>
                                      <p:cBhvr>
                                        <p:cTn id="45" dur="2000" fill="hold"/>
                                        <p:tgtEl>
                                          <p:spTgt spid="7"/>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0"/>
                                        </p:tgtEl>
                                        <p:attrNameLst>
                                          <p:attrName>fillcolor</p:attrName>
                                        </p:attrNameLst>
                                      </p:cBhvr>
                                      <p:to>
                                        <a:srgbClr val="E05236"/>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E05236"/>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childTnLst>
        </p:cTn>
      </p:par>
    </p:tnLst>
    <p:bldLst>
      <p:bldP spid="5" grpId="0" animBg="1"/>
      <p:bldP spid="7" grpId="0" animBg="1"/>
      <p:bldP spid="8" grpId="0" animBg="1"/>
      <p:bldP spid="9" grpId="0" animBg="1"/>
      <p:bldP spid="10"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59FC3570-C9A9-5770-B787-73BAE309D2A4}"/>
              </a:ext>
            </a:extLst>
          </p:cNvPr>
          <p:cNvGrpSpPr/>
          <p:nvPr/>
        </p:nvGrpSpPr>
        <p:grpSpPr>
          <a:xfrm>
            <a:off x="-2739763" y="1288555"/>
            <a:ext cx="2490153" cy="3636962"/>
            <a:chOff x="3297474" y="2548762"/>
            <a:chExt cx="2490153" cy="3636962"/>
          </a:xfrm>
        </p:grpSpPr>
        <p:grpSp>
          <p:nvGrpSpPr>
            <p:cNvPr id="66" name="Group 57">
              <a:extLst>
                <a:ext uri="{FF2B5EF4-FFF2-40B4-BE49-F238E27FC236}">
                  <a16:creationId xmlns:a16="http://schemas.microsoft.com/office/drawing/2014/main" id="{99641C14-F439-1ABF-983B-7F3D8075AC83}"/>
                </a:ext>
              </a:extLst>
            </p:cNvPr>
            <p:cNvGrpSpPr>
              <a:grpSpLocks/>
            </p:cNvGrpSpPr>
            <p:nvPr/>
          </p:nvGrpSpPr>
          <p:grpSpPr bwMode="auto">
            <a:xfrm>
              <a:off x="3410187" y="2548762"/>
              <a:ext cx="2377440" cy="3636962"/>
              <a:chOff x="457199" y="1239996"/>
              <a:chExt cx="2194139" cy="2804886"/>
            </a:xfrm>
          </p:grpSpPr>
          <p:sp>
            <p:nvSpPr>
              <p:cNvPr id="72" name="Rectangle 71">
                <a:extLst>
                  <a:ext uri="{FF2B5EF4-FFF2-40B4-BE49-F238E27FC236}">
                    <a16:creationId xmlns:a16="http://schemas.microsoft.com/office/drawing/2014/main" id="{62330B8D-4137-62C6-F310-0F63235958B7}"/>
                  </a:ext>
                </a:extLst>
              </p:cNvPr>
              <p:cNvSpPr/>
              <p:nvPr/>
            </p:nvSpPr>
            <p:spPr>
              <a:xfrm>
                <a:off x="457199"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B9A4D69D-0307-8FF3-7787-89A7CEF74172}"/>
                  </a:ext>
                </a:extLst>
              </p:cNvPr>
              <p:cNvSpPr/>
              <p:nvPr/>
            </p:nvSpPr>
            <p:spPr>
              <a:xfrm>
                <a:off x="536316" y="1293865"/>
                <a:ext cx="2025359"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7" name="Group 60">
              <a:extLst>
                <a:ext uri="{FF2B5EF4-FFF2-40B4-BE49-F238E27FC236}">
                  <a16:creationId xmlns:a16="http://schemas.microsoft.com/office/drawing/2014/main" id="{170F5A99-B986-F962-CD1C-2AA1CE880FA3}"/>
                </a:ext>
              </a:extLst>
            </p:cNvPr>
            <p:cNvGrpSpPr>
              <a:grpSpLocks/>
            </p:cNvGrpSpPr>
            <p:nvPr/>
          </p:nvGrpSpPr>
          <p:grpSpPr bwMode="auto">
            <a:xfrm flipV="1">
              <a:off x="3297474" y="2721799"/>
              <a:ext cx="2101850" cy="738188"/>
              <a:chOff x="4782670" y="2429435"/>
              <a:chExt cx="2840865" cy="833718"/>
            </a:xfrm>
          </p:grpSpPr>
          <p:sp>
            <p:nvSpPr>
              <p:cNvPr id="70" name="Freeform 63">
                <a:extLst>
                  <a:ext uri="{FF2B5EF4-FFF2-40B4-BE49-F238E27FC236}">
                    <a16:creationId xmlns:a16="http://schemas.microsoft.com/office/drawing/2014/main" id="{7E9E2DF7-C1C0-C50A-C648-75886E7DB602}"/>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71" name="Pie 64">
                <a:extLst>
                  <a:ext uri="{FF2B5EF4-FFF2-40B4-BE49-F238E27FC236}">
                    <a16:creationId xmlns:a16="http://schemas.microsoft.com/office/drawing/2014/main" id="{7E6F20B5-89BE-35AF-FB12-ECBDFA7E1BCF}"/>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68" name="Rectangle 82">
              <a:extLst>
                <a:ext uri="{FF2B5EF4-FFF2-40B4-BE49-F238E27FC236}">
                  <a16:creationId xmlns:a16="http://schemas.microsoft.com/office/drawing/2014/main" id="{FC531144-AAF0-52B1-3B43-8BD44E91605A}"/>
                </a:ext>
              </a:extLst>
            </p:cNvPr>
            <p:cNvSpPr>
              <a:spLocks noChangeArrowheads="1"/>
            </p:cNvSpPr>
            <p:nvPr/>
          </p:nvSpPr>
          <p:spPr bwMode="auto">
            <a:xfrm>
              <a:off x="3495915" y="3882829"/>
              <a:ext cx="2202723" cy="1764394"/>
            </a:xfrm>
            <a:prstGeom prst="rect">
              <a:avLst/>
            </a:prstGeom>
            <a:noFill/>
            <a:ln w="9525">
              <a:noFill/>
              <a:miter lim="800000"/>
              <a:headEnd/>
              <a:tailEnd/>
            </a:ln>
          </p:spPr>
          <p:txBody>
            <a:bodyPr wrap="square" anchor="ctr">
              <a:spAutoFit/>
            </a:bodyPr>
            <a:lstStyle/>
            <a:p>
              <a:pPr lvl="0" algn="just">
                <a:lnSpc>
                  <a:spcPct val="115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Hãy cho biết vật lý hiện đại ra đời như thế nào?</a:t>
              </a:r>
            </a:p>
          </p:txBody>
        </p:sp>
        <p:sp>
          <p:nvSpPr>
            <p:cNvPr id="69" name="TextBox 68">
              <a:extLst>
                <a:ext uri="{FF2B5EF4-FFF2-40B4-BE49-F238E27FC236}">
                  <a16:creationId xmlns:a16="http://schemas.microsoft.com/office/drawing/2014/main" id="{F1EBC5EF-47F3-1EBD-C9E2-3062DBB0884F}"/>
                </a:ext>
              </a:extLst>
            </p:cNvPr>
            <p:cNvSpPr txBox="1"/>
            <p:nvPr/>
          </p:nvSpPr>
          <p:spPr>
            <a:xfrm>
              <a:off x="3497499"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02</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74" name="Group 73">
            <a:extLst>
              <a:ext uri="{FF2B5EF4-FFF2-40B4-BE49-F238E27FC236}">
                <a16:creationId xmlns:a16="http://schemas.microsoft.com/office/drawing/2014/main" id="{F15B6416-CFAB-0651-4D34-0E9120B66108}"/>
              </a:ext>
            </a:extLst>
          </p:cNvPr>
          <p:cNvGrpSpPr/>
          <p:nvPr/>
        </p:nvGrpSpPr>
        <p:grpSpPr>
          <a:xfrm>
            <a:off x="110718"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panose="020F0502020204030204" pitchFamily="34" charset="0"/>
                  <a:cs typeface="Calibri" panose="020F0502020204030204" pitchFamily="34" charset="0"/>
                </a:endParaRPr>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12471664"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2">
            <a:extLst>
              <a:ext uri="{FF2B5EF4-FFF2-40B4-BE49-F238E27FC236}">
                <a16:creationId xmlns:a16="http://schemas.microsoft.com/office/drawing/2014/main" id="{62B20067-FF95-28CA-278B-FE198E4B35E3}"/>
              </a:ext>
            </a:extLst>
          </p:cNvPr>
          <p:cNvGrpSpPr/>
          <p:nvPr/>
        </p:nvGrpSpPr>
        <p:grpSpPr>
          <a:xfrm>
            <a:off x="3215983" y="842140"/>
            <a:ext cx="5744028" cy="3294431"/>
            <a:chOff x="3429001" y="740540"/>
            <a:chExt cx="5744028" cy="3378421"/>
          </a:xfrm>
        </p:grpSpPr>
        <p:pic>
          <p:nvPicPr>
            <p:cNvPr id="39" name="Picture 38" descr="Media VietJack">
              <a:extLst>
                <a:ext uri="{FF2B5EF4-FFF2-40B4-BE49-F238E27FC236}">
                  <a16:creationId xmlns:a16="http://schemas.microsoft.com/office/drawing/2014/main" id="{15E7B348-416B-E156-9256-903DB1631065}"/>
                </a:ext>
              </a:extLst>
            </p:cNvPr>
            <p:cNvPicPr>
              <a:picLocks noChangeAspect="1"/>
            </p:cNvPicPr>
            <p:nvPr/>
          </p:nvPicPr>
          <p:blipFill rotWithShape="1">
            <a:blip r:embed="rId2">
              <a:extLst>
                <a:ext uri="{28A0092B-C50C-407E-A947-70E740481C1C}">
                  <a14:useLocalDpi xmlns:a14="http://schemas.microsoft.com/office/drawing/2010/main" val="0"/>
                </a:ext>
              </a:extLst>
            </a:blip>
            <a:srcRect l="4454" t="3138" r="3335"/>
            <a:stretch/>
          </p:blipFill>
          <p:spPr bwMode="auto">
            <a:xfrm>
              <a:off x="3429001" y="740540"/>
              <a:ext cx="5744028" cy="337842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1" name="TextBox 40">
              <a:extLst>
                <a:ext uri="{FF2B5EF4-FFF2-40B4-BE49-F238E27FC236}">
                  <a16:creationId xmlns:a16="http://schemas.microsoft.com/office/drawing/2014/main" id="{F4AD91E4-4A95-413E-DB0D-BC82D33B094C}"/>
                </a:ext>
              </a:extLst>
            </p:cNvPr>
            <p:cNvSpPr txBox="1"/>
            <p:nvPr/>
          </p:nvSpPr>
          <p:spPr>
            <a:xfrm>
              <a:off x="3429001" y="747079"/>
              <a:ext cx="5744028" cy="1281569"/>
            </a:xfrm>
            <a:prstGeom prst="rect">
              <a:avLst/>
            </a:prstGeom>
            <a:noFill/>
          </p:spPr>
          <p:txBody>
            <a:bodyPr wrap="square">
              <a:spAutoFit/>
            </a:bodyPr>
            <a:lstStyle/>
            <a:p>
              <a:pPr algn="just">
                <a:lnSpc>
                  <a:spcPct val="80000"/>
                </a:lnSpc>
              </a:pPr>
              <a:r>
                <a:rPr lang="en-US" sz="2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Thuyết tương đối làm nên cuộc cách mạng về sự hiểu biết không gian và thời gian cũng như những hiện tượng liên quan mà vượt xa khỏi những ý tưởng và quan sát trực giác</a:t>
              </a:r>
              <a:endParaRPr lang="en-US" sz="2400">
                <a:solidFill>
                  <a:schemeClr val="bg1"/>
                </a:solidFill>
                <a:latin typeface="Calibri" panose="020F0502020204030204" pitchFamily="34" charset="0"/>
                <a:cs typeface="Calibri" panose="020F0502020204030204" pitchFamily="34" charset="0"/>
              </a:endParaRPr>
            </a:p>
          </p:txBody>
        </p:sp>
      </p:grpSp>
      <p:pic>
        <p:nvPicPr>
          <p:cNvPr id="7" name="Graphic 6">
            <a:extLst>
              <a:ext uri="{FF2B5EF4-FFF2-40B4-BE49-F238E27FC236}">
                <a16:creationId xmlns:a16="http://schemas.microsoft.com/office/drawing/2014/main" id="{5166733A-EC85-3824-672D-A402D64DF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5299" y="4413125"/>
            <a:ext cx="1247735" cy="1247735"/>
          </a:xfrm>
          <a:prstGeom prst="rect">
            <a:avLst/>
          </a:prstGeom>
        </p:spPr>
      </p:pic>
      <p:grpSp>
        <p:nvGrpSpPr>
          <p:cNvPr id="11" name="Group 10">
            <a:extLst>
              <a:ext uri="{FF2B5EF4-FFF2-40B4-BE49-F238E27FC236}">
                <a16:creationId xmlns:a16="http://schemas.microsoft.com/office/drawing/2014/main" id="{41A74B20-A513-25A0-2388-6C0761107AE8}"/>
              </a:ext>
            </a:extLst>
          </p:cNvPr>
          <p:cNvGrpSpPr/>
          <p:nvPr/>
        </p:nvGrpSpPr>
        <p:grpSpPr>
          <a:xfrm>
            <a:off x="3866362" y="4269031"/>
            <a:ext cx="2573647" cy="2249479"/>
            <a:chOff x="3866362" y="4269031"/>
            <a:chExt cx="2573647" cy="2249479"/>
          </a:xfrm>
        </p:grpSpPr>
        <p:pic>
          <p:nvPicPr>
            <p:cNvPr id="47" name="Picture 46" descr="Media VietJack">
              <a:extLst>
                <a:ext uri="{FF2B5EF4-FFF2-40B4-BE49-F238E27FC236}">
                  <a16:creationId xmlns:a16="http://schemas.microsoft.com/office/drawing/2014/main" id="{5E2B4A83-D8D5-5A0F-AFAC-760B47ECD2A7}"/>
                </a:ext>
              </a:extLst>
            </p:cNvPr>
            <p:cNvPicPr>
              <a:picLocks noChangeAspect="1"/>
            </p:cNvPicPr>
            <p:nvPr/>
          </p:nvPicPr>
          <p:blipFill rotWithShape="1">
            <a:blip r:embed="rId5">
              <a:extLst>
                <a:ext uri="{28A0092B-C50C-407E-A947-70E740481C1C}">
                  <a14:useLocalDpi xmlns:a14="http://schemas.microsoft.com/office/drawing/2010/main" val="0"/>
                </a:ext>
              </a:extLst>
            </a:blip>
            <a:srcRect l="7818" t="12204" r="4479" b="12093"/>
            <a:stretch/>
          </p:blipFill>
          <p:spPr bwMode="auto">
            <a:xfrm>
              <a:off x="3879689" y="4269031"/>
              <a:ext cx="2560320" cy="1543770"/>
            </a:xfrm>
            <a:prstGeom prst="rect">
              <a:avLst/>
            </a:prstGeom>
            <a:ln>
              <a:noFill/>
            </a:ln>
            <a:effectLst>
              <a:outerShdw blurRad="190500" algn="tl" rotWithShape="0">
                <a:srgbClr val="000000">
                  <a:alpha val="70000"/>
                </a:srgbClr>
              </a:outerShdw>
            </a:effectLst>
          </p:spPr>
        </p:pic>
        <p:sp>
          <p:nvSpPr>
            <p:cNvPr id="49" name="TextBox 48">
              <a:extLst>
                <a:ext uri="{FF2B5EF4-FFF2-40B4-BE49-F238E27FC236}">
                  <a16:creationId xmlns:a16="http://schemas.microsoft.com/office/drawing/2014/main" id="{F6A778FE-2820-869B-11A4-243019F69B0D}"/>
                </a:ext>
              </a:extLst>
            </p:cNvPr>
            <p:cNvSpPr txBox="1"/>
            <p:nvPr/>
          </p:nvSpPr>
          <p:spPr>
            <a:xfrm>
              <a:off x="3866362" y="5810624"/>
              <a:ext cx="2573647" cy="707886"/>
            </a:xfrm>
            <a:prstGeom prst="rect">
              <a:avLst/>
            </a:prstGeom>
            <a:noFill/>
          </p:spPr>
          <p:txBody>
            <a:bodyPr wrap="square">
              <a:spAutoFit/>
            </a:bodyPr>
            <a:lstStyle/>
            <a:p>
              <a:pPr algn="ctr"/>
              <a:r>
                <a:rPr lang="en-US"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Hệ thống định vị toàn cầu (GPS).</a:t>
              </a:r>
              <a:endParaRPr lang="en-US" sz="2000" b="1">
                <a:solidFill>
                  <a:srgbClr val="0033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2" name="Group 11">
            <a:extLst>
              <a:ext uri="{FF2B5EF4-FFF2-40B4-BE49-F238E27FC236}">
                <a16:creationId xmlns:a16="http://schemas.microsoft.com/office/drawing/2014/main" id="{DDA59FE7-DBAB-8803-B9DE-9EAD0FB3FFAA}"/>
              </a:ext>
            </a:extLst>
          </p:cNvPr>
          <p:cNvGrpSpPr/>
          <p:nvPr/>
        </p:nvGrpSpPr>
        <p:grpSpPr>
          <a:xfrm>
            <a:off x="6490132" y="4269030"/>
            <a:ext cx="2560320" cy="1997591"/>
            <a:chOff x="6597183" y="4269032"/>
            <a:chExt cx="2560320" cy="1997591"/>
          </a:xfrm>
        </p:grpSpPr>
        <p:pic>
          <p:nvPicPr>
            <p:cNvPr id="50" name="Picture 49" descr="Media VietJack">
              <a:extLst>
                <a:ext uri="{FF2B5EF4-FFF2-40B4-BE49-F238E27FC236}">
                  <a16:creationId xmlns:a16="http://schemas.microsoft.com/office/drawing/2014/main" id="{5F94F798-FD1D-C915-3248-D44444CEEB99}"/>
                </a:ext>
              </a:extLst>
            </p:cNvPr>
            <p:cNvPicPr>
              <a:picLocks noChangeAspect="1"/>
            </p:cNvPicPr>
            <p:nvPr/>
          </p:nvPicPr>
          <p:blipFill rotWithShape="1">
            <a:blip r:embed="rId6">
              <a:extLst>
                <a:ext uri="{28A0092B-C50C-407E-A947-70E740481C1C}">
                  <a14:useLocalDpi xmlns:a14="http://schemas.microsoft.com/office/drawing/2010/main" val="0"/>
                </a:ext>
              </a:extLst>
            </a:blip>
            <a:srcRect l="1791" t="2760" r="5895"/>
            <a:stretch/>
          </p:blipFill>
          <p:spPr bwMode="auto">
            <a:xfrm>
              <a:off x="6597183" y="4269032"/>
              <a:ext cx="2560320" cy="1543769"/>
            </a:xfrm>
            <a:prstGeom prst="rect">
              <a:avLst/>
            </a:prstGeom>
            <a:ln>
              <a:noFill/>
            </a:ln>
            <a:effectLst>
              <a:outerShdw blurRad="190500" algn="tl" rotWithShape="0">
                <a:srgbClr val="000000">
                  <a:alpha val="70000"/>
                </a:srgbClr>
              </a:outerShdw>
            </a:effectLst>
          </p:spPr>
        </p:pic>
        <p:sp>
          <p:nvSpPr>
            <p:cNvPr id="52" name="TextBox 51">
              <a:extLst>
                <a:ext uri="{FF2B5EF4-FFF2-40B4-BE49-F238E27FC236}">
                  <a16:creationId xmlns:a16="http://schemas.microsoft.com/office/drawing/2014/main" id="{220547BF-B88B-EED5-7BB3-7DD34359ADC9}"/>
                </a:ext>
              </a:extLst>
            </p:cNvPr>
            <p:cNvSpPr txBox="1"/>
            <p:nvPr/>
          </p:nvSpPr>
          <p:spPr>
            <a:xfrm>
              <a:off x="7441680" y="5804958"/>
              <a:ext cx="871326" cy="461665"/>
            </a:xfrm>
            <a:prstGeom prst="rect">
              <a:avLst/>
            </a:prstGeom>
            <a:noFill/>
          </p:spPr>
          <p:txBody>
            <a:bodyPr wrap="square">
              <a:spAutoFit/>
            </a:bodyPr>
            <a:lstStyle/>
            <a:p>
              <a:pPr algn="ctr"/>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Laser</a:t>
              </a:r>
              <a:endParaRPr lang="en-US" sz="2400" b="1">
                <a:solidFill>
                  <a:srgbClr val="000000"/>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A52519F-FC56-2A04-3E07-89F224694325}"/>
              </a:ext>
            </a:extLst>
          </p:cNvPr>
          <p:cNvGrpSpPr/>
          <p:nvPr/>
        </p:nvGrpSpPr>
        <p:grpSpPr>
          <a:xfrm>
            <a:off x="9100575" y="4269030"/>
            <a:ext cx="2560320" cy="2010688"/>
            <a:chOff x="9100575" y="4269030"/>
            <a:chExt cx="2560320" cy="2010688"/>
          </a:xfrm>
        </p:grpSpPr>
        <p:pic>
          <p:nvPicPr>
            <p:cNvPr id="53" name="Picture 52" descr="Media VietJack">
              <a:extLst>
                <a:ext uri="{FF2B5EF4-FFF2-40B4-BE49-F238E27FC236}">
                  <a16:creationId xmlns:a16="http://schemas.microsoft.com/office/drawing/2014/main" id="{A4189977-E8E7-CDA9-75BB-ADF21291CFCD}"/>
                </a:ext>
              </a:extLst>
            </p:cNvPr>
            <p:cNvPicPr>
              <a:picLocks noChangeAspect="1"/>
            </p:cNvPicPr>
            <p:nvPr/>
          </p:nvPicPr>
          <p:blipFill rotWithShape="1">
            <a:blip r:embed="rId7">
              <a:extLst>
                <a:ext uri="{28A0092B-C50C-407E-A947-70E740481C1C}">
                  <a14:useLocalDpi xmlns:a14="http://schemas.microsoft.com/office/drawing/2010/main" val="0"/>
                </a:ext>
              </a:extLst>
            </a:blip>
            <a:srcRect l="3596" t="6927" b="4099"/>
            <a:stretch/>
          </p:blipFill>
          <p:spPr bwMode="auto">
            <a:xfrm>
              <a:off x="9100575" y="4269030"/>
              <a:ext cx="2560320" cy="1535926"/>
            </a:xfrm>
            <a:prstGeom prst="rect">
              <a:avLst/>
            </a:prstGeom>
            <a:ln>
              <a:noFill/>
            </a:ln>
            <a:effectLst>
              <a:outerShdw blurRad="190500" algn="tl" rotWithShape="0">
                <a:srgbClr val="000000">
                  <a:alpha val="70000"/>
                </a:srgbClr>
              </a:outerShdw>
            </a:effectLst>
          </p:spPr>
        </p:pic>
        <p:sp>
          <p:nvSpPr>
            <p:cNvPr id="59" name="TextBox 58">
              <a:extLst>
                <a:ext uri="{FF2B5EF4-FFF2-40B4-BE49-F238E27FC236}">
                  <a16:creationId xmlns:a16="http://schemas.microsoft.com/office/drawing/2014/main" id="{23B67CAB-D5AE-EC07-88DE-682F8DB79271}"/>
                </a:ext>
              </a:extLst>
            </p:cNvPr>
            <p:cNvSpPr txBox="1"/>
            <p:nvPr/>
          </p:nvSpPr>
          <p:spPr>
            <a:xfrm>
              <a:off x="9100575" y="5818053"/>
              <a:ext cx="2560320" cy="461665"/>
            </a:xfrm>
            <a:prstGeom prst="rect">
              <a:avLst/>
            </a:prstGeom>
            <a:noFill/>
          </p:spPr>
          <p:txBody>
            <a:bodyPr wrap="square">
              <a:spAutoFit/>
            </a:bodyPr>
            <a:lstStyle/>
            <a:p>
              <a:r>
                <a:rPr lang="en-US"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Máy tính lượng tử</a:t>
              </a:r>
              <a:endParaRPr lang="en-US" sz="2400" b="1">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382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3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30000">
                                          <p:cBhvr additive="base">
                                            <p:cTn id="14" dur="10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0-#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74" name="Group 73">
            <a:extLst>
              <a:ext uri="{FF2B5EF4-FFF2-40B4-BE49-F238E27FC236}">
                <a16:creationId xmlns:a16="http://schemas.microsoft.com/office/drawing/2014/main" id="{F15B6416-CFAB-0651-4D34-0E9120B66108}"/>
              </a:ext>
            </a:extLst>
          </p:cNvPr>
          <p:cNvGrpSpPr/>
          <p:nvPr/>
        </p:nvGrpSpPr>
        <p:grpSpPr>
          <a:xfrm>
            <a:off x="-2750469" y="1278121"/>
            <a:ext cx="2490152" cy="3636962"/>
            <a:chOff x="6269274" y="2548762"/>
            <a:chExt cx="2490152" cy="3636962"/>
          </a:xfrm>
        </p:grpSpPr>
        <p:grpSp>
          <p:nvGrpSpPr>
            <p:cNvPr id="75" name="Group 71">
              <a:extLst>
                <a:ext uri="{FF2B5EF4-FFF2-40B4-BE49-F238E27FC236}">
                  <a16:creationId xmlns:a16="http://schemas.microsoft.com/office/drawing/2014/main" id="{4D6275CD-33E5-3836-1507-5E7CE5F290D5}"/>
                </a:ext>
              </a:extLst>
            </p:cNvPr>
            <p:cNvGrpSpPr>
              <a:grpSpLocks/>
            </p:cNvGrpSpPr>
            <p:nvPr/>
          </p:nvGrpSpPr>
          <p:grpSpPr bwMode="auto">
            <a:xfrm>
              <a:off x="6381986" y="2548762"/>
              <a:ext cx="2377440" cy="3636962"/>
              <a:chOff x="457198" y="1239996"/>
              <a:chExt cx="2194140" cy="2804886"/>
            </a:xfrm>
          </p:grpSpPr>
          <p:sp>
            <p:nvSpPr>
              <p:cNvPr id="81" name="Rectangle 80">
                <a:extLst>
                  <a:ext uri="{FF2B5EF4-FFF2-40B4-BE49-F238E27FC236}">
                    <a16:creationId xmlns:a16="http://schemas.microsoft.com/office/drawing/2014/main" id="{BDCD40BF-624E-5356-69BD-4C7E06FB37A2}"/>
                  </a:ext>
                </a:extLst>
              </p:cNvPr>
              <p:cNvSpPr/>
              <p:nvPr/>
            </p:nvSpPr>
            <p:spPr>
              <a:xfrm>
                <a:off x="457198" y="1239996"/>
                <a:ext cx="2194140"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B2D5E309-7316-0051-0E22-46E0433FC69E}"/>
                  </a:ext>
                </a:extLst>
              </p:cNvPr>
              <p:cNvSpPr/>
              <p:nvPr/>
            </p:nvSpPr>
            <p:spPr>
              <a:xfrm>
                <a:off x="536316" y="1293865"/>
                <a:ext cx="2025360"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6" name="Group 75">
              <a:extLst>
                <a:ext uri="{FF2B5EF4-FFF2-40B4-BE49-F238E27FC236}">
                  <a16:creationId xmlns:a16="http://schemas.microsoft.com/office/drawing/2014/main" id="{6771054B-874D-BB81-A3C3-2B7745DC898A}"/>
                </a:ext>
              </a:extLst>
            </p:cNvPr>
            <p:cNvGrpSpPr>
              <a:grpSpLocks/>
            </p:cNvGrpSpPr>
            <p:nvPr/>
          </p:nvGrpSpPr>
          <p:grpSpPr bwMode="auto">
            <a:xfrm flipV="1">
              <a:off x="6269274" y="2607499"/>
              <a:ext cx="2101850" cy="738188"/>
              <a:chOff x="4782670" y="2558525"/>
              <a:chExt cx="2840865" cy="833718"/>
            </a:xfrm>
          </p:grpSpPr>
          <p:sp>
            <p:nvSpPr>
              <p:cNvPr id="79" name="Freeform 76">
                <a:extLst>
                  <a:ext uri="{FF2B5EF4-FFF2-40B4-BE49-F238E27FC236}">
                    <a16:creationId xmlns:a16="http://schemas.microsoft.com/office/drawing/2014/main" id="{CD0A204A-F93D-F28D-60B5-E6250608EF49}"/>
                  </a:ext>
                </a:extLst>
              </p:cNvPr>
              <p:cNvSpPr/>
              <p:nvPr/>
            </p:nvSpPr>
            <p:spPr bwMode="gray">
              <a:xfrm>
                <a:off x="4790411" y="255852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0" name="Pie 77">
                <a:extLst>
                  <a:ext uri="{FF2B5EF4-FFF2-40B4-BE49-F238E27FC236}">
                    <a16:creationId xmlns:a16="http://schemas.microsoft.com/office/drawing/2014/main" id="{6F073F34-FD3D-FCB6-F237-66B0683BE992}"/>
                  </a:ext>
                </a:extLst>
              </p:cNvPr>
              <p:cNvSpPr/>
              <p:nvPr/>
            </p:nvSpPr>
            <p:spPr bwMode="gray">
              <a:xfrm>
                <a:off x="4782670" y="321294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7" name="Rectangle 83">
              <a:extLst>
                <a:ext uri="{FF2B5EF4-FFF2-40B4-BE49-F238E27FC236}">
                  <a16:creationId xmlns:a16="http://schemas.microsoft.com/office/drawing/2014/main" id="{41C1D4A8-E411-DD5A-B094-F394932E473C}"/>
                </a:ext>
              </a:extLst>
            </p:cNvPr>
            <p:cNvSpPr>
              <a:spLocks noChangeArrowheads="1"/>
            </p:cNvSpPr>
            <p:nvPr/>
          </p:nvSpPr>
          <p:spPr bwMode="auto">
            <a:xfrm>
              <a:off x="6475878" y="3455226"/>
              <a:ext cx="2202249" cy="2677656"/>
            </a:xfrm>
            <a:prstGeom prst="rect">
              <a:avLst/>
            </a:prstGeom>
            <a:noFill/>
            <a:ln w="9525">
              <a:noFill/>
              <a:miter lim="800000"/>
              <a:headEnd/>
              <a:tailEnd/>
            </a:ln>
          </p:spPr>
          <p:txBody>
            <a:bodyPr wrap="square" anchor="ctr">
              <a:spAutoFit/>
            </a:bodyPr>
            <a:lstStyle/>
            <a:p>
              <a:pPr algn="just"/>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Nêu tầm quan trọng của thuyết tương đối? Ứng dụng của nó trong khoa học và đời sống? </a:t>
              </a:r>
              <a:endParaRPr lang="en-US" sz="2400" dirty="0">
                <a:solidFill>
                  <a:srgbClr val="4A4644"/>
                </a:solidFill>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AF338F5C-8C78-5E5E-11D1-FFFF4B27D1D0}"/>
                </a:ext>
              </a:extLst>
            </p:cNvPr>
            <p:cNvSpPr txBox="1"/>
            <p:nvPr/>
          </p:nvSpPr>
          <p:spPr>
            <a:xfrm>
              <a:off x="6494699" y="28037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03</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92" name="Group 91">
            <a:extLst>
              <a:ext uri="{FF2B5EF4-FFF2-40B4-BE49-F238E27FC236}">
                <a16:creationId xmlns:a16="http://schemas.microsoft.com/office/drawing/2014/main" id="{B8CC527B-03F8-A1E7-8296-02D9E13107AF}"/>
              </a:ext>
            </a:extLst>
          </p:cNvPr>
          <p:cNvGrpSpPr/>
          <p:nvPr/>
        </p:nvGrpSpPr>
        <p:grpSpPr>
          <a:xfrm>
            <a:off x="83010" y="1276532"/>
            <a:ext cx="2504439" cy="3636962"/>
            <a:chOff x="297099" y="2548762"/>
            <a:chExt cx="2504439" cy="3636962"/>
          </a:xfrm>
        </p:grpSpPr>
        <p:grpSp>
          <p:nvGrpSpPr>
            <p:cNvPr id="93" name="Group 7">
              <a:extLst>
                <a:ext uri="{FF2B5EF4-FFF2-40B4-BE49-F238E27FC236}">
                  <a16:creationId xmlns:a16="http://schemas.microsoft.com/office/drawing/2014/main" id="{81388D43-3A73-935D-E1BD-D9FB052AA21E}"/>
                </a:ext>
              </a:extLst>
            </p:cNvPr>
            <p:cNvGrpSpPr>
              <a:grpSpLocks/>
            </p:cNvGrpSpPr>
            <p:nvPr/>
          </p:nvGrpSpPr>
          <p:grpSpPr bwMode="auto">
            <a:xfrm>
              <a:off x="424098" y="2548762"/>
              <a:ext cx="2377440" cy="3636962"/>
              <a:chOff x="457198" y="1239996"/>
              <a:chExt cx="2194139" cy="2804886"/>
            </a:xfrm>
          </p:grpSpPr>
          <p:sp>
            <p:nvSpPr>
              <p:cNvPr id="99" name="Rectangle 98">
                <a:extLst>
                  <a:ext uri="{FF2B5EF4-FFF2-40B4-BE49-F238E27FC236}">
                    <a16:creationId xmlns:a16="http://schemas.microsoft.com/office/drawing/2014/main" id="{6CE8EEC2-09CA-47D5-7CA3-B3F1536B41D7}"/>
                  </a:ext>
                </a:extLst>
              </p:cNvPr>
              <p:cNvSpPr/>
              <p:nvPr/>
            </p:nvSpPr>
            <p:spPr>
              <a:xfrm>
                <a:off x="457198" y="1239996"/>
                <a:ext cx="2194139"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C50FD38F-40D8-4F99-ABE0-8735FB2F69AD}"/>
                  </a:ext>
                </a:extLst>
              </p:cNvPr>
              <p:cNvSpPr/>
              <p:nvPr/>
            </p:nvSpPr>
            <p:spPr>
              <a:xfrm>
                <a:off x="536316" y="1293865"/>
                <a:ext cx="2025359"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4" name="Group 6">
              <a:extLst>
                <a:ext uri="{FF2B5EF4-FFF2-40B4-BE49-F238E27FC236}">
                  <a16:creationId xmlns:a16="http://schemas.microsoft.com/office/drawing/2014/main" id="{CB8E194E-BD6A-A9E2-1D0B-FD37F69B8346}"/>
                </a:ext>
              </a:extLst>
            </p:cNvPr>
            <p:cNvGrpSpPr>
              <a:grpSpLocks/>
            </p:cNvGrpSpPr>
            <p:nvPr/>
          </p:nvGrpSpPr>
          <p:grpSpPr bwMode="auto">
            <a:xfrm flipV="1">
              <a:off x="297099" y="2721799"/>
              <a:ext cx="2101850" cy="738188"/>
              <a:chOff x="4763053" y="2429435"/>
              <a:chExt cx="2840865" cy="833718"/>
            </a:xfrm>
          </p:grpSpPr>
          <p:sp>
            <p:nvSpPr>
              <p:cNvPr id="97" name="Freeform 54">
                <a:extLst>
                  <a:ext uri="{FF2B5EF4-FFF2-40B4-BE49-F238E27FC236}">
                    <a16:creationId xmlns:a16="http://schemas.microsoft.com/office/drawing/2014/main" id="{C7748E49-F1DD-63AF-CE65-BBB35636D56C}"/>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98" name="Pie 55">
                <a:extLst>
                  <a:ext uri="{FF2B5EF4-FFF2-40B4-BE49-F238E27FC236}">
                    <a16:creationId xmlns:a16="http://schemas.microsoft.com/office/drawing/2014/main" id="{02F06F67-BBD7-11F3-8335-A09781B233D2}"/>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95" name="Rectangle 79">
              <a:extLst>
                <a:ext uri="{FF2B5EF4-FFF2-40B4-BE49-F238E27FC236}">
                  <a16:creationId xmlns:a16="http://schemas.microsoft.com/office/drawing/2014/main" id="{E32579C4-39B5-CB0B-DC2A-B623362A7284}"/>
                </a:ext>
              </a:extLst>
            </p:cNvPr>
            <p:cNvSpPr>
              <a:spLocks noChangeArrowheads="1"/>
            </p:cNvSpPr>
            <p:nvPr/>
          </p:nvSpPr>
          <p:spPr bwMode="auto">
            <a:xfrm>
              <a:off x="509826" y="4017020"/>
              <a:ext cx="2194559" cy="1577035"/>
            </a:xfrm>
            <a:prstGeom prst="rect">
              <a:avLst/>
            </a:prstGeom>
            <a:noFill/>
            <a:ln w="9525">
              <a:noFill/>
              <a:miter lim="800000"/>
              <a:headEnd/>
              <a:tailEnd/>
            </a:ln>
          </p:spPr>
          <p:txBody>
            <a:bodyPr wrap="square" anchor="ctr">
              <a:spAutoFit/>
            </a:bodyPr>
            <a:lstStyle/>
            <a:p>
              <a:pPr algn="ctr">
                <a:lnSpc>
                  <a:spcPct val="80000"/>
                </a:lnSpc>
              </a:pPr>
              <a:r>
                <a:rPr lang="en-US" sz="24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Vẽ sơ đồ tư duy mô tả các nhánh nghiên cứu của vật lý hiện đại.</a:t>
              </a:r>
              <a:endParaRPr lang="en-US" sz="2400" dirty="0">
                <a:solidFill>
                  <a:srgbClr val="4A4644"/>
                </a:solidFill>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4A897BA-5081-CD43-F533-F80977D66674}"/>
                </a:ext>
              </a:extLst>
            </p:cNvPr>
            <p:cNvSpPr txBox="1"/>
            <p:nvPr/>
          </p:nvSpPr>
          <p:spPr>
            <a:xfrm>
              <a:off x="511412" y="2918005"/>
              <a:ext cx="1194558" cy="461665"/>
            </a:xfrm>
            <a:prstGeom prst="rect">
              <a:avLst/>
            </a:prstGeom>
            <a:noFill/>
          </p:spPr>
          <p:txBody>
            <a:bodyPr wrap="none" anchor="ctr">
              <a:spAutoFit/>
            </a:bodyPr>
            <a:lstStyle/>
            <a:p>
              <a:pPr>
                <a:defRPr/>
              </a:pPr>
              <a:r>
                <a:rPr lang="en-US" sz="2400" b="1">
                  <a:solidFill>
                    <a:schemeClr val="bg1"/>
                  </a:solidFill>
                  <a:effectLst>
                    <a:outerShdw blurRad="38100" dist="38100" dir="2700000" algn="tl">
                      <a:srgbClr val="000000">
                        <a:alpha val="43137"/>
                      </a:srgbClr>
                    </a:outerShdw>
                  </a:effectLst>
                  <a:latin typeface="Arial" pitchFamily="34" charset="0"/>
                  <a:cs typeface="Arial" pitchFamily="34" charset="0"/>
                </a:rPr>
                <a:t>Câu 04</a:t>
              </a:r>
              <a:endParaRPr lang="en-US" sz="24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0" name="Rectangle: Rounded Corners 29">
            <a:extLst>
              <a:ext uri="{FF2B5EF4-FFF2-40B4-BE49-F238E27FC236}">
                <a16:creationId xmlns:a16="http://schemas.microsoft.com/office/drawing/2014/main" id="{1FE71D63-BA4B-79CB-3345-7002C07A9FB9}"/>
              </a:ext>
            </a:extLst>
          </p:cNvPr>
          <p:cNvSpPr/>
          <p:nvPr/>
        </p:nvSpPr>
        <p:spPr>
          <a:xfrm>
            <a:off x="6821490" y="2118063"/>
            <a:ext cx="1433104" cy="3636962"/>
          </a:xfrm>
          <a:prstGeom prst="roundRect">
            <a:avLst>
              <a:gd name="adj" fmla="val 50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chemeClr val="tx1"/>
                </a:solidFill>
                <a:latin typeface="Calibri" panose="020F0502020204030204" pitchFamily="34" charset="0"/>
              </a:rPr>
              <a:t>Vật </a:t>
            </a:r>
          </a:p>
          <a:p>
            <a:pPr algn="ctr">
              <a:lnSpc>
                <a:spcPct val="150000"/>
              </a:lnSpc>
            </a:pPr>
            <a:r>
              <a:rPr lang="en-US" sz="3200" b="1">
                <a:solidFill>
                  <a:schemeClr val="tx1"/>
                </a:solidFill>
                <a:latin typeface="Calibri" panose="020F0502020204030204" pitchFamily="34" charset="0"/>
              </a:rPr>
              <a:t>lí hiện đại</a:t>
            </a:r>
            <a:endParaRPr lang="vi-VN" sz="3200" b="1" dirty="0">
              <a:solidFill>
                <a:schemeClr val="tx1"/>
              </a:solidFill>
              <a:latin typeface="Calibri" panose="020F0502020204030204" pitchFamily="34" charset="0"/>
            </a:endParaRPr>
          </a:p>
        </p:txBody>
      </p:sp>
      <p:sp>
        <p:nvSpPr>
          <p:cNvPr id="31" name="Arrow: Pentagon 30">
            <a:extLst>
              <a:ext uri="{FF2B5EF4-FFF2-40B4-BE49-F238E27FC236}">
                <a16:creationId xmlns:a16="http://schemas.microsoft.com/office/drawing/2014/main" id="{E480BFD0-FF4F-3313-E35C-1AC9E255864B}"/>
              </a:ext>
            </a:extLst>
          </p:cNvPr>
          <p:cNvSpPr/>
          <p:nvPr/>
        </p:nvSpPr>
        <p:spPr>
          <a:xfrm>
            <a:off x="3358866" y="1691223"/>
            <a:ext cx="3315411"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Quang học lượng tử</a:t>
            </a:r>
            <a:endParaRPr lang="en-US" sz="2400" dirty="0">
              <a:solidFill>
                <a:schemeClr val="tx1"/>
              </a:solidFill>
              <a:latin typeface="Calibri" panose="020F0502020204030204" pitchFamily="34" charset="0"/>
              <a:cs typeface="Calibri" panose="020F0502020204030204" pitchFamily="34" charset="0"/>
            </a:endParaRPr>
          </a:p>
        </p:txBody>
      </p:sp>
      <p:sp>
        <p:nvSpPr>
          <p:cNvPr id="32" name="Arrow: Pentagon 31">
            <a:extLst>
              <a:ext uri="{FF2B5EF4-FFF2-40B4-BE49-F238E27FC236}">
                <a16:creationId xmlns:a16="http://schemas.microsoft.com/office/drawing/2014/main" id="{49439B5D-FB16-B854-52C4-FD0D7A1CE33E}"/>
              </a:ext>
            </a:extLst>
          </p:cNvPr>
          <p:cNvSpPr/>
          <p:nvPr/>
        </p:nvSpPr>
        <p:spPr>
          <a:xfrm>
            <a:off x="3358866" y="2575509"/>
            <a:ext cx="3315411"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Plasma</a:t>
            </a:r>
            <a:endParaRPr lang="en-US" sz="2400" dirty="0">
              <a:solidFill>
                <a:schemeClr val="tx1"/>
              </a:solidFill>
              <a:latin typeface="Calibri" panose="020F0502020204030204" pitchFamily="34" charset="0"/>
              <a:cs typeface="Calibri" panose="020F0502020204030204" pitchFamily="34" charset="0"/>
            </a:endParaRPr>
          </a:p>
        </p:txBody>
      </p:sp>
      <p:sp>
        <p:nvSpPr>
          <p:cNvPr id="33" name="Arrow: Pentagon 32">
            <a:extLst>
              <a:ext uri="{FF2B5EF4-FFF2-40B4-BE49-F238E27FC236}">
                <a16:creationId xmlns:a16="http://schemas.microsoft.com/office/drawing/2014/main" id="{718C54BC-AE84-A1D8-6210-4BAAE04FDE88}"/>
              </a:ext>
            </a:extLst>
          </p:cNvPr>
          <p:cNvSpPr/>
          <p:nvPr/>
        </p:nvSpPr>
        <p:spPr>
          <a:xfrm>
            <a:off x="3363114" y="3471984"/>
            <a:ext cx="3291840"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nano</a:t>
            </a:r>
            <a:endParaRPr lang="en-US" sz="2400" dirty="0">
              <a:solidFill>
                <a:schemeClr val="tx1"/>
              </a:solidFill>
              <a:latin typeface="Calibri" panose="020F0502020204030204" pitchFamily="34" charset="0"/>
              <a:cs typeface="Calibri" panose="020F0502020204030204" pitchFamily="34" charset="0"/>
            </a:endParaRPr>
          </a:p>
        </p:txBody>
      </p:sp>
      <p:sp>
        <p:nvSpPr>
          <p:cNvPr id="34" name="Arrow: Pentagon 33">
            <a:extLst>
              <a:ext uri="{FF2B5EF4-FFF2-40B4-BE49-F238E27FC236}">
                <a16:creationId xmlns:a16="http://schemas.microsoft.com/office/drawing/2014/main" id="{761B3DB6-8217-A14F-14CB-318C9F34974F}"/>
              </a:ext>
            </a:extLst>
          </p:cNvPr>
          <p:cNvSpPr/>
          <p:nvPr/>
        </p:nvSpPr>
        <p:spPr>
          <a:xfrm>
            <a:off x="3363114" y="4365603"/>
            <a:ext cx="3291840"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laser</a:t>
            </a:r>
            <a:endParaRPr lang="en-US" sz="2400" dirty="0">
              <a:solidFill>
                <a:schemeClr val="tx1"/>
              </a:solidFill>
              <a:latin typeface="Calibri" panose="020F0502020204030204" pitchFamily="34" charset="0"/>
              <a:cs typeface="Calibri" panose="020F0502020204030204" pitchFamily="34" charset="0"/>
            </a:endParaRPr>
          </a:p>
        </p:txBody>
      </p:sp>
      <p:sp>
        <p:nvSpPr>
          <p:cNvPr id="35" name="Arrow: Pentagon 34">
            <a:extLst>
              <a:ext uri="{FF2B5EF4-FFF2-40B4-BE49-F238E27FC236}">
                <a16:creationId xmlns:a16="http://schemas.microsoft.com/office/drawing/2014/main" id="{8B27DC4F-74B5-5115-C08B-2526F694BEC4}"/>
              </a:ext>
            </a:extLst>
          </p:cNvPr>
          <p:cNvSpPr/>
          <p:nvPr/>
        </p:nvSpPr>
        <p:spPr>
          <a:xfrm>
            <a:off x="3358866" y="5264935"/>
            <a:ext cx="3299836" cy="731520"/>
          </a:xfrm>
          <a:prstGeom prst="homePlate">
            <a:avLst>
              <a:gd name="adj" fmla="val 63333"/>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sinh học</a:t>
            </a:r>
            <a:endParaRPr lang="en-US" sz="2400" dirty="0">
              <a:solidFill>
                <a:schemeClr val="tx1"/>
              </a:solidFill>
              <a:latin typeface="Calibri" panose="020F0502020204030204" pitchFamily="34" charset="0"/>
              <a:cs typeface="Calibri" panose="020F0502020204030204" pitchFamily="34" charset="0"/>
            </a:endParaRPr>
          </a:p>
        </p:txBody>
      </p:sp>
      <p:sp>
        <p:nvSpPr>
          <p:cNvPr id="36" name="Arrow: Pentagon 35">
            <a:extLst>
              <a:ext uri="{FF2B5EF4-FFF2-40B4-BE49-F238E27FC236}">
                <a16:creationId xmlns:a16="http://schemas.microsoft.com/office/drawing/2014/main" id="{1D698A8B-324F-9303-021E-AB09D8556FAE}"/>
              </a:ext>
            </a:extLst>
          </p:cNvPr>
          <p:cNvSpPr/>
          <p:nvPr/>
        </p:nvSpPr>
        <p:spPr>
          <a:xfrm flipH="1">
            <a:off x="8310950" y="1691223"/>
            <a:ext cx="3291840"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hạt</a:t>
            </a:r>
            <a:endParaRPr lang="en-US" sz="2400" dirty="0">
              <a:solidFill>
                <a:schemeClr val="tx1"/>
              </a:solidFill>
              <a:latin typeface="Calibri" panose="020F0502020204030204" pitchFamily="34" charset="0"/>
              <a:cs typeface="Calibri" panose="020F0502020204030204" pitchFamily="34" charset="0"/>
            </a:endParaRPr>
          </a:p>
        </p:txBody>
      </p:sp>
      <p:sp>
        <p:nvSpPr>
          <p:cNvPr id="37" name="Arrow: Pentagon 36">
            <a:extLst>
              <a:ext uri="{FF2B5EF4-FFF2-40B4-BE49-F238E27FC236}">
                <a16:creationId xmlns:a16="http://schemas.microsoft.com/office/drawing/2014/main" id="{E30AFDA8-BBFC-EEF1-0497-D18BB06A5597}"/>
              </a:ext>
            </a:extLst>
          </p:cNvPr>
          <p:cNvSpPr/>
          <p:nvPr/>
        </p:nvSpPr>
        <p:spPr>
          <a:xfrm flipH="1">
            <a:off x="8310952" y="2605235"/>
            <a:ext cx="3291840"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nguyên tử</a:t>
            </a:r>
            <a:endParaRPr lang="en-US" sz="2400" dirty="0">
              <a:solidFill>
                <a:schemeClr val="tx1"/>
              </a:solidFill>
              <a:latin typeface="Calibri" panose="020F0502020204030204" pitchFamily="34" charset="0"/>
              <a:cs typeface="Calibri" panose="020F0502020204030204" pitchFamily="34" charset="0"/>
            </a:endParaRPr>
          </a:p>
        </p:txBody>
      </p:sp>
      <p:sp>
        <p:nvSpPr>
          <p:cNvPr id="38" name="Arrow: Pentagon 37">
            <a:extLst>
              <a:ext uri="{FF2B5EF4-FFF2-40B4-BE49-F238E27FC236}">
                <a16:creationId xmlns:a16="http://schemas.microsoft.com/office/drawing/2014/main" id="{F7A2E814-325C-F273-A991-9509934A2DB7}"/>
              </a:ext>
            </a:extLst>
          </p:cNvPr>
          <p:cNvSpPr/>
          <p:nvPr/>
        </p:nvSpPr>
        <p:spPr>
          <a:xfrm flipH="1">
            <a:off x="8310952" y="3435890"/>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vật chất ngưng tụ</a:t>
            </a:r>
            <a:endParaRPr lang="en-US" sz="2400" dirty="0">
              <a:solidFill>
                <a:schemeClr val="tx1"/>
              </a:solidFill>
              <a:latin typeface="Calibri" panose="020F0502020204030204" pitchFamily="34" charset="0"/>
              <a:cs typeface="Calibri" panose="020F0502020204030204" pitchFamily="34" charset="0"/>
            </a:endParaRPr>
          </a:p>
        </p:txBody>
      </p:sp>
      <p:sp>
        <p:nvSpPr>
          <p:cNvPr id="39" name="Arrow: Pentagon 38">
            <a:extLst>
              <a:ext uri="{FF2B5EF4-FFF2-40B4-BE49-F238E27FC236}">
                <a16:creationId xmlns:a16="http://schemas.microsoft.com/office/drawing/2014/main" id="{BF4BAD33-12E3-248C-002D-02477E014FD3}"/>
              </a:ext>
            </a:extLst>
          </p:cNvPr>
          <p:cNvSpPr/>
          <p:nvPr/>
        </p:nvSpPr>
        <p:spPr>
          <a:xfrm flipH="1">
            <a:off x="8310952" y="4353124"/>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nhiệt độ thấp</a:t>
            </a:r>
            <a:endParaRPr lang="en-US" sz="2400" dirty="0">
              <a:solidFill>
                <a:schemeClr val="tx1"/>
              </a:solidFill>
              <a:latin typeface="Calibri" panose="020F0502020204030204" pitchFamily="34" charset="0"/>
              <a:cs typeface="Calibri" panose="020F0502020204030204" pitchFamily="34" charset="0"/>
            </a:endParaRPr>
          </a:p>
        </p:txBody>
      </p:sp>
      <p:sp>
        <p:nvSpPr>
          <p:cNvPr id="40" name="Arrow: Pentagon 39">
            <a:extLst>
              <a:ext uri="{FF2B5EF4-FFF2-40B4-BE49-F238E27FC236}">
                <a16:creationId xmlns:a16="http://schemas.microsoft.com/office/drawing/2014/main" id="{B65C18E0-572C-06FA-F2F1-862A13562792}"/>
              </a:ext>
            </a:extLst>
          </p:cNvPr>
          <p:cNvSpPr/>
          <p:nvPr/>
        </p:nvSpPr>
        <p:spPr>
          <a:xfrm flipH="1">
            <a:off x="8310952" y="5270358"/>
            <a:ext cx="3299836" cy="731520"/>
          </a:xfrm>
          <a:prstGeom prst="homePlate">
            <a:avLst>
              <a:gd name="adj" fmla="val 66000"/>
            </a:avLst>
          </a:prstGeom>
          <a:solidFill>
            <a:schemeClr val="bg1"/>
          </a:solidFill>
          <a:ln>
            <a:solidFill>
              <a:srgbClr val="ADD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Calibri" panose="020F0502020204030204" pitchFamily="34" charset="0"/>
                <a:cs typeface="Calibri" panose="020F0502020204030204" pitchFamily="34" charset="0"/>
              </a:rPr>
              <a:t>Vật lí bán dẫn</a:t>
            </a:r>
            <a:endParaRPr lang="en-US"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0189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strVal val="#ppt_w*0.70"/>
                                          </p:val>
                                        </p:tav>
                                        <p:tav tm="100000">
                                          <p:val>
                                            <p:strVal val="#ppt_w"/>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ppt_w*0.70"/>
                                          </p:val>
                                        </p:tav>
                                        <p:tav tm="100000">
                                          <p:val>
                                            <p:strVal val="#ppt_w"/>
                                          </p:val>
                                        </p:tav>
                                      </p:tavLst>
                                    </p:anim>
                                    <p:anim calcmode="lin" valueType="num">
                                      <p:cBhvr>
                                        <p:cTn id="22" dur="500" fill="hold"/>
                                        <p:tgtEl>
                                          <p:spTgt spid="32"/>
                                        </p:tgtEl>
                                        <p:attrNameLst>
                                          <p:attrName>ppt_h</p:attrName>
                                        </p:attrNameLst>
                                      </p:cBhvr>
                                      <p:tavLst>
                                        <p:tav tm="0">
                                          <p:val>
                                            <p:strVal val="#ppt_h"/>
                                          </p:val>
                                        </p:tav>
                                        <p:tav tm="100000">
                                          <p:val>
                                            <p:strVal val="#ppt_h"/>
                                          </p:val>
                                        </p:tav>
                                      </p:tavLst>
                                    </p:anim>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ppt_w*0.70"/>
                                          </p:val>
                                        </p:tav>
                                        <p:tav tm="100000">
                                          <p:val>
                                            <p:strVal val="#ppt_w"/>
                                          </p:val>
                                        </p:tav>
                                      </p:tavLst>
                                    </p:anim>
                                    <p:anim calcmode="lin" valueType="num">
                                      <p:cBhvr>
                                        <p:cTn id="29" dur="500" fill="hold"/>
                                        <p:tgtEl>
                                          <p:spTgt spid="33"/>
                                        </p:tgtEl>
                                        <p:attrNameLst>
                                          <p:attrName>ppt_h</p:attrName>
                                        </p:attrNameLst>
                                      </p:cBhvr>
                                      <p:tavLst>
                                        <p:tav tm="0">
                                          <p:val>
                                            <p:strVal val="#ppt_h"/>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strVal val="#ppt_w*0.70"/>
                                          </p:val>
                                        </p:tav>
                                        <p:tav tm="100000">
                                          <p:val>
                                            <p:strVal val="#ppt_w"/>
                                          </p:val>
                                        </p:tav>
                                      </p:tavLst>
                                    </p:anim>
                                    <p:anim calcmode="lin" valueType="num">
                                      <p:cBhvr>
                                        <p:cTn id="36" dur="500" fill="hold"/>
                                        <p:tgtEl>
                                          <p:spTgt spid="34"/>
                                        </p:tgtEl>
                                        <p:attrNameLst>
                                          <p:attrName>ppt_h</p:attrName>
                                        </p:attrNameLst>
                                      </p:cBhvr>
                                      <p:tavLst>
                                        <p:tav tm="0">
                                          <p:val>
                                            <p:strVal val="#ppt_h"/>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strVal val="#ppt_w*0.70"/>
                                          </p:val>
                                        </p:tav>
                                        <p:tav tm="100000">
                                          <p:val>
                                            <p:strVal val="#ppt_w"/>
                                          </p:val>
                                        </p:tav>
                                      </p:tavLst>
                                    </p:anim>
                                    <p:anim calcmode="lin" valueType="num">
                                      <p:cBhvr>
                                        <p:cTn id="43" dur="500" fill="hold"/>
                                        <p:tgtEl>
                                          <p:spTgt spid="35"/>
                                        </p:tgtEl>
                                        <p:attrNameLst>
                                          <p:attrName>ppt_h</p:attrName>
                                        </p:attrNameLst>
                                      </p:cBhvr>
                                      <p:tavLst>
                                        <p:tav tm="0">
                                          <p:val>
                                            <p:strVal val="#ppt_h"/>
                                          </p:val>
                                        </p:tav>
                                        <p:tav tm="100000">
                                          <p:val>
                                            <p:strVal val="#ppt_h"/>
                                          </p:val>
                                        </p:tav>
                                      </p:tavLst>
                                    </p:anim>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strVal val="#ppt_w*0.70"/>
                                          </p:val>
                                        </p:tav>
                                        <p:tav tm="100000">
                                          <p:val>
                                            <p:strVal val="#ppt_w"/>
                                          </p:val>
                                        </p:tav>
                                      </p:tavLst>
                                    </p:anim>
                                    <p:anim calcmode="lin" valueType="num">
                                      <p:cBhvr>
                                        <p:cTn id="50" dur="500" fill="hold"/>
                                        <p:tgtEl>
                                          <p:spTgt spid="36"/>
                                        </p:tgtEl>
                                        <p:attrNameLst>
                                          <p:attrName>ppt_h</p:attrName>
                                        </p:attrNameLst>
                                      </p:cBhvr>
                                      <p:tavLst>
                                        <p:tav tm="0">
                                          <p:val>
                                            <p:strVal val="#ppt_h"/>
                                          </p:val>
                                        </p:tav>
                                        <p:tav tm="100000">
                                          <p:val>
                                            <p:strVal val="#ppt_h"/>
                                          </p:val>
                                        </p:tav>
                                      </p:tavLst>
                                    </p:anim>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strVal val="#ppt_w*0.70"/>
                                          </p:val>
                                        </p:tav>
                                        <p:tav tm="100000">
                                          <p:val>
                                            <p:strVal val="#ppt_w"/>
                                          </p:val>
                                        </p:tav>
                                      </p:tavLst>
                                    </p:anim>
                                    <p:anim calcmode="lin" valueType="num">
                                      <p:cBhvr>
                                        <p:cTn id="64" dur="500" fill="hold"/>
                                        <p:tgtEl>
                                          <p:spTgt spid="38"/>
                                        </p:tgtEl>
                                        <p:attrNameLst>
                                          <p:attrName>ppt_h</p:attrName>
                                        </p:attrNameLst>
                                      </p:cBhvr>
                                      <p:tavLst>
                                        <p:tav tm="0">
                                          <p:val>
                                            <p:strVal val="#ppt_h"/>
                                          </p:val>
                                        </p:tav>
                                        <p:tav tm="100000">
                                          <p:val>
                                            <p:strVal val="#ppt_h"/>
                                          </p:val>
                                        </p:tav>
                                      </p:tavLst>
                                    </p:anim>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strVal val="#ppt_w*0.70"/>
                                          </p:val>
                                        </p:tav>
                                        <p:tav tm="100000">
                                          <p:val>
                                            <p:strVal val="#ppt_w"/>
                                          </p:val>
                                        </p:tav>
                                      </p:tavLst>
                                    </p:anim>
                                    <p:anim calcmode="lin" valueType="num">
                                      <p:cBhvr>
                                        <p:cTn id="71" dur="500" fill="hold"/>
                                        <p:tgtEl>
                                          <p:spTgt spid="39"/>
                                        </p:tgtEl>
                                        <p:attrNameLst>
                                          <p:attrName>ppt_h</p:attrName>
                                        </p:attrNameLst>
                                      </p:cBhvr>
                                      <p:tavLst>
                                        <p:tav tm="0">
                                          <p:val>
                                            <p:strVal val="#ppt_h"/>
                                          </p:val>
                                        </p:tav>
                                        <p:tav tm="100000">
                                          <p:val>
                                            <p:strVal val="#ppt_h"/>
                                          </p:val>
                                        </p:tav>
                                      </p:tavLst>
                                    </p:anim>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strVal val="#ppt_w*0.70"/>
                                          </p:val>
                                        </p:tav>
                                        <p:tav tm="100000">
                                          <p:val>
                                            <p:strVal val="#ppt_w"/>
                                          </p:val>
                                        </p:tav>
                                      </p:tavLst>
                                    </p:anim>
                                    <p:anim calcmode="lin" valueType="num">
                                      <p:cBhvr>
                                        <p:cTn id="78" dur="500" fill="hold"/>
                                        <p:tgtEl>
                                          <p:spTgt spid="40"/>
                                        </p:tgtEl>
                                        <p:attrNameLst>
                                          <p:attrName>ppt_h</p:attrName>
                                        </p:attrNameLst>
                                      </p:cBhvr>
                                      <p:tavLst>
                                        <p:tav tm="0">
                                          <p:val>
                                            <p:strVal val="#ppt_h"/>
                                          </p:val>
                                        </p:tav>
                                        <p:tav tm="100000">
                                          <p:val>
                                            <p:strVal val="#ppt_h"/>
                                          </p:val>
                                        </p:tav>
                                      </p:tavLst>
                                    </p:anim>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65" name="Group 64">
            <a:extLst>
              <a:ext uri="{FF2B5EF4-FFF2-40B4-BE49-F238E27FC236}">
                <a16:creationId xmlns:a16="http://schemas.microsoft.com/office/drawing/2014/main" id="{8CF9F6CA-7B1F-E8B3-A443-3283B584C76D}"/>
              </a:ext>
            </a:extLst>
          </p:cNvPr>
          <p:cNvGrpSpPr/>
          <p:nvPr/>
        </p:nvGrpSpPr>
        <p:grpSpPr>
          <a:xfrm>
            <a:off x="1264570" y="2017830"/>
            <a:ext cx="9609948" cy="3280870"/>
            <a:chOff x="297099" y="2548762"/>
            <a:chExt cx="9609948" cy="3280870"/>
          </a:xfrm>
        </p:grpSpPr>
        <p:grpSp>
          <p:nvGrpSpPr>
            <p:cNvPr id="66" name="Group 7">
              <a:extLst>
                <a:ext uri="{FF2B5EF4-FFF2-40B4-BE49-F238E27FC236}">
                  <a16:creationId xmlns:a16="http://schemas.microsoft.com/office/drawing/2014/main" id="{38A5C179-9AE7-91C5-DC96-A56640CA8021}"/>
                </a:ext>
              </a:extLst>
            </p:cNvPr>
            <p:cNvGrpSpPr>
              <a:grpSpLocks/>
            </p:cNvGrpSpPr>
            <p:nvPr/>
          </p:nvGrpSpPr>
          <p:grpSpPr bwMode="auto">
            <a:xfrm>
              <a:off x="424099" y="2548762"/>
              <a:ext cx="9482948" cy="3280870"/>
              <a:chOff x="457199" y="1239996"/>
              <a:chExt cx="8751812" cy="2530262"/>
            </a:xfrm>
          </p:grpSpPr>
          <p:sp>
            <p:nvSpPr>
              <p:cNvPr id="72" name="Rectangle 71">
                <a:extLst>
                  <a:ext uri="{FF2B5EF4-FFF2-40B4-BE49-F238E27FC236}">
                    <a16:creationId xmlns:a16="http://schemas.microsoft.com/office/drawing/2014/main" id="{F5256D58-69DB-685A-76FC-1543F3FB3B99}"/>
                  </a:ext>
                </a:extLst>
              </p:cNvPr>
              <p:cNvSpPr/>
              <p:nvPr/>
            </p:nvSpPr>
            <p:spPr>
              <a:xfrm>
                <a:off x="457199" y="1239996"/>
                <a:ext cx="8751812" cy="253026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20F1C362-009E-123A-1D0C-9D68F5E7A295}"/>
                  </a:ext>
                </a:extLst>
              </p:cNvPr>
              <p:cNvSpPr/>
              <p:nvPr/>
            </p:nvSpPr>
            <p:spPr>
              <a:xfrm>
                <a:off x="536316" y="1293865"/>
                <a:ext cx="8607777" cy="2397682"/>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grpSp>
        <p:grpSp>
          <p:nvGrpSpPr>
            <p:cNvPr id="67" name="Group 6">
              <a:extLst>
                <a:ext uri="{FF2B5EF4-FFF2-40B4-BE49-F238E27FC236}">
                  <a16:creationId xmlns:a16="http://schemas.microsoft.com/office/drawing/2014/main" id="{D39C77BA-7DA0-EBEF-0C07-68DBDCACDB41}"/>
                </a:ext>
              </a:extLst>
            </p:cNvPr>
            <p:cNvGrpSpPr>
              <a:grpSpLocks/>
            </p:cNvGrpSpPr>
            <p:nvPr/>
          </p:nvGrpSpPr>
          <p:grpSpPr bwMode="auto">
            <a:xfrm flipV="1">
              <a:off x="297099" y="2721799"/>
              <a:ext cx="2101850" cy="738188"/>
              <a:chOff x="4763053" y="2429435"/>
              <a:chExt cx="2840865" cy="833718"/>
            </a:xfrm>
          </p:grpSpPr>
          <p:sp>
            <p:nvSpPr>
              <p:cNvPr id="70" name="Freeform 54">
                <a:extLst>
                  <a:ext uri="{FF2B5EF4-FFF2-40B4-BE49-F238E27FC236}">
                    <a16:creationId xmlns:a16="http://schemas.microsoft.com/office/drawing/2014/main" id="{0B384C0A-4F6C-9321-717B-B789C7A9B99E}"/>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2800" dirty="0">
                  <a:latin typeface="Calibri" panose="020F0502020204030204" pitchFamily="34" charset="0"/>
                  <a:cs typeface="Calibri" panose="020F0502020204030204" pitchFamily="34" charset="0"/>
                </a:endParaRPr>
              </a:p>
            </p:txBody>
          </p:sp>
          <p:sp>
            <p:nvSpPr>
              <p:cNvPr id="71" name="Pie 55">
                <a:extLst>
                  <a:ext uri="{FF2B5EF4-FFF2-40B4-BE49-F238E27FC236}">
                    <a16:creationId xmlns:a16="http://schemas.microsoft.com/office/drawing/2014/main" id="{A8AEC470-8750-C1EB-6DC9-01AD9677CD07}"/>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Calibri" panose="020F0502020204030204" pitchFamily="34" charset="0"/>
                  <a:cs typeface="Calibri" panose="020F0502020204030204" pitchFamily="34" charset="0"/>
                </a:endParaRPr>
              </a:p>
            </p:txBody>
          </p:sp>
        </p:grpSp>
        <p:sp>
          <p:nvSpPr>
            <p:cNvPr id="68" name="Rectangle 79">
              <a:extLst>
                <a:ext uri="{FF2B5EF4-FFF2-40B4-BE49-F238E27FC236}">
                  <a16:creationId xmlns:a16="http://schemas.microsoft.com/office/drawing/2014/main" id="{22E14472-8A41-0A95-C78F-267E7A448BDB}"/>
                </a:ext>
              </a:extLst>
            </p:cNvPr>
            <p:cNvSpPr>
              <a:spLocks noChangeArrowheads="1"/>
            </p:cNvSpPr>
            <p:nvPr/>
          </p:nvSpPr>
          <p:spPr bwMode="auto">
            <a:xfrm>
              <a:off x="522524" y="3779768"/>
              <a:ext cx="9314182" cy="1938992"/>
            </a:xfrm>
            <a:prstGeom prst="rect">
              <a:avLst/>
            </a:prstGeom>
            <a:noFill/>
            <a:ln w="9525">
              <a:noFill/>
              <a:miter lim="800000"/>
              <a:headEnd/>
              <a:tailEnd/>
            </a:ln>
          </p:spPr>
          <p:txBody>
            <a:bodyPr wrap="square" anchor="ctr">
              <a:spAutoFit/>
            </a:bodyPr>
            <a:lstStyle/>
            <a:p>
              <a:pPr algn="ctr"/>
              <a:r>
                <a:rPr lang="en-US" sz="4000">
                  <a:solidFill>
                    <a:srgbClr val="4A4644"/>
                  </a:solidFill>
                  <a:effectLst/>
                  <a:latin typeface="Calibri" panose="020F0502020204030204" pitchFamily="34" charset="0"/>
                  <a:ea typeface="Times New Roman" panose="02020603050405020304" pitchFamily="18" charset="0"/>
                  <a:cs typeface="Calibri" panose="020F0502020204030204" pitchFamily="34" charset="0"/>
                </a:rPr>
                <a:t>Trình bày sự phát triển của vật lý học qua các thời kì và vai trò của vật lý thực nghiệm đối với sự phát triển của vật lý học.</a:t>
              </a:r>
              <a:endParaRPr lang="en-US" sz="4000" dirty="0">
                <a:solidFill>
                  <a:srgbClr val="4A4644"/>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F6625EFC-8E4B-F299-1A11-05A675085B9E}"/>
                </a:ext>
              </a:extLst>
            </p:cNvPr>
            <p:cNvSpPr txBox="1"/>
            <p:nvPr/>
          </p:nvSpPr>
          <p:spPr>
            <a:xfrm>
              <a:off x="458514" y="2887228"/>
              <a:ext cx="1300356" cy="523220"/>
            </a:xfrm>
            <a:prstGeom prst="rect">
              <a:avLst/>
            </a:prstGeom>
            <a:noFill/>
          </p:spPr>
          <p:txBody>
            <a:bodyPr wrap="none" anchor="ctr">
              <a:spAutoFit/>
            </a:bodyPr>
            <a:lstStyle/>
            <a:p>
              <a:pPr algn="ctr">
                <a:defRPr/>
              </a:pPr>
              <a:r>
                <a:rPr lang="en-US"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 hỏi</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92" name="TextBox 91">
            <a:extLst>
              <a:ext uri="{FF2B5EF4-FFF2-40B4-BE49-F238E27FC236}">
                <a16:creationId xmlns:a16="http://schemas.microsoft.com/office/drawing/2014/main" id="{7CF78A3A-8DF7-4FEB-324C-A215966765EB}"/>
              </a:ext>
            </a:extLst>
          </p:cNvPr>
          <p:cNvSpPr txBox="1"/>
          <p:nvPr/>
        </p:nvSpPr>
        <p:spPr>
          <a:xfrm>
            <a:off x="3017916" y="1039365"/>
            <a:ext cx="6103256" cy="584775"/>
          </a:xfrm>
          <a:prstGeom prst="rect">
            <a:avLst/>
          </a:prstGeom>
          <a:noFill/>
        </p:spPr>
        <p:txBody>
          <a:bodyPr wrap="square">
            <a:spAutoFit/>
          </a:bodyPr>
          <a:lstStyle/>
          <a:p>
            <a:pPr algn="ctr"/>
            <a:r>
              <a:rPr kumimoji="0" lang="en-US" altLang="en-US" sz="32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en-US" sz="3200"/>
          </a:p>
        </p:txBody>
      </p:sp>
    </p:spTree>
    <p:extLst>
      <p:ext uri="{BB962C8B-B14F-4D97-AF65-F5344CB8AC3E}">
        <p14:creationId xmlns:p14="http://schemas.microsoft.com/office/powerpoint/2010/main" val="1728557562"/>
      </p:ext>
    </p:extLst>
  </p:cSld>
  <p:clrMapOvr>
    <a:masterClrMapping/>
  </p:clrMapOvr>
  <p:transition spd="med">
    <p:pull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553" y="645675"/>
            <a:ext cx="10980893" cy="6130213"/>
          </a:xfrm>
          <a:prstGeom prst="rect">
            <a:avLst/>
          </a:prstGeom>
          <a:noFill/>
          <a:ln>
            <a:noFill/>
          </a:ln>
        </p:spPr>
      </p:pic>
      <p:sp>
        <p:nvSpPr>
          <p:cNvPr id="5" name="TextBox 4">
            <a:extLst>
              <a:ext uri="{FF2B5EF4-FFF2-40B4-BE49-F238E27FC236}">
                <a16:creationId xmlns:a16="http://schemas.microsoft.com/office/drawing/2014/main" id="{93DEC694-0212-CE13-1E5A-D9A75709678A}"/>
              </a:ext>
            </a:extLst>
          </p:cNvPr>
          <p:cNvSpPr txBox="1"/>
          <p:nvPr/>
        </p:nvSpPr>
        <p:spPr>
          <a:xfrm>
            <a:off x="3017916" y="-697406"/>
            <a:ext cx="6103256" cy="584775"/>
          </a:xfrm>
          <a:prstGeom prst="rect">
            <a:avLst/>
          </a:prstGeom>
          <a:noFill/>
        </p:spPr>
        <p:txBody>
          <a:bodyPr wrap="square">
            <a:spAutoFit/>
          </a:bodyPr>
          <a:lstStyle/>
          <a:p>
            <a:pPr algn="ctr"/>
            <a:r>
              <a:rPr kumimoji="0" lang="en-US" altLang="en-US" sz="3200" b="1" i="0" u="none" strike="noStrike" cap="none" normalizeH="0" baseline="0">
                <a:ln>
                  <a:noFill/>
                </a:ln>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PHIẾU HỌC TẬP SỐ 2</a:t>
            </a:r>
            <a:endParaRPr lang="en-US" sz="3200"/>
          </a:p>
        </p:txBody>
      </p:sp>
    </p:spTree>
    <p:extLst>
      <p:ext uri="{BB962C8B-B14F-4D97-AF65-F5344CB8AC3E}">
        <p14:creationId xmlns:p14="http://schemas.microsoft.com/office/powerpoint/2010/main" val="143930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r="74717"/>
          <a:stretch/>
        </p:blipFill>
        <p:spPr bwMode="auto">
          <a:xfrm>
            <a:off x="4707862" y="645675"/>
            <a:ext cx="2776276" cy="6130213"/>
          </a:xfrm>
          <a:prstGeom prst="rect">
            <a:avLst/>
          </a:prstGeom>
          <a:noFill/>
          <a:ln>
            <a:noFill/>
          </a:ln>
        </p:spPr>
      </p:pic>
      <p:pic>
        <p:nvPicPr>
          <p:cNvPr id="12290" name="Picture 2" descr="Định lý Pitago thuận, đảo là gì và những kiến thức cơ bản">
            <a:extLst>
              <a:ext uri="{FF2B5EF4-FFF2-40B4-BE49-F238E27FC236}">
                <a16:creationId xmlns:a16="http://schemas.microsoft.com/office/drawing/2014/main" id="{58134C5B-31A6-8004-08E2-E0AD89E54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2" r="11599"/>
          <a:stretch/>
        </p:blipFill>
        <p:spPr bwMode="auto">
          <a:xfrm>
            <a:off x="742950" y="3429000"/>
            <a:ext cx="3462650" cy="28869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292" name="Picture 4" descr="Aristotle Stock Illustrations – 352 Aristotle Stock Illustrations, Vectors  &amp; Clipart - Dreamstime">
            <a:extLst>
              <a:ext uri="{FF2B5EF4-FFF2-40B4-BE49-F238E27FC236}">
                <a16:creationId xmlns:a16="http://schemas.microsoft.com/office/drawing/2014/main" id="{6C80C9F5-A91B-5CA7-7FA8-20C137B77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400" y="3429000"/>
            <a:ext cx="2577292" cy="28869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l="25192" r="32999"/>
          <a:stretch/>
        </p:blipFill>
        <p:spPr bwMode="auto">
          <a:xfrm>
            <a:off x="3774019" y="645675"/>
            <a:ext cx="4591050" cy="6130213"/>
          </a:xfrm>
          <a:prstGeom prst="rect">
            <a:avLst/>
          </a:prstGeom>
          <a:noFill/>
          <a:ln>
            <a:noFill/>
          </a:ln>
        </p:spPr>
      </p:pic>
      <p:pic>
        <p:nvPicPr>
          <p:cNvPr id="13314" name="Picture 2" descr="Galileo Galilei - Amateur">
            <a:extLst>
              <a:ext uri="{FF2B5EF4-FFF2-40B4-BE49-F238E27FC236}">
                <a16:creationId xmlns:a16="http://schemas.microsoft.com/office/drawing/2014/main" id="{0B43F5C5-290E-6432-D6C5-B17681679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56" y="2758281"/>
            <a:ext cx="3401786"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6" name="Picture 4" descr="Tìm hiểu về nhà toán học, nhà vật lý học Newton">
            <a:extLst>
              <a:ext uri="{FF2B5EF4-FFF2-40B4-BE49-F238E27FC236}">
                <a16:creationId xmlns:a16="http://schemas.microsoft.com/office/drawing/2014/main" id="{EE18A405-8D18-3A6D-44DB-6DCEF69840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790"/>
          <a:stretch/>
        </p:blipFill>
        <p:spPr bwMode="auto">
          <a:xfrm>
            <a:off x="256456" y="4777581"/>
            <a:ext cx="3401786" cy="1955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18" name="Picture 6" descr="James Watt - Nghiên cứu quốc tế">
            <a:extLst>
              <a:ext uri="{FF2B5EF4-FFF2-40B4-BE49-F238E27FC236}">
                <a16:creationId xmlns:a16="http://schemas.microsoft.com/office/drawing/2014/main" id="{77D70FD9-97D8-2EAD-DFD4-1DC28DAA2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0846" y="2758281"/>
            <a:ext cx="3454698"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20" name="Picture 8" descr="WORLDKINGS] Hành trình tìm kiếm những kỷ lục gia tinh hoa thế giới (P.42) –  Michael Faraday (Vương quốc Anh) : Nhà bác học có đóng góp to lớn cho lĩnh  vực">
            <a:extLst>
              <a:ext uri="{FF2B5EF4-FFF2-40B4-BE49-F238E27FC236}">
                <a16:creationId xmlns:a16="http://schemas.microsoft.com/office/drawing/2014/main" id="{72083264-EF94-6479-DE81-75B2B1CAA4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844" y="4777581"/>
            <a:ext cx="3454699" cy="1955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9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fade">
                                      <p:cBhvr>
                                        <p:cTn id="17" dur="500"/>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20"/>
                                        </p:tgtEl>
                                        <p:attrNameLst>
                                          <p:attrName>style.visibility</p:attrName>
                                        </p:attrNameLst>
                                      </p:cBhvr>
                                      <p:to>
                                        <p:strVal val="visible"/>
                                      </p:to>
                                    </p:set>
                                    <p:animEffect transition="in" filter="fade">
                                      <p:cBhvr>
                                        <p:cTn id="22"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en-US" sz="3200" b="1">
                <a:solidFill>
                  <a:srgbClr val="4A4644"/>
                </a:solidFill>
                <a:latin typeface="Calibri" panose="020F0502020204030204" pitchFamily="34" charset="0"/>
                <a:ea typeface="Times New Roman" panose="02020603050405020304" pitchFamily="18" charset="0"/>
                <a:cs typeface="Calibri" panose="020F0502020204030204" pitchFamily="34" charset="0"/>
              </a:rPr>
              <a:t>Sự phát triển của vật lý học qua các thời kì</a:t>
            </a:r>
            <a:endParaRPr lang="en-US" sz="3200" b="1" dirty="0">
              <a:ln w="11430"/>
              <a:effectLst>
                <a:outerShdw blurRad="38100" dist="38100" dir="2700000" algn="tl">
                  <a:srgbClr val="000000">
                    <a:alpha val="43137"/>
                  </a:srgbClr>
                </a:outerShdw>
              </a:effectLst>
            </a:endParaRPr>
          </a:p>
        </p:txBody>
      </p:sp>
      <p:pic>
        <p:nvPicPr>
          <p:cNvPr id="13" name="Picture 12" descr="Media VietJack">
            <a:extLst>
              <a:ext uri="{FF2B5EF4-FFF2-40B4-BE49-F238E27FC236}">
                <a16:creationId xmlns:a16="http://schemas.microsoft.com/office/drawing/2014/main" id="{A2F6A202-D2CC-8090-B062-0EFBBAAA54A0}"/>
              </a:ext>
            </a:extLst>
          </p:cNvPr>
          <p:cNvPicPr>
            <a:picLocks noChangeAspect="1"/>
          </p:cNvPicPr>
          <p:nvPr/>
        </p:nvPicPr>
        <p:blipFill rotWithShape="1">
          <a:blip r:embed="rId2">
            <a:extLst>
              <a:ext uri="{28A0092B-C50C-407E-A947-70E740481C1C}">
                <a14:useLocalDpi xmlns:a14="http://schemas.microsoft.com/office/drawing/2010/main" val="0"/>
              </a:ext>
            </a:extLst>
          </a:blip>
          <a:srcRect l="66308"/>
          <a:stretch/>
        </p:blipFill>
        <p:spPr bwMode="auto">
          <a:xfrm>
            <a:off x="4316466" y="727787"/>
            <a:ext cx="3699746" cy="6130213"/>
          </a:xfrm>
          <a:prstGeom prst="rect">
            <a:avLst/>
          </a:prstGeom>
          <a:noFill/>
          <a:ln>
            <a:noFill/>
          </a:ln>
        </p:spPr>
      </p:pic>
      <p:pic>
        <p:nvPicPr>
          <p:cNvPr id="14338" name="Picture 2" descr="Anhxtanh là ai? Tiểu sử cuộc đời của Nhà bác học Anhxtanh">
            <a:extLst>
              <a:ext uri="{FF2B5EF4-FFF2-40B4-BE49-F238E27FC236}">
                <a16:creationId xmlns:a16="http://schemas.microsoft.com/office/drawing/2014/main" id="{A2565DD4-BADD-6FA1-BE6C-39BBC1FFD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8" y="2140306"/>
            <a:ext cx="4175788" cy="22758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ộc cách mạng công nghiệp lần thứ 3 » Thuận Nhật">
            <a:extLst>
              <a:ext uri="{FF2B5EF4-FFF2-40B4-BE49-F238E27FC236}">
                <a16:creationId xmlns:a16="http://schemas.microsoft.com/office/drawing/2014/main" id="{7BAC5F1F-00FA-A0A9-2354-38A113902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34" r="5666"/>
          <a:stretch/>
        </p:blipFill>
        <p:spPr bwMode="auto">
          <a:xfrm>
            <a:off x="7932686" y="753967"/>
            <a:ext cx="4000500" cy="267503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MCN 4.0: Vai trò của doanh nghiệp trong cuộc CMCN lần thứ tư (phần 1)">
            <a:extLst>
              <a:ext uri="{FF2B5EF4-FFF2-40B4-BE49-F238E27FC236}">
                <a16:creationId xmlns:a16="http://schemas.microsoft.com/office/drawing/2014/main" id="{48E8CB59-5B9A-16C7-F74B-F2F1A67724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00" r="3200"/>
          <a:stretch/>
        </p:blipFill>
        <p:spPr bwMode="auto">
          <a:xfrm>
            <a:off x="7932686" y="3537291"/>
            <a:ext cx="4000500" cy="267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37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fade">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sp>
        <p:nvSpPr>
          <p:cNvPr id="62" name="Freeform: Shape 61">
            <a:extLst>
              <a:ext uri="{FF2B5EF4-FFF2-40B4-BE49-F238E27FC236}">
                <a16:creationId xmlns:a16="http://schemas.microsoft.com/office/drawing/2014/main" id="{07DE702F-54CB-F803-8EF5-91DEA7543F71}"/>
              </a:ext>
            </a:extLst>
          </p:cNvPr>
          <p:cNvSpPr/>
          <p:nvPr/>
        </p:nvSpPr>
        <p:spPr>
          <a:xfrm>
            <a:off x="2552700" y="1039517"/>
            <a:ext cx="7086600" cy="686149"/>
          </a:xfrm>
          <a:custGeom>
            <a:avLst/>
            <a:gdLst>
              <a:gd name="connsiteX0" fmla="*/ 0 w 8128000"/>
              <a:gd name="connsiteY0" fmla="*/ 0 h 1396227"/>
              <a:gd name="connsiteX1" fmla="*/ 8128000 w 8128000"/>
              <a:gd name="connsiteY1" fmla="*/ 0 h 1396227"/>
              <a:gd name="connsiteX2" fmla="*/ 8128000 w 8128000"/>
              <a:gd name="connsiteY2" fmla="*/ 1396227 h 1396227"/>
              <a:gd name="connsiteX3" fmla="*/ 0 w 8128000"/>
              <a:gd name="connsiteY3" fmla="*/ 1396227 h 1396227"/>
              <a:gd name="connsiteX4" fmla="*/ 0 w 8128000"/>
              <a:gd name="connsiteY4" fmla="*/ 0 h 1396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96227">
                <a:moveTo>
                  <a:pt x="0" y="0"/>
                </a:moveTo>
                <a:lnTo>
                  <a:pt x="8128000" y="0"/>
                </a:lnTo>
                <a:lnTo>
                  <a:pt x="8128000" y="1396227"/>
                </a:lnTo>
                <a:lnTo>
                  <a:pt x="0" y="1396227"/>
                </a:lnTo>
                <a:lnTo>
                  <a:pt x="0" y="0"/>
                </a:lnTo>
                <a:close/>
              </a:path>
            </a:pathLst>
          </a:custGeom>
          <a:solidFill>
            <a:srgbClr val="FECECA"/>
          </a:solidFill>
        </p:spPr>
        <p:style>
          <a:lnRef idx="0">
            <a:schemeClr val="accen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Vai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trò</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err="1">
                <a:ln>
                  <a:noFill/>
                </a:ln>
                <a:solidFill>
                  <a:srgbClr val="002060"/>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 lí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thực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63" name="Freeform 3">
            <a:extLst>
              <a:ext uri="{FF2B5EF4-FFF2-40B4-BE49-F238E27FC236}">
                <a16:creationId xmlns:a16="http://schemas.microsoft.com/office/drawing/2014/main" id="{D9391CD4-5730-93D0-AD4D-1F76A610F05C}"/>
              </a:ext>
            </a:extLst>
          </p:cNvPr>
          <p:cNvSpPr>
            <a:spLocks/>
          </p:cNvSpPr>
          <p:nvPr/>
        </p:nvSpPr>
        <p:spPr bwMode="gray">
          <a:xfrm>
            <a:off x="6639332" y="1933323"/>
            <a:ext cx="1341133"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64" name="Freeform 12">
            <a:extLst>
              <a:ext uri="{FF2B5EF4-FFF2-40B4-BE49-F238E27FC236}">
                <a16:creationId xmlns:a16="http://schemas.microsoft.com/office/drawing/2014/main" id="{37DE428D-6EB3-C3C3-D376-49C6D0A7CB11}"/>
              </a:ext>
            </a:extLst>
          </p:cNvPr>
          <p:cNvSpPr>
            <a:spLocks/>
          </p:cNvSpPr>
          <p:nvPr/>
        </p:nvSpPr>
        <p:spPr bwMode="gray">
          <a:xfrm>
            <a:off x="3954562" y="2295702"/>
            <a:ext cx="1341133"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grpSp>
        <p:nvGrpSpPr>
          <p:cNvPr id="65" name="Nhóm 34">
            <a:extLst>
              <a:ext uri="{FF2B5EF4-FFF2-40B4-BE49-F238E27FC236}">
                <a16:creationId xmlns:a16="http://schemas.microsoft.com/office/drawing/2014/main" id="{9B61DE70-7D75-1F7C-9D55-44B3D246AEBE}"/>
              </a:ext>
            </a:extLst>
          </p:cNvPr>
          <p:cNvGrpSpPr/>
          <p:nvPr/>
        </p:nvGrpSpPr>
        <p:grpSpPr>
          <a:xfrm>
            <a:off x="2245128" y="3253837"/>
            <a:ext cx="2098787" cy="3077422"/>
            <a:chOff x="2118292" y="2731241"/>
            <a:chExt cx="2098787" cy="3077422"/>
          </a:xfrm>
          <a:effectLst>
            <a:outerShdw blurRad="76200" dir="18900000" sy="23000" kx="-1200000" algn="bl" rotWithShape="0">
              <a:prstClr val="black">
                <a:alpha val="20000"/>
              </a:prstClr>
            </a:outerShdw>
          </a:effectLst>
        </p:grpSpPr>
        <p:sp>
          <p:nvSpPr>
            <p:cNvPr id="67" name="AutoShape 16">
              <a:extLst>
                <a:ext uri="{FF2B5EF4-FFF2-40B4-BE49-F238E27FC236}">
                  <a16:creationId xmlns:a16="http://schemas.microsoft.com/office/drawing/2014/main" id="{F823B45D-0F00-FF40-22CB-6252F4119109}"/>
                </a:ext>
              </a:extLst>
            </p:cNvPr>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68" name="AutoShape 17">
              <a:extLst>
                <a:ext uri="{FF2B5EF4-FFF2-40B4-BE49-F238E27FC236}">
                  <a16:creationId xmlns:a16="http://schemas.microsoft.com/office/drawing/2014/main" id="{F1848594-8BBA-CE05-7B47-E89FBBCE042F}"/>
                </a:ext>
              </a:extLst>
            </p:cNvPr>
            <p:cNvSpPr>
              <a:spLocks noChangeArrowheads="1"/>
            </p:cNvSpPr>
            <p:nvPr/>
          </p:nvSpPr>
          <p:spPr bwMode="gray">
            <a:xfrm>
              <a:off x="2315688" y="2754463"/>
              <a:ext cx="1703994" cy="365760"/>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66"/>
                </a:solidFill>
                <a:effectLst/>
                <a:uLnTx/>
                <a:uFillTx/>
                <a:latin typeface="Verdana"/>
                <a:ea typeface="+mn-ea"/>
                <a:cs typeface="+mn-cs"/>
              </a:endParaRPr>
            </a:p>
          </p:txBody>
        </p:sp>
        <p:sp>
          <p:nvSpPr>
            <p:cNvPr id="69" name="AutoShape 18">
              <a:extLst>
                <a:ext uri="{FF2B5EF4-FFF2-40B4-BE49-F238E27FC236}">
                  <a16:creationId xmlns:a16="http://schemas.microsoft.com/office/drawing/2014/main" id="{443A89B3-F3F0-0CD4-4C69-9C436BD01463}"/>
                </a:ext>
              </a:extLst>
            </p:cNvPr>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0" name="AutoShape 19">
              <a:extLst>
                <a:ext uri="{FF2B5EF4-FFF2-40B4-BE49-F238E27FC236}">
                  <a16:creationId xmlns:a16="http://schemas.microsoft.com/office/drawing/2014/main" id="{4FB4CD90-3EDB-A3E0-4683-E3E859EEA858}"/>
                </a:ext>
              </a:extLst>
            </p:cNvPr>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1" name="Text Box 20">
              <a:extLst>
                <a:ext uri="{FF2B5EF4-FFF2-40B4-BE49-F238E27FC236}">
                  <a16:creationId xmlns:a16="http://schemas.microsoft.com/office/drawing/2014/main" id="{D7F5A1B1-2B3F-BB5B-BE1F-1A081C2FCD15}"/>
                </a:ext>
              </a:extLst>
            </p:cNvPr>
            <p:cNvSpPr txBox="1">
              <a:spLocks noChangeArrowheads="1"/>
            </p:cNvSpPr>
            <p:nvPr/>
          </p:nvSpPr>
          <p:spPr bwMode="gray">
            <a:xfrm>
              <a:off x="2422890" y="2731241"/>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nhất</a:t>
              </a:r>
            </a:p>
          </p:txBody>
        </p:sp>
        <p:sp>
          <p:nvSpPr>
            <p:cNvPr id="72" name="Text Box 21">
              <a:extLst>
                <a:ext uri="{FF2B5EF4-FFF2-40B4-BE49-F238E27FC236}">
                  <a16:creationId xmlns:a16="http://schemas.microsoft.com/office/drawing/2014/main" id="{45E8B05F-58F7-2A41-715E-C00052D79BCF}"/>
                </a:ext>
              </a:extLst>
            </p:cNvPr>
            <p:cNvSpPr txBox="1">
              <a:spLocks noChangeArrowheads="1"/>
            </p:cNvSpPr>
            <p:nvPr/>
          </p:nvSpPr>
          <p:spPr bwMode="auto">
            <a:xfrm>
              <a:off x="2118292" y="3233964"/>
              <a:ext cx="2098787"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G</a:t>
              </a:r>
              <a:r>
                <a:rPr kumimoji="0" lang="vi-VN"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iúp phát hiện ra các quy luật, các định luật vật l</a:t>
              </a:r>
              <a:r>
                <a:rPr lang="en-US" sz="2800" b="1">
                  <a:solidFill>
                    <a:srgbClr val="872ECA"/>
                  </a:solidFill>
                  <a:latin typeface="Calibri" panose="020F0502020204030204" pitchFamily="34" charset="0"/>
                  <a:cs typeface="Calibri" panose="020F0502020204030204" pitchFamily="34" charset="0"/>
                </a:rPr>
                <a:t>í</a:t>
              </a:r>
              <a:r>
                <a:rPr kumimoji="0" lang="vi-VN" sz="2800" b="1" i="0" u="none" strike="noStrike" kern="1200" cap="none" spc="0" normalizeH="0" baseline="0" noProof="0">
                  <a:ln>
                    <a:noFill/>
                  </a:ln>
                  <a:solidFill>
                    <a:srgbClr val="872ECA"/>
                  </a:solidFill>
                  <a:effectLst/>
                  <a:uLnTx/>
                  <a:uFillTx/>
                  <a:latin typeface="Calibri" panose="020F0502020204030204" pitchFamily="34" charset="0"/>
                  <a:ea typeface="+mn-ea"/>
                  <a:cs typeface="Calibri" panose="020F0502020204030204" pitchFamily="34" charset="0"/>
                </a:rPr>
                <a:t> và kiểm chứng</a:t>
              </a:r>
              <a:endParaRPr kumimoji="0" lang="en-US" sz="2800" b="1" i="0" u="none" strike="noStrike" kern="1200" cap="none" spc="0" normalizeH="0" baseline="0" noProof="0" dirty="0">
                <a:ln>
                  <a:noFill/>
                </a:ln>
                <a:solidFill>
                  <a:srgbClr val="872ECA"/>
                </a:solidFill>
                <a:effectLst/>
                <a:uLnTx/>
                <a:uFillTx/>
                <a:latin typeface="Calibri" panose="020F0502020204030204" pitchFamily="34" charset="0"/>
                <a:ea typeface="+mn-ea"/>
                <a:cs typeface="Calibri" panose="020F0502020204030204" pitchFamily="34" charset="0"/>
              </a:endParaRPr>
            </a:p>
          </p:txBody>
        </p:sp>
      </p:grpSp>
      <p:grpSp>
        <p:nvGrpSpPr>
          <p:cNvPr id="73" name="Nhóm 35">
            <a:extLst>
              <a:ext uri="{FF2B5EF4-FFF2-40B4-BE49-F238E27FC236}">
                <a16:creationId xmlns:a16="http://schemas.microsoft.com/office/drawing/2014/main" id="{3108322D-5D4F-97C6-9BEE-AD0A257A64E3}"/>
              </a:ext>
            </a:extLst>
          </p:cNvPr>
          <p:cNvGrpSpPr/>
          <p:nvPr/>
        </p:nvGrpSpPr>
        <p:grpSpPr>
          <a:xfrm>
            <a:off x="4960828" y="2772432"/>
            <a:ext cx="2217813" cy="3095021"/>
            <a:chOff x="4370198" y="2320302"/>
            <a:chExt cx="2217813" cy="3095021"/>
          </a:xfrm>
          <a:effectLst>
            <a:outerShdw blurRad="76200" dir="18900000" sy="23000" kx="-1200000" algn="bl" rotWithShape="0">
              <a:prstClr val="black">
                <a:alpha val="20000"/>
              </a:prstClr>
            </a:outerShdw>
          </a:effectLst>
        </p:grpSpPr>
        <p:sp>
          <p:nvSpPr>
            <p:cNvPr id="74" name="AutoShape 4">
              <a:extLst>
                <a:ext uri="{FF2B5EF4-FFF2-40B4-BE49-F238E27FC236}">
                  <a16:creationId xmlns:a16="http://schemas.microsoft.com/office/drawing/2014/main" id="{ADBE403E-0A51-9536-7118-FD8E76DE1426}"/>
                </a:ext>
              </a:extLst>
            </p:cNvPr>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5" name="AutoShape 5">
              <a:extLst>
                <a:ext uri="{FF2B5EF4-FFF2-40B4-BE49-F238E27FC236}">
                  <a16:creationId xmlns:a16="http://schemas.microsoft.com/office/drawing/2014/main" id="{820C09BE-E27B-9FE0-DCB1-1CEB6FFD567A}"/>
                </a:ext>
              </a:extLst>
            </p:cNvPr>
            <p:cNvSpPr>
              <a:spLocks noChangeArrowheads="1"/>
            </p:cNvSpPr>
            <p:nvPr/>
          </p:nvSpPr>
          <p:spPr bwMode="gray">
            <a:xfrm>
              <a:off x="4626386" y="2346428"/>
              <a:ext cx="1703994" cy="36576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6" name="AutoShape 6">
              <a:extLst>
                <a:ext uri="{FF2B5EF4-FFF2-40B4-BE49-F238E27FC236}">
                  <a16:creationId xmlns:a16="http://schemas.microsoft.com/office/drawing/2014/main" id="{2C10F354-AA85-D94E-0B12-362615ED9B10}"/>
                </a:ext>
              </a:extLst>
            </p:cNvPr>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7" name="AutoShape 7">
              <a:extLst>
                <a:ext uri="{FF2B5EF4-FFF2-40B4-BE49-F238E27FC236}">
                  <a16:creationId xmlns:a16="http://schemas.microsoft.com/office/drawing/2014/main" id="{DD43A6DC-2FCD-51E9-A911-069E14717371}"/>
                </a:ext>
              </a:extLst>
            </p:cNvPr>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78" name="Text Box 13">
              <a:extLst>
                <a:ext uri="{FF2B5EF4-FFF2-40B4-BE49-F238E27FC236}">
                  <a16:creationId xmlns:a16="http://schemas.microsoft.com/office/drawing/2014/main" id="{29F858AB-9AB7-FA63-EEFC-5987D7B16F2A}"/>
                </a:ext>
              </a:extLst>
            </p:cNvPr>
            <p:cNvSpPr txBox="1">
              <a:spLocks noChangeArrowheads="1"/>
            </p:cNvSpPr>
            <p:nvPr/>
          </p:nvSpPr>
          <p:spPr bwMode="gray">
            <a:xfrm>
              <a:off x="4827775" y="2320302"/>
              <a:ext cx="12634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hai</a:t>
              </a:r>
            </a:p>
          </p:txBody>
        </p:sp>
        <p:sp>
          <p:nvSpPr>
            <p:cNvPr id="79" name="Text Box 21">
              <a:extLst>
                <a:ext uri="{FF2B5EF4-FFF2-40B4-BE49-F238E27FC236}">
                  <a16:creationId xmlns:a16="http://schemas.microsoft.com/office/drawing/2014/main" id="{ADB7F8C2-3480-99A5-87E4-0127C6BF6E0A}"/>
                </a:ext>
              </a:extLst>
            </p:cNvPr>
            <p:cNvSpPr txBox="1">
              <a:spLocks noChangeArrowheads="1"/>
            </p:cNvSpPr>
            <p:nvPr/>
          </p:nvSpPr>
          <p:spPr bwMode="auto">
            <a:xfrm>
              <a:off x="4370198" y="2917821"/>
              <a:ext cx="2217813" cy="233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a:ln>
                    <a:noFill/>
                  </a:ln>
                  <a:solidFill>
                    <a:srgbClr val="2C95A0"/>
                  </a:solidFill>
                  <a:effectLst/>
                  <a:uLnTx/>
                  <a:uFillTx/>
                  <a:latin typeface="Calibri" panose="020F0502020204030204" pitchFamily="34" charset="0"/>
                  <a:ea typeface="+mn-ea"/>
                  <a:cs typeface="Calibri" panose="020F0502020204030204" pitchFamily="34" charset="0"/>
                </a:rPr>
                <a:t>Tiến hành các thí nghiệm, phát hiện hiện tượng mới, tiên đoán kết quả</a:t>
              </a:r>
              <a:r>
                <a:rPr kumimoji="0" lang="en-US" sz="2700" b="0" i="0" u="none" strike="noStrike" kern="1200" cap="none" spc="0" normalizeH="0" baseline="0" noProof="0">
                  <a:ln>
                    <a:noFill/>
                  </a:ln>
                  <a:solidFill>
                    <a:srgbClr val="2C95A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2C95A0"/>
                </a:solidFill>
                <a:effectLst/>
                <a:uLnTx/>
                <a:uFillTx/>
                <a:latin typeface="Calibri" panose="020F0502020204030204" pitchFamily="34" charset="0"/>
                <a:ea typeface="+mn-ea"/>
                <a:cs typeface="Calibri" panose="020F0502020204030204" pitchFamily="34" charset="0"/>
              </a:endParaRPr>
            </a:p>
          </p:txBody>
        </p:sp>
      </p:grpSp>
      <p:grpSp>
        <p:nvGrpSpPr>
          <p:cNvPr id="80" name="Nhóm 36">
            <a:extLst>
              <a:ext uri="{FF2B5EF4-FFF2-40B4-BE49-F238E27FC236}">
                <a16:creationId xmlns:a16="http://schemas.microsoft.com/office/drawing/2014/main" id="{2074D00A-BA51-EBC2-3F0C-CA1F2781F796}"/>
              </a:ext>
            </a:extLst>
          </p:cNvPr>
          <p:cNvGrpSpPr/>
          <p:nvPr/>
        </p:nvGrpSpPr>
        <p:grpSpPr>
          <a:xfrm>
            <a:off x="7749683" y="2344130"/>
            <a:ext cx="2135057" cy="3089216"/>
            <a:chOff x="6699621" y="1867451"/>
            <a:chExt cx="2135057" cy="3089216"/>
          </a:xfrm>
          <a:effectLst>
            <a:outerShdw blurRad="76200" dir="18900000" sy="23000" kx="-1200000" algn="bl" rotWithShape="0">
              <a:prstClr val="black">
                <a:alpha val="20000"/>
              </a:prstClr>
            </a:outerShdw>
          </a:effectLst>
        </p:grpSpPr>
        <p:sp>
          <p:nvSpPr>
            <p:cNvPr id="81" name="AutoShape 8">
              <a:extLst>
                <a:ext uri="{FF2B5EF4-FFF2-40B4-BE49-F238E27FC236}">
                  <a16:creationId xmlns:a16="http://schemas.microsoft.com/office/drawing/2014/main" id="{6A420786-E332-45FA-F7B5-7DB3E46FDA45}"/>
                </a:ext>
              </a:extLst>
            </p:cNvPr>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2" name="AutoShape 9">
              <a:extLst>
                <a:ext uri="{FF2B5EF4-FFF2-40B4-BE49-F238E27FC236}">
                  <a16:creationId xmlns:a16="http://schemas.microsoft.com/office/drawing/2014/main" id="{15E4CC23-CC21-88EE-D6B1-EF27F4D16B47}"/>
                </a:ext>
              </a:extLst>
            </p:cNvPr>
            <p:cNvSpPr>
              <a:spLocks noChangeArrowheads="1"/>
            </p:cNvSpPr>
            <p:nvPr/>
          </p:nvSpPr>
          <p:spPr bwMode="gray">
            <a:xfrm>
              <a:off x="6905151" y="1902467"/>
              <a:ext cx="1703994" cy="365760"/>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3" name="AutoShape 10">
              <a:extLst>
                <a:ext uri="{FF2B5EF4-FFF2-40B4-BE49-F238E27FC236}">
                  <a16:creationId xmlns:a16="http://schemas.microsoft.com/office/drawing/2014/main" id="{6DF700C5-8FF5-82D9-362E-523A51CCAEC4}"/>
                </a:ext>
              </a:extLst>
            </p:cNvPr>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4" name="AutoShape 11">
              <a:extLst>
                <a:ext uri="{FF2B5EF4-FFF2-40B4-BE49-F238E27FC236}">
                  <a16:creationId xmlns:a16="http://schemas.microsoft.com/office/drawing/2014/main" id="{32E4B270-A1A0-5791-7AD3-EBCDFC108BEF}"/>
                </a:ext>
              </a:extLst>
            </p:cNvPr>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66"/>
                </a:solidFill>
                <a:effectLst/>
                <a:uLnTx/>
                <a:uFillTx/>
                <a:latin typeface="Verdana"/>
                <a:ea typeface="+mn-ea"/>
                <a:cs typeface="+mn-cs"/>
              </a:endParaRPr>
            </a:p>
          </p:txBody>
        </p:sp>
        <p:sp>
          <p:nvSpPr>
            <p:cNvPr id="85" name="Text Box 14">
              <a:extLst>
                <a:ext uri="{FF2B5EF4-FFF2-40B4-BE49-F238E27FC236}">
                  <a16:creationId xmlns:a16="http://schemas.microsoft.com/office/drawing/2014/main" id="{5C3C8202-3380-4712-0D76-8CE62080EBB6}"/>
                </a:ext>
              </a:extLst>
            </p:cNvPr>
            <p:cNvSpPr txBox="1">
              <a:spLocks noChangeArrowheads="1"/>
            </p:cNvSpPr>
            <p:nvPr/>
          </p:nvSpPr>
          <p:spPr bwMode="gray">
            <a:xfrm>
              <a:off x="7172544" y="1867451"/>
              <a:ext cx="11721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Verdana"/>
                  <a:ea typeface="+mn-ea"/>
                  <a:cs typeface="+mn-cs"/>
                </a:rPr>
                <a:t>Thứ ba</a:t>
              </a:r>
            </a:p>
          </p:txBody>
        </p:sp>
        <p:sp>
          <p:nvSpPr>
            <p:cNvPr id="86" name="Text Box 21">
              <a:extLst>
                <a:ext uri="{FF2B5EF4-FFF2-40B4-BE49-F238E27FC236}">
                  <a16:creationId xmlns:a16="http://schemas.microsoft.com/office/drawing/2014/main" id="{4AA73A6A-BE45-2983-74DD-DC5E451DFCF1}"/>
                </a:ext>
              </a:extLst>
            </p:cNvPr>
            <p:cNvSpPr txBox="1">
              <a:spLocks noChangeArrowheads="1"/>
            </p:cNvSpPr>
            <p:nvPr/>
          </p:nvSpPr>
          <p:spPr bwMode="auto">
            <a:xfrm>
              <a:off x="6699621" y="2359541"/>
              <a:ext cx="2135057" cy="251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289050" rtl="0" eaLnBrk="1" fontAlgn="auto" latinLnBrk="0" hangingPunct="1">
                <a:lnSpc>
                  <a:spcPct val="8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Thúc đẩy quá trình phát triển của khoa</a:t>
              </a:r>
              <a:r>
                <a:rPr kumimoji="0" lang="vi-VN"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 học</a:t>
              </a:r>
              <a:r>
                <a:rPr kumimoji="0" lang="en-US"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 và các cuộc cách mạng công nghiệp</a:t>
              </a:r>
              <a:r>
                <a:rPr kumimoji="0" lang="vi-VN" sz="2800" b="1" i="0" u="none" strike="noStrike" kern="1200" cap="none" spc="0" normalizeH="0" baseline="0" noProof="0">
                  <a:ln>
                    <a:noFill/>
                  </a:ln>
                  <a:solidFill>
                    <a:srgbClr val="35BBE5"/>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35BBE5"/>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49429160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left)">
                                      <p:cBhvr>
                                        <p:cTn id="14" dur="500"/>
                                        <p:tgtEl>
                                          <p:spTgt spid="64"/>
                                        </p:tgtEl>
                                      </p:cBhvr>
                                    </p:animEffec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1000"/>
                                        <p:tgtEl>
                                          <p:spTgt spid="73"/>
                                        </p:tgtEl>
                                      </p:cBhvr>
                                    </p:animEffect>
                                    <p:anim calcmode="lin" valueType="num">
                                      <p:cBhvr>
                                        <p:cTn id="19" dur="1000" fill="hold"/>
                                        <p:tgtEl>
                                          <p:spTgt spid="73"/>
                                        </p:tgtEl>
                                        <p:attrNameLst>
                                          <p:attrName>ppt_x</p:attrName>
                                        </p:attrNameLst>
                                      </p:cBhvr>
                                      <p:tavLst>
                                        <p:tav tm="0">
                                          <p:val>
                                            <p:strVal val="#ppt_x"/>
                                          </p:val>
                                        </p:tav>
                                        <p:tav tm="100000">
                                          <p:val>
                                            <p:strVal val="#ppt_x"/>
                                          </p:val>
                                        </p:tav>
                                      </p:tavLst>
                                    </p:anim>
                                    <p:anim calcmode="lin" valueType="num">
                                      <p:cBhvr>
                                        <p:cTn id="2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500"/>
                            </p:stCondLst>
                            <p:childTnLst>
                              <p:par>
                                <p:cTn id="27" presetID="47" presetClass="entr" presetSubtype="0" fill="hold"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1000"/>
                                        <p:tgtEl>
                                          <p:spTgt spid="80"/>
                                        </p:tgtEl>
                                      </p:cBhvr>
                                    </p:animEffect>
                                    <p:anim calcmode="lin" valueType="num">
                                      <p:cBhvr>
                                        <p:cTn id="30" dur="1000" fill="hold"/>
                                        <p:tgtEl>
                                          <p:spTgt spid="80"/>
                                        </p:tgtEl>
                                        <p:attrNameLst>
                                          <p:attrName>ppt_x</p:attrName>
                                        </p:attrNameLst>
                                      </p:cBhvr>
                                      <p:tavLst>
                                        <p:tav tm="0">
                                          <p:val>
                                            <p:strVal val="#ppt_x"/>
                                          </p:val>
                                        </p:tav>
                                        <p:tav tm="100000">
                                          <p:val>
                                            <p:strVal val="#ppt_x"/>
                                          </p:val>
                                        </p:tav>
                                      </p:tavLst>
                                    </p:anim>
                                    <p:anim calcmode="lin" valueType="num">
                                      <p:cBhvr>
                                        <p:cTn id="3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slide đẹp, tinh tế và chuyên nghiệp nhất">
            <a:extLst>
              <a:ext uri="{FF2B5EF4-FFF2-40B4-BE49-F238E27FC236}">
                <a16:creationId xmlns:a16="http://schemas.microsoft.com/office/drawing/2014/main" id="{1AD96142-C75F-41D3-A14F-607A5EC65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C98A0D50-3506-45FD-B319-1BD4412AB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449" y="186392"/>
            <a:ext cx="6101322" cy="231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FB30B2B0-D9F9-13A7-FE81-C493A675644A}"/>
              </a:ext>
            </a:extLst>
          </p:cNvPr>
          <p:cNvGrpSpPr/>
          <p:nvPr/>
        </p:nvGrpSpPr>
        <p:grpSpPr>
          <a:xfrm>
            <a:off x="2324769" y="2685678"/>
            <a:ext cx="5921029" cy="2721908"/>
            <a:chOff x="3297474" y="2548762"/>
            <a:chExt cx="5244946" cy="4089898"/>
          </a:xfrm>
        </p:grpSpPr>
        <p:grpSp>
          <p:nvGrpSpPr>
            <p:cNvPr id="7" name="Group 57">
              <a:extLst>
                <a:ext uri="{FF2B5EF4-FFF2-40B4-BE49-F238E27FC236}">
                  <a16:creationId xmlns:a16="http://schemas.microsoft.com/office/drawing/2014/main" id="{54BA524E-4BB1-5858-1F81-BB8AC9AE134E}"/>
                </a:ext>
              </a:extLst>
            </p:cNvPr>
            <p:cNvGrpSpPr>
              <a:grpSpLocks/>
            </p:cNvGrpSpPr>
            <p:nvPr/>
          </p:nvGrpSpPr>
          <p:grpSpPr bwMode="auto">
            <a:xfrm>
              <a:off x="3410187" y="2548762"/>
              <a:ext cx="5132233" cy="4089898"/>
              <a:chOff x="457199" y="1239996"/>
              <a:chExt cx="4736537" cy="3154198"/>
            </a:xfrm>
          </p:grpSpPr>
          <p:sp>
            <p:nvSpPr>
              <p:cNvPr id="13" name="Rectangle 12">
                <a:extLst>
                  <a:ext uri="{FF2B5EF4-FFF2-40B4-BE49-F238E27FC236}">
                    <a16:creationId xmlns:a16="http://schemas.microsoft.com/office/drawing/2014/main" id="{4D690942-53B2-24A4-AA93-CA6A29DCE675}"/>
                  </a:ext>
                </a:extLst>
              </p:cNvPr>
              <p:cNvSpPr/>
              <p:nvPr/>
            </p:nvSpPr>
            <p:spPr>
              <a:xfrm>
                <a:off x="457199" y="1239996"/>
                <a:ext cx="4736537" cy="315419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3D386F3E-BB3E-74DD-99DD-89065E0A0C27}"/>
                  </a:ext>
                </a:extLst>
              </p:cNvPr>
              <p:cNvSpPr/>
              <p:nvPr/>
            </p:nvSpPr>
            <p:spPr>
              <a:xfrm>
                <a:off x="536316" y="1293865"/>
                <a:ext cx="4575174" cy="2979736"/>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Calibri" panose="020F0502020204030204" pitchFamily="34" charset="0"/>
                  <a:cs typeface="Calibri" panose="020F0502020204030204" pitchFamily="34" charset="0"/>
                </a:endParaRPr>
              </a:p>
            </p:txBody>
          </p:sp>
        </p:grpSp>
        <p:grpSp>
          <p:nvGrpSpPr>
            <p:cNvPr id="8" name="Group 60">
              <a:extLst>
                <a:ext uri="{FF2B5EF4-FFF2-40B4-BE49-F238E27FC236}">
                  <a16:creationId xmlns:a16="http://schemas.microsoft.com/office/drawing/2014/main" id="{7426D2A0-B887-43F7-DB02-BAEABABDF5C7}"/>
                </a:ext>
              </a:extLst>
            </p:cNvPr>
            <p:cNvGrpSpPr>
              <a:grpSpLocks/>
            </p:cNvGrpSpPr>
            <p:nvPr/>
          </p:nvGrpSpPr>
          <p:grpSpPr bwMode="auto">
            <a:xfrm flipV="1">
              <a:off x="3297474" y="2721799"/>
              <a:ext cx="2101850" cy="941145"/>
              <a:chOff x="4782670" y="2200213"/>
              <a:chExt cx="2840865" cy="1062940"/>
            </a:xfrm>
          </p:grpSpPr>
          <p:sp>
            <p:nvSpPr>
              <p:cNvPr id="11" name="Freeform 63">
                <a:extLst>
                  <a:ext uri="{FF2B5EF4-FFF2-40B4-BE49-F238E27FC236}">
                    <a16:creationId xmlns:a16="http://schemas.microsoft.com/office/drawing/2014/main" id="{6D9B2868-B180-304A-BBDE-14A9A1ACA6D7}"/>
                  </a:ext>
                </a:extLst>
              </p:cNvPr>
              <p:cNvSpPr/>
              <p:nvPr/>
            </p:nvSpPr>
            <p:spPr bwMode="gray">
              <a:xfrm>
                <a:off x="4790412" y="2200213"/>
                <a:ext cx="2833123" cy="998190"/>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sz="2800" dirty="0">
                  <a:latin typeface="Calibri" panose="020F0502020204030204" pitchFamily="34" charset="0"/>
                  <a:cs typeface="Calibri" panose="020F0502020204030204" pitchFamily="34" charset="0"/>
                </a:endParaRPr>
              </a:p>
            </p:txBody>
          </p:sp>
          <p:sp>
            <p:nvSpPr>
              <p:cNvPr id="12" name="Pie 64">
                <a:extLst>
                  <a:ext uri="{FF2B5EF4-FFF2-40B4-BE49-F238E27FC236}">
                    <a16:creationId xmlns:a16="http://schemas.microsoft.com/office/drawing/2014/main" id="{7D395336-A204-C0B1-FE18-6524C6FFF46E}"/>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Calibri" panose="020F0502020204030204" pitchFamily="34" charset="0"/>
                  <a:cs typeface="Calibri" panose="020F0502020204030204" pitchFamily="34" charset="0"/>
                </a:endParaRPr>
              </a:p>
            </p:txBody>
          </p:sp>
        </p:grpSp>
        <p:sp>
          <p:nvSpPr>
            <p:cNvPr id="9" name="Rectangle 82">
              <a:extLst>
                <a:ext uri="{FF2B5EF4-FFF2-40B4-BE49-F238E27FC236}">
                  <a16:creationId xmlns:a16="http://schemas.microsoft.com/office/drawing/2014/main" id="{52EA8E5F-70C4-B878-7B9B-40D184713962}"/>
                </a:ext>
              </a:extLst>
            </p:cNvPr>
            <p:cNvSpPr>
              <a:spLocks noChangeArrowheads="1"/>
            </p:cNvSpPr>
            <p:nvPr/>
          </p:nvSpPr>
          <p:spPr bwMode="auto">
            <a:xfrm>
              <a:off x="3495914" y="3646487"/>
              <a:ext cx="4957390" cy="2913500"/>
            </a:xfrm>
            <a:prstGeom prst="rect">
              <a:avLst/>
            </a:prstGeom>
            <a:noFill/>
            <a:ln w="9525">
              <a:noFill/>
              <a:miter lim="800000"/>
              <a:headEnd/>
              <a:tailEnd/>
            </a:ln>
          </p:spPr>
          <p:txBody>
            <a:bodyPr wrap="square" anchor="ctr">
              <a:spAutoFit/>
            </a:bodyPr>
            <a:lstStyle/>
            <a:p>
              <a:pPr algn="just">
                <a:buFontTx/>
                <a:buChar char="-"/>
              </a:pPr>
              <a:r>
                <a:rPr lang="en-US" sz="2400" b="1">
                  <a:effectLst/>
                  <a:latin typeface="Calibri" panose="020F0502020204030204" pitchFamily="34" charset="0"/>
                  <a:ea typeface="Times New Roman" panose="02020603050405020304" pitchFamily="18" charset="0"/>
                  <a:cs typeface="Calibri" panose="020F0502020204030204" pitchFamily="34" charset="0"/>
                </a:rPr>
                <a:t> Tìm hiểu thêm các ứng dụng của vật lý cổ điển và vật lý hiện đại trong đời sống.</a:t>
              </a:r>
              <a:endParaRPr lang="en-US" sz="2400" b="1">
                <a:latin typeface="Calibri" panose="020F0502020204030204" pitchFamily="34" charset="0"/>
                <a:cs typeface="Calibri" panose="020F0502020204030204" pitchFamily="34" charset="0"/>
              </a:endParaRPr>
            </a:p>
            <a:p>
              <a:pPr algn="just">
                <a:buFontTx/>
                <a:buChar char="-"/>
              </a:pPr>
              <a:r>
                <a:rPr lang="en-US" sz="2400" b="1">
                  <a:latin typeface="Calibri" panose="020F0502020204030204" pitchFamily="34" charset="0"/>
                  <a:cs typeface="Calibri" panose="020F0502020204030204" pitchFamily="34" charset="0"/>
                </a:rPr>
                <a:t> Trả lời câu hỏi và làm tất cả các bài tập SGK</a:t>
              </a:r>
            </a:p>
            <a:p>
              <a:pPr algn="just"/>
              <a:r>
                <a:rPr lang="en-US" sz="2400" b="1">
                  <a:latin typeface="Calibri" panose="020F0502020204030204" pitchFamily="34" charset="0"/>
                  <a:cs typeface="Calibri" panose="020F0502020204030204" pitchFamily="34" charset="0"/>
                </a:rPr>
                <a:t>- Xem trước bài mới.</a:t>
              </a: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F452768-C525-1106-8CAD-D66C9CEAF96C}"/>
                </a:ext>
              </a:extLst>
            </p:cNvPr>
            <p:cNvSpPr txBox="1"/>
            <p:nvPr/>
          </p:nvSpPr>
          <p:spPr>
            <a:xfrm>
              <a:off x="3433691" y="2994663"/>
              <a:ext cx="1203407" cy="523220"/>
            </a:xfrm>
            <a:prstGeom prst="rect">
              <a:avLst/>
            </a:prstGeom>
            <a:noFill/>
          </p:spPr>
          <p:txBody>
            <a:bodyPr wrap="none" anchor="ctr">
              <a:spAutoFit/>
            </a:bodyPr>
            <a:lstStyle/>
            <a:p>
              <a:pPr algn="ctr">
                <a:defRPr/>
              </a:pPr>
              <a:r>
                <a:rPr lang="en-US"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Về nhà</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pic>
        <p:nvPicPr>
          <p:cNvPr id="5" name="Picture 11" descr="KHANH (151)">
            <a:hlinkClick r:id="" action="ppaction://noaction"/>
            <a:extLst>
              <a:ext uri="{FF2B5EF4-FFF2-40B4-BE49-F238E27FC236}">
                <a16:creationId xmlns:a16="http://schemas.microsoft.com/office/drawing/2014/main" id="{DA9A643B-066F-4B52-AA8B-3B247BD08A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72477" y="2908300"/>
            <a:ext cx="381476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023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Timeline&#10;&#10;Description automatically generated">
            <a:extLst>
              <a:ext uri="{FF2B5EF4-FFF2-40B4-BE49-F238E27FC236}">
                <a16:creationId xmlns:a16="http://schemas.microsoft.com/office/drawing/2014/main" id="{9068AD79-3D69-83FE-F9D1-3FA67137D594}"/>
              </a:ext>
            </a:extLst>
          </p:cNvPr>
          <p:cNvPicPr>
            <a:picLocks noChangeAspect="1"/>
          </p:cNvPicPr>
          <p:nvPr/>
        </p:nvPicPr>
        <p:blipFill>
          <a:blip r:embed="rId3"/>
          <a:stretch>
            <a:fillRect/>
          </a:stretch>
        </p:blipFill>
        <p:spPr>
          <a:xfrm>
            <a:off x="2389239" y="1357719"/>
            <a:ext cx="7413522" cy="4133037"/>
          </a:xfrm>
          <a:prstGeom prst="rect">
            <a:avLst/>
          </a:prstGeom>
          <a:ln>
            <a:noFill/>
          </a:ln>
          <a:effectLst>
            <a:softEdge rad="112500"/>
          </a:effectLst>
        </p:spPr>
      </p:pic>
    </p:spTree>
    <p:extLst>
      <p:ext uri="{BB962C8B-B14F-4D97-AF65-F5344CB8AC3E}">
        <p14:creationId xmlns:p14="http://schemas.microsoft.com/office/powerpoint/2010/main" val="25026359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CHÚC</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MỪNG BẠN LÀ NGƯỜI MAY MẮN</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2050" name="Picture 2" descr="Cách để tiếp thị sự kiện hội chợ, triển lãm,... trở nên hiệu quả hơn.">
            <a:extLst>
              <a:ext uri="{FF2B5EF4-FFF2-40B4-BE49-F238E27FC236}">
                <a16:creationId xmlns:a16="http://schemas.microsoft.com/office/drawing/2014/main" id="{1720861B-F04B-96D1-53FA-4FECA48D7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7174" y="2608944"/>
            <a:ext cx="4797651" cy="383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4573" y="520700"/>
            <a:ext cx="10026650" cy="5972810"/>
          </a:xfrm>
          <a:prstGeom prst="rect">
            <a:avLst/>
          </a:prstGeom>
          <a:solidFill>
            <a:srgbClr val="1E9C8C">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6" name="矩形 5"/>
          <p:cNvSpPr/>
          <p:nvPr/>
        </p:nvSpPr>
        <p:spPr>
          <a:xfrm>
            <a:off x="1214755" y="718820"/>
            <a:ext cx="9646285" cy="5576570"/>
          </a:xfrm>
          <a:prstGeom prst="rect">
            <a:avLst/>
          </a:prstGeom>
          <a:solidFill>
            <a:srgbClr val="EDF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pic>
        <p:nvPicPr>
          <p:cNvPr id="3" name="图片 2" descr="1"/>
          <p:cNvPicPr>
            <a:picLocks noChangeAspect="1"/>
          </p:cNvPicPr>
          <p:nvPr/>
        </p:nvPicPr>
        <p:blipFill>
          <a:blip r:embed="rId3"/>
          <a:stretch>
            <a:fillRect/>
          </a:stretch>
        </p:blipFill>
        <p:spPr>
          <a:xfrm>
            <a:off x="-870585" y="-552450"/>
            <a:ext cx="4420235" cy="5426710"/>
          </a:xfrm>
          <a:prstGeom prst="rect">
            <a:avLst/>
          </a:prstGeom>
        </p:spPr>
      </p:pic>
      <p:pic>
        <p:nvPicPr>
          <p:cNvPr id="4" name="图片 3" descr="2"/>
          <p:cNvPicPr>
            <a:picLocks noChangeAspect="1"/>
          </p:cNvPicPr>
          <p:nvPr/>
        </p:nvPicPr>
        <p:blipFill>
          <a:blip r:embed="rId4"/>
          <a:stretch>
            <a:fillRect/>
          </a:stretch>
        </p:blipFill>
        <p:spPr>
          <a:xfrm>
            <a:off x="9383395" y="1541780"/>
            <a:ext cx="3342005" cy="5485130"/>
          </a:xfrm>
          <a:prstGeom prst="rect">
            <a:avLst/>
          </a:prstGeom>
        </p:spPr>
      </p:pic>
      <p:sp>
        <p:nvSpPr>
          <p:cNvPr id="7" name="矩形 6"/>
          <p:cNvSpPr/>
          <p:nvPr/>
        </p:nvSpPr>
        <p:spPr>
          <a:xfrm>
            <a:off x="1604645" y="858520"/>
            <a:ext cx="8866505" cy="5297170"/>
          </a:xfrm>
          <a:prstGeom prst="rect">
            <a:avLst/>
          </a:prstGeom>
          <a:solidFill>
            <a:srgbClr val="69C29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5300" name="组合 5299"/>
          <p:cNvGrpSpPr/>
          <p:nvPr/>
        </p:nvGrpSpPr>
        <p:grpSpPr>
          <a:xfrm>
            <a:off x="3147060" y="1099820"/>
            <a:ext cx="6074410" cy="4658360"/>
            <a:chOff x="6332826" y="513574"/>
            <a:chExt cx="5267933" cy="4039934"/>
          </a:xfrm>
        </p:grpSpPr>
        <p:sp>
          <p:nvSpPr>
            <p:cNvPr id="5301" name="Freeform 18"/>
            <p:cNvSpPr/>
            <p:nvPr/>
          </p:nvSpPr>
          <p:spPr bwMode="auto">
            <a:xfrm rot="5400000">
              <a:off x="6946826" y="-100426"/>
              <a:ext cx="4039934" cy="5267933"/>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solidFill>
              <a:srgbClr val="F6F6F6"/>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
          <p:nvSpPr>
            <p:cNvPr id="5302" name="Freeform 18"/>
            <p:cNvSpPr/>
            <p:nvPr/>
          </p:nvSpPr>
          <p:spPr bwMode="auto">
            <a:xfrm rot="5400000">
              <a:off x="7039595" y="20541"/>
              <a:ext cx="3854396" cy="5025998"/>
            </a:xfrm>
            <a:custGeom>
              <a:avLst/>
              <a:gdLst>
                <a:gd name="T0" fmla="*/ 381 w 762"/>
                <a:gd name="T1" fmla="*/ 762 h 762"/>
                <a:gd name="T2" fmla="*/ 315 w 762"/>
                <a:gd name="T3" fmla="*/ 722 h 762"/>
                <a:gd name="T4" fmla="*/ 301 w 762"/>
                <a:gd name="T5" fmla="*/ 712 h 762"/>
                <a:gd name="T6" fmla="*/ 120 w 762"/>
                <a:gd name="T7" fmla="*/ 585 h 762"/>
                <a:gd name="T8" fmla="*/ 149 w 762"/>
                <a:gd name="T9" fmla="*/ 534 h 762"/>
                <a:gd name="T10" fmla="*/ 133 w 762"/>
                <a:gd name="T11" fmla="*/ 506 h 762"/>
                <a:gd name="T12" fmla="*/ 100 w 762"/>
                <a:gd name="T13" fmla="*/ 516 h 762"/>
                <a:gd name="T14" fmla="*/ 46 w 762"/>
                <a:gd name="T15" fmla="*/ 456 h 762"/>
                <a:gd name="T16" fmla="*/ 38 w 762"/>
                <a:gd name="T17" fmla="*/ 446 h 762"/>
                <a:gd name="T18" fmla="*/ 0 w 762"/>
                <a:gd name="T19" fmla="*/ 381 h 762"/>
                <a:gd name="T20" fmla="*/ 38 w 762"/>
                <a:gd name="T21" fmla="*/ 316 h 762"/>
                <a:gd name="T22" fmla="*/ 46 w 762"/>
                <a:gd name="T23" fmla="*/ 306 h 762"/>
                <a:gd name="T24" fmla="*/ 100 w 762"/>
                <a:gd name="T25" fmla="*/ 246 h 762"/>
                <a:gd name="T26" fmla="*/ 133 w 762"/>
                <a:gd name="T27" fmla="*/ 256 h 762"/>
                <a:gd name="T28" fmla="*/ 149 w 762"/>
                <a:gd name="T29" fmla="*/ 228 h 762"/>
                <a:gd name="T30" fmla="*/ 120 w 762"/>
                <a:gd name="T31" fmla="*/ 177 h 762"/>
                <a:gd name="T32" fmla="*/ 301 w 762"/>
                <a:gd name="T33" fmla="*/ 50 h 762"/>
                <a:gd name="T34" fmla="*/ 315 w 762"/>
                <a:gd name="T35" fmla="*/ 40 h 762"/>
                <a:gd name="T36" fmla="*/ 381 w 762"/>
                <a:gd name="T37" fmla="*/ 0 h 762"/>
                <a:gd name="T38" fmla="*/ 448 w 762"/>
                <a:gd name="T39" fmla="*/ 40 h 762"/>
                <a:gd name="T40" fmla="*/ 461 w 762"/>
                <a:gd name="T41" fmla="*/ 50 h 762"/>
                <a:gd name="T42" fmla="*/ 642 w 762"/>
                <a:gd name="T43" fmla="*/ 177 h 762"/>
                <a:gd name="T44" fmla="*/ 614 w 762"/>
                <a:gd name="T45" fmla="*/ 228 h 762"/>
                <a:gd name="T46" fmla="*/ 630 w 762"/>
                <a:gd name="T47" fmla="*/ 256 h 762"/>
                <a:gd name="T48" fmla="*/ 662 w 762"/>
                <a:gd name="T49" fmla="*/ 246 h 762"/>
                <a:gd name="T50" fmla="*/ 716 w 762"/>
                <a:gd name="T51" fmla="*/ 306 h 762"/>
                <a:gd name="T52" fmla="*/ 724 w 762"/>
                <a:gd name="T53" fmla="*/ 316 h 762"/>
                <a:gd name="T54" fmla="*/ 762 w 762"/>
                <a:gd name="T55" fmla="*/ 381 h 762"/>
                <a:gd name="T56" fmla="*/ 724 w 762"/>
                <a:gd name="T57" fmla="*/ 446 h 762"/>
                <a:gd name="T58" fmla="*/ 716 w 762"/>
                <a:gd name="T59" fmla="*/ 456 h 762"/>
                <a:gd name="T60" fmla="*/ 662 w 762"/>
                <a:gd name="T61" fmla="*/ 516 h 762"/>
                <a:gd name="T62" fmla="*/ 630 w 762"/>
                <a:gd name="T63" fmla="*/ 506 h 762"/>
                <a:gd name="T64" fmla="*/ 614 w 762"/>
                <a:gd name="T65" fmla="*/ 534 h 762"/>
                <a:gd name="T66" fmla="*/ 642 w 762"/>
                <a:gd name="T67" fmla="*/ 585 h 762"/>
                <a:gd name="T68" fmla="*/ 461 w 762"/>
                <a:gd name="T69" fmla="*/ 712 h 762"/>
                <a:gd name="T70" fmla="*/ 448 w 762"/>
                <a:gd name="T71" fmla="*/ 722 h 762"/>
                <a:gd name="T72" fmla="*/ 381 w 762"/>
                <a:gd name="T73" fmla="*/ 76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2" h="762">
                  <a:moveTo>
                    <a:pt x="381" y="762"/>
                  </a:moveTo>
                  <a:cubicBezTo>
                    <a:pt x="358" y="762"/>
                    <a:pt x="328" y="751"/>
                    <a:pt x="315" y="722"/>
                  </a:cubicBezTo>
                  <a:cubicBezTo>
                    <a:pt x="301" y="712"/>
                    <a:pt x="301" y="712"/>
                    <a:pt x="301" y="712"/>
                  </a:cubicBezTo>
                  <a:cubicBezTo>
                    <a:pt x="228" y="706"/>
                    <a:pt x="132" y="638"/>
                    <a:pt x="120" y="585"/>
                  </a:cubicBezTo>
                  <a:cubicBezTo>
                    <a:pt x="115" y="565"/>
                    <a:pt x="125" y="548"/>
                    <a:pt x="149" y="534"/>
                  </a:cubicBezTo>
                  <a:cubicBezTo>
                    <a:pt x="133" y="506"/>
                    <a:pt x="133" y="506"/>
                    <a:pt x="133" y="506"/>
                  </a:cubicBezTo>
                  <a:cubicBezTo>
                    <a:pt x="121" y="513"/>
                    <a:pt x="110" y="516"/>
                    <a:pt x="100" y="516"/>
                  </a:cubicBezTo>
                  <a:cubicBezTo>
                    <a:pt x="69" y="516"/>
                    <a:pt x="53" y="479"/>
                    <a:pt x="46" y="456"/>
                  </a:cubicBezTo>
                  <a:cubicBezTo>
                    <a:pt x="38" y="446"/>
                    <a:pt x="38" y="446"/>
                    <a:pt x="38" y="446"/>
                  </a:cubicBezTo>
                  <a:cubicBezTo>
                    <a:pt x="10" y="433"/>
                    <a:pt x="0" y="404"/>
                    <a:pt x="0" y="381"/>
                  </a:cubicBezTo>
                  <a:cubicBezTo>
                    <a:pt x="0" y="358"/>
                    <a:pt x="10" y="329"/>
                    <a:pt x="38" y="316"/>
                  </a:cubicBezTo>
                  <a:cubicBezTo>
                    <a:pt x="46" y="306"/>
                    <a:pt x="46" y="306"/>
                    <a:pt x="46" y="306"/>
                  </a:cubicBezTo>
                  <a:cubicBezTo>
                    <a:pt x="53" y="284"/>
                    <a:pt x="69" y="246"/>
                    <a:pt x="100" y="246"/>
                  </a:cubicBezTo>
                  <a:cubicBezTo>
                    <a:pt x="110" y="246"/>
                    <a:pt x="121" y="249"/>
                    <a:pt x="133" y="256"/>
                  </a:cubicBezTo>
                  <a:cubicBezTo>
                    <a:pt x="149" y="228"/>
                    <a:pt x="149" y="228"/>
                    <a:pt x="149" y="228"/>
                  </a:cubicBezTo>
                  <a:cubicBezTo>
                    <a:pt x="125" y="215"/>
                    <a:pt x="115" y="198"/>
                    <a:pt x="120" y="177"/>
                  </a:cubicBezTo>
                  <a:cubicBezTo>
                    <a:pt x="132" y="124"/>
                    <a:pt x="228" y="56"/>
                    <a:pt x="301" y="50"/>
                  </a:cubicBezTo>
                  <a:cubicBezTo>
                    <a:pt x="315" y="40"/>
                    <a:pt x="315" y="40"/>
                    <a:pt x="315" y="40"/>
                  </a:cubicBezTo>
                  <a:cubicBezTo>
                    <a:pt x="328" y="11"/>
                    <a:pt x="358" y="0"/>
                    <a:pt x="381" y="0"/>
                  </a:cubicBezTo>
                  <a:cubicBezTo>
                    <a:pt x="405" y="0"/>
                    <a:pt x="435" y="11"/>
                    <a:pt x="448" y="40"/>
                  </a:cubicBezTo>
                  <a:cubicBezTo>
                    <a:pt x="461" y="50"/>
                    <a:pt x="461" y="50"/>
                    <a:pt x="461" y="50"/>
                  </a:cubicBezTo>
                  <a:cubicBezTo>
                    <a:pt x="534" y="56"/>
                    <a:pt x="631" y="124"/>
                    <a:pt x="642" y="177"/>
                  </a:cubicBezTo>
                  <a:cubicBezTo>
                    <a:pt x="647" y="198"/>
                    <a:pt x="638" y="215"/>
                    <a:pt x="614" y="228"/>
                  </a:cubicBezTo>
                  <a:cubicBezTo>
                    <a:pt x="630" y="256"/>
                    <a:pt x="630" y="256"/>
                    <a:pt x="630" y="256"/>
                  </a:cubicBezTo>
                  <a:cubicBezTo>
                    <a:pt x="641" y="249"/>
                    <a:pt x="652" y="246"/>
                    <a:pt x="662" y="246"/>
                  </a:cubicBezTo>
                  <a:cubicBezTo>
                    <a:pt x="693" y="246"/>
                    <a:pt x="709" y="284"/>
                    <a:pt x="716" y="306"/>
                  </a:cubicBezTo>
                  <a:cubicBezTo>
                    <a:pt x="724" y="316"/>
                    <a:pt x="724" y="316"/>
                    <a:pt x="724" y="316"/>
                  </a:cubicBezTo>
                  <a:cubicBezTo>
                    <a:pt x="752" y="329"/>
                    <a:pt x="762" y="358"/>
                    <a:pt x="762" y="381"/>
                  </a:cubicBezTo>
                  <a:cubicBezTo>
                    <a:pt x="762" y="404"/>
                    <a:pt x="752" y="433"/>
                    <a:pt x="724" y="446"/>
                  </a:cubicBezTo>
                  <a:cubicBezTo>
                    <a:pt x="716" y="456"/>
                    <a:pt x="716" y="456"/>
                    <a:pt x="716" y="456"/>
                  </a:cubicBezTo>
                  <a:cubicBezTo>
                    <a:pt x="709" y="479"/>
                    <a:pt x="693" y="516"/>
                    <a:pt x="662" y="516"/>
                  </a:cubicBezTo>
                  <a:cubicBezTo>
                    <a:pt x="652" y="516"/>
                    <a:pt x="641" y="513"/>
                    <a:pt x="630" y="506"/>
                  </a:cubicBezTo>
                  <a:cubicBezTo>
                    <a:pt x="614" y="534"/>
                    <a:pt x="614" y="534"/>
                    <a:pt x="614" y="534"/>
                  </a:cubicBezTo>
                  <a:cubicBezTo>
                    <a:pt x="638" y="548"/>
                    <a:pt x="647" y="565"/>
                    <a:pt x="642" y="585"/>
                  </a:cubicBezTo>
                  <a:cubicBezTo>
                    <a:pt x="631" y="638"/>
                    <a:pt x="534" y="706"/>
                    <a:pt x="461" y="712"/>
                  </a:cubicBezTo>
                  <a:cubicBezTo>
                    <a:pt x="448" y="722"/>
                    <a:pt x="448" y="722"/>
                    <a:pt x="448" y="722"/>
                  </a:cubicBezTo>
                  <a:cubicBezTo>
                    <a:pt x="435" y="751"/>
                    <a:pt x="405" y="762"/>
                    <a:pt x="381" y="762"/>
                  </a:cubicBezTo>
                  <a:close/>
                </a:path>
              </a:pathLst>
            </a:custGeom>
            <a:noFill/>
            <a:ln w="19050">
              <a:solidFill>
                <a:srgbClr val="1E9C8C"/>
              </a:solidFill>
              <a:prstDash val="lgDash"/>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8" name="文本框 7"/>
          <p:cNvSpPr txBox="1"/>
          <p:nvPr/>
        </p:nvSpPr>
        <p:spPr>
          <a:xfrm>
            <a:off x="4265118" y="3264883"/>
            <a:ext cx="383829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rPr>
              <a:t>CẢM</a:t>
            </a:r>
            <a:r>
              <a:rPr kumimoji="0" lang="en-US" altLang="zh-CN" sz="4000" b="1" i="0" u="none" strike="noStrike" kern="1200" cap="none" spc="0" normalizeH="0" noProof="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rPr>
              <a:t> ƠN CÁC EM</a:t>
            </a:r>
            <a:endParaRPr kumimoji="0" lang="zh-CN" altLang="en-US" sz="4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ea typeface="字魂59号-创粗黑" panose="00000500000000000000" pitchFamily="2" charset="-122"/>
              <a:cs typeface="+mn-cs"/>
            </a:endParaRPr>
          </a:p>
        </p:txBody>
      </p:sp>
      <p:sp>
        <p:nvSpPr>
          <p:cNvPr id="12" name="文本框 11"/>
          <p:cNvSpPr txBox="1"/>
          <p:nvPr/>
        </p:nvSpPr>
        <p:spPr>
          <a:xfrm>
            <a:off x="4669099" y="2041238"/>
            <a:ext cx="3031599" cy="1477328"/>
          </a:xfrm>
          <a:prstGeom prst="rect">
            <a:avLst/>
          </a:prstGeom>
          <a:noFill/>
        </p:spPr>
        <p:txBody>
          <a:bodyPr wrap="none" rtlCol="0">
            <a:spAutoFit/>
          </a:bodyPr>
          <a:lstStyle/>
          <a:p>
            <a:pPr lvl="0" algn="ctr" defTabSz="914400"/>
            <a:r>
              <a:rPr lang="en-US" altLang="zh-CN" sz="9000" b="1">
                <a:solidFill>
                  <a:srgbClr val="1E9C8C"/>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rPr>
              <a:t>2022</a:t>
            </a:r>
            <a:endParaRPr kumimoji="0" lang="en-US" altLang="zh-CN" sz="9000" b="1" i="0" u="none" strike="noStrike" kern="1200" cap="none" spc="0" normalizeH="0" baseline="0" noProof="0" dirty="0">
              <a:ln>
                <a:noFill/>
              </a:ln>
              <a:solidFill>
                <a:srgbClr val="1E9C8C"/>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cs"/>
            </a:endParaRPr>
          </a:p>
        </p:txBody>
      </p:sp>
    </p:spTree>
  </p:cSld>
  <p:clrMapOvr>
    <a:masterClrMapping/>
  </p:clrMapOvr>
  <p:transition advTm="7815">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ppt_w+.3"/>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animEffect transition="in" filter="fade">
                                      <p:cBhvr>
                                        <p:cTn id="25" dur="500"/>
                                        <p:tgtEl>
                                          <p:spTgt spid="4"/>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ppt_w+.3"/>
                                          </p:val>
                                        </p:tav>
                                        <p:tav tm="100000">
                                          <p:val>
                                            <p:strVal val="#ppt_w"/>
                                          </p:val>
                                        </p:tav>
                                      </p:tavLst>
                                    </p:anim>
                                    <p:anim calcmode="lin" valueType="num">
                                      <p:cBhvr>
                                        <p:cTn id="29" dur="500" fill="hold"/>
                                        <p:tgtEl>
                                          <p:spTgt spid="3"/>
                                        </p:tgtEl>
                                        <p:attrNameLst>
                                          <p:attrName>ppt_h</p:attrName>
                                        </p:attrNameLst>
                                      </p:cBhvr>
                                      <p:tavLst>
                                        <p:tav tm="0">
                                          <p:val>
                                            <p:strVal val="#ppt_h"/>
                                          </p:val>
                                        </p:tav>
                                        <p:tav tm="100000">
                                          <p:val>
                                            <p:strVal val="#ppt_h"/>
                                          </p:val>
                                        </p:tav>
                                      </p:tavLst>
                                    </p:anim>
                                    <p:animEffect transition="in" filter="fade">
                                      <p:cBhvr>
                                        <p:cTn id="30" dur="500"/>
                                        <p:tgtEl>
                                          <p:spTgt spid="3"/>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5300"/>
                                        </p:tgtEl>
                                        <p:attrNameLst>
                                          <p:attrName>style.visibility</p:attrName>
                                        </p:attrNameLst>
                                      </p:cBhvr>
                                      <p:to>
                                        <p:strVal val="visible"/>
                                      </p:to>
                                    </p:set>
                                    <p:anim calcmode="lin" valueType="num">
                                      <p:cBhvr>
                                        <p:cTn id="34" dur="500" fill="hold"/>
                                        <p:tgtEl>
                                          <p:spTgt spid="5300"/>
                                        </p:tgtEl>
                                        <p:attrNameLst>
                                          <p:attrName>ppt_w</p:attrName>
                                        </p:attrNameLst>
                                      </p:cBhvr>
                                      <p:tavLst>
                                        <p:tav tm="0">
                                          <p:val>
                                            <p:fltVal val="0"/>
                                          </p:val>
                                        </p:tav>
                                        <p:tav tm="100000">
                                          <p:val>
                                            <p:strVal val="#ppt_w"/>
                                          </p:val>
                                        </p:tav>
                                      </p:tavLst>
                                    </p:anim>
                                    <p:anim calcmode="lin" valueType="num">
                                      <p:cBhvr>
                                        <p:cTn id="35" dur="500" fill="hold"/>
                                        <p:tgtEl>
                                          <p:spTgt spid="5300"/>
                                        </p:tgtEl>
                                        <p:attrNameLst>
                                          <p:attrName>ppt_h</p:attrName>
                                        </p:attrNameLst>
                                      </p:cBhvr>
                                      <p:tavLst>
                                        <p:tav tm="0">
                                          <p:val>
                                            <p:fltVal val="0"/>
                                          </p:val>
                                        </p:tav>
                                        <p:tav tm="100000">
                                          <p:val>
                                            <p:strVal val="#ppt_h"/>
                                          </p:val>
                                        </p:tav>
                                      </p:tavLst>
                                    </p:anim>
                                    <p:animEffect transition="in" filter="fade">
                                      <p:cBhvr>
                                        <p:cTn id="36" dur="500"/>
                                        <p:tgtEl>
                                          <p:spTgt spid="5300"/>
                                        </p:tgtEl>
                                      </p:cBhvr>
                                    </p:animEffect>
                                  </p:childTnLst>
                                </p:cTn>
                              </p:par>
                            </p:childTnLst>
                          </p:cTn>
                        </p:par>
                        <p:par>
                          <p:cTn id="37" fill="hold">
                            <p:stCondLst>
                              <p:cond delay="1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2"/>
                                        </p:tgtEl>
                                        <p:attrNameLst>
                                          <p:attrName>ppt_y</p:attrName>
                                        </p:attrNameLst>
                                      </p:cBhvr>
                                      <p:tavLst>
                                        <p:tav tm="0">
                                          <p:val>
                                            <p:strVal val="#ppt_y"/>
                                          </p:val>
                                        </p:tav>
                                        <p:tav tm="100000">
                                          <p:val>
                                            <p:strVal val="#ppt_y"/>
                                          </p:val>
                                        </p:tav>
                                      </p:tavLst>
                                    </p:anim>
                                    <p:anim calcmode="lin" valueType="num">
                                      <p:cBhvr>
                                        <p:cTn id="4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2"/>
                                        </p:tgtEl>
                                      </p:cBhvr>
                                    </p:animEffect>
                                  </p:childTnLst>
                                </p:cTn>
                              </p:par>
                            </p:childTnLst>
                          </p:cTn>
                        </p:par>
                        <p:par>
                          <p:cTn id="45" fill="hold">
                            <p:stCondLst>
                              <p:cond delay="2150"/>
                            </p:stCondLst>
                            <p:childTnLst>
                              <p:par>
                                <p:cTn id="46" presetID="5" presetClass="entr" presetSubtype="1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heckerboard(across)">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70FB44-186F-AE46-3467-63BABB2AFAB1}"/>
              </a:ext>
            </a:extLst>
          </p:cNvPr>
          <p:cNvGrpSpPr/>
          <p:nvPr/>
        </p:nvGrpSpPr>
        <p:grpSpPr>
          <a:xfrm>
            <a:off x="3201321" y="1651124"/>
            <a:ext cx="2560320" cy="2654362"/>
            <a:chOff x="3029871" y="1651124"/>
            <a:chExt cx="2560320" cy="2654362"/>
          </a:xfrm>
        </p:grpSpPr>
        <p:pic>
          <p:nvPicPr>
            <p:cNvPr id="15362" name="Picture 2" descr="Albert Einstein: Một nhà khoa học chân chính ắt sẽ có đức tin">
              <a:extLst>
                <a:ext uri="{FF2B5EF4-FFF2-40B4-BE49-F238E27FC236}">
                  <a16:creationId xmlns:a16="http://schemas.microsoft.com/office/drawing/2014/main" id="{2CD65697-83E9-6411-0DBE-1FE860547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0743"/>
            <a:stretch/>
          </p:blipFill>
          <p:spPr bwMode="auto">
            <a:xfrm>
              <a:off x="3029871" y="1651124"/>
              <a:ext cx="2560320" cy="21406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F6936A8-8E33-8A96-FBE0-66906A1FFCC7}"/>
                </a:ext>
              </a:extLst>
            </p:cNvPr>
            <p:cNvSpPr/>
            <p:nvPr/>
          </p:nvSpPr>
          <p:spPr>
            <a:xfrm>
              <a:off x="3029871" y="3791819"/>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Calibri"/>
                  <a:ea typeface="+mn-ea"/>
                  <a:cs typeface="+mn-cs"/>
                </a:rPr>
                <a:t>Anbe Anhxtanh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3333"/>
                  </a:solidFill>
                  <a:effectLst/>
                  <a:uLnTx/>
                  <a:uFillTx/>
                  <a:latin typeface="Calibri"/>
                  <a:ea typeface="+mn-ea"/>
                  <a:cs typeface="+mn-cs"/>
                </a:rPr>
                <a:t>(1879-1955)</a:t>
              </a: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grpSp>
      <p:sp>
        <p:nvSpPr>
          <p:cNvPr id="18" name="文本框 17"/>
          <p:cNvSpPr txBox="1"/>
          <p:nvPr/>
        </p:nvSpPr>
        <p:spPr>
          <a:xfrm>
            <a:off x="555715" y="155318"/>
            <a:ext cx="111905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4000" b="1" i="0" u="none" strike="noStrike" kern="1200" cap="none" spc="0" normalizeH="0" baseline="0" noProof="0">
                <a:ln>
                  <a:noFill/>
                </a:ln>
                <a:solidFill>
                  <a:srgbClr val="ED7D31"/>
                </a:solidFill>
                <a:effectLst/>
                <a:uLnTx/>
                <a:uFillTx/>
                <a:latin typeface="Calibri"/>
                <a:ea typeface="+mn-ea"/>
                <a:cs typeface="+mn-cs"/>
              </a:rPr>
              <a:t>CHUYÊN ĐỀ 1: VẬT LÍ TRONG MỘT SỐ NGÀNH NGHỀ</a:t>
            </a:r>
            <a:endParaRPr kumimoji="0" lang="zh-CN" altLang="en-US" sz="4000" b="0" i="0" u="none" strike="noStrike" kern="1200" cap="none" spc="0" normalizeH="0" baseline="0" noProof="0" dirty="0">
              <a:ln>
                <a:noFill/>
              </a:ln>
              <a:solidFill>
                <a:srgbClr val="ED7D31"/>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2"/>
          <p:cNvPicPr>
            <a:picLocks noChangeAspect="1"/>
          </p:cNvPicPr>
          <p:nvPr/>
        </p:nvPicPr>
        <p:blipFill>
          <a:blip r:embed="rId4"/>
          <a:stretch>
            <a:fillRect/>
          </a:stretch>
        </p:blipFill>
        <p:spPr>
          <a:xfrm rot="21300000">
            <a:off x="-215900" y="-464185"/>
            <a:ext cx="871855" cy="1430655"/>
          </a:xfrm>
          <a:prstGeom prst="rect">
            <a:avLst/>
          </a:prstGeom>
        </p:spPr>
      </p:pic>
      <p:sp>
        <p:nvSpPr>
          <p:cNvPr id="65" name="Up Arrow 64"/>
          <p:cNvSpPr/>
          <p:nvPr/>
        </p:nvSpPr>
        <p:spPr>
          <a:xfrm>
            <a:off x="5866611" y="2330390"/>
            <a:ext cx="493980" cy="4527445"/>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990171" y="4307635"/>
            <a:ext cx="2544229" cy="2550200"/>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891872" y="5143501"/>
            <a:ext cx="2375578" cy="1714334"/>
          </a:xfrm>
          <a:prstGeom prst="bentArrow">
            <a:avLst>
              <a:gd name="adj1" fmla="val 17304"/>
              <a:gd name="adj2" fmla="val 16238"/>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3" name="Freeform 245"/>
          <p:cNvSpPr/>
          <p:nvPr/>
        </p:nvSpPr>
        <p:spPr bwMode="auto">
          <a:xfrm>
            <a:off x="5353531" y="570617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376781" y="2630197"/>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6465561" y="4800195"/>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20" name="TextBox 19">
            <a:extLst>
              <a:ext uri="{FF2B5EF4-FFF2-40B4-BE49-F238E27FC236}">
                <a16:creationId xmlns:a16="http://schemas.microsoft.com/office/drawing/2014/main" id="{4A9012EE-59AB-7F02-E1CB-DA4BAFA47B69}"/>
              </a:ext>
            </a:extLst>
          </p:cNvPr>
          <p:cNvSpPr txBox="1"/>
          <p:nvPr/>
        </p:nvSpPr>
        <p:spPr>
          <a:xfrm>
            <a:off x="1183387" y="842147"/>
            <a:ext cx="9804644" cy="712824"/>
          </a:xfrm>
          <a:prstGeom prst="rect">
            <a:avLst/>
          </a:prstGeom>
          <a:noFill/>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rPr>
              <a:t>Bài 1: SƠ LƯỢC VỀ SỰ PHÁT TRIỂN CỦA VẬT LÍ</a:t>
            </a:r>
            <a:endParaRPr kumimoji="0" lang="zh-CN" altLang="en-US" sz="3600" b="1" i="0"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endParaRPr>
          </a:p>
        </p:txBody>
      </p:sp>
      <p:pic>
        <p:nvPicPr>
          <p:cNvPr id="21" name="Picture 20">
            <a:extLst>
              <a:ext uri="{FF2B5EF4-FFF2-40B4-BE49-F238E27FC236}">
                <a16:creationId xmlns:a16="http://schemas.microsoft.com/office/drawing/2014/main" id="{C42025B8-BC51-7EBA-BCB7-5DE3B3957C31}"/>
              </a:ext>
            </a:extLst>
          </p:cNvPr>
          <p:cNvPicPr>
            <a:picLocks noChangeAspect="1"/>
          </p:cNvPicPr>
          <p:nvPr/>
        </p:nvPicPr>
        <p:blipFill>
          <a:blip r:embed="rId5"/>
          <a:stretch>
            <a:fillRect/>
          </a:stretch>
        </p:blipFill>
        <p:spPr>
          <a:xfrm>
            <a:off x="1290076" y="4307635"/>
            <a:ext cx="2560320" cy="2512265"/>
          </a:xfrm>
          <a:prstGeom prst="rect">
            <a:avLst/>
          </a:prstGeom>
        </p:spPr>
      </p:pic>
      <p:grpSp>
        <p:nvGrpSpPr>
          <p:cNvPr id="22" name="Group 21">
            <a:extLst>
              <a:ext uri="{FF2B5EF4-FFF2-40B4-BE49-F238E27FC236}">
                <a16:creationId xmlns:a16="http://schemas.microsoft.com/office/drawing/2014/main" id="{B2915138-02E2-2DC4-DEE4-8BA39CBB64F7}"/>
              </a:ext>
            </a:extLst>
          </p:cNvPr>
          <p:cNvGrpSpPr/>
          <p:nvPr/>
        </p:nvGrpSpPr>
        <p:grpSpPr>
          <a:xfrm>
            <a:off x="8534400" y="3492431"/>
            <a:ext cx="2560320" cy="2677977"/>
            <a:chOff x="5027715" y="3522316"/>
            <a:chExt cx="2560320" cy="2677977"/>
          </a:xfrm>
        </p:grpSpPr>
        <p:pic>
          <p:nvPicPr>
            <p:cNvPr id="23" name="Picture 22">
              <a:extLst>
                <a:ext uri="{FF2B5EF4-FFF2-40B4-BE49-F238E27FC236}">
                  <a16:creationId xmlns:a16="http://schemas.microsoft.com/office/drawing/2014/main" id="{745EF896-5E0B-F21A-1090-53D39546EEB1}"/>
                </a:ext>
              </a:extLst>
            </p:cNvPr>
            <p:cNvPicPr>
              <a:picLocks noChangeAspect="1"/>
            </p:cNvPicPr>
            <p:nvPr/>
          </p:nvPicPr>
          <p:blipFill>
            <a:blip r:embed="rId6"/>
            <a:stretch>
              <a:fillRect/>
            </a:stretch>
          </p:blipFill>
          <p:spPr>
            <a:xfrm>
              <a:off x="5027715" y="3522316"/>
              <a:ext cx="2560320" cy="2164309"/>
            </a:xfrm>
            <a:prstGeom prst="rect">
              <a:avLst/>
            </a:prstGeom>
          </p:spPr>
        </p:pic>
        <p:sp>
          <p:nvSpPr>
            <p:cNvPr id="24" name="Rectangle 23">
              <a:extLst>
                <a:ext uri="{FF2B5EF4-FFF2-40B4-BE49-F238E27FC236}">
                  <a16:creationId xmlns:a16="http://schemas.microsoft.com/office/drawing/2014/main" id="{53C87F2E-486F-404C-A7B0-3A37BA616E51}"/>
                </a:ext>
              </a:extLst>
            </p:cNvPr>
            <p:cNvSpPr/>
            <p:nvPr/>
          </p:nvSpPr>
          <p:spPr>
            <a:xfrm>
              <a:off x="5027715" y="568662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Times New Roman" panose="02020603050405020304" pitchFamily="18" charset="0"/>
                </a:rPr>
                <a:t>Newton</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Times New Roman" panose="02020603050405020304" pitchFamily="18" charset="0"/>
                </a:rPr>
                <a:t>1642-1727</a:t>
              </a:r>
            </a:p>
          </p:txBody>
        </p:sp>
      </p:grpSp>
    </p:spTree>
    <p:extLst>
      <p:ext uri="{BB962C8B-B14F-4D97-AF65-F5344CB8AC3E}">
        <p14:creationId xmlns:p14="http://schemas.microsoft.com/office/powerpoint/2010/main" val="356779329"/>
      </p:ext>
    </p:extLst>
  </p:cSld>
  <p:clrMapOvr>
    <a:masterClrMapping/>
  </p:clrMapOvr>
  <p:transition advTm="10577">
    <p:comb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6" name="Rectangle 5">
            <a:extLst>
              <a:ext uri="{FF2B5EF4-FFF2-40B4-BE49-F238E27FC236}">
                <a16:creationId xmlns:a16="http://schemas.microsoft.com/office/drawing/2014/main" id="{1C7FC78E-C4C3-E117-B1C2-647210E73777}"/>
              </a:ext>
            </a:extLst>
          </p:cNvPr>
          <p:cNvSpPr/>
          <p:nvPr/>
        </p:nvSpPr>
        <p:spPr>
          <a:xfrm>
            <a:off x="759656" y="433252"/>
            <a:ext cx="10649242" cy="1339277"/>
          </a:xfrm>
          <a:prstGeom prst="rect">
            <a:avLst/>
          </a:prstGeom>
          <a:solidFill>
            <a:srgbClr val="FFFF00"/>
          </a:solidFill>
          <a:ln w="158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Sau </a:t>
            </a: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cơn mưa , nếu trời nắng, chúng ta thường nhìn thấy trên bầu trời có một dải màu sặc sỡ, đó là hình ảnh </a:t>
            </a:r>
            <a:r>
              <a:rPr kumimoji="0" lang="vi-VN" sz="32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gì?</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8675F2A-6372-2AD1-22C5-04C1B32BE957}"/>
              </a:ext>
            </a:extLst>
          </p:cNvPr>
          <p:cNvSpPr/>
          <p:nvPr/>
        </p:nvSpPr>
        <p:spPr>
          <a:xfrm>
            <a:off x="759656" y="2475913"/>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Cầu vồng</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017B70E-5F97-9913-665F-DC396AD8F59A}"/>
              </a:ext>
            </a:extLst>
          </p:cNvPr>
          <p:cNvSpPr/>
          <p:nvPr/>
        </p:nvSpPr>
        <p:spPr>
          <a:xfrm>
            <a:off x="7437121" y="4241410"/>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 Ngôi sao</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DD68F7D-DFBB-5AED-767C-65D51A4FF346}"/>
              </a:ext>
            </a:extLst>
          </p:cNvPr>
          <p:cNvSpPr/>
          <p:nvPr/>
        </p:nvSpPr>
        <p:spPr>
          <a:xfrm>
            <a:off x="759656" y="4241411"/>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Mặt trời</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73FBE5C-B2B3-AC77-56DB-F885759D5006}"/>
              </a:ext>
            </a:extLst>
          </p:cNvPr>
          <p:cNvSpPr/>
          <p:nvPr/>
        </p:nvSpPr>
        <p:spPr>
          <a:xfrm>
            <a:off x="7413673" y="2475912"/>
            <a:ext cx="3995225" cy="844061"/>
          </a:xfrm>
          <a:prstGeom prst="rect">
            <a:avLst/>
          </a:prstGeom>
          <a:solidFill>
            <a:srgbClr val="FFFF00"/>
          </a:solidFill>
          <a:ln w="15875" cap="flat" cmpd="sng" algn="ctr">
            <a:solidFill>
              <a:srgbClr val="2FA3EE">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 Đám mây</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EBC942BD-195D-66C7-C96D-01C45D890ADC}"/>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HẾT GIỜ</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7"/>
                                        </p:tgtEl>
                                        <p:attrNameLst>
                                          <p:attrName>fillcolor</p:attrName>
                                        </p:attrNameLst>
                                      </p:cBhvr>
                                      <p:to>
                                        <a:schemeClr val="accent2"/>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10"/>
                                        </p:tgtEl>
                                        <p:attrNameLst>
                                          <p:attrName>fillcolor</p:attrName>
                                        </p:attrNameLst>
                                      </p:cBhvr>
                                      <p:to>
                                        <a:srgbClr val="E05236"/>
                                      </p:to>
                                    </p:animClr>
                                    <p:set>
                                      <p:cBhvr>
                                        <p:cTn id="38" dur="2000" fill="hold"/>
                                        <p:tgtEl>
                                          <p:spTgt spid="10"/>
                                        </p:tgtEl>
                                        <p:attrNameLst>
                                          <p:attrName>fill.type</p:attrName>
                                        </p:attrNameLst>
                                      </p:cBhvr>
                                      <p:to>
                                        <p:strVal val="solid"/>
                                      </p:to>
                                    </p:set>
                                    <p:set>
                                      <p:cBhvr>
                                        <p:cTn id="39" dur="200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9"/>
                                        </p:tgtEl>
                                        <p:attrNameLst>
                                          <p:attrName>fillcolor</p:attrName>
                                        </p:attrNameLst>
                                      </p:cBhvr>
                                      <p:to>
                                        <a:srgbClr val="E05236"/>
                                      </p:to>
                                    </p:animClr>
                                    <p:set>
                                      <p:cBhvr>
                                        <p:cTn id="45" dur="2000" fill="hold"/>
                                        <p:tgtEl>
                                          <p:spTgt spid="9"/>
                                        </p:tgtEl>
                                        <p:attrNameLst>
                                          <p:attrName>fill.type</p:attrName>
                                        </p:attrNameLst>
                                      </p:cBhvr>
                                      <p:to>
                                        <p:strVal val="solid"/>
                                      </p:to>
                                    </p:set>
                                    <p:set>
                                      <p:cBhvr>
                                        <p:cTn id="46" dur="200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E05236"/>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P spid="9"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AF192789-1508-E61A-F1D4-FD07F5B3C6B0}"/>
              </a:ext>
            </a:extLst>
          </p:cNvPr>
          <p:cNvSpPr/>
          <p:nvPr/>
        </p:nvSpPr>
        <p:spPr>
          <a:xfrm>
            <a:off x="267286" y="216696"/>
            <a:ext cx="11662118" cy="166785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Calibri" panose="020F0502020204030204" pitchFamily="34" charset="0"/>
                <a:cs typeface="Calibri" panose="020F0502020204030204" pitchFamily="34" charset="0"/>
              </a:rPr>
              <a:t>Vào </a:t>
            </a:r>
            <a:r>
              <a:rPr lang="vi-VN" sz="2800" dirty="0">
                <a:solidFill>
                  <a:schemeClr val="tx1"/>
                </a:solidFill>
                <a:latin typeface="Calibri" panose="020F0502020204030204" pitchFamily="34" charset="0"/>
                <a:cs typeface="Calibri" panose="020F0502020204030204" pitchFamily="34" charset="0"/>
              </a:rPr>
              <a:t>cuối những năm 1600, hệ thống tài chính ở Anh lâm vào tình trạng khủng hoảng do nạn tiền giả, vì thế người ta đã phát minh ra đồng tiền có khía các cạnh. Các đồng tiền đó được gọi </a:t>
            </a:r>
            <a:r>
              <a:rPr lang="vi-VN" sz="2800">
                <a:solidFill>
                  <a:schemeClr val="tx1"/>
                </a:solidFill>
                <a:latin typeface="Calibri" panose="020F0502020204030204" pitchFamily="34" charset="0"/>
                <a:cs typeface="Calibri" panose="020F0502020204030204" pitchFamily="34" charset="0"/>
              </a:rPr>
              <a:t>là:</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5525BC3-9929-4D22-6D63-D79CC9660191}"/>
              </a:ext>
            </a:extLst>
          </p:cNvPr>
          <p:cNvSpPr/>
          <p:nvPr/>
        </p:nvSpPr>
        <p:spPr>
          <a:xfrm>
            <a:off x="1183341" y="2196548"/>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A.  Đồng xu hoàng gia</a:t>
            </a:r>
            <a:endParaRPr lang="en-US" sz="28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A900EE1-9409-DEF9-6AC5-2C5E16EDDB52}"/>
              </a:ext>
            </a:extLst>
          </p:cNvPr>
          <p:cNvSpPr/>
          <p:nvPr/>
        </p:nvSpPr>
        <p:spPr>
          <a:xfrm>
            <a:off x="7523337"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D.  Đồng xu Newton</a:t>
            </a:r>
            <a:endParaRPr lang="en-US" sz="28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8F2088EF-AFB8-BCE5-71C8-412D611C73C5}"/>
              </a:ext>
            </a:extLst>
          </p:cNvPr>
          <p:cNvSpPr/>
          <p:nvPr/>
        </p:nvSpPr>
        <p:spPr>
          <a:xfrm>
            <a:off x="1183341"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C.  Đồng xu hoàn hảo</a:t>
            </a:r>
            <a:endParaRPr lang="en-US" sz="28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7B89057-9405-A7EE-2569-BD64DBC05928}"/>
              </a:ext>
            </a:extLst>
          </p:cNvPr>
          <p:cNvSpPr/>
          <p:nvPr/>
        </p:nvSpPr>
        <p:spPr>
          <a:xfrm>
            <a:off x="7523337" y="2196548"/>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B.  Đồng tiền giả kim</a:t>
            </a:r>
            <a:endParaRPr lang="en-US" sz="2800" dirty="0">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E5B0DBBB-A265-8EFA-2CDE-CD407ECE0D20}"/>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libri" panose="020F0502020204030204" pitchFamily="34" charset="0"/>
                <a:cs typeface="Calibri" panose="020F0502020204030204" pitchFamily="34" charset="0"/>
              </a:rPr>
              <a:t>HẾT GIỜ</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8"/>
                                        </p:tgtEl>
                                        <p:attrNameLst>
                                          <p:attrName>fillcolor</p:attrName>
                                        </p:attrNameLst>
                                      </p:cBhvr>
                                      <p:to>
                                        <a:schemeClr val="accent2"/>
                                      </p:to>
                                    </p:animClr>
                                    <p:set>
                                      <p:cBhvr>
                                        <p:cTn id="32" dur="2000" fill="hold"/>
                                        <p:tgtEl>
                                          <p:spTgt spid="8"/>
                                        </p:tgtEl>
                                        <p:attrNameLst>
                                          <p:attrName>fill.type</p:attrName>
                                        </p:attrNameLst>
                                      </p:cBhvr>
                                      <p:to>
                                        <p:strVal val="solid"/>
                                      </p:to>
                                    </p:set>
                                    <p:set>
                                      <p:cBhvr>
                                        <p:cTn id="33" dur="200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6"/>
                                        </p:tgtEl>
                                        <p:attrNameLst>
                                          <p:attrName>fillcolor</p:attrName>
                                        </p:attrNameLst>
                                      </p:cBhvr>
                                      <p:to>
                                        <a:srgbClr val="E05236"/>
                                      </p:to>
                                    </p:animClr>
                                    <p:set>
                                      <p:cBhvr>
                                        <p:cTn id="39" dur="2000" fill="hold"/>
                                        <p:tgtEl>
                                          <p:spTgt spid="6"/>
                                        </p:tgtEl>
                                        <p:attrNameLst>
                                          <p:attrName>fill.type</p:attrName>
                                        </p:attrNameLst>
                                      </p:cBhvr>
                                      <p:to>
                                        <p:strVal val="solid"/>
                                      </p:to>
                                    </p:set>
                                    <p:set>
                                      <p:cBhvr>
                                        <p:cTn id="40" dur="20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
                                        </p:tgtEl>
                                        <p:attrNameLst>
                                          <p:attrName>fillcolor</p:attrName>
                                        </p:attrNameLst>
                                      </p:cBhvr>
                                      <p:to>
                                        <a:srgbClr val="E05236"/>
                                      </p:to>
                                    </p:animClr>
                                    <p:set>
                                      <p:cBhvr>
                                        <p:cTn id="46" dur="2000" fill="hold"/>
                                        <p:tgtEl>
                                          <p:spTgt spid="9"/>
                                        </p:tgtEl>
                                        <p:attrNameLst>
                                          <p:attrName>fill.type</p:attrName>
                                        </p:attrNameLst>
                                      </p:cBhvr>
                                      <p:to>
                                        <p:strVal val="solid"/>
                                      </p:to>
                                    </p:set>
                                    <p:set>
                                      <p:cBhvr>
                                        <p:cTn id="47" dur="2000" fill="hold"/>
                                        <p:tgtEl>
                                          <p:spTgt spid="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7"/>
                                        </p:tgtEl>
                                        <p:attrNameLst>
                                          <p:attrName>fillcolor</p:attrName>
                                        </p:attrNameLst>
                                      </p:cBhvr>
                                      <p:to>
                                        <a:srgbClr val="E0523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a:extLst>
              <a:ext uri="{FF2B5EF4-FFF2-40B4-BE49-F238E27FC236}">
                <a16:creationId xmlns:a16="http://schemas.microsoft.com/office/drawing/2014/main" id="{91267516-D704-7627-2B33-D6BEC3663C70}"/>
              </a:ext>
            </a:extLst>
          </p:cNvPr>
          <p:cNvSpPr/>
          <p:nvPr/>
        </p:nvSpPr>
        <p:spPr>
          <a:xfrm>
            <a:off x="295421" y="216696"/>
            <a:ext cx="11619913" cy="166785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Calibri" panose="020F0502020204030204" pitchFamily="34" charset="0"/>
                <a:cs typeface="Calibri" panose="020F0502020204030204" pitchFamily="34" charset="0"/>
              </a:rPr>
              <a:t> </a:t>
            </a:r>
            <a:r>
              <a:rPr lang="vi-VN" sz="2800">
                <a:solidFill>
                  <a:schemeClr val="tx1"/>
                </a:solidFill>
                <a:latin typeface="Calibri" panose="020F0502020204030204" pitchFamily="34" charset="0"/>
                <a:cs typeface="Calibri" panose="020F0502020204030204" pitchFamily="34" charset="0"/>
              </a:rPr>
              <a:t>“Trong </a:t>
            </a:r>
            <a:r>
              <a:rPr lang="vi-VN" sz="2800" dirty="0">
                <a:solidFill>
                  <a:schemeClr val="tx1"/>
                </a:solidFill>
                <a:latin typeface="Calibri" panose="020F0502020204030204" pitchFamily="34" charset="0"/>
                <a:cs typeface="Calibri" panose="020F0502020204030204" pitchFamily="34" charset="0"/>
              </a:rPr>
              <a:t>mọi trường hợp, khi vật A tác dụng lên vật B một lực thì vật B cũng tác dụng lại vật A một lực. Hai lực này có cùng giá, cùng độ lớn nhưng </a:t>
            </a:r>
            <a:r>
              <a:rPr lang="vi-VN" sz="2800">
                <a:solidFill>
                  <a:schemeClr val="tx1"/>
                </a:solidFill>
                <a:latin typeface="Calibri" panose="020F0502020204030204" pitchFamily="34" charset="0"/>
                <a:cs typeface="Calibri" panose="020F0502020204030204" pitchFamily="34" charset="0"/>
              </a:rPr>
              <a:t>ngược chiều“. </a:t>
            </a:r>
            <a:r>
              <a:rPr lang="vi-VN" sz="2800" dirty="0">
                <a:solidFill>
                  <a:schemeClr val="tx1"/>
                </a:solidFill>
                <a:latin typeface="Calibri" panose="020F0502020204030204" pitchFamily="34" charset="0"/>
                <a:cs typeface="Calibri" panose="020F0502020204030204" pitchFamily="34" charset="0"/>
              </a:rPr>
              <a:t>Đây là nội dung của định </a:t>
            </a:r>
            <a:r>
              <a:rPr lang="vi-VN" sz="2800">
                <a:solidFill>
                  <a:schemeClr val="tx1"/>
                </a:solidFill>
                <a:latin typeface="Calibri" panose="020F0502020204030204" pitchFamily="34" charset="0"/>
                <a:cs typeface="Calibri" panose="020F0502020204030204" pitchFamily="34" charset="0"/>
              </a:rPr>
              <a:t>luật:</a:t>
            </a:r>
            <a:endParaRPr lang="en-US" sz="2800"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2DDFC95-C678-2CF9-A332-FB3F0D691329}"/>
              </a:ext>
            </a:extLst>
          </p:cNvPr>
          <p:cNvSpPr/>
          <p:nvPr/>
        </p:nvSpPr>
        <p:spPr>
          <a:xfrm>
            <a:off x="1183341" y="215235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A.  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86E1BD0-A806-3374-D3FE-5378D2B55463}"/>
              </a:ext>
            </a:extLst>
          </p:cNvPr>
          <p:cNvSpPr/>
          <p:nvPr/>
        </p:nvSpPr>
        <p:spPr>
          <a:xfrm>
            <a:off x="7523337"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D.  Vạn vật hấp dẫn</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6BC0F39-0166-715F-8314-882677630BEB}"/>
              </a:ext>
            </a:extLst>
          </p:cNvPr>
          <p:cNvSpPr/>
          <p:nvPr/>
        </p:nvSpPr>
        <p:spPr>
          <a:xfrm>
            <a:off x="1183341" y="3802701"/>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C.  III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30F96D1-3AC0-B9E3-5B64-CD7D71C54411}"/>
              </a:ext>
            </a:extLst>
          </p:cNvPr>
          <p:cNvSpPr/>
          <p:nvPr/>
        </p:nvSpPr>
        <p:spPr>
          <a:xfrm>
            <a:off x="7523337" y="2155215"/>
            <a:ext cx="3485322" cy="12324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B.  II Newton</a:t>
            </a:r>
            <a:endParaRPr lang="en-US" sz="3200" dirty="0">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EB44415E-DB45-4099-8EF5-CB4C76266DAA}"/>
              </a:ext>
            </a:extLst>
          </p:cNvPr>
          <p:cNvSpPr/>
          <p:nvPr/>
        </p:nvSpPr>
        <p:spPr>
          <a:xfrm>
            <a:off x="5376705" y="510992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HẾT GIỜ</a:t>
            </a:r>
            <a:endParaRPr lang="en-US"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8"/>
                                        </p:tgtEl>
                                        <p:attrNameLst>
                                          <p:attrName>fillcolor</p:attrName>
                                        </p:attrNameLst>
                                      </p:cBhvr>
                                      <p:to>
                                        <a:schemeClr val="accent2"/>
                                      </p:to>
                                    </p:animClr>
                                    <p:set>
                                      <p:cBhvr>
                                        <p:cTn id="32" dur="2000" fill="hold"/>
                                        <p:tgtEl>
                                          <p:spTgt spid="8"/>
                                        </p:tgtEl>
                                        <p:attrNameLst>
                                          <p:attrName>fill.type</p:attrName>
                                        </p:attrNameLst>
                                      </p:cBhvr>
                                      <p:to>
                                        <p:strVal val="solid"/>
                                      </p:to>
                                    </p:set>
                                    <p:set>
                                      <p:cBhvr>
                                        <p:cTn id="33" dur="200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6"/>
                                        </p:tgtEl>
                                        <p:attrNameLst>
                                          <p:attrName>fillcolor</p:attrName>
                                        </p:attrNameLst>
                                      </p:cBhvr>
                                      <p:to>
                                        <a:srgbClr val="E05236"/>
                                      </p:to>
                                    </p:animClr>
                                    <p:set>
                                      <p:cBhvr>
                                        <p:cTn id="39" dur="2000" fill="hold"/>
                                        <p:tgtEl>
                                          <p:spTgt spid="6"/>
                                        </p:tgtEl>
                                        <p:attrNameLst>
                                          <p:attrName>fill.type</p:attrName>
                                        </p:attrNameLst>
                                      </p:cBhvr>
                                      <p:to>
                                        <p:strVal val="solid"/>
                                      </p:to>
                                    </p:set>
                                    <p:set>
                                      <p:cBhvr>
                                        <p:cTn id="40" dur="20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
                                        </p:tgtEl>
                                        <p:attrNameLst>
                                          <p:attrName>fillcolor</p:attrName>
                                        </p:attrNameLst>
                                      </p:cBhvr>
                                      <p:to>
                                        <a:srgbClr val="E05236"/>
                                      </p:to>
                                    </p:animClr>
                                    <p:set>
                                      <p:cBhvr>
                                        <p:cTn id="46" dur="2000" fill="hold"/>
                                        <p:tgtEl>
                                          <p:spTgt spid="9"/>
                                        </p:tgtEl>
                                        <p:attrNameLst>
                                          <p:attrName>fill.type</p:attrName>
                                        </p:attrNameLst>
                                      </p:cBhvr>
                                      <p:to>
                                        <p:strVal val="solid"/>
                                      </p:to>
                                    </p:set>
                                    <p:set>
                                      <p:cBhvr>
                                        <p:cTn id="47" dur="2000" fill="hold"/>
                                        <p:tgtEl>
                                          <p:spTgt spid="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7"/>
                                        </p:tgtEl>
                                        <p:attrNameLst>
                                          <p:attrName>fillcolor</p:attrName>
                                        </p:attrNameLst>
                                      </p:cBhvr>
                                      <p:to>
                                        <a:srgbClr val="E0523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push.wav"/>
                                        </p:tgtEl>
                                      </p:cMediaNode>
                                    </p:audio>
                                  </p:subTnLst>
                                </p:cTn>
                              </p:par>
                            </p:childTnLst>
                          </p:cTn>
                        </p:par>
                      </p:childTnLst>
                    </p:cTn>
                  </p:par>
                </p:childTnLst>
              </p:cTn>
              <p:nextCondLst>
                <p:cond evt="onClick" delay="0">
                  <p:tgtEl>
                    <p:spTgt spid="7"/>
                  </p:tgtEl>
                </p:cond>
              </p:nextCondLst>
            </p:seq>
          </p:childTnLst>
        </p:cTn>
      </p:par>
    </p:tnLst>
    <p:bldLst>
      <p:bldP spid="5" grpId="0" animBg="1"/>
      <p:bldP spid="6" grpId="0" animBg="1"/>
      <p:bldP spid="7" grpId="0" animBg="1"/>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70FB44-186F-AE46-3467-63BABB2AFAB1}"/>
              </a:ext>
            </a:extLst>
          </p:cNvPr>
          <p:cNvGrpSpPr/>
          <p:nvPr/>
        </p:nvGrpSpPr>
        <p:grpSpPr>
          <a:xfrm>
            <a:off x="3201321" y="1651124"/>
            <a:ext cx="2560320" cy="2654362"/>
            <a:chOff x="3029871" y="1651124"/>
            <a:chExt cx="2560320" cy="2654362"/>
          </a:xfrm>
        </p:grpSpPr>
        <p:pic>
          <p:nvPicPr>
            <p:cNvPr id="15362" name="Picture 2" descr="Albert Einstein: Một nhà khoa học chân chính ắt sẽ có đức tin">
              <a:extLst>
                <a:ext uri="{FF2B5EF4-FFF2-40B4-BE49-F238E27FC236}">
                  <a16:creationId xmlns:a16="http://schemas.microsoft.com/office/drawing/2014/main" id="{2CD65697-83E9-6411-0DBE-1FE860547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0743"/>
            <a:stretch/>
          </p:blipFill>
          <p:spPr bwMode="auto">
            <a:xfrm>
              <a:off x="3029871" y="1651124"/>
              <a:ext cx="2560320" cy="214069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F6936A8-8E33-8A96-FBE0-66906A1FFCC7}"/>
                </a:ext>
              </a:extLst>
            </p:cNvPr>
            <p:cNvSpPr/>
            <p:nvPr/>
          </p:nvSpPr>
          <p:spPr>
            <a:xfrm>
              <a:off x="3029871" y="3791819"/>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i="0">
                  <a:solidFill>
                    <a:srgbClr val="333333"/>
                  </a:solidFill>
                  <a:effectLst/>
                </a:rPr>
                <a:t>Anbe Anhxtanh </a:t>
              </a:r>
            </a:p>
            <a:p>
              <a:pPr algn="ctr">
                <a:lnSpc>
                  <a:spcPct val="80000"/>
                </a:lnSpc>
              </a:pPr>
              <a:r>
                <a:rPr lang="en-US" sz="2000" b="1" i="0">
                  <a:solidFill>
                    <a:srgbClr val="333333"/>
                  </a:solidFill>
                  <a:effectLst/>
                </a:rPr>
                <a:t>(1879-1955)</a:t>
              </a:r>
              <a:endParaRPr lang="en-US" sz="2000" b="1" dirty="0">
                <a:solidFill>
                  <a:schemeClr val="tx1"/>
                </a:solidFill>
                <a:cs typeface="Times New Roman" panose="02020603050405020304" pitchFamily="18" charset="0"/>
              </a:endParaRPr>
            </a:p>
          </p:txBody>
        </p:sp>
      </p:grpSp>
      <p:sp>
        <p:nvSpPr>
          <p:cNvPr id="18" name="文本框 17"/>
          <p:cNvSpPr txBox="1"/>
          <p:nvPr/>
        </p:nvSpPr>
        <p:spPr>
          <a:xfrm>
            <a:off x="555715" y="155318"/>
            <a:ext cx="111905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sz="4000" b="1">
                <a:solidFill>
                  <a:schemeClr val="accent2"/>
                </a:solidFill>
              </a:rPr>
              <a:t>CHUYÊN ĐỀ 1: VẬT LÍ TRONG MỘT SỐ NGÀNH NGHỀ</a:t>
            </a:r>
            <a:endParaRPr kumimoji="0" lang="zh-CN" altLang="en-US" sz="4000" b="0" i="0" u="none" strike="noStrike" kern="1200" cap="none" spc="0" normalizeH="0" baseline="0" noProof="0" dirty="0">
              <a:ln>
                <a:noFill/>
              </a:ln>
              <a:solidFill>
                <a:schemeClr val="accent2"/>
              </a:solidFill>
              <a:effectLst/>
              <a:uLnTx/>
              <a:uFillTx/>
              <a:latin typeface="字魂59号-创粗黑" panose="00000500000000000000" pitchFamily="2" charset="-122"/>
              <a:ea typeface="字魂59号-创粗黑" panose="00000500000000000000" pitchFamily="2" charset="-122"/>
            </a:endParaRPr>
          </a:p>
        </p:txBody>
      </p:sp>
      <p:pic>
        <p:nvPicPr>
          <p:cNvPr id="4" name="图片 3" descr="2"/>
          <p:cNvPicPr>
            <a:picLocks noChangeAspect="1"/>
          </p:cNvPicPr>
          <p:nvPr/>
        </p:nvPicPr>
        <p:blipFill>
          <a:blip r:embed="rId4"/>
          <a:stretch>
            <a:fillRect/>
          </a:stretch>
        </p:blipFill>
        <p:spPr>
          <a:xfrm rot="21300000">
            <a:off x="-215900" y="-464185"/>
            <a:ext cx="871855" cy="1430655"/>
          </a:xfrm>
          <a:prstGeom prst="rect">
            <a:avLst/>
          </a:prstGeom>
        </p:spPr>
      </p:pic>
      <p:sp>
        <p:nvSpPr>
          <p:cNvPr id="65" name="Up Arrow 64"/>
          <p:cNvSpPr/>
          <p:nvPr/>
        </p:nvSpPr>
        <p:spPr>
          <a:xfrm>
            <a:off x="5866611" y="2330390"/>
            <a:ext cx="493980" cy="4527445"/>
          </a:xfrm>
          <a:prstGeom prst="upArrow">
            <a:avLst>
              <a:gd name="adj1" fmla="val 50000"/>
              <a:gd name="adj2" fmla="val 67147"/>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1" name="Bent Arrow 50"/>
          <p:cNvSpPr/>
          <p:nvPr/>
        </p:nvSpPr>
        <p:spPr>
          <a:xfrm>
            <a:off x="5990171" y="4307635"/>
            <a:ext cx="2544229" cy="2550200"/>
          </a:xfrm>
          <a:prstGeom prst="bentArrow">
            <a:avLst>
              <a:gd name="adj1" fmla="val 10194"/>
              <a:gd name="adj2" fmla="val 9038"/>
              <a:gd name="adj3" fmla="val 14263"/>
              <a:gd name="adj4" fmla="val 24932"/>
            </a:avLst>
          </a:prstGeom>
          <a:solidFill>
            <a:srgbClr val="1E9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57" name="Bent Arrow 56"/>
          <p:cNvSpPr/>
          <p:nvPr/>
        </p:nvSpPr>
        <p:spPr>
          <a:xfrm flipH="1">
            <a:off x="3891872" y="5143501"/>
            <a:ext cx="2375578" cy="1714334"/>
          </a:xfrm>
          <a:prstGeom prst="bentArrow">
            <a:avLst>
              <a:gd name="adj1" fmla="val 17304"/>
              <a:gd name="adj2" fmla="val 16238"/>
              <a:gd name="adj3" fmla="val 17061"/>
              <a:gd name="adj4" fmla="val 30061"/>
            </a:avLst>
          </a:prstGeom>
          <a:solidFill>
            <a:srgbClr val="69C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3" name="Freeform 245"/>
          <p:cNvSpPr/>
          <p:nvPr/>
        </p:nvSpPr>
        <p:spPr bwMode="auto">
          <a:xfrm>
            <a:off x="5353531" y="5706171"/>
            <a:ext cx="442125" cy="442125"/>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4" name="Freeform 5"/>
          <p:cNvSpPr>
            <a:spLocks noEditPoints="1"/>
          </p:cNvSpPr>
          <p:nvPr/>
        </p:nvSpPr>
        <p:spPr bwMode="auto">
          <a:xfrm>
            <a:off x="6376781" y="2630197"/>
            <a:ext cx="493799" cy="493799"/>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rgbClr val="1E9C8C"/>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75" name="Freeform 217"/>
          <p:cNvSpPr>
            <a:spLocks noEditPoints="1"/>
          </p:cNvSpPr>
          <p:nvPr/>
        </p:nvSpPr>
        <p:spPr bwMode="auto">
          <a:xfrm>
            <a:off x="6465561" y="4800195"/>
            <a:ext cx="505146" cy="378860"/>
          </a:xfrm>
          <a:custGeom>
            <a:avLst/>
            <a:gdLst/>
            <a:ahLst/>
            <a:cxnLst>
              <a:cxn ang="0">
                <a:pos x="78" y="58"/>
              </a:cxn>
              <a:cxn ang="0">
                <a:pos x="0" y="58"/>
              </a:cxn>
              <a:cxn ang="0">
                <a:pos x="0" y="0"/>
              </a:cxn>
              <a:cxn ang="0">
                <a:pos x="5" y="0"/>
              </a:cxn>
              <a:cxn ang="0">
                <a:pos x="5" y="53"/>
              </a:cxn>
              <a:cxn ang="0">
                <a:pos x="78" y="53"/>
              </a:cxn>
              <a:cxn ang="0">
                <a:pos x="78" y="58"/>
              </a:cxn>
              <a:cxn ang="0">
                <a:pos x="73" y="22"/>
              </a:cxn>
              <a:cxn ang="0">
                <a:pos x="71" y="23"/>
              </a:cxn>
              <a:cxn ang="0">
                <a:pos x="66" y="18"/>
              </a:cxn>
              <a:cxn ang="0">
                <a:pos x="42" y="42"/>
              </a:cxn>
              <a:cxn ang="0">
                <a:pos x="40" y="42"/>
              </a:cxn>
              <a:cxn ang="0">
                <a:pos x="31" y="34"/>
              </a:cxn>
              <a:cxn ang="0">
                <a:pos x="16" y="49"/>
              </a:cxn>
              <a:cxn ang="0">
                <a:pos x="8" y="42"/>
              </a:cxn>
              <a:cxn ang="0">
                <a:pos x="30" y="20"/>
              </a:cxn>
              <a:cxn ang="0">
                <a:pos x="32" y="20"/>
              </a:cxn>
              <a:cxn ang="0">
                <a:pos x="41" y="29"/>
              </a:cxn>
              <a:cxn ang="0">
                <a:pos x="59" y="11"/>
              </a:cxn>
              <a:cxn ang="0">
                <a:pos x="54" y="6"/>
              </a:cxn>
              <a:cxn ang="0">
                <a:pos x="55" y="4"/>
              </a:cxn>
              <a:cxn ang="0">
                <a:pos x="71" y="4"/>
              </a:cxn>
              <a:cxn ang="0">
                <a:pos x="73" y="6"/>
              </a:cxn>
              <a:cxn ang="0">
                <a:pos x="73" y="22"/>
              </a:cxn>
            </a:cxnLst>
            <a:rect l="0" t="0" r="r" b="b"/>
            <a:pathLst>
              <a:path w="78" h="58">
                <a:moveTo>
                  <a:pt x="78" y="58"/>
                </a:moveTo>
                <a:cubicBezTo>
                  <a:pt x="0" y="58"/>
                  <a:pt x="0" y="58"/>
                  <a:pt x="0" y="58"/>
                </a:cubicBezTo>
                <a:cubicBezTo>
                  <a:pt x="0" y="0"/>
                  <a:pt x="0" y="0"/>
                  <a:pt x="0" y="0"/>
                </a:cubicBezTo>
                <a:cubicBezTo>
                  <a:pt x="5" y="0"/>
                  <a:pt x="5" y="0"/>
                  <a:pt x="5" y="0"/>
                </a:cubicBezTo>
                <a:cubicBezTo>
                  <a:pt x="5" y="53"/>
                  <a:pt x="5" y="53"/>
                  <a:pt x="5" y="53"/>
                </a:cubicBezTo>
                <a:cubicBezTo>
                  <a:pt x="78" y="53"/>
                  <a:pt x="78" y="53"/>
                  <a:pt x="78" y="53"/>
                </a:cubicBezTo>
                <a:lnTo>
                  <a:pt x="78" y="58"/>
                </a:lnTo>
                <a:close/>
                <a:moveTo>
                  <a:pt x="73" y="22"/>
                </a:moveTo>
                <a:cubicBezTo>
                  <a:pt x="73" y="23"/>
                  <a:pt x="71" y="24"/>
                  <a:pt x="71" y="23"/>
                </a:cubicBezTo>
                <a:cubicBezTo>
                  <a:pt x="66" y="18"/>
                  <a:pt x="66" y="18"/>
                  <a:pt x="66" y="18"/>
                </a:cubicBezTo>
                <a:cubicBezTo>
                  <a:pt x="42" y="42"/>
                  <a:pt x="42" y="42"/>
                  <a:pt x="42" y="42"/>
                </a:cubicBezTo>
                <a:cubicBezTo>
                  <a:pt x="41" y="43"/>
                  <a:pt x="41" y="43"/>
                  <a:pt x="40" y="42"/>
                </a:cubicBezTo>
                <a:cubicBezTo>
                  <a:pt x="31" y="34"/>
                  <a:pt x="31" y="34"/>
                  <a:pt x="31" y="34"/>
                </a:cubicBezTo>
                <a:cubicBezTo>
                  <a:pt x="16" y="49"/>
                  <a:pt x="16" y="49"/>
                  <a:pt x="16" y="49"/>
                </a:cubicBezTo>
                <a:cubicBezTo>
                  <a:pt x="8" y="42"/>
                  <a:pt x="8" y="42"/>
                  <a:pt x="8" y="42"/>
                </a:cubicBezTo>
                <a:cubicBezTo>
                  <a:pt x="30" y="20"/>
                  <a:pt x="30" y="20"/>
                  <a:pt x="30" y="20"/>
                </a:cubicBezTo>
                <a:cubicBezTo>
                  <a:pt x="31" y="19"/>
                  <a:pt x="32" y="19"/>
                  <a:pt x="32" y="20"/>
                </a:cubicBezTo>
                <a:cubicBezTo>
                  <a:pt x="41" y="29"/>
                  <a:pt x="41" y="29"/>
                  <a:pt x="41" y="29"/>
                </a:cubicBezTo>
                <a:cubicBezTo>
                  <a:pt x="59" y="11"/>
                  <a:pt x="59" y="11"/>
                  <a:pt x="59" y="11"/>
                </a:cubicBezTo>
                <a:cubicBezTo>
                  <a:pt x="54" y="6"/>
                  <a:pt x="54" y="6"/>
                  <a:pt x="54" y="6"/>
                </a:cubicBezTo>
                <a:cubicBezTo>
                  <a:pt x="53" y="6"/>
                  <a:pt x="54" y="4"/>
                  <a:pt x="55" y="4"/>
                </a:cubicBezTo>
                <a:cubicBezTo>
                  <a:pt x="71" y="4"/>
                  <a:pt x="71" y="4"/>
                  <a:pt x="71" y="4"/>
                </a:cubicBezTo>
                <a:cubicBezTo>
                  <a:pt x="72" y="4"/>
                  <a:pt x="73" y="5"/>
                  <a:pt x="73" y="6"/>
                </a:cubicBezTo>
                <a:lnTo>
                  <a:pt x="73" y="22"/>
                </a:lnTo>
                <a:close/>
              </a:path>
            </a:pathLst>
          </a:custGeom>
          <a:solidFill>
            <a:srgbClr val="69C293"/>
          </a:solidFill>
          <a:ln w="9525">
            <a:noFill/>
            <a:round/>
          </a:ln>
        </p:spPr>
        <p:txBody>
          <a:bodyPr vert="horz" wrap="square" lIns="121913" tIns="60956" rIns="121913" bIns="609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5" b="0" i="0" u="none" strike="noStrike" kern="1200" cap="none" spc="0" normalizeH="0" baseline="0" noProof="0" dirty="0">
              <a:ln>
                <a:noFill/>
              </a:ln>
              <a:solidFill>
                <a:prstClr val="black"/>
              </a:solidFill>
              <a:effectLst/>
              <a:uLnTx/>
              <a:uFillTx/>
              <a:latin typeface="字魂59号-创粗黑" panose="00000500000000000000" pitchFamily="2" charset="-122"/>
              <a:ea typeface="+mn-ea"/>
              <a:cs typeface="+mn-cs"/>
            </a:endParaRPr>
          </a:p>
        </p:txBody>
      </p:sp>
      <p:sp>
        <p:nvSpPr>
          <p:cNvPr id="20" name="TextBox 19">
            <a:extLst>
              <a:ext uri="{FF2B5EF4-FFF2-40B4-BE49-F238E27FC236}">
                <a16:creationId xmlns:a16="http://schemas.microsoft.com/office/drawing/2014/main" id="{4A9012EE-59AB-7F02-E1CB-DA4BAFA47B69}"/>
              </a:ext>
            </a:extLst>
          </p:cNvPr>
          <p:cNvSpPr txBox="1"/>
          <p:nvPr/>
        </p:nvSpPr>
        <p:spPr>
          <a:xfrm>
            <a:off x="1183387" y="842147"/>
            <a:ext cx="9804644" cy="712824"/>
          </a:xfrm>
          <a:prstGeom prst="rect">
            <a:avLst/>
          </a:prstGeom>
          <a:noFill/>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rPr>
              <a:t>Bài 1: SƠ LƯỢC VỀ SỰ PHÁT TRIỂN CỦA VẬT LÍ</a:t>
            </a:r>
            <a:endParaRPr kumimoji="0" lang="zh-CN" altLang="en-US" sz="3600" b="1" u="none" strike="noStrike" kern="1200" cap="none" spc="0" normalizeH="0" baseline="0" noProof="0">
              <a:ln>
                <a:noFill/>
              </a:ln>
              <a:solidFill>
                <a:srgbClr val="2FD188"/>
              </a:solidFill>
              <a:effectLst/>
              <a:uLnTx/>
              <a:uFillTx/>
              <a:latin typeface="Calibri" pitchFamily="34" charset="0"/>
              <a:ea typeface="Microsoft YaHei" pitchFamily="34" charset="-122"/>
              <a:cs typeface="Arial" charset="0"/>
              <a:sym typeface="Arial" charset="0"/>
            </a:endParaRPr>
          </a:p>
        </p:txBody>
      </p:sp>
      <p:pic>
        <p:nvPicPr>
          <p:cNvPr id="21" name="Picture 20">
            <a:extLst>
              <a:ext uri="{FF2B5EF4-FFF2-40B4-BE49-F238E27FC236}">
                <a16:creationId xmlns:a16="http://schemas.microsoft.com/office/drawing/2014/main" id="{C42025B8-BC51-7EBA-BCB7-5DE3B3957C31}"/>
              </a:ext>
            </a:extLst>
          </p:cNvPr>
          <p:cNvPicPr>
            <a:picLocks noChangeAspect="1"/>
          </p:cNvPicPr>
          <p:nvPr/>
        </p:nvPicPr>
        <p:blipFill>
          <a:blip r:embed="rId5"/>
          <a:stretch>
            <a:fillRect/>
          </a:stretch>
        </p:blipFill>
        <p:spPr>
          <a:xfrm>
            <a:off x="1290076" y="4307635"/>
            <a:ext cx="2560320" cy="2512265"/>
          </a:xfrm>
          <a:prstGeom prst="rect">
            <a:avLst/>
          </a:prstGeom>
        </p:spPr>
      </p:pic>
      <p:grpSp>
        <p:nvGrpSpPr>
          <p:cNvPr id="22" name="Group 21">
            <a:extLst>
              <a:ext uri="{FF2B5EF4-FFF2-40B4-BE49-F238E27FC236}">
                <a16:creationId xmlns:a16="http://schemas.microsoft.com/office/drawing/2014/main" id="{B2915138-02E2-2DC4-DEE4-8BA39CBB64F7}"/>
              </a:ext>
            </a:extLst>
          </p:cNvPr>
          <p:cNvGrpSpPr/>
          <p:nvPr/>
        </p:nvGrpSpPr>
        <p:grpSpPr>
          <a:xfrm>
            <a:off x="8534400" y="3492431"/>
            <a:ext cx="2560320" cy="2677977"/>
            <a:chOff x="5027715" y="3522316"/>
            <a:chExt cx="2560320" cy="2677977"/>
          </a:xfrm>
        </p:grpSpPr>
        <p:pic>
          <p:nvPicPr>
            <p:cNvPr id="23" name="Picture 22">
              <a:extLst>
                <a:ext uri="{FF2B5EF4-FFF2-40B4-BE49-F238E27FC236}">
                  <a16:creationId xmlns:a16="http://schemas.microsoft.com/office/drawing/2014/main" id="{745EF896-5E0B-F21A-1090-53D39546EEB1}"/>
                </a:ext>
              </a:extLst>
            </p:cNvPr>
            <p:cNvPicPr>
              <a:picLocks noChangeAspect="1"/>
            </p:cNvPicPr>
            <p:nvPr/>
          </p:nvPicPr>
          <p:blipFill>
            <a:blip r:embed="rId6"/>
            <a:stretch>
              <a:fillRect/>
            </a:stretch>
          </p:blipFill>
          <p:spPr>
            <a:xfrm>
              <a:off x="5027715" y="3522316"/>
              <a:ext cx="2560320" cy="2164309"/>
            </a:xfrm>
            <a:prstGeom prst="rect">
              <a:avLst/>
            </a:prstGeom>
          </p:spPr>
        </p:pic>
        <p:sp>
          <p:nvSpPr>
            <p:cNvPr id="24" name="Rectangle 23">
              <a:extLst>
                <a:ext uri="{FF2B5EF4-FFF2-40B4-BE49-F238E27FC236}">
                  <a16:creationId xmlns:a16="http://schemas.microsoft.com/office/drawing/2014/main" id="{53C87F2E-486F-404C-A7B0-3A37BA616E51}"/>
                </a:ext>
              </a:extLst>
            </p:cNvPr>
            <p:cNvSpPr/>
            <p:nvPr/>
          </p:nvSpPr>
          <p:spPr>
            <a:xfrm>
              <a:off x="5027715" y="5686626"/>
              <a:ext cx="2560320" cy="513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000" b="1" dirty="0">
                  <a:solidFill>
                    <a:schemeClr val="tx1"/>
                  </a:solidFill>
                  <a:latin typeface="+mj-lt"/>
                  <a:cs typeface="Times New Roman" panose="02020603050405020304" pitchFamily="18" charset="0"/>
                </a:rPr>
                <a:t>Newton</a:t>
              </a:r>
            </a:p>
            <a:p>
              <a:pPr algn="ctr">
                <a:lnSpc>
                  <a:spcPct val="80000"/>
                </a:lnSpc>
              </a:pPr>
              <a:r>
                <a:rPr lang="en-US" sz="2000" b="1" dirty="0">
                  <a:solidFill>
                    <a:schemeClr val="tx1"/>
                  </a:solidFill>
                  <a:latin typeface="+mj-lt"/>
                  <a:cs typeface="Times New Roman" panose="02020603050405020304" pitchFamily="18" charset="0"/>
                </a:rPr>
                <a:t>1642-1727</a:t>
              </a:r>
            </a:p>
          </p:txBody>
        </p:sp>
      </p:grpSp>
    </p:spTree>
  </p:cSld>
  <p:clrMapOvr>
    <a:masterClrMapping/>
  </p:clrMapOvr>
  <p:transition advTm="1057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strips(upLeft)">
                                      <p:cBhvr>
                                        <p:cTn id="7" dur="500"/>
                                        <p:tgtEl>
                                          <p:spTgt spid="5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animEffect transition="in" filter="fade">
                                      <p:cBhvr>
                                        <p:cTn id="13" dur="500"/>
                                        <p:tgtEl>
                                          <p:spTgt spid="7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childTnLst>
                          </p:cTn>
                        </p:par>
                        <p:par>
                          <p:cTn id="18" fill="hold">
                            <p:stCondLst>
                              <p:cond delay="1500"/>
                            </p:stCondLst>
                            <p:childTnLst>
                              <p:par>
                                <p:cTn id="19" presetID="18" presetClass="entr" presetSubtype="3"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strips(upRight)">
                                      <p:cBhvr>
                                        <p:cTn id="21" dur="500"/>
                                        <p:tgtEl>
                                          <p:spTgt spid="5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000"/>
                            </p:stCondLst>
                            <p:childTnLst>
                              <p:par>
                                <p:cTn id="33" presetID="22" presetClass="entr" presetSubtype="4"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down)">
                                      <p:cBhvr>
                                        <p:cTn id="35" dur="500"/>
                                        <p:tgtEl>
                                          <p:spTgt spid="6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anim calcmode="lin" valueType="num">
                                      <p:cBhvr>
                                        <p:cTn id="46" dur="500" fill="hold"/>
                                        <p:tgtEl>
                                          <p:spTgt spid="3"/>
                                        </p:tgtEl>
                                        <p:attrNameLst>
                                          <p:attrName>ppt_x</p:attrName>
                                        </p:attrNameLst>
                                      </p:cBhvr>
                                      <p:tavLst>
                                        <p:tav tm="0">
                                          <p:val>
                                            <p:strVal val="#ppt_x"/>
                                          </p:val>
                                        </p:tav>
                                        <p:tav tm="100000">
                                          <p:val>
                                            <p:strVal val="#ppt_x"/>
                                          </p:val>
                                        </p:tav>
                                      </p:tavLst>
                                    </p:anim>
                                    <p:anim calcmode="lin" valueType="num">
                                      <p:cBhvr>
                                        <p:cTn id="4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51" grpId="0" bldLvl="0" animBg="1"/>
      <p:bldP spid="57" grpId="0" bldLvl="0" animBg="1"/>
      <p:bldP spid="73" grpId="0" bldLvl="0" animBg="1"/>
      <p:bldP spid="74" grpId="0" bldLvl="0" animBg="1"/>
      <p:bldP spid="7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40678" y="82112"/>
            <a:ext cx="12051322" cy="563563"/>
          </a:xfrm>
        </p:spPr>
        <p:txBody>
          <a:bodyPr/>
          <a:lstStyle/>
          <a:p>
            <a:pPr algn="ctr"/>
            <a:r>
              <a:rPr lang="vi-VN" sz="3200" b="1">
                <a:ln w="11430"/>
                <a:effectLst>
                  <a:outerShdw blurRad="38100" dist="38100" dir="2700000" algn="tl">
                    <a:srgbClr val="000000">
                      <a:alpha val="43137"/>
                    </a:srgbClr>
                  </a:outerShdw>
                </a:effectLst>
              </a:rPr>
              <a:t>BÀI 1: SƠ LƯỢC VỀ SỰ PHÁT TRIỂN CỦA VẬT LÝ</a:t>
            </a:r>
            <a:endParaRPr lang="en-US" sz="3200" b="1" dirty="0">
              <a:ln w="11430"/>
              <a:effectLst>
                <a:outerShdw blurRad="38100" dist="38100" dir="2700000" algn="tl">
                  <a:srgbClr val="000000">
                    <a:alpha val="43137"/>
                  </a:srgbClr>
                </a:outerShdw>
              </a:effectLst>
            </a:endParaRPr>
          </a:p>
        </p:txBody>
      </p:sp>
      <p:grpSp>
        <p:nvGrpSpPr>
          <p:cNvPr id="89176" name="Group 88"/>
          <p:cNvGrpSpPr>
            <a:grpSpLocks/>
          </p:cNvGrpSpPr>
          <p:nvPr/>
        </p:nvGrpSpPr>
        <p:grpSpPr bwMode="auto">
          <a:xfrm>
            <a:off x="2351088" y="1148752"/>
            <a:ext cx="7680960" cy="1097280"/>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endParaRPr>
            </a:p>
          </p:txBody>
        </p:sp>
        <p:sp>
          <p:nvSpPr>
            <p:cNvPr id="89152" name="Text Box 64"/>
            <p:cNvSpPr txBox="1">
              <a:spLocks noChangeArrowheads="1"/>
            </p:cNvSpPr>
            <p:nvPr/>
          </p:nvSpPr>
          <p:spPr bwMode="gray">
            <a:xfrm>
              <a:off x="2316" y="1900"/>
              <a:ext cx="397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457200" lvl="2"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53" name="Text Box 65"/>
            <p:cNvSpPr txBox="1">
              <a:spLocks noChangeArrowheads="1"/>
            </p:cNvSpPr>
            <p:nvPr/>
          </p:nvSpPr>
          <p:spPr bwMode="gray">
            <a:xfrm>
              <a:off x="1962" y="1851"/>
              <a:ext cx="19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1</a:t>
              </a:r>
            </a:p>
          </p:txBody>
        </p:sp>
      </p:grpSp>
      <p:grpSp>
        <p:nvGrpSpPr>
          <p:cNvPr id="89175" name="Group 87"/>
          <p:cNvGrpSpPr>
            <a:grpSpLocks/>
          </p:cNvGrpSpPr>
          <p:nvPr/>
        </p:nvGrpSpPr>
        <p:grpSpPr bwMode="auto">
          <a:xfrm>
            <a:off x="2351088" y="2467945"/>
            <a:ext cx="7680961" cy="1097280"/>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57" name="Text Box 69"/>
            <p:cNvSpPr txBox="1">
              <a:spLocks noChangeArrowheads="1"/>
            </p:cNvSpPr>
            <p:nvPr/>
          </p:nvSpPr>
          <p:spPr bwMode="gray">
            <a:xfrm>
              <a:off x="2426" y="2711"/>
              <a:ext cx="3862"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algn="just"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Một số thành tựu ban đầu của vật lí thực nghiệm</a:t>
              </a:r>
              <a:endParaRPr lang="en-US" sz="2400" b="1" dirty="0">
                <a:solidFill>
                  <a:schemeClr val="bg1"/>
                </a:solidFill>
                <a:latin typeface="Calibri" panose="020F0502020204030204" pitchFamily="34" charset="0"/>
                <a:cs typeface="Calibri" panose="020F0502020204030204" pitchFamily="34" charset="0"/>
              </a:endParaRPr>
            </a:p>
          </p:txBody>
        </p:sp>
        <p:sp>
          <p:nvSpPr>
            <p:cNvPr id="89170" name="Text Box 82"/>
            <p:cNvSpPr txBox="1">
              <a:spLocks noChangeArrowheads="1"/>
            </p:cNvSpPr>
            <p:nvPr/>
          </p:nvSpPr>
          <p:spPr bwMode="gray">
            <a:xfrm>
              <a:off x="1958" y="266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2</a:t>
              </a:r>
            </a:p>
          </p:txBody>
        </p:sp>
      </p:grpSp>
      <p:grpSp>
        <p:nvGrpSpPr>
          <p:cNvPr id="89174" name="Group 86"/>
          <p:cNvGrpSpPr>
            <a:grpSpLocks/>
          </p:cNvGrpSpPr>
          <p:nvPr/>
        </p:nvGrpSpPr>
        <p:grpSpPr bwMode="auto">
          <a:xfrm>
            <a:off x="2351088" y="3809371"/>
            <a:ext cx="7734860" cy="1097280"/>
            <a:chOff x="1728" y="3276"/>
            <a:chExt cx="4592"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2" name="Text Box 74"/>
            <p:cNvSpPr txBox="1">
              <a:spLocks noChangeArrowheads="1"/>
            </p:cNvSpPr>
            <p:nvPr/>
          </p:nvSpPr>
          <p:spPr bwMode="gray">
            <a:xfrm>
              <a:off x="2348" y="3414"/>
              <a:ext cx="3972" cy="43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Vai trò của cơ học Newton đối với sự phát triển của vật lí học và một số nhánh chính của vật lí cô điển</a:t>
              </a:r>
              <a:endParaRPr lang="en-US" sz="2400" b="1" dirty="0">
                <a:solidFill>
                  <a:schemeClr val="bg1"/>
                </a:solidFill>
                <a:latin typeface="Calibri" panose="020F0502020204030204" pitchFamily="34" charset="0"/>
                <a:cs typeface="Calibri" panose="020F0502020204030204" pitchFamily="34" charset="0"/>
              </a:endParaRPr>
            </a:p>
          </p:txBody>
        </p:sp>
        <p:sp>
          <p:nvSpPr>
            <p:cNvPr id="89171" name="Text Box 83"/>
            <p:cNvSpPr txBox="1">
              <a:spLocks noChangeArrowheads="1"/>
            </p:cNvSpPr>
            <p:nvPr/>
          </p:nvSpPr>
          <p:spPr bwMode="gray">
            <a:xfrm>
              <a:off x="1967" y="3462"/>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3</a:t>
              </a:r>
            </a:p>
          </p:txBody>
        </p:sp>
      </p:grpSp>
      <p:grpSp>
        <p:nvGrpSpPr>
          <p:cNvPr id="89173" name="Group 85"/>
          <p:cNvGrpSpPr>
            <a:grpSpLocks/>
          </p:cNvGrpSpPr>
          <p:nvPr/>
        </p:nvGrpSpPr>
        <p:grpSpPr bwMode="auto">
          <a:xfrm>
            <a:off x="2351088" y="5128460"/>
            <a:ext cx="7680960" cy="1097280"/>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89167" name="Text Box 79"/>
            <p:cNvSpPr txBox="1">
              <a:spLocks noChangeArrowheads="1"/>
            </p:cNvSpPr>
            <p:nvPr/>
          </p:nvSpPr>
          <p:spPr bwMode="gray">
            <a:xfrm>
              <a:off x="2574" y="4376"/>
              <a:ext cx="3714" cy="23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lvl="1" indent="0" defTabSz="1422400">
                <a:lnSpc>
                  <a:spcPct val="90000"/>
                </a:lnSpc>
                <a:spcBef>
                  <a:spcPct val="0"/>
                </a:spcBef>
                <a:spcAft>
                  <a:spcPct val="15000"/>
                </a:spcAft>
                <a:buNone/>
              </a:pPr>
              <a:r>
                <a:rPr lang="en-US" sz="2400" b="1">
                  <a:solidFill>
                    <a:schemeClr val="bg1"/>
                  </a:solidFill>
                  <a:latin typeface="Calibri" panose="020F0502020204030204" pitchFamily="34" charset="0"/>
                  <a:cs typeface="Calibri" panose="020F0502020204030204" pitchFamily="34" charset="0"/>
                </a:rPr>
                <a:t>Sự ra đời của vật lí hiện đại</a:t>
              </a:r>
              <a:endParaRPr lang="en-US" sz="2400" b="1" dirty="0">
                <a:solidFill>
                  <a:schemeClr val="bg1"/>
                </a:solidFill>
                <a:latin typeface="Calibri" panose="020F0502020204030204" pitchFamily="34" charset="0"/>
                <a:cs typeface="Calibri" panose="020F0502020204030204" pitchFamily="34" charset="0"/>
              </a:endParaRPr>
            </a:p>
          </p:txBody>
        </p:sp>
        <p:sp>
          <p:nvSpPr>
            <p:cNvPr id="89172" name="Text Box 84"/>
            <p:cNvSpPr txBox="1">
              <a:spLocks noChangeArrowheads="1"/>
            </p:cNvSpPr>
            <p:nvPr/>
          </p:nvSpPr>
          <p:spPr bwMode="gray">
            <a:xfrm>
              <a:off x="1967" y="4335"/>
              <a:ext cx="201"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n-ea"/>
                  <a:cs typeface="+mn-cs"/>
                </a:rPr>
                <a:t>4</a:t>
              </a:r>
            </a:p>
          </p:txBody>
        </p:sp>
      </p:grpSp>
      <p:pic>
        <p:nvPicPr>
          <p:cNvPr id="1026" name="Picture 2">
            <a:extLst>
              <a:ext uri="{FF2B5EF4-FFF2-40B4-BE49-F238E27FC236}">
                <a16:creationId xmlns:a16="http://schemas.microsoft.com/office/drawing/2014/main" id="{4A35DC1D-73E3-A6E4-157D-0A3C142C9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8" y="2367968"/>
            <a:ext cx="2661021" cy="266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98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b2004c019l">
  <a:themeElements>
    <a:clrScheme name="sample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fontScheme name="sample">
      <a:majorFont>
        <a:latin typeface="Arial"/>
        <a:ea typeface=""/>
        <a:cs typeface=""/>
      </a:majorFont>
      <a:minorFont>
        <a:latin typeface="Verdana"/>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57263"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lnDef>
  </a:objectDefaults>
  <a:extraClrSchemeLst>
    <a:extraClrScheme>
      <a:clrScheme name="sample 1">
        <a:dk1>
          <a:srgbClr val="000066"/>
        </a:dk1>
        <a:lt1>
          <a:srgbClr val="FFFFFF"/>
        </a:lt1>
        <a:dk2>
          <a:srgbClr val="58A252"/>
        </a:dk2>
        <a:lt2>
          <a:srgbClr val="B2B2B2"/>
        </a:lt2>
        <a:accent1>
          <a:srgbClr val="33CCCC"/>
        </a:accent1>
        <a:accent2>
          <a:srgbClr val="0099CC"/>
        </a:accent2>
        <a:accent3>
          <a:srgbClr val="FFFFFF"/>
        </a:accent3>
        <a:accent4>
          <a:srgbClr val="000056"/>
        </a:accent4>
        <a:accent5>
          <a:srgbClr val="ADE2E2"/>
        </a:accent5>
        <a:accent6>
          <a:srgbClr val="008AB9"/>
        </a:accent6>
        <a:hlink>
          <a:srgbClr val="6A9EB0"/>
        </a:hlink>
        <a:folHlink>
          <a:srgbClr val="6666FF"/>
        </a:folHlink>
      </a:clrScheme>
      <a:clrMap bg1="lt1" tx1="dk1" bg2="lt2" tx2="dk2" accent1="accent1" accent2="accent2" accent3="accent3" accent4="accent4" accent5="accent5" accent6="accent6" hlink="hlink" folHlink="folHlink"/>
    </a:extraClrScheme>
    <a:extraClrScheme>
      <a:clrScheme name="sample 2">
        <a:dk1>
          <a:srgbClr val="000066"/>
        </a:dk1>
        <a:lt1>
          <a:srgbClr val="FFFFFF"/>
        </a:lt1>
        <a:dk2>
          <a:srgbClr val="415CB3"/>
        </a:dk2>
        <a:lt2>
          <a:srgbClr val="B2B2B2"/>
        </a:lt2>
        <a:accent1>
          <a:srgbClr val="55AEEB"/>
        </a:accent1>
        <a:accent2>
          <a:srgbClr val="FF9933"/>
        </a:accent2>
        <a:accent3>
          <a:srgbClr val="FFFFFF"/>
        </a:accent3>
        <a:accent4>
          <a:srgbClr val="000056"/>
        </a:accent4>
        <a:accent5>
          <a:srgbClr val="B4D3F3"/>
        </a:accent5>
        <a:accent6>
          <a:srgbClr val="E78A2D"/>
        </a:accent6>
        <a:hlink>
          <a:srgbClr val="4D7AB5"/>
        </a:hlink>
        <a:folHlink>
          <a:srgbClr val="9964A2"/>
        </a:folHlink>
      </a:clrScheme>
      <a:clrMap bg1="lt1" tx1="dk1" bg2="lt2" tx2="dk2" accent1="accent1" accent2="accent2" accent3="accent3" accent4="accent4" accent5="accent5" accent6="accent6" hlink="hlink" folHlink="folHlink"/>
    </a:extraClrScheme>
    <a:extraClrScheme>
      <a:clrScheme name="sample 3">
        <a:dk1>
          <a:srgbClr val="000066"/>
        </a:dk1>
        <a:lt1>
          <a:srgbClr val="FFFFFF"/>
        </a:lt1>
        <a:dk2>
          <a:srgbClr val="58A252"/>
        </a:dk2>
        <a:lt2>
          <a:srgbClr val="B2B2B2"/>
        </a:lt2>
        <a:accent1>
          <a:srgbClr val="0066FF"/>
        </a:accent1>
        <a:accent2>
          <a:srgbClr val="2C95A0"/>
        </a:accent2>
        <a:accent3>
          <a:srgbClr val="FFFFFF"/>
        </a:accent3>
        <a:accent4>
          <a:srgbClr val="000056"/>
        </a:accent4>
        <a:accent5>
          <a:srgbClr val="AAB8FF"/>
        </a:accent5>
        <a:accent6>
          <a:srgbClr val="278791"/>
        </a:accent6>
        <a:hlink>
          <a:srgbClr val="35BBE5"/>
        </a:hlink>
        <a:folHlink>
          <a:srgbClr val="872EC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2332</TotalTime>
  <Words>3882</Words>
  <Application>Microsoft Office PowerPoint</Application>
  <PresentationFormat>Widescreen</PresentationFormat>
  <Paragraphs>390</Paragraphs>
  <Slides>41</Slides>
  <Notes>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41</vt:i4>
      </vt:variant>
    </vt:vector>
  </HeadingPairs>
  <TitlesOfParts>
    <vt:vector size="54" baseType="lpstr">
      <vt:lpstr>Arial</vt:lpstr>
      <vt:lpstr>Calibri</vt:lpstr>
      <vt:lpstr>Calibri Light</vt:lpstr>
      <vt:lpstr>Symbol</vt:lpstr>
      <vt:lpstr>Times New Roman</vt:lpstr>
      <vt:lpstr>Tw Cen MT</vt:lpstr>
      <vt:lpstr>Verdana</vt:lpstr>
      <vt:lpstr>Wingdings</vt:lpstr>
      <vt:lpstr>字魂59号-创粗黑</vt:lpstr>
      <vt:lpstr>Droplet</vt:lpstr>
      <vt:lpstr>Office Theme</vt:lpstr>
      <vt:lpstr>cdb2004c019l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BÀI 1: SƠ LƯỢC VỀ SỰ PHÁT TRIỂN CỦA VẬT LÝ</vt:lpstr>
      <vt:lpstr>Sự phát triển của vật lý học qua các thời kì</vt:lpstr>
      <vt:lpstr>Sự phát triển của vật lý học qua các thời kì</vt:lpstr>
      <vt:lpstr>Sự phát triển của vật lý học qua các thời kì</vt:lpstr>
      <vt:lpstr>Sự phát triển của vật lý học qua các thời kì</vt:lpstr>
      <vt:lpstr>BÀI 1: SƠ LƯỢC VỀ SỰ PHÁT TRIỂN CỦA VẬT LÝ</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Duong</cp:lastModifiedBy>
  <cp:revision>117</cp:revision>
  <dcterms:created xsi:type="dcterms:W3CDTF">2022-06-29T11:43:07Z</dcterms:created>
  <dcterms:modified xsi:type="dcterms:W3CDTF">2022-09-18T14:43:06Z</dcterms:modified>
</cp:coreProperties>
</file>