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0"/>
  </p:notesMasterIdLst>
  <p:sldIdLst>
    <p:sldId id="432" r:id="rId2"/>
    <p:sldId id="510" r:id="rId3"/>
    <p:sldId id="526" r:id="rId4"/>
    <p:sldId id="543" r:id="rId5"/>
    <p:sldId id="560" r:id="rId6"/>
    <p:sldId id="594" r:id="rId7"/>
    <p:sldId id="595" r:id="rId8"/>
    <p:sldId id="596" r:id="rId9"/>
    <p:sldId id="597" r:id="rId10"/>
    <p:sldId id="598" r:id="rId11"/>
    <p:sldId id="599" r:id="rId12"/>
    <p:sldId id="600" r:id="rId13"/>
    <p:sldId id="601" r:id="rId14"/>
    <p:sldId id="602" r:id="rId15"/>
    <p:sldId id="603" r:id="rId16"/>
    <p:sldId id="604" r:id="rId17"/>
    <p:sldId id="605" r:id="rId18"/>
    <p:sldId id="606" r:id="rId19"/>
    <p:sldId id="607" r:id="rId20"/>
    <p:sldId id="608" r:id="rId21"/>
    <p:sldId id="609" r:id="rId22"/>
    <p:sldId id="610" r:id="rId23"/>
    <p:sldId id="611" r:id="rId24"/>
    <p:sldId id="612" r:id="rId25"/>
    <p:sldId id="613" r:id="rId26"/>
    <p:sldId id="614" r:id="rId27"/>
    <p:sldId id="615" r:id="rId28"/>
    <p:sldId id="616" r:id="rId29"/>
    <p:sldId id="617" r:id="rId30"/>
    <p:sldId id="618" r:id="rId31"/>
    <p:sldId id="619" r:id="rId32"/>
    <p:sldId id="620" r:id="rId33"/>
    <p:sldId id="621" r:id="rId34"/>
    <p:sldId id="622" r:id="rId35"/>
    <p:sldId id="623" r:id="rId36"/>
    <p:sldId id="624" r:id="rId37"/>
    <p:sldId id="625" r:id="rId38"/>
    <p:sldId id="626" r:id="rId39"/>
    <p:sldId id="627" r:id="rId40"/>
    <p:sldId id="628" r:id="rId41"/>
    <p:sldId id="629" r:id="rId42"/>
    <p:sldId id="630" r:id="rId43"/>
    <p:sldId id="631" r:id="rId44"/>
    <p:sldId id="632" r:id="rId45"/>
    <p:sldId id="633" r:id="rId46"/>
    <p:sldId id="634" r:id="rId47"/>
    <p:sldId id="635" r:id="rId48"/>
    <p:sldId id="636" r:id="rId49"/>
    <p:sldId id="637" r:id="rId50"/>
    <p:sldId id="638" r:id="rId51"/>
    <p:sldId id="639" r:id="rId52"/>
    <p:sldId id="640" r:id="rId53"/>
    <p:sldId id="641" r:id="rId54"/>
    <p:sldId id="642" r:id="rId55"/>
    <p:sldId id="643" r:id="rId56"/>
    <p:sldId id="644" r:id="rId57"/>
    <p:sldId id="645" r:id="rId58"/>
    <p:sldId id="646" r:id="rId59"/>
    <p:sldId id="647" r:id="rId60"/>
    <p:sldId id="648" r:id="rId61"/>
    <p:sldId id="649" r:id="rId62"/>
    <p:sldId id="650" r:id="rId63"/>
    <p:sldId id="651" r:id="rId64"/>
    <p:sldId id="652" r:id="rId65"/>
    <p:sldId id="653" r:id="rId66"/>
    <p:sldId id="654" r:id="rId67"/>
    <p:sldId id="655" r:id="rId68"/>
    <p:sldId id="656" r:id="rId69"/>
    <p:sldId id="657" r:id="rId70"/>
    <p:sldId id="658" r:id="rId71"/>
    <p:sldId id="659" r:id="rId72"/>
    <p:sldId id="660" r:id="rId73"/>
    <p:sldId id="661" r:id="rId74"/>
    <p:sldId id="662" r:id="rId75"/>
    <p:sldId id="663" r:id="rId76"/>
    <p:sldId id="664" r:id="rId77"/>
    <p:sldId id="665" r:id="rId78"/>
    <p:sldId id="666" r:id="rId79"/>
    <p:sldId id="667" r:id="rId80"/>
    <p:sldId id="668" r:id="rId81"/>
    <p:sldId id="669" r:id="rId82"/>
    <p:sldId id="670" r:id="rId83"/>
    <p:sldId id="672" r:id="rId84"/>
    <p:sldId id="671" r:id="rId85"/>
    <p:sldId id="673" r:id="rId86"/>
    <p:sldId id="674" r:id="rId87"/>
    <p:sldId id="577" r:id="rId88"/>
    <p:sldId id="578" r:id="rId89"/>
    <p:sldId id="579" r:id="rId90"/>
    <p:sldId id="580" r:id="rId91"/>
    <p:sldId id="581" r:id="rId92"/>
    <p:sldId id="582" r:id="rId93"/>
    <p:sldId id="583" r:id="rId94"/>
    <p:sldId id="584" r:id="rId95"/>
    <p:sldId id="585" r:id="rId96"/>
    <p:sldId id="586" r:id="rId97"/>
    <p:sldId id="587" r:id="rId98"/>
    <p:sldId id="588" r:id="rId99"/>
    <p:sldId id="589" r:id="rId100"/>
    <p:sldId id="590" r:id="rId101"/>
    <p:sldId id="591" r:id="rId102"/>
    <p:sldId id="592" r:id="rId103"/>
    <p:sldId id="593" r:id="rId104"/>
    <p:sldId id="561" r:id="rId105"/>
    <p:sldId id="562" r:id="rId106"/>
    <p:sldId id="563" r:id="rId107"/>
    <p:sldId id="564" r:id="rId108"/>
    <p:sldId id="565" r:id="rId109"/>
    <p:sldId id="566" r:id="rId110"/>
    <p:sldId id="567" r:id="rId111"/>
    <p:sldId id="568" r:id="rId112"/>
    <p:sldId id="569" r:id="rId113"/>
    <p:sldId id="570" r:id="rId114"/>
    <p:sldId id="571" r:id="rId115"/>
    <p:sldId id="572" r:id="rId116"/>
    <p:sldId id="573" r:id="rId117"/>
    <p:sldId id="574" r:id="rId118"/>
    <p:sldId id="575" r:id="rId119"/>
    <p:sldId id="576" r:id="rId120"/>
    <p:sldId id="544" r:id="rId121"/>
    <p:sldId id="545" r:id="rId122"/>
    <p:sldId id="546" r:id="rId123"/>
    <p:sldId id="547" r:id="rId124"/>
    <p:sldId id="548" r:id="rId125"/>
    <p:sldId id="549" r:id="rId126"/>
    <p:sldId id="550" r:id="rId127"/>
    <p:sldId id="551" r:id="rId128"/>
    <p:sldId id="552" r:id="rId129"/>
    <p:sldId id="553" r:id="rId130"/>
    <p:sldId id="554" r:id="rId131"/>
    <p:sldId id="555" r:id="rId132"/>
    <p:sldId id="556" r:id="rId133"/>
    <p:sldId id="557" r:id="rId134"/>
    <p:sldId id="558" r:id="rId135"/>
    <p:sldId id="559" r:id="rId136"/>
    <p:sldId id="527" r:id="rId137"/>
    <p:sldId id="528" r:id="rId138"/>
    <p:sldId id="529" r:id="rId139"/>
    <p:sldId id="530" r:id="rId140"/>
    <p:sldId id="531" r:id="rId141"/>
    <p:sldId id="532" r:id="rId142"/>
    <p:sldId id="533" r:id="rId143"/>
    <p:sldId id="534" r:id="rId144"/>
    <p:sldId id="535" r:id="rId145"/>
    <p:sldId id="536" r:id="rId146"/>
    <p:sldId id="537" r:id="rId147"/>
    <p:sldId id="675" r:id="rId148"/>
    <p:sldId id="676" r:id="rId149"/>
    <p:sldId id="682" r:id="rId150"/>
    <p:sldId id="683" r:id="rId151"/>
    <p:sldId id="689" r:id="rId152"/>
    <p:sldId id="690" r:id="rId153"/>
    <p:sldId id="696" r:id="rId154"/>
    <p:sldId id="697" r:id="rId155"/>
    <p:sldId id="703" r:id="rId156"/>
    <p:sldId id="704" r:id="rId157"/>
    <p:sldId id="710" r:id="rId158"/>
    <p:sldId id="711" r:id="rId159"/>
    <p:sldId id="717" r:id="rId160"/>
    <p:sldId id="718" r:id="rId161"/>
    <p:sldId id="719" r:id="rId162"/>
    <p:sldId id="720" r:id="rId163"/>
    <p:sldId id="721" r:id="rId164"/>
    <p:sldId id="722" r:id="rId165"/>
    <p:sldId id="723" r:id="rId166"/>
    <p:sldId id="712" r:id="rId167"/>
    <p:sldId id="713" r:id="rId168"/>
    <p:sldId id="714" r:id="rId169"/>
    <p:sldId id="715" r:id="rId170"/>
    <p:sldId id="716" r:id="rId171"/>
    <p:sldId id="705" r:id="rId172"/>
    <p:sldId id="706" r:id="rId173"/>
    <p:sldId id="707" r:id="rId174"/>
    <p:sldId id="708" r:id="rId175"/>
    <p:sldId id="709" r:id="rId176"/>
    <p:sldId id="698" r:id="rId177"/>
    <p:sldId id="699" r:id="rId178"/>
    <p:sldId id="700" r:id="rId179"/>
    <p:sldId id="701" r:id="rId180"/>
    <p:sldId id="702" r:id="rId181"/>
    <p:sldId id="691" r:id="rId182"/>
    <p:sldId id="692" r:id="rId183"/>
    <p:sldId id="693" r:id="rId184"/>
    <p:sldId id="694" r:id="rId185"/>
    <p:sldId id="695" r:id="rId186"/>
    <p:sldId id="684" r:id="rId187"/>
    <p:sldId id="685" r:id="rId188"/>
    <p:sldId id="686" r:id="rId189"/>
    <p:sldId id="687" r:id="rId190"/>
    <p:sldId id="688" r:id="rId191"/>
    <p:sldId id="677" r:id="rId192"/>
    <p:sldId id="678" r:id="rId193"/>
    <p:sldId id="679" r:id="rId194"/>
    <p:sldId id="680" r:id="rId195"/>
    <p:sldId id="681" r:id="rId196"/>
    <p:sldId id="539" r:id="rId197"/>
    <p:sldId id="538" r:id="rId198"/>
    <p:sldId id="540" r:id="rId199"/>
    <p:sldId id="541" r:id="rId200"/>
    <p:sldId id="542" r:id="rId201"/>
    <p:sldId id="511" r:id="rId202"/>
    <p:sldId id="512" r:id="rId203"/>
    <p:sldId id="513" r:id="rId204"/>
    <p:sldId id="514" r:id="rId205"/>
    <p:sldId id="515" r:id="rId206"/>
    <p:sldId id="516" r:id="rId207"/>
    <p:sldId id="517" r:id="rId208"/>
    <p:sldId id="518" r:id="rId209"/>
    <p:sldId id="519" r:id="rId210"/>
    <p:sldId id="520" r:id="rId211"/>
    <p:sldId id="521" r:id="rId212"/>
    <p:sldId id="724" r:id="rId213"/>
    <p:sldId id="725" r:id="rId214"/>
    <p:sldId id="726" r:id="rId215"/>
    <p:sldId id="728" r:id="rId216"/>
    <p:sldId id="729" r:id="rId217"/>
    <p:sldId id="730" r:id="rId218"/>
    <p:sldId id="731" r:id="rId219"/>
    <p:sldId id="732" r:id="rId220"/>
    <p:sldId id="734" r:id="rId221"/>
    <p:sldId id="735" r:id="rId222"/>
    <p:sldId id="736" r:id="rId223"/>
    <p:sldId id="737" r:id="rId224"/>
    <p:sldId id="738" r:id="rId225"/>
    <p:sldId id="740" r:id="rId226"/>
    <p:sldId id="741" r:id="rId227"/>
    <p:sldId id="742" r:id="rId228"/>
    <p:sldId id="743" r:id="rId2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82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theme" Target="theme/theme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notesMaster" Target="notesMasters/notesMaster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231" Type="http://schemas.openxmlformats.org/officeDocument/2006/relationships/presProps" Target="presProp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D58CB-F68C-47C6-91A0-1EE89F7A3E5B}" type="datetimeFigureOut">
              <a:rPr lang="en-US" smtClean="0"/>
              <a:t>24/6/2022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B82C3-2A85-4F61-B282-74B20309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4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CE2E09-86DE-47D5-A3D9-D1AF1CF319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190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7005173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5838439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2208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6143226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3443202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8915926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043607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1651355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5524447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5019733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2651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5036790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1488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540531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3942348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2088875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7582083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278238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3880869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1680173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1728900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5058890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481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2706425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8819882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5317452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1906532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947986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8727558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5258016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492418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949218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094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8194100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277339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3849606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2086656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867766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071977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6696589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2185284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8147416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0552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3132483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3501967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4639748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0943084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3659297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662117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8115467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347334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917574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8931463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2051135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219493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381855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8183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575107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5996811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8214115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4235231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5433241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335186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6612003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1992892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4794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*GV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418453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746287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516649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244654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995759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67439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694864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10375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074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6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6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6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3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4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4"/>
          <p:cNvSpPr txBox="1">
            <a:spLocks noGrp="1"/>
          </p:cNvSpPr>
          <p:nvPr>
            <p:ph type="body" idx="1"/>
          </p:nvPr>
        </p:nvSpPr>
        <p:spPr>
          <a:xfrm rot="5400000">
            <a:off x="3901440" y="-1356360"/>
            <a:ext cx="438912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6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4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4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5"/>
          <p:cNvSpPr txBox="1">
            <a:spLocks noGrp="1"/>
          </p:cNvSpPr>
          <p:nvPr>
            <p:ph type="title"/>
          </p:nvPr>
        </p:nvSpPr>
        <p:spPr>
          <a:xfrm rot="5400000">
            <a:off x="7604919" y="2148683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5"/>
          <p:cNvSpPr txBox="1">
            <a:spLocks noGrp="1"/>
          </p:cNvSpPr>
          <p:nvPr>
            <p:ph type="body" idx="1"/>
          </p:nvPr>
        </p:nvSpPr>
        <p:spPr>
          <a:xfrm rot="5400000">
            <a:off x="2016920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6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5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5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3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4"/>
          <p:cNvSpPr txBox="1"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4"/>
          <p:cNvSpPr txBox="1"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45720" lvl="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4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4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7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8"/>
          <p:cNvSpPr txBox="1"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8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8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2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9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body" idx="1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body" idx="2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5445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9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0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0"/>
          <p:cNvSpPr txBox="1"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body" idx="2"/>
          </p:nvPr>
        </p:nvSpPr>
        <p:spPr>
          <a:xfrm>
            <a:off x="6193368" y="1859758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body" idx="3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body" idx="4"/>
          </p:nvPr>
        </p:nvSpPr>
        <p:spPr>
          <a:xfrm>
            <a:off x="6193368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61315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6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0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0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4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1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6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2"/>
          <p:cNvSpPr txBox="1"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 txBox="1">
            <a:spLocks noGrp="1"/>
          </p:cNvSpPr>
          <p:nvPr>
            <p:ph type="body" idx="1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75" tIns="45700" rIns="1827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62"/>
          <p:cNvSpPr txBox="1">
            <a:spLocks noGrp="1"/>
          </p:cNvSpPr>
          <p:nvPr>
            <p:ph type="body" idx="2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68935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6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2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9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3"/>
          <p:cNvSpPr/>
          <p:nvPr/>
        </p:nvSpPr>
        <p:spPr>
          <a:xfrm rot="-10380000" flipH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algn="tl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9" name="Google Shape;89;p63"/>
          <p:cNvSpPr/>
          <p:nvPr/>
        </p:nvSpPr>
        <p:spPr>
          <a:xfrm rot="-10380000" flipH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0" name="Google Shape;90;p63"/>
          <p:cNvSpPr txBox="1"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63"/>
          <p:cNvSpPr txBox="1">
            <a:spLocks noGrp="1"/>
          </p:cNvSpPr>
          <p:nvPr>
            <p:ph type="body" idx="1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000" tIns="45700" rIns="45700" bIns="45700" anchor="t" anchorCtr="0">
            <a:normAutofit/>
          </a:bodyPr>
          <a:lstStyle>
            <a:lvl1pPr marL="457200" lvl="0" indent="-2286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marL="914400" lvl="1" indent="-293369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marL="1828800" lvl="3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marL="2286000" lvl="4" indent="-265747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6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3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3"/>
          <p:cNvSpPr txBox="1">
            <a:spLocks noGrp="1"/>
          </p:cNvSpPr>
          <p:nvPr>
            <p:ph type="sldNum" idx="12"/>
          </p:nvPr>
        </p:nvSpPr>
        <p:spPr>
          <a:xfrm>
            <a:off x="10769600" y="6356351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5" name="Google Shape;95;p63"/>
          <p:cNvSpPr>
            <a:spLocks noGrp="1"/>
          </p:cNvSpPr>
          <p:nvPr>
            <p:ph type="pic" idx="2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6" name="Google Shape;96;p63"/>
          <p:cNvSpPr/>
          <p:nvPr/>
        </p:nvSpPr>
        <p:spPr>
          <a:xfrm rot="10800000" flipH="1">
            <a:off x="-12700" y="5816600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7" name="Google Shape;97;p63"/>
          <p:cNvSpPr/>
          <p:nvPr/>
        </p:nvSpPr>
        <p:spPr>
          <a:xfrm rot="10800000" flipH="1">
            <a:off x="5842000" y="6219826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400229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2"/>
          <p:cNvSpPr/>
          <p:nvPr/>
        </p:nvSpPr>
        <p:spPr>
          <a:xfrm>
            <a:off x="-12700" y="-7144"/>
            <a:ext cx="1221740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Google Shape;28;p52"/>
          <p:cNvSpPr/>
          <p:nvPr/>
        </p:nvSpPr>
        <p:spPr>
          <a:xfrm>
            <a:off x="5842000" y="-7144"/>
            <a:ext cx="63500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Google Shape;29;p52"/>
          <p:cNvSpPr txBox="1"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52"/>
          <p:cNvSpPr txBox="1"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Google Shape;31;p5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52"/>
          <p:cNvSpPr txBox="1">
            <a:spLocks noGrp="1"/>
          </p:cNvSpPr>
          <p:nvPr>
            <p:ph type="ft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3" name="Google Shape;33;p52"/>
          <p:cNvSpPr txBox="1">
            <a:spLocks noGrp="1"/>
          </p:cNvSpPr>
          <p:nvPr>
            <p:ph type="sldNum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4" name="Google Shape;34;p52"/>
          <p:cNvGrpSpPr/>
          <p:nvPr/>
        </p:nvGrpSpPr>
        <p:grpSpPr>
          <a:xfrm>
            <a:off x="-39058" y="-16113"/>
            <a:ext cx="12264340" cy="1086266"/>
            <a:chOff x="-29322" y="-1971"/>
            <a:chExt cx="9198255" cy="1086266"/>
          </a:xfrm>
        </p:grpSpPr>
        <p:sp>
          <p:nvSpPr>
            <p:cNvPr id="35" name="Google Shape;35;p52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Google Shape;36;p52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2511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43" descr="Firewrk8"/>
          <p:cNvSpPr>
            <a:spLocks noChangeAspect="1" noChangeArrowheads="1"/>
          </p:cNvSpPr>
          <p:nvPr/>
        </p:nvSpPr>
        <p:spPr bwMode="auto">
          <a:xfrm>
            <a:off x="2590800" y="1524000"/>
            <a:ext cx="14033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00C30E-83D6-4A86-9373-EC29C40EF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WordArt 40"/>
          <p:cNvSpPr>
            <a:spLocks noChangeArrowheads="1" noChangeShapeType="1" noTextEdit="1"/>
          </p:cNvSpPr>
          <p:nvPr/>
        </p:nvSpPr>
        <p:spPr bwMode="auto">
          <a:xfrm>
            <a:off x="586510" y="1155739"/>
            <a:ext cx="11496341" cy="28210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ÔN TẬP</a:t>
            </a:r>
            <a:r>
              <a:rPr kumimoji="0" lang="en-US" sz="3600" b="1" i="0" u="none" strike="noStrike" kern="10" cap="none" spc="0" normalizeH="0" noProof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VĂN BẢN NGHỊ LUẬN</a:t>
            </a:r>
            <a:r>
              <a:rPr kumimoji="0" lang="en-US" sz="3600" b="1" i="0" u="none" strike="noStrike" kern="10" cap="none" spc="0" normalizeH="0" baseline="0" noProof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Nghị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luận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1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33797A4-719D-4320-82AB-E04E7EC2E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724" y="4655127"/>
            <a:ext cx="2954886" cy="2256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Khi nước ngọt quý hơn vàng - Báo Công an Nhân dân điện tử">
            <a:extLst>
              <a:ext uri="{FF2B5EF4-FFF2-40B4-BE49-F238E27FC236}">
                <a16:creationId xmlns="" xmlns:a16="http://schemas.microsoft.com/office/drawing/2014/main" id="{83BE8233-B9A8-4341-8FB3-C6D1009E2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93" y="4084204"/>
            <a:ext cx="3040150" cy="2468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F18EC3E-E492-48D7-82DE-7A52C4B5BF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6239">
            <a:off x="7658709" y="3688420"/>
            <a:ext cx="3217109" cy="221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0">
            <a:extLst>
              <a:ext uri="{FF2B5EF4-FFF2-40B4-BE49-F238E27FC236}">
                <a16:creationId xmlns="" xmlns:a16="http://schemas.microsoft.com/office/drawing/2014/main" id="{83F3D47C-0DF0-430E-8838-EDF4B5A2E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268" y="4211375"/>
            <a:ext cx="2174170" cy="19976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268" y="280016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438" y="4211375"/>
            <a:ext cx="8642555" cy="19976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FEE4FC3-7B4C-4E77-BDB3-6445834DE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81" y="344896"/>
            <a:ext cx="10161638" cy="1790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4F9B5F1-8A73-401F-9E78-BFAE2175C02B}"/>
              </a:ext>
            </a:extLst>
          </p:cNvPr>
          <p:cNvSpPr txBox="1"/>
          <p:nvPr/>
        </p:nvSpPr>
        <p:spPr>
          <a:xfrm>
            <a:off x="867700" y="344896"/>
            <a:ext cx="10161639" cy="1567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TẬP: </a:t>
            </a:r>
            <a:endParaRPr lang="en-US" sz="240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 SAO CHÚNG TA PHẢI ĐỐI XỬ THÂN THIỆN VỚI ĐỘNG VẬT?    </a:t>
            </a:r>
            <a:endParaRPr lang="en-US" sz="240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(Kim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Du) </a:t>
            </a:r>
            <a:endParaRPr lang="en-US" sz="240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A3027AA-03EA-4C6B-A027-644CFD5AA6B3}"/>
              </a:ext>
            </a:extLst>
          </p:cNvPr>
          <p:cNvSpPr txBox="1"/>
          <p:nvPr/>
        </p:nvSpPr>
        <p:spPr>
          <a:xfrm>
            <a:off x="490384" y="2917971"/>
            <a:ext cx="6113206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indent="285750" algn="just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EECBB2D-EE74-4590-AB6C-8CB23B5F7749}"/>
              </a:ext>
            </a:extLst>
          </p:cNvPr>
          <p:cNvSpPr txBox="1"/>
          <p:nvPr/>
        </p:nvSpPr>
        <p:spPr>
          <a:xfrm>
            <a:off x="2866102" y="4467038"/>
            <a:ext cx="7919884" cy="1640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30480" indent="-342900" algn="just">
              <a:lnSpc>
                <a:spcPct val="115000"/>
              </a:lnSpc>
              <a:spcAft>
                <a:spcPts val="1200"/>
              </a:spcAft>
              <a:buFontTx/>
              <a:buChar char="-"/>
              <a:tabLst>
                <a:tab pos="342900" algn="l"/>
              </a:tabLst>
            </a:pP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Kim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</a:t>
            </a:r>
          </a:p>
          <a:p>
            <a:pPr marL="342900" marR="30480" indent="-342900" algn="just">
              <a:lnSpc>
                <a:spcPct val="115000"/>
              </a:lnSpc>
              <a:spcAft>
                <a:spcPts val="1200"/>
              </a:spcAft>
              <a:buFontTx/>
              <a:buChar char="-"/>
              <a:tabLst>
                <a:tab pos="342900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Bách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tuổit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vạn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R="30480" algn="just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F053770-AC6A-4003-A5E4-89FDE30614EB}"/>
              </a:ext>
            </a:extLst>
          </p:cNvPr>
          <p:cNvSpPr txBox="1"/>
          <p:nvPr/>
        </p:nvSpPr>
        <p:spPr>
          <a:xfrm>
            <a:off x="490384" y="4880458"/>
            <a:ext cx="2160638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indent="285750" algn="just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704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  <p:bldP spid="3" grpId="0" animBg="1"/>
      <p:bldP spid="5" grpId="0"/>
      <p:bldP spid="11" grpId="0"/>
      <p:bldP spid="13" grpId="0"/>
      <p:bldP spid="1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99FFF514-6F6A-4636-A702-FD21026C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74" y="2244436"/>
            <a:ext cx="11485418" cy="37130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88538" y="552911"/>
            <a:ext cx="312553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4864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LUYỆN ĐỀ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8958" y="1378958"/>
            <a:ext cx="389337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4864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1: ĐỌC HIỂU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5685" y="2483301"/>
            <a:ext cx="735329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074" y="3240336"/>
            <a:ext cx="11388435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150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49927"/>
            <a:ext cx="11248897" cy="49183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29" y="1644458"/>
            <a:ext cx="11248897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150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[…]</a:t>
            </a:r>
          </a:p>
        </p:txBody>
      </p:sp>
    </p:spTree>
    <p:extLst>
      <p:ext uri="{BB962C8B-B14F-4D97-AF65-F5344CB8AC3E}">
        <p14:creationId xmlns:p14="http://schemas.microsoft.com/office/powerpoint/2010/main" val="37497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29" y="1011381"/>
            <a:ext cx="11387443" cy="50707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29" y="1493123"/>
            <a:ext cx="11276606" cy="4107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stress: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stress.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[…]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6" y="1080655"/>
            <a:ext cx="11333019" cy="50984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332979"/>
            <a:ext cx="11179625" cy="4593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ý?</a:t>
            </a:r>
          </a:p>
          <a:p>
            <a:pPr>
              <a:lnSpc>
                <a:spcPct val="115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stress”.</a:t>
            </a:r>
          </a:p>
          <a:p>
            <a:pPr>
              <a:lnSpc>
                <a:spcPct val="115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vứt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6" y="1944528"/>
            <a:ext cx="11443853" cy="35972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57897" y="456318"/>
            <a:ext cx="2186817" cy="669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028" y="2673335"/>
            <a:ext cx="11290461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ở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 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1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82" y="886691"/>
            <a:ext cx="11305310" cy="534785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7860" y="1066800"/>
            <a:ext cx="10820400" cy="4896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“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stress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:”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stress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vuốt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20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:"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8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22218"/>
            <a:ext cx="11124206" cy="46689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963008"/>
            <a:ext cx="11013370" cy="3254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50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4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49927"/>
            <a:ext cx="11193479" cy="47382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29" y="1510683"/>
            <a:ext cx="11193479" cy="401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4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11B4F03F-A78F-4E82-91D2-D6CBE9C77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485857"/>
            <a:ext cx="6538352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5502278A-5AA4-4FA2-8B38-8AC49B1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290461" cy="49273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595" y="539412"/>
            <a:ext cx="663995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SGK: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922" y="1593379"/>
            <a:ext cx="689323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02: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975" y="2130134"/>
            <a:ext cx="11040169" cy="4043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bao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chê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khiếm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khuyết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chưa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Bất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cứ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hỏi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hẳn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chẳng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dám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trỏ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rằng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chưa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Chê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nhược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phổ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đây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quá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nghiêm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trọng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càng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căn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bệnh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hết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chữa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ái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ấy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thuốc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hữu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hiệu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căn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bệnh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Thật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vậy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khả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năng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thương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chia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sẻ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dán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dần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bói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đắp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ta,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đặt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suy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thức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tỉnh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lúc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ấy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tiếng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ngạo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mạn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vô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lối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do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bật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ra.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(Minh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Đăng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6,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Sđd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tr. 75)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44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83673"/>
            <a:ext cx="11082643" cy="51123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297" y="1342920"/>
            <a:ext cx="10848108" cy="4393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Ở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Chê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nhược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phổ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”?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nhạo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5. Theo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nhạo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57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10" y="884903"/>
            <a:ext cx="11695471" cy="533891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C45747C-1679-4A07-9DFC-4F3038DB0C66}"/>
              </a:ext>
            </a:extLst>
          </p:cNvPr>
          <p:cNvSpPr txBox="1"/>
          <p:nvPr/>
        </p:nvSpPr>
        <p:spPr>
          <a:xfrm>
            <a:off x="248265" y="1258021"/>
            <a:ext cx="11695470" cy="4341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indent="285750" algn="just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480" indent="285750" algn="just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con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1,2: 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50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54DF82B-665D-413C-AE63-171279125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29" y="1418054"/>
            <a:ext cx="11332025" cy="43731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01745" y="537394"/>
            <a:ext cx="206659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lời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422" y="1905003"/>
            <a:ext cx="10931236" cy="3321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Ở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Chê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nhược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hầu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cợt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chê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tránh</a:t>
            </a:r>
            <a:r>
              <a:rPr lang="en-US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8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29" y="831273"/>
            <a:ext cx="11193479" cy="52231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0204" y="1391790"/>
            <a:ext cx="10751128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4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nhạo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nhược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tệ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thói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tàn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5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tỉnh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căn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nhạo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gắn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Tóm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cách“chữa</a:t>
            </a:r>
            <a:r>
              <a:rPr lang="en-US" sz="24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47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36" y="415636"/>
            <a:ext cx="11679382" cy="62622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667" y="552898"/>
            <a:ext cx="1070906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60"/>
              </a:spcAft>
              <a:tabLst>
                <a:tab pos="3429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03:</a:t>
            </a:r>
            <a:r>
              <a:rPr lang="en-US" sz="2400" b="1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Đọc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yêu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đến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4: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303" y="1069963"/>
            <a:ext cx="11401794" cy="541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cuộc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giữa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kia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biệt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nét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gần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gũi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tương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Bên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cạnh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tương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đặc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ăn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uống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,...), con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giống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tâm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tinh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thần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khoẻ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mạnh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minh?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cuộc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hạnh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phúc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nghiệp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thích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tôn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trọng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Tuy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khao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đáng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ấy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bao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giờ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thoả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mãn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tế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rơi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hoàn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bất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hạnh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Ốm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đau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mất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thiếu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thốn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thất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bại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,...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xảy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bao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xung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quanh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ta.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Hễ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lâm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ngộ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khốn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khổ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sẻ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chia,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đỡ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vật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chất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tinh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thần</a:t>
            </a:r>
            <a:r>
              <a:rPr lang="en-US" sz="2400" i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.”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                                                                                                            (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Internet 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1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509" y="789709"/>
            <a:ext cx="11457709" cy="53062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842" y="1036554"/>
            <a:ext cx="11484922" cy="481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1.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2.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3.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Theo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4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Ý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5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rút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đắn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80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73" y="1593273"/>
            <a:ext cx="11554691" cy="46274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5601" y="524738"/>
            <a:ext cx="206659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lời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030" y="1957779"/>
            <a:ext cx="11359734" cy="3817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1.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2.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3.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Theo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tỉnh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9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94" y="983673"/>
            <a:ext cx="11179625" cy="48213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69" y="1477243"/>
            <a:ext cx="10889673" cy="3649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4.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:“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hễ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khoẻ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minh,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hạnh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phúc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5.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3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99FFF514-6F6A-4636-A702-FD21026C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963" y="497027"/>
            <a:ext cx="6497781" cy="12258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11" y="2083072"/>
            <a:ext cx="4764971" cy="5908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91346" y="597054"/>
            <a:ext cx="6096000" cy="10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TIẾNG VIỆT: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HÁN VIỆT, VĂN BẢN VÀ ĐOẠN VĂN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163" y="2115298"/>
            <a:ext cx="428719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 LẠI LÍ THUYẾT: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163" y="3034146"/>
            <a:ext cx="11543745" cy="366287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801" y="3271795"/>
            <a:ext cx="11242467" cy="307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63782"/>
            <a:ext cx="11318170" cy="494607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448" y="1835446"/>
            <a:ext cx="11082643" cy="364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Tao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19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08" y="858981"/>
            <a:ext cx="11263747" cy="56110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419" y="1109602"/>
            <a:ext cx="10931236" cy="510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6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55965"/>
            <a:ext cx="11179625" cy="49045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582" y="1579934"/>
            <a:ext cx="11042073" cy="3982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66" y="678425"/>
            <a:ext cx="11356258" cy="59730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1BAEC4-B651-4241-B601-A0FAAB272447}"/>
              </a:ext>
            </a:extLst>
          </p:cNvPr>
          <p:cNvSpPr txBox="1"/>
          <p:nvPr/>
        </p:nvSpPr>
        <p:spPr>
          <a:xfrm>
            <a:off x="569030" y="766916"/>
            <a:ext cx="11111694" cy="5628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</a:t>
            </a:r>
            <a:r>
              <a:rPr lang="en-US" sz="2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ý </a:t>
            </a:r>
            <a:r>
              <a:rPr lang="en-US" sz="24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54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5456" y="413938"/>
            <a:ext cx="5083625" cy="62883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70" y="2347256"/>
            <a:ext cx="11536839" cy="37625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40941" y="413938"/>
            <a:ext cx="573578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8070" y="1339802"/>
            <a:ext cx="499749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VỀ TỪ HÁN VIỆT: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458" y="2438426"/>
            <a:ext cx="206017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5750" fontAlgn="base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873" y="3117449"/>
            <a:ext cx="11693232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mĩ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93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3891" y="497028"/>
            <a:ext cx="2757657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842655"/>
            <a:ext cx="11110352" cy="412865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8754" y="602640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7857" y="2834250"/>
            <a:ext cx="10990688" cy="188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8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9BADEE02-1241-4161-BAD0-8DBCF84A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4" y="291587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1" y="1209525"/>
            <a:ext cx="10985661" cy="12011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5028" y="360262"/>
            <a:ext cx="1832553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5750" fontAlgn="base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029" y="1292743"/>
            <a:ext cx="10805552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rgbClr val="0D0D0D"/>
              </a:buClr>
              <a:buFont typeface="+mj-lt"/>
              <a:buAutoNum type="alphaLcPeriod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+ A,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+ 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)+ 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426452"/>
              </p:ext>
            </p:extLst>
          </p:nvPr>
        </p:nvGraphicFramePr>
        <p:xfrm>
          <a:off x="569029" y="3443996"/>
          <a:ext cx="10985663" cy="32918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910935">
                  <a:extLst>
                    <a:ext uri="{9D8B030D-6E8A-4147-A177-3AD203B41FA5}">
                      <a16:colId xmlns="" xmlns:a16="http://schemas.microsoft.com/office/drawing/2014/main" val="3468670376"/>
                    </a:ext>
                  </a:extLst>
                </a:gridCol>
                <a:gridCol w="2036618">
                  <a:extLst>
                    <a:ext uri="{9D8B030D-6E8A-4147-A177-3AD203B41FA5}">
                      <a16:colId xmlns="" xmlns:a16="http://schemas.microsoft.com/office/drawing/2014/main" val="2868789700"/>
                    </a:ext>
                  </a:extLst>
                </a:gridCol>
                <a:gridCol w="7038110">
                  <a:extLst>
                    <a:ext uri="{9D8B030D-6E8A-4147-A177-3AD203B41FA5}">
                      <a16:colId xmlns="" xmlns:a16="http://schemas.microsoft.com/office/drawing/2014/main" val="624854693"/>
                    </a:ext>
                  </a:extLst>
                </a:gridCol>
              </a:tblGrid>
              <a:tr h="5534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 tố Hán Việt 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Hán Việt (sơn+ A)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5371327"/>
                  </a:ext>
                </a:extLst>
              </a:tr>
              <a:tr h="4206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9289505"/>
                  </a:ext>
                </a:extLst>
              </a:tr>
              <a:tr h="4206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4294142"/>
                  </a:ext>
                </a:extLst>
              </a:tr>
              <a:tr h="4505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0506099"/>
                  </a:ext>
                </a:extLst>
              </a:tr>
              <a:tr h="3648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 Tinh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850223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520686" y="2743599"/>
            <a:ext cx="1082348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3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7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873563"/>
              </p:ext>
            </p:extLst>
          </p:nvPr>
        </p:nvGraphicFramePr>
        <p:xfrm>
          <a:off x="997526" y="1205344"/>
          <a:ext cx="10307782" cy="46762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787238">
                  <a:extLst>
                    <a:ext uri="{9D8B030D-6E8A-4147-A177-3AD203B41FA5}">
                      <a16:colId xmlns="" xmlns:a16="http://schemas.microsoft.com/office/drawing/2014/main" val="4076333699"/>
                    </a:ext>
                  </a:extLst>
                </a:gridCol>
                <a:gridCol w="2216727">
                  <a:extLst>
                    <a:ext uri="{9D8B030D-6E8A-4147-A177-3AD203B41FA5}">
                      <a16:colId xmlns="" xmlns:a16="http://schemas.microsoft.com/office/drawing/2014/main" val="4226177950"/>
                    </a:ext>
                  </a:extLst>
                </a:gridCol>
                <a:gridCol w="6303817">
                  <a:extLst>
                    <a:ext uri="{9D8B030D-6E8A-4147-A177-3AD203B41FA5}">
                      <a16:colId xmlns="" xmlns:a16="http://schemas.microsoft.com/office/drawing/2014/main" val="47495824"/>
                    </a:ext>
                  </a:extLst>
                </a:gridCol>
              </a:tblGrid>
              <a:tr h="1241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Hán Việt (thổ  + A)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nghĩa từ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7348447"/>
                  </a:ext>
                </a:extLst>
              </a:tr>
              <a:tr h="818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 cư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 ở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840343"/>
                  </a:ext>
                </a:extLst>
              </a:tr>
              <a:tr h="1241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nhưỡng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 nhưỡng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 có độ mềm, xốp dùng trong trồng trọt, nông nghiệp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0364443"/>
                  </a:ext>
                </a:extLst>
              </a:tr>
              <a:tr h="8183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 canh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94810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0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870609"/>
              </p:ext>
            </p:extLst>
          </p:nvPr>
        </p:nvGraphicFramePr>
        <p:xfrm>
          <a:off x="484909" y="678870"/>
          <a:ext cx="10917382" cy="59784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717964">
                  <a:extLst>
                    <a:ext uri="{9D8B030D-6E8A-4147-A177-3AD203B41FA5}">
                      <a16:colId xmlns="" xmlns:a16="http://schemas.microsoft.com/office/drawing/2014/main" val="4244051965"/>
                    </a:ext>
                  </a:extLst>
                </a:gridCol>
                <a:gridCol w="1925782">
                  <a:extLst>
                    <a:ext uri="{9D8B030D-6E8A-4147-A177-3AD203B41FA5}">
                      <a16:colId xmlns="" xmlns:a16="http://schemas.microsoft.com/office/drawing/2014/main" val="3505608447"/>
                    </a:ext>
                  </a:extLst>
                </a:gridCol>
                <a:gridCol w="7273636">
                  <a:extLst>
                    <a:ext uri="{9D8B030D-6E8A-4147-A177-3AD203B41FA5}">
                      <a16:colId xmlns="" xmlns:a16="http://schemas.microsoft.com/office/drawing/2014/main" val="1543404153"/>
                    </a:ext>
                  </a:extLst>
                </a:gridCol>
              </a:tblGrid>
              <a:tr h="930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 tố Hán Việt 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Hán Việt (thiên  + A)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 nghĩa từ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2437579"/>
                  </a:ext>
                </a:extLst>
              </a:tr>
              <a:tr h="613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bẩm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 bẩm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 sinh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2004952"/>
                  </a:ext>
                </a:extLst>
              </a:tr>
              <a:tr h="613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 hạ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 nơi nói chung trên trái đất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0179739"/>
                  </a:ext>
                </a:extLst>
              </a:tr>
              <a:tr h="613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mệnh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 mệnh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mệnh trời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9613739"/>
                  </a:ext>
                </a:extLst>
              </a:tr>
              <a:tr h="613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lương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 lương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bn tính tốt sẵn có từ mới sinh ra, lương tâm.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0165512"/>
                  </a:ext>
                </a:extLst>
              </a:tr>
              <a:tr h="613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 tài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 năng nổi bật hơn hẳn mọi người, dường như được trời phú cho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0835971"/>
                  </a:ext>
                </a:extLst>
              </a:tr>
              <a:tr h="6138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 tính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 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vốn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0503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29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="" xmlns:a16="http://schemas.microsoft.com/office/drawing/2014/main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56" y="1870365"/>
            <a:ext cx="11415152" cy="47743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531" y="526474"/>
            <a:ext cx="11193977" cy="1067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659" y="550216"/>
            <a:ext cx="10667504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  <a:buClr>
                <a:srgbClr val="0D0D0D"/>
              </a:buClr>
            </a:pP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b.Tìm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A 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9993" y="1909642"/>
            <a:ext cx="1031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398" y="2432862"/>
            <a:ext cx="11276110" cy="4144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A+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+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5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/>
      <p:bldP spid="5" grpId="0"/>
      <p:bldP spid="6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748145"/>
            <a:ext cx="11262752" cy="55141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689" y="958394"/>
            <a:ext cx="10751127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6689" y="1475459"/>
            <a:ext cx="10515601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      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0480" lvl="0" algn="just">
              <a:lnSpc>
                <a:spcPct val="115000"/>
              </a:lnSpc>
              <a:spcAft>
                <a:spcPts val="1200"/>
              </a:spcAft>
              <a:buClr>
                <a:srgbClr val="0D0D0D"/>
              </a:buClr>
            </a:pPr>
            <a:r>
              <a:rPr lang="en-US" sz="24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c.Thái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just">
              <a:lnSpc>
                <a:spcPct val="115000"/>
              </a:lnSpc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A8972BDD-0327-42B7-9151-63E5F0EFE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103" y="1690255"/>
            <a:ext cx="10639297" cy="43364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9218" y="497028"/>
            <a:ext cx="120417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algn="just">
              <a:lnSpc>
                <a:spcPct val="115000"/>
              </a:lnSpc>
              <a:spcAft>
                <a:spcPts val="9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2218" y="2260247"/>
            <a:ext cx="10155381" cy="3565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Font typeface="+mj-lt"/>
              <a:buAutoNum type="alphaLcPeriod"/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Font typeface="+mj-lt"/>
              <a:buAutoNum type="alphaLcPeriod"/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Font typeface="+mj-lt"/>
              <a:buAutoNum type="alphaLcPeriod"/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ổn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tuệ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tộc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5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59" y="1290863"/>
            <a:ext cx="11110351" cy="49852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3669" y="1700838"/>
            <a:ext cx="4331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 Cho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4288" y="2435401"/>
            <a:ext cx="10792691" cy="351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đệ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i="1" dirty="0">
                <a:solidFill>
                  <a:srgbClr val="34495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3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654" y="497028"/>
            <a:ext cx="2757055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6515" y="537394"/>
            <a:ext cx="149271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13214"/>
              </p:ext>
            </p:extLst>
          </p:nvPr>
        </p:nvGraphicFramePr>
        <p:xfrm>
          <a:off x="748145" y="1385455"/>
          <a:ext cx="10751127" cy="548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17827">
                  <a:extLst>
                    <a:ext uri="{9D8B030D-6E8A-4147-A177-3AD203B41FA5}">
                      <a16:colId xmlns="" xmlns:a16="http://schemas.microsoft.com/office/drawing/2014/main" val="122937548"/>
                    </a:ext>
                  </a:extLst>
                </a:gridCol>
                <a:gridCol w="3440361">
                  <a:extLst>
                    <a:ext uri="{9D8B030D-6E8A-4147-A177-3AD203B41FA5}">
                      <a16:colId xmlns="" xmlns:a16="http://schemas.microsoft.com/office/drawing/2014/main" val="3392794276"/>
                    </a:ext>
                  </a:extLst>
                </a:gridCol>
                <a:gridCol w="4192939">
                  <a:extLst>
                    <a:ext uri="{9D8B030D-6E8A-4147-A177-3AD203B41FA5}">
                      <a16:colId xmlns="" xmlns:a16="http://schemas.microsoft.com/office/drawing/2014/main" val="1215919862"/>
                    </a:ext>
                  </a:extLst>
                </a:gridCol>
              </a:tblGrid>
              <a:tr h="24949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thuần việt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Hán Việt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1223143"/>
                  </a:ext>
                </a:extLst>
              </a:tr>
              <a:tr h="45161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 mẹ, anh em, nhà thơ, đất nước, sông núi, loài người, năm học, to lớn, rừng núi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80933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9BADEE02-1241-4161-BAD0-8DBCF84A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32" y="791995"/>
            <a:ext cx="7959813" cy="700449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36" y="1991032"/>
            <a:ext cx="11046542" cy="451300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0100E9C-8955-49AD-8C28-1974C6A78FED}"/>
              </a:ext>
            </a:extLst>
          </p:cNvPr>
          <p:cNvSpPr txBox="1"/>
          <p:nvPr/>
        </p:nvSpPr>
        <p:spPr>
          <a:xfrm>
            <a:off x="283905" y="870605"/>
            <a:ext cx="832852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pt-BR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sz="2800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HƯỚNG PHÂN TÍCH VĂN BẢN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B4BF9A-A071-4658-A775-1C8020727306}"/>
              </a:ext>
            </a:extLst>
          </p:cNvPr>
          <p:cNvSpPr txBox="1"/>
          <p:nvPr/>
        </p:nvSpPr>
        <p:spPr>
          <a:xfrm>
            <a:off x="937765" y="2087815"/>
            <a:ext cx="10532177" cy="4227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khiếm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pt-BR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 sao chúng ta phải đối xử thân thiện với động vật?” của hai tác giả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cần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xử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thân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thiện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đó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đem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đến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cho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ứng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xử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0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145" y="1094509"/>
            <a:ext cx="11014364" cy="49045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3276" y="1215298"/>
            <a:ext cx="1861407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6691" y="1762888"/>
            <a:ext cx="10668000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a.Tìm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0902" y="2399773"/>
            <a:ext cx="6096000" cy="25699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6691" y="5050445"/>
            <a:ext cx="660738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4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9BADEE02-1241-4161-BAD0-8DBCF84A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97028"/>
            <a:ext cx="2521527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74" y="1607127"/>
            <a:ext cx="11333018" cy="48490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35780" y="537394"/>
            <a:ext cx="103105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9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223" y="1762509"/>
            <a:ext cx="11166268" cy="444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1000"/>
              </a:spcAft>
              <a:buSzPts val="1400"/>
              <a:buFontTx/>
              <a:buChar char="-"/>
            </a:pP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SzPts val="1400"/>
              <a:buFontTx/>
              <a:buChar char="-"/>
            </a:pP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SzPts val="1400"/>
              <a:buFontTx/>
              <a:buChar char="-"/>
            </a:pP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lnSpc>
                <a:spcPct val="115000"/>
              </a:lnSpc>
              <a:spcAft>
                <a:spcPts val="1000"/>
              </a:spcAft>
              <a:buSzPts val="1400"/>
              <a:buFontTx/>
              <a:buChar char="-"/>
            </a:pPr>
            <a:r>
              <a:rPr lang="en-US" sz="28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46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99FFF514-6F6A-4636-A702-FD21026C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3309" y="497028"/>
            <a:ext cx="6456218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470570" cy="51074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1463" y="510419"/>
            <a:ext cx="5996322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VỀ VĂN BẢN, ĐOẠN VĂN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4704" y="1690199"/>
            <a:ext cx="909896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030" y="2238298"/>
            <a:ext cx="11275461" cy="4144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Ở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(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Uẩn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2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29" y="914400"/>
            <a:ext cx="11248897" cy="56803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27" y="1144396"/>
            <a:ext cx="10917381" cy="5283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nhọc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(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2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91" y="969819"/>
            <a:ext cx="11236036" cy="51400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2836" y="1227121"/>
            <a:ext cx="10945091" cy="473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lung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Bang,…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0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662544"/>
            <a:ext cx="11054934" cy="448887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2513640"/>
            <a:ext cx="11054934" cy="2856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28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8582" y="497028"/>
            <a:ext cx="2438400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221188" cy="44978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0317" y="482054"/>
            <a:ext cx="103105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0933" y="1714000"/>
            <a:ext cx="10917382" cy="390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La)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 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ngõ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đèo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1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20" y="2032602"/>
            <a:ext cx="11165770" cy="390698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435" y="2258105"/>
            <a:ext cx="10834255" cy="2984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63" y="415636"/>
            <a:ext cx="11485417" cy="64423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9823" y="523915"/>
            <a:ext cx="5707012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HS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4290" y="1115211"/>
            <a:ext cx="10945091" cy="5628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La”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1):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7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625871"/>
            <a:ext cx="10944097" cy="37496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2322119"/>
            <a:ext cx="10750134" cy="2291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1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29148"/>
            <a:ext cx="10919964" cy="508819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1BD2D8-D71D-465A-859E-64D189F68FFF}"/>
              </a:ext>
            </a:extLst>
          </p:cNvPr>
          <p:cNvSpPr txBox="1"/>
          <p:nvPr/>
        </p:nvSpPr>
        <p:spPr>
          <a:xfrm>
            <a:off x="762000" y="1249559"/>
            <a:ext cx="10668000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15000"/>
              </a:lnSpc>
              <a:buAutoNum type="arabicPeriod" startAt="2"/>
              <a:tabLst>
                <a:tab pos="342900" algn="l"/>
              </a:tabLst>
            </a:pP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tabLst>
                <a:tab pos="342900" algn="l"/>
              </a:tabLst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pt-BR" sz="2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bản “Vì sao chúng ta phải đối xử thân thiện với động vật?” của hai tác giả 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Du, 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Bách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6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11B4F03F-A78F-4E82-91D2-D6CBE9C77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942108"/>
            <a:ext cx="11042073" cy="525087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4731" y="1161934"/>
            <a:ext cx="1861407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8983" y="1934417"/>
            <a:ext cx="10792690" cy="4034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GV chia 3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– 4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– 7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F550CCF1-A26F-4D93-909B-B75E6EBDB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5346" y="497028"/>
            <a:ext cx="2743200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579418"/>
            <a:ext cx="11151915" cy="43780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35780" y="497028"/>
            <a:ext cx="103105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223" y="1815465"/>
            <a:ext cx="10903527" cy="390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6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054934" cy="42623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012" y="1971591"/>
            <a:ext cx="10860970" cy="3410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vẹt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6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34291"/>
            <a:ext cx="11305309" cy="54309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078" y="919579"/>
            <a:ext cx="10917382" cy="5025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ham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7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13" y="233790"/>
            <a:ext cx="11124206" cy="1207081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25" y="1776677"/>
            <a:ext cx="11706593" cy="495663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8588" y="366432"/>
            <a:ext cx="1083425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– 7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3236" y="1706155"/>
            <a:ext cx="11679382" cy="489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28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734291"/>
            <a:ext cx="11054934" cy="53894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114" y="895995"/>
            <a:ext cx="6689652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030" y="1629593"/>
            <a:ext cx="11054934" cy="4137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2400" b="1" dirty="0" err="1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45710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2400" b="1" dirty="0">
              <a:solidFill>
                <a:srgbClr val="365F9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200"/>
              </a:spcAft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to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200"/>
              </a:spcAft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9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18" y="942109"/>
            <a:ext cx="11762509" cy="53062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824" y="1296392"/>
            <a:ext cx="11110352" cy="473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200"/>
              </a:spcAft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xứng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tóc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nồng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tòng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săn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đua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phủ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nồng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7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288473"/>
            <a:ext cx="11151915" cy="47659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435" y="1727000"/>
            <a:ext cx="10778837" cy="4170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20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rương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9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013370" cy="44839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6012" y="1713614"/>
            <a:ext cx="10819406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0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7855" y="497028"/>
            <a:ext cx="256369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634836"/>
            <a:ext cx="11110352" cy="45027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66578" y="497028"/>
            <a:ext cx="1492716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553" y="1971701"/>
            <a:ext cx="10931306" cy="3828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ta”.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thâu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56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5502278A-5AA4-4FA2-8B38-8AC49B1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297858"/>
            <a:ext cx="10905215" cy="452775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65EC060-9967-4703-8548-493EDB4F998B}"/>
              </a:ext>
            </a:extLst>
          </p:cNvPr>
          <p:cNvSpPr txBox="1"/>
          <p:nvPr/>
        </p:nvSpPr>
        <p:spPr>
          <a:xfrm>
            <a:off x="569030" y="1803628"/>
            <a:ext cx="10609006" cy="3589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hệ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thống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lí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lẽ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bằng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chứng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1386840" algn="l"/>
              </a:tabLst>
            </a:pP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2.1.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Sự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gắn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bó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tuổi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thơ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cuộc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sống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mỗi</a:t>
            </a:r>
            <a:r>
              <a:rPr lang="en-US" sz="2800" b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1386840" algn="l"/>
              </a:tabLst>
            </a:pP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=&gt;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Bằng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chứng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2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66801"/>
            <a:ext cx="11068788" cy="50153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369" y="1267046"/>
            <a:ext cx="10848110" cy="4614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"):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9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764" y="466697"/>
            <a:ext cx="10099963" cy="20409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18" y="3061160"/>
            <a:ext cx="11568545" cy="13798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30582" y="616354"/>
            <a:ext cx="8188035" cy="157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KĨ NĂNG VIẾT: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BÀI VĂN TRÌNH BÀY Ý KIẾN VỀ MỘT HIỆN TƯỢNG ĐỜI SỐNG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819" y="3357673"/>
            <a:ext cx="1138843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 TÌM HIỂU CHUNG VỀ B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ÀI VĂN TRÌNH BÀY Ý KIẾN VỀ MỘT HIỆN TƯỢNG TRONG ĐỜI SỐNG</a:t>
            </a:r>
            <a:endParaRPr lang="en-US" sz="28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18" y="4862945"/>
            <a:ext cx="11568545" cy="18703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599" y="5096368"/>
            <a:ext cx="11547764" cy="1460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1.Thế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7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27018"/>
            <a:ext cx="11318170" cy="44057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2108319"/>
            <a:ext cx="11124206" cy="304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1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82" y="1191492"/>
            <a:ext cx="11748654" cy="50846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361356"/>
            <a:ext cx="10723418" cy="474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suy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nghĩ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8052"/>
            <a:ext cx="11180618" cy="44701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29" y="1788825"/>
            <a:ext cx="10694715" cy="3503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054934" cy="45532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27" y="1693727"/>
            <a:ext cx="10931237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179625" cy="437314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803615"/>
            <a:ext cx="11179625" cy="3538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2-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truyện,một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8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27" y="651164"/>
            <a:ext cx="11416145" cy="56942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7465" y="994399"/>
            <a:ext cx="11276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RÈN KĨ NĂNG VIẾT B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ÀI VĂN TRÌNH BÀY Ý KIẾN VỀ MỘT HIỆN TƯỢNG 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  TRONG 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ĐỜI SỐNG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7466" y="1825396"/>
            <a:ext cx="11013369" cy="435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0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29" y="1431908"/>
            <a:ext cx="11110353" cy="46502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29" y="1891986"/>
            <a:ext cx="10777843" cy="3631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45" y="1418054"/>
            <a:ext cx="11291455" cy="47333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084" y="1571907"/>
            <a:ext cx="10985661" cy="4162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948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91381"/>
            <a:ext cx="11082196" cy="499970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0A005D-642D-40ED-B077-EE4A8E5FD9FF}"/>
              </a:ext>
            </a:extLst>
          </p:cNvPr>
          <p:cNvSpPr txBox="1"/>
          <p:nvPr/>
        </p:nvSpPr>
        <p:spPr>
          <a:xfrm>
            <a:off x="569030" y="1458725"/>
            <a:ext cx="10977716" cy="4265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1386840" algn="l"/>
              </a:tabLst>
            </a:pP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=&gt;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Bằng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chứng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380"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8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45" y="1246909"/>
            <a:ext cx="11236037" cy="46828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576" y="1394042"/>
            <a:ext cx="10971806" cy="423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i="1" u="sng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Giới thiệu hiện t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(vấn 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ề) cần bàn luận.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i="1" u="sng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bài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Ð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ra ý kiến bàn luận.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1 (lí lẽ, bằng chứng)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2 (lí lẽ, bằng chứng)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3 (lí lẽ, bằng chứng)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i="1" u="sng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bài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Khẳng 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ịnh 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kiến của bản thân.</a:t>
            </a:r>
            <a:endParaRPr lang="en-US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72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371599"/>
            <a:ext cx="11054934" cy="43226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606419"/>
            <a:ext cx="11054934" cy="354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7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620982"/>
            <a:ext cx="11013370" cy="31865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872" y="2215714"/>
            <a:ext cx="10903528" cy="1795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bổ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sung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nghiệm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92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8182" y="449207"/>
            <a:ext cx="8534400" cy="1623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:..........................................................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386840" algn="l"/>
              </a:tabLst>
            </a:pP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:.................................................................</a:t>
            </a:r>
            <a:endParaRPr lang="en-US" sz="2400" dirty="0">
              <a:solidFill>
                <a:schemeClr val="accent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079577"/>
              </p:ext>
            </p:extLst>
          </p:nvPr>
        </p:nvGraphicFramePr>
        <p:xfrm>
          <a:off x="263236" y="2104571"/>
          <a:ext cx="11776363" cy="45945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447309">
                  <a:extLst>
                    <a:ext uri="{9D8B030D-6E8A-4147-A177-3AD203B41FA5}">
                      <a16:colId xmlns="" xmlns:a16="http://schemas.microsoft.com/office/drawing/2014/main" val="3682431967"/>
                    </a:ext>
                  </a:extLst>
                </a:gridCol>
                <a:gridCol w="7329054">
                  <a:extLst>
                    <a:ext uri="{9D8B030D-6E8A-4147-A177-3AD203B41FA5}">
                      <a16:colId xmlns="" xmlns:a16="http://schemas.microsoft.com/office/drawing/2014/main" val="377201772"/>
                    </a:ext>
                  </a:extLst>
                </a:gridCol>
              </a:tblGrid>
              <a:tr h="388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2584015"/>
                  </a:ext>
                </a:extLst>
              </a:tr>
              <a:tr h="486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hiện tượng (vấn đề) cần bàn luận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Ðọc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MB,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3779991"/>
                  </a:ext>
                </a:extLst>
              </a:tr>
              <a:tr h="1239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được ý kiến (tình cảm, thái độ, cách đánh giá,…) của người viết về hiện tượng (vấn đề)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 sung những câu tình cảm, thái độ, cách đánh giá về hiện tượng (vấn đề) nếu thấy còn thiếu.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4878739"/>
                  </a:ext>
                </a:extLst>
              </a:tr>
              <a:tr h="737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Ðưa ra được những lí lẽ, bằng chứng  để bài viết có sức thuyết phục.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Kiểm tra các lí lẽ bằng chứng, nếu lí lẽ chưa chắc chắn, bằng chứng chưa tiêu biểu hoặc còn thiếu thì phải chỉnh sửa, thay thế, bổ sung.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13669045"/>
                  </a:ext>
                </a:extLst>
              </a:tr>
              <a:tr h="486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Ðảm bảo các yêu cầu về chính tả và diễn 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8933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29" y="455464"/>
            <a:ext cx="6122716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248897" cy="460867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6110" y="585214"/>
            <a:ext cx="5109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ĐỀ VÀ BÀI LÀM THAM KHẢO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6110" y="1633934"/>
            <a:ext cx="142378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64895" y="1632129"/>
            <a:ext cx="9933708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  <a:tabLst>
                <a:tab pos="400050" algn="l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Think- Pair- Share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(10- 12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phút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1470" y="2283749"/>
            <a:ext cx="7404166" cy="3249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450"/>
              </a:spcAft>
            </a:pPr>
            <a:r>
              <a:rPr lang="pt-BR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 (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HS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ộc</a:t>
            </a:r>
            <a:r>
              <a:rPr lang="en-US" sz="24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243F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B2: Pair (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GV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B3: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(Chia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chia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(Ảnh: Let's Discover the Doors of Knowledge - WordPress.com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54" y="2363269"/>
            <a:ext cx="3075709" cy="3116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8146473" y="2457450"/>
            <a:ext cx="13854" cy="31813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8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9" grpId="0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1"/>
            <a:ext cx="11277600" cy="57634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691" y="719221"/>
            <a:ext cx="10155382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5284" y="1311858"/>
            <a:ext cx="10833261" cy="4818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53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385455"/>
            <a:ext cx="10985661" cy="46135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581" y="1873044"/>
            <a:ext cx="10848109" cy="354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762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165770" cy="43870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145" y="1695724"/>
            <a:ext cx="10820399" cy="396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5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124206" cy="43177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369" y="1623947"/>
            <a:ext cx="10903527" cy="3905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+ +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quấy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+ +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nhục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đay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+ +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18" y="886691"/>
            <a:ext cx="11291455" cy="54171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224" y="1034810"/>
            <a:ext cx="10986654" cy="5075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Do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71" y="1032387"/>
            <a:ext cx="11051458" cy="532416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076A85-87C8-4905-A005-8B33EF8FA7CB}"/>
              </a:ext>
            </a:extLst>
          </p:cNvPr>
          <p:cNvSpPr txBox="1"/>
          <p:nvPr/>
        </p:nvSpPr>
        <p:spPr>
          <a:xfrm>
            <a:off x="800100" y="1318246"/>
            <a:ext cx="10821629" cy="471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1386840" algn="l"/>
              </a:tabLst>
            </a:pP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Vai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trò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hệ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sinh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thái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1386840" algn="l"/>
              </a:tabLst>
            </a:pP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=&gt;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Bằng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chứng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vết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khuyết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7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39091"/>
            <a:ext cx="11165770" cy="53062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4060" y="1347074"/>
            <a:ext cx="10695709" cy="4690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16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77637"/>
            <a:ext cx="11193479" cy="47798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7860" y="1370630"/>
            <a:ext cx="10875818" cy="4393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7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2050473"/>
            <a:ext cx="11082643" cy="36575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29" y="2801141"/>
            <a:ext cx="10985661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C1.Mở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27" y="997527"/>
            <a:ext cx="11568545" cy="490450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29" y="1147668"/>
            <a:ext cx="11387444" cy="444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C2.Thân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55" y="1418053"/>
            <a:ext cx="11152909" cy="48026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1715" y="1660022"/>
            <a:ext cx="10709564" cy="440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+ 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+ 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+ 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0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52945"/>
            <a:ext cx="11221188" cy="52370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005" y="1410418"/>
            <a:ext cx="10931237" cy="4522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08364"/>
            <a:ext cx="11276606" cy="490110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933" y="1670841"/>
            <a:ext cx="10972800" cy="4283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8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73" y="1122219"/>
            <a:ext cx="11471563" cy="51123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6472" y="1394964"/>
            <a:ext cx="11319163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 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2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246908"/>
            <a:ext cx="11165770" cy="45858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144" y="1545950"/>
            <a:ext cx="10875819" cy="4024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0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193479" cy="43454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949680"/>
            <a:ext cx="11193479" cy="3282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97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08" y="840182"/>
            <a:ext cx="11577482" cy="51776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F6D989-3248-48C0-9AAA-99F754896E2A}"/>
              </a:ext>
            </a:extLst>
          </p:cNvPr>
          <p:cNvSpPr txBox="1"/>
          <p:nvPr/>
        </p:nvSpPr>
        <p:spPr>
          <a:xfrm>
            <a:off x="569030" y="1073364"/>
            <a:ext cx="11406660" cy="4328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1386840" algn="l"/>
              </a:tabLst>
            </a:pP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2.3.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Thực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trạng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đáng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báo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cuộc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sống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24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1386840" algn="l"/>
              </a:tabLst>
            </a:pP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4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Bằng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chứng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cùa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6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594" y="1828799"/>
            <a:ext cx="11179625" cy="33528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0594" y="2295411"/>
            <a:ext cx="11082642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C3.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5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10">
            <a:extLst>
              <a:ext uri="{FF2B5EF4-FFF2-40B4-BE49-F238E27FC236}">
                <a16:creationId xmlns="" xmlns:a16="http://schemas.microsoft.com/office/drawing/2014/main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63" y="1444514"/>
            <a:ext cx="11665527" cy="147879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483172"/>
            <a:ext cx="8200897" cy="62883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363" y="3203113"/>
            <a:ext cx="11499273" cy="34501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535378"/>
            <a:ext cx="785247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782" y="1444514"/>
            <a:ext cx="1161010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ở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327" y="3203113"/>
            <a:ext cx="11166763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,..).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4" grpId="0"/>
      <p:bldP spid="5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91" y="845127"/>
            <a:ext cx="11568545" cy="54309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4339" y="1140102"/>
            <a:ext cx="11401297" cy="498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5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94510"/>
            <a:ext cx="11179625" cy="4572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29" y="1556218"/>
            <a:ext cx="11041079" cy="384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4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3163"/>
            <a:ext cx="11096497" cy="38515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9280" y="1881494"/>
            <a:ext cx="10715995" cy="291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game: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đãng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14141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75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041079" cy="44147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436" y="2072859"/>
            <a:ext cx="10764981" cy="345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cha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86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14400"/>
            <a:ext cx="11054934" cy="53755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145" y="1365738"/>
            <a:ext cx="10875819" cy="4522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0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179625" cy="46502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224" y="1606560"/>
            <a:ext cx="10931236" cy="4273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7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49927"/>
            <a:ext cx="11110352" cy="49322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006" y="1483239"/>
            <a:ext cx="10820400" cy="4265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C1.MỞ BÀI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66800"/>
            <a:ext cx="11193479" cy="4937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732" y="1482436"/>
            <a:ext cx="11042073" cy="4522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C2.THÂN BÀI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Game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=&gt;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=&gt;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=&gt;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697" y="1091381"/>
            <a:ext cx="11390671" cy="454250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A1A637-6261-4922-B9E9-AA78DBBCD904}"/>
              </a:ext>
            </a:extLst>
          </p:cNvPr>
          <p:cNvSpPr txBox="1"/>
          <p:nvPr/>
        </p:nvSpPr>
        <p:spPr>
          <a:xfrm>
            <a:off x="314632" y="1426920"/>
            <a:ext cx="11562736" cy="374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1386840" algn="l"/>
              </a:tabLst>
            </a:pPr>
            <a:r>
              <a:rPr lang="en-US" sz="2800" b="1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2.4.</a:t>
            </a:r>
            <a:r>
              <a:rPr lang="en-US" sz="2800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Lời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kêu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gọi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bảo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vệ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động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vót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22218"/>
            <a:ext cx="10985661" cy="45181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2442" y="1485405"/>
            <a:ext cx="107788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game.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24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110352" cy="46640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27" y="1680939"/>
            <a:ext cx="109866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cha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43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58" y="1163781"/>
            <a:ext cx="10957952" cy="464127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0879" y="1651844"/>
            <a:ext cx="106957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game? </a:t>
            </a:r>
            <a:b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game.</a:t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6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041079" cy="44285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146" y="2078064"/>
            <a:ext cx="108619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game:</a:t>
            </a:r>
            <a:b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1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096497" cy="41653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581" y="2446089"/>
            <a:ext cx="10958945" cy="2162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C3. KẾT BÀI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 online,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,…).</a:t>
            </a:r>
            <a:b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219200"/>
            <a:ext cx="11165770" cy="45027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496" y="1581836"/>
            <a:ext cx="10529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496" y="2767721"/>
            <a:ext cx="10778838" cy="2291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8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18" y="1080655"/>
            <a:ext cx="11000509" cy="527858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296" y="1413935"/>
            <a:ext cx="10709564" cy="4640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9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10" y="1039091"/>
            <a:ext cx="11180618" cy="534785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641" y="1206305"/>
            <a:ext cx="10737273" cy="494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khá;biểu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55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0944097" cy="40822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150" y="1768925"/>
            <a:ext cx="10681855" cy="3578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9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09" y="554182"/>
            <a:ext cx="11568546" cy="61514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28" y="755379"/>
            <a:ext cx="11042072" cy="5756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(ý </a:t>
            </a:r>
            <a:r>
              <a:rPr lang="en-US" sz="24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1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AEE3E3-87E0-47BB-8FFD-BEDFE9E1D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703" y="497028"/>
            <a:ext cx="6276812" cy="62883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99" y="1649623"/>
            <a:ext cx="9396380" cy="44679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D86292B-FDC4-426A-ABB1-28F305043071}"/>
              </a:ext>
            </a:extLst>
          </p:cNvPr>
          <p:cNvSpPr txBox="1"/>
          <p:nvPr/>
        </p:nvSpPr>
        <p:spPr>
          <a:xfrm>
            <a:off x="2429756" y="550762"/>
            <a:ext cx="646486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1440"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da-DK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1: KHỞI ĐỘNG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E4B0F34-038A-48B7-9441-EF6A08EA6F6C}"/>
              </a:ext>
            </a:extLst>
          </p:cNvPr>
          <p:cNvSpPr txBox="1"/>
          <p:nvPr/>
        </p:nvSpPr>
        <p:spPr>
          <a:xfrm>
            <a:off x="924087" y="1895438"/>
            <a:ext cx="825413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B6E7D5C-4007-4C96-9521-0B0DAE92A48D}"/>
              </a:ext>
            </a:extLst>
          </p:cNvPr>
          <p:cNvSpPr txBox="1"/>
          <p:nvPr/>
        </p:nvSpPr>
        <p:spPr>
          <a:xfrm>
            <a:off x="472048" y="2621759"/>
            <a:ext cx="9396380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3, 4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1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06" y="1076632"/>
            <a:ext cx="11562736" cy="49407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561E8F-7C07-4B35-8630-F688D8159A11}"/>
              </a:ext>
            </a:extLst>
          </p:cNvPr>
          <p:cNvSpPr txBox="1"/>
          <p:nvPr/>
        </p:nvSpPr>
        <p:spPr>
          <a:xfrm>
            <a:off x="314632" y="1411909"/>
            <a:ext cx="11562735" cy="4034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839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1" y="330772"/>
            <a:ext cx="2839188" cy="7201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898073"/>
            <a:ext cx="11096497" cy="421178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274" y="439748"/>
            <a:ext cx="1612942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500" y="2265177"/>
            <a:ext cx="10741555" cy="2997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400" i="1" u="sng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bài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Giới thiệu vấn 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 cần bàn luận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ghẹo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67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6" y="748145"/>
            <a:ext cx="11388437" cy="555567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27" y="1200174"/>
            <a:ext cx="10958946" cy="4792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 bài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Ð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ra ý kiến bàn luận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người.Trong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3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82" y="457201"/>
            <a:ext cx="11734799" cy="617912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1316" y="700608"/>
            <a:ext cx="11304315" cy="5796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(ý </a:t>
            </a:r>
            <a:r>
              <a:rPr lang="en-US" sz="2400" b="1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524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11382"/>
            <a:ext cx="11138061" cy="472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0932" y="1342314"/>
            <a:ext cx="10834255" cy="384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chửi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041079" cy="46779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1805549"/>
            <a:ext cx="10668000" cy="384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35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5502278A-5AA4-4FA2-8B38-8AC49B1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618" y="1025235"/>
            <a:ext cx="11457709" cy="50846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9818" y="1263194"/>
            <a:ext cx="1021080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866" y="1835472"/>
            <a:ext cx="11179625" cy="4556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viết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6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82" y="415636"/>
            <a:ext cx="11554691" cy="62345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841" y="692727"/>
            <a:ext cx="10875819" cy="5796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Thu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+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3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233055"/>
            <a:ext cx="11235043" cy="46135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679365"/>
            <a:ext cx="11235043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29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91" y="429491"/>
            <a:ext cx="11665527" cy="61929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678" y="720915"/>
            <a:ext cx="11207334" cy="5499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(ý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i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9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97527"/>
            <a:ext cx="11235043" cy="451658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581" y="1665175"/>
            <a:ext cx="11000509" cy="3119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1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58645"/>
            <a:ext cx="11023202" cy="50586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FF42CB-D815-4504-A060-BBA2693CD503}"/>
              </a:ext>
            </a:extLst>
          </p:cNvPr>
          <p:cNvSpPr txBox="1"/>
          <p:nvPr/>
        </p:nvSpPr>
        <p:spPr>
          <a:xfrm>
            <a:off x="630506" y="1364334"/>
            <a:ext cx="1099246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ý </a:t>
            </a:r>
            <a:r>
              <a:rPr lang="en-US" sz="28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94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497028"/>
            <a:ext cx="2803507" cy="62883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28" y="1418053"/>
            <a:ext cx="11319164" cy="51074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5064" y="584626"/>
            <a:ext cx="1612942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3749" y="1644141"/>
            <a:ext cx="2598788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029" y="2274514"/>
            <a:ext cx="10985661" cy="400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53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165770" cy="453940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29" y="1942512"/>
            <a:ext cx="110272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74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27" y="928255"/>
            <a:ext cx="11762509" cy="48075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695" y="1702913"/>
            <a:ext cx="11318171" cy="36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18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764" y="983673"/>
            <a:ext cx="11222181" cy="51123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582" y="1318657"/>
            <a:ext cx="10764982" cy="4433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1321" y="330908"/>
            <a:ext cx="6511637" cy="117937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85" y="2244436"/>
            <a:ext cx="11517751" cy="46135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7263" y="505095"/>
            <a:ext cx="60656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LUYỆN </a:t>
            </a:r>
            <a:r>
              <a:rPr lang="da-DK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</a:p>
          <a:p>
            <a:pPr algn="ctr"/>
            <a:r>
              <a:rPr lang="da-DK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LUYỆN </a:t>
            </a:r>
            <a:r>
              <a:rPr lang="da-DK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ĐỀ TỔNG HỢP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27885" y="1571245"/>
            <a:ext cx="169950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 BÀI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243" y="2479809"/>
            <a:ext cx="3998210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I. </a:t>
            </a:r>
            <a:r>
              <a:rPr lang="en-US" sz="2400" b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(3.0 </a:t>
            </a:r>
            <a:r>
              <a:rPr lang="en-US" sz="2400" b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863" y="3057838"/>
            <a:ext cx="554029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15000"/>
              </a:lnSpc>
              <a:spcAft>
                <a:spcPts val="1200"/>
              </a:spcAft>
              <a:tabLst>
                <a:tab pos="400050" algn="l"/>
              </a:tabLs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885" y="3560618"/>
            <a:ext cx="11517751" cy="3086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[…]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28" y="1418054"/>
            <a:ext cx="11485416" cy="46225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865" y="1878503"/>
            <a:ext cx="11193479" cy="3649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(Theo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Tiasang.com.vn,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19-7-2007)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7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73" y="1080655"/>
            <a:ext cx="11249891" cy="50984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7079" y="1528285"/>
            <a:ext cx="10931236" cy="440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(0.5 </a:t>
            </a:r>
            <a:r>
              <a:rPr lang="en-US" sz="2800" b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(0.5 </a:t>
            </a:r>
            <a:r>
              <a:rPr lang="en-US" sz="2800" b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(1.0 </a:t>
            </a:r>
            <a:r>
              <a:rPr lang="en-US" sz="2800" b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(1.0 </a:t>
            </a:r>
            <a:r>
              <a:rPr lang="en-US" sz="2800" b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9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9BADEE02-1241-4161-BAD0-8DBCF84A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43" y="1399309"/>
            <a:ext cx="11333019" cy="46135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391" y="1878915"/>
            <a:ext cx="481798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>
              <a:lnSpc>
                <a:spcPct val="115000"/>
              </a:lnSpc>
              <a:spcAft>
                <a:spcPts val="1200"/>
              </a:spcAft>
              <a:tabLst>
                <a:tab pos="400050" algn="l"/>
              </a:tabLst>
            </a:pPr>
            <a:r>
              <a:rPr lang="vi-VN" sz="28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 III. Làm văn (</a:t>
            </a:r>
            <a:r>
              <a:rPr lang="en-US" sz="28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7,0 </a:t>
            </a:r>
            <a:r>
              <a:rPr lang="vi-VN" sz="28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343" y="2619310"/>
            <a:ext cx="11333019" cy="272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  <a:tabLst>
                <a:tab pos="400050" algn="l"/>
              </a:tabLs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(2.0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5-7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(5.0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4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8036" y="900545"/>
            <a:ext cx="3782291" cy="76429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03981" y="1037590"/>
            <a:ext cx="3330400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0005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ÁN HƯỚNG DẪN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27343"/>
              </p:ext>
            </p:extLst>
          </p:nvPr>
        </p:nvGraphicFramePr>
        <p:xfrm>
          <a:off x="207818" y="2564787"/>
          <a:ext cx="11665526" cy="24184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84890">
                  <a:extLst>
                    <a:ext uri="{9D8B030D-6E8A-4147-A177-3AD203B41FA5}">
                      <a16:colId xmlns="" xmlns:a16="http://schemas.microsoft.com/office/drawing/2014/main" val="923056498"/>
                    </a:ext>
                  </a:extLst>
                </a:gridCol>
                <a:gridCol w="9476673">
                  <a:extLst>
                    <a:ext uri="{9D8B030D-6E8A-4147-A177-3AD203B41FA5}">
                      <a16:colId xmlns="" xmlns:a16="http://schemas.microsoft.com/office/drawing/2014/main" val="1185257341"/>
                    </a:ext>
                  </a:extLst>
                </a:gridCol>
                <a:gridCol w="1003963">
                  <a:extLst>
                    <a:ext uri="{9D8B030D-6E8A-4147-A177-3AD203B41FA5}">
                      <a16:colId xmlns="" xmlns:a16="http://schemas.microsoft.com/office/drawing/2014/main" val="3475426232"/>
                    </a:ext>
                  </a:extLst>
                </a:gridCol>
              </a:tblGrid>
              <a:tr h="366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16846827"/>
                  </a:ext>
                </a:extLst>
              </a:tr>
              <a:tr h="36634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(3.0 </a:t>
                      </a: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2815263"/>
                  </a:ext>
                </a:extLst>
              </a:tr>
              <a:tr h="529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trích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2949522"/>
                  </a:ext>
                </a:extLst>
              </a:tr>
              <a:tr h="1099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tuệ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nữa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nghèo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mòn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21085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051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086381"/>
              </p:ext>
            </p:extLst>
          </p:nvPr>
        </p:nvGraphicFramePr>
        <p:xfrm>
          <a:off x="242454" y="4059311"/>
          <a:ext cx="11665526" cy="27986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70710">
                  <a:extLst>
                    <a:ext uri="{9D8B030D-6E8A-4147-A177-3AD203B41FA5}">
                      <a16:colId xmlns="" xmlns:a16="http://schemas.microsoft.com/office/drawing/2014/main" val="917193878"/>
                    </a:ext>
                  </a:extLst>
                </a:gridCol>
                <a:gridCol w="9490852">
                  <a:extLst>
                    <a:ext uri="{9D8B030D-6E8A-4147-A177-3AD203B41FA5}">
                      <a16:colId xmlns="" xmlns:a16="http://schemas.microsoft.com/office/drawing/2014/main" val="4165267108"/>
                    </a:ext>
                  </a:extLst>
                </a:gridCol>
                <a:gridCol w="1003964">
                  <a:extLst>
                    <a:ext uri="{9D8B030D-6E8A-4147-A177-3AD203B41FA5}">
                      <a16:colId xmlns="" xmlns:a16="http://schemas.microsoft.com/office/drawing/2014/main" val="1551067454"/>
                    </a:ext>
                  </a:extLst>
                </a:gridCol>
              </a:tblGrid>
              <a:tr h="27986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HS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300015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655271"/>
              </p:ext>
            </p:extLst>
          </p:nvPr>
        </p:nvGraphicFramePr>
        <p:xfrm>
          <a:off x="242454" y="300327"/>
          <a:ext cx="11665526" cy="34009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84890">
                  <a:extLst>
                    <a:ext uri="{9D8B030D-6E8A-4147-A177-3AD203B41FA5}">
                      <a16:colId xmlns="" xmlns:a16="http://schemas.microsoft.com/office/drawing/2014/main" val="3631934734"/>
                    </a:ext>
                  </a:extLst>
                </a:gridCol>
                <a:gridCol w="9476673">
                  <a:extLst>
                    <a:ext uri="{9D8B030D-6E8A-4147-A177-3AD203B41FA5}">
                      <a16:colId xmlns="" xmlns:a16="http://schemas.microsoft.com/office/drawing/2014/main" val="1378631601"/>
                    </a:ext>
                  </a:extLst>
                </a:gridCol>
                <a:gridCol w="1003963">
                  <a:extLst>
                    <a:ext uri="{9D8B030D-6E8A-4147-A177-3AD203B41FA5}">
                      <a16:colId xmlns="" xmlns:a16="http://schemas.microsoft.com/office/drawing/2014/main" val="2449580298"/>
                    </a:ext>
                  </a:extLst>
                </a:gridCol>
              </a:tblGrid>
              <a:tr h="340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cập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: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: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kern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2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2906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29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9BADEE02-1241-4161-BAD0-8DBCF84A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2109020"/>
            <a:ext cx="11229680" cy="425195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43750FD-7273-4987-A214-660B4143D647}"/>
              </a:ext>
            </a:extLst>
          </p:cNvPr>
          <p:cNvSpPr txBox="1"/>
          <p:nvPr/>
        </p:nvSpPr>
        <p:spPr>
          <a:xfrm>
            <a:off x="4929648" y="563210"/>
            <a:ext cx="321146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romanUcPeriod" startAt="3"/>
              <a:tabLst>
                <a:tab pos="342900" algn="l"/>
              </a:tabLst>
            </a:pP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ĐỀ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FB58EC-3754-417E-8D76-6CE1E6073A7C}"/>
              </a:ext>
            </a:extLst>
          </p:cNvPr>
          <p:cNvSpPr txBox="1"/>
          <p:nvPr/>
        </p:nvSpPr>
        <p:spPr>
          <a:xfrm>
            <a:off x="569030" y="1286476"/>
            <a:ext cx="6113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 1: THỰC HÀNH ĐỌC HIỂU</a:t>
            </a:r>
            <a:endParaRPr lang="en-US" sz="280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E016A22-7A18-4494-B399-9CD438255D97}"/>
              </a:ext>
            </a:extLst>
          </p:cNvPr>
          <p:cNvSpPr txBox="1"/>
          <p:nvPr/>
        </p:nvSpPr>
        <p:spPr>
          <a:xfrm>
            <a:off x="569029" y="2351360"/>
            <a:ext cx="10610247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1BBABD0-F8BD-4D39-9C55-EE3A393DF5F1}"/>
              </a:ext>
            </a:extLst>
          </p:cNvPr>
          <p:cNvSpPr txBox="1"/>
          <p:nvPr/>
        </p:nvSpPr>
        <p:spPr>
          <a:xfrm>
            <a:off x="569030" y="3150134"/>
            <a:ext cx="112296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[…]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mồi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998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  <p:bldP spid="9" grpId="0"/>
      <p:bldP spid="11" grpId="0"/>
    </p:bld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524737"/>
            <a:ext cx="4432461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2325" y="654487"/>
            <a:ext cx="3905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 II Làm văn (</a:t>
            </a:r>
            <a:r>
              <a:rPr lang="en-US" sz="24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6,0 </a:t>
            </a:r>
            <a:r>
              <a:rPr lang="vi-VN" sz="24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điểm)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610033"/>
              </p:ext>
            </p:extLst>
          </p:nvPr>
        </p:nvGraphicFramePr>
        <p:xfrm>
          <a:off x="235527" y="1586714"/>
          <a:ext cx="11651672" cy="53146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36243">
                  <a:extLst>
                    <a:ext uri="{9D8B030D-6E8A-4147-A177-3AD203B41FA5}">
                      <a16:colId xmlns="" xmlns:a16="http://schemas.microsoft.com/office/drawing/2014/main" val="600832080"/>
                    </a:ext>
                  </a:extLst>
                </a:gridCol>
                <a:gridCol w="9808377">
                  <a:extLst>
                    <a:ext uri="{9D8B030D-6E8A-4147-A177-3AD203B41FA5}">
                      <a16:colId xmlns="" xmlns:a16="http://schemas.microsoft.com/office/drawing/2014/main" val="2630458831"/>
                    </a:ext>
                  </a:extLst>
                </a:gridCol>
                <a:gridCol w="707052">
                  <a:extLst>
                    <a:ext uri="{9D8B030D-6E8A-4147-A177-3AD203B41FA5}">
                      <a16:colId xmlns="" xmlns:a16="http://schemas.microsoft.com/office/drawing/2014/main" val="189734821"/>
                    </a:ext>
                  </a:extLst>
                </a:gridCol>
              </a:tblGrid>
              <a:tr h="37764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(2.0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Đảm bảo thể thức, dung lượng yêu cầu của một đoạn văn 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3783840"/>
                  </a:ext>
                </a:extLst>
              </a:tr>
              <a:tr h="7882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4716337"/>
                  </a:ext>
                </a:extLst>
              </a:tr>
              <a:tr h="40527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MĐ: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TĐ: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 </a:t>
                      </a:r>
                      <a:r>
                        <a:rPr lang="en-US" sz="2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u="sng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1.0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8944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2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183261"/>
              </p:ext>
            </p:extLst>
          </p:nvPr>
        </p:nvGraphicFramePr>
        <p:xfrm>
          <a:off x="235526" y="595747"/>
          <a:ext cx="11651672" cy="342207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136243">
                  <a:extLst>
                    <a:ext uri="{9D8B030D-6E8A-4147-A177-3AD203B41FA5}">
                      <a16:colId xmlns="" xmlns:a16="http://schemas.microsoft.com/office/drawing/2014/main" val="600832080"/>
                    </a:ext>
                  </a:extLst>
                </a:gridCol>
                <a:gridCol w="9808377">
                  <a:extLst>
                    <a:ext uri="{9D8B030D-6E8A-4147-A177-3AD203B41FA5}">
                      <a16:colId xmlns="" xmlns:a16="http://schemas.microsoft.com/office/drawing/2014/main" val="2630458831"/>
                    </a:ext>
                  </a:extLst>
                </a:gridCol>
                <a:gridCol w="707052">
                  <a:extLst>
                    <a:ext uri="{9D8B030D-6E8A-4147-A177-3AD203B41FA5}">
                      <a16:colId xmlns="" xmlns:a16="http://schemas.microsoft.com/office/drawing/2014/main" val="189734821"/>
                    </a:ext>
                  </a:extLst>
                </a:gridCol>
              </a:tblGrid>
              <a:tr h="3422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(2.0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+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Đọc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sách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mỗi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ngày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cách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rèn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luyện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nuôi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dưỡng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tâm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hồn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tránh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sa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nguy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hại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do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tiếp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xúc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nhiều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điện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thoại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vi.</a:t>
                      </a:r>
                    </a:p>
                    <a:p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Bằng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chứng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việc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cùng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đọc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sách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bạn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: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Ví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dụ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: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câu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chuyện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cổ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tích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thơ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hay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chúng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ta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cùng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đọc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sẽ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lúc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chúng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ta chia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sẻ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hiểu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biết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cảm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xúc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mình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mọi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người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 ...</a:t>
                      </a:r>
                    </a:p>
                    <a:p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KĐ: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Khẳng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định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lại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vấn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4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đề</a:t>
                      </a:r>
                      <a:r>
                        <a:rPr lang="en-US" sz="24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82" marR="37382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894438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3363"/>
              </p:ext>
            </p:extLst>
          </p:nvPr>
        </p:nvGraphicFramePr>
        <p:xfrm>
          <a:off x="235526" y="4017818"/>
          <a:ext cx="11651672" cy="267684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205347">
                  <a:extLst>
                    <a:ext uri="{9D8B030D-6E8A-4147-A177-3AD203B41FA5}">
                      <a16:colId xmlns="" xmlns:a16="http://schemas.microsoft.com/office/drawing/2014/main" val="1159818598"/>
                    </a:ext>
                  </a:extLst>
                </a:gridCol>
                <a:gridCol w="9739745">
                  <a:extLst>
                    <a:ext uri="{9D8B030D-6E8A-4147-A177-3AD203B41FA5}">
                      <a16:colId xmlns="" xmlns:a16="http://schemas.microsoft.com/office/drawing/2014/main" val="2621177499"/>
                    </a:ext>
                  </a:extLst>
                </a:gridCol>
                <a:gridCol w="706580">
                  <a:extLst>
                    <a:ext uri="{9D8B030D-6E8A-4147-A177-3AD203B41FA5}">
                      <a16:colId xmlns="" xmlns:a16="http://schemas.microsoft.com/office/drawing/2014/main" val="3440620405"/>
                    </a:ext>
                  </a:extLst>
                </a:gridCol>
              </a:tblGrid>
              <a:tr h="1338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56225555"/>
                  </a:ext>
                </a:extLst>
              </a:tr>
              <a:tr h="1338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6332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82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952332"/>
              </p:ext>
            </p:extLst>
          </p:nvPr>
        </p:nvGraphicFramePr>
        <p:xfrm>
          <a:off x="443346" y="290178"/>
          <a:ext cx="11457710" cy="67621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468581">
                  <a:extLst>
                    <a:ext uri="{9D8B030D-6E8A-4147-A177-3AD203B41FA5}">
                      <a16:colId xmlns="" xmlns:a16="http://schemas.microsoft.com/office/drawing/2014/main" val="3807097683"/>
                    </a:ext>
                  </a:extLst>
                </a:gridCol>
                <a:gridCol w="9400614">
                  <a:extLst>
                    <a:ext uri="{9D8B030D-6E8A-4147-A177-3AD203B41FA5}">
                      <a16:colId xmlns="" xmlns:a16="http://schemas.microsoft.com/office/drawing/2014/main" val="127811605"/>
                    </a:ext>
                  </a:extLst>
                </a:gridCol>
                <a:gridCol w="588515">
                  <a:extLst>
                    <a:ext uri="{9D8B030D-6E8A-4147-A177-3AD203B41FA5}">
                      <a16:colId xmlns="" xmlns:a16="http://schemas.microsoft.com/office/drawing/2014/main" val="1462853947"/>
                    </a:ext>
                  </a:extLst>
                </a:gridCol>
              </a:tblGrid>
              <a:tr h="83204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(5.0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397525"/>
                  </a:ext>
                </a:extLst>
              </a:tr>
              <a:tr h="414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400050" algn="l"/>
                        </a:tabLst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trình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bày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ý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kiến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em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một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hiện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tượng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trong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đời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sống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mà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em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quan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tâm</a:t>
                      </a:r>
                      <a:r>
                        <a:rPr lang="en-US" sz="2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.</a:t>
                      </a:r>
                    </a:p>
                  </a:txBody>
                  <a:tcPr marL="49107" marR="49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08611333"/>
                  </a:ext>
                </a:extLst>
              </a:tr>
              <a:tr h="37623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c.Triển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Giới thiệu hiện t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(vấn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ề) cần bàn luận.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bài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ra ý kiến bàn luận.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Ý 1 (lí lẽ, bằng chứng)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Ý 2 (lí lẽ, bằng chứng)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Ý 3 (lí lẽ, bằng chứng)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+…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bài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Khẳng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ịnh lại ý kiến của bản thân.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1286098"/>
                  </a:ext>
                </a:extLst>
              </a:tr>
              <a:tr h="6301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Sáng tạo: HS lập luận chặt chẽ, dẫn chứng và lí lẽ cụ thể, chọn lọc, thuyết phục, diễn đạt rõ ràng, có cảm xúc.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3713673"/>
                  </a:ext>
                </a:extLst>
              </a:tr>
              <a:tr h="414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Chính tả: dùng từ, đặt câu, đảm bảo chuẩn ngữ pháp, ngữ nghĩa TV.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0050" algn="l"/>
                        </a:tabLs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107" marR="49107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3840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98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7491" y="312161"/>
            <a:ext cx="5777345" cy="62883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03" y="1288473"/>
            <a:ext cx="11470570" cy="52647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3131" y="395744"/>
            <a:ext cx="38860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VẬN DỤNG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828" y="1452312"/>
            <a:ext cx="1116011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5903" y="1966421"/>
            <a:ext cx="11208327" cy="44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Aft>
                <a:spcPts val="1000"/>
              </a:spcAft>
            </a:pPr>
            <a:r>
              <a:rPr lang="en-US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thèm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rẻ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Cha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luống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chip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r">
              <a:lnSpc>
                <a:spcPct val="115000"/>
              </a:lnSpc>
              <a:spcAft>
                <a:spcPts val="1000"/>
              </a:spcAft>
            </a:pP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400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i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3839" y="1428352"/>
            <a:ext cx="545213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16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66801"/>
            <a:ext cx="11013370" cy="45997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4290" y="1212982"/>
            <a:ext cx="10848110" cy="399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b="1" kern="1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3a.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kern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i="1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kern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kern="0" dirty="0">
              <a:solidFill>
                <a:srgbClr val="365F9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3b.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53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248897" cy="46640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53464" y="606003"/>
            <a:ext cx="1795684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5106" y="1670464"/>
            <a:ext cx="7471917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5106" y="2405892"/>
            <a:ext cx="11014364" cy="3416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b="1" kern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..?" 3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27" y="1418051"/>
            <a:ext cx="11194473" cy="485805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9867" y="1621138"/>
            <a:ext cx="10763988" cy="418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3a.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Cum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đông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Hai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 (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3b: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08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124206" cy="45532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2112197"/>
            <a:ext cx="10999515" cy="3461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75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.......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6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97028"/>
            <a:ext cx="4087091" cy="62883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55" y="1418053"/>
            <a:ext cx="11513127" cy="530140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1815" y="606003"/>
            <a:ext cx="3538982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00050" algn="l"/>
              </a:tabLst>
            </a:pPr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ĐỘNG BỔ SUNG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8145" y="1623412"/>
            <a:ext cx="10363200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4180" y="2531161"/>
            <a:ext cx="11180619" cy="396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93" y="852981"/>
            <a:ext cx="11312013" cy="587228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376AE5-1953-46BA-A4AB-DE9B426BB5F3}"/>
              </a:ext>
            </a:extLst>
          </p:cNvPr>
          <p:cNvSpPr txBox="1"/>
          <p:nvPr/>
        </p:nvSpPr>
        <p:spPr>
          <a:xfrm>
            <a:off x="699934" y="1008192"/>
            <a:ext cx="10792132" cy="5193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ngóng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vang ò ó o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(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t-BR" sz="2800" b="1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 sao chúng ta phải đối xử thân thiện với động vật</a:t>
            </a:r>
            <a:r>
              <a:rPr lang="pt-BR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 -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 )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7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61885"/>
            <a:ext cx="11229680" cy="50734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2EDCBE-42DC-4FBB-828B-23689B05BB9E}"/>
              </a:ext>
            </a:extLst>
          </p:cNvPr>
          <p:cNvSpPr txBox="1"/>
          <p:nvPr/>
        </p:nvSpPr>
        <p:spPr>
          <a:xfrm>
            <a:off x="569030" y="1459816"/>
            <a:ext cx="11053940" cy="4277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285750" algn="just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80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932039"/>
            <a:ext cx="11082196" cy="37755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168DA3-EB1C-4A33-BADE-F1C7914AF5A6}"/>
              </a:ext>
            </a:extLst>
          </p:cNvPr>
          <p:cNvSpPr txBox="1"/>
          <p:nvPr/>
        </p:nvSpPr>
        <p:spPr>
          <a:xfrm>
            <a:off x="4357534" y="542362"/>
            <a:ext cx="3476932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88DBC5B-BE5F-4B1C-A1DA-596CDEB09E4B}"/>
              </a:ext>
            </a:extLst>
          </p:cNvPr>
          <p:cNvSpPr txBox="1"/>
          <p:nvPr/>
        </p:nvSpPr>
        <p:spPr>
          <a:xfrm>
            <a:off x="569030" y="2725627"/>
            <a:ext cx="10949460" cy="1818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15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E58A5A8-8BEB-4A3D-AE76-309D1107999D}"/>
              </a:ext>
            </a:extLst>
          </p:cNvPr>
          <p:cNvSpPr txBox="1"/>
          <p:nvPr/>
        </p:nvSpPr>
        <p:spPr>
          <a:xfrm>
            <a:off x="560439" y="748554"/>
            <a:ext cx="6113206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6D413994-8180-45D8-9715-C62D3B585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815976"/>
              </p:ext>
            </p:extLst>
          </p:nvPr>
        </p:nvGraphicFramePr>
        <p:xfrm>
          <a:off x="560439" y="1548582"/>
          <a:ext cx="11149780" cy="51930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54501">
                  <a:extLst>
                    <a:ext uri="{9D8B030D-6E8A-4147-A177-3AD203B41FA5}">
                      <a16:colId xmlns="" xmlns:a16="http://schemas.microsoft.com/office/drawing/2014/main" val="3180663090"/>
                    </a:ext>
                  </a:extLst>
                </a:gridCol>
                <a:gridCol w="6695279">
                  <a:extLst>
                    <a:ext uri="{9D8B030D-6E8A-4147-A177-3AD203B41FA5}">
                      <a16:colId xmlns="" xmlns:a16="http://schemas.microsoft.com/office/drawing/2014/main" val="3328081836"/>
                    </a:ext>
                  </a:extLst>
                </a:gridCol>
              </a:tblGrid>
              <a:tr h="469180">
                <a:tc>
                  <a:txBody>
                    <a:bodyPr/>
                    <a:lstStyle/>
                    <a:p>
                      <a:pPr indent="2857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57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2248022"/>
                  </a:ext>
                </a:extLst>
              </a:tr>
              <a:tr h="815776">
                <a:tc>
                  <a:txBody>
                    <a:bodyPr/>
                    <a:lstStyle/>
                    <a:p>
                      <a:pPr indent="571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71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mồi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buộc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cam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diều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7347292"/>
                  </a:ext>
                </a:extLst>
              </a:tr>
              <a:tr h="2202160">
                <a:tc>
                  <a:txBody>
                    <a:bodyPr/>
                    <a:lstStyle/>
                    <a:p>
                      <a:pPr indent="571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571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gáy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vang ò ó o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xóm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dậy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chích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cành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rãi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bờ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mẻ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tôm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mẻ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đem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món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đạm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8266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92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84" y="1061883"/>
            <a:ext cx="11251182" cy="516193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D410E1-575B-4D4C-BDBC-28B5740454C2}"/>
              </a:ext>
            </a:extLst>
          </p:cNvPr>
          <p:cNvSpPr txBox="1"/>
          <p:nvPr/>
        </p:nvSpPr>
        <p:spPr>
          <a:xfrm>
            <a:off x="700526" y="1433141"/>
            <a:ext cx="11053940" cy="4657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288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chia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R="18288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18288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8288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8288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18288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4240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65" y="663676"/>
            <a:ext cx="11792569" cy="597309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07B9E3-43E6-43FA-A518-2AE9CBDF7497}"/>
              </a:ext>
            </a:extLst>
          </p:cNvPr>
          <p:cNvSpPr txBox="1"/>
          <p:nvPr/>
        </p:nvSpPr>
        <p:spPr>
          <a:xfrm>
            <a:off x="932836" y="864086"/>
            <a:ext cx="9744996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288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02:  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65EE6B-DF0B-425B-8428-C705862C416F}"/>
              </a:ext>
            </a:extLst>
          </p:cNvPr>
          <p:cNvSpPr txBox="1"/>
          <p:nvPr/>
        </p:nvSpPr>
        <p:spPr>
          <a:xfrm>
            <a:off x="227365" y="1354285"/>
            <a:ext cx="11625422" cy="4993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9380" marR="18288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[…]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380" marR="18288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rệt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[…]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pt-BR" sz="2400" b="1" i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 sao chúng ta phải đối xử thân thiện với động vật</a:t>
            </a:r>
            <a:r>
              <a:rPr lang="pt-BR" sz="24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?”- 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 )</a:t>
            </a:r>
            <a:endParaRPr lang="en-US" sz="24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1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66" y="803529"/>
            <a:ext cx="11533238" cy="55972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CD467FA-7EFE-4F8B-859F-941F4DA04D98}"/>
              </a:ext>
            </a:extLst>
          </p:cNvPr>
          <p:cNvSpPr txBox="1"/>
          <p:nvPr/>
        </p:nvSpPr>
        <p:spPr>
          <a:xfrm>
            <a:off x="569031" y="1157489"/>
            <a:ext cx="11067446" cy="489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163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254A682-FD19-47CB-A8FE-9C3E8F52F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04D3A0-40B7-4F42-80B6-E1D8058B73F3}"/>
              </a:ext>
            </a:extLst>
          </p:cNvPr>
          <p:cNvSpPr txBox="1"/>
          <p:nvPr/>
        </p:nvSpPr>
        <p:spPr>
          <a:xfrm>
            <a:off x="5105401" y="164718"/>
            <a:ext cx="297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da-DK" sz="28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ội dung ôn tập</a:t>
            </a:r>
            <a:r>
              <a:rPr lang="da-DK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31B26887-3935-4848-AA03-74FF681F1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382894"/>
              </p:ext>
            </p:extLst>
          </p:nvPr>
        </p:nvGraphicFramePr>
        <p:xfrm>
          <a:off x="2991921" y="836417"/>
          <a:ext cx="8721107" cy="58731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1091">
                  <a:extLst>
                    <a:ext uri="{9D8B030D-6E8A-4147-A177-3AD203B41FA5}">
                      <a16:colId xmlns="" xmlns:a16="http://schemas.microsoft.com/office/drawing/2014/main" val="1092235336"/>
                    </a:ext>
                  </a:extLst>
                </a:gridCol>
                <a:gridCol w="6920016">
                  <a:extLst>
                    <a:ext uri="{9D8B030D-6E8A-4147-A177-3AD203B41FA5}">
                      <a16:colId xmlns="" xmlns:a16="http://schemas.microsoft.com/office/drawing/2014/main" val="4131785882"/>
                    </a:ext>
                  </a:extLst>
                </a:gridCol>
              </a:tblGrid>
              <a:tr h="427729">
                <a:tc>
                  <a:txBody>
                    <a:bodyPr/>
                    <a:lstStyle/>
                    <a:p>
                      <a:pPr indent="2857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 NĂNG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8575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CỤ THỂ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4313768"/>
                  </a:ext>
                </a:extLst>
              </a:tr>
              <a:tr h="1621444">
                <a:tc rowSpan="4">
                  <a:txBody>
                    <a:bodyPr/>
                    <a:lstStyle/>
                    <a:p>
                      <a:pPr indent="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da-DK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hiểu văn bản: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da-DK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+Văn bản 1: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(Kim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4584499"/>
                  </a:ext>
                </a:extLst>
              </a:tr>
              <a:tr h="5403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8575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Khan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hiếm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0480827"/>
                  </a:ext>
                </a:extLst>
              </a:tr>
              <a:tr h="8927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548640" indent="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2465648"/>
                  </a:ext>
                </a:extLst>
              </a:tr>
              <a:tr h="1498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da-DK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 hành đọc hiểu: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da-DK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Văn bản: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4574032"/>
                  </a:ext>
                </a:extLst>
              </a:tr>
              <a:tr h="892733">
                <a:tc>
                  <a:txBody>
                    <a:bodyPr/>
                    <a:lstStyle/>
                    <a:p>
                      <a:pPr indent="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548640" indent="28575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342900" algn="l"/>
                        </a:tabLs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8334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77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99FFF514-6F6A-4636-A702-FD21026C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784555"/>
            <a:ext cx="11185435" cy="421804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221E1E9-3244-41DD-AF66-D9E441B2C360}"/>
              </a:ext>
            </a:extLst>
          </p:cNvPr>
          <p:cNvSpPr txBox="1"/>
          <p:nvPr/>
        </p:nvSpPr>
        <p:spPr>
          <a:xfrm>
            <a:off x="4435758" y="530220"/>
            <a:ext cx="332048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CD91B82-0F79-410B-B42F-472A1230084D}"/>
              </a:ext>
            </a:extLst>
          </p:cNvPr>
          <p:cNvSpPr txBox="1"/>
          <p:nvPr/>
        </p:nvSpPr>
        <p:spPr>
          <a:xfrm>
            <a:off x="662442" y="2258808"/>
            <a:ext cx="10867114" cy="2966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>
                <a:solidFill>
                  <a:srgbClr val="363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nòi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5502278A-5AA4-4FA2-8B38-8AC49B1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866573"/>
            <a:ext cx="11582399" cy="562271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2463DFA-C5E4-4F5F-9814-6FB0A62FF35D}"/>
              </a:ext>
            </a:extLst>
          </p:cNvPr>
          <p:cNvSpPr txBox="1"/>
          <p:nvPr/>
        </p:nvSpPr>
        <p:spPr>
          <a:xfrm>
            <a:off x="304800" y="1353269"/>
            <a:ext cx="11474244" cy="5136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400"/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…</a:t>
            </a:r>
          </a:p>
        </p:txBody>
      </p:sp>
    </p:spTree>
    <p:extLst>
      <p:ext uri="{BB962C8B-B14F-4D97-AF65-F5344CB8AC3E}">
        <p14:creationId xmlns:p14="http://schemas.microsoft.com/office/powerpoint/2010/main" val="103525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57" y="787779"/>
            <a:ext cx="11533239" cy="53917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83F2C23-9A85-489B-A3C1-8B3AC5903FEF}"/>
              </a:ext>
            </a:extLst>
          </p:cNvPr>
          <p:cNvSpPr txBox="1"/>
          <p:nvPr/>
        </p:nvSpPr>
        <p:spPr>
          <a:xfrm>
            <a:off x="383457" y="995178"/>
            <a:ext cx="11425086" cy="5075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>
                <a:solidFill>
                  <a:srgbClr val="26262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…</a:t>
            </a:r>
            <a:endParaRPr lang="en-US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54DF82B-665D-413C-AE63-171279125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1" y="536062"/>
            <a:ext cx="8103022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681316"/>
            <a:ext cx="11037951" cy="464062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3DED047-8F8B-41A7-AAE2-49DAA81AC43C}"/>
              </a:ext>
            </a:extLst>
          </p:cNvPr>
          <p:cNvSpPr txBox="1"/>
          <p:nvPr/>
        </p:nvSpPr>
        <p:spPr>
          <a:xfrm>
            <a:off x="569030" y="635570"/>
            <a:ext cx="8447139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 ĐỌC HIỂU VĂN BẢN NGHỊ LUẬN NGOÀI SGK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C14C334-B58E-46B1-8227-1E139050C676}"/>
              </a:ext>
            </a:extLst>
          </p:cNvPr>
          <p:cNvSpPr txBox="1"/>
          <p:nvPr/>
        </p:nvSpPr>
        <p:spPr>
          <a:xfrm>
            <a:off x="696861" y="1884180"/>
            <a:ext cx="9848236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03: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5D517D6-5973-4B65-B0F7-AAC6E231B8D0}"/>
              </a:ext>
            </a:extLst>
          </p:cNvPr>
          <p:cNvSpPr txBox="1"/>
          <p:nvPr/>
        </p:nvSpPr>
        <p:spPr>
          <a:xfrm>
            <a:off x="610827" y="2477728"/>
            <a:ext cx="10996153" cy="345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  <a:spcAft>
                <a:spcPts val="750"/>
              </a:spcAft>
            </a:pP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“...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Ai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gạt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kern="1800" dirty="0" err="1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i="1" kern="1800" dirty="0">
                <a:solidFill>
                  <a:srgbClr val="365F9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89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56" y="884903"/>
            <a:ext cx="11297264" cy="508819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E0F71F-09E9-48AE-BCE6-6A4B61C00037}"/>
              </a:ext>
            </a:extLst>
          </p:cNvPr>
          <p:cNvSpPr txBox="1"/>
          <p:nvPr/>
        </p:nvSpPr>
        <p:spPr>
          <a:xfrm>
            <a:off x="481780" y="1420854"/>
            <a:ext cx="11053940" cy="401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00050" algn="l"/>
              </a:tabLst>
            </a:pP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!”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tabLst>
                <a:tab pos="400050" algn="l"/>
              </a:tabLst>
            </a:pPr>
            <a:r>
              <a:rPr lang="en-US" sz="2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kìa</a:t>
            </a:r>
            <a:r>
              <a:rPr lang="en-US" sz="2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– </a:t>
            </a:r>
            <a:r>
              <a:rPr lang="en-US" sz="2800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Lạc</a:t>
            </a:r>
            <a:r>
              <a:rPr lang="en-US" sz="28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Thanh)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69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65" y="914400"/>
            <a:ext cx="11547987" cy="48227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9D5ED5D-4E07-407B-8122-0ACCAD3C10E4}"/>
              </a:ext>
            </a:extLst>
          </p:cNvPr>
          <p:cNvSpPr txBox="1"/>
          <p:nvPr/>
        </p:nvSpPr>
        <p:spPr>
          <a:xfrm>
            <a:off x="388373" y="1405647"/>
            <a:ext cx="11547987" cy="3579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2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62" y="1578077"/>
            <a:ext cx="11562736" cy="43655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BFD28C-1EB7-47BF-927F-082FEEE97D5D}"/>
              </a:ext>
            </a:extLst>
          </p:cNvPr>
          <p:cNvSpPr txBox="1"/>
          <p:nvPr/>
        </p:nvSpPr>
        <p:spPr>
          <a:xfrm>
            <a:off x="4652949" y="528638"/>
            <a:ext cx="3196713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B7FAF85-4AE8-4A06-9E97-E28917F6E497}"/>
              </a:ext>
            </a:extLst>
          </p:cNvPr>
          <p:cNvSpPr txBox="1"/>
          <p:nvPr/>
        </p:nvSpPr>
        <p:spPr>
          <a:xfrm>
            <a:off x="509267" y="2168803"/>
            <a:ext cx="11484076" cy="334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 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0D0D0D"/>
              </a:buClr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0D0D0D"/>
              </a:buClr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9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307" y="811162"/>
            <a:ext cx="11554145" cy="56486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D846E8B-A320-478D-B530-B04CA498A3CF}"/>
              </a:ext>
            </a:extLst>
          </p:cNvPr>
          <p:cNvSpPr txBox="1"/>
          <p:nvPr/>
        </p:nvSpPr>
        <p:spPr>
          <a:xfrm>
            <a:off x="568409" y="1245432"/>
            <a:ext cx="11053940" cy="4780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9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Clr>
                <a:srgbClr val="0D0D0D"/>
              </a:buClr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Clr>
                <a:srgbClr val="0D0D0D"/>
              </a:buClr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900"/>
              </a:spcAft>
              <a:buClr>
                <a:srgbClr val="0D0D0D"/>
              </a:buClr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651818"/>
            <a:ext cx="11111693" cy="410005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8194649-0BBB-4F7B-97D5-D9D844A58CF7}"/>
              </a:ext>
            </a:extLst>
          </p:cNvPr>
          <p:cNvSpPr txBox="1"/>
          <p:nvPr/>
        </p:nvSpPr>
        <p:spPr>
          <a:xfrm>
            <a:off x="696860" y="2721139"/>
            <a:ext cx="10926109" cy="2120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54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13" y="722671"/>
            <a:ext cx="11562735" cy="56486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8C5F14-A3CF-4034-B44E-BBE9F96F263F}"/>
              </a:ext>
            </a:extLst>
          </p:cNvPr>
          <p:cNvSpPr txBox="1"/>
          <p:nvPr/>
        </p:nvSpPr>
        <p:spPr>
          <a:xfrm>
            <a:off x="1021326" y="881207"/>
            <a:ext cx="9877732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62865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04:    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3C44A90-035B-40C6-B45A-EF9CC21B07BC}"/>
              </a:ext>
            </a:extLst>
          </p:cNvPr>
          <p:cNvSpPr txBox="1"/>
          <p:nvPr/>
        </p:nvSpPr>
        <p:spPr>
          <a:xfrm>
            <a:off x="569030" y="1522602"/>
            <a:ext cx="11170686" cy="4690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 thế để như nhiều loài hoa khác, cho dù được đặt ở bất cứ đâu, th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bung ra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.[...]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bung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(Kazuko Watanabe,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NXB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2018)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C2564E-EF94-4F62-A3DE-8291188E3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" y="61796"/>
            <a:ext cx="12192000" cy="6858000"/>
          </a:xfrm>
          <a:prstGeom prst="rect">
            <a:avLst/>
          </a:prstGeom>
        </p:spPr>
      </p:pic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12" y="2553099"/>
            <a:ext cx="9724897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612" y="3546763"/>
            <a:ext cx="11318170" cy="223020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6FFFEE5-1BBC-4E47-AD5C-5536F76E1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36" y="789709"/>
            <a:ext cx="6858000" cy="12053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98584C1-966B-423C-B082-3E5F90018BC3}"/>
              </a:ext>
            </a:extLst>
          </p:cNvPr>
          <p:cNvSpPr txBox="1"/>
          <p:nvPr/>
        </p:nvSpPr>
        <p:spPr>
          <a:xfrm>
            <a:off x="3290951" y="1080982"/>
            <a:ext cx="6192982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ĐỌC HIỂU VĂN BẢN</a:t>
            </a:r>
            <a:endParaRPr lang="en-US" sz="32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FE58F37-37FC-41AE-8F4D-E3DBDEDBDA77}"/>
              </a:ext>
            </a:extLst>
          </p:cNvPr>
          <p:cNvSpPr txBox="1"/>
          <p:nvPr/>
        </p:nvSpPr>
        <p:spPr>
          <a:xfrm>
            <a:off x="273629" y="2593690"/>
            <a:ext cx="10214262" cy="547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 THỨC CHUNG VỀ VĂN NGHỊ LUẬN XÃ HỘI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7EF50AE-929E-49C7-B690-AC9E797FA8C3}"/>
              </a:ext>
            </a:extLst>
          </p:cNvPr>
          <p:cNvSpPr txBox="1"/>
          <p:nvPr/>
        </p:nvSpPr>
        <p:spPr>
          <a:xfrm>
            <a:off x="561110" y="3649447"/>
            <a:ext cx="11270672" cy="2042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vi-VN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*Khái niệm</a:t>
            </a:r>
            <a:r>
              <a:rPr lang="vi-VN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40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  <p:bldP spid="13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55" y="634181"/>
            <a:ext cx="11504983" cy="600259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9CFB078-2862-4BD3-8812-C385263C81BF}"/>
              </a:ext>
            </a:extLst>
          </p:cNvPr>
          <p:cNvSpPr txBox="1"/>
          <p:nvPr/>
        </p:nvSpPr>
        <p:spPr>
          <a:xfrm>
            <a:off x="644015" y="939226"/>
            <a:ext cx="11185435" cy="5392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bung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9465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377164" cy="49429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20D645-8A1D-411D-B0A8-E23CBA7BACA1}"/>
              </a:ext>
            </a:extLst>
          </p:cNvPr>
          <p:cNvSpPr txBox="1"/>
          <p:nvPr/>
        </p:nvSpPr>
        <p:spPr>
          <a:xfrm>
            <a:off x="4748981" y="537394"/>
            <a:ext cx="316256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A325715-4EB6-46E2-A951-0E62FD22CCC8}"/>
              </a:ext>
            </a:extLst>
          </p:cNvPr>
          <p:cNvSpPr txBox="1"/>
          <p:nvPr/>
        </p:nvSpPr>
        <p:spPr>
          <a:xfrm>
            <a:off x="569031" y="1688782"/>
            <a:ext cx="11377163" cy="4401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ương thức biểu đạt chính của văn bản là nghị luận.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691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459" y="715053"/>
            <a:ext cx="11547986" cy="598071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5F963A-7AC6-4544-9931-533EB0EA2AF8}"/>
              </a:ext>
            </a:extLst>
          </p:cNvPr>
          <p:cNvSpPr txBox="1"/>
          <p:nvPr/>
        </p:nvSpPr>
        <p:spPr>
          <a:xfrm>
            <a:off x="741106" y="1232118"/>
            <a:ext cx="10881863" cy="5243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bung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 thế được như nhiều người khác, cho dù ta sống trong hoàn cảnh nào th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ưỡng tâm hồn con người và làm cho x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ười là một đóa hoa tuyệt vời trên thế giới này, tựa như mỗi một món quà độc đáo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Clr>
                <a:srgbClr val="0D0D0D"/>
              </a:buClr>
              <a:buFont typeface="Times New Roman" panose="02020603050405020304" pitchFamily="18" charset="0"/>
              <a:buChar char="-"/>
              <a:tabLst>
                <a:tab pos="120650" algn="l"/>
                <a:tab pos="457200" algn="l"/>
              </a:tabLs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ười 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có năng lực và phẩm chất tốt đẹp riêng của m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23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045" y="509079"/>
            <a:ext cx="4645742" cy="62883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198" y="2138516"/>
            <a:ext cx="11185435" cy="230074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EB30809-72B1-4FB0-A97E-076FF4A8D40B}"/>
              </a:ext>
            </a:extLst>
          </p:cNvPr>
          <p:cNvSpPr txBox="1"/>
          <p:nvPr/>
        </p:nvSpPr>
        <p:spPr>
          <a:xfrm>
            <a:off x="4296098" y="549445"/>
            <a:ext cx="4346457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2: VIẾT NGẮN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E84F7E4-C900-40FF-86C9-1029CF8E74B8}"/>
              </a:ext>
            </a:extLst>
          </p:cNvPr>
          <p:cNvSpPr txBox="1"/>
          <p:nvPr/>
        </p:nvSpPr>
        <p:spPr>
          <a:xfrm>
            <a:off x="696861" y="2668802"/>
            <a:ext cx="10926108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– 7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 một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8697" y="497028"/>
            <a:ext cx="258651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61" y="1460090"/>
            <a:ext cx="11488994" cy="486253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F34B9E-8260-456D-8FB4-59063BA8641F}"/>
              </a:ext>
            </a:extLst>
          </p:cNvPr>
          <p:cNvSpPr txBox="1"/>
          <p:nvPr/>
        </p:nvSpPr>
        <p:spPr>
          <a:xfrm>
            <a:off x="4591065" y="535379"/>
            <a:ext cx="3054145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207BBD3-CE1A-4C7E-95FE-C5C7598A144E}"/>
              </a:ext>
            </a:extLst>
          </p:cNvPr>
          <p:cNvSpPr txBox="1"/>
          <p:nvPr/>
        </p:nvSpPr>
        <p:spPr>
          <a:xfrm>
            <a:off x="729445" y="1696992"/>
            <a:ext cx="10777384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huỷ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96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9BADEE02-1241-4161-BAD0-8DBCF84A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38" y="2273317"/>
            <a:ext cx="4363217" cy="62883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738" y="3428999"/>
            <a:ext cx="10911501" cy="27948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03A3393-86F2-4A92-A136-FB8548988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5108" y="-1976281"/>
            <a:ext cx="1489589" cy="64155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F21667D-DFF6-450C-AA5E-212524F3819D}"/>
              </a:ext>
            </a:extLst>
          </p:cNvPr>
          <p:cNvSpPr txBox="1"/>
          <p:nvPr/>
        </p:nvSpPr>
        <p:spPr>
          <a:xfrm>
            <a:off x="3392128" y="747994"/>
            <a:ext cx="6113206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 TẬP VĂN BẢN 2: </a:t>
            </a:r>
            <a:r>
              <a:rPr lang="pl-PL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KHAN HIẾM NƯỚC NGỌT (TRỊNH VĂN)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1A509A1-8A62-4D3E-8F5F-A30873D797D5}"/>
              </a:ext>
            </a:extLst>
          </p:cNvPr>
          <p:cNvSpPr txBox="1"/>
          <p:nvPr/>
        </p:nvSpPr>
        <p:spPr>
          <a:xfrm>
            <a:off x="621738" y="2313683"/>
            <a:ext cx="4599191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indent="285750" algn="just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2439A7D-8265-48F6-8AC5-C16A384EF15C}"/>
              </a:ext>
            </a:extLst>
          </p:cNvPr>
          <p:cNvSpPr txBox="1"/>
          <p:nvPr/>
        </p:nvSpPr>
        <p:spPr>
          <a:xfrm>
            <a:off x="486695" y="3902951"/>
            <a:ext cx="10911501" cy="1846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Theo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15/6/2003.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51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811161"/>
            <a:ext cx="11214931" cy="52504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8E19161-8653-44E7-869A-E323EB2A4CEF}"/>
              </a:ext>
            </a:extLst>
          </p:cNvPr>
          <p:cNvSpPr txBox="1"/>
          <p:nvPr/>
        </p:nvSpPr>
        <p:spPr>
          <a:xfrm>
            <a:off x="569030" y="1175645"/>
            <a:ext cx="11053940" cy="4734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pt-BR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Vấn đề bàn luận: 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 ngọt không phải vô tận, nước ngọt đang hết dần (vấn đề của văn bản nghị luận này thể hiện rõ ngay ở nhan đề)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3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ở SGK):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930"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01930"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01930"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331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5502278A-5AA4-4FA2-8B38-8AC49B1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884903"/>
            <a:ext cx="11170686" cy="51471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6AFA4C8-8F76-4F67-B7C4-BD90C20C8D7A}"/>
              </a:ext>
            </a:extLst>
          </p:cNvPr>
          <p:cNvSpPr txBox="1"/>
          <p:nvPr/>
        </p:nvSpPr>
        <p:spPr>
          <a:xfrm>
            <a:off x="691318" y="1281948"/>
            <a:ext cx="10926109" cy="4580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75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75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750"/>
              </a:spcAft>
              <a:tabLst>
                <a:tab pos="342900" algn="l"/>
              </a:tabLst>
            </a:pPr>
            <a:r>
              <a:rPr lang="pt-B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Nội dung: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F550CCF1-A26F-4D93-909B-B75E6EBDB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39" y="536062"/>
            <a:ext cx="7683655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725560"/>
            <a:ext cx="11008454" cy="459637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FFBD25-266D-4E8D-B484-4FDC4A9A62DC}"/>
              </a:ext>
            </a:extLst>
          </p:cNvPr>
          <p:cNvSpPr txBox="1"/>
          <p:nvPr/>
        </p:nvSpPr>
        <p:spPr>
          <a:xfrm>
            <a:off x="0" y="566201"/>
            <a:ext cx="8288594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II. 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HƯỚNG PHÂN TÍCH VĂN BẢN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47ECF20-8722-4421-801D-D1F9A49A78DE}"/>
              </a:ext>
            </a:extLst>
          </p:cNvPr>
          <p:cNvSpPr txBox="1"/>
          <p:nvPr/>
        </p:nvSpPr>
        <p:spPr>
          <a:xfrm>
            <a:off x="614516" y="1908903"/>
            <a:ext cx="10699954" cy="3989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chung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tuy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“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Khan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hiếm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Trịnh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43897"/>
            <a:ext cx="11008454" cy="53094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9EC50AB-6E69-4C5E-8F1E-2CE6DC58537D}"/>
              </a:ext>
            </a:extLst>
          </p:cNvPr>
          <p:cNvSpPr txBox="1"/>
          <p:nvPr/>
        </p:nvSpPr>
        <p:spPr>
          <a:xfrm>
            <a:off x="614516" y="1388954"/>
            <a:ext cx="10815484" cy="3926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bản “Khan hiếm nước ngọt” của tác giả Trịnh 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15/6/2003.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 ngọt không phải vô tận, nước ngọt đang hết dần.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47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509" y="1551708"/>
            <a:ext cx="10557164" cy="417021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3625B5D-5B44-4015-B36F-C7A73100102D}"/>
              </a:ext>
            </a:extLst>
          </p:cNvPr>
          <p:cNvSpPr txBox="1"/>
          <p:nvPr/>
        </p:nvSpPr>
        <p:spPr>
          <a:xfrm>
            <a:off x="1094509" y="2042259"/>
            <a:ext cx="10557164" cy="3043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con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639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68" y="473028"/>
            <a:ext cx="11651226" cy="60162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98F1AB3-65EF-454F-988E-5641DEA8B6A1}"/>
              </a:ext>
            </a:extLst>
          </p:cNvPr>
          <p:cNvSpPr txBox="1"/>
          <p:nvPr/>
        </p:nvSpPr>
        <p:spPr>
          <a:xfrm>
            <a:off x="451043" y="731498"/>
            <a:ext cx="11495151" cy="5520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4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445" y="825910"/>
            <a:ext cx="11253019" cy="567812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E584EF3-3C48-4F7B-82E3-0B32FEC24881}"/>
              </a:ext>
            </a:extLst>
          </p:cNvPr>
          <p:cNvSpPr txBox="1"/>
          <p:nvPr/>
        </p:nvSpPr>
        <p:spPr>
          <a:xfrm>
            <a:off x="850490" y="1155651"/>
            <a:ext cx="10653252" cy="512781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khan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 Theo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187" y="678427"/>
            <a:ext cx="11267768" cy="58403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D1A8C7B-6921-4C99-A116-D78BBA7F85DA}"/>
              </a:ext>
            </a:extLst>
          </p:cNvPr>
          <p:cNvSpPr txBox="1"/>
          <p:nvPr/>
        </p:nvSpPr>
        <p:spPr>
          <a:xfrm>
            <a:off x="711609" y="830505"/>
            <a:ext cx="11131346" cy="5572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 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Hi-ma-lay-a.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70000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40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185435" cy="486475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E27AFAD-0E9B-4FA8-B643-17216E4E96F1}"/>
              </a:ext>
            </a:extLst>
          </p:cNvPr>
          <p:cNvSpPr txBox="1"/>
          <p:nvPr/>
        </p:nvSpPr>
        <p:spPr>
          <a:xfrm>
            <a:off x="726358" y="1849990"/>
            <a:ext cx="10896612" cy="3589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91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49" y="383458"/>
            <a:ext cx="11641393" cy="62090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DBCF33-AA00-41B6-8343-3F966E8DE8B2}"/>
              </a:ext>
            </a:extLst>
          </p:cNvPr>
          <p:cNvSpPr txBox="1"/>
          <p:nvPr/>
        </p:nvSpPr>
        <p:spPr>
          <a:xfrm>
            <a:off x="693173" y="482552"/>
            <a:ext cx="11179277" cy="587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8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2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06" y="589935"/>
            <a:ext cx="11267768" cy="58993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E3738C-9576-4387-9818-FC269603BC16}"/>
              </a:ext>
            </a:extLst>
          </p:cNvPr>
          <p:cNvSpPr txBox="1"/>
          <p:nvPr/>
        </p:nvSpPr>
        <p:spPr>
          <a:xfrm>
            <a:off x="725117" y="684533"/>
            <a:ext cx="10940857" cy="5636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75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75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750"/>
              </a:spcAft>
              <a:tabLst>
                <a:tab pos="342900" algn="l"/>
              </a:tabLst>
            </a:pPr>
            <a:r>
              <a:rPr lang="pt-B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Nội dung: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54" y="2300748"/>
            <a:ext cx="11369511" cy="432127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172CBA8-9C7D-4E5A-B2D5-25CE1AE38FC9}"/>
              </a:ext>
            </a:extLst>
          </p:cNvPr>
          <p:cNvSpPr txBox="1"/>
          <p:nvPr/>
        </p:nvSpPr>
        <p:spPr>
          <a:xfrm>
            <a:off x="4591065" y="533227"/>
            <a:ext cx="3668032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4864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LUYỆN ĐỀ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9B6B89E-B524-4D81-A4D4-6ED58440602D}"/>
              </a:ext>
            </a:extLst>
          </p:cNvPr>
          <p:cNvSpPr txBox="1"/>
          <p:nvPr/>
        </p:nvSpPr>
        <p:spPr>
          <a:xfrm>
            <a:off x="711610" y="1458425"/>
            <a:ext cx="6113206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4864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1: ĐỌC HIỂU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B9D1F9-CC66-479A-B733-51C232865CF9}"/>
              </a:ext>
            </a:extLst>
          </p:cNvPr>
          <p:cNvSpPr txBox="1"/>
          <p:nvPr/>
        </p:nvSpPr>
        <p:spPr>
          <a:xfrm>
            <a:off x="384954" y="2633313"/>
            <a:ext cx="10086401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62865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01: 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468B60A-6FC4-4F6F-AB63-C73BD82F3D17}"/>
              </a:ext>
            </a:extLst>
          </p:cNvPr>
          <p:cNvSpPr txBox="1"/>
          <p:nvPr/>
        </p:nvSpPr>
        <p:spPr>
          <a:xfrm>
            <a:off x="711610" y="3429000"/>
            <a:ext cx="10911360" cy="3034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to.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  <p:bldP spid="9" grpId="0"/>
      <p:bldP spid="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961" y="752168"/>
            <a:ext cx="11621729" cy="5486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A30C5B0-CD4C-44FD-BB51-30ABEC455573}"/>
              </a:ext>
            </a:extLst>
          </p:cNvPr>
          <p:cNvSpPr txBox="1"/>
          <p:nvPr/>
        </p:nvSpPr>
        <p:spPr>
          <a:xfrm>
            <a:off x="570272" y="999713"/>
            <a:ext cx="11155937" cy="4858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Hi-ma-lay-a.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ờ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ngấm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Khan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15-6-2003)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5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10" y="1418054"/>
            <a:ext cx="11665974" cy="467303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869F7B2-D2F6-4E40-83A3-898A8716F005}"/>
              </a:ext>
            </a:extLst>
          </p:cNvPr>
          <p:cNvSpPr txBox="1"/>
          <p:nvPr/>
        </p:nvSpPr>
        <p:spPr>
          <a:xfrm>
            <a:off x="368710" y="1808696"/>
            <a:ext cx="11665973" cy="363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285750" algn="just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277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111693" cy="48238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D262630-8FB7-4608-8C66-D373C6BE6567}"/>
              </a:ext>
            </a:extLst>
          </p:cNvPr>
          <p:cNvSpPr txBox="1"/>
          <p:nvPr/>
        </p:nvSpPr>
        <p:spPr>
          <a:xfrm>
            <a:off x="4591064" y="557110"/>
            <a:ext cx="3320483" cy="483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2382E14-DBB1-483B-8F82-955C19C1581B}"/>
              </a:ext>
            </a:extLst>
          </p:cNvPr>
          <p:cNvSpPr txBox="1"/>
          <p:nvPr/>
        </p:nvSpPr>
        <p:spPr>
          <a:xfrm>
            <a:off x="569030" y="1577111"/>
            <a:ext cx="11053940" cy="43165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44444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chằng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chịt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7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193479" cy="431772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4184F9-D088-4666-AC0A-09BCE97226B5}"/>
              </a:ext>
            </a:extLst>
          </p:cNvPr>
          <p:cNvSpPr txBox="1"/>
          <p:nvPr/>
        </p:nvSpPr>
        <p:spPr>
          <a:xfrm>
            <a:off x="796637" y="1901285"/>
            <a:ext cx="10826333" cy="3538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Ý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02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832" y="811161"/>
            <a:ext cx="11348878" cy="529467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BB50F96-C44D-463C-99AE-8720458467CE}"/>
              </a:ext>
            </a:extLst>
          </p:cNvPr>
          <p:cNvSpPr txBox="1"/>
          <p:nvPr/>
        </p:nvSpPr>
        <p:spPr>
          <a:xfrm>
            <a:off x="625571" y="1080248"/>
            <a:ext cx="11116597" cy="4697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(2):</a:t>
            </a:r>
          </a:p>
          <a:p>
            <a:pPr indent="285750" algn="just">
              <a:lnSpc>
                <a:spcPct val="115000"/>
              </a:lnSpc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Nam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Hi-ma-lay-a.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ngấm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6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20877"/>
            <a:ext cx="11170686" cy="474898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697DEF6-5230-4A3D-A70B-45EEF55802DE}"/>
              </a:ext>
            </a:extLst>
          </p:cNvPr>
          <p:cNvSpPr txBox="1"/>
          <p:nvPr/>
        </p:nvSpPr>
        <p:spPr>
          <a:xfrm>
            <a:off x="720815" y="1490811"/>
            <a:ext cx="10867115" cy="4009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ờ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710" y="825910"/>
            <a:ext cx="11282516" cy="542740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5F734E4-4F46-4F2A-A190-F07E25B86F25}"/>
              </a:ext>
            </a:extLst>
          </p:cNvPr>
          <p:cNvSpPr txBox="1"/>
          <p:nvPr/>
        </p:nvSpPr>
        <p:spPr>
          <a:xfrm>
            <a:off x="903339" y="988142"/>
            <a:ext cx="9184558" cy="490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02: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FA43175-889C-4E38-9B53-B1C4DA69BBBB}"/>
              </a:ext>
            </a:extLst>
          </p:cNvPr>
          <p:cNvSpPr txBox="1"/>
          <p:nvPr/>
        </p:nvSpPr>
        <p:spPr>
          <a:xfrm>
            <a:off x="482998" y="1713027"/>
            <a:ext cx="11053940" cy="4305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800"/>
              </a:spcAft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Theo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 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ngũ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1000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500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1 500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3500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bò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ghê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gớm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15 000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70 000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cằn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muôn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9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5502278A-5AA4-4FA2-8B38-8AC49B1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1" y="963788"/>
            <a:ext cx="11053940" cy="54222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0521BB-222C-416E-AF85-57800F181B36}"/>
              </a:ext>
            </a:extLst>
          </p:cNvPr>
          <p:cNvSpPr txBox="1"/>
          <p:nvPr/>
        </p:nvSpPr>
        <p:spPr>
          <a:xfrm>
            <a:off x="647694" y="1604760"/>
            <a:ext cx="10896612" cy="4141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50000"/>
              </a:lnSpc>
              <a:spcAft>
                <a:spcPts val="1800"/>
              </a:spcAft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khan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hiếm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Ớ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ta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ngầm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 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trập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[…]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Khan </a:t>
            </a:r>
            <a:r>
              <a:rPr lang="en-US" sz="24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15-6-2003)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2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73394"/>
            <a:ext cx="11170686" cy="505869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EB5877A-D63D-4A9D-8AB5-692221D56EBF}"/>
              </a:ext>
            </a:extLst>
          </p:cNvPr>
          <p:cNvSpPr txBox="1"/>
          <p:nvPr/>
        </p:nvSpPr>
        <p:spPr>
          <a:xfrm>
            <a:off x="569030" y="1549771"/>
            <a:ext cx="11053940" cy="3905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ở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1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54DF82B-665D-413C-AE63-171279125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68" y="1696064"/>
            <a:ext cx="11371625" cy="49407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D7FDB6-9F3A-4CC6-AA73-010FE46A2D3B}"/>
              </a:ext>
            </a:extLst>
          </p:cNvPr>
          <p:cNvSpPr txBox="1"/>
          <p:nvPr/>
        </p:nvSpPr>
        <p:spPr>
          <a:xfrm>
            <a:off x="4591065" y="537394"/>
            <a:ext cx="305414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44FF53C-ADA1-48C2-8351-CAE0CE3132A5}"/>
              </a:ext>
            </a:extLst>
          </p:cNvPr>
          <p:cNvSpPr txBox="1"/>
          <p:nvPr/>
        </p:nvSpPr>
        <p:spPr>
          <a:xfrm>
            <a:off x="525403" y="1997619"/>
            <a:ext cx="11141189" cy="4401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8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cằn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0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47135"/>
            <a:ext cx="11259176" cy="477847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82744C6-EBA6-4076-8FAA-14255278AC20}"/>
              </a:ext>
            </a:extLst>
          </p:cNvPr>
          <p:cNvSpPr txBox="1"/>
          <p:nvPr/>
        </p:nvSpPr>
        <p:spPr>
          <a:xfrm>
            <a:off x="569030" y="1207397"/>
            <a:ext cx="11053940" cy="4457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285750">
              <a:lnSpc>
                <a:spcPct val="150000"/>
              </a:lnSpc>
              <a:tabLst>
                <a:tab pos="342900" algn="l"/>
              </a:tabLst>
            </a:pPr>
            <a:r>
              <a:rPr lang="en-US" sz="24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1600" indent="285750">
              <a:lnSpc>
                <a:spcPct val="150000"/>
              </a:lnSpc>
              <a:tabLst>
                <a:tab pos="342900" algn="l"/>
              </a:tabLst>
            </a:pP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ngũ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 ở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(1)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71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914400"/>
            <a:ext cx="11229680" cy="508819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F1D9A3-0CBA-42D2-86AA-AA383E75F730}"/>
              </a:ext>
            </a:extLst>
          </p:cNvPr>
          <p:cNvSpPr txBox="1"/>
          <p:nvPr/>
        </p:nvSpPr>
        <p:spPr>
          <a:xfrm>
            <a:off x="620649" y="1447946"/>
            <a:ext cx="11126441" cy="4021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285750">
              <a:lnSpc>
                <a:spcPct val="150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Times New Roman" panose="02020603050405020304" pitchFamily="18" charset="0"/>
              <a:buChar char="-"/>
              <a:tabLst>
                <a:tab pos="342900" algn="l"/>
              </a:tabLs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497027"/>
            <a:ext cx="10698737" cy="76277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52" y="1660580"/>
            <a:ext cx="11312013" cy="50204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36B939-E0CC-4545-AC0E-2F7D6D6080F0}"/>
              </a:ext>
            </a:extLst>
          </p:cNvPr>
          <p:cNvSpPr txBox="1"/>
          <p:nvPr/>
        </p:nvSpPr>
        <p:spPr>
          <a:xfrm>
            <a:off x="569030" y="577761"/>
            <a:ext cx="1053650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 ĐỌC HIỂU VĂN BẢN NGHỊ LUẬN XÃ HỘI NGOÀI SGK: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9F65BF-7D7B-44B2-BBA7-FC584E9DE70F}"/>
              </a:ext>
            </a:extLst>
          </p:cNvPr>
          <p:cNvSpPr txBox="1"/>
          <p:nvPr/>
        </p:nvSpPr>
        <p:spPr>
          <a:xfrm>
            <a:off x="519882" y="1911296"/>
            <a:ext cx="1009895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03: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27A81DB-1D75-4B6D-B051-CD5DCC739712}"/>
              </a:ext>
            </a:extLst>
          </p:cNvPr>
          <p:cNvSpPr txBox="1"/>
          <p:nvPr/>
        </p:nvSpPr>
        <p:spPr>
          <a:xfrm>
            <a:off x="655068" y="2514214"/>
            <a:ext cx="10881863" cy="401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phiền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840658"/>
            <a:ext cx="11111693" cy="510294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851084-311A-441B-AFEB-0CD53FFBD06C}"/>
              </a:ext>
            </a:extLst>
          </p:cNvPr>
          <p:cNvSpPr txBox="1"/>
          <p:nvPr/>
        </p:nvSpPr>
        <p:spPr>
          <a:xfrm>
            <a:off x="626783" y="1122757"/>
            <a:ext cx="11053940" cy="4538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[ ...]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59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55" y="679301"/>
            <a:ext cx="11471563" cy="56522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6F1F44C-0700-47C2-968B-EDA04561AD57}"/>
              </a:ext>
            </a:extLst>
          </p:cNvPr>
          <p:cNvSpPr txBox="1"/>
          <p:nvPr/>
        </p:nvSpPr>
        <p:spPr>
          <a:xfrm>
            <a:off x="471054" y="1100029"/>
            <a:ext cx="11720945" cy="4657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54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008454" cy="442230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3D0E62-6CF1-48E9-90DF-95F3D1A8449C}"/>
              </a:ext>
            </a:extLst>
          </p:cNvPr>
          <p:cNvSpPr txBox="1"/>
          <p:nvPr/>
        </p:nvSpPr>
        <p:spPr>
          <a:xfrm>
            <a:off x="614516" y="1766003"/>
            <a:ext cx="10962968" cy="37264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56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nhủ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nể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560"/>
              </a:spcAft>
            </a:pP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Giong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-mi Mun,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082196" cy="46287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7B9352-30C4-4D48-A457-5A861212DC41}"/>
              </a:ext>
            </a:extLst>
          </p:cNvPr>
          <p:cNvSpPr txBox="1"/>
          <p:nvPr/>
        </p:nvSpPr>
        <p:spPr>
          <a:xfrm>
            <a:off x="711610" y="2095983"/>
            <a:ext cx="10911360" cy="3410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.Muốn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.Theo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368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10" y="1454727"/>
            <a:ext cx="11402290" cy="51123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8010" y="497028"/>
            <a:ext cx="206659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430" y="1606158"/>
            <a:ext cx="10985661" cy="4808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ý...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tin...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8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27" y="817417"/>
            <a:ext cx="11540837" cy="540327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660" y="1025242"/>
            <a:ext cx="10999515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.Theo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3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927" y="789709"/>
            <a:ext cx="11443855" cy="511232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030" y="1069230"/>
            <a:ext cx="10570024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04: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nl-NL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9030" y="1885295"/>
            <a:ext cx="11110352" cy="401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York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Toronto (Canada)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3"/>
            <a:ext cx="11276606" cy="433158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866132"/>
            <a:ext cx="11013370" cy="3521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 http://dantri.com.vn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12/8/2016)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6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182" y="1066801"/>
            <a:ext cx="11222181" cy="505690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721" y="1291022"/>
            <a:ext cx="11082643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nay?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3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9BADEE02-1241-4161-BAD0-8DBCF84A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6072" y="497028"/>
            <a:ext cx="2743201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782" y="1731818"/>
            <a:ext cx="11360727" cy="444730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75479" y="538007"/>
            <a:ext cx="1351653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1421" y="1866022"/>
            <a:ext cx="11139768" cy="3925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7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082643" cy="478878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448" y="1901537"/>
            <a:ext cx="10971806" cy="386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internet.Nói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66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5502278A-5AA4-4FA2-8B38-8AC49B1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027225" cy="441471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726940"/>
            <a:ext cx="11027225" cy="379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540385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534417"/>
            <a:ext cx="5166752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92" y="1579417"/>
            <a:ext cx="11679382" cy="474416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0CB5278-E5CB-43FB-867D-67DE4F1EF947}"/>
              </a:ext>
            </a:extLst>
          </p:cNvPr>
          <p:cNvSpPr txBox="1"/>
          <p:nvPr/>
        </p:nvSpPr>
        <p:spPr>
          <a:xfrm>
            <a:off x="569030" y="598231"/>
            <a:ext cx="6109854" cy="555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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 BẢN ĐỌC HIỂU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8057A11-77DA-459E-8846-414CC4550534}"/>
              </a:ext>
            </a:extLst>
          </p:cNvPr>
          <p:cNvSpPr txBox="1"/>
          <p:nvPr/>
        </p:nvSpPr>
        <p:spPr>
          <a:xfrm>
            <a:off x="277092" y="1806385"/>
            <a:ext cx="1184563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01: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57EBE0D-2419-4355-8293-4974D8987C5D}"/>
              </a:ext>
            </a:extLst>
          </p:cNvPr>
          <p:cNvSpPr txBox="1"/>
          <p:nvPr/>
        </p:nvSpPr>
        <p:spPr>
          <a:xfrm>
            <a:off x="439881" y="2496798"/>
            <a:ext cx="11312237" cy="3410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Khan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74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64" y="623455"/>
            <a:ext cx="11790217" cy="584661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9205" y="947397"/>
            <a:ext cx="11512134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05: 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205" y="1537933"/>
            <a:ext cx="11416144" cy="4666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bẩm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NXB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2012, tr.24)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18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28" y="1149927"/>
            <a:ext cx="11693236" cy="46966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527" y="1790100"/>
            <a:ext cx="11845637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3a: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3b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80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A8972BDD-0327-42B7-9151-63E5F0EFE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65" y="497028"/>
            <a:ext cx="3320483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418054"/>
            <a:ext cx="11290461" cy="51351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8010" y="540619"/>
            <a:ext cx="206659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012" y="1755881"/>
            <a:ext cx="11193479" cy="4459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3a: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r>
              <a:rPr lang="en-US" sz="24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20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mạnh,khắc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200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3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787236"/>
            <a:ext cx="11110352" cy="39208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26" y="2337081"/>
            <a:ext cx="108481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3b</a:t>
            </a:r>
            <a:r>
              <a:rPr lang="en-US" sz="2800" b="1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 smtClean="0">
              <a:solidFill>
                <a:srgbClr val="2222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 err="1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81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09" y="512617"/>
            <a:ext cx="11887199" cy="58050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619" y="594508"/>
            <a:ext cx="11679381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thể,hoà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27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5883FD3-5820-452F-BCF2-F9ECF2522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3345" y="497028"/>
            <a:ext cx="3990110" cy="696828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92" y="2767375"/>
            <a:ext cx="11179625" cy="192931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4513" y="564438"/>
            <a:ext cx="373358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 2: VIẾT NGẮN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5909" y="3084669"/>
            <a:ext cx="1076498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01: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– 7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sz="2800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9BADEE02-1241-4161-BAD0-8DBCF84A9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055" y="497028"/>
            <a:ext cx="2521527" cy="62883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6" y="1273967"/>
            <a:ext cx="11582400" cy="530694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084" y="1354699"/>
            <a:ext cx="11082643" cy="501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lnSpc>
                <a:spcPct val="150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b="1" dirty="0" err="1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 smtClean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b="1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viễn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vong</a:t>
            </a:r>
            <a:r>
              <a:rPr lang="en-US" sz="24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0553" y="497028"/>
            <a:ext cx="131959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9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6FDC76C2-D69A-4C29-AE4A-99692B3C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91" y="497028"/>
            <a:ext cx="11596254" cy="10685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18" y="1884218"/>
            <a:ext cx="11665527" cy="477744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091" y="623768"/>
            <a:ext cx="1147156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02: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– 10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6364" y="1884219"/>
            <a:ext cx="11526981" cy="44678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 algn="just">
              <a:lnSpc>
                <a:spcPct val="115000"/>
              </a:lnSpc>
              <a:tabLst>
                <a:tab pos="342900" algn="l"/>
              </a:tabLst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nilon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064C14D9-54C1-4BD1-87BB-926CC6885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7" y="386766"/>
            <a:ext cx="9621484" cy="104736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26" y="2148335"/>
            <a:ext cx="3320483" cy="57744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5115" y="490397"/>
            <a:ext cx="979516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 algn="ctr">
              <a:lnSpc>
                <a:spcPct val="115000"/>
              </a:lnSpc>
              <a:spcAft>
                <a:spcPts val="0"/>
              </a:spcAft>
              <a:tabLst>
                <a:tab pos="342900" algn="l"/>
                <a:tab pos="40005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 TẬP VĂN BẢN 3: 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 SAO NÊN CÓ VẬT NUÔI TRONG NHÀ?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 algn="ctr">
              <a:lnSpc>
                <a:spcPct val="115000"/>
              </a:lnSpc>
              <a:spcAft>
                <a:spcPts val="0"/>
              </a:spcAft>
              <a:tabLst>
                <a:tab pos="342900" algn="l"/>
                <a:tab pos="400050" algn="l"/>
              </a:tabLst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(Theo THUỲ DƯƠNG)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326" y="3214255"/>
            <a:ext cx="11226310" cy="32419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326" y="2178525"/>
            <a:ext cx="318664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1453" y="3496408"/>
            <a:ext cx="107820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pt-BR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Vấn đề bàn luận: </a:t>
            </a:r>
            <a:r>
              <a:rPr lang="pt-BR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lí do cần có một vật nuôi trong nhà.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5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025237"/>
            <a:ext cx="11179625" cy="50984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296798"/>
            <a:ext cx="11068788" cy="4555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3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ở SGK):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93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“…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0193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(9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- 9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01930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R="54864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8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C33915DB-066E-437C-8325-E7C8E9C46CCC}"/>
              </a:ext>
            </a:extLst>
          </p:cNvPr>
          <p:cNvGrpSpPr>
            <a:grpSpLocks/>
          </p:cNvGrpSpPr>
          <p:nvPr/>
        </p:nvGrpSpPr>
        <p:grpSpPr>
          <a:xfrm>
            <a:off x="1284897" y="1167247"/>
            <a:ext cx="10127673" cy="4523506"/>
            <a:chOff x="489911" y="0"/>
            <a:chExt cx="3162525" cy="365772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="" xmlns:a16="http://schemas.microsoft.com/office/drawing/2014/main" id="{ABCA180C-72C4-40FF-81BE-1144476FA9DA}"/>
                </a:ext>
              </a:extLst>
            </p:cNvPr>
            <p:cNvCxnSpPr/>
            <p:nvPr/>
          </p:nvCxnSpPr>
          <p:spPr>
            <a:xfrm>
              <a:off x="1998492" y="436098"/>
              <a:ext cx="45719" cy="476250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B3705B76-88CC-47EB-9195-04D362DE2B05}"/>
                </a:ext>
              </a:extLst>
            </p:cNvPr>
            <p:cNvCxnSpPr>
              <a:endCxn id="9" idx="0"/>
            </p:cNvCxnSpPr>
            <p:nvPr/>
          </p:nvCxnSpPr>
          <p:spPr>
            <a:xfrm>
              <a:off x="2060917" y="429064"/>
              <a:ext cx="1181916" cy="527539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" name="Text Box 2">
              <a:extLst>
                <a:ext uri="{FF2B5EF4-FFF2-40B4-BE49-F238E27FC236}">
                  <a16:creationId xmlns="" xmlns:a16="http://schemas.microsoft.com/office/drawing/2014/main" id="{3675C270-7953-4AC1-AFBC-03A577B8E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860" y="963637"/>
              <a:ext cx="727039" cy="12001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b="1" err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b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b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="" xmlns:a16="http://schemas.microsoft.com/office/drawing/2014/main" id="{C2DCC1DA-22EA-450F-8683-9C51C7BA02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713" y="963636"/>
              <a:ext cx="664962" cy="113982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b="1" err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b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b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r>
                <a:rPr lang="en-US" sz="1100" b="1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……..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="" xmlns:a16="http://schemas.microsoft.com/office/drawing/2014/main" id="{0C6AF513-5E2C-4E0D-90C0-229C55F76C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9433" y="956603"/>
              <a:ext cx="666798" cy="1193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b="1" err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sz="2800" b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err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lẽ</a:t>
              </a:r>
              <a:r>
                <a:rPr lang="en-US" sz="2800" b="1">
                  <a:solidFill>
                    <a:srgbClr val="00B0F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…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solidFill>
                    <a:srgbClr val="00B0F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.......</a:t>
              </a:r>
              <a:endParaRPr lang="en-US" sz="11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="" xmlns:a16="http://schemas.microsoft.com/office/drawing/2014/main" id="{C57E5A46-017A-406A-A719-8A9814FF6F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911" y="2567355"/>
              <a:ext cx="784118" cy="103321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b="1" i="1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r>
                <a:rPr lang="en-US" sz="2800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">
              <a:extLst>
                <a:ext uri="{FF2B5EF4-FFF2-40B4-BE49-F238E27FC236}">
                  <a16:creationId xmlns="" xmlns:a16="http://schemas.microsoft.com/office/drawing/2014/main" id="{9BED0939-E1CD-4939-A790-AC2720053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3032" y="2588455"/>
              <a:ext cx="714426" cy="104069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b="1" i="1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2" name="Text Box 2">
              <a:extLst>
                <a:ext uri="{FF2B5EF4-FFF2-40B4-BE49-F238E27FC236}">
                  <a16:creationId xmlns="" xmlns:a16="http://schemas.microsoft.com/office/drawing/2014/main" id="{01B7C72A-F1BF-4E98-82CF-2B8960CEA2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5639" y="2581421"/>
              <a:ext cx="666797" cy="107630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b="1" i="1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800" b="1" i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chứng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………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AD29E6E8-5756-4337-923C-B4DFAE54ADD1}"/>
                </a:ext>
              </a:extLst>
            </p:cNvPr>
            <p:cNvCxnSpPr/>
            <p:nvPr/>
          </p:nvCxnSpPr>
          <p:spPr>
            <a:xfrm flipH="1">
              <a:off x="807442" y="2163787"/>
              <a:ext cx="6350" cy="38100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="" xmlns:a16="http://schemas.microsoft.com/office/drawing/2014/main" id="{3BEDE34D-6DB6-4C0E-ABF7-8619373AD3AC}"/>
                </a:ext>
              </a:extLst>
            </p:cNvPr>
            <p:cNvCxnSpPr/>
            <p:nvPr/>
          </p:nvCxnSpPr>
          <p:spPr>
            <a:xfrm>
              <a:off x="3349562" y="2150403"/>
              <a:ext cx="6350" cy="35560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44EAE3F6-445C-4EEF-A556-98183E9DD1DE}"/>
                </a:ext>
              </a:extLst>
            </p:cNvPr>
            <p:cNvCxnSpPr/>
            <p:nvPr/>
          </p:nvCxnSpPr>
          <p:spPr>
            <a:xfrm>
              <a:off x="2137122" y="2180492"/>
              <a:ext cx="6350" cy="342900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="" xmlns:a16="http://schemas.microsoft.com/office/drawing/2014/main" id="{79EAFC01-E69F-4603-9FD5-114622195EA2}"/>
                </a:ext>
              </a:extLst>
            </p:cNvPr>
            <p:cNvCxnSpPr/>
            <p:nvPr/>
          </p:nvCxnSpPr>
          <p:spPr>
            <a:xfrm flipH="1">
              <a:off x="614876" y="429064"/>
              <a:ext cx="1422400" cy="527050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7" name="Text Box 2">
              <a:extLst>
                <a:ext uri="{FF2B5EF4-FFF2-40B4-BE49-F238E27FC236}">
                  <a16:creationId xmlns="" xmlns:a16="http://schemas.microsoft.com/office/drawing/2014/main" id="{2D7FF968-E583-40CD-8720-8AC600035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463" y="0"/>
              <a:ext cx="2167570" cy="50292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28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Ý KIẾN</a:t>
              </a:r>
              <a:endParaRPr lang="en-US" sz="2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4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69818"/>
            <a:ext cx="11305309" cy="53339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69" y="1262071"/>
            <a:ext cx="10820400" cy="4709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4864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Nội dung: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80" marR="30480" indent="285750" algn="just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7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0">
            <a:extLst>
              <a:ext uri="{FF2B5EF4-FFF2-40B4-BE49-F238E27FC236}">
                <a16:creationId xmlns="" xmlns:a16="http://schemas.microsoft.com/office/drawing/2014/main" id="{99FFF514-6F6A-4636-A702-FD21026C2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362017"/>
            <a:ext cx="7889170" cy="62883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B5E19E4C-0613-41DD-853C-9105F3BEA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221" y="1418054"/>
            <a:ext cx="11609829" cy="516142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221" y="402996"/>
            <a:ext cx="881538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  <a:tab pos="40005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 HƯỚNG PHÂN TÍCH VĂN BẢN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1661" y="1512446"/>
            <a:ext cx="11459161" cy="5067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285750" algn="just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5502278A-5AA4-4FA2-8B38-8AC49B15D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85862"/>
            <a:ext cx="11146720" cy="4729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618687"/>
            <a:ext cx="11146720" cy="3649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8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E618D00-0153-4F1E-A98F-9FC179148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257301"/>
            <a:ext cx="11018133" cy="465772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9030" y="1919649"/>
            <a:ext cx="11018133" cy="3333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tabLst>
                <a:tab pos="342900" algn="l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B2: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tabLst>
                <a:tab pos="34290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4A4A4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nuôi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98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043BEF8-2AD7-4E06-85EC-AAEBEF6C1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279" y="914399"/>
            <a:ext cx="11598495" cy="52006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279" y="1370624"/>
            <a:ext cx="11452667" cy="425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→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3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0B17B26B-E4E8-4D13-A0E2-42AB07FF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46" y="942109"/>
            <a:ext cx="11222182" cy="516774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660" y="1240017"/>
            <a:ext cx="10931236" cy="449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stress: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F48C235C-854E-454B-9B40-B07D6222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789709"/>
            <a:ext cx="11207334" cy="519545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424" y="1199144"/>
            <a:ext cx="10806546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7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67B7F859-C869-4FB9-B360-608C403E8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6" y="886691"/>
            <a:ext cx="11291455" cy="536170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69" y="1009985"/>
            <a:ext cx="10764981" cy="4921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3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3A5BAFD9-CA1C-4264-A7FE-56381845D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030" y="1108364"/>
            <a:ext cx="11179625" cy="473825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27" y="1707942"/>
            <a:ext cx="10917382" cy="3718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chia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0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">
            <a:extLst>
              <a:ext uri="{FF2B5EF4-FFF2-40B4-BE49-F238E27FC236}">
                <a16:creationId xmlns="" xmlns:a16="http://schemas.microsoft.com/office/drawing/2014/main" id="{7E55300D-1F5C-49B5-920E-3723609A5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6" y="789709"/>
            <a:ext cx="11485419" cy="561109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0151" y="1108363"/>
            <a:ext cx="11200904" cy="507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5750">
              <a:lnSpc>
                <a:spcPct val="115000"/>
              </a:lnSpc>
              <a:spcAft>
                <a:spcPts val="1000"/>
              </a:spcAft>
              <a:tabLst>
                <a:tab pos="3429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pt-BR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Nội dung: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5750">
              <a:lnSpc>
                <a:spcPct val="115000"/>
              </a:lnSpc>
              <a:spcAft>
                <a:spcPts val="1200"/>
              </a:spcAft>
              <a:tabLst>
                <a:tab pos="3429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2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23577</Words>
  <PresentationFormat>Custom</PresentationFormat>
  <Paragraphs>1192</Paragraphs>
  <Slides>228</Slides>
  <Notes>228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228</vt:i4>
      </vt:variant>
    </vt:vector>
  </HeadingPairs>
  <TitlesOfParts>
    <vt:vector size="229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2021-08-07T08:11:40Z</dcterms:created>
  <dcterms:modified xsi:type="dcterms:W3CDTF">2022-06-24T09:00:15Z</dcterms:modified>
</cp:coreProperties>
</file>