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45" r:id="rId5"/>
    <p:sldId id="352" r:id="rId6"/>
    <p:sldId id="279" r:id="rId7"/>
    <p:sldId id="353" r:id="rId8"/>
    <p:sldId id="281" r:id="rId9"/>
    <p:sldId id="357" r:id="rId10"/>
    <p:sldId id="331" r:id="rId11"/>
    <p:sldId id="332" r:id="rId12"/>
    <p:sldId id="348" r:id="rId13"/>
    <p:sldId id="349" r:id="rId14"/>
    <p:sldId id="358" r:id="rId15"/>
    <p:sldId id="313" r:id="rId16"/>
    <p:sldId id="359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CBEAF0"/>
    <a:srgbClr val="48C0B6"/>
    <a:srgbClr val="E6B845"/>
    <a:srgbClr val="00A9A5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3073"/>
  </p:normalViewPr>
  <p:slideViewPr>
    <p:cSldViewPr snapToGrid="0" showGuides="1">
      <p:cViewPr varScale="1">
        <p:scale>
          <a:sx n="107" d="100"/>
          <a:sy n="107" d="100"/>
        </p:scale>
        <p:origin x="7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1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A389E-50EF-0F45-8E21-D6807F098F92}"/>
              </a:ext>
            </a:extLst>
          </p:cNvPr>
          <p:cNvSpPr txBox="1"/>
          <p:nvPr/>
        </p:nvSpPr>
        <p:spPr>
          <a:xfrm>
            <a:off x="986254" y="1376756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Fill in each blank with a correct auxiliary verb or modal verb. 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1627832" y="2037122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F3F83E-D8C4-E649-A085-528121D3C5A2}"/>
              </a:ext>
            </a:extLst>
          </p:cNvPr>
          <p:cNvSpPr/>
          <p:nvPr/>
        </p:nvSpPr>
        <p:spPr>
          <a:xfrm>
            <a:off x="1008025" y="1921748"/>
            <a:ext cx="9117281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1. ______ they hold the festival in Ha </a:t>
            </a:r>
            <a:r>
              <a:rPr lang="en-US" sz="2800" dirty="0" err="1">
                <a:latin typeface="ChronicaPro"/>
              </a:rPr>
              <a:t>Noi</a:t>
            </a:r>
            <a:r>
              <a:rPr lang="en-US" sz="2800" dirty="0">
                <a:latin typeface="ChronicaPro"/>
              </a:rPr>
              <a:t> every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2. ______ he visit Hoi An last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3. ______ they performing folk dances?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MediumIt"/>
              </a:rPr>
              <a:t>4.</a:t>
            </a:r>
            <a:r>
              <a:rPr lang="en-US" sz="2800" b="1" dirty="0">
                <a:latin typeface="ChronicaProMediumIt"/>
              </a:rPr>
              <a:t> </a:t>
            </a:r>
            <a:r>
              <a:rPr lang="en-US" sz="2800" b="1" i="1" dirty="0">
                <a:latin typeface="ChronicaProMediumIt"/>
              </a:rPr>
              <a:t>A: </a:t>
            </a:r>
            <a:r>
              <a:rPr lang="en-US" sz="2800" dirty="0">
                <a:latin typeface="ChronicaPro"/>
              </a:rPr>
              <a:t>______ you make </a:t>
            </a:r>
            <a:r>
              <a:rPr lang="en-US" sz="2800" i="1" dirty="0">
                <a:latin typeface="ChronicaProBookIt"/>
              </a:rPr>
              <a:t>banh </a:t>
            </a:r>
            <a:r>
              <a:rPr lang="en-US" sz="2800" i="1" dirty="0" err="1">
                <a:latin typeface="ChronicaProBookIt"/>
              </a:rPr>
              <a:t>chung</a:t>
            </a:r>
            <a:r>
              <a:rPr lang="en-US" sz="2800" dirty="0">
                <a:latin typeface="ChronicaPro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MediumIt"/>
              </a:rPr>
              <a:t>    </a:t>
            </a:r>
            <a:r>
              <a:rPr lang="en-US" sz="2800" b="1" i="1" dirty="0">
                <a:latin typeface="ChronicaProMediumIt"/>
              </a:rPr>
              <a:t>B: </a:t>
            </a:r>
            <a:r>
              <a:rPr lang="en-US" sz="2800" dirty="0">
                <a:latin typeface="ChronicaPro"/>
              </a:rPr>
              <a:t>Yes, I can.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5. ______ your brother usually come back home at Tet? </a:t>
            </a:r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4C5047-8B63-8C42-A033-D62A25029869}"/>
              </a:ext>
            </a:extLst>
          </p:cNvPr>
          <p:cNvSpPr/>
          <p:nvPr/>
        </p:nvSpPr>
        <p:spPr>
          <a:xfrm>
            <a:off x="1728853" y="2687864"/>
            <a:ext cx="69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A2693D-3DD1-FE44-982E-67CFA4E38626}"/>
              </a:ext>
            </a:extLst>
          </p:cNvPr>
          <p:cNvSpPr/>
          <p:nvPr/>
        </p:nvSpPr>
        <p:spPr>
          <a:xfrm>
            <a:off x="1728853" y="3350280"/>
            <a:ext cx="708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DB72D9-3A8F-1745-A250-E768FB2ADABF}"/>
              </a:ext>
            </a:extLst>
          </p:cNvPr>
          <p:cNvSpPr/>
          <p:nvPr/>
        </p:nvSpPr>
        <p:spPr>
          <a:xfrm>
            <a:off x="2180556" y="3977200"/>
            <a:ext cx="745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BB48F0-A331-3E43-B5EA-4909A5D3B972}"/>
              </a:ext>
            </a:extLst>
          </p:cNvPr>
          <p:cNvSpPr/>
          <p:nvPr/>
        </p:nvSpPr>
        <p:spPr>
          <a:xfrm>
            <a:off x="1613003" y="5254388"/>
            <a:ext cx="926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63269" y="12840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54" y="1181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1172112" y="1972597"/>
            <a:ext cx="105589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1. My mother can make a costume for me.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2. She will bake a birthday cake for him.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3. The dragon dances are interesting.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4. The Rio Carnival takes place every year in Brazil.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5. They saw a fireworks display on New Year’s Eve. </a:t>
            </a:r>
          </a:p>
          <a:p>
            <a:r>
              <a:rPr lang="en-US" sz="2600" dirty="0"/>
              <a:t>    _______________________________________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063252" y="131786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Change the sentences into </a:t>
            </a:r>
            <a:r>
              <a:rPr lang="en-US" sz="2400" b="1" i="1" dirty="0"/>
              <a:t>Yes / No </a:t>
            </a:r>
            <a:r>
              <a:rPr lang="en-US" sz="2400" b="1" dirty="0"/>
              <a:t>questions. 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527471" y="2391880"/>
            <a:ext cx="5467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your mother make a costume for you?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1527471" y="3179497"/>
            <a:ext cx="491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she bake a birthday cake for him?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1527471" y="3951298"/>
            <a:ext cx="454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dragon dances interesting?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527471" y="4762197"/>
            <a:ext cx="6256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Rio Carnival take place every year in Brazil?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527471" y="5573765"/>
            <a:ext cx="6562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see a fireworks display on New Year’s Eve?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4153" y="12187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938" y="11160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076758" y="1293420"/>
            <a:ext cx="84155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the questions in column A with their answers in column B. 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7B7A12-FB4B-8E41-BDF1-1A859D93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04745"/>
              </p:ext>
            </p:extLst>
          </p:nvPr>
        </p:nvGraphicFramePr>
        <p:xfrm>
          <a:off x="1172112" y="2199189"/>
          <a:ext cx="980391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951">
                  <a:extLst>
                    <a:ext uri="{9D8B030D-6E8A-4147-A177-3AD203B41FA5}">
                      <a16:colId xmlns:a16="http://schemas.microsoft.com/office/drawing/2014/main" val="4069297119"/>
                    </a:ext>
                  </a:extLst>
                </a:gridCol>
                <a:gridCol w="2558143">
                  <a:extLst>
                    <a:ext uri="{9D8B030D-6E8A-4147-A177-3AD203B41FA5}">
                      <a16:colId xmlns:a16="http://schemas.microsoft.com/office/drawing/2014/main" val="2923829014"/>
                    </a:ext>
                  </a:extLst>
                </a:gridCol>
                <a:gridCol w="1487818">
                  <a:extLst>
                    <a:ext uri="{9D8B030D-6E8A-4147-A177-3AD203B41FA5}">
                      <a16:colId xmlns:a16="http://schemas.microsoft.com/office/drawing/2014/main" val="4119617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9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you help me take a photo?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he is.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0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he painting Easter eggs?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I’m not.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eat candy apples on Halloween?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will.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5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you excited about your holiday?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she can’t.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she perform Dutch folk dances?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they do.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6848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F2335EB-7CBA-144C-9946-61B43266C7BC}"/>
              </a:ext>
            </a:extLst>
          </p:cNvPr>
          <p:cNvSpPr/>
          <p:nvPr/>
        </p:nvSpPr>
        <p:spPr>
          <a:xfrm>
            <a:off x="9899596" y="2886031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c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09C45-5ACE-074A-907B-8A2F08213C6C}"/>
              </a:ext>
            </a:extLst>
          </p:cNvPr>
          <p:cNvSpPr/>
          <p:nvPr/>
        </p:nvSpPr>
        <p:spPr>
          <a:xfrm>
            <a:off x="9906008" y="3579348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a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D0AD3E-436C-D846-91B9-66FB6C8D9B10}"/>
              </a:ext>
            </a:extLst>
          </p:cNvPr>
          <p:cNvSpPr/>
          <p:nvPr/>
        </p:nvSpPr>
        <p:spPr>
          <a:xfrm>
            <a:off x="9899596" y="4172223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e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D58AE4-8036-374B-8AD7-74C9A298BB30}"/>
              </a:ext>
            </a:extLst>
          </p:cNvPr>
          <p:cNvSpPr/>
          <p:nvPr/>
        </p:nvSpPr>
        <p:spPr>
          <a:xfrm>
            <a:off x="9899596" y="485594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b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9783A8-717D-0B41-9980-30E4A633A438}"/>
              </a:ext>
            </a:extLst>
          </p:cNvPr>
          <p:cNvSpPr/>
          <p:nvPr/>
        </p:nvSpPr>
        <p:spPr>
          <a:xfrm>
            <a:off x="9899596" y="5480582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d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63269" y="12840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54" y="1181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72112" y="115457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Mark is talking to Trang about the Mid-Autumn Festival. Fill in the blanks with Trang’s answers below. 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8816E-51EA-4C4E-8525-5043061294C3}"/>
              </a:ext>
            </a:extLst>
          </p:cNvPr>
          <p:cNvSpPr/>
          <p:nvPr/>
        </p:nvSpPr>
        <p:spPr>
          <a:xfrm>
            <a:off x="354795" y="2158175"/>
            <a:ext cx="3724507" cy="4627756"/>
          </a:xfrm>
          <a:prstGeom prst="rect">
            <a:avLst/>
          </a:prstGeom>
          <a:solidFill>
            <a:srgbClr val="CBEAF0"/>
          </a:solidFill>
          <a:ln>
            <a:solidFill>
              <a:srgbClr val="C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watch lion dances, too.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No, we celebrate it in the middle of the eighth lunar month.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I do. It’s one of my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festivals.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Yes. Just come over to my house on the night of the festival.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also have some autumn fruits.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7E50D-1D81-FB45-A1C3-D470E928B7F6}"/>
              </a:ext>
            </a:extLst>
          </p:cNvPr>
          <p:cNvSpPr/>
          <p:nvPr/>
        </p:nvSpPr>
        <p:spPr>
          <a:xfrm>
            <a:off x="4421339" y="2158174"/>
            <a:ext cx="7089018" cy="4264397"/>
          </a:xfrm>
          <a:prstGeom prst="rect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celebrate the Mid-Autumn Festival in 	December?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	</a:t>
            </a:r>
            <a:r>
              <a:rPr lang="en-US" sz="2400" dirty="0">
                <a:solidFill>
                  <a:schemeClr val="tx1"/>
                </a:solidFill>
              </a:rPr>
              <a:t>(1) ______.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Mark: </a:t>
            </a:r>
            <a:r>
              <a:rPr lang="en-US" sz="2400" dirty="0">
                <a:solidFill>
                  <a:schemeClr val="tx1"/>
                </a:solidFill>
              </a:rPr>
              <a:t>	Do you eat moon cakes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(2)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make lanterns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(3)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like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(4)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Can I join the festival with you next month?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(5) ______.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6C629D-0D50-1545-AD9E-F5958813A0B4}"/>
              </a:ext>
            </a:extLst>
          </p:cNvPr>
          <p:cNvSpPr/>
          <p:nvPr/>
        </p:nvSpPr>
        <p:spPr>
          <a:xfrm>
            <a:off x="6016154" y="291899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B8A13F-1BD1-0845-A78D-53194DB20F80}"/>
              </a:ext>
            </a:extLst>
          </p:cNvPr>
          <p:cNvSpPr/>
          <p:nvPr/>
        </p:nvSpPr>
        <p:spPr>
          <a:xfrm>
            <a:off x="6021473" y="366240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95D338-2EF2-5F42-BACC-1D882761FEC0}"/>
              </a:ext>
            </a:extLst>
          </p:cNvPr>
          <p:cNvSpPr/>
          <p:nvPr/>
        </p:nvSpPr>
        <p:spPr>
          <a:xfrm>
            <a:off x="6032624" y="438304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C8858C-4178-C64E-94F3-FCC11FAC1496}"/>
              </a:ext>
            </a:extLst>
          </p:cNvPr>
          <p:cNvSpPr/>
          <p:nvPr/>
        </p:nvSpPr>
        <p:spPr>
          <a:xfrm>
            <a:off x="6074302" y="5103683"/>
            <a:ext cx="3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09B19-B232-1D4C-9AF9-7ADAC1DEDA36}"/>
              </a:ext>
            </a:extLst>
          </p:cNvPr>
          <p:cNvSpPr/>
          <p:nvPr/>
        </p:nvSpPr>
        <p:spPr>
          <a:xfrm>
            <a:off x="6096000" y="5847098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5" y="3510086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7204" y="5141075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116844"/>
            <a:ext cx="6355703" cy="6026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30" y="2417586"/>
            <a:ext cx="1243575" cy="10925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15513" y="3821828"/>
            <a:ext cx="1277058" cy="13192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8937" y="1192833"/>
            <a:ext cx="1081531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                Festival mystery. </a:t>
            </a:r>
          </a:p>
          <a:p>
            <a:pPr algn="just"/>
            <a:r>
              <a:rPr lang="en-US" sz="2400" b="1" dirty="0"/>
              <a:t>Work in groups. One student thinks of a festival he / she likes. </a:t>
            </a:r>
          </a:p>
          <a:p>
            <a:pPr algn="just"/>
            <a:r>
              <a:rPr lang="en-US" sz="2400" b="1" dirty="0"/>
              <a:t>Other students ask </a:t>
            </a:r>
            <a:r>
              <a:rPr lang="en-US" sz="2400" b="1" i="1" dirty="0"/>
              <a:t>Yes </a:t>
            </a:r>
            <a:r>
              <a:rPr lang="en-US" sz="2400" b="1" dirty="0"/>
              <a:t>/ </a:t>
            </a:r>
            <a:r>
              <a:rPr lang="en-US" sz="2400" b="1" i="1" dirty="0"/>
              <a:t>No </a:t>
            </a:r>
            <a:r>
              <a:rPr lang="en-US" sz="2400" b="1" dirty="0"/>
              <a:t>questions to find out what the festival is.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E5457-D07A-754A-BB9E-EEDC63657087}"/>
              </a:ext>
            </a:extLst>
          </p:cNvPr>
          <p:cNvSpPr/>
          <p:nvPr/>
        </p:nvSpPr>
        <p:spPr>
          <a:xfrm>
            <a:off x="1254253" y="2588714"/>
            <a:ext cx="7003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4CAFFF"/>
                </a:solidFill>
                <a:latin typeface="ChronicaPro"/>
              </a:rPr>
              <a:t>Example: </a:t>
            </a:r>
            <a:endParaRPr lang="en-US" sz="2400" b="1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many countries celebrate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children like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"/>
              </a:rPr>
              <a:t>Do they paint eggs?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"/>
              </a:rPr>
              <a:t>Is it Easter?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it is. 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D21BA-DF94-4E40-AD13-AEB00424A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254" y="1257086"/>
            <a:ext cx="1194668" cy="3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5" y="3510086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7204" y="5141075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116844"/>
            <a:ext cx="6355703" cy="6026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30" y="2417586"/>
            <a:ext cx="1243575" cy="10925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1745" y="5991919"/>
            <a:ext cx="1883767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73630" y="5452817"/>
            <a:ext cx="1243575" cy="53910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68500"/>
            <a:ext cx="6355703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15513" y="3821828"/>
            <a:ext cx="1277058" cy="13192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3742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6603" y="1834520"/>
            <a:ext cx="702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</a:rPr>
              <a:t>Grammar: </a:t>
            </a:r>
            <a:r>
              <a:rPr lang="en-US" sz="3600" b="1" i="1" dirty="0">
                <a:solidFill>
                  <a:srgbClr val="0FB7BD"/>
                </a:solidFill>
              </a:rPr>
              <a:t>Yes / No </a:t>
            </a:r>
            <a:r>
              <a:rPr lang="en-US" sz="3600" b="1" dirty="0">
                <a:solidFill>
                  <a:srgbClr val="0FB7BD"/>
                </a:solidFill>
              </a:rPr>
              <a:t>questions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34D0D3-AA91-BC46-B248-FA148F53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620" y="2890393"/>
            <a:ext cx="4674066" cy="36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4628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1031332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Complete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project.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F8039-CA5C-A34E-81C0-FA7F24CB9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53" y="317066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528FB9-2440-E643-A402-F92E5C31F5F8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err="1">
                <a:latin typeface="Calibri" panose="020F0502020204030204" pitchFamily="34" charset="0"/>
              </a:rPr>
              <a:t>facebook.com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r>
              <a:rPr lang="en-GB" b="1" i="1" err="1">
                <a:latin typeface="Calibri" panose="020F0502020204030204" pitchFamily="34" charset="0"/>
              </a:rPr>
              <a:t>www.tienganhglobalsuccess.vn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779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2D65D-D98A-CE43-A929-577B8566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167414"/>
            <a:ext cx="12192001" cy="5743261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0FB9AF-AE3F-824C-B04C-B47930C8BC52}"/>
              </a:ext>
            </a:extLst>
          </p:cNvPr>
          <p:cNvSpPr/>
          <p:nvPr/>
        </p:nvSpPr>
        <p:spPr>
          <a:xfrm>
            <a:off x="3549467" y="1745696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5DFD5F-C236-AC44-8E79-29036A32A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78" y="1379389"/>
            <a:ext cx="1344559" cy="1277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537E54-180A-1748-B3D2-AD316340A216}"/>
              </a:ext>
            </a:extLst>
          </p:cNvPr>
          <p:cNvSpPr txBox="1"/>
          <p:nvPr/>
        </p:nvSpPr>
        <p:spPr>
          <a:xfrm>
            <a:off x="4302238" y="1832908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4431" y="1914652"/>
            <a:ext cx="88831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the lesson, students will be able to gain: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Knowledge: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using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Yes/No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questions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Core competence: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Develop communication skills and creativity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Be collaborative and supportive in pair work and teamwork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Actively join in class activities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5" y="3510086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7204" y="5141075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116844"/>
            <a:ext cx="6355703" cy="6026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30" y="2417586"/>
            <a:ext cx="1243575" cy="10925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1745" y="5991919"/>
            <a:ext cx="1883767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73630" y="5452817"/>
            <a:ext cx="1243575" cy="53910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68500"/>
            <a:ext cx="6355703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15513" y="3821828"/>
            <a:ext cx="1277058" cy="13192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2BBE67-6803-8947-A679-DAD355656420}"/>
              </a:ext>
            </a:extLst>
          </p:cNvPr>
          <p:cNvSpPr/>
          <p:nvPr/>
        </p:nvSpPr>
        <p:spPr>
          <a:xfrm>
            <a:off x="4974566" y="2692911"/>
            <a:ext cx="68551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To activate students’ prior knowledge related to the targeted grammar: </a:t>
            </a:r>
            <a:r>
              <a:rPr lang="en-GB" sz="2800" b="1" i="1" dirty="0">
                <a:solidFill>
                  <a:schemeClr val="accent2"/>
                </a:solidFill>
              </a:rPr>
              <a:t>Yes/No </a:t>
            </a:r>
            <a:r>
              <a:rPr lang="en-GB" sz="2800" b="1" dirty="0">
                <a:solidFill>
                  <a:schemeClr val="accent2"/>
                </a:solidFill>
              </a:rPr>
              <a:t>questions</a:t>
            </a:r>
            <a:r>
              <a:rPr lang="en-GB" sz="2800" dirty="0"/>
              <a:t>. 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To increase students’ interest.</a:t>
            </a:r>
            <a:endParaRPr lang="en-US" sz="2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F9F807-3AFF-594D-8AF4-17F50B70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2" y="2470061"/>
            <a:ext cx="3627669" cy="32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1895" y="2067975"/>
            <a:ext cx="4744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1895" y="3993633"/>
            <a:ext cx="754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0849" y="5501521"/>
            <a:ext cx="5133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</a:t>
            </a:r>
            <a:r>
              <a:rPr lang="en-GB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cakes?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5C7C4-AFFD-F142-B26C-8B283ED6E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37" y="2115476"/>
            <a:ext cx="3627669" cy="32649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7268AF-A000-F44F-A845-255EC823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28247"/>
              </p:ext>
            </p:extLst>
          </p:nvPr>
        </p:nvGraphicFramePr>
        <p:xfrm>
          <a:off x="4290849" y="1545029"/>
          <a:ext cx="683110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87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551540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00970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your Christmas present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05313"/>
              </p:ext>
            </p:extLst>
          </p:nvPr>
        </p:nvGraphicFramePr>
        <p:xfrm>
          <a:off x="4290849" y="3140827"/>
          <a:ext cx="683110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159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788795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711203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323191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486119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  <a:gridCol w="779321">
                  <a:extLst>
                    <a:ext uri="{9D8B030D-6E8A-4147-A177-3AD203B41FA5}">
                      <a16:colId xmlns:a16="http://schemas.microsoft.com/office/drawing/2014/main" val="2910992530"/>
                    </a:ext>
                  </a:extLst>
                </a:gridCol>
                <a:gridCol w="779321">
                  <a:extLst>
                    <a:ext uri="{9D8B030D-6E8A-4147-A177-3AD203B41FA5}">
                      <a16:colId xmlns:a16="http://schemas.microsoft.com/office/drawing/2014/main" val="3740775520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they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moon 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at the festival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last year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1D5ADE-38FB-4148-828E-437BE8D53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03043"/>
              </p:ext>
            </p:extLst>
          </p:nvPr>
        </p:nvGraphicFramePr>
        <p:xfrm>
          <a:off x="4290849" y="4998468"/>
          <a:ext cx="683110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16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796066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087445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172584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774896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all these moon 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993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AFD925-3716-0343-A861-FB72A75C98E3}"/>
              </a:ext>
            </a:extLst>
          </p:cNvPr>
          <p:cNvSpPr/>
          <p:nvPr/>
        </p:nvSpPr>
        <p:spPr>
          <a:xfrm>
            <a:off x="1731001" y="4370993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F69FD-7D75-D342-B6FF-C809429F9714}"/>
              </a:ext>
            </a:extLst>
          </p:cNvPr>
          <p:cNvSpPr/>
          <p:nvPr/>
        </p:nvSpPr>
        <p:spPr>
          <a:xfrm>
            <a:off x="487067" y="3124001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8D07B-1A77-114A-AD5E-F366D9C4C303}"/>
              </a:ext>
            </a:extLst>
          </p:cNvPr>
          <p:cNvSpPr/>
          <p:nvPr/>
        </p:nvSpPr>
        <p:spPr>
          <a:xfrm>
            <a:off x="1633464" y="1837017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cake?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FF63C5-4C75-0F4B-AA85-88BDDCCA297D}"/>
              </a:ext>
            </a:extLst>
          </p:cNvPr>
          <p:cNvSpPr/>
          <p:nvPr/>
        </p:nvSpPr>
        <p:spPr>
          <a:xfrm>
            <a:off x="1633464" y="1719072"/>
            <a:ext cx="731784" cy="755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25C16-31CB-5446-AA32-5BE8A41A78C7}"/>
              </a:ext>
            </a:extLst>
          </p:cNvPr>
          <p:cNvSpPr/>
          <p:nvPr/>
        </p:nvSpPr>
        <p:spPr>
          <a:xfrm>
            <a:off x="487067" y="3007659"/>
            <a:ext cx="695557" cy="755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4775C-90C9-BF42-8703-FCB68C8029D6}"/>
              </a:ext>
            </a:extLst>
          </p:cNvPr>
          <p:cNvCxnSpPr>
            <a:cxnSpLocks/>
          </p:cNvCxnSpPr>
          <p:nvPr/>
        </p:nvCxnSpPr>
        <p:spPr>
          <a:xfrm>
            <a:off x="2365248" y="2331501"/>
            <a:ext cx="353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E94080-6A31-1C47-91D6-51C13BA58AB2}"/>
              </a:ext>
            </a:extLst>
          </p:cNvPr>
          <p:cNvCxnSpPr>
            <a:cxnSpLocks/>
          </p:cNvCxnSpPr>
          <p:nvPr/>
        </p:nvCxnSpPr>
        <p:spPr>
          <a:xfrm>
            <a:off x="1182624" y="3587771"/>
            <a:ext cx="5483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ABCEEA-663D-434A-AEE9-0F7C92791373}"/>
              </a:ext>
            </a:extLst>
          </p:cNvPr>
          <p:cNvSpPr txBox="1"/>
          <p:nvPr/>
        </p:nvSpPr>
        <p:spPr>
          <a:xfrm>
            <a:off x="2364232" y="2329708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04EE7-2EB7-834E-B17B-D7619EA56DE5}"/>
              </a:ext>
            </a:extLst>
          </p:cNvPr>
          <p:cNvSpPr txBox="1"/>
          <p:nvPr/>
        </p:nvSpPr>
        <p:spPr>
          <a:xfrm>
            <a:off x="1278880" y="357492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C98328A-93AB-2C4E-B700-A4ECACE78CC5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560255" y="1158173"/>
            <a:ext cx="973328" cy="2095126"/>
          </a:xfrm>
          <a:prstGeom prst="curvedConnector4">
            <a:avLst>
              <a:gd name="adj1" fmla="val -23486"/>
              <a:gd name="adj2" fmla="val 6181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7291858-CCD7-8F4A-A89C-2BE6B6BD10A0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387301" y="1300476"/>
            <a:ext cx="154729" cy="325963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4A755B0-AC1D-4C43-894A-083950F311C8}"/>
              </a:ext>
            </a:extLst>
          </p:cNvPr>
          <p:cNvSpPr/>
          <p:nvPr/>
        </p:nvSpPr>
        <p:spPr>
          <a:xfrm>
            <a:off x="4094482" y="2474976"/>
            <a:ext cx="8097518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put the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modal verb</a:t>
            </a:r>
            <a:r>
              <a:rPr lang="en-US" sz="2400" dirty="0">
                <a:solidFill>
                  <a:schemeClr val="tx1"/>
                </a:solidFill>
              </a:rPr>
              <a:t> before the subject.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ED000B-5A41-704C-BABB-62C540DF891C}"/>
              </a:ext>
            </a:extLst>
          </p:cNvPr>
          <p:cNvSpPr/>
          <p:nvPr/>
        </p:nvSpPr>
        <p:spPr>
          <a:xfrm>
            <a:off x="1731001" y="4370993"/>
            <a:ext cx="380147" cy="6395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A4752A1E-40E6-1940-A582-72ABFFB90FD9}"/>
              </a:ext>
            </a:extLst>
          </p:cNvPr>
          <p:cNvCxnSpPr>
            <a:cxnSpLocks/>
            <a:stCxn id="36" idx="4"/>
          </p:cNvCxnSpPr>
          <p:nvPr/>
        </p:nvCxnSpPr>
        <p:spPr>
          <a:xfrm rot="16200000" flipH="1">
            <a:off x="2942575" y="3989055"/>
            <a:ext cx="130408" cy="217340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90BF4A0-8A51-9C42-B52A-2740D7A38837}"/>
              </a:ext>
            </a:extLst>
          </p:cNvPr>
          <p:cNvSpPr/>
          <p:nvPr/>
        </p:nvSpPr>
        <p:spPr>
          <a:xfrm>
            <a:off x="4094482" y="4874621"/>
            <a:ext cx="8097517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</a:t>
            </a:r>
            <a:r>
              <a:rPr lang="en-US" sz="2400" b="1" dirty="0">
                <a:solidFill>
                  <a:schemeClr val="tx1"/>
                </a:solidFill>
              </a:rPr>
              <a:t>don’t</a:t>
            </a:r>
            <a:r>
              <a:rPr lang="en-US" sz="2400" dirty="0">
                <a:solidFill>
                  <a:schemeClr val="tx1"/>
                </a:solidFill>
              </a:rPr>
              <a:t> use an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when we use </a:t>
            </a:r>
            <a:r>
              <a:rPr lang="en-US" sz="2400" b="1" i="1" dirty="0">
                <a:solidFill>
                  <a:schemeClr val="tx1"/>
                </a:solidFill>
              </a:rPr>
              <a:t>be</a:t>
            </a:r>
            <a:r>
              <a:rPr lang="en-US" sz="2400" dirty="0">
                <a:solidFill>
                  <a:schemeClr val="tx1"/>
                </a:solidFill>
              </a:rPr>
              <a:t> as a main verb. 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/>
      <p:bldP spid="10" grpId="1"/>
      <p:bldP spid="23" grpId="0"/>
      <p:bldP spid="35" grpId="0" animBg="1"/>
      <p:bldP spid="36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4" y="3723131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28" y="2417585"/>
            <a:ext cx="1243576" cy="130554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616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2821</TotalTime>
  <Words>1036</Words>
  <PresentationFormat>Widescreen</PresentationFormat>
  <Paragraphs>215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ChronicaPro</vt:lpstr>
      <vt:lpstr>ChronicaProBookIt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2023-04-19T04:22:13Z</dcterms:modified>
</cp:coreProperties>
</file>