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89" r:id="rId2"/>
    <p:sldId id="257" r:id="rId3"/>
    <p:sldId id="258" r:id="rId4"/>
    <p:sldId id="259" r:id="rId5"/>
    <p:sldId id="260" r:id="rId6"/>
    <p:sldId id="261" r:id="rId7"/>
    <p:sldId id="267" r:id="rId8"/>
    <p:sldId id="266" r:id="rId9"/>
    <p:sldId id="265" r:id="rId10"/>
    <p:sldId id="264" r:id="rId11"/>
    <p:sldId id="263" r:id="rId12"/>
    <p:sldId id="262" r:id="rId13"/>
    <p:sldId id="268" r:id="rId14"/>
    <p:sldId id="271" r:id="rId15"/>
    <p:sldId id="270" r:id="rId16"/>
    <p:sldId id="269" r:id="rId17"/>
    <p:sldId id="272" r:id="rId18"/>
    <p:sldId id="273" r:id="rId19"/>
    <p:sldId id="274" r:id="rId20"/>
    <p:sldId id="275" r:id="rId21"/>
    <p:sldId id="276" r:id="rId22"/>
    <p:sldId id="279" r:id="rId23"/>
    <p:sldId id="278" r:id="rId24"/>
    <p:sldId id="277" r:id="rId25"/>
    <p:sldId id="280" r:id="rId26"/>
    <p:sldId id="281" r:id="rId27"/>
    <p:sldId id="282" r:id="rId28"/>
    <p:sldId id="284" r:id="rId29"/>
    <p:sldId id="285" r:id="rId30"/>
    <p:sldId id="283" r:id="rId31"/>
    <p:sldId id="286" r:id="rId32"/>
    <p:sldId id="287" r:id="rId33"/>
    <p:sldId id="288" r:id="rId34"/>
  </p:sldIdLst>
  <p:sldSz cx="12160250" cy="6840538"/>
  <p:notesSz cx="6858000" cy="9144000"/>
  <p:embeddedFontLst>
    <p:embeddedFont>
      <p:font typeface="华文琥珀" panose="02010800040101010101" pitchFamily="2" charset="-122"/>
      <p:regular r:id="rId36"/>
    </p:embeddedFont>
    <p:embeddedFont>
      <p:font typeface="时尚中黑简体" panose="02010600030101010101" charset="-122"/>
      <p:regular r:id="rId37"/>
    </p:embeddedFont>
    <p:embeddedFont>
      <p:font typeface="方正新综艺简体" panose="02010600030101010101" charset="-122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方正大黑简体" panose="02010600030101010101" charset="-122"/>
      <p:regular r:id="rId45"/>
    </p:embeddedFont>
    <p:embeddedFont>
      <p:font typeface="方正超粗黑简体" panose="02010600030101010101" charset="-122"/>
      <p:regular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4" y="204"/>
      </p:cViewPr>
      <p:guideLst>
        <p:guide orient="horz" pos="2155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A3DBD-697B-40DB-8B64-4216B6B26205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EC4B0-6465-4865-B691-AA972597E4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47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396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671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207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399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1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8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284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480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966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250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08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535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9472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426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349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7913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3811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008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776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828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7092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71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6996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827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2769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6677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63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20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980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29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204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994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EC4B0-6465-4865-B691-AA972597E4B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71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2021" y="2125001"/>
            <a:ext cx="10336213" cy="146628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4040" y="3876310"/>
            <a:ext cx="8512176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16183" y="273939"/>
            <a:ext cx="2736057" cy="5836626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013" y="273939"/>
            <a:ext cx="8005498" cy="5836626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0577" y="4395684"/>
            <a:ext cx="10336213" cy="13586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0577" y="2899314"/>
            <a:ext cx="10336213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015" y="1596127"/>
            <a:ext cx="5370777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81463" y="1596127"/>
            <a:ext cx="5370777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015" y="1531208"/>
            <a:ext cx="5372889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8015" y="2169338"/>
            <a:ext cx="5372889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7240" y="1531208"/>
            <a:ext cx="5375000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7240" y="2169338"/>
            <a:ext cx="5375000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014" y="272360"/>
            <a:ext cx="4000638" cy="11590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54323" y="272355"/>
            <a:ext cx="6797918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8014" y="1431447"/>
            <a:ext cx="4000638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3494" y="4788382"/>
            <a:ext cx="7296150" cy="5652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3494" y="611220"/>
            <a:ext cx="729615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3494" y="5353676"/>
            <a:ext cx="7296150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8016" y="273939"/>
            <a:ext cx="10944225" cy="1140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016" y="1596127"/>
            <a:ext cx="10944225" cy="451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8013" y="6340171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54752" y="6340171"/>
            <a:ext cx="385074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14847" y="6340171"/>
            <a:ext cx="283739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3.png"/><Relationship Id="rId5" Type="http://schemas.microsoft.com/office/2007/relationships/hdphoto" Target="../media/hdphoto1.wdp"/><Relationship Id="rId10" Type="http://schemas.openxmlformats.org/officeDocument/2006/relationships/image" Target="../media/image46.png"/><Relationship Id="rId4" Type="http://schemas.openxmlformats.org/officeDocument/2006/relationships/image" Target="../media/image8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1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6"/>
            <a:ext cx="12160250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74189" r="19509" b="7682"/>
          <a:stretch/>
        </p:blipFill>
        <p:spPr bwMode="auto">
          <a:xfrm>
            <a:off x="3991898" y="5636874"/>
            <a:ext cx="7234177" cy="123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未标题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3" t="6591" r="3862" b="57594"/>
          <a:stretch/>
        </p:blipFill>
        <p:spPr bwMode="auto">
          <a:xfrm>
            <a:off x="12379618" y="556949"/>
            <a:ext cx="2588869" cy="149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26644" r="50815" b="31780"/>
          <a:stretch/>
        </p:blipFill>
        <p:spPr bwMode="auto">
          <a:xfrm>
            <a:off x="-4392413" y="1224216"/>
            <a:ext cx="3763013" cy="227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6" r="25417" b="32626"/>
          <a:stretch/>
        </p:blipFill>
        <p:spPr bwMode="auto">
          <a:xfrm>
            <a:off x="665290" y="2509975"/>
            <a:ext cx="6494955" cy="213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t="17657" r="58119" b="20696"/>
          <a:stretch/>
        </p:blipFill>
        <p:spPr bwMode="auto">
          <a:xfrm>
            <a:off x="823541" y="2412157"/>
            <a:ext cx="3226328" cy="372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7" t="43802" r="15559" b="25472"/>
          <a:stretch/>
        </p:blipFill>
        <p:spPr bwMode="auto">
          <a:xfrm>
            <a:off x="4115027" y="3780309"/>
            <a:ext cx="4341367" cy="206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2" t="6895" r="13757" b="5885"/>
          <a:stretch/>
        </p:blipFill>
        <p:spPr bwMode="auto">
          <a:xfrm>
            <a:off x="9565266" y="521362"/>
            <a:ext cx="1267391" cy="541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未标题-2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8" t="27751" r="27168" b="26316"/>
          <a:stretch/>
        </p:blipFill>
        <p:spPr bwMode="auto">
          <a:xfrm>
            <a:off x="9884197" y="793049"/>
            <a:ext cx="713817" cy="71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2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0" t="26359" r="29509" b="29092"/>
          <a:stretch/>
        </p:blipFill>
        <p:spPr bwMode="auto">
          <a:xfrm>
            <a:off x="9884057" y="1490500"/>
            <a:ext cx="713819" cy="74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2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9" t="27267" r="29009" b="26422"/>
          <a:stretch/>
        </p:blipFill>
        <p:spPr bwMode="auto">
          <a:xfrm>
            <a:off x="9896414" y="2238071"/>
            <a:ext cx="713819" cy="78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2983781" y="1220122"/>
            <a:ext cx="6264696" cy="1008112"/>
          </a:xfrm>
          <a:prstGeom prst="roundRect">
            <a:avLst>
              <a:gd name="adj" fmla="val 5000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567414" y="1147953"/>
            <a:ext cx="52613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spc="600" dirty="0">
                <a:solidFill>
                  <a:srgbClr val="FFFF0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校园安全</a:t>
            </a:r>
            <a:r>
              <a:rPr lang="en-US" altLang="zh-CN" sz="6000" spc="600" dirty="0">
                <a:solidFill>
                  <a:srgbClr val="FFFF0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PPT</a:t>
            </a:r>
            <a:endParaRPr lang="zh-CN" altLang="en-US" sz="6000" spc="600" dirty="0">
              <a:solidFill>
                <a:srgbClr val="FFFF00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3165" y="2316459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汇报人：千库网</a:t>
            </a:r>
          </a:p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汇报时间：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pic>
        <p:nvPicPr>
          <p:cNvPr id="3074" name="Picture 2" descr="F:\未标题-1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2" t="26749" r="14955" b="7581"/>
          <a:stretch/>
        </p:blipFill>
        <p:spPr bwMode="auto">
          <a:xfrm rot="21417504">
            <a:off x="-3736758" y="3915436"/>
            <a:ext cx="3380171" cy="308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28540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5048E-6 -7.97774E-7 L -1.3469 -0.00649 " pathEditMode="relative" rAng="0" ptsTypes="AA">
                                      <p:cBhvr>
                                        <p:cTn id="29" dur="4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53" y="-3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283E-6 -1.57699E-6 L 1.49919 0.00742 " pathEditMode="relative" rAng="0" ptsTypes="AA">
                                      <p:cBhvr>
                                        <p:cTn id="31" dur="7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952" y="37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120000">
                                      <p:cBhvr>
                                        <p:cTn id="4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7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6848E-6 -1.74397E-6 L 1.45627 0.00719 " pathEditMode="relative" rAng="0" ptsTypes="AA">
                                      <p:cBhvr>
                                        <p:cTn id="66" dur="7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06" y="3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7519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112563" y="959641"/>
            <a:ext cx="12457384" cy="59170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28679" y="14558"/>
            <a:ext cx="12229193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28849" y="792976"/>
            <a:ext cx="12229527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 descr="F:\53a93f52ed66e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335" y="2276138"/>
            <a:ext cx="2826892" cy="16481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27601" y="2928407"/>
            <a:ext cx="352839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自行车安全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049224" y="1412040"/>
            <a:ext cx="1302912" cy="1302912"/>
            <a:chOff x="1369773" y="1412039"/>
            <a:chExt cx="1302912" cy="1302912"/>
          </a:xfrm>
        </p:grpSpPr>
        <p:sp>
          <p:nvSpPr>
            <p:cNvPr id="13" name="椭圆 12"/>
            <p:cNvSpPr/>
            <p:nvPr/>
          </p:nvSpPr>
          <p:spPr>
            <a:xfrm>
              <a:off x="1369773" y="1412039"/>
              <a:ext cx="1302912" cy="13029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同心圆 13"/>
            <p:cNvSpPr/>
            <p:nvPr/>
          </p:nvSpPr>
          <p:spPr>
            <a:xfrm>
              <a:off x="1439601" y="1469510"/>
              <a:ext cx="1141013" cy="1141013"/>
            </a:xfrm>
            <a:prstGeom prst="donut">
              <a:avLst>
                <a:gd name="adj" fmla="val 1117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63080" y="1508163"/>
              <a:ext cx="676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rgbClr val="C00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2</a:t>
              </a:r>
              <a:endParaRPr lang="zh-CN" altLang="en-US" sz="6000" dirty="0">
                <a:solidFill>
                  <a:srgbClr val="C0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07519" y="4644410"/>
            <a:ext cx="10956941" cy="2232249"/>
            <a:chOff x="504131" y="5679228"/>
            <a:chExt cx="5353231" cy="1197425"/>
          </a:xfrm>
          <a:solidFill>
            <a:schemeClr val="bg1"/>
          </a:solidFill>
        </p:grpSpPr>
        <p:sp>
          <p:nvSpPr>
            <p:cNvPr id="21" name="矩形 20"/>
            <p:cNvSpPr/>
            <p:nvPr/>
          </p:nvSpPr>
          <p:spPr>
            <a:xfrm>
              <a:off x="504131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08874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169602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230330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291058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3540531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4192624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486737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5497322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0" name="Picture 2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6" r="49458" b="9113"/>
          <a:stretch/>
        </p:blipFill>
        <p:spPr bwMode="auto">
          <a:xfrm rot="21341094" flipH="1">
            <a:off x="7280230" y="2660186"/>
            <a:ext cx="4133511" cy="385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454796" y="1044005"/>
            <a:ext cx="344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未满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岁的儿童勿独自骑车。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54802" y="1522510"/>
            <a:ext cx="500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不能在机动车道和人行道上骑车和逆袭骑车。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54802" y="2001014"/>
            <a:ext cx="500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勿骑车横冲直撞，争道强行，与机动车抢道。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54796" y="2479520"/>
            <a:ext cx="339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转弯需要减速，并且打手势。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54800" y="2958025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勿在路口抢信号。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54800" y="3436530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勿骑车双手离把。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54800" y="3915033"/>
            <a:ext cx="27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追逐打闹，三五并行。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911549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08123"/>
            <a:ext cx="12160249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1" y="14558"/>
            <a:ext cx="12160083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8" y="792976"/>
            <a:ext cx="12160415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F:\Ft-rCEL4zNpF5h99SLCic_i6sF_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t="38299" r="16628" b="27230"/>
          <a:stretch/>
        </p:blipFill>
        <p:spPr bwMode="auto">
          <a:xfrm flipH="1">
            <a:off x="619949" y="1777129"/>
            <a:ext cx="5604192" cy="272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534e6eb62623f [转换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654" y="2412157"/>
            <a:ext cx="499813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04286" y="1260031"/>
            <a:ext cx="4564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未满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岁的儿童不能独自骑车。</a:t>
            </a:r>
          </a:p>
        </p:txBody>
      </p:sp>
      <p:pic>
        <p:nvPicPr>
          <p:cNvPr id="1028" name="Picture 4" descr="F:\Ft-rCEL4zNpF5h99SLCic_i6sF_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23047" r="22857" b="14401"/>
          <a:stretch/>
        </p:blipFill>
        <p:spPr bwMode="auto">
          <a:xfrm>
            <a:off x="6285482" y="2163876"/>
            <a:ext cx="4938155" cy="405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74189" r="19509" b="7682"/>
          <a:stretch/>
        </p:blipFill>
        <p:spPr bwMode="auto">
          <a:xfrm>
            <a:off x="2839770" y="5600759"/>
            <a:ext cx="7234177" cy="123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442873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08123"/>
            <a:ext cx="12160249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47477" y="5569411"/>
            <a:ext cx="13681520" cy="1399309"/>
            <a:chOff x="-431973" y="5569409"/>
            <a:chExt cx="13681520" cy="1399309"/>
          </a:xfrm>
        </p:grpSpPr>
        <p:sp>
          <p:nvSpPr>
            <p:cNvPr id="6" name="梯形 5"/>
            <p:cNvSpPr/>
            <p:nvPr/>
          </p:nvSpPr>
          <p:spPr>
            <a:xfrm flipV="1">
              <a:off x="-431973" y="5591798"/>
              <a:ext cx="4176464" cy="1326643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流程图: 数据 6"/>
            <p:cNvSpPr/>
            <p:nvPr/>
          </p:nvSpPr>
          <p:spPr>
            <a:xfrm flipH="1">
              <a:off x="7920955" y="5569409"/>
              <a:ext cx="5328592" cy="1388199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49"/>
                <a:gd name="connsiteX1" fmla="*/ 2000 w 10000"/>
                <a:gd name="connsiteY1" fmla="*/ 0 h 10049"/>
                <a:gd name="connsiteX2" fmla="*/ 10000 w 10000"/>
                <a:gd name="connsiteY2" fmla="*/ 0 h 10049"/>
                <a:gd name="connsiteX3" fmla="*/ 9129 w 10000"/>
                <a:gd name="connsiteY3" fmla="*/ 10049 h 10049"/>
                <a:gd name="connsiteX4" fmla="*/ 0 w 10000"/>
                <a:gd name="connsiteY4" fmla="*/ 10000 h 10049"/>
                <a:gd name="connsiteX0" fmla="*/ 0 w 10000"/>
                <a:gd name="connsiteY0" fmla="*/ 10000 h 10343"/>
                <a:gd name="connsiteX1" fmla="*/ 2000 w 10000"/>
                <a:gd name="connsiteY1" fmla="*/ 0 h 10343"/>
                <a:gd name="connsiteX2" fmla="*/ 10000 w 10000"/>
                <a:gd name="connsiteY2" fmla="*/ 0 h 10343"/>
                <a:gd name="connsiteX3" fmla="*/ 8126 w 10000"/>
                <a:gd name="connsiteY3" fmla="*/ 10343 h 10343"/>
                <a:gd name="connsiteX4" fmla="*/ 0 w 10000"/>
                <a:gd name="connsiteY4" fmla="*/ 10000 h 10343"/>
                <a:gd name="connsiteX0" fmla="*/ 0 w 10000"/>
                <a:gd name="connsiteY0" fmla="*/ 10000 h 10343"/>
                <a:gd name="connsiteX1" fmla="*/ 2000 w 10000"/>
                <a:gd name="connsiteY1" fmla="*/ 0 h 10343"/>
                <a:gd name="connsiteX2" fmla="*/ 10000 w 10000"/>
                <a:gd name="connsiteY2" fmla="*/ 0 h 10343"/>
                <a:gd name="connsiteX3" fmla="*/ 8126 w 10000"/>
                <a:gd name="connsiteY3" fmla="*/ 10343 h 10343"/>
                <a:gd name="connsiteX4" fmla="*/ 0 w 10000"/>
                <a:gd name="connsiteY4" fmla="*/ 10000 h 10343"/>
                <a:gd name="connsiteX0" fmla="*/ 0 w 10000"/>
                <a:gd name="connsiteY0" fmla="*/ 10001 h 10344"/>
                <a:gd name="connsiteX1" fmla="*/ 2000 w 10000"/>
                <a:gd name="connsiteY1" fmla="*/ 1 h 10344"/>
                <a:gd name="connsiteX2" fmla="*/ 10000 w 10000"/>
                <a:gd name="connsiteY2" fmla="*/ 1 h 10344"/>
                <a:gd name="connsiteX3" fmla="*/ 8126 w 10000"/>
                <a:gd name="connsiteY3" fmla="*/ 10344 h 10344"/>
                <a:gd name="connsiteX4" fmla="*/ 0 w 10000"/>
                <a:gd name="connsiteY4" fmla="*/ 10001 h 10344"/>
                <a:gd name="connsiteX0" fmla="*/ 0 w 10000"/>
                <a:gd name="connsiteY0" fmla="*/ 10058 h 10401"/>
                <a:gd name="connsiteX1" fmla="*/ 465 w 10000"/>
                <a:gd name="connsiteY1" fmla="*/ 0 h 10401"/>
                <a:gd name="connsiteX2" fmla="*/ 10000 w 10000"/>
                <a:gd name="connsiteY2" fmla="*/ 58 h 10401"/>
                <a:gd name="connsiteX3" fmla="*/ 8126 w 10000"/>
                <a:gd name="connsiteY3" fmla="*/ 10401 h 10401"/>
                <a:gd name="connsiteX4" fmla="*/ 0 w 10000"/>
                <a:gd name="connsiteY4" fmla="*/ 10058 h 10401"/>
                <a:gd name="connsiteX0" fmla="*/ 0 w 10817"/>
                <a:gd name="connsiteY0" fmla="*/ 10464 h 10464"/>
                <a:gd name="connsiteX1" fmla="*/ 1282 w 10817"/>
                <a:gd name="connsiteY1" fmla="*/ 0 h 10464"/>
                <a:gd name="connsiteX2" fmla="*/ 10817 w 10817"/>
                <a:gd name="connsiteY2" fmla="*/ 58 h 10464"/>
                <a:gd name="connsiteX3" fmla="*/ 8943 w 10817"/>
                <a:gd name="connsiteY3" fmla="*/ 10401 h 10464"/>
                <a:gd name="connsiteX4" fmla="*/ 0 w 10817"/>
                <a:gd name="connsiteY4" fmla="*/ 10464 h 10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17" h="10464">
                  <a:moveTo>
                    <a:pt x="0" y="10464"/>
                  </a:moveTo>
                  <a:lnTo>
                    <a:pt x="1282" y="0"/>
                  </a:lnTo>
                  <a:lnTo>
                    <a:pt x="10817" y="58"/>
                  </a:lnTo>
                  <a:cubicBezTo>
                    <a:pt x="10820" y="-70"/>
                    <a:pt x="8961" y="10382"/>
                    <a:pt x="8943" y="10401"/>
                  </a:cubicBezTo>
                  <a:lnTo>
                    <a:pt x="0" y="1046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梯形 13"/>
            <p:cNvSpPr/>
            <p:nvPr/>
          </p:nvSpPr>
          <p:spPr>
            <a:xfrm flipV="1">
              <a:off x="3960515" y="5580507"/>
              <a:ext cx="4320480" cy="1388211"/>
            </a:xfrm>
            <a:custGeom>
              <a:avLst/>
              <a:gdLst>
                <a:gd name="connsiteX0" fmla="*/ 0 w 4176464"/>
                <a:gd name="connsiteY0" fmla="*/ 1945971 h 1945971"/>
                <a:gd name="connsiteX1" fmla="*/ 486493 w 4176464"/>
                <a:gd name="connsiteY1" fmla="*/ 0 h 1945971"/>
                <a:gd name="connsiteX2" fmla="*/ 3689971 w 4176464"/>
                <a:gd name="connsiteY2" fmla="*/ 0 h 1945971"/>
                <a:gd name="connsiteX3" fmla="*/ 4176464 w 4176464"/>
                <a:gd name="connsiteY3" fmla="*/ 1945971 h 1945971"/>
                <a:gd name="connsiteX4" fmla="*/ 0 w 4176464"/>
                <a:gd name="connsiteY4" fmla="*/ 1945971 h 1945971"/>
                <a:gd name="connsiteX0" fmla="*/ 0 w 4705971"/>
                <a:gd name="connsiteY0" fmla="*/ 2036282 h 2036282"/>
                <a:gd name="connsiteX1" fmla="*/ 486493 w 4705971"/>
                <a:gd name="connsiteY1" fmla="*/ 90311 h 2036282"/>
                <a:gd name="connsiteX2" fmla="*/ 4705971 w 4705971"/>
                <a:gd name="connsiteY2" fmla="*/ 0 h 2036282"/>
                <a:gd name="connsiteX3" fmla="*/ 4176464 w 4705971"/>
                <a:gd name="connsiteY3" fmla="*/ 2036282 h 2036282"/>
                <a:gd name="connsiteX4" fmla="*/ 0 w 4705971"/>
                <a:gd name="connsiteY4" fmla="*/ 2036282 h 2036282"/>
                <a:gd name="connsiteX0" fmla="*/ 0 w 4705971"/>
                <a:gd name="connsiteY0" fmla="*/ 2036282 h 2036282"/>
                <a:gd name="connsiteX1" fmla="*/ 486493 w 4705971"/>
                <a:gd name="connsiteY1" fmla="*/ 90311 h 2036282"/>
                <a:gd name="connsiteX2" fmla="*/ 4705971 w 4705971"/>
                <a:gd name="connsiteY2" fmla="*/ 0 h 2036282"/>
                <a:gd name="connsiteX3" fmla="*/ 4021771 w 4705971"/>
                <a:gd name="connsiteY3" fmla="*/ 2036282 h 2036282"/>
                <a:gd name="connsiteX4" fmla="*/ 0 w 4705971"/>
                <a:gd name="connsiteY4" fmla="*/ 2036282 h 203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05971" h="2036282">
                  <a:moveTo>
                    <a:pt x="0" y="2036282"/>
                  </a:moveTo>
                  <a:lnTo>
                    <a:pt x="486493" y="90311"/>
                  </a:lnTo>
                  <a:lnTo>
                    <a:pt x="4705971" y="0"/>
                  </a:lnTo>
                  <a:lnTo>
                    <a:pt x="4021771" y="2036282"/>
                  </a:lnTo>
                  <a:lnTo>
                    <a:pt x="0" y="203628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1" y="14558"/>
            <a:ext cx="12160083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8" y="792976"/>
            <a:ext cx="12160415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59259" y="1646200"/>
            <a:ext cx="4683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方正新综艺简体" panose="02010601030101010101" pitchFamily="2" charset="-122"/>
                <a:ea typeface="方正新综艺简体" panose="02010601030101010101" pitchFamily="2" charset="-122"/>
              </a:rPr>
              <a:t>机动车道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15643" y="1646200"/>
            <a:ext cx="4683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方正新综艺简体" panose="02010601030101010101" pitchFamily="2" charset="-122"/>
                <a:ea typeface="方正新综艺简体" panose="02010601030101010101" pitchFamily="2" charset="-122"/>
              </a:rPr>
              <a:t>自行车道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44626" y="1646200"/>
            <a:ext cx="4683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  <a:latin typeface="方正新综艺简体" panose="02010601030101010101" pitchFamily="2" charset="-122"/>
                <a:ea typeface="方正新综艺简体" panose="02010601030101010101" pitchFamily="2" charset="-122"/>
              </a:rPr>
              <a:t>人行横道</a:t>
            </a:r>
          </a:p>
        </p:txBody>
      </p:sp>
      <p:pic>
        <p:nvPicPr>
          <p:cNvPr id="12" name="Picture 4" descr="F:\51c6ac8d32fc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4" b="6416"/>
          <a:stretch/>
        </p:blipFill>
        <p:spPr bwMode="auto">
          <a:xfrm>
            <a:off x="1324875" y="3708301"/>
            <a:ext cx="295505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534e9c6ea4fd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453" y="3780311"/>
            <a:ext cx="1872208" cy="222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534e80f87fde2 [转换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2806138"/>
            <a:ext cx="1296144" cy="335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897026" y="1260032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不能在机动车道和人行道上骑车</a:t>
            </a:r>
          </a:p>
        </p:txBody>
      </p:sp>
    </p:spTree>
    <p:extLst>
      <p:ext uri="{BB962C8B-B14F-4D97-AF65-F5344CB8AC3E}">
        <p14:creationId xmlns:p14="http://schemas.microsoft.com/office/powerpoint/2010/main" val="1660145760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1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08123"/>
            <a:ext cx="12160249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1" y="14558"/>
            <a:ext cx="12160083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8" y="792976"/>
            <a:ext cx="12160415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7370" y="1332037"/>
            <a:ext cx="4464647" cy="648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301835" y="1384881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更不能逆行骑车</a:t>
            </a:r>
          </a:p>
        </p:txBody>
      </p:sp>
      <p:pic>
        <p:nvPicPr>
          <p:cNvPr id="3074" name="Picture 2" descr="F:\53bcda21b5b8b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6" t="28035" r="22618" b="37938"/>
          <a:stretch/>
        </p:blipFill>
        <p:spPr bwMode="auto">
          <a:xfrm>
            <a:off x="5619002" y="1387276"/>
            <a:ext cx="4709595" cy="282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Ft-rCEL4zNpF5h99SLCic_i6sF_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23047" r="22857" b="14401"/>
          <a:stretch/>
        </p:blipFill>
        <p:spPr bwMode="auto">
          <a:xfrm>
            <a:off x="6728197" y="2949313"/>
            <a:ext cx="3816424" cy="313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754765">
            <a:off x="4485731" y="1759990"/>
            <a:ext cx="16481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b="1" dirty="0">
                <a:solidFill>
                  <a:srgbClr val="C00000"/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！</a:t>
            </a:r>
          </a:p>
        </p:txBody>
      </p:sp>
      <p:pic>
        <p:nvPicPr>
          <p:cNvPr id="11" name="Picture 2" descr="F:\图片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4" r="27946"/>
          <a:stretch/>
        </p:blipFill>
        <p:spPr bwMode="auto">
          <a:xfrm flipH="1">
            <a:off x="1975674" y="2268142"/>
            <a:ext cx="3735679" cy="364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43014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08123"/>
            <a:ext cx="12160249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1" y="14558"/>
            <a:ext cx="12160083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8" y="792976"/>
            <a:ext cx="12160415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471613" y="1319347"/>
            <a:ext cx="3968899" cy="3800009"/>
            <a:chOff x="792163" y="1319342"/>
            <a:chExt cx="3968898" cy="3800009"/>
          </a:xfrm>
        </p:grpSpPr>
        <p:sp>
          <p:nvSpPr>
            <p:cNvPr id="3" name="矩形 2"/>
            <p:cNvSpPr/>
            <p:nvPr/>
          </p:nvSpPr>
          <p:spPr>
            <a:xfrm>
              <a:off x="792163" y="1319342"/>
              <a:ext cx="3968898" cy="3800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098" name="Picture 2" descr="F:\W02011032852706358758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59"/>
            <a:stretch/>
          </p:blipFill>
          <p:spPr bwMode="auto">
            <a:xfrm>
              <a:off x="1114762" y="1564476"/>
              <a:ext cx="3325902" cy="3293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5720085" y="2844210"/>
            <a:ext cx="5256584" cy="3151937"/>
            <a:chOff x="5112643" y="3004636"/>
            <a:chExt cx="5256584" cy="3151937"/>
          </a:xfrm>
        </p:grpSpPr>
        <p:sp>
          <p:nvSpPr>
            <p:cNvPr id="7" name="矩形 6"/>
            <p:cNvSpPr/>
            <p:nvPr/>
          </p:nvSpPr>
          <p:spPr>
            <a:xfrm>
              <a:off x="5112643" y="3004636"/>
              <a:ext cx="5256584" cy="31519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100" name="Picture 4" descr="F:\03087bf40ad162d975d0cbe413dfa9ec8a13cd08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70" r="7079" b="24366"/>
            <a:stretch/>
          </p:blipFill>
          <p:spPr bwMode="auto">
            <a:xfrm>
              <a:off x="5340733" y="3276253"/>
              <a:ext cx="4884478" cy="2753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燕尾形 5"/>
          <p:cNvSpPr/>
          <p:nvPr/>
        </p:nvSpPr>
        <p:spPr>
          <a:xfrm>
            <a:off x="5792093" y="2196133"/>
            <a:ext cx="504056" cy="432048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152133" y="2412157"/>
            <a:ext cx="439248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41895" y="1836093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不要骑车双手离把</a:t>
            </a:r>
          </a:p>
        </p:txBody>
      </p:sp>
    </p:spTree>
    <p:extLst>
      <p:ext uri="{BB962C8B-B14F-4D97-AF65-F5344CB8AC3E}">
        <p14:creationId xmlns:p14="http://schemas.microsoft.com/office/powerpoint/2010/main" val="2867002703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08123"/>
            <a:ext cx="12160249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F:\未标题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682" y="715785"/>
            <a:ext cx="3496577" cy="349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1" y="14558"/>
            <a:ext cx="12160083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8" y="792976"/>
            <a:ext cx="12160415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 descr="F:\未标题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39" y="1548063"/>
            <a:ext cx="3522957" cy="352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531ecdffe36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55108" y="2508333"/>
            <a:ext cx="2033531" cy="271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8" t="11776" r="18779" b="27263"/>
          <a:stretch/>
        </p:blipFill>
        <p:spPr bwMode="auto">
          <a:xfrm flipH="1">
            <a:off x="919914" y="3139897"/>
            <a:ext cx="6655072" cy="366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07068" y="1116015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不能骑车横冲直撞，争道抢行。</a:t>
            </a:r>
          </a:p>
        </p:txBody>
      </p:sp>
    </p:spTree>
    <p:extLst>
      <p:ext uri="{BB962C8B-B14F-4D97-AF65-F5344CB8AC3E}">
        <p14:creationId xmlns:p14="http://schemas.microsoft.com/office/powerpoint/2010/main" val="421797896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08123"/>
            <a:ext cx="12160250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2" y="14558"/>
            <a:ext cx="12160084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7" y="792976"/>
            <a:ext cx="12160416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572378" y="1097426"/>
            <a:ext cx="1267391" cy="5419187"/>
            <a:chOff x="892925" y="1097427"/>
            <a:chExt cx="1267390" cy="5419186"/>
          </a:xfrm>
        </p:grpSpPr>
        <p:pic>
          <p:nvPicPr>
            <p:cNvPr id="6" name="Picture 9" descr="F:\未标题-1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892925" y="1097427"/>
              <a:ext cx="1267390" cy="5419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F:\未标题-2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8" t="27751" r="27168" b="26316"/>
            <a:stretch/>
          </p:blipFill>
          <p:spPr bwMode="auto">
            <a:xfrm>
              <a:off x="1211854" y="1369108"/>
              <a:ext cx="713817" cy="713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1" descr="F:\未标题-2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0" t="26359" r="29509" b="29092"/>
            <a:stretch/>
          </p:blipFill>
          <p:spPr bwMode="auto">
            <a:xfrm>
              <a:off x="1211719" y="2066564"/>
              <a:ext cx="713818" cy="743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F:\未标题-2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49" t="27267" r="29009" b="26422"/>
            <a:stretch/>
          </p:blipFill>
          <p:spPr bwMode="auto">
            <a:xfrm>
              <a:off x="1224076" y="2814130"/>
              <a:ext cx="713818" cy="78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4312054" y="1395339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在路口不能闯信号灯。</a:t>
            </a:r>
          </a:p>
        </p:txBody>
      </p:sp>
      <p:pic>
        <p:nvPicPr>
          <p:cNvPr id="20" name="Picture 4" descr="F:\Ft-rCEL4zNpF5h99SLCic_i6sF_a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23047" r="22857" b="14401"/>
          <a:stretch/>
        </p:blipFill>
        <p:spPr bwMode="auto">
          <a:xfrm>
            <a:off x="2623741" y="3420271"/>
            <a:ext cx="3816424" cy="313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F:\未标题-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010" y="3207274"/>
            <a:ext cx="3496577" cy="349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图片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068" y="2066564"/>
            <a:ext cx="4449763" cy="44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4596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12563" y="-108123"/>
            <a:ext cx="12272813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112550" y="14558"/>
            <a:ext cx="12272645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12723" y="792976"/>
            <a:ext cx="1227298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rot="21193666">
            <a:off x="1425983" y="1294953"/>
            <a:ext cx="3217116" cy="3080219"/>
            <a:chOff x="792163" y="1319342"/>
            <a:chExt cx="3968898" cy="3800009"/>
          </a:xfrm>
        </p:grpSpPr>
        <p:sp>
          <p:nvSpPr>
            <p:cNvPr id="7" name="矩形 6"/>
            <p:cNvSpPr/>
            <p:nvPr/>
          </p:nvSpPr>
          <p:spPr>
            <a:xfrm>
              <a:off x="792163" y="1319342"/>
              <a:ext cx="3968898" cy="3800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037"/>
            <a:stretch/>
          </p:blipFill>
          <p:spPr bwMode="auto">
            <a:xfrm>
              <a:off x="973266" y="1525162"/>
              <a:ext cx="3598838" cy="3370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4087148" y="3265874"/>
            <a:ext cx="3217116" cy="3080219"/>
            <a:chOff x="792163" y="1319342"/>
            <a:chExt cx="3968898" cy="3800009"/>
          </a:xfrm>
        </p:grpSpPr>
        <p:sp>
          <p:nvSpPr>
            <p:cNvPr id="10" name="矩形 9"/>
            <p:cNvSpPr/>
            <p:nvPr/>
          </p:nvSpPr>
          <p:spPr>
            <a:xfrm>
              <a:off x="792163" y="1319342"/>
              <a:ext cx="3968898" cy="3800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14813" y="1492853"/>
              <a:ext cx="3586140" cy="3466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7042768" y="2354342"/>
            <a:ext cx="3816424" cy="3080219"/>
            <a:chOff x="792163" y="1319342"/>
            <a:chExt cx="4708253" cy="3800009"/>
          </a:xfrm>
        </p:grpSpPr>
        <p:sp>
          <p:nvSpPr>
            <p:cNvPr id="13" name="矩形 12"/>
            <p:cNvSpPr/>
            <p:nvPr/>
          </p:nvSpPr>
          <p:spPr>
            <a:xfrm>
              <a:off x="792163" y="1319342"/>
              <a:ext cx="4708253" cy="3800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7092" y="1442888"/>
              <a:ext cx="4443103" cy="3535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5291519" y="1367700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不能追逐打闹，三五并行。</a:t>
            </a:r>
          </a:p>
        </p:txBody>
      </p:sp>
    </p:spTree>
    <p:extLst>
      <p:ext uri="{BB962C8B-B14F-4D97-AF65-F5344CB8AC3E}">
        <p14:creationId xmlns:p14="http://schemas.microsoft.com/office/powerpoint/2010/main" val="344179967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84571" y="-108123"/>
            <a:ext cx="1255703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271350" y="959642"/>
            <a:ext cx="12791165" cy="56487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184557" y="14558"/>
            <a:ext cx="12556859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84732" y="792976"/>
            <a:ext cx="12557203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3" descr="F:\53a93f52ed66e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73" y="1908104"/>
            <a:ext cx="3600400" cy="22251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74044" y="2484169"/>
            <a:ext cx="2477891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校园活动劳动安全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263701" y="1116013"/>
            <a:ext cx="1302912" cy="1302912"/>
            <a:chOff x="1584251" y="1116013"/>
            <a:chExt cx="1302912" cy="1302912"/>
          </a:xfrm>
        </p:grpSpPr>
        <p:sp>
          <p:nvSpPr>
            <p:cNvPr id="8" name="椭圆 7"/>
            <p:cNvSpPr/>
            <p:nvPr/>
          </p:nvSpPr>
          <p:spPr>
            <a:xfrm>
              <a:off x="1584251" y="1116013"/>
              <a:ext cx="1302912" cy="13029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同心圆 8"/>
            <p:cNvSpPr/>
            <p:nvPr/>
          </p:nvSpPr>
          <p:spPr>
            <a:xfrm>
              <a:off x="1680973" y="1200378"/>
              <a:ext cx="1141013" cy="1141013"/>
            </a:xfrm>
            <a:prstGeom prst="donut">
              <a:avLst>
                <a:gd name="adj" fmla="val 11172"/>
              </a:avLst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79015" y="1194789"/>
              <a:ext cx="676100" cy="110799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6600" i="1" dirty="0">
                  <a:solidFill>
                    <a:srgbClr val="C00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3</a:t>
              </a:r>
              <a:endParaRPr lang="zh-CN" altLang="en-US" sz="6600" i="1" dirty="0">
                <a:solidFill>
                  <a:srgbClr val="C0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16461" y="1234476"/>
            <a:ext cx="339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上下楼梯不要拥挤礼让慢行。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16463" y="1712981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不追逐打闹。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16463" y="2191486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不开可造成伤害的玩笑。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16463" y="2669990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严禁学生擦楼房外窗玻璃。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16461" y="3148496"/>
            <a:ext cx="454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搞卫生时要注意，不要被钉子沙石伤害。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16464" y="3627001"/>
            <a:ext cx="362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严禁学生用湿布擦电器或开关。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 descr="F:\534bc10e05b67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6" t="6961" r="10177" b="26181"/>
          <a:stretch/>
        </p:blipFill>
        <p:spPr bwMode="auto">
          <a:xfrm>
            <a:off x="8746966" y="715873"/>
            <a:ext cx="2362923" cy="238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sh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7" b="70410"/>
          <a:stretch/>
        </p:blipFill>
        <p:spPr bwMode="auto">
          <a:xfrm>
            <a:off x="3415829" y="4195626"/>
            <a:ext cx="3393955" cy="232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131100" y="5498147"/>
            <a:ext cx="12241360" cy="2386623"/>
            <a:chOff x="-503981" y="4159253"/>
            <a:chExt cx="12457384" cy="391857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3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3981" y="4580462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427" y="5138980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843" y="4159253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892899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08123"/>
            <a:ext cx="12160249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1" y="14558"/>
            <a:ext cx="12160083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8" y="792976"/>
            <a:ext cx="12160415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858201" y="1291658"/>
            <a:ext cx="4176464" cy="4752528"/>
            <a:chOff x="792163" y="1319342"/>
            <a:chExt cx="4708253" cy="3800009"/>
          </a:xfrm>
        </p:grpSpPr>
        <p:sp>
          <p:nvSpPr>
            <p:cNvPr id="7" name="矩形 6"/>
            <p:cNvSpPr/>
            <p:nvPr/>
          </p:nvSpPr>
          <p:spPr>
            <a:xfrm>
              <a:off x="792163" y="1319342"/>
              <a:ext cx="4708253" cy="3800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07" r="21003"/>
            <a:stretch/>
          </p:blipFill>
          <p:spPr bwMode="auto">
            <a:xfrm>
              <a:off x="954517" y="1442887"/>
              <a:ext cx="4383545" cy="3543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5322700" y="1321214"/>
            <a:ext cx="2806775" cy="2778761"/>
            <a:chOff x="792163" y="1319342"/>
            <a:chExt cx="4708253" cy="3800009"/>
          </a:xfrm>
        </p:grpSpPr>
        <p:sp>
          <p:nvSpPr>
            <p:cNvPr id="10" name="矩形 9"/>
            <p:cNvSpPr/>
            <p:nvPr/>
          </p:nvSpPr>
          <p:spPr>
            <a:xfrm>
              <a:off x="792163" y="1319342"/>
              <a:ext cx="4708253" cy="3800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8"/>
            <a:stretch/>
          </p:blipFill>
          <p:spPr bwMode="auto">
            <a:xfrm>
              <a:off x="1093895" y="1449444"/>
              <a:ext cx="4225661" cy="3535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5538726" y="4368838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上下楼梯不要拥挤，礼让慢行。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5538722" y="4964066"/>
            <a:ext cx="506766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等腰三角形 16"/>
          <p:cNvSpPr/>
          <p:nvPr/>
        </p:nvSpPr>
        <p:spPr>
          <a:xfrm>
            <a:off x="5538721" y="4964066"/>
            <a:ext cx="576064" cy="36004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8420582" y="1326009"/>
            <a:ext cx="2806775" cy="2778761"/>
            <a:chOff x="792163" y="1319342"/>
            <a:chExt cx="4708253" cy="3800009"/>
          </a:xfrm>
        </p:grpSpPr>
        <p:sp>
          <p:nvSpPr>
            <p:cNvPr id="19" name="矩形 18"/>
            <p:cNvSpPr/>
            <p:nvPr/>
          </p:nvSpPr>
          <p:spPr>
            <a:xfrm>
              <a:off x="792163" y="1319342"/>
              <a:ext cx="4708253" cy="3800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301"/>
            <a:stretch/>
          </p:blipFill>
          <p:spPr bwMode="auto">
            <a:xfrm>
              <a:off x="937092" y="1483674"/>
              <a:ext cx="4321743" cy="3495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F:\素材天下网 www.sucaitianxia.com-创意校园图标矢量素材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6" r="53786" b="43834"/>
          <a:stretch/>
        </p:blipFill>
        <p:spPr bwMode="auto">
          <a:xfrm>
            <a:off x="7952336" y="5324108"/>
            <a:ext cx="3205700" cy="9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0743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08123"/>
            <a:ext cx="12160250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07519" y="4806428"/>
            <a:ext cx="10956941" cy="2070231"/>
            <a:chOff x="504131" y="5679228"/>
            <a:chExt cx="5353231" cy="1197425"/>
          </a:xfrm>
          <a:solidFill>
            <a:schemeClr val="bg1">
              <a:lumMod val="75000"/>
            </a:schemeClr>
          </a:solidFill>
        </p:grpSpPr>
        <p:sp>
          <p:nvSpPr>
            <p:cNvPr id="15" name="矩形 14"/>
            <p:cNvSpPr/>
            <p:nvPr/>
          </p:nvSpPr>
          <p:spPr>
            <a:xfrm>
              <a:off x="504131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8874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69602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230330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291058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540531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192624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486737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5497322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6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2" y="14558"/>
            <a:ext cx="12160084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2335711" y="3600292"/>
            <a:ext cx="2082797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4714610" y="3132242"/>
            <a:ext cx="1977081" cy="270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916735" y="3564288"/>
            <a:ext cx="1989437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9312333" y="3212627"/>
            <a:ext cx="1952368" cy="258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48602" y="313223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正常行走的安全？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6874" y="255617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骑自行车的安全？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00208" y="306022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校园活动劳动安全？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77801" y="258395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食品安全？</a:t>
            </a:r>
          </a:p>
        </p:txBody>
      </p:sp>
      <p:sp>
        <p:nvSpPr>
          <p:cNvPr id="25" name="矩形 24"/>
          <p:cNvSpPr/>
          <p:nvPr/>
        </p:nvSpPr>
        <p:spPr>
          <a:xfrm>
            <a:off x="-157" y="792976"/>
            <a:ext cx="12160416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2" t="6895" r="13757" b="5885"/>
          <a:stretch/>
        </p:blipFill>
        <p:spPr bwMode="auto">
          <a:xfrm>
            <a:off x="1068322" y="395933"/>
            <a:ext cx="1267391" cy="541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2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9" t="27267" r="29009" b="26422"/>
          <a:stretch/>
        </p:blipFill>
        <p:spPr bwMode="auto">
          <a:xfrm>
            <a:off x="1399470" y="2112642"/>
            <a:ext cx="713819" cy="78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125133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08123"/>
            <a:ext cx="12160249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1" y="14558"/>
            <a:ext cx="12160083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8" y="792976"/>
            <a:ext cx="12160415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327597" y="1208282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上下楼梯靠右行，且勿拥挤。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543621" y="2000372"/>
            <a:ext cx="4104456" cy="4516243"/>
            <a:chOff x="504131" y="1836093"/>
            <a:chExt cx="4248472" cy="4674708"/>
          </a:xfrm>
        </p:grpSpPr>
        <p:sp>
          <p:nvSpPr>
            <p:cNvPr id="3" name="对角圆角矩形 2"/>
            <p:cNvSpPr/>
            <p:nvPr/>
          </p:nvSpPr>
          <p:spPr>
            <a:xfrm>
              <a:off x="504131" y="1836093"/>
              <a:ext cx="4248472" cy="4674708"/>
            </a:xfrm>
            <a:prstGeom prst="round2Diag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122" name="Picture 2" descr="F:\201412161423852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147" y="1985921"/>
              <a:ext cx="3960440" cy="4386676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3" name="Picture 3" descr="F:\9c63b95btd352a874dfda&amp;69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 b="18832"/>
          <a:stretch/>
        </p:blipFill>
        <p:spPr bwMode="auto">
          <a:xfrm>
            <a:off x="6196309" y="1188023"/>
            <a:ext cx="4736427" cy="25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1"/>
          <a:stretch/>
        </p:blipFill>
        <p:spPr bwMode="auto">
          <a:xfrm>
            <a:off x="6196309" y="3924327"/>
            <a:ext cx="4736427" cy="260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51328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08123"/>
            <a:ext cx="12160249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1" y="14558"/>
            <a:ext cx="12160083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8" y="755973"/>
            <a:ext cx="12160415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7" name="Picture 3" descr="F:\319083553661000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34" y="1692079"/>
            <a:ext cx="10536835" cy="505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53cd3abc0d65b [转换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093" y="793553"/>
            <a:ext cx="4104456" cy="14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71114" y="2844208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上下楼梯、安全第一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66402" y="3385894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不要追逐、不可拥挤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1114" y="3927580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打闹玩耍、危险游戏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71114" y="4469266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生命可贵、倍加珍惜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9466" y="2844208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通过楼道、不可拥挤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34754" y="3385894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课件体操、特别注意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39466" y="3927580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不追不闹、不急不躁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39466" y="4469266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靠右慢行、安全记牢</a:t>
            </a:r>
          </a:p>
        </p:txBody>
      </p:sp>
    </p:spTree>
    <p:extLst>
      <p:ext uri="{BB962C8B-B14F-4D97-AF65-F5344CB8AC3E}">
        <p14:creationId xmlns:p14="http://schemas.microsoft.com/office/powerpoint/2010/main" val="374277657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08123"/>
            <a:ext cx="12160249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1" y="14558"/>
            <a:ext cx="12160083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8" y="792976"/>
            <a:ext cx="12160415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8380123" y="5059682"/>
            <a:ext cx="22365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不开可造成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伤害的玩笑</a:t>
            </a:r>
          </a:p>
        </p:txBody>
      </p:sp>
      <p:sp>
        <p:nvSpPr>
          <p:cNvPr id="3" name="矩形 2"/>
          <p:cNvSpPr/>
          <p:nvPr/>
        </p:nvSpPr>
        <p:spPr>
          <a:xfrm>
            <a:off x="8168357" y="4935338"/>
            <a:ext cx="2736304" cy="1365251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170" name="Picture 2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13447" r="19260" b="19798"/>
          <a:stretch/>
        </p:blipFill>
        <p:spPr bwMode="auto">
          <a:xfrm>
            <a:off x="1399608" y="1274115"/>
            <a:ext cx="2924452" cy="293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7" t="19099" r="25960" b="27330"/>
          <a:stretch/>
        </p:blipFill>
        <p:spPr bwMode="auto">
          <a:xfrm>
            <a:off x="4351934" y="3276256"/>
            <a:ext cx="3183467" cy="340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t="20611" r="19867" b="19411"/>
          <a:stretch/>
        </p:blipFill>
        <p:spPr bwMode="auto">
          <a:xfrm>
            <a:off x="7387778" y="1260030"/>
            <a:ext cx="3300863" cy="328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椭圆 6"/>
          <p:cNvSpPr/>
          <p:nvPr/>
        </p:nvSpPr>
        <p:spPr>
          <a:xfrm>
            <a:off x="2695750" y="2700190"/>
            <a:ext cx="1563643" cy="1563643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783982" y="3537680"/>
            <a:ext cx="1563643" cy="1563643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8168358" y="2556174"/>
            <a:ext cx="1563643" cy="1563643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16749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7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08123"/>
            <a:ext cx="12160249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1" y="14558"/>
            <a:ext cx="12160083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8" y="792976"/>
            <a:ext cx="12160415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4" name="Picture 2" descr="F:\d143ad4bd11373f0784aafcea40f4bfbfbed046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11075" r="6856" b="10214"/>
          <a:stretch/>
        </p:blipFill>
        <p:spPr bwMode="auto">
          <a:xfrm>
            <a:off x="4596416" y="2923362"/>
            <a:ext cx="3060739" cy="30607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1529328" y="1476056"/>
            <a:ext cx="2959476" cy="2959476"/>
            <a:chOff x="849875" y="1476053"/>
            <a:chExt cx="2959476" cy="2959476"/>
          </a:xfrm>
        </p:grpSpPr>
        <p:sp>
          <p:nvSpPr>
            <p:cNvPr id="3" name="椭圆 2"/>
            <p:cNvSpPr/>
            <p:nvPr/>
          </p:nvSpPr>
          <p:spPr>
            <a:xfrm>
              <a:off x="849875" y="1476053"/>
              <a:ext cx="2959476" cy="29594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95" name="Picture 3" descr="F:\66e3aa4bd11373f0be38afcea40f4bfbfaed04f8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9" t="6389" r="8519" b="15047"/>
            <a:stretch/>
          </p:blipFill>
          <p:spPr bwMode="auto">
            <a:xfrm>
              <a:off x="1001039" y="1630791"/>
              <a:ext cx="2664296" cy="26642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7801172" y="1483204"/>
            <a:ext cx="2959476" cy="2959476"/>
            <a:chOff x="7121719" y="1483201"/>
            <a:chExt cx="2959476" cy="2959476"/>
          </a:xfrm>
        </p:grpSpPr>
        <p:sp>
          <p:nvSpPr>
            <p:cNvPr id="7" name="椭圆 6"/>
            <p:cNvSpPr/>
            <p:nvPr/>
          </p:nvSpPr>
          <p:spPr>
            <a:xfrm>
              <a:off x="7121719" y="1483201"/>
              <a:ext cx="2959476" cy="295947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96" name="Picture 4" descr="F:\2840926939957432373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34" t="7455" r="2003" b="34895"/>
            <a:stretch/>
          </p:blipFill>
          <p:spPr bwMode="auto">
            <a:xfrm>
              <a:off x="7261065" y="1618973"/>
              <a:ext cx="2676114" cy="267611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5173070" y="2124125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不追逐打闹</a:t>
            </a:r>
          </a:p>
        </p:txBody>
      </p:sp>
    </p:spTree>
    <p:extLst>
      <p:ext uri="{BB962C8B-B14F-4D97-AF65-F5344CB8AC3E}">
        <p14:creationId xmlns:p14="http://schemas.microsoft.com/office/powerpoint/2010/main" val="267954403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08123"/>
            <a:ext cx="12160249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1" y="14558"/>
            <a:ext cx="12160083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8" y="792976"/>
            <a:ext cx="12160415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1183581" y="1980109"/>
            <a:ext cx="5112568" cy="3384376"/>
            <a:chOff x="648147" y="1908101"/>
            <a:chExt cx="5112568" cy="3384376"/>
          </a:xfrm>
        </p:grpSpPr>
        <p:sp>
          <p:nvSpPr>
            <p:cNvPr id="3" name="对角圆角矩形 2"/>
            <p:cNvSpPr/>
            <p:nvPr/>
          </p:nvSpPr>
          <p:spPr>
            <a:xfrm>
              <a:off x="648147" y="1908101"/>
              <a:ext cx="5112568" cy="3384376"/>
            </a:xfrm>
            <a:prstGeom prst="round2Diag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218" name="Picture 2" descr="F:\xin_203080823102382848574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2" t="8502"/>
            <a:stretch/>
          </p:blipFill>
          <p:spPr bwMode="auto">
            <a:xfrm>
              <a:off x="852748" y="2063406"/>
              <a:ext cx="4722483" cy="3024336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6841242" y="2583736"/>
            <a:ext cx="37753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打扫卫生要注意，不要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被沙石碎玻璃伤到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6728197" y="3708301"/>
            <a:ext cx="39604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等腰三角形 9"/>
          <p:cNvSpPr/>
          <p:nvPr/>
        </p:nvSpPr>
        <p:spPr>
          <a:xfrm>
            <a:off x="6800205" y="3708301"/>
            <a:ext cx="576064" cy="50405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99140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08123"/>
            <a:ext cx="12160249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1" y="14558"/>
            <a:ext cx="12160083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8" y="792976"/>
            <a:ext cx="12160415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471613" y="1692077"/>
            <a:ext cx="3384376" cy="33843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4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t="20611" r="19867" b="19411"/>
          <a:stretch/>
        </p:blipFill>
        <p:spPr bwMode="auto">
          <a:xfrm>
            <a:off x="1626918" y="1847382"/>
            <a:ext cx="3184624" cy="31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虚尾箭头 7"/>
          <p:cNvSpPr/>
          <p:nvPr/>
        </p:nvSpPr>
        <p:spPr>
          <a:xfrm rot="19791377">
            <a:off x="1970468" y="2266806"/>
            <a:ext cx="673063" cy="389239"/>
          </a:xfrm>
          <a:prstGeom prst="stripedRightArrow">
            <a:avLst>
              <a:gd name="adj1" fmla="val 50000"/>
              <a:gd name="adj2" fmla="val 8762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471613" y="5427201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严禁学生用湿毛巾擦电器或开关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28715" y="5436493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严禁学生擦楼房外窗玻璃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504061" y="1620072"/>
            <a:ext cx="5544616" cy="3519100"/>
            <a:chOff x="4824611" y="1620069"/>
            <a:chExt cx="5544616" cy="3519100"/>
          </a:xfrm>
        </p:grpSpPr>
        <p:sp>
          <p:nvSpPr>
            <p:cNvPr id="10" name="矩形 9"/>
            <p:cNvSpPr/>
            <p:nvPr/>
          </p:nvSpPr>
          <p:spPr>
            <a:xfrm>
              <a:off x="4824611" y="1620069"/>
              <a:ext cx="5544616" cy="3519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244" name="Picture 4" descr="F:\20111117144119_snFwH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3" b="7606"/>
            <a:stretch/>
          </p:blipFill>
          <p:spPr bwMode="auto">
            <a:xfrm>
              <a:off x="4986461" y="1764085"/>
              <a:ext cx="5238750" cy="3216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1034970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75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7519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144817" y="-108123"/>
            <a:ext cx="12372464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-83348" y="899990"/>
            <a:ext cx="12455808" cy="56487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0" y="14558"/>
            <a:ext cx="12227646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-169" y="755973"/>
            <a:ext cx="12227980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3" descr="F:\53a93f52ed66e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73" y="2020762"/>
            <a:ext cx="3600400" cy="19035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55590" y="2825042"/>
            <a:ext cx="355801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校园食品安全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191693" y="1404045"/>
            <a:ext cx="1302912" cy="1302912"/>
            <a:chOff x="1577483" y="1437927"/>
            <a:chExt cx="1302912" cy="1302912"/>
          </a:xfrm>
        </p:grpSpPr>
        <p:sp>
          <p:nvSpPr>
            <p:cNvPr id="12" name="椭圆 11"/>
            <p:cNvSpPr/>
            <p:nvPr/>
          </p:nvSpPr>
          <p:spPr>
            <a:xfrm>
              <a:off x="1577483" y="1437927"/>
              <a:ext cx="1302912" cy="13029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同心圆 12"/>
            <p:cNvSpPr/>
            <p:nvPr/>
          </p:nvSpPr>
          <p:spPr>
            <a:xfrm>
              <a:off x="1674205" y="1522292"/>
              <a:ext cx="1141013" cy="1141013"/>
            </a:xfrm>
            <a:prstGeom prst="donut">
              <a:avLst>
                <a:gd name="adj" fmla="val 11172"/>
              </a:avLst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72247" y="1516703"/>
              <a:ext cx="676100" cy="110799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6600" i="1" dirty="0">
                  <a:solidFill>
                    <a:srgbClr val="C00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4</a:t>
              </a:r>
              <a:endParaRPr lang="zh-CN" altLang="en-US" sz="6600" i="1" dirty="0">
                <a:solidFill>
                  <a:srgbClr val="C0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946081" y="1548061"/>
            <a:ext cx="362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购买食物时不能购买三无产品。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46083" y="2026566"/>
            <a:ext cx="385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不食用腐败变质，过保质期食品。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46083" y="2505070"/>
            <a:ext cx="408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不去校园周边购买无证盒饭和食物。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46083" y="2983576"/>
            <a:ext cx="270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少吃油炸，油煎食品。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46081" y="3462081"/>
            <a:ext cx="362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注意个人卫生，饭前便后洗手。</a:t>
            </a:r>
          </a:p>
        </p:txBody>
      </p:sp>
      <p:pic>
        <p:nvPicPr>
          <p:cNvPr id="11266" name="Picture 2" descr="F:\crt_br_sh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08" y="4140352"/>
            <a:ext cx="2507892" cy="250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组合 22"/>
          <p:cNvGrpSpPr/>
          <p:nvPr/>
        </p:nvGrpSpPr>
        <p:grpSpPr>
          <a:xfrm>
            <a:off x="131100" y="5714171"/>
            <a:ext cx="12241360" cy="2386623"/>
            <a:chOff x="-503981" y="4159253"/>
            <a:chExt cx="12457384" cy="391857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24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3981" y="4580462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427" y="5138980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843" y="4159253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67" name="Picture 3" descr="F:\5336d8f586fd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837" y="3564290"/>
            <a:ext cx="2526848" cy="306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91130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08123"/>
            <a:ext cx="12160249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1" y="14558"/>
            <a:ext cx="12160083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8" y="792976"/>
            <a:ext cx="12160415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07371" y="1332037"/>
            <a:ext cx="4752679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086775" y="1372760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不购买三无产品</a:t>
            </a:r>
          </a:p>
        </p:txBody>
      </p:sp>
      <p:pic>
        <p:nvPicPr>
          <p:cNvPr id="12290" name="Picture 2" descr="F:\卡通零食饮品矢量素材_lanrentuku.com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648" y="2340149"/>
            <a:ext cx="379294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虚尾箭头 7"/>
          <p:cNvSpPr/>
          <p:nvPr/>
        </p:nvSpPr>
        <p:spPr>
          <a:xfrm>
            <a:off x="5732206" y="2916213"/>
            <a:ext cx="1440160" cy="504056"/>
          </a:xfrm>
          <a:prstGeom prst="striped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虚尾箭头 9"/>
          <p:cNvSpPr/>
          <p:nvPr/>
        </p:nvSpPr>
        <p:spPr>
          <a:xfrm>
            <a:off x="5732206" y="3996333"/>
            <a:ext cx="1440160" cy="504056"/>
          </a:xfrm>
          <a:prstGeom prst="strip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虚尾箭头 10"/>
          <p:cNvSpPr/>
          <p:nvPr/>
        </p:nvSpPr>
        <p:spPr>
          <a:xfrm>
            <a:off x="5732206" y="5148461"/>
            <a:ext cx="1440160" cy="504056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7351871" y="291621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无生产厂家，厂址。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54197" y="3996335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无生产日期，年月日。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54200" y="5148463"/>
            <a:ext cx="2776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QS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标识的产品。</a:t>
            </a:r>
          </a:p>
        </p:txBody>
      </p:sp>
      <p:pic>
        <p:nvPicPr>
          <p:cNvPr id="12291" name="Picture 3" descr="F:\t015881d647cf8c2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557" y="4979155"/>
            <a:ext cx="561664" cy="74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84767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08123"/>
            <a:ext cx="12160249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1" y="14558"/>
            <a:ext cx="12160083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8" y="792976"/>
            <a:ext cx="12160415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4639965" y="2988221"/>
            <a:ext cx="3024336" cy="3024336"/>
            <a:chOff x="3456459" y="2700189"/>
            <a:chExt cx="3600400" cy="3600400"/>
          </a:xfrm>
        </p:grpSpPr>
        <p:sp>
          <p:nvSpPr>
            <p:cNvPr id="3" name="椭圆 2"/>
            <p:cNvSpPr/>
            <p:nvPr/>
          </p:nvSpPr>
          <p:spPr>
            <a:xfrm>
              <a:off x="3456459" y="2700189"/>
              <a:ext cx="3600400" cy="3600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314" name="Picture 2" descr="F:\13a58PICMDJ_1024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5" r="11875"/>
            <a:stretch/>
          </p:blipFill>
          <p:spPr bwMode="auto">
            <a:xfrm>
              <a:off x="3528467" y="2772197"/>
              <a:ext cx="3440694" cy="344069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矩形标注 6"/>
          <p:cNvSpPr/>
          <p:nvPr/>
        </p:nvSpPr>
        <p:spPr>
          <a:xfrm>
            <a:off x="4329861" y="1548061"/>
            <a:ext cx="3478456" cy="1013923"/>
          </a:xfrm>
          <a:prstGeom prst="wedgeRectCallout">
            <a:avLst>
              <a:gd name="adj1" fmla="val -5580"/>
              <a:gd name="adj2" fmla="val 128191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473877" y="1625884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不食用腐败变质，保质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过期食品。</a:t>
            </a:r>
          </a:p>
        </p:txBody>
      </p:sp>
      <p:pic>
        <p:nvPicPr>
          <p:cNvPr id="13315" name="Picture 3" descr="F:\u=3427280161,841112557&amp;fm=21&amp;gp=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0"/>
          <a:stretch/>
        </p:blipFill>
        <p:spPr bwMode="auto">
          <a:xfrm>
            <a:off x="1183586" y="1620074"/>
            <a:ext cx="2790825" cy="1732985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3586" y="3966141"/>
            <a:ext cx="2790825" cy="1732985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7"/>
          <a:stretch/>
        </p:blipFill>
        <p:spPr bwMode="auto">
          <a:xfrm>
            <a:off x="8113841" y="1589116"/>
            <a:ext cx="2790825" cy="1763939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3841" y="3966141"/>
            <a:ext cx="2790825" cy="1732985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45536" y="3483569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异常沉淀物。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54232" y="585983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腐烂变质食物。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97136" y="3441759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变质发酵异味。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95327" y="582673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保质过期食品。</a:t>
            </a:r>
          </a:p>
        </p:txBody>
      </p:sp>
    </p:spTree>
    <p:extLst>
      <p:ext uri="{BB962C8B-B14F-4D97-AF65-F5344CB8AC3E}">
        <p14:creationId xmlns:p14="http://schemas.microsoft.com/office/powerpoint/2010/main" val="109673842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08123"/>
            <a:ext cx="12160249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1" y="14558"/>
            <a:ext cx="12160083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8" y="792976"/>
            <a:ext cx="12160415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687642" y="1404047"/>
            <a:ext cx="37753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不去校园周边购买无证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盒饭和食物。</a:t>
            </a:r>
          </a:p>
        </p:txBody>
      </p:sp>
      <p:pic>
        <p:nvPicPr>
          <p:cNvPr id="14338" name="Picture 2" descr="F:\52aac6e07894c [转换]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9" b="70205"/>
          <a:stretch/>
        </p:blipFill>
        <p:spPr bwMode="auto">
          <a:xfrm>
            <a:off x="8816432" y="4284365"/>
            <a:ext cx="247786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53b112cd2736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58" y="1467500"/>
            <a:ext cx="4715199" cy="504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1960578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" t="18010" r="38408" b="23054"/>
          <a:stretch/>
        </p:blipFill>
        <p:spPr bwMode="auto">
          <a:xfrm>
            <a:off x="1831658" y="2628182"/>
            <a:ext cx="3129255" cy="199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F:\u=3507011680,2476960601&amp;fm=21&amp;gp=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131" y="4760802"/>
            <a:ext cx="3084780" cy="161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乘号 2"/>
          <p:cNvSpPr/>
          <p:nvPr/>
        </p:nvSpPr>
        <p:spPr>
          <a:xfrm>
            <a:off x="1111574" y="2304040"/>
            <a:ext cx="4542291" cy="4536503"/>
          </a:xfrm>
          <a:prstGeom prst="mathMultiply">
            <a:avLst>
              <a:gd name="adj1" fmla="val 336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9807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12563" y="-108123"/>
            <a:ext cx="12272813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2563" y="959642"/>
            <a:ext cx="12411852" cy="56487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03461" y="4716415"/>
            <a:ext cx="12241360" cy="3918573"/>
            <a:chOff x="-503981" y="4159253"/>
            <a:chExt cx="12457384" cy="391857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2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3981" y="4580462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427" y="5138980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843" y="4159253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1" name="Picture 3" descr="F:\53a93f52ed66e [转换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76" y="2276138"/>
            <a:ext cx="2826892" cy="16481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28679" y="14558"/>
            <a:ext cx="12184495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-28849" y="792976"/>
            <a:ext cx="12184828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418186" y="2924207"/>
            <a:ext cx="247789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行走安全</a:t>
            </a:r>
          </a:p>
        </p:txBody>
      </p:sp>
      <p:pic>
        <p:nvPicPr>
          <p:cNvPr id="8" name="Picture 2" descr="F:\3 [转换]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46928" b="30432"/>
          <a:stretch/>
        </p:blipFill>
        <p:spPr bwMode="auto">
          <a:xfrm>
            <a:off x="535509" y="6608402"/>
            <a:ext cx="11449272" cy="34025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843465" y="1404045"/>
            <a:ext cx="1302912" cy="1302912"/>
            <a:chOff x="1164015" y="1404045"/>
            <a:chExt cx="1302912" cy="1302912"/>
          </a:xfrm>
        </p:grpSpPr>
        <p:sp>
          <p:nvSpPr>
            <p:cNvPr id="14" name="椭圆 13"/>
            <p:cNvSpPr/>
            <p:nvPr/>
          </p:nvSpPr>
          <p:spPr>
            <a:xfrm>
              <a:off x="1164015" y="1404045"/>
              <a:ext cx="1302912" cy="13029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同心圆 23"/>
            <p:cNvSpPr/>
            <p:nvPr/>
          </p:nvSpPr>
          <p:spPr>
            <a:xfrm>
              <a:off x="1260737" y="1488410"/>
              <a:ext cx="1141013" cy="1141013"/>
            </a:xfrm>
            <a:prstGeom prst="donut">
              <a:avLst>
                <a:gd name="adj" fmla="val 1117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58779" y="1482821"/>
              <a:ext cx="6761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i="1" dirty="0">
                  <a:solidFill>
                    <a:srgbClr val="C00000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1</a:t>
              </a:r>
              <a:endParaRPr lang="zh-CN" altLang="en-US" sz="6600" i="1" dirty="0">
                <a:solidFill>
                  <a:srgbClr val="C0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298507" y="1188021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走人行横道，靠路右边走。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298505" y="1661414"/>
            <a:ext cx="454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走人行横道，天桥，不能随意横穿马路。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98505" y="2134809"/>
            <a:ext cx="454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注意道路和车辆信号，不服从交通管理。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98510" y="2608202"/>
            <a:ext cx="524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不在车行道，桥梁，隧道上追逐、玩耍、打闹。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98510" y="3081597"/>
            <a:ext cx="408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不能穿越，攀登，跨越道路隔离栏。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98508" y="3554998"/>
            <a:ext cx="3624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不要在铁路道轨上行走，玩耍，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横穿铁路，钻火车。</a:t>
            </a:r>
          </a:p>
        </p:txBody>
      </p:sp>
      <p:pic>
        <p:nvPicPr>
          <p:cNvPr id="27" name="Picture 2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8960445" y="2916218"/>
            <a:ext cx="2448272" cy="308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76606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75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1" grpId="0"/>
      <p:bldP spid="42" grpId="0"/>
      <p:bldP spid="43" grpId="0"/>
      <p:bldP spid="44" grpId="0"/>
      <p:bldP spid="4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2466167"/>
            <a:ext cx="12160249" cy="9342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1" y="-247512"/>
            <a:ext cx="12160083" cy="103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8" y="736711"/>
            <a:ext cx="12160415" cy="22292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362" name="Picture 2" descr="F:\未标题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73" y="448706"/>
            <a:ext cx="4051681" cy="405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1" b="8568"/>
          <a:stretch/>
        </p:blipFill>
        <p:spPr bwMode="auto">
          <a:xfrm>
            <a:off x="3406813" y="3014330"/>
            <a:ext cx="3410483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15679" b="7269"/>
          <a:stretch/>
        </p:blipFill>
        <p:spPr bwMode="auto">
          <a:xfrm>
            <a:off x="5939041" y="1214130"/>
            <a:ext cx="3021409" cy="238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16964" r="5061" b="10469"/>
          <a:stretch/>
        </p:blipFill>
        <p:spPr bwMode="auto">
          <a:xfrm>
            <a:off x="7989723" y="3014325"/>
            <a:ext cx="3635023" cy="292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71615" y="4140353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少吃油炸油煎食品。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24121" y="4140353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少吃油炸油煎食品。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35911" y="6034047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少吃糖分过高食品。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88439" y="6034047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少吃油炸油煎食品。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934990" y="3089600"/>
            <a:ext cx="899167" cy="899167"/>
            <a:chOff x="-1440085" y="1332037"/>
            <a:chExt cx="1142511" cy="1142511"/>
          </a:xfrm>
        </p:grpSpPr>
        <p:sp>
          <p:nvSpPr>
            <p:cNvPr id="3" name="同心圆 2"/>
            <p:cNvSpPr/>
            <p:nvPr/>
          </p:nvSpPr>
          <p:spPr>
            <a:xfrm>
              <a:off x="-1440085" y="1332037"/>
              <a:ext cx="1142511" cy="1142511"/>
            </a:xfrm>
            <a:prstGeom prst="donut">
              <a:avLst>
                <a:gd name="adj" fmla="val 1374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 rot="2235465">
              <a:off x="-1316151" y="1855460"/>
              <a:ext cx="936104" cy="14401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567962" y="4922516"/>
            <a:ext cx="899167" cy="899167"/>
            <a:chOff x="-1440085" y="1332037"/>
            <a:chExt cx="1142511" cy="1142511"/>
          </a:xfrm>
        </p:grpSpPr>
        <p:sp>
          <p:nvSpPr>
            <p:cNvPr id="17" name="同心圆 16"/>
            <p:cNvSpPr/>
            <p:nvPr/>
          </p:nvSpPr>
          <p:spPr>
            <a:xfrm>
              <a:off x="-1440085" y="1332037"/>
              <a:ext cx="1142511" cy="1142511"/>
            </a:xfrm>
            <a:prstGeom prst="donut">
              <a:avLst>
                <a:gd name="adj" fmla="val 1374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 rot="2235465">
              <a:off x="-1316151" y="1855460"/>
              <a:ext cx="936104" cy="14401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000162" y="3082895"/>
            <a:ext cx="899167" cy="899167"/>
            <a:chOff x="-1440085" y="1332037"/>
            <a:chExt cx="1142511" cy="1142511"/>
          </a:xfrm>
        </p:grpSpPr>
        <p:sp>
          <p:nvSpPr>
            <p:cNvPr id="20" name="同心圆 19"/>
            <p:cNvSpPr/>
            <p:nvPr/>
          </p:nvSpPr>
          <p:spPr>
            <a:xfrm>
              <a:off x="-1440085" y="1332037"/>
              <a:ext cx="1142511" cy="1142511"/>
            </a:xfrm>
            <a:prstGeom prst="donut">
              <a:avLst>
                <a:gd name="adj" fmla="val 1374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2235465">
              <a:off x="-1316151" y="1855460"/>
              <a:ext cx="936104" cy="14401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357650" y="4932442"/>
            <a:ext cx="899167" cy="899167"/>
            <a:chOff x="-1440085" y="1332037"/>
            <a:chExt cx="1142511" cy="1142511"/>
          </a:xfrm>
        </p:grpSpPr>
        <p:sp>
          <p:nvSpPr>
            <p:cNvPr id="23" name="同心圆 22"/>
            <p:cNvSpPr/>
            <p:nvPr/>
          </p:nvSpPr>
          <p:spPr>
            <a:xfrm>
              <a:off x="-1440085" y="1332037"/>
              <a:ext cx="1142511" cy="1142511"/>
            </a:xfrm>
            <a:prstGeom prst="donut">
              <a:avLst>
                <a:gd name="adj" fmla="val 1374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 rot="2235465">
              <a:off x="-1316151" y="1855460"/>
              <a:ext cx="936104" cy="14401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07236429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859889"/>
            <a:ext cx="12160249" cy="87365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" y="-180130"/>
            <a:ext cx="12160093" cy="97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69" y="751177"/>
            <a:ext cx="12160427" cy="2084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975669" y="1482914"/>
            <a:ext cx="1584176" cy="4601655"/>
            <a:chOff x="1298520" y="1548061"/>
            <a:chExt cx="1512168" cy="4392488"/>
          </a:xfrm>
        </p:grpSpPr>
        <p:sp>
          <p:nvSpPr>
            <p:cNvPr id="10" name="圆角矩形 9"/>
            <p:cNvSpPr/>
            <p:nvPr/>
          </p:nvSpPr>
          <p:spPr>
            <a:xfrm>
              <a:off x="2000736" y="2625440"/>
              <a:ext cx="137215" cy="303783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298520" y="1548061"/>
              <a:ext cx="1512168" cy="1512168"/>
              <a:chOff x="1224211" y="1908101"/>
              <a:chExt cx="1728192" cy="1728192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1368227" y="2088121"/>
                <a:ext cx="1368152" cy="13681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同心圆 2"/>
              <p:cNvSpPr/>
              <p:nvPr/>
            </p:nvSpPr>
            <p:spPr>
              <a:xfrm>
                <a:off x="1224211" y="1908101"/>
                <a:ext cx="1728192" cy="1728192"/>
              </a:xfrm>
              <a:prstGeom prst="donut">
                <a:avLst>
                  <a:gd name="adj" fmla="val 13872"/>
                </a:avLst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648128" y="1908102"/>
              <a:ext cx="763845" cy="440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食堂</a:t>
              </a:r>
            </a:p>
          </p:txBody>
        </p:sp>
        <p:sp>
          <p:nvSpPr>
            <p:cNvPr id="9" name="虚尾箭头 8"/>
            <p:cNvSpPr/>
            <p:nvPr/>
          </p:nvSpPr>
          <p:spPr>
            <a:xfrm flipH="1">
              <a:off x="1678837" y="2374016"/>
              <a:ext cx="720080" cy="216024"/>
            </a:xfrm>
            <a:prstGeom prst="striped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梯形 10"/>
            <p:cNvSpPr/>
            <p:nvPr/>
          </p:nvSpPr>
          <p:spPr>
            <a:xfrm>
              <a:off x="1622392" y="5652517"/>
              <a:ext cx="886674" cy="288032"/>
            </a:xfrm>
            <a:prstGeom prst="trapezoid">
              <a:avLst>
                <a:gd name="adj" fmla="val 72032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63905" y="1908101"/>
            <a:ext cx="3518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注意个人卫生，饭前便后洗手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吃完饭后要即时清洗餐具。</a:t>
            </a:r>
          </a:p>
        </p:txBody>
      </p:sp>
      <p:pic>
        <p:nvPicPr>
          <p:cNvPr id="16386" name="Picture 2" descr="F:\5336a9971dd8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32" y="1836093"/>
            <a:ext cx="4825699" cy="44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95274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88627" y="-108123"/>
            <a:ext cx="12848877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947634" y="14558"/>
            <a:ext cx="13107884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947830" y="792976"/>
            <a:ext cx="13108243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1048666" y="899989"/>
            <a:ext cx="13352472" cy="59766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-1408707" y="3780309"/>
            <a:ext cx="14401600" cy="5112568"/>
            <a:chOff x="-503981" y="4159253"/>
            <a:chExt cx="12457384" cy="391857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20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3981" y="4580462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427" y="5138980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843" y="4159253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3268322" y="1158406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加强体育锻炼，增强体质，提高自身免疫力。</a:t>
            </a:r>
          </a:p>
        </p:txBody>
      </p:sp>
      <p:pic>
        <p:nvPicPr>
          <p:cNvPr id="17410" name="Picture 2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18483"/>
          <a:stretch/>
        </p:blipFill>
        <p:spPr bwMode="auto">
          <a:xfrm>
            <a:off x="1039570" y="1434108"/>
            <a:ext cx="2088231" cy="328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7" t="6789" r="12382" b="8275"/>
          <a:stretch/>
        </p:blipFill>
        <p:spPr bwMode="auto">
          <a:xfrm>
            <a:off x="3559845" y="3132237"/>
            <a:ext cx="2483363" cy="272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5" t="8293" r="15813" b="8899"/>
          <a:stretch/>
        </p:blipFill>
        <p:spPr bwMode="auto">
          <a:xfrm flipH="1">
            <a:off x="6394797" y="3029780"/>
            <a:ext cx="2133600" cy="298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2" t="8524" r="19534" b="12991"/>
          <a:stretch/>
        </p:blipFill>
        <p:spPr bwMode="auto">
          <a:xfrm flipH="1">
            <a:off x="9176472" y="1673340"/>
            <a:ext cx="2157764" cy="282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92611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-108123"/>
            <a:ext cx="1216025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899989"/>
            <a:ext cx="12160250" cy="59766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0" y="14725"/>
            <a:ext cx="12160250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" y="792980"/>
            <a:ext cx="12160250" cy="1730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6853" y="4230445"/>
            <a:ext cx="12297968" cy="3798336"/>
            <a:chOff x="-503981" y="4451510"/>
            <a:chExt cx="12514991" cy="362631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8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3981" y="4580462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427" y="5138980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450" y="4451510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F:\46 [转换]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5" r="1"/>
          <a:stretch/>
        </p:blipFill>
        <p:spPr bwMode="auto">
          <a:xfrm>
            <a:off x="1045314" y="3348263"/>
            <a:ext cx="4674771" cy="206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4" t="22145" r="24465" b="22652"/>
          <a:stretch/>
        </p:blipFill>
        <p:spPr bwMode="auto">
          <a:xfrm>
            <a:off x="8714699" y="1191279"/>
            <a:ext cx="1829927" cy="184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79930" y="1692077"/>
            <a:ext cx="38779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spc="6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谢谢观赏</a:t>
            </a:r>
          </a:p>
        </p:txBody>
      </p:sp>
      <p:pic>
        <p:nvPicPr>
          <p:cNvPr id="13" name="Picture 3" descr="F:\53a93f52ed66e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01" y="1476054"/>
            <a:ext cx="1872208" cy="864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53a93f52ed66e [转换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915" y="2443787"/>
            <a:ext cx="1234583" cy="7672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666210" y="2741332"/>
            <a:ext cx="2068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千库网</a:t>
            </a:r>
          </a:p>
        </p:txBody>
      </p:sp>
      <p:cxnSp>
        <p:nvCxnSpPr>
          <p:cNvPr id="17" name="直接连接符 16"/>
          <p:cNvCxnSpPr/>
          <p:nvPr/>
        </p:nvCxnSpPr>
        <p:spPr>
          <a:xfrm flipH="1">
            <a:off x="4413494" y="2916213"/>
            <a:ext cx="7920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7077790" y="2916213"/>
            <a:ext cx="79208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27786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44238"/>
            <a:ext cx="12160250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2" y="14558"/>
            <a:ext cx="12160084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7" y="792976"/>
            <a:ext cx="12160416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255589" y="1260029"/>
            <a:ext cx="3960440" cy="5026712"/>
            <a:chOff x="720155" y="1332037"/>
            <a:chExt cx="3744416" cy="4752528"/>
          </a:xfrm>
        </p:grpSpPr>
        <p:sp>
          <p:nvSpPr>
            <p:cNvPr id="3" name="对角圆角矩形 2"/>
            <p:cNvSpPr/>
            <p:nvPr/>
          </p:nvSpPr>
          <p:spPr>
            <a:xfrm>
              <a:off x="720155" y="1332037"/>
              <a:ext cx="3744416" cy="4752528"/>
            </a:xfrm>
            <a:prstGeom prst="round2Diag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Picture 2" descr="F:\539dce7d6fe34 [转换]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523"/>
            <a:stretch/>
          </p:blipFill>
          <p:spPr bwMode="auto">
            <a:xfrm>
              <a:off x="876528" y="1488410"/>
              <a:ext cx="3411267" cy="4392488"/>
            </a:xfrm>
            <a:prstGeom prst="round2Diag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>
            <a:off x="5504061" y="1260029"/>
            <a:ext cx="2808312" cy="2808312"/>
            <a:chOff x="4752603" y="1404045"/>
            <a:chExt cx="2808312" cy="2808312"/>
          </a:xfrm>
        </p:grpSpPr>
        <p:sp>
          <p:nvSpPr>
            <p:cNvPr id="8" name="椭圆 7"/>
            <p:cNvSpPr/>
            <p:nvPr/>
          </p:nvSpPr>
          <p:spPr>
            <a:xfrm>
              <a:off x="4752603" y="1404045"/>
              <a:ext cx="2808312" cy="280831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27" name="Picture 3" descr="F:\5346810d1fb66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8" t="33934" r="55203" b="29831"/>
            <a:stretch/>
          </p:blipFill>
          <p:spPr bwMode="auto">
            <a:xfrm>
              <a:off x="4968627" y="1598326"/>
              <a:ext cx="2428441" cy="242844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7016234" y="4758806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走人行横道，靠路右边走。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7135034" y="5364485"/>
            <a:ext cx="3337583" cy="922256"/>
            <a:chOff x="504131" y="5679228"/>
            <a:chExt cx="5353231" cy="1197425"/>
          </a:xfrm>
          <a:solidFill>
            <a:schemeClr val="bg1">
              <a:lumMod val="75000"/>
            </a:schemeClr>
          </a:solidFill>
        </p:grpSpPr>
        <p:sp>
          <p:nvSpPr>
            <p:cNvPr id="18" name="矩形 17"/>
            <p:cNvSpPr/>
            <p:nvPr/>
          </p:nvSpPr>
          <p:spPr>
            <a:xfrm>
              <a:off x="504131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08874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69602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230330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291058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540531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4192624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486737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5497322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61100" y="3060232"/>
            <a:ext cx="3227031" cy="2484855"/>
            <a:chOff x="3181645" y="3060229"/>
            <a:chExt cx="3227031" cy="2484854"/>
          </a:xfrm>
        </p:grpSpPr>
        <p:grpSp>
          <p:nvGrpSpPr>
            <p:cNvPr id="17" name="组合 16"/>
            <p:cNvGrpSpPr/>
            <p:nvPr/>
          </p:nvGrpSpPr>
          <p:grpSpPr>
            <a:xfrm>
              <a:off x="3325606" y="3348150"/>
              <a:ext cx="2929249" cy="2088343"/>
              <a:chOff x="2582946" y="3708301"/>
              <a:chExt cx="3515229" cy="1440160"/>
            </a:xfrm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2582946" y="5148461"/>
                <a:ext cx="3515229" cy="0"/>
              </a:xfrm>
              <a:prstGeom prst="line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V="1">
                <a:off x="6098175" y="3708301"/>
                <a:ext cx="0" cy="1440160"/>
              </a:xfrm>
              <a:prstGeom prst="line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椭圆 9"/>
            <p:cNvSpPr/>
            <p:nvPr/>
          </p:nvSpPr>
          <p:spPr>
            <a:xfrm>
              <a:off x="6120755" y="3060229"/>
              <a:ext cx="287921" cy="28792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3181645" y="5257162"/>
              <a:ext cx="287921" cy="28792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957622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3833" y="-113194"/>
            <a:ext cx="12272813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0" y="9487"/>
            <a:ext cx="12248980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72" y="787905"/>
            <a:ext cx="12249315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F:\539dce7d6fe34 [转换]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t="59177" r="3443" b="3086"/>
          <a:stretch/>
        </p:blipFill>
        <p:spPr bwMode="auto">
          <a:xfrm>
            <a:off x="1183581" y="1720097"/>
            <a:ext cx="5904656" cy="299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2"/>
          <p:cNvSpPr/>
          <p:nvPr/>
        </p:nvSpPr>
        <p:spPr>
          <a:xfrm>
            <a:off x="5360045" y="2628181"/>
            <a:ext cx="1296144" cy="1296144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590831" y="1044010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不随意横穿马路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607519" y="4932442"/>
            <a:ext cx="10956941" cy="1944217"/>
            <a:chOff x="504131" y="5679228"/>
            <a:chExt cx="5353231" cy="1197425"/>
          </a:xfrm>
          <a:solidFill>
            <a:schemeClr val="bg1">
              <a:lumMod val="75000"/>
            </a:schemeClr>
          </a:solidFill>
        </p:grpSpPr>
        <p:sp>
          <p:nvSpPr>
            <p:cNvPr id="9" name="矩形 8"/>
            <p:cNvSpPr/>
            <p:nvPr/>
          </p:nvSpPr>
          <p:spPr>
            <a:xfrm>
              <a:off x="504131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08874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69602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230330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291058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3540531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4192624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867379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497322" y="5679228"/>
              <a:ext cx="360040" cy="1197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Picture 2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8138917" y="3260578"/>
            <a:ext cx="1977081" cy="270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520285" y="270019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过街走人行横道，天桥</a:t>
            </a:r>
          </a:p>
        </p:txBody>
      </p:sp>
    </p:spTree>
    <p:extLst>
      <p:ext uri="{BB962C8B-B14F-4D97-AF65-F5344CB8AC3E}">
        <p14:creationId xmlns:p14="http://schemas.microsoft.com/office/powerpoint/2010/main" val="41659685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108123"/>
            <a:ext cx="12160250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12" y="14558"/>
            <a:ext cx="12160084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57" y="792976"/>
            <a:ext cx="12160416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434948" y="3735601"/>
            <a:ext cx="4501163" cy="3573105"/>
            <a:chOff x="611480" y="3735596"/>
            <a:chExt cx="3600550" cy="3573105"/>
          </a:xfrm>
          <a:solidFill>
            <a:schemeClr val="bg1">
              <a:lumMod val="75000"/>
            </a:schemeClr>
          </a:solidFill>
        </p:grpSpPr>
        <p:sp>
          <p:nvSpPr>
            <p:cNvPr id="20" name="矩形 19"/>
            <p:cNvSpPr/>
            <p:nvPr/>
          </p:nvSpPr>
          <p:spPr>
            <a:xfrm>
              <a:off x="611480" y="3735596"/>
              <a:ext cx="3600475" cy="540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611555" y="4455676"/>
              <a:ext cx="3600475" cy="540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11555" y="5211760"/>
              <a:ext cx="3600475" cy="540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611555" y="6003848"/>
              <a:ext cx="3600475" cy="540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611555" y="6768641"/>
              <a:ext cx="3600475" cy="540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494851" y="1160731"/>
            <a:ext cx="696847" cy="2979623"/>
            <a:chOff x="648147" y="1160726"/>
            <a:chExt cx="1267390" cy="5419186"/>
          </a:xfrm>
        </p:grpSpPr>
        <p:pic>
          <p:nvPicPr>
            <p:cNvPr id="25" name="Picture 9" descr="F:\未标题-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648147" y="1160726"/>
              <a:ext cx="1267390" cy="5419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F:\未标题-2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8" t="27751" r="27168" b="26316"/>
            <a:stretch/>
          </p:blipFill>
          <p:spPr bwMode="auto">
            <a:xfrm>
              <a:off x="967076" y="1432407"/>
              <a:ext cx="713817" cy="713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F:\5460569221f95 [转换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13" y="1330084"/>
            <a:ext cx="936104" cy="237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52c6b2c1de56d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1" t="14481" r="14531" b="17031"/>
          <a:stretch/>
        </p:blipFill>
        <p:spPr bwMode="auto">
          <a:xfrm>
            <a:off x="6296149" y="2340152"/>
            <a:ext cx="4680520" cy="368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936114" y="1260031"/>
            <a:ext cx="37753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注意道路和车辆信号，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服从交通管理。</a:t>
            </a:r>
          </a:p>
        </p:txBody>
      </p:sp>
    </p:spTree>
    <p:extLst>
      <p:ext uri="{BB962C8B-B14F-4D97-AF65-F5344CB8AC3E}">
        <p14:creationId xmlns:p14="http://schemas.microsoft.com/office/powerpoint/2010/main" val="144666707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36115"/>
            <a:ext cx="12160249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 descr="F:\53c1f86c194ef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1060"/>
          <a:stretch/>
        </p:blipFill>
        <p:spPr bwMode="auto">
          <a:xfrm>
            <a:off x="795052" y="1044005"/>
            <a:ext cx="1032563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55a0d9f34c2fe [转换]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14590" y="2916213"/>
            <a:ext cx="772953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51c6ac8d32fc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4" b="6416"/>
          <a:stretch/>
        </p:blipFill>
        <p:spPr bwMode="auto">
          <a:xfrm>
            <a:off x="4135909" y="2685465"/>
            <a:ext cx="1368152" cy="116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5072016" y="2844205"/>
            <a:ext cx="1376255" cy="18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 flipH="1">
            <a:off x="3091796" y="3294356"/>
            <a:ext cx="1836204" cy="24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27797" y="571890"/>
            <a:ext cx="5827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严禁在车行道，桥梁，隧道上追逐、玩耍、打闹。</a:t>
            </a:r>
          </a:p>
        </p:txBody>
      </p:sp>
    </p:spTree>
    <p:extLst>
      <p:ext uri="{BB962C8B-B14F-4D97-AF65-F5344CB8AC3E}">
        <p14:creationId xmlns:p14="http://schemas.microsoft.com/office/powerpoint/2010/main" val="272421776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36405" y="959641"/>
            <a:ext cx="12237457" cy="59170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36393" y="14558"/>
            <a:ext cx="12237289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36564" y="792976"/>
            <a:ext cx="12237625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5" name="Picture 5" descr="F:\未标题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22591" r="31434" b="33561"/>
          <a:stretch/>
        </p:blipFill>
        <p:spPr bwMode="auto">
          <a:xfrm flipH="1">
            <a:off x="-4114004" y="539954"/>
            <a:ext cx="3754039" cy="22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8" t="11776" r="18779" b="27263"/>
          <a:stretch/>
        </p:blipFill>
        <p:spPr bwMode="auto">
          <a:xfrm>
            <a:off x="9891591" y="1174481"/>
            <a:ext cx="4583404" cy="25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534e5e958aff0 [转换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04" y="2844205"/>
            <a:ext cx="188923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爆炸形 1 101"/>
          <p:cNvSpPr/>
          <p:nvPr/>
        </p:nvSpPr>
        <p:spPr>
          <a:xfrm>
            <a:off x="3267114" y="1247673"/>
            <a:ext cx="5045263" cy="2460629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TextBox 102"/>
          <p:cNvSpPr txBox="1"/>
          <p:nvPr/>
        </p:nvSpPr>
        <p:spPr>
          <a:xfrm>
            <a:off x="4748170" y="2116575"/>
            <a:ext cx="1980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禁止穿越，攀登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跨越道路隔离栏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-4721075" y="3852317"/>
            <a:ext cx="19730192" cy="2046048"/>
            <a:chOff x="-5400525" y="3318437"/>
            <a:chExt cx="19730192" cy="2046048"/>
          </a:xfrm>
        </p:grpSpPr>
        <p:grpSp>
          <p:nvGrpSpPr>
            <p:cNvPr id="36" name="组合 35"/>
            <p:cNvGrpSpPr/>
            <p:nvPr/>
          </p:nvGrpSpPr>
          <p:grpSpPr>
            <a:xfrm>
              <a:off x="7848947" y="3333349"/>
              <a:ext cx="6480720" cy="2031136"/>
              <a:chOff x="1584251" y="2232137"/>
              <a:chExt cx="6984776" cy="2232248"/>
            </a:xfrm>
          </p:grpSpPr>
          <p:sp>
            <p:nvSpPr>
              <p:cNvPr id="37" name="梯形 36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梯形 38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圆角矩形 41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圆角矩形 42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圆角矩形 43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圆角矩形 44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圆角矩形 45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圆角矩形 46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圆角矩形 47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圆角矩形 48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圆角矩形 49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圆角矩形 50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圆角矩形 51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圆角矩形 52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-5400525" y="3318437"/>
              <a:ext cx="6480720" cy="2031136"/>
              <a:chOff x="1584251" y="2232137"/>
              <a:chExt cx="6984776" cy="2232248"/>
            </a:xfrm>
          </p:grpSpPr>
          <p:sp>
            <p:nvSpPr>
              <p:cNvPr id="68" name="梯形 67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梯形 69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1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圆角矩形 72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圆角矩形 73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圆角矩形 74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圆角矩形 75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圆角矩形 76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圆角矩形 77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圆角矩形 78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圆角矩形 79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圆角矩形 80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圆角矩形 81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圆角矩形 82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圆角矩形 83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4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5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6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87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8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89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1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2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3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4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5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1224211" y="3333349"/>
              <a:ext cx="6480720" cy="2031136"/>
              <a:chOff x="1584251" y="2232137"/>
              <a:chExt cx="6984776" cy="2232248"/>
            </a:xfrm>
          </p:grpSpPr>
          <p:sp>
            <p:nvSpPr>
              <p:cNvPr id="3" name="梯形 2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梯形 6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圆角矩形 19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123" name="Picture 3" descr="F:\534e6eb62623f [转换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79" y="3636294"/>
            <a:ext cx="2100407" cy="241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1748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6282E-6 3.41146E-6 L 1.43659 0.01021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30" y="51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22124E-6 1.29789E-6 L -1.8979 0.01555 " pathEditMode="relative" rAng="0" ptsTypes="AA">
                                      <p:cBhvr>
                                        <p:cTn id="13" dur="4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902" y="76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7768E-6 -3.88437E-6 L 0.00221 -0.10308 " pathEditMode="relative" rAng="0" ptsTypes="AA">
                                      <p:cBhvr>
                                        <p:cTn id="41" dur="17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-5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7519" y="-108123"/>
            <a:ext cx="10956941" cy="69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607522" y="14558"/>
            <a:ext cx="10956791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607369" y="792976"/>
            <a:ext cx="10957091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112563" y="959642"/>
            <a:ext cx="12457384" cy="56487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03461" y="4110209"/>
            <a:ext cx="12241360" cy="3918573"/>
            <a:chOff x="-503981" y="4159253"/>
            <a:chExt cx="12457384" cy="391857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8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3981" y="4580462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427" y="5138980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F:\53a93f52ed66e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843" y="4159253"/>
              <a:ext cx="5040560" cy="2938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650"/>
          <a:stretch/>
        </p:blipFill>
        <p:spPr bwMode="auto">
          <a:xfrm>
            <a:off x="-28679" y="14558"/>
            <a:ext cx="12229193" cy="77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-28849" y="792976"/>
            <a:ext cx="12229527" cy="1666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Picture 3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728197" y="3712013"/>
            <a:ext cx="2013880" cy="266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528397" y="3013778"/>
            <a:ext cx="2592288" cy="343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207917" y="1188026"/>
            <a:ext cx="4493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不能在铁路道轨上行走，玩耍。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也不能横穿铁路和钻火车。</a:t>
            </a:r>
          </a:p>
        </p:txBody>
      </p:sp>
      <p:pic>
        <p:nvPicPr>
          <p:cNvPr id="1026" name="Picture 2" descr="F:\53beb841777b1 [转换]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b="9099"/>
          <a:stretch/>
        </p:blipFill>
        <p:spPr bwMode="auto">
          <a:xfrm>
            <a:off x="535512" y="2128361"/>
            <a:ext cx="5724636" cy="43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3 [转换]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46928" b="30432"/>
          <a:stretch/>
        </p:blipFill>
        <p:spPr bwMode="auto">
          <a:xfrm>
            <a:off x="535509" y="6300589"/>
            <a:ext cx="11449272" cy="648072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34515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8be4a76c49ba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688</Words>
  <PresentationFormat>自定义</PresentationFormat>
  <Paragraphs>133</Paragraphs>
  <Slides>33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3" baseType="lpstr">
      <vt:lpstr>华文琥珀</vt:lpstr>
      <vt:lpstr>宋体</vt:lpstr>
      <vt:lpstr>时尚中黑简体</vt:lpstr>
      <vt:lpstr>方正新综艺简体</vt:lpstr>
      <vt:lpstr>Calibri</vt:lpstr>
      <vt:lpstr>微软雅黑</vt:lpstr>
      <vt:lpstr>方正大黑简体</vt:lpstr>
      <vt:lpstr>方正超粗黑简体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2016-03-01T05:39:54Z</dcterms:created>
  <dcterms:modified xsi:type="dcterms:W3CDTF">2017-06-29T02:19:22Z</dcterms:modified>
</cp:coreProperties>
</file>